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3" r:id="rId3"/>
    <p:sldId id="384" r:id="rId4"/>
    <p:sldId id="360" r:id="rId5"/>
    <p:sldId id="421" r:id="rId6"/>
    <p:sldId id="422" r:id="rId7"/>
    <p:sldId id="361" r:id="rId8"/>
    <p:sldId id="385" r:id="rId9"/>
    <p:sldId id="386" r:id="rId10"/>
    <p:sldId id="406" r:id="rId11"/>
    <p:sldId id="423" r:id="rId12"/>
    <p:sldId id="407" r:id="rId13"/>
    <p:sldId id="408" r:id="rId14"/>
    <p:sldId id="409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4" r:id="rId25"/>
    <p:sldId id="400" r:id="rId26"/>
    <p:sldId id="398" r:id="rId27"/>
    <p:sldId id="399" r:id="rId28"/>
    <p:sldId id="401" r:id="rId29"/>
    <p:sldId id="402" r:id="rId30"/>
    <p:sldId id="40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06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1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17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45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228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7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583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12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03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63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66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95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03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19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77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6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19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5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9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87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2" y="6416675"/>
            <a:ext cx="8455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  pshcong@tongji.edu.cn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回归模型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2400300" cy="23812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</a:t>
            </a:r>
            <a:r>
              <a:rPr lang="zh-CN" altLang="zh-CN" dirty="0" smtClean="0">
                <a:solidFill>
                  <a:schemeClr val="tx1"/>
                </a:solidFill>
              </a:rPr>
              <a:t>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chemeClr val="tx1"/>
                </a:solidFill>
              </a:rPr>
              <a:t>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484784"/>
            <a:ext cx="808118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y=</a:t>
            </a:r>
            <a:r>
              <a:rPr lang="en-US" altLang="zh-CN" sz="2400" b="1" dirty="0" err="1" smtClean="0"/>
              <a:t>Xa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已知</a:t>
            </a:r>
            <a:r>
              <a:rPr lang="en-US" altLang="zh-CN" sz="2400" b="1" dirty="0" smtClean="0"/>
              <a:t> X  </a:t>
            </a:r>
            <a:r>
              <a:rPr lang="zh-CN" altLang="en-US" sz="2400" b="1" dirty="0" smtClean="0"/>
              <a:t>和   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，求</a:t>
            </a:r>
            <a:r>
              <a:rPr lang="en-US" altLang="zh-CN" sz="2400" b="1" dirty="0" smtClean="0"/>
              <a:t>a</a:t>
            </a:r>
          </a:p>
          <a:p>
            <a:pPr marL="68263" indent="0" eaLnBrk="1" hangingPunct="1"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2400" b="1" dirty="0" smtClean="0"/>
              <a:t>a</a:t>
            </a:r>
            <a:r>
              <a:rPr lang="en-US" altLang="zh-CN" sz="2400" dirty="0"/>
              <a:t>=(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T</a:t>
            </a:r>
            <a:r>
              <a:rPr lang="en-US" altLang="zh-CN" sz="2400" b="1" dirty="0"/>
              <a:t>X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-</a:t>
            </a:r>
            <a:r>
              <a:rPr lang="en-US" altLang="zh-CN" sz="2400" baseline="30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aseline="30000" dirty="0" smtClean="0"/>
              <a:t>T</a:t>
            </a:r>
            <a:r>
              <a:rPr lang="en-US" altLang="zh-CN" sz="2400" b="1" dirty="0" smtClean="0"/>
              <a:t>y</a:t>
            </a:r>
          </a:p>
          <a:p>
            <a:pPr marL="68263" indent="0" eaLnBrk="1" hangingPunct="1">
              <a:buNone/>
            </a:pPr>
            <a:r>
              <a:rPr lang="zh-CN" altLang="en-US" sz="2400" b="1" dirty="0"/>
              <a:t>第一</a:t>
            </a:r>
            <a:r>
              <a:rPr lang="zh-CN" altLang="en-US" sz="2400" b="1" dirty="0" smtClean="0"/>
              <a:t>列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，第二列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y=0.5+2.2x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5" y="3212976"/>
            <a:ext cx="2727608" cy="3024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79912" y="3645024"/>
                <a:ext cx="4943400" cy="12649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或  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y=</a:t>
                </a:r>
                <a:r>
                  <a:rPr lang="en-US" altLang="zh-CN" sz="2000" b="1" dirty="0" err="1" smtClean="0">
                    <a:solidFill>
                      <a:schemeClr val="tx1"/>
                    </a:solidFill>
                  </a:rPr>
                  <a:t>Xa</a:t>
                </a:r>
                <a:endParaRPr lang="zh-CN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645024"/>
                <a:ext cx="4943400" cy="1264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066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886" y="188640"/>
            <a:ext cx="7959634" cy="8441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编</a:t>
            </a:r>
            <a:r>
              <a:rPr lang="zh-CN" altLang="en-US" dirty="0" smtClean="0">
                <a:solidFill>
                  <a:schemeClr val="tx1"/>
                </a:solidFill>
              </a:rPr>
              <a:t>程序求解一元线性回归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05886" y="1199634"/>
            <a:ext cx="822696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pPr marL="68263" indent="0">
              <a:buNone/>
            </a:pPr>
            <a:r>
              <a:rPr lang="zh-CN" altLang="en-US" sz="2000" dirty="0" smtClean="0"/>
              <a:t>读数据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en-US" sz="2000" dirty="0" smtClean="0"/>
              <a:t>分片数据到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</a:p>
          <a:p>
            <a:pPr marL="68263" indent="0">
              <a:buNone/>
            </a:pPr>
            <a:r>
              <a:rPr lang="zh-CN" altLang="en-US" sz="2000" dirty="0" smtClean="0"/>
              <a:t>给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加一列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pPr marL="68263" indent="0">
              <a:buNone/>
            </a:pPr>
            <a:r>
              <a:rPr lang="zh-CN" altLang="en-US" sz="2000" dirty="0" smtClean="0"/>
              <a:t>按</a:t>
            </a:r>
            <a:r>
              <a:rPr lang="en-US" altLang="zh-CN" sz="2000" dirty="0"/>
              <a:t>A=(X</a:t>
            </a:r>
            <a:r>
              <a:rPr lang="en-US" altLang="zh-CN" sz="2000" baseline="30000" dirty="0"/>
              <a:t>T</a:t>
            </a:r>
            <a:r>
              <a:rPr lang="en-US" altLang="zh-CN" sz="2000" dirty="0"/>
              <a:t>X)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T</a:t>
            </a:r>
            <a:r>
              <a:rPr lang="en-US" altLang="zh-CN" sz="2000" dirty="0"/>
              <a:t>Y</a:t>
            </a:r>
            <a:r>
              <a:rPr lang="zh-CN" altLang="en-US" sz="2000" dirty="0"/>
              <a:t>求解</a:t>
            </a:r>
          </a:p>
          <a:p>
            <a:pPr marL="68263" indent="0">
              <a:buNone/>
            </a:pPr>
            <a:r>
              <a:rPr lang="zh-CN" altLang="en-US" sz="2000" dirty="0" smtClean="0"/>
              <a:t>输出</a:t>
            </a:r>
            <a:r>
              <a:rPr lang="en-US" altLang="zh-CN" sz="2000" dirty="0" smtClean="0"/>
              <a:t>A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914879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面向对象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552" y="925666"/>
            <a:ext cx="828092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dirty="0" smtClean="0"/>
              <a:t># </a:t>
            </a:r>
            <a:r>
              <a:rPr lang="zh-CN" altLang="en-US" sz="2800" dirty="0" smtClean="0"/>
              <a:t>根据给定的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回归建模</a:t>
            </a:r>
            <a:endParaRPr lang="en-US" altLang="zh-CN" sz="2800" dirty="0" smtClean="0"/>
          </a:p>
          <a:p>
            <a:r>
              <a:rPr lang="zh-CN" altLang="en-US" sz="2800" dirty="0" smtClean="0"/>
              <a:t>类</a:t>
            </a:r>
            <a:r>
              <a:rPr lang="zh-CN" altLang="en-US" sz="2800" smtClean="0"/>
              <a:t>名 </a:t>
            </a:r>
            <a:r>
              <a:rPr lang="en-US" altLang="zh-CN" sz="2800" dirty="0"/>
              <a:t>M</a:t>
            </a:r>
            <a:r>
              <a:rPr lang="en-US" altLang="zh-CN" sz="2800" smtClean="0"/>
              <a:t>LR</a:t>
            </a:r>
            <a:endParaRPr lang="en-US" altLang="zh-CN" sz="2800" dirty="0" smtClean="0"/>
          </a:p>
          <a:p>
            <a:r>
              <a:rPr lang="zh-CN" altLang="en-US" sz="2800" smtClean="0"/>
              <a:t>构造函数</a:t>
            </a:r>
            <a:r>
              <a:rPr lang="zh-CN" altLang="en-US" sz="2800"/>
              <a:t>：</a:t>
            </a:r>
            <a:r>
              <a:rPr lang="zh-CN" altLang="en-US" sz="2800" smtClean="0"/>
              <a:t>接收</a:t>
            </a:r>
            <a:r>
              <a:rPr lang="zh-CN" altLang="en-US" sz="2800" dirty="0" smtClean="0"/>
              <a:t>参数  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是加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列的矩阵</a:t>
            </a:r>
            <a:endParaRPr lang="en-US" altLang="zh-CN" sz="2800" dirty="0" smtClean="0"/>
          </a:p>
          <a:p>
            <a:r>
              <a:rPr lang="zh-CN" altLang="en-US" sz="2800" dirty="0" smtClean="0"/>
              <a:t>建模</a:t>
            </a:r>
            <a:r>
              <a:rPr lang="zh-CN" altLang="en-US" sz="2800" smtClean="0"/>
              <a:t>方法 </a:t>
            </a:r>
            <a:r>
              <a:rPr lang="en-US" altLang="zh-CN" sz="2800" smtClean="0"/>
              <a:t>fit,</a:t>
            </a:r>
            <a:r>
              <a:rPr lang="zh-CN" altLang="en-US" sz="2800" dirty="0" smtClean="0"/>
              <a:t>求系数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，并保存为类的属性</a:t>
            </a:r>
            <a:r>
              <a:rPr lang="en-US" altLang="zh-CN" sz="2800" dirty="0" smtClean="0"/>
              <a:t>A</a:t>
            </a:r>
          </a:p>
          <a:p>
            <a:r>
              <a:rPr lang="zh-CN" altLang="en-US" sz="2800" dirty="0" smtClean="0"/>
              <a:t>预测方法 </a:t>
            </a:r>
            <a:r>
              <a:rPr lang="en-US" altLang="zh-CN" sz="2800" dirty="0" smtClean="0"/>
              <a:t>predict</a:t>
            </a:r>
            <a:r>
              <a:rPr lang="zh-CN" altLang="en-US" sz="2800" dirty="0" smtClean="0"/>
              <a:t>，给定新测量</a:t>
            </a:r>
            <a:r>
              <a:rPr lang="en-US" altLang="zh-CN" sz="2800" dirty="0" err="1" smtClean="0"/>
              <a:t>Xnew</a:t>
            </a:r>
            <a:r>
              <a:rPr lang="zh-CN" altLang="en-US" sz="2800" dirty="0" smtClean="0"/>
              <a:t>，预测其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返回系数矩阵的方法 </a:t>
            </a:r>
            <a:r>
              <a:rPr lang="en-US" altLang="zh-CN" sz="2800" dirty="0" err="1" smtClean="0"/>
              <a:t>getCoef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43959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面向对象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925666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主程序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调用类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通用格式：整理数据，调用类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用类的对象建模  预报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8912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姑娘的腿长与身高的关系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4754" y="3429000"/>
            <a:ext cx="7741662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000" dirty="0" smtClean="0"/>
              <a:t>求解？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4" y="1124744"/>
            <a:ext cx="8471490" cy="12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3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一元线性回归的预测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70897" y="944782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某姑娘，身高</a:t>
            </a:r>
            <a:r>
              <a:rPr lang="en-US" altLang="zh-CN" sz="2000" dirty="0" smtClean="0"/>
              <a:t>1.68</a:t>
            </a:r>
            <a:r>
              <a:rPr lang="zh-CN" altLang="en-US" sz="2000" dirty="0" smtClean="0"/>
              <a:t>，问腿长？</a:t>
            </a: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Xnew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np.array</a:t>
            </a:r>
            <a:r>
              <a:rPr lang="en-US" altLang="zh-CN" sz="2000" dirty="0">
                <a:solidFill>
                  <a:srgbClr val="FF0000"/>
                </a:solidFill>
              </a:rPr>
              <a:t>([1,1.68])</a:t>
            </a:r>
          </a:p>
          <a:p>
            <a:pPr marL="6826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leg=</a:t>
            </a:r>
            <a:r>
              <a:rPr lang="en-US" altLang="zh-CN" sz="2000" dirty="0" err="1">
                <a:solidFill>
                  <a:srgbClr val="FF0000"/>
                </a:solidFill>
              </a:rPr>
              <a:t>olr.predict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Xnew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print(leg)</a:t>
            </a:r>
          </a:p>
        </p:txBody>
      </p:sp>
    </p:spTree>
    <p:extLst>
      <p:ext uri="{BB962C8B-B14F-4D97-AF65-F5344CB8AC3E}">
        <p14:creationId xmlns:p14="http://schemas.microsoft.com/office/powerpoint/2010/main" val="2407000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一元线性回归显著性检验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70897" y="1566084"/>
            <a:ext cx="849694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zh-CN" dirty="0" smtClean="0"/>
              <a:t>线性回归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r>
              <a:rPr lang="zh-CN" altLang="zh-CN" dirty="0" smtClean="0"/>
              <a:t>求得回归系数</a:t>
            </a:r>
            <a:endParaRPr lang="en-US" altLang="zh-CN" dirty="0" smtClean="0"/>
          </a:p>
          <a:p>
            <a:r>
              <a:rPr lang="zh-CN" altLang="zh-CN" dirty="0" smtClean="0"/>
              <a:t>检验</a:t>
            </a:r>
            <a:r>
              <a:rPr lang="zh-CN" altLang="zh-CN" dirty="0"/>
              <a:t>模型是否可靠，从概率分布的角度评估模型是否值得</a:t>
            </a:r>
            <a:r>
              <a:rPr lang="zh-CN" altLang="zh-CN" dirty="0" smtClean="0"/>
              <a:t>信任</a:t>
            </a:r>
            <a:endParaRPr lang="en-US" altLang="zh-CN" dirty="0" smtClean="0"/>
          </a:p>
          <a:p>
            <a:r>
              <a:rPr lang="zh-CN" altLang="en-US" dirty="0"/>
              <a:t>预报</a:t>
            </a:r>
            <a:endParaRPr lang="en-US" altLang="zh-CN" dirty="0" smtClean="0"/>
          </a:p>
          <a:p>
            <a:pPr marL="68263" indent="0">
              <a:buNone/>
            </a:pPr>
            <a:endParaRPr lang="en-US" altLang="zh-C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533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一元线性回归显著性检验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70897" y="1566084"/>
                <a:ext cx="8496944" cy="445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zh-CN" altLang="zh-CN" dirty="0"/>
                  <a:t>一元线性模型</a:t>
                </a:r>
              </a:p>
              <a:p>
                <a:r>
                  <a:rPr lang="en-US" altLang="zh-CN" dirty="0"/>
                  <a:t>y=a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x+e    </a:t>
                </a:r>
                <a:endParaRPr lang="zh-CN" altLang="zh-CN" dirty="0"/>
              </a:p>
              <a:p>
                <a:r>
                  <a:rPr lang="zh-CN" altLang="zh-CN" dirty="0"/>
                  <a:t>一般假设</a:t>
                </a:r>
                <a:r>
                  <a:rPr lang="en-US" altLang="zh-CN" dirty="0"/>
                  <a:t>e</a:t>
                </a:r>
                <a:r>
                  <a:rPr lang="zh-CN" altLang="zh-CN" dirty="0"/>
                  <a:t>的均值为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，方差为</a:t>
                </a:r>
                <a:r>
                  <a:rPr lang="zh-CN" altLang="zh-CN" dirty="0" smtClean="0"/>
                  <a:t>σ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为什么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zh-CN" dirty="0"/>
                  <a:t>最小二乘法求得的</a:t>
                </a:r>
                <a:r>
                  <a:rPr lang="en-US" altLang="zh-CN" dirty="0"/>
                  <a:t>a0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a1</a:t>
                </a:r>
                <a:r>
                  <a:rPr lang="zh-CN" altLang="zh-CN" dirty="0"/>
                  <a:t>被称为参数估计，通常记为：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baseline="-25000" dirty="0"/>
                  <a:t>0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baseline="-25000" dirty="0" smtClean="0"/>
                  <a:t>1</a:t>
                </a:r>
              </a:p>
              <a:p>
                <a:r>
                  <a:rPr lang="zh-CN" altLang="zh-CN" dirty="0"/>
                  <a:t>对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</a:t>
                </a:r>
                <a:r>
                  <a:rPr lang="zh-CN" altLang="zh-CN" dirty="0"/>
                  <a:t>的假设进行统计检验，如果检验结果得出结论：拒绝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则回归模型显著，</a:t>
                </a:r>
                <a:r>
                  <a:rPr lang="zh-CN" altLang="zh-CN" dirty="0"/>
                  <a:t>否则模型不可靠，所得方程无意义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97" y="1566084"/>
                <a:ext cx="8496944" cy="4455204"/>
              </a:xfrm>
              <a:prstGeom prst="rect">
                <a:avLst/>
              </a:prstGeom>
              <a:blipFill>
                <a:blip r:embed="rId3"/>
                <a:stretch>
                  <a:fillRect l="-430" t="-1637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6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一元线性回归显著性检验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70897" y="1566084"/>
                <a:ext cx="8496944" cy="3744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zh-CN" altLang="en-US" dirty="0" smtClean="0"/>
                  <a:t>令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e</a:t>
                </a:r>
                <a:r>
                  <a:rPr lang="zh-CN" altLang="zh-CN" dirty="0"/>
                  <a:t>被称为残差平方和，定义σ</a:t>
                </a:r>
                <a:r>
                  <a:rPr lang="en-US" altLang="zh-CN" baseline="30000" dirty="0"/>
                  <a:t>2</a:t>
                </a:r>
                <a:r>
                  <a:rPr lang="zh-CN" altLang="zh-CN" dirty="0"/>
                  <a:t>的无偏估计为：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97" y="1566084"/>
                <a:ext cx="8496944" cy="3744416"/>
              </a:xfrm>
              <a:prstGeom prst="rect">
                <a:avLst/>
              </a:prstGeom>
              <a:blipFill>
                <a:blip r:embed="rId3"/>
                <a:stretch>
                  <a:fillRect l="-430" t="-1948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810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70897" y="1566084"/>
                <a:ext cx="8496944" cy="4383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zh-CN" altLang="zh-CN" dirty="0"/>
                  <a:t>服从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n-2</a:t>
                </a:r>
                <a:r>
                  <a:rPr lang="zh-CN" altLang="zh-CN" dirty="0"/>
                  <a:t>）</a:t>
                </a:r>
                <a:r>
                  <a:rPr lang="zh-CN" altLang="zh-CN" dirty="0" smtClean="0"/>
                  <a:t>分布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  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被称为</a:t>
                </a:r>
                <a:r>
                  <a:rPr lang="zh-CN" altLang="zh-CN" dirty="0" smtClean="0"/>
                  <a:t>回归平方和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r>
                  <a:rPr lang="zh-CN" altLang="zh-CN" dirty="0"/>
                  <a:t>给定置信水平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，如</a:t>
                </a:r>
                <a:r>
                  <a:rPr lang="en-US" altLang="zh-CN" dirty="0"/>
                  <a:t>0.05</a:t>
                </a:r>
                <a:r>
                  <a:rPr lang="zh-CN" altLang="zh-CN" dirty="0"/>
                  <a:t>，即</a:t>
                </a:r>
                <a:r>
                  <a:rPr lang="en-US" altLang="zh-CN" dirty="0"/>
                  <a:t>95%</a:t>
                </a:r>
                <a:r>
                  <a:rPr lang="zh-CN" altLang="zh-CN" dirty="0"/>
                  <a:t>的置信区间，则若：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拒绝</a:t>
                </a:r>
                <a:r>
                  <a:rPr lang="en-US" altLang="zh-CN" dirty="0"/>
                  <a:t>a1=0</a:t>
                </a:r>
                <a:r>
                  <a:rPr lang="zh-CN" altLang="zh-CN" dirty="0"/>
                  <a:t>的假设</a:t>
                </a:r>
                <a:r>
                  <a:rPr lang="zh-CN" altLang="zh-CN" dirty="0" smtClean="0"/>
                  <a:t>，方程可靠</a:t>
                </a:r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97" y="1566084"/>
                <a:ext cx="8496944" cy="4383196"/>
              </a:xfrm>
              <a:prstGeom prst="rect">
                <a:avLst/>
              </a:prstGeom>
              <a:blipFill>
                <a:blip r:embed="rId3"/>
                <a:stretch>
                  <a:fillRect l="-430" t="-555" r="-860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440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 smtClean="0">
                <a:solidFill>
                  <a:schemeClr val="tx1"/>
                </a:solidFill>
              </a:rPr>
              <a:t>回归</a:t>
            </a:r>
            <a:r>
              <a:rPr lang="zh-CN" altLang="en-US" dirty="0" smtClean="0">
                <a:solidFill>
                  <a:schemeClr val="tx1"/>
                </a:solidFill>
              </a:rPr>
              <a:t>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484784"/>
            <a:ext cx="8081188" cy="12916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b="1" dirty="0" smtClean="0"/>
              <a:t>利用检测手段、统计手段获取数据，建立模型预测未来，在各学科中普遍存在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961653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70897" y="1566084"/>
                <a:ext cx="8496944" cy="4383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如何</a:t>
                </a:r>
                <a14:m>
                  <m:oMath xmlns:m="http://schemas.openxmlformats.org/officeDocument/2006/math">
                    <m:r>
                      <a:rPr lang="zh-CN" alt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求得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  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68263" indent="0">
                  <a:buNone/>
                </a:pPr>
                <a:r>
                  <a:rPr lang="en-US" altLang="zh-CN" dirty="0"/>
                  <a:t>import </a:t>
                </a:r>
                <a:r>
                  <a:rPr lang="en-US" altLang="zh-CN" dirty="0" err="1"/>
                  <a:t>numpy</a:t>
                </a:r>
                <a:r>
                  <a:rPr lang="en-US" altLang="zh-CN" dirty="0"/>
                  <a:t> as np  </a:t>
                </a:r>
                <a:endParaRPr lang="zh-CN" altLang="zh-CN" dirty="0"/>
              </a:p>
              <a:p>
                <a:pPr marL="68263" indent="0">
                  <a:buNone/>
                </a:pPr>
                <a:r>
                  <a:rPr lang="en-US" altLang="zh-CN" dirty="0" smtClean="0"/>
                  <a:t>from </a:t>
                </a:r>
                <a:r>
                  <a:rPr lang="en-US" altLang="zh-CN" dirty="0" err="1"/>
                  <a:t>scipy.stats</a:t>
                </a:r>
                <a:r>
                  <a:rPr lang="en-US" altLang="zh-CN" dirty="0"/>
                  <a:t> import f  </a:t>
                </a:r>
                <a:endParaRPr lang="en-US" altLang="zh-CN" dirty="0" smtClean="0"/>
              </a:p>
              <a:p>
                <a:pPr marL="68263" indent="0">
                  <a:buNone/>
                </a:pPr>
                <a:r>
                  <a:rPr lang="en-US" altLang="zh-CN" dirty="0"/>
                  <a:t>alpha = 0.05  </a:t>
                </a:r>
                <a:endParaRPr lang="zh-CN" altLang="zh-CN" dirty="0"/>
              </a:p>
              <a:p>
                <a:pPr marL="68263" indent="0">
                  <a:buNone/>
                </a:pPr>
                <a:r>
                  <a:rPr lang="en-US" altLang="zh-CN" dirty="0"/>
                  <a:t>print (</a:t>
                </a:r>
                <a:r>
                  <a:rPr lang="en-US" altLang="zh-CN" dirty="0" err="1"/>
                  <a:t>f.isf</a:t>
                </a:r>
                <a:r>
                  <a:rPr lang="en-US" altLang="zh-CN" dirty="0"/>
                  <a:t>(alpha, 1, 10</a:t>
                </a:r>
                <a:r>
                  <a:rPr lang="en-US" altLang="zh-CN" dirty="0" smtClean="0"/>
                  <a:t>))  # </a:t>
                </a:r>
                <a:r>
                  <a:rPr lang="zh-CN" altLang="en-US" dirty="0" smtClean="0"/>
                  <a:t>单变量，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样本的</a:t>
                </a:r>
                <a:r>
                  <a:rPr lang="en-US" altLang="zh-CN" dirty="0" smtClean="0"/>
                  <a:t>F</a:t>
                </a:r>
                <a:endParaRPr lang="zh-CN" altLang="zh-CN" dirty="0"/>
              </a:p>
              <a:p>
                <a:r>
                  <a:rPr lang="zh-CN" altLang="en-US" dirty="0" smtClean="0"/>
                  <a:t>采用</a:t>
                </a:r>
                <a:r>
                  <a:rPr lang="en-US" altLang="zh-CN" dirty="0" err="1" smtClean="0"/>
                  <a:t>scipy.stats</a:t>
                </a:r>
                <a:r>
                  <a:rPr lang="zh-CN" altLang="en-US" dirty="0" smtClean="0"/>
                  <a:t>包</a:t>
                </a:r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97" y="1566084"/>
                <a:ext cx="8496944" cy="4383196"/>
              </a:xfrm>
              <a:prstGeom prst="rect">
                <a:avLst/>
              </a:prstGeom>
              <a:blipFill>
                <a:blip r:embed="rId3"/>
                <a:stretch>
                  <a:fillRect l="-788" t="-1664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6189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检验程序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70897" y="1124744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mtClean="0"/>
              <a:t>为</a:t>
            </a:r>
            <a:r>
              <a:rPr lang="en-US" altLang="zh-CN" dirty="0"/>
              <a:t>M</a:t>
            </a:r>
            <a:r>
              <a:rPr lang="en-US" altLang="zh-CN" smtClean="0"/>
              <a:t>LR</a:t>
            </a:r>
            <a:r>
              <a:rPr lang="zh-CN" altLang="en-US" dirty="0" smtClean="0"/>
              <a:t>类增加</a:t>
            </a:r>
            <a:r>
              <a:rPr lang="en-US" altLang="zh-CN" dirty="0" err="1" smtClean="0"/>
              <a:t>Ftest</a:t>
            </a:r>
            <a:r>
              <a:rPr lang="zh-CN" altLang="en-US" dirty="0" smtClean="0"/>
              <a:t>方法</a:t>
            </a:r>
            <a:endParaRPr lang="zh-CN" altLang="zh-CN" dirty="0"/>
          </a:p>
          <a:p>
            <a:pPr marL="68263" indent="0">
              <a:buNone/>
            </a:pPr>
            <a:r>
              <a:rPr lang="zh-CN" altLang="en-US" sz="2400" dirty="0" smtClean="0"/>
              <a:t>     给定置信度</a:t>
            </a:r>
            <a:r>
              <a:rPr lang="en-US" altLang="zh-CN" sz="2400" dirty="0" err="1" smtClean="0"/>
              <a:t>arpha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 smtClean="0"/>
              <a:t>获取样本数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 smtClean="0"/>
              <a:t>f_arfa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f.isf</a:t>
            </a:r>
            <a:r>
              <a:rPr lang="en-US" altLang="zh-CN" sz="2400" dirty="0" smtClean="0"/>
              <a:t>(alpha</a:t>
            </a:r>
            <a:r>
              <a:rPr lang="en-US" altLang="zh-CN" sz="2400" dirty="0"/>
              <a:t>, 1, n-2</a:t>
            </a:r>
            <a:r>
              <a:rPr lang="en-US" altLang="zh-CN" sz="2400" dirty="0" smtClean="0"/>
              <a:t>)   # f</a:t>
            </a:r>
            <a:r>
              <a:rPr lang="zh-CN" altLang="en-US" sz="2400" dirty="0" smtClean="0"/>
              <a:t>临界值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的平均值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predict,</a:t>
            </a:r>
            <a:r>
              <a:rPr lang="zh-CN" altLang="en-US" sz="2400" dirty="0" smtClean="0"/>
              <a:t>预测</a:t>
            </a:r>
            <a:r>
              <a:rPr lang="en-US" altLang="zh-CN" sz="2400" dirty="0" err="1" smtClean="0"/>
              <a:t>Yhat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值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Qe</a:t>
            </a:r>
            <a:r>
              <a:rPr lang="zh-CN" altLang="en-US" sz="2400" dirty="0" smtClean="0"/>
              <a:t>值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值</a:t>
            </a:r>
            <a:endParaRPr lang="zh-CN" altLang="zh-CN" sz="2400" dirty="0"/>
          </a:p>
          <a:p>
            <a:pPr marL="68263" indent="0">
              <a:buNone/>
            </a:pPr>
            <a:r>
              <a:rPr lang="zh-CN" altLang="en-US" sz="2400" dirty="0" smtClean="0"/>
              <a:t>     返回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临界、</a:t>
            </a:r>
            <a:r>
              <a:rPr lang="en-US" altLang="zh-CN" sz="2400" dirty="0" smtClean="0"/>
              <a:t>F&gt;</a:t>
            </a:r>
            <a:r>
              <a:rPr lang="zh-CN" altLang="en-US" sz="2400" dirty="0" smtClean="0"/>
              <a:t>临界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 </a:t>
            </a:r>
            <a:endParaRPr lang="en-US" altLang="zh-C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234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女生身高、腿长模型的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70897" y="1124744"/>
            <a:ext cx="849694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r"G</a:t>
            </a:r>
            <a:r>
              <a:rPr lang="en-US" altLang="zh-CN" sz="2000" dirty="0"/>
              <a:t>:\modelTeach\</a:t>
            </a:r>
            <a:r>
              <a:rPr lang="zh-CN" altLang="zh-CN" sz="2000" dirty="0"/>
              <a:t>腿长与身高</a:t>
            </a:r>
            <a:r>
              <a:rPr lang="en-US" altLang="zh-CN" sz="2000" dirty="0"/>
              <a:t>.txt")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Data.T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Y=Data[:,0]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X=Data[:,1</a:t>
            </a:r>
            <a:r>
              <a:rPr lang="en-US" altLang="zh-CN" sz="2000" dirty="0" smtClean="0"/>
              <a:t>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oneCol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X.shape</a:t>
            </a:r>
            <a:r>
              <a:rPr lang="en-US" altLang="zh-CN" sz="2000" dirty="0"/>
              <a:t>[0])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X=</a:t>
            </a:r>
            <a:r>
              <a:rPr lang="en-US" altLang="zh-CN" sz="2000" dirty="0" err="1"/>
              <a:t>np.c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oneCol,X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 #X</a:t>
            </a:r>
            <a:r>
              <a:rPr lang="zh-CN" altLang="zh-CN" sz="2000" dirty="0"/>
              <a:t>加一列，元素都是</a:t>
            </a:r>
            <a:r>
              <a:rPr lang="en-US" altLang="zh-CN" sz="2000" dirty="0"/>
              <a:t>1</a:t>
            </a:r>
            <a:r>
              <a:rPr lang="zh-CN" altLang="zh-CN" sz="2000" dirty="0"/>
              <a:t>，以求截距</a:t>
            </a:r>
          </a:p>
          <a:p>
            <a:pPr marL="68263" indent="0">
              <a:buNone/>
            </a:pPr>
            <a:r>
              <a:rPr lang="en-US" altLang="zh-CN" sz="2000" dirty="0"/>
              <a:t>#</a:t>
            </a:r>
            <a:r>
              <a:rPr lang="zh-CN" altLang="zh-CN" sz="2000" dirty="0"/>
              <a:t>整理完毕数据，调用前面的</a:t>
            </a:r>
            <a:r>
              <a:rPr lang="en-US" altLang="zh-CN" sz="2000" dirty="0"/>
              <a:t>OLR</a:t>
            </a:r>
            <a:r>
              <a:rPr lang="zh-CN" altLang="zh-CN" sz="2000" dirty="0"/>
              <a:t>类</a:t>
            </a:r>
          </a:p>
          <a:p>
            <a:pPr marL="68263" indent="0">
              <a:buNone/>
            </a:pPr>
            <a:r>
              <a:rPr lang="en-US" altLang="zh-CN" sz="2000" smtClean="0"/>
              <a:t>mlr=MLR(X,Y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smtClean="0"/>
              <a:t>mlr.fit()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smtClean="0"/>
              <a:t>print(</a:t>
            </a:r>
            <a:r>
              <a:rPr lang="en-US" altLang="zh-CN" sz="2000" dirty="0" err="1"/>
              <a:t>m</a:t>
            </a:r>
            <a:r>
              <a:rPr lang="en-US" altLang="zh-CN" sz="2000" smtClean="0"/>
              <a:t>lr.getCoef</a:t>
            </a:r>
            <a:r>
              <a:rPr lang="en-US" altLang="zh-CN" sz="2000" dirty="0"/>
              <a:t>())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Ftest=</a:t>
            </a:r>
            <a:r>
              <a:rPr lang="en-US" altLang="zh-CN" sz="2000" dirty="0" err="1">
                <a:solidFill>
                  <a:srgbClr val="FF0000"/>
                </a:solidFill>
              </a:rPr>
              <a:t>m</a:t>
            </a:r>
            <a:r>
              <a:rPr lang="en-US" altLang="zh-CN" sz="2000" smtClean="0">
                <a:solidFill>
                  <a:srgbClr val="FF0000"/>
                </a:solidFill>
              </a:rPr>
              <a:t>lr.Ftest(0.05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print(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Ftest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zh-CN" altLang="zh-CN" sz="2000" dirty="0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39729" y="4437112"/>
            <a:ext cx="3307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[135.19, 4.96, True]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798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检验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270897" y="958636"/>
                <a:ext cx="8496944" cy="4680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11163" indent="-342900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itchFamily="2" charset="2"/>
                  <a:buChar char="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977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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itchFamily="18" charset="2"/>
                  <a:buChar char="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3" pitchFamily="18" charset="2"/>
                  <a:buChar char="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138" indent="-209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B80A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altLang="zh-CN" dirty="0"/>
                  <a:t>r</a:t>
                </a:r>
                <a:r>
                  <a:rPr lang="zh-CN" altLang="zh-CN" dirty="0"/>
                  <a:t>检验的公式定义为</a:t>
                </a:r>
                <a:r>
                  <a:rPr lang="zh-CN" altLang="zh-CN" dirty="0" smtClean="0"/>
                  <a:t>：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可能是负数，负相关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r>
                  <a:rPr lang="zh-CN" altLang="zh-CN" dirty="0"/>
                  <a:t>定义：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−2)/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  </a:t>
                </a:r>
                <a:endParaRPr lang="zh-CN" altLang="zh-CN" dirty="0"/>
              </a:p>
              <a:p>
                <a:r>
                  <a:rPr lang="zh-CN" altLang="zh-CN" dirty="0"/>
                  <a:t>则当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时，拒绝</a:t>
                </a:r>
                <a:r>
                  <a:rPr lang="en-US" altLang="zh-CN" dirty="0"/>
                  <a:t>a1=0</a:t>
                </a:r>
                <a:r>
                  <a:rPr lang="zh-CN" altLang="zh-CN" dirty="0"/>
                  <a:t>的假设，即回归方程</a:t>
                </a:r>
                <a:r>
                  <a:rPr lang="zh-CN" altLang="zh-CN" dirty="0" smtClean="0"/>
                  <a:t>显著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97" y="958636"/>
                <a:ext cx="8496944" cy="4680520"/>
              </a:xfrm>
              <a:prstGeom prst="rect">
                <a:avLst/>
              </a:prstGeom>
              <a:blipFill>
                <a:blip r:embed="rId3"/>
                <a:stretch>
                  <a:fillRect l="-430" t="-1688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083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26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一元线性回归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检验程序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35391" y="1268760"/>
            <a:ext cx="8391682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/>
              <a:t>方法</a:t>
            </a:r>
            <a:r>
              <a:rPr lang="en-US" altLang="zh-CN" sz="2400" dirty="0" err="1" smtClean="0"/>
              <a:t>rTest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，给定</a:t>
            </a:r>
            <a:r>
              <a:rPr lang="en-US" altLang="zh-CN" sz="2400" dirty="0" smtClean="0"/>
              <a:t>alpha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取样本数</a:t>
            </a:r>
            <a:r>
              <a:rPr lang="en-US" altLang="zh-CN" sz="2400" dirty="0" smtClean="0"/>
              <a:t>n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计算</a:t>
            </a:r>
            <a:r>
              <a:rPr lang="en-US" altLang="zh-CN" sz="2400" dirty="0" err="1" smtClean="0"/>
              <a:t>f_arfa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f.isf</a:t>
            </a:r>
            <a:r>
              <a:rPr lang="en-US" altLang="zh-CN" sz="2400" dirty="0"/>
              <a:t>(alpha, 1, 10)</a:t>
            </a:r>
            <a:endParaRPr lang="en-US" altLang="zh-CN" sz="2400" dirty="0" smtClean="0"/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计算</a:t>
            </a:r>
            <a:r>
              <a:rPr lang="en-US" altLang="zh-CN" sz="2400" dirty="0" err="1" smtClean="0"/>
              <a:t>r_arfa</a:t>
            </a:r>
            <a:endParaRPr lang="en-US" altLang="zh-CN" sz="2400" dirty="0" smtClean="0"/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计算</a:t>
            </a:r>
            <a:r>
              <a:rPr lang="en-US" altLang="zh-CN" sz="2400" dirty="0"/>
              <a:t>Y</a:t>
            </a:r>
            <a:r>
              <a:rPr lang="zh-CN" altLang="en-US" sz="2400" dirty="0" smtClean="0"/>
              <a:t>均值</a:t>
            </a:r>
            <a:r>
              <a:rPr lang="en-US" altLang="zh-CN" sz="2400" dirty="0" err="1" smtClean="0"/>
              <a:t>Yaver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均值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Xaver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计算分子</a:t>
            </a:r>
            <a:endParaRPr lang="zh-CN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 smtClean="0"/>
              <a:t>计算分母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r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返回 </a:t>
            </a:r>
            <a:r>
              <a:rPr lang="en-US" altLang="zh-CN" sz="2400" dirty="0" smtClean="0"/>
              <a:t>r, </a:t>
            </a:r>
            <a:r>
              <a:rPr lang="en-US" altLang="zh-CN" sz="2400" dirty="0" err="1" smtClean="0"/>
              <a:t>r_arfa</a:t>
            </a:r>
            <a:r>
              <a:rPr lang="en-US" altLang="zh-CN" sz="2400" dirty="0" smtClean="0"/>
              <a:t>, r&gt;</a:t>
            </a:r>
            <a:r>
              <a:rPr lang="en-US" altLang="zh-CN" sz="2400" dirty="0" err="1" smtClean="0"/>
              <a:t>r_arfa</a:t>
            </a:r>
            <a:r>
              <a:rPr lang="en-US" altLang="zh-CN" sz="2400" dirty="0" smtClean="0"/>
              <a:t>     </a:t>
            </a:r>
            <a:endParaRPr lang="zh-CN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07904" y="2733403"/>
                <a:ext cx="4536504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−2)/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33403"/>
                <a:ext cx="4536504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2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911" y="1556792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 smtClean="0"/>
              <a:t>实矩阵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SVD</a:t>
            </a:r>
            <a:r>
              <a:rPr lang="zh-CN" altLang="zh-CN" sz="2800" b="1" dirty="0" smtClean="0"/>
              <a:t>分解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按特征值由大到小，逐个提取特征向量分解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err="1" smtClean="0"/>
              <a:t>full_matrices</a:t>
            </a:r>
            <a:r>
              <a:rPr lang="en-US" altLang="zh-CN" sz="2800" b="1" dirty="0" smtClean="0"/>
              <a:t>=False</a:t>
            </a:r>
            <a:r>
              <a:rPr lang="zh-CN" altLang="zh-CN" sz="2800" b="1" dirty="0"/>
              <a:t>一定要写，否则会按复数</a:t>
            </a:r>
            <a:r>
              <a:rPr lang="zh-CN" altLang="zh-CN" sz="2800" b="1" dirty="0" smtClean="0"/>
              <a:t>分解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常用于主特征提取，降维，</a:t>
            </a:r>
            <a:r>
              <a:rPr lang="zh-CN" altLang="en-US" sz="2800" b="1" smtClean="0"/>
              <a:t>数据</a:t>
            </a:r>
            <a:r>
              <a:rPr lang="zh-CN" altLang="en-US" sz="2800" b="1" smtClean="0"/>
              <a:t>可视化</a:t>
            </a:r>
            <a:endParaRPr lang="en-US" altLang="zh-CN" sz="2800" b="1" smtClean="0"/>
          </a:p>
          <a:p>
            <a:r>
              <a:rPr lang="zh-CN" altLang="en-US" sz="2800" b="1" smtClean="0"/>
              <a:t>奇异值分解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178683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3585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400" dirty="0" smtClean="0"/>
              <a:t>实矩阵</a:t>
            </a:r>
            <a:r>
              <a:rPr lang="zh-CN" altLang="zh-CN" sz="2400" dirty="0"/>
              <a:t>的</a:t>
            </a:r>
            <a:r>
              <a:rPr lang="en-US" altLang="zh-CN" sz="2400" dirty="0"/>
              <a:t>SVD</a:t>
            </a:r>
            <a:r>
              <a:rPr lang="zh-CN" altLang="zh-CN" sz="2400" dirty="0"/>
              <a:t>分解，将一个实矩阵分解为三个矩阵的乘积，其结果可以表达为：</a:t>
            </a:r>
          </a:p>
          <a:p>
            <a:pPr marL="68263" indent="0">
              <a:buNone/>
            </a:pPr>
            <a:r>
              <a:rPr lang="en-US" altLang="zh-CN" sz="2400" dirty="0" smtClean="0"/>
              <a:t>A=USV</a:t>
            </a:r>
          </a:p>
          <a:p>
            <a:r>
              <a:rPr lang="zh-CN" altLang="zh-CN" sz="2400" dirty="0"/>
              <a:t>其中</a:t>
            </a:r>
            <a:r>
              <a:rPr lang="en-US" altLang="zh-CN" sz="2400" dirty="0"/>
              <a:t>S</a:t>
            </a:r>
            <a:r>
              <a:rPr lang="zh-CN" altLang="zh-CN" sz="2400" dirty="0"/>
              <a:t>为一维矩阵，其每个元素是矩阵的</a:t>
            </a:r>
            <a:r>
              <a:rPr lang="en-US" altLang="zh-CN" sz="2400" dirty="0"/>
              <a:t>A</a:t>
            </a:r>
            <a:r>
              <a:rPr lang="zh-CN" altLang="zh-CN" sz="2400" dirty="0"/>
              <a:t>的实特征值，从大到小排列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zh-CN" altLang="zh-CN" sz="2400" dirty="0"/>
              <a:t>是列正交矩阵，且每个列的模为</a:t>
            </a:r>
            <a:r>
              <a:rPr lang="en-US" altLang="zh-CN" sz="2400" dirty="0"/>
              <a:t>1</a:t>
            </a:r>
            <a:r>
              <a:rPr lang="zh-CN" altLang="zh-CN" sz="2400" dirty="0"/>
              <a:t>（所有元素的平方和开根号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r>
              <a:rPr lang="en-US" altLang="zh-CN" sz="2400" dirty="0" smtClean="0"/>
              <a:t>V</a:t>
            </a:r>
            <a:r>
              <a:rPr lang="zh-CN" altLang="zh-CN" sz="2400" dirty="0"/>
              <a:t>是行</a:t>
            </a:r>
            <a:r>
              <a:rPr lang="zh-CN" altLang="zh-CN" sz="2400" dirty="0" smtClean="0"/>
              <a:t>正交矩阵</a:t>
            </a:r>
            <a:endParaRPr lang="en-US" altLang="zh-CN" sz="2400" dirty="0" smtClean="0"/>
          </a:p>
          <a:p>
            <a:r>
              <a:rPr lang="zh-CN" altLang="zh-CN" sz="2400" dirty="0"/>
              <a:t>所谓列（行）正交，是指矩阵的任意两列（行）的对应元素的乘积之和为</a:t>
            </a:r>
            <a:r>
              <a:rPr lang="en-US" altLang="zh-CN" sz="2400" dirty="0"/>
              <a:t>0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9280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911" y="155679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dirty="0"/>
              <a:t>&gt;&gt;&gt; A=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</a:t>
            </a:r>
            <a:r>
              <a:rPr lang="en-US" altLang="zh-CN" sz="2400"/>
              <a:t>1</a:t>
            </a:r>
            <a:r>
              <a:rPr lang="en-US" altLang="zh-CN" sz="2400" smtClean="0"/>
              <a:t>, 5.0, 3.0</a:t>
            </a:r>
            <a:r>
              <a:rPr lang="en-US" altLang="zh-CN" sz="2400" dirty="0"/>
              <a:t>],[</a:t>
            </a:r>
            <a:r>
              <a:rPr lang="en-US" altLang="zh-CN" sz="2400"/>
              <a:t>2.1</a:t>
            </a:r>
            <a:r>
              <a:rPr lang="en-US" altLang="zh-CN" sz="2400" smtClean="0"/>
              <a:t>, 2.0, 7.0</a:t>
            </a:r>
            <a:r>
              <a:rPr lang="en-US" altLang="zh-CN" sz="2400" dirty="0"/>
              <a:t>]])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&gt;&gt;&gt; Z=</a:t>
            </a:r>
            <a:r>
              <a:rPr lang="en-US" altLang="zh-CN" sz="2400" dirty="0" err="1"/>
              <a:t>np.linalg.svd</a:t>
            </a:r>
            <a:r>
              <a:rPr lang="en-US" altLang="zh-CN" sz="2400" dirty="0"/>
              <a:t>(A, </a:t>
            </a:r>
            <a:r>
              <a:rPr lang="en-US" altLang="zh-CN" sz="2400" dirty="0" err="1"/>
              <a:t>full_matrices</a:t>
            </a:r>
            <a:r>
              <a:rPr lang="en-US" altLang="zh-CN" sz="2400" dirty="0"/>
              <a:t>=False)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&gt;&gt;&gt; Z[0]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array([[-0.58281835, -0.81260247],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[-0.81260247,  0.58281835]])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&gt;&gt;&gt; Z[1]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array([ 9.00833663,  3.35557316])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&gt;&gt;&gt; Z[2]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array([[-0.25412944, -0.50389954, -0.82553224],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[ 0.12257699, -0.86345179,  0.48931164]])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626195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矩阵特征值分析的应用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0583" y="1340768"/>
            <a:ext cx="7867841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图示：一个环境水样测得的色谱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DAD</a:t>
            </a:r>
            <a:r>
              <a:rPr lang="zh-CN" altLang="en-US" sz="2400" dirty="0" smtClean="0"/>
              <a:t>二维矩阵，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用特征值分析其中含有几种化学物质</a:t>
            </a:r>
            <a:endParaRPr lang="zh-CN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464496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33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矩阵特征值分析的应用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0583" y="1340768"/>
            <a:ext cx="7867841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物质仪器测量信号要远远大于信号噪声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SVD</a:t>
            </a:r>
            <a:r>
              <a:rPr lang="zh-CN" altLang="en-US" sz="2400" dirty="0" smtClean="0"/>
              <a:t>分解，特征值从大到小排列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zh-CN" altLang="en-US" sz="2400" dirty="0" smtClean="0"/>
              <a:t>当对应最后一种物质的信号特征值，与后面一个对应噪声的特征值，比值会出现突跃</a:t>
            </a:r>
            <a:endParaRPr lang="en-US" altLang="zh-CN" sz="2400" dirty="0" smtClean="0"/>
          </a:p>
          <a:p>
            <a:pPr marL="68263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90694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 smtClean="0">
                <a:solidFill>
                  <a:schemeClr val="tx1"/>
                </a:solidFill>
              </a:rPr>
              <a:t>回归</a:t>
            </a:r>
            <a:r>
              <a:rPr lang="zh-CN" altLang="en-US" dirty="0" smtClean="0">
                <a:solidFill>
                  <a:schemeClr val="tx1"/>
                </a:solidFill>
              </a:rPr>
              <a:t>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7998" y="1221904"/>
            <a:ext cx="8081188" cy="2279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b="1" dirty="0" smtClean="0"/>
              <a:t>测量</a:t>
            </a:r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名大学女生身高与腿长的数据如下，建立腿长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与身高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的线性关系</a:t>
            </a:r>
            <a:endParaRPr lang="en-US" altLang="zh-CN" sz="3200" b="1" dirty="0" smtClean="0"/>
          </a:p>
          <a:p>
            <a:pPr marL="68263" indent="0" eaLnBrk="1" hangingPunct="1">
              <a:buNone/>
            </a:pPr>
            <a:r>
              <a:rPr lang="en-US" altLang="zh-CN" sz="3200" b="1" dirty="0" smtClean="0"/>
              <a:t>y=a0+a1x+e</a:t>
            </a:r>
          </a:p>
          <a:p>
            <a:pPr marL="68263" indent="0" eaLnBrk="1" hangingPunct="1">
              <a:buNone/>
            </a:pPr>
            <a:r>
              <a:rPr lang="zh-CN" altLang="en-US" sz="3200" b="1" dirty="0" smtClean="0"/>
              <a:t>根据实验点，估计</a:t>
            </a:r>
            <a:r>
              <a:rPr lang="en-US" altLang="zh-CN" sz="3200" b="1" dirty="0" smtClean="0"/>
              <a:t>a0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a1</a:t>
            </a:r>
            <a:endParaRPr lang="en-US" altLang="zh-CN" sz="32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04853"/>
              </p:ext>
            </p:extLst>
          </p:nvPr>
        </p:nvGraphicFramePr>
        <p:xfrm>
          <a:off x="387732" y="3717032"/>
          <a:ext cx="83084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11">
                  <a:extLst>
                    <a:ext uri="{9D8B030D-6E8A-4147-A177-3AD203B41FA5}">
                      <a16:colId xmlns:a16="http://schemas.microsoft.com/office/drawing/2014/main" val="351999023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3506061438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3149752215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593657557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3950327847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1484239573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1371109993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2865894552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4091671702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142695007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3633144240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762306943"/>
                    </a:ext>
                  </a:extLst>
                </a:gridCol>
                <a:gridCol w="639111">
                  <a:extLst>
                    <a:ext uri="{9D8B030D-6E8A-4147-A177-3AD203B41FA5}">
                      <a16:colId xmlns:a16="http://schemas.microsoft.com/office/drawing/2014/main" val="610967417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身高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160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162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164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843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腿长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6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34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矩阵特征值分析的应用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0583" y="1340768"/>
            <a:ext cx="7867841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Z=</a:t>
            </a:r>
            <a:r>
              <a:rPr lang="en-US" altLang="zh-CN" sz="2000" dirty="0" err="1"/>
              <a:t>np.mafromtxt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r"E</a:t>
            </a:r>
            <a:r>
              <a:rPr lang="en-US" altLang="zh-CN" sz="2000" dirty="0"/>
              <a:t>:\teach\python\mix_2.txt")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Z.data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B = </a:t>
            </a:r>
            <a:r>
              <a:rPr lang="en-US" altLang="zh-CN" sz="2000" dirty="0" err="1"/>
              <a:t>np.linalg.svd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A,full_matrices</a:t>
            </a:r>
            <a:r>
              <a:rPr lang="en-US" altLang="zh-CN" sz="2000" dirty="0"/>
              <a:t>=False)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lamda</a:t>
            </a:r>
            <a:r>
              <a:rPr lang="en-US" altLang="zh-CN" sz="2000" dirty="0"/>
              <a:t>=B[1]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lamda</a:t>
            </a:r>
            <a:r>
              <a:rPr lang="en-US" altLang="zh-CN" sz="2000" dirty="0"/>
              <a:t>)-1):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    print(</a:t>
            </a:r>
            <a:r>
              <a:rPr lang="en-US" altLang="zh-CN" sz="2000" dirty="0" err="1"/>
              <a:t>lamda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]/</a:t>
            </a:r>
            <a:r>
              <a:rPr lang="en-US" altLang="zh-CN" sz="2000" dirty="0" err="1"/>
              <a:t>lamda</a:t>
            </a:r>
            <a:r>
              <a:rPr lang="en-US" altLang="zh-CN" sz="2000" dirty="0"/>
              <a:t>[i+1])</a:t>
            </a:r>
            <a:endParaRPr lang="zh-CN" altLang="zh-CN" sz="2000" dirty="0"/>
          </a:p>
          <a:p>
            <a:pPr marL="68263" indent="0">
              <a:buNone/>
            </a:pPr>
            <a:endParaRPr lang="zh-CN" altLang="zh-CN" sz="2000" dirty="0"/>
          </a:p>
          <a:p>
            <a:pPr marL="68263" indent="0">
              <a:buNone/>
            </a:pPr>
            <a:endParaRPr lang="zh-CN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583" y="4314800"/>
            <a:ext cx="7867841" cy="1994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2.041  2.309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27.370</a:t>
            </a:r>
            <a:r>
              <a:rPr lang="en-US" altLang="zh-CN" sz="2000" dirty="0" smtClean="0"/>
              <a:t>  1.226 1.096  1.088  1.031  1.018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1.040  1.130  1.060   1.062  1.020  1.078  1.047  1.135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smtClean="0"/>
              <a:t>……</a:t>
            </a:r>
          </a:p>
          <a:p>
            <a:pPr marL="68263" indent="0">
              <a:buNone/>
            </a:pPr>
            <a:r>
              <a:rPr lang="zh-CN" altLang="en-US" sz="2000" dirty="0" smtClean="0"/>
              <a:t>所以体系中有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中组分，即体系中，</a:t>
            </a:r>
            <a:r>
              <a:rPr lang="zh-CN" altLang="en-US" sz="2000" dirty="0" smtClean="0">
                <a:solidFill>
                  <a:srgbClr val="FF0000"/>
                </a:solidFill>
              </a:rPr>
              <a:t>只有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个特征值对应有效信号，其余为噪声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27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</a:t>
            </a:r>
            <a:r>
              <a:rPr lang="zh-CN" altLang="zh-CN" dirty="0" smtClean="0">
                <a:solidFill>
                  <a:schemeClr val="tx1"/>
                </a:solidFill>
              </a:rPr>
              <a:t>线性回归</a:t>
            </a:r>
            <a:r>
              <a:rPr lang="zh-CN" altLang="en-US" dirty="0" smtClean="0">
                <a:solidFill>
                  <a:schemeClr val="tx1"/>
                </a:solidFill>
              </a:rPr>
              <a:t>数学原理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484784"/>
            <a:ext cx="8081188" cy="12916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3200" dirty="0" smtClean="0"/>
              <a:t>y=a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+a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x</a:t>
            </a:r>
          </a:p>
          <a:p>
            <a:pPr marL="68263" indent="0" eaLnBrk="1" hangingPunct="1">
              <a:buNone/>
            </a:pPr>
            <a:r>
              <a:rPr lang="zh-CN" altLang="en-US" sz="3200" b="1" dirty="0" smtClean="0"/>
              <a:t>实验测定一系列的  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x</a:t>
            </a:r>
            <a:r>
              <a:rPr lang="en-US" altLang="zh-CN" sz="3200" b="1" baseline="-25000" dirty="0" err="1" smtClean="0"/>
              <a:t>i</a:t>
            </a:r>
            <a:r>
              <a:rPr lang="en-US" altLang="zh-CN" sz="3200" b="1" dirty="0" err="1" smtClean="0"/>
              <a:t>,y</a:t>
            </a:r>
            <a:r>
              <a:rPr lang="en-US" altLang="zh-CN" sz="3200" b="1" baseline="-25000" dirty="0" err="1" smtClean="0"/>
              <a:t>i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，求</a:t>
            </a:r>
            <a:r>
              <a:rPr lang="en-US" altLang="zh-CN" sz="3200" b="1" dirty="0" smtClean="0"/>
              <a:t>a0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a1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2124" y="2996952"/>
                <a:ext cx="8058526" cy="577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zh-CN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4" y="2996952"/>
                <a:ext cx="8058526" cy="577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839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</a:t>
            </a:r>
            <a:r>
              <a:rPr lang="zh-CN" altLang="zh-CN" dirty="0" smtClean="0">
                <a:solidFill>
                  <a:schemeClr val="tx1"/>
                </a:solidFill>
              </a:rPr>
              <a:t>线性回归</a:t>
            </a:r>
            <a:r>
              <a:rPr lang="zh-CN" altLang="en-US" dirty="0" smtClean="0">
                <a:solidFill>
                  <a:schemeClr val="tx1"/>
                </a:solidFill>
              </a:rPr>
              <a:t>数学原理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175049"/>
            <a:ext cx="8081188" cy="25397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将  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dirty="0" err="1" smtClean="0"/>
              <a:t>,y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，带入方程，可有方程组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+a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=y</a:t>
            </a:r>
            <a:r>
              <a:rPr lang="en-US" altLang="zh-CN" sz="2400" b="1" baseline="-25000" dirty="0" smtClean="0"/>
              <a:t>1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a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+a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=y</a:t>
            </a:r>
            <a:r>
              <a:rPr lang="en-US" altLang="zh-CN" sz="2400" b="1" baseline="-25000" dirty="0" smtClean="0"/>
              <a:t>2</a:t>
            </a:r>
          </a:p>
          <a:p>
            <a:pPr marL="68263" indent="0" eaLnBrk="1" hangingPunct="1">
              <a:buNone/>
            </a:pPr>
            <a:r>
              <a:rPr lang="en-US" altLang="zh-CN" sz="2400" b="1" dirty="0" smtClean="0"/>
              <a:t>….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a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+a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y</a:t>
            </a:r>
            <a:r>
              <a:rPr lang="en-US" altLang="zh-CN" sz="2400" b="1" baseline="-25000" dirty="0" err="1" smtClean="0"/>
              <a:t>n</a:t>
            </a:r>
            <a:endParaRPr lang="en-US" altLang="zh-CN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0440" y="4581128"/>
                <a:ext cx="8112872" cy="17341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或  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y=</a:t>
                </a:r>
                <a:r>
                  <a:rPr lang="en-US" altLang="zh-CN" sz="2800" b="1" dirty="0" err="1" smtClean="0">
                    <a:solidFill>
                      <a:schemeClr val="tx1"/>
                    </a:solidFill>
                  </a:rPr>
                  <a:t>Xa</a:t>
                </a:r>
                <a:endParaRPr lang="zh-CN" altLang="zh-CN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0" y="4581128"/>
                <a:ext cx="8112872" cy="1734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9462" y="3789040"/>
            <a:ext cx="8081188" cy="6458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b="1" dirty="0" smtClean="0"/>
              <a:t>写成矩阵形式（一个样本一行）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993915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</a:t>
            </a:r>
            <a:r>
              <a:rPr lang="zh-CN" altLang="zh-CN" dirty="0" smtClean="0">
                <a:solidFill>
                  <a:schemeClr val="tx1"/>
                </a:solidFill>
              </a:rPr>
              <a:t>线性回归</a:t>
            </a:r>
            <a:r>
              <a:rPr lang="zh-CN" altLang="en-US" dirty="0" smtClean="0">
                <a:solidFill>
                  <a:schemeClr val="tx1"/>
                </a:solidFill>
              </a:rPr>
              <a:t>的解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175049"/>
            <a:ext cx="8081188" cy="15338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/>
              <a:t>一</a:t>
            </a:r>
            <a:r>
              <a:rPr lang="zh-CN" altLang="en-US" sz="2400" b="1" dirty="0" smtClean="0"/>
              <a:t>元线性回归对应平面的一条直线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两点即可求解：是什么解？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为何实验中，要采取多各点？</a:t>
            </a:r>
            <a:endParaRPr lang="en-US" altLang="zh-CN" sz="2400" b="1" dirty="0" smtClean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860032" y="5589240"/>
            <a:ext cx="3816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4860032" y="3140968"/>
            <a:ext cx="0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5148064" y="3933056"/>
            <a:ext cx="2160240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5220072" y="5157192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868144" y="465313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16216" y="4437112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92280" y="393305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23528" y="5589240"/>
            <a:ext cx="3816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323528" y="3140968"/>
            <a:ext cx="0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611560" y="3789040"/>
            <a:ext cx="2016225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683568" y="5157192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331640" y="4653136"/>
            <a:ext cx="144016" cy="14401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1115616" y="5805265"/>
            <a:ext cx="1728192" cy="4244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唯一解</a:t>
            </a:r>
            <a:endParaRPr lang="en-US" altLang="zh-CN" sz="2400" b="1" dirty="0" smtClean="0"/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5292080" y="5812904"/>
            <a:ext cx="2376264" cy="4244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最小二乘解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611100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一元线性回归</a:t>
            </a:r>
            <a:r>
              <a:rPr lang="zh-CN" altLang="en-US" dirty="0">
                <a:solidFill>
                  <a:schemeClr val="tx1"/>
                </a:solidFill>
              </a:rPr>
              <a:t>计算求解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340768"/>
            <a:ext cx="80811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3200" b="1" dirty="0" smtClean="0"/>
              <a:t>y=</a:t>
            </a:r>
            <a:r>
              <a:rPr lang="en-US" altLang="zh-CN" sz="3200" b="1" dirty="0" err="1" smtClean="0"/>
              <a:t>Xa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已知</a:t>
            </a:r>
            <a:r>
              <a:rPr lang="en-US" altLang="zh-CN" sz="3200" b="1" dirty="0" smtClean="0"/>
              <a:t> X  </a:t>
            </a:r>
            <a:r>
              <a:rPr lang="zh-CN" altLang="en-US" sz="3200" b="1" dirty="0" smtClean="0"/>
              <a:t>和   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，求</a:t>
            </a:r>
            <a:r>
              <a:rPr lang="en-US" altLang="zh-CN" sz="3200" b="1" dirty="0" smtClean="0"/>
              <a:t>a</a:t>
            </a:r>
          </a:p>
          <a:p>
            <a:pPr marL="68263" indent="0" eaLnBrk="1" hangingPunct="1">
              <a:buNone/>
            </a:pPr>
            <a:r>
              <a:rPr lang="en-US" altLang="zh-CN" sz="32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3200" b="1" dirty="0" smtClean="0"/>
              <a:t>a</a:t>
            </a:r>
            <a:r>
              <a:rPr lang="en-US" altLang="zh-CN" sz="3200" dirty="0"/>
              <a:t>=(</a:t>
            </a:r>
            <a:r>
              <a:rPr lang="en-US" altLang="zh-CN" sz="3200" b="1" dirty="0"/>
              <a:t>X</a:t>
            </a:r>
            <a:r>
              <a:rPr lang="en-US" altLang="zh-CN" sz="3200" b="1" baseline="30000" dirty="0"/>
              <a:t>T</a:t>
            </a:r>
            <a:r>
              <a:rPr lang="en-US" altLang="zh-CN" sz="3200" b="1" dirty="0"/>
              <a:t>X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-</a:t>
            </a:r>
            <a:r>
              <a:rPr lang="en-US" altLang="zh-CN" sz="3200" baseline="30000" dirty="0" smtClean="0"/>
              <a:t>1</a:t>
            </a:r>
            <a:r>
              <a:rPr lang="en-US" altLang="zh-CN" sz="3200" b="1" dirty="0" smtClean="0"/>
              <a:t>X</a:t>
            </a:r>
            <a:r>
              <a:rPr lang="en-US" altLang="zh-CN" sz="3200" baseline="30000" dirty="0" smtClean="0"/>
              <a:t>T</a:t>
            </a:r>
            <a:r>
              <a:rPr lang="en-US" altLang="zh-CN" sz="3200" b="1" dirty="0" smtClean="0"/>
              <a:t>y</a:t>
            </a:r>
          </a:p>
          <a:p>
            <a:pPr marL="68263" indent="0" eaLnBrk="1" hangingPunct="1">
              <a:buNone/>
            </a:pPr>
            <a:r>
              <a:rPr lang="zh-CN" altLang="en-US" sz="3200" b="1" dirty="0" smtClean="0"/>
              <a:t>有矩阵转置、相乘、求逆等运算</a:t>
            </a:r>
            <a:endParaRPr lang="en-US" altLang="zh-CN" sz="32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3338410"/>
            <a:ext cx="8081188" cy="28268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/>
              <a:t>矩阵运算的基础知识？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矩阵方程，同时左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右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乘矩阵，方程成立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方阵才可求逆（且满秩）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矩阵与其转置阵相乘，是方阵（或转置与本身相乘）。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矩阵，最大秩是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的</a:t>
            </a:r>
            <a:r>
              <a:rPr lang="zh-CN" altLang="en-US" sz="2400" b="1" smtClean="0"/>
              <a:t>小者</a:t>
            </a:r>
            <a:endParaRPr lang="en-US" altLang="zh-CN" sz="2400" b="1" smtClean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b="1" smtClean="0"/>
              <a:t>矩阵运算满足结合率，不适合交换率</a:t>
            </a:r>
            <a:endParaRPr lang="en-US" altLang="zh-CN" sz="2400" b="1" dirty="0" smtClean="0"/>
          </a:p>
          <a:p>
            <a:pPr marL="68263" indent="0" eaLnBrk="1" hangingPunct="1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725642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402" y="332656"/>
            <a:ext cx="77724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081" y="979308"/>
            <a:ext cx="8196078" cy="72008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sz="2800" dirty="0"/>
              <a:t>y=a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2081" y="1893708"/>
            <a:ext cx="8280920" cy="43441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 smtClean="0"/>
              <a:t>自己设定  </a:t>
            </a:r>
            <a:r>
              <a:rPr lang="en-US" altLang="zh-CN" sz="2800" dirty="0" smtClean="0"/>
              <a:t>a0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a1</a:t>
            </a:r>
            <a:r>
              <a:rPr lang="zh-CN" altLang="en-US" sz="2800" dirty="0" smtClean="0"/>
              <a:t>的值</a:t>
            </a:r>
            <a:endParaRPr lang="en-US" altLang="zh-CN" sz="2800" dirty="0" smtClean="0"/>
          </a:p>
          <a:p>
            <a:r>
              <a:rPr lang="en-US" altLang="zh-CN" sz="2800" dirty="0" smtClean="0"/>
              <a:t>Excel</a:t>
            </a:r>
            <a:r>
              <a:rPr lang="zh-CN" altLang="en-US" sz="2800" dirty="0" smtClean="0"/>
              <a:t>中，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列名写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列名写</a:t>
            </a:r>
            <a:r>
              <a:rPr lang="en-US" altLang="zh-CN" sz="2800" dirty="0" smtClean="0"/>
              <a:t>y</a:t>
            </a:r>
          </a:p>
          <a:p>
            <a:r>
              <a:rPr lang="en-US" altLang="zh-CN" sz="2800" dirty="0" smtClean="0"/>
              <a:t>A</a:t>
            </a:r>
            <a:r>
              <a:rPr lang="zh-CN" altLang="en-US" sz="2800" dirty="0" smtClean="0"/>
              <a:t>列值自己设定，如用</a:t>
            </a:r>
            <a:r>
              <a:rPr lang="en-US" altLang="zh-CN" sz="2800" dirty="0" smtClean="0"/>
              <a:t>10*rand()</a:t>
            </a:r>
          </a:p>
          <a:p>
            <a:r>
              <a:rPr lang="en-US" altLang="zh-CN" sz="2800" dirty="0" smtClean="0"/>
              <a:t>B</a:t>
            </a:r>
            <a:r>
              <a:rPr lang="zh-CN" altLang="en-US" sz="2800" dirty="0" smtClean="0"/>
              <a:t>列值按公式给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并加上噪声</a:t>
            </a:r>
            <a:endParaRPr lang="en-US" altLang="zh-CN" sz="2800" dirty="0" smtClean="0"/>
          </a:p>
          <a:p>
            <a:r>
              <a:rPr lang="en-US" altLang="zh-CN" sz="2800" dirty="0" smtClean="0"/>
              <a:t>B</a:t>
            </a:r>
            <a:r>
              <a:rPr lang="zh-CN" altLang="en-US" sz="2800" dirty="0" smtClean="0"/>
              <a:t>列如  </a:t>
            </a:r>
            <a:r>
              <a:rPr lang="en-US" altLang="zh-CN" sz="2800" dirty="0"/>
              <a:t>=</a:t>
            </a:r>
            <a:r>
              <a:rPr lang="en-US" altLang="zh-CN" sz="2800" dirty="0" smtClean="0"/>
              <a:t>0.5+2.2*A2+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RAND()-0.5)/10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4492" y="4725738"/>
            <a:ext cx="8255055" cy="151216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 smtClean="0"/>
              <a:t>数据有了，如何求解</a:t>
            </a:r>
            <a:r>
              <a:rPr lang="zh-CN" altLang="en-US" sz="2800" smtClean="0"/>
              <a:t>？</a:t>
            </a:r>
            <a:r>
              <a:rPr lang="en-US" altLang="zh-CN" sz="2800" smtClean="0"/>
              <a:t>a0=0.5  a1=2.2</a:t>
            </a:r>
            <a:endParaRPr lang="en-US" altLang="zh-CN" sz="2800" dirty="0" smtClean="0"/>
          </a:p>
          <a:p>
            <a:r>
              <a:rPr lang="zh-CN" altLang="en-US" sz="2800" dirty="0" smtClean="0"/>
              <a:t>注意：</a:t>
            </a:r>
            <a:r>
              <a:rPr lang="en-US" altLang="zh-CN" sz="2800" dirty="0" smtClean="0"/>
              <a:t>Excel</a:t>
            </a:r>
            <a:r>
              <a:rPr lang="zh-CN" altLang="en-US" sz="2800" dirty="0" smtClean="0"/>
              <a:t>中，每次页面转换时，</a:t>
            </a:r>
            <a:r>
              <a:rPr lang="en-US" altLang="zh-CN" sz="2800" dirty="0" smtClean="0"/>
              <a:t>rand</a:t>
            </a:r>
            <a:r>
              <a:rPr lang="zh-CN" altLang="en-US" sz="2800" dirty="0" smtClean="0"/>
              <a:t>会重新运行，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要同时拷贝到文本文件中</a:t>
            </a:r>
            <a:endParaRPr lang="en-US" altLang="zh-CN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2081" y="188046"/>
            <a:ext cx="7959634" cy="7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zh-CN" kern="0" dirty="0" smtClean="0">
                <a:solidFill>
                  <a:schemeClr val="tx1"/>
                </a:solidFill>
              </a:rPr>
              <a:t>一元线性回归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418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zh-CN" dirty="0">
                <a:solidFill>
                  <a:schemeClr val="tx1"/>
                </a:solidFill>
              </a:rPr>
              <a:t>一元线性回归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2124" y="1484784"/>
            <a:ext cx="80811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3200" dirty="0" smtClean="0"/>
              <a:t>y=a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+a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x  </a:t>
            </a:r>
            <a:r>
              <a:rPr lang="zh-CN" altLang="en-US" sz="3200" b="1" dirty="0" smtClean="0"/>
              <a:t>定一系列的</a:t>
            </a:r>
            <a:r>
              <a:rPr lang="en-US" altLang="zh-CN" sz="3200" b="1" dirty="0" smtClean="0"/>
              <a:t>x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y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，求</a:t>
            </a:r>
            <a:r>
              <a:rPr lang="en-US" altLang="zh-CN" sz="3200" b="1" dirty="0" smtClean="0"/>
              <a:t>a0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a1</a:t>
            </a:r>
            <a:endParaRPr lang="en-US" altLang="zh-C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42124" y="3207039"/>
                <a:ext cx="6954212" cy="17341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或  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y=</a:t>
                </a:r>
                <a:r>
                  <a:rPr lang="en-US" altLang="zh-CN" sz="2800" b="1" dirty="0" err="1" smtClean="0">
                    <a:solidFill>
                      <a:schemeClr val="tx1"/>
                    </a:solidFill>
                  </a:rPr>
                  <a:t>Xa</a:t>
                </a:r>
                <a:endParaRPr lang="zh-CN" altLang="zh-CN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4" y="3207039"/>
                <a:ext cx="6954212" cy="1734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42124" y="2433593"/>
            <a:ext cx="8081188" cy="6458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b="1" dirty="0" smtClean="0"/>
              <a:t>写成矩阵形式</a:t>
            </a:r>
            <a:endParaRPr lang="en-US" altLang="zh-CN" sz="32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552" y="4941168"/>
            <a:ext cx="808118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3200" b="1" dirty="0" smtClean="0"/>
              <a:t>y=</a:t>
            </a:r>
            <a:r>
              <a:rPr lang="en-US" altLang="zh-CN" sz="3200" b="1" dirty="0" err="1" smtClean="0"/>
              <a:t>Xa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模拟得到  </a:t>
            </a:r>
            <a:r>
              <a:rPr lang="en-US" altLang="zh-CN" sz="3200" b="1" dirty="0" smtClean="0"/>
              <a:t> X  </a:t>
            </a:r>
            <a:r>
              <a:rPr lang="zh-CN" altLang="en-US" sz="3200" b="1" dirty="0" smtClean="0"/>
              <a:t>和   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，求</a:t>
            </a:r>
            <a:r>
              <a:rPr lang="en-US" altLang="zh-CN" sz="3200" b="1" dirty="0" smtClean="0"/>
              <a:t>a</a:t>
            </a:r>
          </a:p>
          <a:p>
            <a:pPr marL="68263" indent="0" eaLnBrk="1" hangingPunct="1">
              <a:buNone/>
            </a:pPr>
            <a:r>
              <a:rPr lang="en-US" altLang="zh-CN" sz="32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3200" b="1" dirty="0" smtClean="0"/>
              <a:t>a</a:t>
            </a:r>
            <a:r>
              <a:rPr lang="en-US" altLang="zh-CN" sz="3200" dirty="0"/>
              <a:t>=(</a:t>
            </a:r>
            <a:r>
              <a:rPr lang="en-US" altLang="zh-CN" sz="3200" b="1" dirty="0"/>
              <a:t>X</a:t>
            </a:r>
            <a:r>
              <a:rPr lang="en-US" altLang="zh-CN" sz="3200" b="1" baseline="30000" dirty="0"/>
              <a:t>T</a:t>
            </a:r>
            <a:r>
              <a:rPr lang="en-US" altLang="zh-CN" sz="3200" b="1" dirty="0"/>
              <a:t>X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-1</a:t>
            </a:r>
            <a:r>
              <a:rPr lang="en-US" altLang="zh-CN" sz="3200" b="1" dirty="0"/>
              <a:t>X</a:t>
            </a:r>
            <a:r>
              <a:rPr lang="en-US" altLang="zh-CN" sz="3200" baseline="30000" dirty="0"/>
              <a:t>T</a:t>
            </a:r>
            <a:r>
              <a:rPr lang="en-US" altLang="zh-CN" sz="32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15582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</TotalTime>
  <Words>1290</Words>
  <Application>Microsoft Office PowerPoint</Application>
  <PresentationFormat>全屏显示(4:3)</PresentationFormat>
  <Paragraphs>248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华文新魏</vt:lpstr>
      <vt:lpstr>宋体</vt:lpstr>
      <vt:lpstr>Arial</vt:lpstr>
      <vt:lpstr>Bodoni MT Black</vt:lpstr>
      <vt:lpstr>Calibri</vt:lpstr>
      <vt:lpstr>Cambria Math</vt:lpstr>
      <vt:lpstr>Times New Roman</vt:lpstr>
      <vt:lpstr>Wingdings</vt:lpstr>
      <vt:lpstr>主题1</vt:lpstr>
      <vt:lpstr>回归模型</vt:lpstr>
      <vt:lpstr>回归模型</vt:lpstr>
      <vt:lpstr>回归模型</vt:lpstr>
      <vt:lpstr>一元线性回归数学原理</vt:lpstr>
      <vt:lpstr>一元线性回归数学原理</vt:lpstr>
      <vt:lpstr>一元线性回归的解</vt:lpstr>
      <vt:lpstr>一元线性回归计算求解</vt:lpstr>
      <vt:lpstr>Excel中模拟数据</vt:lpstr>
      <vt:lpstr>一元线性回归</vt:lpstr>
      <vt:lpstr>一元线性回归—程序</vt:lpstr>
      <vt:lpstr>编程序求解一元线性回归</vt:lpstr>
      <vt:lpstr>一元线性回归—面向对象</vt:lpstr>
      <vt:lpstr>一元线性回归—面向对象</vt:lpstr>
      <vt:lpstr>姑娘的腿长与身高的关系</vt:lpstr>
      <vt:lpstr>一元线性回归的预测</vt:lpstr>
      <vt:lpstr>一元线性回归显著性检验</vt:lpstr>
      <vt:lpstr>一元线性回归显著性检验</vt:lpstr>
      <vt:lpstr>一元线性回归显著性检验</vt:lpstr>
      <vt:lpstr>一元线性回归F检验</vt:lpstr>
      <vt:lpstr>一元线性回归F检验</vt:lpstr>
      <vt:lpstr>一元线性回归F检验程序</vt:lpstr>
      <vt:lpstr>女生身高、腿长模型的F检验</vt:lpstr>
      <vt:lpstr>一元线性回归R检验</vt:lpstr>
      <vt:lpstr>一元线性回归R检验程序</vt:lpstr>
      <vt:lpstr>矩阵SVD分解</vt:lpstr>
      <vt:lpstr>矩阵SVD分解</vt:lpstr>
      <vt:lpstr>矩阵SVD分解</vt:lpstr>
      <vt:lpstr>矩阵特征值分析的应用</vt:lpstr>
      <vt:lpstr>矩阵特征值分析的应用</vt:lpstr>
      <vt:lpstr>矩阵特征值分析的应用—程序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400</cp:revision>
  <dcterms:created xsi:type="dcterms:W3CDTF">2010-02-28T17:17:53Z</dcterms:created>
  <dcterms:modified xsi:type="dcterms:W3CDTF">2019-10-21T08:01:47Z</dcterms:modified>
</cp:coreProperties>
</file>