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4"/>
  </p:notesMasterIdLst>
  <p:handoutMasterIdLst>
    <p:handoutMasterId r:id="rId25"/>
  </p:handoutMasterIdLst>
  <p:sldIdLst>
    <p:sldId id="256" r:id="rId2"/>
    <p:sldId id="331" r:id="rId3"/>
    <p:sldId id="379" r:id="rId4"/>
    <p:sldId id="383" r:id="rId5"/>
    <p:sldId id="382" r:id="rId6"/>
    <p:sldId id="384" r:id="rId7"/>
    <p:sldId id="385" r:id="rId8"/>
    <p:sldId id="333" r:id="rId9"/>
    <p:sldId id="388" r:id="rId10"/>
    <p:sldId id="390" r:id="rId11"/>
    <p:sldId id="391" r:id="rId12"/>
    <p:sldId id="392" r:id="rId13"/>
    <p:sldId id="386" r:id="rId14"/>
    <p:sldId id="332" r:id="rId15"/>
    <p:sldId id="393" r:id="rId16"/>
    <p:sldId id="396" r:id="rId17"/>
    <p:sldId id="394" r:id="rId18"/>
    <p:sldId id="398" r:id="rId19"/>
    <p:sldId id="381" r:id="rId20"/>
    <p:sldId id="400" r:id="rId21"/>
    <p:sldId id="399" r:id="rId22"/>
    <p:sldId id="335"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B4"/>
    <a:srgbClr val="000096"/>
    <a:srgbClr val="0000A8"/>
    <a:srgbClr val="00FFA8"/>
    <a:srgbClr val="006699"/>
    <a:srgbClr val="CC0099"/>
    <a:srgbClr val="A7D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267" autoAdjust="0"/>
    <p:restoredTop sz="94660"/>
  </p:normalViewPr>
  <p:slideViewPr>
    <p:cSldViewPr>
      <p:cViewPr>
        <p:scale>
          <a:sx n="110" d="100"/>
          <a:sy n="110" d="100"/>
        </p:scale>
        <p:origin x="-368" y="11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BD166CF-6E35-43E2-A5D5-0F5CD5F97553}" type="datetimeFigureOut">
              <a:rPr lang="zh-CN" altLang="en-US"/>
              <a:pPr>
                <a:defRPr/>
              </a:pPr>
              <a:t>2020/7/20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592758F-AF89-4E1A-8BFA-9CF1203E4041}" type="slidenum">
              <a:rPr lang="zh-CN" altLang="en-US"/>
              <a:pPr>
                <a:defRPr/>
              </a:pPr>
              <a:t>‹#›</a:t>
            </a:fld>
            <a:endParaRPr lang="zh-CN" altLang="en-US"/>
          </a:p>
        </p:txBody>
      </p:sp>
    </p:spTree>
    <p:extLst>
      <p:ext uri="{BB962C8B-B14F-4D97-AF65-F5344CB8AC3E}">
        <p14:creationId xmlns:p14="http://schemas.microsoft.com/office/powerpoint/2010/main" val="1344591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BE26F37-DC11-4BAC-B4D7-6B624C80AD08}" type="datetimeFigureOut">
              <a:rPr lang="zh-CN" altLang="en-US"/>
              <a:pPr>
                <a:defRPr/>
              </a:pPr>
              <a:t>2020/7/20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1FA80E0-6A02-4797-B90A-746FD6185FE0}" type="slidenum">
              <a:rPr lang="zh-CN" altLang="en-US"/>
              <a:pPr>
                <a:defRPr/>
              </a:pPr>
              <a:t>‹#›</a:t>
            </a:fld>
            <a:endParaRPr lang="zh-CN" altLang="en-US"/>
          </a:p>
        </p:txBody>
      </p:sp>
    </p:spTree>
    <p:extLst>
      <p:ext uri="{BB962C8B-B14F-4D97-AF65-F5344CB8AC3E}">
        <p14:creationId xmlns:p14="http://schemas.microsoft.com/office/powerpoint/2010/main" val="4091153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7731D432-6F1F-4CA5-9DB9-BBA88A771467}" type="slidenum">
              <a:rPr lang="zh-CN" altLang="en-US" smtClean="0"/>
              <a:pPr>
                <a:defRPr/>
              </a:pPr>
              <a:t>1</a:t>
            </a:fld>
            <a:endParaRPr lang="zh-CN" altLang="en-US"/>
          </a:p>
        </p:txBody>
      </p:sp>
    </p:spTree>
    <p:extLst>
      <p:ext uri="{BB962C8B-B14F-4D97-AF65-F5344CB8AC3E}">
        <p14:creationId xmlns:p14="http://schemas.microsoft.com/office/powerpoint/2010/main" val="9308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FEDEA0-95C4-4B81-8259-710FF35A86F8}" type="slidenum">
              <a:rPr lang="zh-CN" altLang="en-US" smtClean="0"/>
              <a:pPr>
                <a:defRPr/>
              </a:pPr>
              <a:t>8</a:t>
            </a:fld>
            <a:endParaRPr lang="en-US" altLang="zh-CN"/>
          </a:p>
        </p:txBody>
      </p:sp>
    </p:spTree>
    <p:extLst>
      <p:ext uri="{BB962C8B-B14F-4D97-AF65-F5344CB8AC3E}">
        <p14:creationId xmlns:p14="http://schemas.microsoft.com/office/powerpoint/2010/main" val="191182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FEDEA0-95C4-4B81-8259-710FF35A86F8}" type="slidenum">
              <a:rPr lang="zh-CN" altLang="en-US" smtClean="0"/>
              <a:pPr>
                <a:defRPr/>
              </a:pPr>
              <a:t>22</a:t>
            </a:fld>
            <a:endParaRPr lang="en-US" altLang="zh-CN"/>
          </a:p>
        </p:txBody>
      </p:sp>
    </p:spTree>
    <p:extLst>
      <p:ext uri="{BB962C8B-B14F-4D97-AF65-F5344CB8AC3E}">
        <p14:creationId xmlns:p14="http://schemas.microsoft.com/office/powerpoint/2010/main" val="287555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4"/>
          <p:cNvSpPr>
            <a:spLocks noChangeArrowheads="1"/>
          </p:cNvSpPr>
          <p:nvPr/>
        </p:nvSpPr>
        <p:spPr bwMode="gray">
          <a:xfrm>
            <a:off x="0" y="3132138"/>
            <a:ext cx="9144000" cy="3725862"/>
          </a:xfrm>
          <a:prstGeom prst="rect">
            <a:avLst/>
          </a:prstGeom>
          <a:gradFill rotWithShape="1">
            <a:gsLst>
              <a:gs pos="0">
                <a:srgbClr val="003569"/>
              </a:gs>
              <a:gs pos="100000">
                <a:srgbClr val="417EB5"/>
              </a:gs>
            </a:gsLst>
            <a:lin ang="5400000" scaled="1"/>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5" name="Line 65"/>
          <p:cNvSpPr>
            <a:spLocks noChangeShapeType="1"/>
          </p:cNvSpPr>
          <p:nvPr/>
        </p:nvSpPr>
        <p:spPr bwMode="gray">
          <a:xfrm>
            <a:off x="0" y="3125788"/>
            <a:ext cx="9144000" cy="0"/>
          </a:xfrm>
          <a:prstGeom prst="line">
            <a:avLst/>
          </a:prstGeom>
          <a:noFill/>
          <a:ln w="25400">
            <a:solidFill>
              <a:srgbClr val="66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Text Box 46"/>
          <p:cNvSpPr txBox="1">
            <a:spLocks noChangeArrowheads="1"/>
          </p:cNvSpPr>
          <p:nvPr/>
        </p:nvSpPr>
        <p:spPr bwMode="auto">
          <a:xfrm>
            <a:off x="0" y="6537325"/>
            <a:ext cx="485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fld id="{8BF95EB6-EBEA-436B-B8C7-CC5733D447DD}" type="slidenum">
              <a:rPr lang="en-US" altLang="zh-CN" sz="1400" b="1" smtClean="0">
                <a:solidFill>
                  <a:schemeClr val="bg1"/>
                </a:solidFill>
              </a:rPr>
              <a:pPr eaLnBrk="1" hangingPunct="1">
                <a:defRPr/>
              </a:pPr>
              <a:t>‹#›</a:t>
            </a:fld>
            <a:endParaRPr lang="en-US" altLang="zh-CN" sz="1400" b="1" smtClean="0">
              <a:solidFill>
                <a:schemeClr val="bg1"/>
              </a:solidFill>
            </a:endParaRPr>
          </a:p>
        </p:txBody>
      </p:sp>
      <p:sp>
        <p:nvSpPr>
          <p:cNvPr id="7" name="TextBox 6"/>
          <p:cNvSpPr txBox="1">
            <a:spLocks noChangeArrowheads="1"/>
          </p:cNvSpPr>
          <p:nvPr/>
        </p:nvSpPr>
        <p:spPr bwMode="auto">
          <a:xfrm>
            <a:off x="4932363" y="4929188"/>
            <a:ext cx="3711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2000" b="1" dirty="0" err="1" smtClean="0">
                <a:solidFill>
                  <a:schemeClr val="bg1"/>
                </a:solidFill>
              </a:rPr>
              <a:t>zlzhou@tongji.edu.cn</a:t>
            </a:r>
            <a:endParaRPr lang="zh-CN" altLang="en-US" sz="2000" b="1" dirty="0" smtClean="0">
              <a:solidFill>
                <a:schemeClr val="bg1"/>
              </a:solidFill>
            </a:endParaRPr>
          </a:p>
        </p:txBody>
      </p:sp>
      <p:pic>
        <p:nvPicPr>
          <p:cNvPr id="8" name="Picture 8" descr="http://www.rrcap.unep.org/userfiles/image/200px-Tongji_University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85750"/>
            <a:ext cx="1905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11" name="Rectangle 47"/>
          <p:cNvSpPr>
            <a:spLocks noGrp="1" noChangeArrowheads="1"/>
          </p:cNvSpPr>
          <p:nvPr>
            <p:ph type="ctrTitle" sz="quarter"/>
          </p:nvPr>
        </p:nvSpPr>
        <p:spPr>
          <a:xfrm>
            <a:off x="1117600" y="1406525"/>
            <a:ext cx="7508875" cy="1470025"/>
          </a:xfrm>
        </p:spPr>
        <p:txBody>
          <a:bodyPr anchor="ctr"/>
          <a:lstStyle>
            <a:lvl1pPr algn="r">
              <a:defRPr sz="4800">
                <a:latin typeface="华文新魏" pitchFamily="2" charset="-122"/>
                <a:ea typeface="华文新魏" pitchFamily="2" charset="-122"/>
              </a:defRPr>
            </a:lvl1pPr>
          </a:lstStyle>
          <a:p>
            <a:r>
              <a:rPr lang="zh-CN" altLang="en-US" smtClean="0"/>
              <a:t>单击此处编辑母版标题样式</a:t>
            </a:r>
            <a:endParaRPr lang="en-US" altLang="zh-CN" dirty="0"/>
          </a:p>
        </p:txBody>
      </p:sp>
      <p:sp>
        <p:nvSpPr>
          <p:cNvPr id="88112" name="Rectangle 48"/>
          <p:cNvSpPr>
            <a:spLocks noGrp="1" noChangeArrowheads="1"/>
          </p:cNvSpPr>
          <p:nvPr>
            <p:ph type="subTitle" sz="quarter" idx="1"/>
          </p:nvPr>
        </p:nvSpPr>
        <p:spPr>
          <a:xfrm>
            <a:off x="3421063" y="3357562"/>
            <a:ext cx="5205412" cy="1085859"/>
          </a:xfrm>
        </p:spPr>
        <p:txBody>
          <a:bodyPr/>
          <a:lstStyle>
            <a:lvl1pPr marL="0" indent="0" algn="r">
              <a:spcBef>
                <a:spcPct val="20000"/>
              </a:spcBef>
              <a:buClrTx/>
              <a:buFontTx/>
              <a:buNone/>
              <a:defRPr sz="2400">
                <a:solidFill>
                  <a:schemeClr val="bg1"/>
                </a:solidFill>
                <a:latin typeface="Bodoni MT Black" pitchFamily="18" charset="0"/>
              </a:defRPr>
            </a:lvl1pPr>
          </a:lstStyle>
          <a:p>
            <a:r>
              <a:rPr lang="zh-CN" altLang="en-US" smtClean="0"/>
              <a:t>单击此处编辑母版副标题样式</a:t>
            </a:r>
            <a:endParaRPr lang="en-US" altLang="zh-CN" dirty="0"/>
          </a:p>
        </p:txBody>
      </p:sp>
    </p:spTree>
    <p:extLst>
      <p:ext uri="{BB962C8B-B14F-4D97-AF65-F5344CB8AC3E}">
        <p14:creationId xmlns:p14="http://schemas.microsoft.com/office/powerpoint/2010/main" val="8443292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8"/>
          <p:cNvCxnSpPr>
            <a:cxnSpLocks noChangeShapeType="1"/>
          </p:cNvCxnSpPr>
          <p:nvPr/>
        </p:nvCxnSpPr>
        <p:spPr bwMode="auto">
          <a:xfrm>
            <a:off x="571500" y="6858000"/>
            <a:ext cx="18573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
        <p:nvSpPr>
          <p:cNvPr id="2" name="标题 1"/>
          <p:cNvSpPr>
            <a:spLocks noGrp="1"/>
          </p:cNvSpPr>
          <p:nvPr>
            <p:ph type="title"/>
          </p:nvPr>
        </p:nvSpPr>
        <p:spPr/>
        <p:txBody>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lnSpc>
                <a:spcPct val="110000"/>
              </a:lnSpc>
              <a:spcBef>
                <a:spcPts val="600"/>
              </a:spcBef>
              <a:defRPr>
                <a:latin typeface="华文新魏" pitchFamily="2" charset="-122"/>
                <a:ea typeface="华文新魏" pitchFamily="2" charset="-122"/>
              </a:defRPr>
            </a:lvl1pPr>
            <a:lvl2pPr>
              <a:lnSpc>
                <a:spcPct val="110000"/>
              </a:lnSpc>
              <a:spcBef>
                <a:spcPts val="600"/>
              </a:spcBef>
              <a:buClr>
                <a:srgbClr val="FF9900"/>
              </a:buClr>
              <a:defRPr>
                <a:latin typeface="华文新魏" pitchFamily="2" charset="-122"/>
                <a:ea typeface="华文新魏" pitchFamily="2" charset="-122"/>
              </a:defRPr>
            </a:lvl2pPr>
            <a:lvl3pPr>
              <a:lnSpc>
                <a:spcPct val="110000"/>
              </a:lnSpc>
              <a:spcBef>
                <a:spcPts val="600"/>
              </a:spcBef>
              <a:defRPr>
                <a:latin typeface="华文新魏" pitchFamily="2" charset="-122"/>
                <a:ea typeface="华文新魏" pitchFamily="2" charset="-122"/>
              </a:defRPr>
            </a:lvl3pPr>
            <a:lvl4pPr>
              <a:lnSpc>
                <a:spcPct val="110000"/>
              </a:lnSpc>
              <a:spcBef>
                <a:spcPts val="600"/>
              </a:spcBef>
              <a:buClr>
                <a:srgbClr val="FF9900"/>
              </a:buClr>
              <a:defRPr>
                <a:latin typeface="华文新魏" pitchFamily="2" charset="-122"/>
                <a:ea typeface="华文新魏" pitchFamily="2" charset="-122"/>
              </a:defRPr>
            </a:lvl4pPr>
            <a:lvl5pPr>
              <a:lnSpc>
                <a:spcPct val="110000"/>
              </a:lnSpc>
              <a:spcBef>
                <a:spcPts val="600"/>
              </a:spcBef>
              <a:defRPr>
                <a:latin typeface="华文新魏" pitchFamily="2" charset="-122"/>
                <a:ea typeface="华文新魏"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矩形 5"/>
          <p:cNvSpPr/>
          <p:nvPr userDrawn="1"/>
        </p:nvSpPr>
        <p:spPr bwMode="auto">
          <a:xfrm>
            <a:off x="2123728" y="6453336"/>
            <a:ext cx="2880320" cy="28803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692532199"/>
      </p:ext>
    </p:extLst>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a:p>
        </p:txBody>
      </p:sp>
      <p:sp>
        <p:nvSpPr>
          <p:cNvPr id="5" name="矩形 4"/>
          <p:cNvSpPr/>
          <p:nvPr userDrawn="1"/>
        </p:nvSpPr>
        <p:spPr bwMode="auto">
          <a:xfrm>
            <a:off x="2123728" y="6453336"/>
            <a:ext cx="2880320" cy="28803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2240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矩形 5"/>
          <p:cNvSpPr/>
          <p:nvPr userDrawn="1"/>
        </p:nvSpPr>
        <p:spPr bwMode="auto">
          <a:xfrm>
            <a:off x="2123728" y="6453336"/>
            <a:ext cx="2880320" cy="28803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104320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3"/>
          <p:cNvSpPr/>
          <p:nvPr userDrawn="1"/>
        </p:nvSpPr>
        <p:spPr bwMode="auto">
          <a:xfrm>
            <a:off x="2123728" y="6453336"/>
            <a:ext cx="2880320" cy="28803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8571250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4"/>
          <p:cNvSpPr>
            <a:spLocks noChangeArrowheads="1"/>
          </p:cNvSpPr>
          <p:nvPr/>
        </p:nvSpPr>
        <p:spPr bwMode="gray">
          <a:xfrm>
            <a:off x="0" y="6375400"/>
            <a:ext cx="9144000" cy="482600"/>
          </a:xfrm>
          <a:prstGeom prst="rect">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1027" name="Line 56"/>
          <p:cNvSpPr>
            <a:spLocks noChangeShapeType="1"/>
          </p:cNvSpPr>
          <p:nvPr/>
        </p:nvSpPr>
        <p:spPr bwMode="gray">
          <a:xfrm>
            <a:off x="0" y="6369050"/>
            <a:ext cx="9144000" cy="0"/>
          </a:xfrm>
          <a:prstGeom prst="line">
            <a:avLst/>
          </a:prstGeom>
          <a:noFill/>
          <a:ln w="25400">
            <a:solidFill>
              <a:srgbClr val="66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 name="Rectangle 44"/>
          <p:cNvSpPr>
            <a:spLocks noGrp="1" noChangeArrowheads="1"/>
          </p:cNvSpPr>
          <p:nvPr>
            <p:ph type="body" idx="1"/>
          </p:nvPr>
        </p:nvSpPr>
        <p:spPr bwMode="auto">
          <a:xfrm>
            <a:off x="450850" y="1412875"/>
            <a:ext cx="82931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1029" name="Text Box 45"/>
          <p:cNvSpPr txBox="1">
            <a:spLocks noChangeArrowheads="1"/>
          </p:cNvSpPr>
          <p:nvPr/>
        </p:nvSpPr>
        <p:spPr bwMode="ltGray">
          <a:xfrm>
            <a:off x="8621713" y="6453188"/>
            <a:ext cx="485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fld id="{11846873-C626-4E8F-AAAA-8170E633D58C}" type="slidenum">
              <a:rPr lang="en-US" altLang="zh-CN" sz="1400" b="1" smtClean="0">
                <a:solidFill>
                  <a:schemeClr val="bg1"/>
                </a:solidFill>
              </a:rPr>
              <a:pPr eaLnBrk="1" hangingPunct="1">
                <a:defRPr/>
              </a:pPr>
              <a:t>‹#›</a:t>
            </a:fld>
            <a:endParaRPr lang="en-US" altLang="zh-CN" sz="1400" b="1" smtClean="0">
              <a:solidFill>
                <a:schemeClr val="bg1"/>
              </a:solidFill>
            </a:endParaRPr>
          </a:p>
        </p:txBody>
      </p:sp>
      <p:sp>
        <p:nvSpPr>
          <p:cNvPr id="1030" name="Rectangle 46"/>
          <p:cNvSpPr>
            <a:spLocks noGrp="1" noChangeArrowheads="1"/>
          </p:cNvSpPr>
          <p:nvPr>
            <p:ph type="title"/>
          </p:nvPr>
        </p:nvSpPr>
        <p:spPr bwMode="auto">
          <a:xfrm>
            <a:off x="450850" y="139700"/>
            <a:ext cx="827563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31" name="TextBox 6"/>
          <p:cNvSpPr txBox="1">
            <a:spLocks noChangeArrowheads="1"/>
          </p:cNvSpPr>
          <p:nvPr/>
        </p:nvSpPr>
        <p:spPr bwMode="auto">
          <a:xfrm>
            <a:off x="4763" y="6416675"/>
            <a:ext cx="6438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b="1" dirty="0" err="1" smtClean="0">
                <a:solidFill>
                  <a:schemeClr val="bg1"/>
                </a:solidFill>
              </a:rPr>
              <a:t>Tongji</a:t>
            </a:r>
            <a:r>
              <a:rPr lang="en-US" altLang="zh-CN" b="1" dirty="0" smtClean="0">
                <a:solidFill>
                  <a:schemeClr val="bg1"/>
                </a:solidFill>
              </a:rPr>
              <a:t> University    http://cal.tongji.edu.cn/IT</a:t>
            </a:r>
            <a:endParaRPr lang="zh-CN" altLang="en-US" b="1" dirty="0" smtClean="0">
              <a:solidFill>
                <a:schemeClr val="bg1"/>
              </a:solidFill>
            </a:endParaRPr>
          </a:p>
        </p:txBody>
      </p:sp>
      <p:pic>
        <p:nvPicPr>
          <p:cNvPr id="1032" name="Picture 9" descr="tongji university lo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000" y="115888"/>
            <a:ext cx="2124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Lst>
  <p:transition>
    <p:zoom/>
  </p:transition>
  <p:timing>
    <p:tnLst>
      <p:par>
        <p:cTn id="1" dur="indefinite" restart="never" nodeType="tmRoot"/>
      </p:par>
    </p:tnLst>
  </p:timing>
  <p:txStyles>
    <p:titleStyle>
      <a:lvl1pPr algn="l" rtl="0" eaLnBrk="0" fontAlgn="base" hangingPunct="0">
        <a:lnSpc>
          <a:spcPct val="95000"/>
        </a:lnSpc>
        <a:spcBef>
          <a:spcPct val="0"/>
        </a:spcBef>
        <a:spcAft>
          <a:spcPct val="0"/>
        </a:spcAft>
        <a:defRPr sz="3600" b="1">
          <a:solidFill>
            <a:schemeClr val="accent1"/>
          </a:solidFill>
          <a:latin typeface="+mj-lt"/>
          <a:ea typeface="+mj-ea"/>
          <a:cs typeface="+mj-cs"/>
        </a:defRPr>
      </a:lvl1pPr>
      <a:lvl2pPr algn="l" rtl="0" eaLnBrk="0" fontAlgn="base" hangingPunct="0">
        <a:lnSpc>
          <a:spcPct val="95000"/>
        </a:lnSpc>
        <a:spcBef>
          <a:spcPct val="0"/>
        </a:spcBef>
        <a:spcAft>
          <a:spcPct val="0"/>
        </a:spcAft>
        <a:defRPr sz="3600" b="1">
          <a:solidFill>
            <a:schemeClr val="accent1"/>
          </a:solidFill>
          <a:latin typeface="Arial" pitchFamily="34" charset="0"/>
        </a:defRPr>
      </a:lvl2pPr>
      <a:lvl3pPr algn="l" rtl="0" eaLnBrk="0" fontAlgn="base" hangingPunct="0">
        <a:lnSpc>
          <a:spcPct val="95000"/>
        </a:lnSpc>
        <a:spcBef>
          <a:spcPct val="0"/>
        </a:spcBef>
        <a:spcAft>
          <a:spcPct val="0"/>
        </a:spcAft>
        <a:defRPr sz="3600" b="1">
          <a:solidFill>
            <a:schemeClr val="accent1"/>
          </a:solidFill>
          <a:latin typeface="Arial" pitchFamily="34" charset="0"/>
        </a:defRPr>
      </a:lvl3pPr>
      <a:lvl4pPr algn="l" rtl="0" eaLnBrk="0" fontAlgn="base" hangingPunct="0">
        <a:lnSpc>
          <a:spcPct val="95000"/>
        </a:lnSpc>
        <a:spcBef>
          <a:spcPct val="0"/>
        </a:spcBef>
        <a:spcAft>
          <a:spcPct val="0"/>
        </a:spcAft>
        <a:defRPr sz="3600" b="1">
          <a:solidFill>
            <a:schemeClr val="accent1"/>
          </a:solidFill>
          <a:latin typeface="Arial" pitchFamily="34" charset="0"/>
        </a:defRPr>
      </a:lvl4pPr>
      <a:lvl5pPr algn="l" rtl="0" eaLnBrk="0" fontAlgn="base" hangingPunct="0">
        <a:lnSpc>
          <a:spcPct val="95000"/>
        </a:lnSpc>
        <a:spcBef>
          <a:spcPct val="0"/>
        </a:spcBef>
        <a:spcAft>
          <a:spcPct val="0"/>
        </a:spcAft>
        <a:defRPr sz="3600" b="1">
          <a:solidFill>
            <a:schemeClr val="accent1"/>
          </a:solidFill>
          <a:latin typeface="Arial" pitchFamily="34" charset="0"/>
        </a:defRPr>
      </a:lvl5pPr>
      <a:lvl6pPr marL="457200" algn="l" rtl="0" eaLnBrk="1" fontAlgn="base" hangingPunct="1">
        <a:lnSpc>
          <a:spcPct val="95000"/>
        </a:lnSpc>
        <a:spcBef>
          <a:spcPct val="0"/>
        </a:spcBef>
        <a:spcAft>
          <a:spcPct val="0"/>
        </a:spcAft>
        <a:defRPr sz="3200" b="1">
          <a:solidFill>
            <a:schemeClr val="accent1"/>
          </a:solidFill>
          <a:latin typeface="Arial" pitchFamily="34" charset="0"/>
        </a:defRPr>
      </a:lvl6pPr>
      <a:lvl7pPr marL="914400" algn="l" rtl="0" eaLnBrk="1" fontAlgn="base" hangingPunct="1">
        <a:lnSpc>
          <a:spcPct val="95000"/>
        </a:lnSpc>
        <a:spcBef>
          <a:spcPct val="0"/>
        </a:spcBef>
        <a:spcAft>
          <a:spcPct val="0"/>
        </a:spcAft>
        <a:defRPr sz="3200" b="1">
          <a:solidFill>
            <a:schemeClr val="accent1"/>
          </a:solidFill>
          <a:latin typeface="Arial" pitchFamily="34" charset="0"/>
        </a:defRPr>
      </a:lvl7pPr>
      <a:lvl8pPr marL="1371600" algn="l" rtl="0" eaLnBrk="1" fontAlgn="base" hangingPunct="1">
        <a:lnSpc>
          <a:spcPct val="95000"/>
        </a:lnSpc>
        <a:spcBef>
          <a:spcPct val="0"/>
        </a:spcBef>
        <a:spcAft>
          <a:spcPct val="0"/>
        </a:spcAft>
        <a:defRPr sz="3200" b="1">
          <a:solidFill>
            <a:schemeClr val="accent1"/>
          </a:solidFill>
          <a:latin typeface="Arial" pitchFamily="34" charset="0"/>
        </a:defRPr>
      </a:lvl8pPr>
      <a:lvl9pPr marL="1828800" algn="l" rtl="0" eaLnBrk="1" fontAlgn="base" hangingPunct="1">
        <a:lnSpc>
          <a:spcPct val="95000"/>
        </a:lnSpc>
        <a:spcBef>
          <a:spcPct val="0"/>
        </a:spcBef>
        <a:spcAft>
          <a:spcPct val="0"/>
        </a:spcAft>
        <a:defRPr sz="3200" b="1">
          <a:solidFill>
            <a:schemeClr val="accent1"/>
          </a:solidFill>
          <a:latin typeface="Arial" pitchFamily="34" charset="0"/>
        </a:defRPr>
      </a:lvl9pPr>
    </p:titleStyle>
    <p:bodyStyle>
      <a:lvl1pPr marL="342900" indent="-342900" algn="l" rtl="0" eaLnBrk="0" fontAlgn="base" hangingPunct="0">
        <a:lnSpc>
          <a:spcPct val="110000"/>
        </a:lnSpc>
        <a:spcBef>
          <a:spcPts val="600"/>
        </a:spcBef>
        <a:spcAft>
          <a:spcPct val="0"/>
        </a:spcAft>
        <a:buClr>
          <a:schemeClr val="hlink"/>
        </a:buClr>
        <a:buChar char="•"/>
        <a:defRPr sz="2400" b="1">
          <a:solidFill>
            <a:schemeClr val="tx1"/>
          </a:solidFill>
          <a:latin typeface="华文新魏" pitchFamily="2" charset="-122"/>
          <a:ea typeface="华文新魏" pitchFamily="2" charset="-122"/>
          <a:cs typeface="+mn-cs"/>
        </a:defRPr>
      </a:lvl1pPr>
      <a:lvl2pPr marL="742950" indent="-285750" algn="l" rtl="0" eaLnBrk="0" fontAlgn="base" hangingPunct="0">
        <a:lnSpc>
          <a:spcPct val="110000"/>
        </a:lnSpc>
        <a:spcBef>
          <a:spcPts val="600"/>
        </a:spcBef>
        <a:spcAft>
          <a:spcPct val="0"/>
        </a:spcAft>
        <a:buClr>
          <a:srgbClr val="FF9900"/>
        </a:buClr>
        <a:buChar char="•"/>
        <a:defRPr sz="2200">
          <a:solidFill>
            <a:schemeClr val="tx1"/>
          </a:solidFill>
          <a:latin typeface="华文新魏" pitchFamily="2" charset="-122"/>
          <a:ea typeface="华文新魏" pitchFamily="2" charset="-122"/>
        </a:defRPr>
      </a:lvl2pPr>
      <a:lvl3pPr marL="1143000" indent="-228600" algn="l" rtl="0" eaLnBrk="0" fontAlgn="base" hangingPunct="0">
        <a:lnSpc>
          <a:spcPct val="110000"/>
        </a:lnSpc>
        <a:spcBef>
          <a:spcPts val="600"/>
        </a:spcBef>
        <a:spcAft>
          <a:spcPct val="0"/>
        </a:spcAft>
        <a:buClr>
          <a:schemeClr val="hlink"/>
        </a:buClr>
        <a:buChar char="•"/>
        <a:defRPr>
          <a:solidFill>
            <a:schemeClr val="tx1"/>
          </a:solidFill>
          <a:latin typeface="华文新魏" pitchFamily="2" charset="-122"/>
          <a:ea typeface="华文新魏" pitchFamily="2" charset="-122"/>
        </a:defRPr>
      </a:lvl3pPr>
      <a:lvl4pPr marL="1600200" indent="-228600" algn="l" rtl="0" eaLnBrk="0" fontAlgn="base" hangingPunct="0">
        <a:lnSpc>
          <a:spcPct val="110000"/>
        </a:lnSpc>
        <a:spcBef>
          <a:spcPts val="600"/>
        </a:spcBef>
        <a:spcAft>
          <a:spcPct val="0"/>
        </a:spcAft>
        <a:buClr>
          <a:srgbClr val="FF9900"/>
        </a:buClr>
        <a:buChar char="•"/>
        <a:defRPr sz="1600">
          <a:solidFill>
            <a:schemeClr val="tx1"/>
          </a:solidFill>
          <a:latin typeface="华文新魏" pitchFamily="2" charset="-122"/>
          <a:ea typeface="华文新魏" pitchFamily="2" charset="-122"/>
        </a:defRPr>
      </a:lvl4pPr>
      <a:lvl5pPr marL="2057400" indent="-228600" algn="l" rtl="0" eaLnBrk="0" fontAlgn="base" hangingPunct="0">
        <a:lnSpc>
          <a:spcPct val="110000"/>
        </a:lnSpc>
        <a:spcBef>
          <a:spcPts val="600"/>
        </a:spcBef>
        <a:spcAft>
          <a:spcPct val="0"/>
        </a:spcAft>
        <a:buClr>
          <a:schemeClr val="hlink"/>
        </a:buClr>
        <a:buChar char="•"/>
        <a:defRPr sz="2000">
          <a:solidFill>
            <a:srgbClr val="5F5F5F"/>
          </a:solidFill>
          <a:latin typeface="+mn-lt"/>
          <a:ea typeface="华文新魏" pitchFamily="2" charset="-122"/>
        </a:defRPr>
      </a:lvl5pPr>
      <a:lvl6pPr marL="25146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6pPr>
      <a:lvl7pPr marL="29718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7pPr>
      <a:lvl8pPr marL="34290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8pPr>
      <a:lvl9pPr marL="38862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a:xfrm>
            <a:off x="1691680" y="1052736"/>
            <a:ext cx="7056784" cy="1470025"/>
          </a:xfrm>
        </p:spPr>
        <p:txBody>
          <a:bodyPr/>
          <a:lstStyle/>
          <a:p>
            <a:pPr eaLnBrk="1" hangingPunct="1"/>
            <a:r>
              <a:rPr lang="en-US" altLang="zh-CN" dirty="0" smtClean="0"/>
              <a:t>TD3</a:t>
            </a:r>
            <a:endParaRPr lang="zh-CN" altLang="en-US" dirty="0" smtClean="0"/>
          </a:p>
        </p:txBody>
      </p:sp>
      <p:sp>
        <p:nvSpPr>
          <p:cNvPr id="7171" name="副标题 2"/>
          <p:cNvSpPr>
            <a:spLocks noGrp="1"/>
          </p:cNvSpPr>
          <p:nvPr>
            <p:ph type="subTitle" sz="quarter" idx="1"/>
          </p:nvPr>
        </p:nvSpPr>
        <p:spPr>
          <a:xfrm>
            <a:off x="3421063" y="3357563"/>
            <a:ext cx="5205412" cy="1085850"/>
          </a:xfrm>
        </p:spPr>
        <p:txBody>
          <a:bodyPr/>
          <a:lstStyle/>
          <a:p>
            <a:pPr eaLnBrk="1" hangingPunct="1"/>
            <a:r>
              <a:rPr lang="zh-CN" altLang="en-US" sz="4000" dirty="0" smtClean="0">
                <a:latin typeface="Bodoni MT Black"/>
              </a:rPr>
              <a:t>周子龙</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DDPG</a:t>
            </a:r>
            <a:r>
              <a:rPr kumimoji="1" lang="zh-CN" altLang="en-US" dirty="0" smtClean="0"/>
              <a:t>算法</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54" y="1008063"/>
            <a:ext cx="7432514" cy="5085268"/>
          </a:xfrm>
          <a:prstGeom prst="rect">
            <a:avLst/>
          </a:prstGeom>
        </p:spPr>
      </p:pic>
      <p:sp>
        <p:nvSpPr>
          <p:cNvPr id="6" name="矩形 5"/>
          <p:cNvSpPr/>
          <p:nvPr/>
        </p:nvSpPr>
        <p:spPr bwMode="auto">
          <a:xfrm>
            <a:off x="6014204" y="5301208"/>
            <a:ext cx="1726147" cy="6480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
        <p:nvSpPr>
          <p:cNvPr id="7" name="文本框 6"/>
          <p:cNvSpPr txBox="1"/>
          <p:nvPr/>
        </p:nvSpPr>
        <p:spPr>
          <a:xfrm>
            <a:off x="4716016" y="2060848"/>
            <a:ext cx="4608512" cy="369332"/>
          </a:xfrm>
          <a:prstGeom prst="rect">
            <a:avLst/>
          </a:prstGeom>
          <a:noFill/>
        </p:spPr>
        <p:txBody>
          <a:bodyPr wrap="square" rtlCol="0">
            <a:spAutoFit/>
          </a:bodyPr>
          <a:lstStyle/>
          <a:p>
            <a:r>
              <a:rPr kumimoji="1" lang="zh-CN" altLang="en-US" dirty="0" smtClean="0">
                <a:solidFill>
                  <a:srgbClr val="FF0000"/>
                </a:solidFill>
              </a:rPr>
              <a:t>产生一个随机行为，得到转移后的状态</a:t>
            </a:r>
            <a:endParaRPr kumimoji="1" lang="zh-CN" altLang="en-US" dirty="0">
              <a:solidFill>
                <a:srgbClr val="FF0000"/>
              </a:solidFill>
            </a:endParaRPr>
          </a:p>
        </p:txBody>
      </p:sp>
    </p:spTree>
    <p:extLst>
      <p:ext uri="{BB962C8B-B14F-4D97-AF65-F5344CB8AC3E}">
        <p14:creationId xmlns:p14="http://schemas.microsoft.com/office/powerpoint/2010/main" val="1690441180"/>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DDPG</a:t>
            </a:r>
            <a:r>
              <a:rPr kumimoji="1" lang="zh-CN" altLang="en-US" dirty="0" smtClean="0"/>
              <a:t>算法</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54" y="1008063"/>
            <a:ext cx="7432514" cy="5085268"/>
          </a:xfrm>
          <a:prstGeom prst="rect">
            <a:avLst/>
          </a:prstGeom>
        </p:spPr>
      </p:pic>
      <p:sp>
        <p:nvSpPr>
          <p:cNvPr id="6" name="矩形 5"/>
          <p:cNvSpPr/>
          <p:nvPr/>
        </p:nvSpPr>
        <p:spPr bwMode="auto">
          <a:xfrm>
            <a:off x="6014204" y="5301208"/>
            <a:ext cx="1726147" cy="6480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
        <p:nvSpPr>
          <p:cNvPr id="7" name="文本框 6"/>
          <p:cNvSpPr txBox="1"/>
          <p:nvPr/>
        </p:nvSpPr>
        <p:spPr>
          <a:xfrm>
            <a:off x="3709948" y="2420888"/>
            <a:ext cx="4608512" cy="369332"/>
          </a:xfrm>
          <a:prstGeom prst="rect">
            <a:avLst/>
          </a:prstGeom>
          <a:noFill/>
        </p:spPr>
        <p:txBody>
          <a:bodyPr wrap="square" rtlCol="0">
            <a:spAutoFit/>
          </a:bodyPr>
          <a:lstStyle/>
          <a:p>
            <a:r>
              <a:rPr kumimoji="1" lang="zh-CN" altLang="en-US" dirty="0" smtClean="0">
                <a:solidFill>
                  <a:srgbClr val="FF0000"/>
                </a:solidFill>
              </a:rPr>
              <a:t>根据当前的噪声和策略选择一个行为</a:t>
            </a:r>
            <a:endParaRPr kumimoji="1" lang="zh-CN" altLang="en-US" dirty="0">
              <a:solidFill>
                <a:srgbClr val="FF0000"/>
              </a:solidFill>
            </a:endParaRPr>
          </a:p>
        </p:txBody>
      </p:sp>
    </p:spTree>
    <p:extLst>
      <p:ext uri="{BB962C8B-B14F-4D97-AF65-F5344CB8AC3E}">
        <p14:creationId xmlns:p14="http://schemas.microsoft.com/office/powerpoint/2010/main" val="2117274981"/>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DDPG</a:t>
            </a:r>
            <a:r>
              <a:rPr kumimoji="1" lang="zh-CN" altLang="en-US" dirty="0" smtClean="0"/>
              <a:t>算法</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54" y="1008063"/>
            <a:ext cx="7432514" cy="5085268"/>
          </a:xfrm>
          <a:prstGeom prst="rect">
            <a:avLst/>
          </a:prstGeom>
        </p:spPr>
      </p:pic>
      <p:sp>
        <p:nvSpPr>
          <p:cNvPr id="6" name="矩形 5"/>
          <p:cNvSpPr/>
          <p:nvPr/>
        </p:nvSpPr>
        <p:spPr bwMode="auto">
          <a:xfrm>
            <a:off x="6014204" y="5301208"/>
            <a:ext cx="1726147" cy="6480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
        <p:nvSpPr>
          <p:cNvPr id="7" name="文本框 6"/>
          <p:cNvSpPr txBox="1"/>
          <p:nvPr/>
        </p:nvSpPr>
        <p:spPr>
          <a:xfrm>
            <a:off x="6156176" y="3550697"/>
            <a:ext cx="4608512" cy="369332"/>
          </a:xfrm>
          <a:prstGeom prst="rect">
            <a:avLst/>
          </a:prstGeom>
          <a:noFill/>
        </p:spPr>
        <p:txBody>
          <a:bodyPr wrap="square" rtlCol="0">
            <a:spAutoFit/>
          </a:bodyPr>
          <a:lstStyle/>
          <a:p>
            <a:r>
              <a:rPr kumimoji="1" lang="zh-CN" altLang="en-US" dirty="0" smtClean="0">
                <a:solidFill>
                  <a:srgbClr val="FF0000"/>
                </a:solidFill>
              </a:rPr>
              <a:t>更新网络</a:t>
            </a:r>
            <a:endParaRPr kumimoji="1" lang="zh-CN" altLang="en-US" dirty="0">
              <a:solidFill>
                <a:srgbClr val="FF0000"/>
              </a:solidFill>
            </a:endParaRPr>
          </a:p>
        </p:txBody>
      </p:sp>
    </p:spTree>
    <p:extLst>
      <p:ext uri="{BB962C8B-B14F-4D97-AF65-F5344CB8AC3E}">
        <p14:creationId xmlns:p14="http://schemas.microsoft.com/office/powerpoint/2010/main" val="1505711456"/>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DDPG</a:t>
            </a:r>
            <a:r>
              <a:rPr kumimoji="1" lang="zh-CN" altLang="en-US" dirty="0" smtClean="0"/>
              <a:t>算法</a:t>
            </a:r>
            <a:endParaRPr kumimoji="1" lang="zh-CN" altLang="en-US" dirty="0"/>
          </a:p>
        </p:txBody>
      </p:sp>
      <p:sp>
        <p:nvSpPr>
          <p:cNvPr id="3" name="内容占位符 2"/>
          <p:cNvSpPr>
            <a:spLocks noGrp="1"/>
          </p:cNvSpPr>
          <p:nvPr>
            <p:ph idx="1"/>
          </p:nvPr>
        </p:nvSpPr>
        <p:spPr/>
        <p:txBody>
          <a:bodyPr/>
          <a:lstStyle/>
          <a:p>
            <a:r>
              <a:rPr kumimoji="1" lang="en-US" altLang="zh-CN" b="0" dirty="0" smtClean="0">
                <a:latin typeface="DengXian" charset="-122"/>
                <a:ea typeface="DengXian" charset="-122"/>
                <a:cs typeface="DengXian" charset="-122"/>
              </a:rPr>
              <a:t>Actor-Critic</a:t>
            </a:r>
            <a:r>
              <a:rPr kumimoji="1" lang="zh-CN" altLang="en-US" b="0" dirty="0" smtClean="0">
                <a:latin typeface="DengXian" charset="-122"/>
                <a:ea typeface="DengXian" charset="-122"/>
                <a:cs typeface="DengXian" charset="-122"/>
              </a:rPr>
              <a:t>算法的一种衍生</a:t>
            </a:r>
            <a:endParaRPr kumimoji="1" lang="en-US" altLang="zh-CN" b="0" dirty="0" smtClean="0">
              <a:latin typeface="DengXian" charset="-122"/>
              <a:ea typeface="DengXian" charset="-122"/>
              <a:cs typeface="DengXian" charset="-122"/>
            </a:endParaRPr>
          </a:p>
          <a:p>
            <a:r>
              <a:rPr kumimoji="1" lang="zh-CN" altLang="en-US" b="0" dirty="0" smtClean="0">
                <a:latin typeface="DengXian" charset="-122"/>
                <a:ea typeface="DengXian" charset="-122"/>
                <a:cs typeface="DengXian" charset="-122"/>
              </a:rPr>
              <a:t>引入了噪声（</a:t>
            </a:r>
            <a:r>
              <a:rPr kumimoji="1" lang="en-US" altLang="zh-CN" b="0" dirty="0" smtClean="0">
                <a:latin typeface="DengXian" charset="-122"/>
                <a:ea typeface="DengXian" charset="-122"/>
                <a:cs typeface="DengXian" charset="-122"/>
              </a:rPr>
              <a:t>noise</a:t>
            </a:r>
            <a:r>
              <a:rPr kumimoji="1" lang="zh-CN" altLang="en-US" b="0" dirty="0" smtClean="0">
                <a:latin typeface="DengXian" charset="-122"/>
                <a:ea typeface="DengXian" charset="-122"/>
                <a:cs typeface="DengXian" charset="-122"/>
              </a:rPr>
              <a:t>）机制，鼓励探索，减少陷入局部最优的可能性</a:t>
            </a:r>
            <a:endParaRPr kumimoji="1" lang="en-US" altLang="zh-CN" b="0" dirty="0" smtClean="0">
              <a:latin typeface="DengXian" charset="-122"/>
              <a:ea typeface="DengXian" charset="-122"/>
              <a:cs typeface="DengXian" charset="-122"/>
            </a:endParaRPr>
          </a:p>
          <a:p>
            <a:r>
              <a:rPr kumimoji="1" lang="zh-CN" altLang="en-US" b="0" dirty="0" smtClean="0">
                <a:latin typeface="DengXian" charset="-122"/>
                <a:ea typeface="DengXian" charset="-122"/>
                <a:cs typeface="DengXian" charset="-122"/>
              </a:rPr>
              <a:t>使用</a:t>
            </a:r>
            <a:r>
              <a:rPr kumimoji="1" lang="en-US" altLang="zh-CN" b="0" dirty="0" smtClean="0">
                <a:latin typeface="DengXian" charset="-122"/>
                <a:ea typeface="DengXian" charset="-122"/>
                <a:cs typeface="DengXian" charset="-122"/>
              </a:rPr>
              <a:t>soft</a:t>
            </a:r>
            <a:r>
              <a:rPr kumimoji="1" lang="zh-CN" altLang="en-US" b="0" dirty="0" smtClean="0">
                <a:latin typeface="DengXian" charset="-122"/>
                <a:ea typeface="DengXian" charset="-122"/>
                <a:cs typeface="DengXian" charset="-122"/>
              </a:rPr>
              <a:t> </a:t>
            </a:r>
            <a:r>
              <a:rPr kumimoji="1" lang="en-US" altLang="zh-CN" b="0" dirty="0" smtClean="0">
                <a:latin typeface="DengXian" charset="-122"/>
                <a:ea typeface="DengXian" charset="-122"/>
                <a:cs typeface="DengXian" charset="-122"/>
              </a:rPr>
              <a:t>target</a:t>
            </a:r>
            <a:r>
              <a:rPr kumimoji="1" lang="zh-CN" altLang="en-US" b="0" dirty="0" smtClean="0">
                <a:latin typeface="DengXian" charset="-122"/>
                <a:ea typeface="DengXian" charset="-122"/>
                <a:cs typeface="DengXian" charset="-122"/>
              </a:rPr>
              <a:t> </a:t>
            </a:r>
            <a:r>
              <a:rPr kumimoji="1" lang="en-US" altLang="zh-CN" b="0" dirty="0" smtClean="0">
                <a:latin typeface="DengXian" charset="-122"/>
                <a:ea typeface="DengXian" charset="-122"/>
                <a:cs typeface="DengXian" charset="-122"/>
              </a:rPr>
              <a:t>update</a:t>
            </a:r>
            <a:r>
              <a:rPr kumimoji="1" lang="zh-CN" altLang="en-US" b="0" dirty="0" smtClean="0">
                <a:latin typeface="DengXian" charset="-122"/>
                <a:ea typeface="DengXian" charset="-122"/>
                <a:cs typeface="DengXian" charset="-122"/>
              </a:rPr>
              <a:t>，将目标参数缓慢更新，</a:t>
            </a:r>
            <a:r>
              <a:rPr kumimoji="1" lang="zh-CN" altLang="en-US" b="0" dirty="0">
                <a:latin typeface="DengXian" charset="-122"/>
                <a:ea typeface="DengXian" charset="-122"/>
                <a:cs typeface="DengXian" charset="-122"/>
              </a:rPr>
              <a:t>减少陷入局部最优的可能性</a:t>
            </a:r>
            <a:endParaRPr kumimoji="1" lang="en-US" altLang="zh-CN" b="0" dirty="0">
              <a:latin typeface="DengXian" charset="-122"/>
              <a:ea typeface="DengXian" charset="-122"/>
              <a:cs typeface="DengXian" charset="-122"/>
            </a:endParaRPr>
          </a:p>
        </p:txBody>
      </p:sp>
    </p:spTree>
    <p:extLst>
      <p:ext uri="{BB962C8B-B14F-4D97-AF65-F5344CB8AC3E}">
        <p14:creationId xmlns:p14="http://schemas.microsoft.com/office/powerpoint/2010/main" val="1096330466"/>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894" y="404664"/>
            <a:ext cx="7772400"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zh-CN" dirty="0" smtClean="0"/>
              <a:t>Bias-Variance Dilemma</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16832"/>
            <a:ext cx="3960440" cy="3826442"/>
          </a:xfrm>
          <a:solidFill>
            <a:schemeClr val="bg1"/>
          </a:solidFill>
          <a:ln>
            <a:solidFill>
              <a:srgbClr val="00B050"/>
            </a:solidFill>
          </a:ln>
        </p:spPr>
      </p:pic>
      <p:pic>
        <p:nvPicPr>
          <p:cNvPr id="7"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577568" y="2852936"/>
            <a:ext cx="4464496" cy="3315479"/>
          </a:xfrm>
          <a:prstGeom prst="rect">
            <a:avLst/>
          </a:prstGeom>
          <a:solidFill>
            <a:schemeClr val="bg1"/>
          </a:solidFill>
          <a:ln>
            <a:solidFill>
              <a:srgbClr val="00B050"/>
            </a:solidFill>
          </a:ln>
          <a:extLst/>
        </p:spPr>
      </p:pic>
      <p:sp>
        <p:nvSpPr>
          <p:cNvPr id="9" name="内容占位符 2"/>
          <p:cNvSpPr txBox="1">
            <a:spLocks/>
          </p:cNvSpPr>
          <p:nvPr/>
        </p:nvSpPr>
        <p:spPr bwMode="auto">
          <a:xfrm>
            <a:off x="4572000" y="1575070"/>
            <a:ext cx="4464496" cy="1152128"/>
          </a:xfrm>
          <a:prstGeom prst="rect">
            <a:avLst/>
          </a:prstGeom>
          <a:solidFill>
            <a:schemeClr val="bg1"/>
          </a:solidFill>
          <a:ln>
            <a:solidFill>
              <a:schemeClr val="accent1"/>
            </a:solidFill>
          </a:ln>
          <a:extLst/>
        </p:spPr>
        <p:txBody>
          <a:bodyPr vert="horz" wrap="square" lIns="91440" tIns="45720" rIns="91440" bIns="45720" numCol="1" anchor="t" anchorCtr="0" compatLnSpc="1">
            <a:prstTxWarp prst="textNoShape">
              <a:avLst/>
            </a:prstTxWarp>
          </a:bodyPr>
          <a:lst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altLang="zh-CN" sz="2800" b="1" smtClean="0"/>
              <a:t>Bias-Variance trade off</a:t>
            </a:r>
          </a:p>
          <a:p>
            <a:pPr lvl="1"/>
            <a:r>
              <a:rPr lang="en-US" altLang="zh-CN" sz="2400" b="1" dirty="0" smtClean="0"/>
              <a:t>Lowest Total Error</a:t>
            </a:r>
            <a:endParaRPr lang="zh-CN" altLang="en-US" sz="2400" b="1" dirty="0" smtClean="0"/>
          </a:p>
        </p:txBody>
      </p:sp>
    </p:spTree>
    <p:extLst>
      <p:ext uri="{BB962C8B-B14F-4D97-AF65-F5344CB8AC3E}">
        <p14:creationId xmlns:p14="http://schemas.microsoft.com/office/powerpoint/2010/main" val="1407192418"/>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局限</a:t>
            </a:r>
            <a:r>
              <a:rPr kumimoji="1" lang="en-US" altLang="zh-CN" dirty="0" smtClean="0"/>
              <a:t>——Overestimate</a:t>
            </a:r>
            <a:endParaRPr kumimoji="1" lang="zh-CN" altLang="en-US" dirty="0"/>
          </a:p>
        </p:txBody>
      </p:sp>
      <p:sp>
        <p:nvSpPr>
          <p:cNvPr id="3" name="内容占位符 2"/>
          <p:cNvSpPr>
            <a:spLocks noGrp="1"/>
          </p:cNvSpPr>
          <p:nvPr>
            <p:ph idx="1"/>
          </p:nvPr>
        </p:nvSpPr>
        <p:spPr>
          <a:xfrm>
            <a:off x="433388" y="1008063"/>
            <a:ext cx="8293100" cy="4094163"/>
          </a:xfrm>
        </p:spPr>
        <p:txBody>
          <a:bodyPr/>
          <a:lstStyle/>
          <a:p>
            <a:r>
              <a:rPr kumimoji="1" lang="zh-CN" altLang="en-US" b="0" dirty="0" smtClean="0">
                <a:latin typeface="DengXian" charset="-122"/>
                <a:ea typeface="DengXian" charset="-122"/>
                <a:cs typeface="DengXian" charset="-122"/>
              </a:rPr>
              <a:t>过高评估（</a:t>
            </a:r>
            <a:r>
              <a:rPr kumimoji="1" lang="en-US" altLang="zh-CN" b="0" dirty="0" smtClean="0">
                <a:latin typeface="DengXian" charset="-122"/>
                <a:ea typeface="DengXian" charset="-122"/>
                <a:cs typeface="DengXian" charset="-122"/>
              </a:rPr>
              <a:t>Overestimation</a:t>
            </a:r>
            <a:r>
              <a:rPr kumimoji="1" lang="zh-CN" altLang="en-US" b="0" dirty="0" smtClean="0">
                <a:latin typeface="DengXian" charset="-122"/>
                <a:ea typeface="DengXian" charset="-122"/>
                <a:cs typeface="DengXian" charset="-122"/>
              </a:rPr>
              <a:t> </a:t>
            </a:r>
            <a:r>
              <a:rPr kumimoji="1" lang="en-US" altLang="zh-CN" b="0" dirty="0" smtClean="0">
                <a:latin typeface="DengXian" charset="-122"/>
                <a:ea typeface="DengXian" charset="-122"/>
                <a:cs typeface="DengXian" charset="-122"/>
              </a:rPr>
              <a:t>bias</a:t>
            </a:r>
            <a:r>
              <a:rPr kumimoji="1" lang="zh-CN" altLang="en-US" b="0" dirty="0" smtClean="0">
                <a:latin typeface="DengXian" charset="-122"/>
                <a:ea typeface="DengXian" charset="-122"/>
                <a:cs typeface="DengXian" charset="-122"/>
              </a:rPr>
              <a:t>）</a:t>
            </a:r>
            <a:endParaRPr kumimoji="1" lang="en-US" altLang="zh-CN" b="0" dirty="0" smtClean="0">
              <a:latin typeface="DengXian" charset="-122"/>
              <a:ea typeface="DengXian" charset="-122"/>
              <a:cs typeface="DengXian" charset="-122"/>
            </a:endParaRPr>
          </a:p>
          <a:p>
            <a:pPr lvl="1"/>
            <a:r>
              <a:rPr kumimoji="1" lang="zh-CN" altLang="en-US" dirty="0" smtClean="0">
                <a:latin typeface="DengXian" charset="-122"/>
                <a:ea typeface="DengXian" charset="-122"/>
                <a:cs typeface="DengXian" charset="-122"/>
              </a:rPr>
              <a:t>与真实值的误差在每一步累计，导致结果严重偏离真实值</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788" y="2105667"/>
            <a:ext cx="6210300" cy="3835400"/>
          </a:xfrm>
          <a:prstGeom prst="rect">
            <a:avLst/>
          </a:prstGeom>
        </p:spPr>
      </p:pic>
    </p:spTree>
    <p:extLst>
      <p:ext uri="{BB962C8B-B14F-4D97-AF65-F5344CB8AC3E}">
        <p14:creationId xmlns:p14="http://schemas.microsoft.com/office/powerpoint/2010/main" val="1664329553"/>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局限</a:t>
            </a:r>
            <a:r>
              <a:rPr kumimoji="1" lang="en-US" altLang="zh-CN" dirty="0"/>
              <a:t>——Overestimate</a:t>
            </a:r>
            <a:endParaRPr kumimoji="1"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54" y="1008063"/>
            <a:ext cx="7432514" cy="5085268"/>
          </a:xfrm>
          <a:prstGeom prst="rect">
            <a:avLst/>
          </a:prstGeom>
        </p:spPr>
      </p:pic>
      <p:sp>
        <p:nvSpPr>
          <p:cNvPr id="7" name="矩形 6"/>
          <p:cNvSpPr/>
          <p:nvPr/>
        </p:nvSpPr>
        <p:spPr bwMode="auto">
          <a:xfrm>
            <a:off x="6014204" y="5301208"/>
            <a:ext cx="1726147" cy="6480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
        <p:nvSpPr>
          <p:cNvPr id="8" name="矩形 7"/>
          <p:cNvSpPr/>
          <p:nvPr/>
        </p:nvSpPr>
        <p:spPr bwMode="auto">
          <a:xfrm>
            <a:off x="971600" y="3501008"/>
            <a:ext cx="3384376" cy="288032"/>
          </a:xfrm>
          <a:prstGeom prst="rect">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
        <p:nvSpPr>
          <p:cNvPr id="11" name="矩形 10"/>
          <p:cNvSpPr/>
          <p:nvPr/>
        </p:nvSpPr>
        <p:spPr bwMode="auto">
          <a:xfrm>
            <a:off x="3205892" y="4989974"/>
            <a:ext cx="2446228" cy="67127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053" y="3457952"/>
            <a:ext cx="2656982" cy="331088"/>
          </a:xfrm>
          <a:prstGeom prst="rect">
            <a:avLst/>
          </a:prstGeom>
          <a:ln>
            <a:solidFill>
              <a:srgbClr val="FF0000"/>
            </a:solidFill>
          </a:ln>
        </p:spPr>
      </p:pic>
      <p:cxnSp>
        <p:nvCxnSpPr>
          <p:cNvPr id="14" name="直线箭头连接符 13"/>
          <p:cNvCxnSpPr>
            <a:stCxn id="8" idx="3"/>
          </p:cNvCxnSpPr>
          <p:nvPr/>
        </p:nvCxnSpPr>
        <p:spPr bwMode="auto">
          <a:xfrm flipV="1">
            <a:off x="4355976" y="3623496"/>
            <a:ext cx="736077" cy="21528"/>
          </a:xfrm>
          <a:prstGeom prst="straightConnector1">
            <a:avLst/>
          </a:prstGeom>
          <a:ln>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3064288"/>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局限</a:t>
            </a:r>
            <a:r>
              <a:rPr kumimoji="1" lang="en-US" altLang="zh-CN" dirty="0" smtClean="0"/>
              <a:t>——high</a:t>
            </a:r>
            <a:r>
              <a:rPr kumimoji="1" lang="zh-CN" altLang="en-US" dirty="0" smtClean="0"/>
              <a:t> </a:t>
            </a:r>
            <a:r>
              <a:rPr kumimoji="1" lang="en-US" altLang="zh-CN" dirty="0" smtClean="0"/>
              <a:t>variance</a:t>
            </a:r>
            <a:endParaRPr kumimoji="1" lang="zh-CN" altLang="en-US" dirty="0"/>
          </a:p>
        </p:txBody>
      </p:sp>
      <p:sp>
        <p:nvSpPr>
          <p:cNvPr id="3" name="内容占位符 2"/>
          <p:cNvSpPr>
            <a:spLocks noGrp="1"/>
          </p:cNvSpPr>
          <p:nvPr>
            <p:ph idx="1"/>
          </p:nvPr>
        </p:nvSpPr>
        <p:spPr/>
        <p:txBody>
          <a:bodyPr/>
          <a:lstStyle/>
          <a:p>
            <a:r>
              <a:rPr kumimoji="1" lang="zh-CN" altLang="en-US" b="0" dirty="0" smtClean="0">
                <a:latin typeface="DengXian" charset="-122"/>
                <a:ea typeface="DengXian" charset="-122"/>
                <a:cs typeface="DengXian" charset="-122"/>
              </a:rPr>
              <a:t>过高的方差</a:t>
            </a:r>
            <a:r>
              <a:rPr kumimoji="1" lang="en-US" altLang="zh-CN" b="0" dirty="0" smtClean="0">
                <a:latin typeface="DengXian" charset="-122"/>
                <a:ea typeface="DengXian" charset="-122"/>
                <a:cs typeface="DengXian" charset="-122"/>
              </a:rPr>
              <a:t>(Variance)</a:t>
            </a:r>
          </a:p>
          <a:p>
            <a:pPr lvl="1"/>
            <a:r>
              <a:rPr kumimoji="1" lang="zh-CN" altLang="en-US" b="0" dirty="0" smtClean="0">
                <a:latin typeface="DengXian" charset="-122"/>
                <a:ea typeface="DengXian" charset="-122"/>
                <a:cs typeface="DengXian" charset="-122"/>
              </a:rPr>
              <a:t>过高的方差对梯度算法产生了一定的噪声（</a:t>
            </a:r>
            <a:r>
              <a:rPr kumimoji="1" lang="en-US" altLang="zh-CN" b="0" dirty="0" smtClean="0">
                <a:latin typeface="DengXian" charset="-122"/>
                <a:ea typeface="DengXian" charset="-122"/>
                <a:cs typeface="DengXian" charset="-122"/>
              </a:rPr>
              <a:t>Noise</a:t>
            </a:r>
            <a:r>
              <a:rPr kumimoji="1" lang="zh-CN" altLang="en-US" b="0" dirty="0" smtClean="0">
                <a:latin typeface="DengXian" charset="-122"/>
                <a:ea typeface="DengXian" charset="-122"/>
                <a:cs typeface="DengXian" charset="-122"/>
              </a:rPr>
              <a:t>），不利于有效学习，降低了学习速度</a:t>
            </a:r>
            <a:endParaRPr kumimoji="1" lang="en-US" altLang="zh-CN" dirty="0">
              <a:latin typeface="DengXian" charset="-122"/>
              <a:ea typeface="DengXian" charset="-122"/>
              <a:cs typeface="DengXian" charset="-122"/>
            </a:endParaRPr>
          </a:p>
          <a:p>
            <a:pPr lvl="1"/>
            <a:r>
              <a:rPr kumimoji="1" lang="zh-CN" altLang="en-US" b="0" dirty="0" smtClean="0">
                <a:latin typeface="DengXian" charset="-122"/>
                <a:ea typeface="DengXian" charset="-122"/>
                <a:cs typeface="DengXian" charset="-122"/>
              </a:rPr>
              <a:t>错误累积效应（</a:t>
            </a:r>
            <a:r>
              <a:rPr kumimoji="1" lang="en-US" altLang="zh-CN" b="0" dirty="0" smtClean="0">
                <a:latin typeface="DengXian" charset="-122"/>
                <a:ea typeface="DengXian" charset="-122"/>
                <a:cs typeface="DengXian" charset="-122"/>
              </a:rPr>
              <a:t>Accumulating</a:t>
            </a:r>
            <a:r>
              <a:rPr kumimoji="1" lang="zh-CN" altLang="en-US" b="0" dirty="0" smtClean="0">
                <a:latin typeface="DengXian" charset="-122"/>
                <a:ea typeface="DengXian" charset="-122"/>
                <a:cs typeface="DengXian" charset="-122"/>
              </a:rPr>
              <a:t> </a:t>
            </a:r>
            <a:r>
              <a:rPr kumimoji="1" lang="en-US" altLang="zh-CN" b="0" dirty="0" smtClean="0">
                <a:latin typeface="DengXian" charset="-122"/>
                <a:ea typeface="DengXian" charset="-122"/>
                <a:cs typeface="DengXian" charset="-122"/>
              </a:rPr>
              <a:t>Error</a:t>
            </a:r>
            <a:r>
              <a:rPr kumimoji="1" lang="zh-CN" altLang="en-US" b="0" dirty="0" smtClean="0">
                <a:latin typeface="DengXian" charset="-122"/>
                <a:ea typeface="DengXian" charset="-122"/>
                <a:cs typeface="DengXian" charset="-122"/>
              </a:rPr>
              <a:t>）</a:t>
            </a:r>
            <a:endParaRPr kumimoji="1" lang="en-US" altLang="zh-CN" b="0" dirty="0" smtClean="0">
              <a:latin typeface="DengXian" charset="-122"/>
              <a:ea typeface="DengXian" charset="-122"/>
              <a:cs typeface="DengXian" charset="-122"/>
            </a:endParaRPr>
          </a:p>
          <a:p>
            <a:pPr lvl="2"/>
            <a:r>
              <a:rPr kumimoji="1" lang="zh-CN" altLang="en-US" dirty="0" smtClean="0">
                <a:latin typeface="DengXian" charset="-122"/>
                <a:ea typeface="DengXian" charset="-122"/>
                <a:cs typeface="DengXian" charset="-122"/>
              </a:rPr>
              <a:t>在每一次更新中，由于误差的存在，</a:t>
            </a:r>
            <a:r>
              <a:rPr kumimoji="1" lang="en-US" altLang="zh-CN" dirty="0" smtClean="0">
                <a:latin typeface="DengXian" charset="-122"/>
                <a:ea typeface="DengXian" charset="-122"/>
                <a:cs typeface="DengXian" charset="-122"/>
              </a:rPr>
              <a:t>bellman</a:t>
            </a:r>
            <a:r>
              <a:rPr kumimoji="1" lang="zh-CN" altLang="en-US" dirty="0" smtClean="0">
                <a:latin typeface="DengXian" charset="-122"/>
                <a:ea typeface="DengXian" charset="-122"/>
                <a:cs typeface="DengXian" charset="-122"/>
              </a:rPr>
              <a:t>方程并不是严格满足的，故而随着迭代的加深，会造成错误累积。会造成更大的方差。</a:t>
            </a:r>
            <a:endParaRPr kumimoji="1" lang="zh-CN" altLang="en-US" b="0" dirty="0">
              <a:latin typeface="DengXian" charset="-122"/>
              <a:ea typeface="DengXian" charset="-122"/>
              <a:cs typeface="DengXian" charset="-122"/>
            </a:endParaRPr>
          </a:p>
        </p:txBody>
      </p:sp>
    </p:spTree>
    <p:extLst>
      <p:ext uri="{BB962C8B-B14F-4D97-AF65-F5344CB8AC3E}">
        <p14:creationId xmlns:p14="http://schemas.microsoft.com/office/powerpoint/2010/main" val="455846345"/>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局限</a:t>
            </a:r>
            <a:r>
              <a:rPr kumimoji="1" lang="en-US" altLang="zh-CN" dirty="0"/>
              <a:t>——high</a:t>
            </a:r>
            <a:r>
              <a:rPr kumimoji="1" lang="zh-CN" altLang="en-US" dirty="0"/>
              <a:t> </a:t>
            </a:r>
            <a:r>
              <a:rPr kumimoji="1" lang="en-US" altLang="zh-CN" dirty="0"/>
              <a:t>variance</a:t>
            </a:r>
            <a:endParaRPr kumimoji="1" lang="zh-CN" altLang="en-US" dirty="0"/>
          </a:p>
        </p:txBody>
      </p:sp>
      <p:sp>
        <p:nvSpPr>
          <p:cNvPr id="3" name="内容占位符 2"/>
          <p:cNvSpPr>
            <a:spLocks noGrp="1"/>
          </p:cNvSpPr>
          <p:nvPr>
            <p:ph idx="1"/>
          </p:nvPr>
        </p:nvSpPr>
        <p:spPr>
          <a:xfrm>
            <a:off x="443501" y="1556792"/>
            <a:ext cx="8293100" cy="4094163"/>
          </a:xfrm>
        </p:spPr>
        <p:txBody>
          <a:bodyPr/>
          <a:lstStyle/>
          <a:p>
            <a:r>
              <a:rPr kumimoji="1" lang="zh-CN" altLang="en-US" b="0" dirty="0" smtClean="0">
                <a:latin typeface="DengXian" charset="-122"/>
                <a:ea typeface="DengXian" charset="-122"/>
                <a:cs typeface="DengXian" charset="-122"/>
              </a:rPr>
              <a:t>解决方案：</a:t>
            </a:r>
            <a:endParaRPr kumimoji="1" lang="en-US" altLang="zh-CN" b="0" dirty="0" smtClean="0">
              <a:latin typeface="DengXian" charset="-122"/>
              <a:ea typeface="DengXian" charset="-122"/>
              <a:cs typeface="DengXian" charset="-122"/>
            </a:endParaRPr>
          </a:p>
          <a:p>
            <a:pPr lvl="1"/>
            <a:r>
              <a:rPr kumimoji="1" lang="en-US" altLang="zh-CN" b="0" dirty="0" smtClean="0">
                <a:latin typeface="DengXian" charset="-122"/>
                <a:ea typeface="DengXian" charset="-122"/>
                <a:cs typeface="DengXian" charset="-122"/>
              </a:rPr>
              <a:t>Delayed</a:t>
            </a:r>
            <a:r>
              <a:rPr kumimoji="1" lang="zh-CN" altLang="en-US" b="0" dirty="0" smtClean="0">
                <a:latin typeface="DengXian" charset="-122"/>
                <a:ea typeface="DengXian" charset="-122"/>
                <a:cs typeface="DengXian" charset="-122"/>
              </a:rPr>
              <a:t> </a:t>
            </a:r>
            <a:r>
              <a:rPr kumimoji="1" lang="en-US" altLang="zh-CN" b="0" dirty="0" smtClean="0">
                <a:latin typeface="DengXian" charset="-122"/>
                <a:ea typeface="DengXian" charset="-122"/>
                <a:cs typeface="DengXian" charset="-122"/>
              </a:rPr>
              <a:t>Policy</a:t>
            </a:r>
            <a:r>
              <a:rPr kumimoji="1" lang="zh-CN" altLang="en-US" b="0" dirty="0" smtClean="0">
                <a:latin typeface="DengXian" charset="-122"/>
                <a:ea typeface="DengXian" charset="-122"/>
                <a:cs typeface="DengXian" charset="-122"/>
              </a:rPr>
              <a:t> </a:t>
            </a:r>
            <a:r>
              <a:rPr kumimoji="1" lang="en-US" altLang="zh-CN" b="0" dirty="0" smtClean="0">
                <a:latin typeface="DengXian" charset="-122"/>
                <a:ea typeface="DengXian" charset="-122"/>
                <a:cs typeface="DengXian" charset="-122"/>
              </a:rPr>
              <a:t>Updates</a:t>
            </a:r>
          </a:p>
          <a:p>
            <a:pPr lvl="2"/>
            <a:r>
              <a:rPr kumimoji="1" lang="zh-CN" altLang="en-US" b="0" dirty="0" smtClean="0">
                <a:latin typeface="DengXian" charset="-122"/>
                <a:ea typeface="DengXian" charset="-122"/>
                <a:cs typeface="DengXian" charset="-122"/>
              </a:rPr>
              <a:t>滞后</a:t>
            </a:r>
            <a:r>
              <a:rPr kumimoji="1" lang="en-US" altLang="zh-CN" b="0" dirty="0" smtClean="0">
                <a:latin typeface="DengXian" charset="-122"/>
                <a:ea typeface="DengXian" charset="-122"/>
                <a:cs typeface="DengXian" charset="-122"/>
              </a:rPr>
              <a:t>Policy</a:t>
            </a:r>
            <a:r>
              <a:rPr kumimoji="1" lang="zh-CN" altLang="en-US" dirty="0" smtClean="0">
                <a:latin typeface="DengXian" charset="-122"/>
                <a:ea typeface="DengXian" charset="-122"/>
                <a:cs typeface="DengXian" charset="-122"/>
              </a:rPr>
              <a:t>网络的更新</a:t>
            </a:r>
            <a:endParaRPr kumimoji="1" lang="en-US" altLang="zh-CN" dirty="0" smtClean="0">
              <a:latin typeface="DengXian" charset="-122"/>
              <a:ea typeface="DengXian" charset="-122"/>
              <a:cs typeface="DengXian" charset="-122"/>
            </a:endParaRPr>
          </a:p>
          <a:p>
            <a:pPr lvl="2"/>
            <a:r>
              <a:rPr kumimoji="1" lang="en-US" altLang="zh-CN" dirty="0" smtClean="0">
                <a:latin typeface="DengXian" charset="-122"/>
                <a:ea typeface="DengXian" charset="-122"/>
                <a:cs typeface="DengXian" charset="-122"/>
              </a:rPr>
              <a:t>Policy</a:t>
            </a:r>
            <a:r>
              <a:rPr kumimoji="1" lang="zh-CN" altLang="en-US" dirty="0" smtClean="0">
                <a:latin typeface="DengXian" charset="-122"/>
                <a:ea typeface="DengXian" charset="-122"/>
                <a:cs typeface="DengXian" charset="-122"/>
              </a:rPr>
              <a:t> 和 </a:t>
            </a:r>
            <a:r>
              <a:rPr kumimoji="1" lang="en-US" altLang="zh-CN" dirty="0" smtClean="0">
                <a:latin typeface="DengXian" charset="-122"/>
                <a:ea typeface="DengXian" charset="-122"/>
                <a:cs typeface="DengXian" charset="-122"/>
              </a:rPr>
              <a:t>Action</a:t>
            </a:r>
            <a:r>
              <a:rPr kumimoji="1" lang="zh-CN" altLang="en-US" dirty="0" smtClean="0">
                <a:latin typeface="DengXian" charset="-122"/>
                <a:ea typeface="DengXian" charset="-122"/>
                <a:cs typeface="DengXian" charset="-122"/>
              </a:rPr>
              <a:t> 异步更新</a:t>
            </a:r>
            <a:endParaRPr kumimoji="1" lang="en-US" altLang="zh-CN" dirty="0" smtClean="0">
              <a:latin typeface="DengXian" charset="-122"/>
              <a:ea typeface="DengXian" charset="-122"/>
              <a:cs typeface="DengXian" charset="-122"/>
            </a:endParaRPr>
          </a:p>
          <a:p>
            <a:pPr lvl="1"/>
            <a:r>
              <a:rPr kumimoji="1" lang="en-US" altLang="zh-CN" dirty="0" smtClean="0">
                <a:latin typeface="DengXian" charset="-122"/>
                <a:ea typeface="DengXian" charset="-122"/>
                <a:cs typeface="DengXian" charset="-122"/>
              </a:rPr>
              <a:t>Smoothing</a:t>
            </a:r>
            <a:r>
              <a:rPr kumimoji="1" lang="zh-CN" altLang="en-US" dirty="0" smtClean="0">
                <a:latin typeface="DengXian" charset="-122"/>
                <a:ea typeface="DengXian" charset="-122"/>
                <a:cs typeface="DengXian" charset="-122"/>
              </a:rPr>
              <a:t> </a:t>
            </a:r>
            <a:r>
              <a:rPr kumimoji="1" lang="en-US" altLang="zh-CN" dirty="0" smtClean="0">
                <a:latin typeface="DengXian" charset="-122"/>
                <a:ea typeface="DengXian" charset="-122"/>
                <a:cs typeface="DengXian" charset="-122"/>
              </a:rPr>
              <a:t>Regularization</a:t>
            </a:r>
          </a:p>
          <a:p>
            <a:pPr lvl="2"/>
            <a:r>
              <a:rPr kumimoji="1" lang="zh-CN" altLang="en-US" dirty="0" smtClean="0">
                <a:latin typeface="DengXian" charset="-122"/>
                <a:ea typeface="DengXian" charset="-122"/>
                <a:cs typeface="DengXian" charset="-122"/>
              </a:rPr>
              <a:t>使用目标点周围的区域的来代替单点估计</a:t>
            </a:r>
            <a:endParaRPr kumimoji="1" lang="en-US" altLang="zh-CN" dirty="0" smtClean="0">
              <a:latin typeface="DengXian" charset="-122"/>
              <a:ea typeface="DengXian" charset="-122"/>
              <a:cs typeface="DengXian" charset="-122"/>
            </a:endParaRPr>
          </a:p>
          <a:p>
            <a:pPr lvl="2"/>
            <a:r>
              <a:rPr kumimoji="1" lang="zh-CN" altLang="en-US" dirty="0" smtClean="0">
                <a:latin typeface="DengXian" charset="-122"/>
                <a:ea typeface="DengXian" charset="-122"/>
                <a:cs typeface="DengXian" charset="-122"/>
              </a:rPr>
              <a:t>为估计值加上噪声</a:t>
            </a:r>
            <a:endParaRPr kumimoji="1" lang="en-US" altLang="zh-CN" dirty="0" smtClean="0">
              <a:latin typeface="DengXian" charset="-122"/>
              <a:ea typeface="DengXian" charset="-122"/>
              <a:cs typeface="DengXian" charset="-122"/>
            </a:endParaRPr>
          </a:p>
          <a:p>
            <a:pPr lvl="1"/>
            <a:endParaRPr kumimoji="1" lang="en-US" altLang="zh-CN" dirty="0" smtClean="0">
              <a:latin typeface="DengXian" charset="-122"/>
              <a:ea typeface="DengXian" charset="-122"/>
              <a:cs typeface="DengXian" charset="-122"/>
            </a:endParaRPr>
          </a:p>
          <a:p>
            <a:pPr lvl="2"/>
            <a:endParaRPr kumimoji="1" lang="en-US" altLang="zh-CN" dirty="0" smtClean="0">
              <a:latin typeface="DengXian" charset="-122"/>
              <a:ea typeface="DengXian" charset="-122"/>
              <a:cs typeface="DengXian" charset="-122"/>
            </a:endParaRPr>
          </a:p>
          <a:p>
            <a:pPr lvl="2"/>
            <a:endParaRPr kumimoji="1" lang="zh-CN" altLang="en-US" b="0" dirty="0">
              <a:latin typeface="DengXian" charset="-122"/>
              <a:ea typeface="DengXian" charset="-122"/>
              <a:cs typeface="DengXian"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1844824"/>
            <a:ext cx="2349500" cy="762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093" y="3731930"/>
            <a:ext cx="3024337" cy="326955"/>
          </a:xfrm>
          <a:prstGeom prst="rect">
            <a:avLst/>
          </a:prstGeom>
          <a:ln>
            <a:solidFill>
              <a:srgbClr val="FF0000"/>
            </a:solidFill>
          </a:ln>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4093" y="4239178"/>
            <a:ext cx="2753245" cy="615742"/>
          </a:xfrm>
          <a:prstGeom prst="rect">
            <a:avLst/>
          </a:prstGeom>
          <a:ln>
            <a:solidFill>
              <a:srgbClr val="FF0000"/>
            </a:solidFill>
          </a:ln>
        </p:spPr>
      </p:pic>
    </p:spTree>
    <p:extLst>
      <p:ext uri="{BB962C8B-B14F-4D97-AF65-F5344CB8AC3E}">
        <p14:creationId xmlns:p14="http://schemas.microsoft.com/office/powerpoint/2010/main" val="1335535592"/>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7772400"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zh-CN" dirty="0" smtClean="0">
                <a:ea typeface="宋体" panose="02010600030101010101" pitchFamily="2" charset="-122"/>
              </a:rPr>
              <a:t>TD3</a:t>
            </a:r>
            <a:r>
              <a:rPr lang="zh-CN" altLang="en-US" dirty="0" smtClean="0">
                <a:ea typeface="宋体" panose="02010600030101010101" pitchFamily="2" charset="-122"/>
              </a:rPr>
              <a:t>算法</a:t>
            </a:r>
            <a:endParaRPr lang="zh-CN" altLang="en-US" dirty="0"/>
          </a:p>
        </p:txBody>
      </p:sp>
      <p:cxnSp>
        <p:nvCxnSpPr>
          <p:cNvPr id="5" name="直线箭头连接符 4"/>
          <p:cNvCxnSpPr/>
          <p:nvPr/>
        </p:nvCxnSpPr>
        <p:spPr bwMode="auto">
          <a:xfrm>
            <a:off x="5076056" y="2492896"/>
            <a:ext cx="792088" cy="360040"/>
          </a:xfrm>
          <a:prstGeom prst="straightConnector1">
            <a:avLst/>
          </a:prstGeom>
          <a:solidFill>
            <a:schemeClr val="accent1"/>
          </a:solidFill>
          <a:ln w="9525" cap="flat" cmpd="sng" algn="ctr">
            <a:noFill/>
            <a:prstDash val="solid"/>
            <a:round/>
            <a:headEnd type="none" w="med" len="med"/>
            <a:tailEnd type="triangle"/>
          </a:ln>
          <a:effectLst/>
        </p:spPr>
      </p:cxn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052736"/>
            <a:ext cx="4464496" cy="5169813"/>
          </a:xfrm>
        </p:spPr>
      </p:pic>
      <p:sp>
        <p:nvSpPr>
          <p:cNvPr id="8" name="矩形 7"/>
          <p:cNvSpPr/>
          <p:nvPr/>
        </p:nvSpPr>
        <p:spPr bwMode="auto">
          <a:xfrm>
            <a:off x="2481536" y="3601861"/>
            <a:ext cx="3384376" cy="223406"/>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
        <p:nvSpPr>
          <p:cNvPr id="9" name="矩形 8"/>
          <p:cNvSpPr/>
          <p:nvPr/>
        </p:nvSpPr>
        <p:spPr bwMode="auto">
          <a:xfrm>
            <a:off x="2481536" y="3828171"/>
            <a:ext cx="3384376" cy="223406"/>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
        <p:nvSpPr>
          <p:cNvPr id="10" name="矩形 9"/>
          <p:cNvSpPr/>
          <p:nvPr/>
        </p:nvSpPr>
        <p:spPr bwMode="auto">
          <a:xfrm>
            <a:off x="2481536" y="4293096"/>
            <a:ext cx="1514400" cy="244646"/>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
        <p:nvSpPr>
          <p:cNvPr id="11" name="内容占位符 2"/>
          <p:cNvSpPr txBox="1">
            <a:spLocks/>
          </p:cNvSpPr>
          <p:nvPr/>
        </p:nvSpPr>
        <p:spPr bwMode="auto">
          <a:xfrm>
            <a:off x="4171715" y="4248175"/>
            <a:ext cx="8293100" cy="36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ts val="600"/>
              </a:spcBef>
              <a:spcAft>
                <a:spcPct val="0"/>
              </a:spcAft>
              <a:buClr>
                <a:schemeClr val="hlink"/>
              </a:buClr>
              <a:buChar char="•"/>
              <a:defRPr sz="2400" b="1">
                <a:solidFill>
                  <a:schemeClr val="tx1"/>
                </a:solidFill>
                <a:latin typeface="华文新魏" pitchFamily="2" charset="-122"/>
                <a:ea typeface="华文新魏" pitchFamily="2" charset="-122"/>
                <a:cs typeface="+mn-cs"/>
              </a:defRPr>
            </a:lvl1pPr>
            <a:lvl2pPr marL="742950" indent="-285750" algn="l" rtl="0" eaLnBrk="0" fontAlgn="base" hangingPunct="0">
              <a:lnSpc>
                <a:spcPct val="110000"/>
              </a:lnSpc>
              <a:spcBef>
                <a:spcPts val="600"/>
              </a:spcBef>
              <a:spcAft>
                <a:spcPct val="0"/>
              </a:spcAft>
              <a:buClr>
                <a:srgbClr val="FF9900"/>
              </a:buClr>
              <a:buChar char="•"/>
              <a:defRPr sz="2200">
                <a:solidFill>
                  <a:schemeClr val="tx1"/>
                </a:solidFill>
                <a:latin typeface="华文新魏" pitchFamily="2" charset="-122"/>
                <a:ea typeface="华文新魏" pitchFamily="2" charset="-122"/>
              </a:defRPr>
            </a:lvl2pPr>
            <a:lvl3pPr marL="1143000" indent="-228600" algn="l" rtl="0" eaLnBrk="0" fontAlgn="base" hangingPunct="0">
              <a:lnSpc>
                <a:spcPct val="110000"/>
              </a:lnSpc>
              <a:spcBef>
                <a:spcPts val="600"/>
              </a:spcBef>
              <a:spcAft>
                <a:spcPct val="0"/>
              </a:spcAft>
              <a:buClr>
                <a:schemeClr val="hlink"/>
              </a:buClr>
              <a:buChar char="•"/>
              <a:defRPr>
                <a:solidFill>
                  <a:schemeClr val="tx1"/>
                </a:solidFill>
                <a:latin typeface="华文新魏" pitchFamily="2" charset="-122"/>
                <a:ea typeface="华文新魏" pitchFamily="2" charset="-122"/>
              </a:defRPr>
            </a:lvl3pPr>
            <a:lvl4pPr marL="1600200" indent="-228600" algn="l" rtl="0" eaLnBrk="0" fontAlgn="base" hangingPunct="0">
              <a:lnSpc>
                <a:spcPct val="110000"/>
              </a:lnSpc>
              <a:spcBef>
                <a:spcPts val="600"/>
              </a:spcBef>
              <a:spcAft>
                <a:spcPct val="0"/>
              </a:spcAft>
              <a:buClr>
                <a:srgbClr val="FF9900"/>
              </a:buClr>
              <a:buChar char="•"/>
              <a:defRPr sz="1600">
                <a:solidFill>
                  <a:schemeClr val="tx1"/>
                </a:solidFill>
                <a:latin typeface="华文新魏" pitchFamily="2" charset="-122"/>
                <a:ea typeface="华文新魏" pitchFamily="2" charset="-122"/>
              </a:defRPr>
            </a:lvl4pPr>
            <a:lvl5pPr marL="2057400" indent="-228600" algn="l" rtl="0" eaLnBrk="0" fontAlgn="base" hangingPunct="0">
              <a:lnSpc>
                <a:spcPct val="110000"/>
              </a:lnSpc>
              <a:spcBef>
                <a:spcPts val="600"/>
              </a:spcBef>
              <a:spcAft>
                <a:spcPct val="0"/>
              </a:spcAft>
              <a:buClr>
                <a:schemeClr val="hlink"/>
              </a:buClr>
              <a:buChar char="•"/>
              <a:defRPr sz="2000">
                <a:solidFill>
                  <a:srgbClr val="5F5F5F"/>
                </a:solidFill>
                <a:latin typeface="华文新魏" pitchFamily="2" charset="-122"/>
                <a:ea typeface="华文新魏" pitchFamily="2" charset="-122"/>
              </a:defRPr>
            </a:lvl5pPr>
            <a:lvl6pPr marL="25146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6pPr>
            <a:lvl7pPr marL="29718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7pPr>
            <a:lvl8pPr marL="34290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8pPr>
            <a:lvl9pPr marL="38862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9pPr>
          </a:lstStyle>
          <a:p>
            <a:pPr marL="0" marR="0" lvl="2" indent="0" defTabSz="914400" eaLnBrk="1" fontAlgn="auto" latinLnBrk="0" hangingPunct="1">
              <a:lnSpc>
                <a:spcPct val="100000"/>
              </a:lnSpc>
              <a:spcBef>
                <a:spcPts val="0"/>
              </a:spcBef>
              <a:spcAft>
                <a:spcPts val="0"/>
              </a:spcAft>
              <a:buClrTx/>
              <a:buSzTx/>
              <a:buFontTx/>
              <a:buNone/>
              <a:tabLst/>
              <a:defRPr/>
            </a:pPr>
            <a:r>
              <a:rPr kumimoji="1" lang="zh-CN" altLang="en-US" sz="1600" kern="0" smtClean="0">
                <a:solidFill>
                  <a:srgbClr val="FF0000"/>
                </a:solidFill>
                <a:latin typeface="DengXian" charset="-122"/>
                <a:ea typeface="DengXian" charset="-122"/>
                <a:cs typeface="DengXian" charset="-122"/>
              </a:rPr>
              <a:t>滞后更新</a:t>
            </a:r>
            <a:endParaRPr kumimoji="1" lang="zh-CN" altLang="en-US" sz="1600" kern="0" dirty="0">
              <a:solidFill>
                <a:srgbClr val="FF0000"/>
              </a:solidFill>
              <a:latin typeface="DengXian" charset="-122"/>
              <a:ea typeface="DengXian" charset="-122"/>
              <a:cs typeface="DengXian" charset="-122"/>
            </a:endParaRPr>
          </a:p>
        </p:txBody>
      </p:sp>
      <p:sp>
        <p:nvSpPr>
          <p:cNvPr id="12" name="内容占位符 2"/>
          <p:cNvSpPr txBox="1">
            <a:spLocks/>
          </p:cNvSpPr>
          <p:nvPr/>
        </p:nvSpPr>
        <p:spPr bwMode="auto">
          <a:xfrm>
            <a:off x="5944482" y="3789614"/>
            <a:ext cx="8293100" cy="36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ts val="600"/>
              </a:spcBef>
              <a:spcAft>
                <a:spcPct val="0"/>
              </a:spcAft>
              <a:buClr>
                <a:schemeClr val="hlink"/>
              </a:buClr>
              <a:buChar char="•"/>
              <a:defRPr sz="2400" b="1">
                <a:solidFill>
                  <a:schemeClr val="tx1"/>
                </a:solidFill>
                <a:latin typeface="华文新魏" pitchFamily="2" charset="-122"/>
                <a:ea typeface="华文新魏" pitchFamily="2" charset="-122"/>
                <a:cs typeface="+mn-cs"/>
              </a:defRPr>
            </a:lvl1pPr>
            <a:lvl2pPr marL="742950" indent="-285750" algn="l" rtl="0" eaLnBrk="0" fontAlgn="base" hangingPunct="0">
              <a:lnSpc>
                <a:spcPct val="110000"/>
              </a:lnSpc>
              <a:spcBef>
                <a:spcPts val="600"/>
              </a:spcBef>
              <a:spcAft>
                <a:spcPct val="0"/>
              </a:spcAft>
              <a:buClr>
                <a:srgbClr val="FF9900"/>
              </a:buClr>
              <a:buChar char="•"/>
              <a:defRPr sz="2200">
                <a:solidFill>
                  <a:schemeClr val="tx1"/>
                </a:solidFill>
                <a:latin typeface="华文新魏" pitchFamily="2" charset="-122"/>
                <a:ea typeface="华文新魏" pitchFamily="2" charset="-122"/>
              </a:defRPr>
            </a:lvl2pPr>
            <a:lvl3pPr marL="1143000" indent="-228600" algn="l" rtl="0" eaLnBrk="0" fontAlgn="base" hangingPunct="0">
              <a:lnSpc>
                <a:spcPct val="110000"/>
              </a:lnSpc>
              <a:spcBef>
                <a:spcPts val="600"/>
              </a:spcBef>
              <a:spcAft>
                <a:spcPct val="0"/>
              </a:spcAft>
              <a:buClr>
                <a:schemeClr val="hlink"/>
              </a:buClr>
              <a:buChar char="•"/>
              <a:defRPr>
                <a:solidFill>
                  <a:schemeClr val="tx1"/>
                </a:solidFill>
                <a:latin typeface="华文新魏" pitchFamily="2" charset="-122"/>
                <a:ea typeface="华文新魏" pitchFamily="2" charset="-122"/>
              </a:defRPr>
            </a:lvl3pPr>
            <a:lvl4pPr marL="1600200" indent="-228600" algn="l" rtl="0" eaLnBrk="0" fontAlgn="base" hangingPunct="0">
              <a:lnSpc>
                <a:spcPct val="110000"/>
              </a:lnSpc>
              <a:spcBef>
                <a:spcPts val="600"/>
              </a:spcBef>
              <a:spcAft>
                <a:spcPct val="0"/>
              </a:spcAft>
              <a:buClr>
                <a:srgbClr val="FF9900"/>
              </a:buClr>
              <a:buChar char="•"/>
              <a:defRPr sz="1600">
                <a:solidFill>
                  <a:schemeClr val="tx1"/>
                </a:solidFill>
                <a:latin typeface="华文新魏" pitchFamily="2" charset="-122"/>
                <a:ea typeface="华文新魏" pitchFamily="2" charset="-122"/>
              </a:defRPr>
            </a:lvl4pPr>
            <a:lvl5pPr marL="2057400" indent="-228600" algn="l" rtl="0" eaLnBrk="0" fontAlgn="base" hangingPunct="0">
              <a:lnSpc>
                <a:spcPct val="110000"/>
              </a:lnSpc>
              <a:spcBef>
                <a:spcPts val="600"/>
              </a:spcBef>
              <a:spcAft>
                <a:spcPct val="0"/>
              </a:spcAft>
              <a:buClr>
                <a:schemeClr val="hlink"/>
              </a:buClr>
              <a:buChar char="•"/>
              <a:defRPr sz="2000">
                <a:solidFill>
                  <a:srgbClr val="5F5F5F"/>
                </a:solidFill>
                <a:latin typeface="华文新魏" pitchFamily="2" charset="-122"/>
                <a:ea typeface="华文新魏" pitchFamily="2" charset="-122"/>
              </a:defRPr>
            </a:lvl5pPr>
            <a:lvl6pPr marL="25146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6pPr>
            <a:lvl7pPr marL="29718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7pPr>
            <a:lvl8pPr marL="34290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8pPr>
            <a:lvl9pPr marL="38862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9pPr>
          </a:lstStyle>
          <a:p>
            <a:pPr marL="0" marR="0" lvl="2" indent="0" defTabSz="914400" eaLnBrk="1" fontAlgn="auto" latinLnBrk="0" hangingPunct="1">
              <a:lnSpc>
                <a:spcPct val="100000"/>
              </a:lnSpc>
              <a:spcBef>
                <a:spcPts val="0"/>
              </a:spcBef>
              <a:spcAft>
                <a:spcPts val="0"/>
              </a:spcAft>
              <a:buClrTx/>
              <a:buSzTx/>
              <a:buFontTx/>
              <a:buNone/>
              <a:tabLst/>
              <a:defRPr/>
            </a:pPr>
            <a:r>
              <a:rPr kumimoji="1" lang="zh-CN" altLang="en-US" sz="1600" kern="0" dirty="0" smtClean="0">
                <a:solidFill>
                  <a:srgbClr val="FF0000"/>
                </a:solidFill>
                <a:latin typeface="DengXian" charset="-122"/>
                <a:ea typeface="DengXian" charset="-122"/>
                <a:cs typeface="DengXian" charset="-122"/>
              </a:rPr>
              <a:t>使用两套网络中较</a:t>
            </a:r>
            <a:r>
              <a:rPr kumimoji="1" lang="zh-CN" altLang="en-US" sz="1600" kern="0" smtClean="0">
                <a:solidFill>
                  <a:srgbClr val="FF0000"/>
                </a:solidFill>
                <a:latin typeface="DengXian" charset="-122"/>
                <a:ea typeface="DengXian" charset="-122"/>
                <a:cs typeface="DengXian" charset="-122"/>
              </a:rPr>
              <a:t>小的估值</a:t>
            </a:r>
            <a:endParaRPr kumimoji="1" lang="zh-CN" altLang="en-US" sz="1600" kern="0" dirty="0">
              <a:solidFill>
                <a:srgbClr val="FF0000"/>
              </a:solidFill>
              <a:latin typeface="DengXian" charset="-122"/>
              <a:ea typeface="DengXian" charset="-122"/>
              <a:cs typeface="DengXian" charset="-122"/>
            </a:endParaRPr>
          </a:p>
        </p:txBody>
      </p:sp>
      <p:sp>
        <p:nvSpPr>
          <p:cNvPr id="13" name="内容占位符 2"/>
          <p:cNvSpPr txBox="1">
            <a:spLocks/>
          </p:cNvSpPr>
          <p:nvPr/>
        </p:nvSpPr>
        <p:spPr bwMode="auto">
          <a:xfrm>
            <a:off x="5944482" y="3533433"/>
            <a:ext cx="8293100" cy="36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ts val="600"/>
              </a:spcBef>
              <a:spcAft>
                <a:spcPct val="0"/>
              </a:spcAft>
              <a:buClr>
                <a:schemeClr val="hlink"/>
              </a:buClr>
              <a:buChar char="•"/>
              <a:defRPr sz="2400" b="1">
                <a:solidFill>
                  <a:schemeClr val="tx1"/>
                </a:solidFill>
                <a:latin typeface="华文新魏" pitchFamily="2" charset="-122"/>
                <a:ea typeface="华文新魏" pitchFamily="2" charset="-122"/>
                <a:cs typeface="+mn-cs"/>
              </a:defRPr>
            </a:lvl1pPr>
            <a:lvl2pPr marL="742950" indent="-285750" algn="l" rtl="0" eaLnBrk="0" fontAlgn="base" hangingPunct="0">
              <a:lnSpc>
                <a:spcPct val="110000"/>
              </a:lnSpc>
              <a:spcBef>
                <a:spcPts val="600"/>
              </a:spcBef>
              <a:spcAft>
                <a:spcPct val="0"/>
              </a:spcAft>
              <a:buClr>
                <a:srgbClr val="FF9900"/>
              </a:buClr>
              <a:buChar char="•"/>
              <a:defRPr sz="2200">
                <a:solidFill>
                  <a:schemeClr val="tx1"/>
                </a:solidFill>
                <a:latin typeface="华文新魏" pitchFamily="2" charset="-122"/>
                <a:ea typeface="华文新魏" pitchFamily="2" charset="-122"/>
              </a:defRPr>
            </a:lvl2pPr>
            <a:lvl3pPr marL="1143000" indent="-228600" algn="l" rtl="0" eaLnBrk="0" fontAlgn="base" hangingPunct="0">
              <a:lnSpc>
                <a:spcPct val="110000"/>
              </a:lnSpc>
              <a:spcBef>
                <a:spcPts val="600"/>
              </a:spcBef>
              <a:spcAft>
                <a:spcPct val="0"/>
              </a:spcAft>
              <a:buClr>
                <a:schemeClr val="hlink"/>
              </a:buClr>
              <a:buChar char="•"/>
              <a:defRPr>
                <a:solidFill>
                  <a:schemeClr val="tx1"/>
                </a:solidFill>
                <a:latin typeface="华文新魏" pitchFamily="2" charset="-122"/>
                <a:ea typeface="华文新魏" pitchFamily="2" charset="-122"/>
              </a:defRPr>
            </a:lvl3pPr>
            <a:lvl4pPr marL="1600200" indent="-228600" algn="l" rtl="0" eaLnBrk="0" fontAlgn="base" hangingPunct="0">
              <a:lnSpc>
                <a:spcPct val="110000"/>
              </a:lnSpc>
              <a:spcBef>
                <a:spcPts val="600"/>
              </a:spcBef>
              <a:spcAft>
                <a:spcPct val="0"/>
              </a:spcAft>
              <a:buClr>
                <a:srgbClr val="FF9900"/>
              </a:buClr>
              <a:buChar char="•"/>
              <a:defRPr sz="1600">
                <a:solidFill>
                  <a:schemeClr val="tx1"/>
                </a:solidFill>
                <a:latin typeface="华文新魏" pitchFamily="2" charset="-122"/>
                <a:ea typeface="华文新魏" pitchFamily="2" charset="-122"/>
              </a:defRPr>
            </a:lvl4pPr>
            <a:lvl5pPr marL="2057400" indent="-228600" algn="l" rtl="0" eaLnBrk="0" fontAlgn="base" hangingPunct="0">
              <a:lnSpc>
                <a:spcPct val="110000"/>
              </a:lnSpc>
              <a:spcBef>
                <a:spcPts val="600"/>
              </a:spcBef>
              <a:spcAft>
                <a:spcPct val="0"/>
              </a:spcAft>
              <a:buClr>
                <a:schemeClr val="hlink"/>
              </a:buClr>
              <a:buChar char="•"/>
              <a:defRPr sz="2000">
                <a:solidFill>
                  <a:srgbClr val="5F5F5F"/>
                </a:solidFill>
                <a:latin typeface="华文新魏" pitchFamily="2" charset="-122"/>
                <a:ea typeface="华文新魏" pitchFamily="2" charset="-122"/>
              </a:defRPr>
            </a:lvl5pPr>
            <a:lvl6pPr marL="25146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6pPr>
            <a:lvl7pPr marL="29718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7pPr>
            <a:lvl8pPr marL="34290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8pPr>
            <a:lvl9pPr marL="38862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9pPr>
          </a:lstStyle>
          <a:p>
            <a:pPr marL="0" marR="0" lvl="2" indent="0" defTabSz="914400" eaLnBrk="1" fontAlgn="auto" latinLnBrk="0" hangingPunct="1">
              <a:lnSpc>
                <a:spcPct val="100000"/>
              </a:lnSpc>
              <a:spcBef>
                <a:spcPts val="0"/>
              </a:spcBef>
              <a:spcAft>
                <a:spcPts val="0"/>
              </a:spcAft>
              <a:buClrTx/>
              <a:buSzTx/>
              <a:buFontTx/>
              <a:buNone/>
              <a:tabLst/>
              <a:defRPr/>
            </a:pPr>
            <a:r>
              <a:rPr kumimoji="1" lang="zh-CN" altLang="en-US" sz="1600" kern="0" dirty="0" smtClean="0">
                <a:solidFill>
                  <a:srgbClr val="FF0000"/>
                </a:solidFill>
                <a:latin typeface="DengXian" charset="-122"/>
                <a:ea typeface="DengXian" charset="-122"/>
                <a:cs typeface="DengXian" charset="-122"/>
              </a:rPr>
              <a:t>加带一个噪声（平滑处理）</a:t>
            </a:r>
            <a:endParaRPr kumimoji="1" lang="zh-CN" altLang="en-US" sz="1600" kern="0" dirty="0">
              <a:solidFill>
                <a:srgbClr val="FF0000"/>
              </a:solidFill>
              <a:latin typeface="DengXian" charset="-122"/>
              <a:ea typeface="DengXian" charset="-122"/>
              <a:cs typeface="DengXian" charset="-122"/>
            </a:endParaRPr>
          </a:p>
        </p:txBody>
      </p:sp>
    </p:spTree>
    <p:extLst>
      <p:ext uri="{BB962C8B-B14F-4D97-AF65-F5344CB8AC3E}">
        <p14:creationId xmlns:p14="http://schemas.microsoft.com/office/powerpoint/2010/main" val="743227362"/>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5960" y="188640"/>
            <a:ext cx="7772400"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zh-CN" altLang="en-US" dirty="0" smtClean="0"/>
              <a:t>要点</a:t>
            </a:r>
            <a:endParaRPr lang="zh-CN" altLang="en-US" dirty="0"/>
          </a:p>
        </p:txBody>
      </p:sp>
      <p:sp>
        <p:nvSpPr>
          <p:cNvPr id="3" name="内容占位符 2"/>
          <p:cNvSpPr>
            <a:spLocks noGrp="1"/>
          </p:cNvSpPr>
          <p:nvPr>
            <p:ph idx="1"/>
          </p:nvPr>
        </p:nvSpPr>
        <p:spPr>
          <a:xfrm>
            <a:off x="565960" y="1198090"/>
            <a:ext cx="7992888" cy="4823198"/>
          </a:xfrm>
          <a:solidFill>
            <a:schemeClr val="bg1"/>
          </a:solidFill>
          <a:ln>
            <a:solidFill>
              <a:srgbClr val="00B050"/>
            </a:solidFill>
          </a:ln>
        </p:spPr>
        <p:txBody>
          <a:bodyPr vert="horz" wrap="square" lIns="91440" tIns="45720" rIns="91440" bIns="45720" numCol="1" anchor="t" anchorCtr="0" compatLnSpc="1">
            <a:prstTxWarp prst="textNoShape">
              <a:avLst/>
            </a:prstTxWarp>
            <a:noAutofit/>
          </a:bodyPr>
          <a:lstStyle/>
          <a:p>
            <a:pPr eaLnBrk="1" hangingPunct="1">
              <a:lnSpc>
                <a:spcPct val="150000"/>
              </a:lnSpc>
              <a:spcBef>
                <a:spcPts val="0"/>
              </a:spcBef>
              <a:buClr>
                <a:schemeClr val="accent1"/>
              </a:buClr>
              <a:buSzPct val="70000"/>
            </a:pPr>
            <a:r>
              <a:rPr lang="zh-CN" altLang="en-US" dirty="0" smtClean="0">
                <a:latin typeface="宋体" panose="02010600030101010101" pitchFamily="2" charset="-122"/>
                <a:ea typeface="宋体" panose="02010600030101010101" pitchFamily="2" charset="-122"/>
              </a:rPr>
              <a:t>强化学习背景</a:t>
            </a:r>
            <a:endParaRPr lang="en-US" altLang="zh-CN" dirty="0" smtClean="0">
              <a:latin typeface="宋体" panose="02010600030101010101" pitchFamily="2" charset="-122"/>
              <a:ea typeface="宋体" panose="02010600030101010101" pitchFamily="2" charset="-122"/>
            </a:endParaRPr>
          </a:p>
          <a:p>
            <a:pPr eaLnBrk="1" hangingPunct="1">
              <a:lnSpc>
                <a:spcPct val="150000"/>
              </a:lnSpc>
              <a:spcBef>
                <a:spcPts val="0"/>
              </a:spcBef>
              <a:buClr>
                <a:schemeClr val="accent1"/>
              </a:buClr>
              <a:buSzPct val="70000"/>
            </a:pPr>
            <a:r>
              <a:rPr lang="en-US" altLang="zh-CN" dirty="0" smtClean="0">
                <a:latin typeface="宋体" panose="02010600030101010101" pitchFamily="2" charset="-122"/>
                <a:ea typeface="宋体" panose="02010600030101010101" pitchFamily="2" charset="-122"/>
              </a:rPr>
              <a:t>Actor-Critic</a:t>
            </a:r>
            <a:r>
              <a:rPr lang="zh-CN" altLang="en-US" dirty="0" smtClean="0">
                <a:latin typeface="宋体" panose="02010600030101010101" pitchFamily="2" charset="-122"/>
                <a:ea typeface="宋体" panose="02010600030101010101" pitchFamily="2" charset="-122"/>
              </a:rPr>
              <a:t>方法（</a:t>
            </a:r>
            <a:r>
              <a:rPr lang="en-US" altLang="zh-CN" dirty="0" smtClean="0">
                <a:latin typeface="宋体" panose="02010600030101010101" pitchFamily="2" charset="-122"/>
                <a:ea typeface="宋体" panose="02010600030101010101" pitchFamily="2" charset="-122"/>
              </a:rPr>
              <a:t>DDPG</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eaLnBrk="1" hangingPunct="1">
              <a:lnSpc>
                <a:spcPct val="150000"/>
              </a:lnSpc>
              <a:spcBef>
                <a:spcPts val="0"/>
              </a:spcBef>
              <a:buClr>
                <a:schemeClr val="accent1"/>
              </a:buClr>
              <a:buSzPct val="70000"/>
            </a:pPr>
            <a:r>
              <a:rPr lang="en-US" altLang="zh-CN" dirty="0" smtClean="0">
                <a:latin typeface="宋体" panose="02010600030101010101" pitchFamily="2" charset="-122"/>
                <a:ea typeface="宋体" panose="02010600030101010101" pitchFamily="2" charset="-122"/>
              </a:rPr>
              <a:t>DDPG</a:t>
            </a:r>
            <a:r>
              <a:rPr lang="zh-CN" altLang="en-US" dirty="0" smtClean="0">
                <a:latin typeface="宋体" panose="02010600030101010101" pitchFamily="2" charset="-122"/>
                <a:ea typeface="宋体" panose="02010600030101010101" pitchFamily="2" charset="-122"/>
              </a:rPr>
              <a:t>中的问题与改进</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43248075"/>
      </p:ext>
    </p:extLst>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TD3</a:t>
            </a:r>
            <a:r>
              <a:rPr lang="zh-CN" altLang="en-US" dirty="0">
                <a:ea typeface="宋体" panose="02010600030101010101" pitchFamily="2" charset="-122"/>
              </a:rPr>
              <a:t>算法</a:t>
            </a:r>
            <a:endParaRPr kumimoji="1" lang="zh-CN" altLang="en-US" dirty="0"/>
          </a:p>
        </p:txBody>
      </p:sp>
      <p:sp>
        <p:nvSpPr>
          <p:cNvPr id="3" name="内容占位符 2"/>
          <p:cNvSpPr>
            <a:spLocks noGrp="1"/>
          </p:cNvSpPr>
          <p:nvPr>
            <p:ph idx="1"/>
          </p:nvPr>
        </p:nvSpPr>
        <p:spPr/>
        <p:txBody>
          <a:bodyPr/>
          <a:lstStyle/>
          <a:p>
            <a:r>
              <a:rPr lang="en-US" altLang="zh-CN" dirty="0" smtClean="0">
                <a:latin typeface="DengXian" charset="-122"/>
                <a:ea typeface="DengXian" charset="-122"/>
                <a:cs typeface="DengXian" charset="-122"/>
              </a:rPr>
              <a:t>Clipped </a:t>
            </a:r>
            <a:r>
              <a:rPr lang="en-US" altLang="zh-CN" dirty="0">
                <a:latin typeface="DengXian" charset="-122"/>
                <a:ea typeface="DengXian" charset="-122"/>
                <a:cs typeface="DengXian" charset="-122"/>
              </a:rPr>
              <a:t>Double-Q </a:t>
            </a:r>
            <a:r>
              <a:rPr lang="en-US" altLang="zh-CN" dirty="0" smtClean="0">
                <a:latin typeface="DengXian" charset="-122"/>
                <a:ea typeface="DengXian" charset="-122"/>
                <a:cs typeface="DengXian" charset="-122"/>
              </a:rPr>
              <a:t>Learning</a:t>
            </a:r>
          </a:p>
          <a:p>
            <a:pPr lvl="1"/>
            <a:r>
              <a:rPr lang="zh-CN" altLang="en-US" b="0" dirty="0" smtClean="0">
                <a:latin typeface="DengXian" charset="-122"/>
                <a:ea typeface="DengXian" charset="-122"/>
                <a:cs typeface="DengXian" charset="-122"/>
              </a:rPr>
              <a:t>使用</a:t>
            </a:r>
            <a:r>
              <a:rPr lang="zh-CN" altLang="en-US" b="0" dirty="0">
                <a:latin typeface="DengXian" charset="-122"/>
                <a:ea typeface="DengXian" charset="-122"/>
                <a:cs typeface="DengXian" charset="-122"/>
              </a:rPr>
              <a:t>两个</a:t>
            </a:r>
            <a:r>
              <a:rPr lang="en-US" altLang="zh-CN" b="0" dirty="0">
                <a:latin typeface="DengXian" charset="-122"/>
                <a:ea typeface="DengXian" charset="-122"/>
                <a:cs typeface="DengXian" charset="-122"/>
              </a:rPr>
              <a:t>Q</a:t>
            </a:r>
            <a:r>
              <a:rPr lang="zh-CN" altLang="en-US" b="0" dirty="0">
                <a:latin typeface="DengXian" charset="-122"/>
                <a:ea typeface="DengXian" charset="-122"/>
                <a:cs typeface="DengXian" charset="-122"/>
              </a:rPr>
              <a:t>函数进行学习，并在更新参数时使用其中最小的一个来避免</a:t>
            </a:r>
            <a:r>
              <a:rPr lang="en-US" altLang="zh-CN" b="0" dirty="0">
                <a:latin typeface="DengXian" charset="-122"/>
                <a:ea typeface="DengXian" charset="-122"/>
                <a:cs typeface="DengXian" charset="-122"/>
              </a:rPr>
              <a:t>value</a:t>
            </a:r>
            <a:r>
              <a:rPr lang="zh-CN" altLang="en-US" b="0" dirty="0">
                <a:latin typeface="DengXian" charset="-122"/>
                <a:ea typeface="DengXian" charset="-122"/>
                <a:cs typeface="DengXian" charset="-122"/>
              </a:rPr>
              <a:t>的过高估计。</a:t>
            </a:r>
          </a:p>
          <a:p>
            <a:r>
              <a:rPr lang="en-US" altLang="zh-CN" dirty="0" smtClean="0">
                <a:latin typeface="DengXian" charset="-122"/>
                <a:ea typeface="DengXian" charset="-122"/>
                <a:cs typeface="DengXian" charset="-122"/>
              </a:rPr>
              <a:t>Delayed </a:t>
            </a:r>
            <a:r>
              <a:rPr lang="en-US" altLang="zh-CN" dirty="0">
                <a:latin typeface="DengXian" charset="-122"/>
                <a:ea typeface="DengXian" charset="-122"/>
                <a:cs typeface="DengXian" charset="-122"/>
              </a:rPr>
              <a:t>Policy </a:t>
            </a:r>
            <a:r>
              <a:rPr lang="en-US" altLang="zh-CN" dirty="0" smtClean="0">
                <a:latin typeface="DengXian" charset="-122"/>
                <a:ea typeface="DengXian" charset="-122"/>
                <a:cs typeface="DengXian" charset="-122"/>
              </a:rPr>
              <a:t>Updates</a:t>
            </a:r>
          </a:p>
          <a:p>
            <a:pPr lvl="1"/>
            <a:r>
              <a:rPr lang="zh-CN" altLang="en-US" b="0" dirty="0" smtClean="0">
                <a:latin typeface="DengXian" charset="-122"/>
                <a:ea typeface="DengXian" charset="-122"/>
                <a:cs typeface="DengXian" charset="-122"/>
              </a:rPr>
              <a:t>对</a:t>
            </a:r>
            <a:r>
              <a:rPr lang="en-US" altLang="zh-CN" b="0" dirty="0">
                <a:latin typeface="DengXian" charset="-122"/>
                <a:ea typeface="DengXian" charset="-122"/>
                <a:cs typeface="DengXian" charset="-122"/>
              </a:rPr>
              <a:t>Target</a:t>
            </a:r>
            <a:r>
              <a:rPr lang="zh-CN" altLang="en-US" b="0" dirty="0">
                <a:latin typeface="DengXian" charset="-122"/>
                <a:ea typeface="DengXian" charset="-122"/>
                <a:cs typeface="DengXian" charset="-122"/>
              </a:rPr>
              <a:t>以及</a:t>
            </a:r>
            <a:r>
              <a:rPr lang="en-US" altLang="zh-CN" b="0" dirty="0">
                <a:latin typeface="DengXian" charset="-122"/>
                <a:ea typeface="DengXian" charset="-122"/>
                <a:cs typeface="DengXian" charset="-122"/>
              </a:rPr>
              <a:t>policy</a:t>
            </a:r>
            <a:r>
              <a:rPr lang="zh-CN" altLang="en-US" b="0" dirty="0">
                <a:latin typeface="DengXian" charset="-122"/>
                <a:ea typeface="DengXian" charset="-122"/>
                <a:cs typeface="DengXian" charset="-122"/>
              </a:rPr>
              <a:t>都进行延时更新，避免更新过程中的累积误差。</a:t>
            </a:r>
          </a:p>
          <a:p>
            <a:r>
              <a:rPr lang="en-US" altLang="zh-CN" dirty="0" smtClean="0">
                <a:latin typeface="DengXian" charset="-122"/>
                <a:ea typeface="DengXian" charset="-122"/>
                <a:cs typeface="DengXian" charset="-122"/>
              </a:rPr>
              <a:t>Target </a:t>
            </a:r>
            <a:r>
              <a:rPr lang="en-US" altLang="zh-CN" dirty="0">
                <a:latin typeface="DengXian" charset="-122"/>
                <a:ea typeface="DengXian" charset="-122"/>
                <a:cs typeface="DengXian" charset="-122"/>
              </a:rPr>
              <a:t>Policy </a:t>
            </a:r>
            <a:r>
              <a:rPr lang="en-US" altLang="zh-CN" dirty="0" smtClean="0">
                <a:latin typeface="DengXian" charset="-122"/>
                <a:ea typeface="DengXian" charset="-122"/>
                <a:cs typeface="DengXian" charset="-122"/>
              </a:rPr>
              <a:t>Smoothing</a:t>
            </a:r>
          </a:p>
          <a:p>
            <a:pPr lvl="1"/>
            <a:r>
              <a:rPr lang="zh-CN" altLang="en-US" b="0" dirty="0" smtClean="0">
                <a:latin typeface="DengXian" charset="-122"/>
                <a:ea typeface="DengXian" charset="-122"/>
                <a:cs typeface="DengXian" charset="-122"/>
              </a:rPr>
              <a:t>对</a:t>
            </a:r>
            <a:r>
              <a:rPr lang="en-US" altLang="zh-CN" b="0" dirty="0">
                <a:latin typeface="DengXian" charset="-122"/>
                <a:ea typeface="DengXian" charset="-122"/>
                <a:cs typeface="DengXian" charset="-122"/>
              </a:rPr>
              <a:t>target action</a:t>
            </a:r>
            <a:r>
              <a:rPr lang="zh-CN" altLang="en-US" b="0" dirty="0">
                <a:latin typeface="DengXian" charset="-122"/>
                <a:ea typeface="DengXian" charset="-122"/>
                <a:cs typeface="DengXian" charset="-122"/>
              </a:rPr>
              <a:t>增加噪音，对</a:t>
            </a:r>
            <a:r>
              <a:rPr lang="en-US" altLang="zh-CN" b="0" dirty="0">
                <a:latin typeface="DengXian" charset="-122"/>
                <a:ea typeface="DengXian" charset="-122"/>
                <a:cs typeface="DengXian" charset="-122"/>
              </a:rPr>
              <a:t>Q</a:t>
            </a:r>
            <a:r>
              <a:rPr lang="zh-CN" altLang="en-US" b="0" dirty="0">
                <a:latin typeface="DengXian" charset="-122"/>
                <a:ea typeface="DengXian" charset="-122"/>
                <a:cs typeface="DengXian" charset="-122"/>
              </a:rPr>
              <a:t>函数进行平滑操作，减少</a:t>
            </a:r>
            <a:r>
              <a:rPr lang="en-US" altLang="zh-CN" b="0" dirty="0">
                <a:latin typeface="DengXian" charset="-122"/>
                <a:ea typeface="DengXian" charset="-122"/>
                <a:cs typeface="DengXian" charset="-122"/>
              </a:rPr>
              <a:t>policy</a:t>
            </a:r>
            <a:r>
              <a:rPr lang="zh-CN" altLang="en-US" b="0" dirty="0">
                <a:latin typeface="DengXian" charset="-122"/>
                <a:ea typeface="DengXian" charset="-122"/>
                <a:cs typeface="DengXian" charset="-122"/>
              </a:rPr>
              <a:t>的误差。</a:t>
            </a:r>
          </a:p>
          <a:p>
            <a:endParaRPr kumimoji="1" lang="zh-CN" altLang="en-US" dirty="0">
              <a:latin typeface="DengXian" charset="-122"/>
              <a:ea typeface="DengXian" charset="-122"/>
              <a:cs typeface="DengXian" charset="-122"/>
            </a:endParaRPr>
          </a:p>
        </p:txBody>
      </p:sp>
    </p:spTree>
    <p:extLst>
      <p:ext uri="{BB962C8B-B14F-4D97-AF65-F5344CB8AC3E}">
        <p14:creationId xmlns:p14="http://schemas.microsoft.com/office/powerpoint/2010/main" val="2132255119"/>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性能</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483" y="1412875"/>
            <a:ext cx="8057834" cy="4094163"/>
          </a:xfrm>
        </p:spPr>
      </p:pic>
    </p:spTree>
    <p:extLst>
      <p:ext uri="{BB962C8B-B14F-4D97-AF65-F5344CB8AC3E}">
        <p14:creationId xmlns:p14="http://schemas.microsoft.com/office/powerpoint/2010/main" val="226682198"/>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9552" y="260648"/>
            <a:ext cx="7959634"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zh-CN" altLang="en-US" dirty="0" smtClean="0"/>
              <a:t>参考文献</a:t>
            </a:r>
            <a:endParaRPr lang="zh-CN" altLang="en-US" dirty="0"/>
          </a:p>
        </p:txBody>
      </p:sp>
      <p:sp>
        <p:nvSpPr>
          <p:cNvPr id="5" name="内容占位符 2"/>
          <p:cNvSpPr txBox="1">
            <a:spLocks/>
          </p:cNvSpPr>
          <p:nvPr/>
        </p:nvSpPr>
        <p:spPr bwMode="auto">
          <a:xfrm>
            <a:off x="544686" y="1484784"/>
            <a:ext cx="8347794" cy="3960440"/>
          </a:xfrm>
          <a:prstGeom prst="rect">
            <a:avLst/>
          </a:prstGeom>
          <a:solidFill>
            <a:schemeClr val="bg1"/>
          </a:solidFill>
          <a:ln>
            <a:solidFill>
              <a:schemeClr val="accent1"/>
            </a:solidFill>
          </a:ln>
          <a:extLst/>
        </p:spPr>
        <p:txBody>
          <a:bodyPr vert="horz" wrap="square" lIns="91440" tIns="45720" rIns="91440" bIns="45720" numCol="1" anchor="t" anchorCtr="0" compatLnSpc="1">
            <a:prstTxWarp prst="textNoShape">
              <a:avLst/>
            </a:prstTxWarp>
          </a:bodyPr>
          <a:lst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altLang="zh-CN" sz="2000" dirty="0"/>
              <a:t>Van Hasselt, H., </a:t>
            </a:r>
            <a:r>
              <a:rPr lang="en-US" altLang="zh-CN" sz="2000" dirty="0" err="1"/>
              <a:t>Guez</a:t>
            </a:r>
            <a:r>
              <a:rPr lang="en-US" altLang="zh-CN" sz="2000" dirty="0"/>
              <a:t>, A., and Silver, D. Deep reinforce- </a:t>
            </a:r>
            <a:r>
              <a:rPr lang="en-US" altLang="zh-CN" sz="2000" dirty="0" err="1"/>
              <a:t>ment</a:t>
            </a:r>
            <a:r>
              <a:rPr lang="en-US" altLang="zh-CN" sz="2000" dirty="0"/>
              <a:t> learning with double q-learning. In </a:t>
            </a:r>
            <a:r>
              <a:rPr lang="en-US" altLang="zh-CN" sz="2000" i="1" dirty="0"/>
              <a:t>AAAI</a:t>
            </a:r>
            <a:r>
              <a:rPr lang="en-US" altLang="zh-CN" sz="2000" dirty="0"/>
              <a:t>, pp. 2094– 2100, 2016</a:t>
            </a:r>
            <a:r>
              <a:rPr lang="en-US" altLang="zh-CN" sz="2000" dirty="0" smtClean="0"/>
              <a:t>.</a:t>
            </a:r>
          </a:p>
          <a:p>
            <a:r>
              <a:rPr lang="en-US" altLang="zh-CN" sz="2000" dirty="0"/>
              <a:t>Scott </a:t>
            </a:r>
            <a:r>
              <a:rPr lang="en-US" altLang="zh-CN" sz="2000" dirty="0" smtClean="0"/>
              <a:t>Fujimoto, </a:t>
            </a:r>
            <a:r>
              <a:rPr lang="en-US" altLang="zh-CN" sz="2000" dirty="0" err="1"/>
              <a:t>Herke</a:t>
            </a:r>
            <a:r>
              <a:rPr lang="en-US" altLang="zh-CN" sz="2000" dirty="0"/>
              <a:t> van </a:t>
            </a:r>
            <a:r>
              <a:rPr lang="en-US" altLang="zh-CN" sz="2000" dirty="0" smtClean="0"/>
              <a:t>Hoof and </a:t>
            </a:r>
            <a:r>
              <a:rPr lang="en-US" altLang="zh-CN" sz="2000" dirty="0"/>
              <a:t>David </a:t>
            </a:r>
            <a:r>
              <a:rPr lang="en-US" altLang="zh-CN" sz="2000" dirty="0" err="1" smtClean="0"/>
              <a:t>Meger</a:t>
            </a:r>
            <a:r>
              <a:rPr lang="en-US" altLang="zh-CN" sz="2000" dirty="0"/>
              <a:t>.</a:t>
            </a:r>
            <a:r>
              <a:rPr lang="en-US" altLang="zh-CN" sz="2000" dirty="0" smtClean="0"/>
              <a:t> </a:t>
            </a:r>
            <a:r>
              <a:rPr lang="en-US" altLang="zh-CN" sz="2000" dirty="0"/>
              <a:t>Addressing </a:t>
            </a:r>
            <a:r>
              <a:rPr lang="en-US" altLang="zh-CN" sz="2000" dirty="0"/>
              <a:t>Function Approximation Error in Actor-Critic </a:t>
            </a:r>
            <a:r>
              <a:rPr lang="en-US" altLang="zh-CN" sz="2000" dirty="0" smtClean="0"/>
              <a:t>Methods.</a:t>
            </a:r>
            <a:endParaRPr lang="en-US" altLang="zh-CN" sz="2000" dirty="0"/>
          </a:p>
        </p:txBody>
      </p:sp>
    </p:spTree>
    <p:extLst>
      <p:ext uri="{BB962C8B-B14F-4D97-AF65-F5344CB8AC3E}">
        <p14:creationId xmlns:p14="http://schemas.microsoft.com/office/powerpoint/2010/main" val="1801365511"/>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850" y="332656"/>
            <a:ext cx="8945686" cy="868363"/>
          </a:xfrm>
        </p:spPr>
        <p:txBody>
          <a:bodyPr/>
          <a:lstStyle/>
          <a:p>
            <a:r>
              <a:rPr kumimoji="1" lang="zh-CN" altLang="en-US" dirty="0" smtClean="0"/>
              <a:t>强化学习的背景</a:t>
            </a:r>
            <a:endParaRPr kumimoji="1" lang="zh-CN" altLang="en-US" dirty="0"/>
          </a:p>
        </p:txBody>
      </p:sp>
      <p:sp>
        <p:nvSpPr>
          <p:cNvPr id="3" name="内容占位符 2"/>
          <p:cNvSpPr>
            <a:spLocks noGrp="1"/>
          </p:cNvSpPr>
          <p:nvPr>
            <p:ph idx="1"/>
          </p:nvPr>
        </p:nvSpPr>
        <p:spPr/>
        <p:txBody>
          <a:bodyPr/>
          <a:lstStyle/>
          <a:p>
            <a:r>
              <a:rPr kumimoji="1" lang="zh-CN" altLang="en-US" b="0" dirty="0" smtClean="0">
                <a:latin typeface="DengXian" charset="-122"/>
                <a:ea typeface="DengXian" charset="-122"/>
                <a:cs typeface="DengXian" charset="-122"/>
              </a:rPr>
              <a:t>强化学习面向的是一个代理（</a:t>
            </a:r>
            <a:r>
              <a:rPr kumimoji="1" lang="en-US" altLang="zh-CN" b="0" dirty="0" smtClean="0">
                <a:latin typeface="DengXian" charset="-122"/>
                <a:ea typeface="DengXian" charset="-122"/>
                <a:cs typeface="DengXian" charset="-122"/>
              </a:rPr>
              <a:t>agent</a:t>
            </a:r>
            <a:r>
              <a:rPr kumimoji="1" lang="zh-CN" altLang="en-US" b="0" dirty="0" smtClean="0">
                <a:latin typeface="DengXian" charset="-122"/>
                <a:ea typeface="DengXian" charset="-122"/>
                <a:cs typeface="DengXian" charset="-122"/>
              </a:rPr>
              <a:t>）与环境</a:t>
            </a:r>
            <a:r>
              <a:rPr kumimoji="1" lang="en-US" altLang="zh-CN" b="0" dirty="0" smtClean="0">
                <a:latin typeface="DengXian" charset="-122"/>
                <a:ea typeface="DengXian" charset="-122"/>
                <a:cs typeface="DengXian" charset="-122"/>
              </a:rPr>
              <a:t>(environment</a:t>
            </a:r>
            <a:r>
              <a:rPr kumimoji="1" lang="zh-CN" altLang="en-US" b="0" dirty="0" smtClean="0">
                <a:latin typeface="DengXian" charset="-122"/>
                <a:ea typeface="DengXian" charset="-122"/>
                <a:cs typeface="DengXian" charset="-122"/>
              </a:rPr>
              <a:t>）之间发生的关系，代理通过选择行为（</a:t>
            </a:r>
            <a:r>
              <a:rPr kumimoji="1" lang="en-US" altLang="zh-CN" b="0" dirty="0" smtClean="0">
                <a:latin typeface="DengXian" charset="-122"/>
                <a:ea typeface="DengXian" charset="-122"/>
                <a:cs typeface="DengXian" charset="-122"/>
              </a:rPr>
              <a:t>Action</a:t>
            </a:r>
            <a:r>
              <a:rPr kumimoji="1" lang="zh-CN" altLang="en-US" b="0" dirty="0" smtClean="0">
                <a:latin typeface="DengXian" charset="-122"/>
                <a:ea typeface="DengXian" charset="-122"/>
                <a:cs typeface="DengXian" charset="-122"/>
              </a:rPr>
              <a:t>）改变其在环境中的状态</a:t>
            </a:r>
            <a:r>
              <a:rPr kumimoji="1" lang="en-US" altLang="zh-CN" b="0" dirty="0" smtClean="0">
                <a:latin typeface="DengXian" charset="-122"/>
                <a:ea typeface="DengXian" charset="-122"/>
                <a:cs typeface="DengXian" charset="-122"/>
              </a:rPr>
              <a:t>(State</a:t>
            </a:r>
            <a:r>
              <a:rPr kumimoji="1" lang="zh-CN" altLang="en-US" b="0" dirty="0" smtClean="0">
                <a:latin typeface="DengXian" charset="-122"/>
                <a:ea typeface="DengXian" charset="-122"/>
                <a:cs typeface="DengXian" charset="-122"/>
              </a:rPr>
              <a:t>）；</a:t>
            </a:r>
            <a:endParaRPr kumimoji="1" lang="en-US" altLang="zh-CN" b="0" dirty="0" smtClean="0">
              <a:latin typeface="DengXian" charset="-122"/>
              <a:ea typeface="DengXian" charset="-122"/>
              <a:cs typeface="DengXian" charset="-122"/>
            </a:endParaRPr>
          </a:p>
          <a:p>
            <a:r>
              <a:rPr kumimoji="1" lang="zh-CN" altLang="en-US" b="0" dirty="0" smtClean="0">
                <a:latin typeface="DengXian" charset="-122"/>
                <a:ea typeface="DengXian" charset="-122"/>
                <a:cs typeface="DengXian" charset="-122"/>
              </a:rPr>
              <a:t>不同环境会给予代理不同的反馈（</a:t>
            </a:r>
            <a:r>
              <a:rPr kumimoji="1" lang="en-US" altLang="zh-CN" b="0" dirty="0" smtClean="0">
                <a:latin typeface="DengXian" charset="-122"/>
                <a:ea typeface="DengXian" charset="-122"/>
                <a:cs typeface="DengXian" charset="-122"/>
              </a:rPr>
              <a:t>Feedback</a:t>
            </a:r>
            <a:r>
              <a:rPr kumimoji="1" lang="zh-CN" altLang="en-US" b="0" dirty="0" smtClean="0">
                <a:latin typeface="DengXian" charset="-122"/>
                <a:ea typeface="DengXian" charset="-122"/>
                <a:cs typeface="DengXian" charset="-122"/>
              </a:rPr>
              <a:t>），或者说奖励（</a:t>
            </a:r>
            <a:r>
              <a:rPr kumimoji="1" lang="en-US" altLang="zh-CN" b="0" dirty="0" smtClean="0">
                <a:latin typeface="DengXian" charset="-122"/>
                <a:ea typeface="DengXian" charset="-122"/>
                <a:cs typeface="DengXian" charset="-122"/>
              </a:rPr>
              <a:t>Reward</a:t>
            </a:r>
            <a:r>
              <a:rPr kumimoji="1" lang="zh-CN" altLang="en-US" b="0" dirty="0" smtClean="0">
                <a:latin typeface="DengXian" charset="-122"/>
                <a:ea typeface="DengXian" charset="-122"/>
                <a:cs typeface="DengXian" charset="-122"/>
              </a:rPr>
              <a:t>）。</a:t>
            </a:r>
            <a:endParaRPr kumimoji="1" lang="en-US" altLang="zh-CN" b="0" dirty="0" smtClean="0">
              <a:latin typeface="DengXian" charset="-122"/>
              <a:ea typeface="DengXian" charset="-122"/>
              <a:cs typeface="DengXian" charset="-122"/>
            </a:endParaRPr>
          </a:p>
          <a:p>
            <a:r>
              <a:rPr kumimoji="1" lang="zh-CN" altLang="en-US" b="0" dirty="0" smtClean="0">
                <a:latin typeface="DengXian" charset="-122"/>
                <a:ea typeface="DengXian" charset="-122"/>
                <a:cs typeface="DengXian" charset="-122"/>
              </a:rPr>
              <a:t>代理的目标就是选择一组在当前环境下能够使得总反馈最大的一组行为，称之为该代理的一个政策（</a:t>
            </a:r>
            <a:r>
              <a:rPr kumimoji="1" lang="en-US" altLang="zh-CN" b="0" dirty="0" smtClean="0">
                <a:latin typeface="DengXian" charset="-122"/>
                <a:ea typeface="DengXian" charset="-122"/>
                <a:cs typeface="DengXian" charset="-122"/>
              </a:rPr>
              <a:t>Policy</a:t>
            </a:r>
            <a:r>
              <a:rPr kumimoji="1" lang="zh-CN" altLang="en-US" b="0" dirty="0" smtClean="0">
                <a:latin typeface="DengXian" charset="-122"/>
                <a:ea typeface="DengXian" charset="-122"/>
                <a:cs typeface="DengXian" charset="-122"/>
              </a:rPr>
              <a:t>）</a:t>
            </a:r>
            <a:endParaRPr kumimoji="1" lang="en-US" altLang="zh-CN" b="0" dirty="0" smtClean="0">
              <a:latin typeface="DengXian" charset="-122"/>
              <a:ea typeface="DengXian" charset="-122"/>
              <a:cs typeface="DengXian"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3" y="4842594"/>
            <a:ext cx="6426200" cy="876300"/>
          </a:xfrm>
          <a:prstGeom prst="rect">
            <a:avLst/>
          </a:prstGeom>
        </p:spPr>
      </p:pic>
      <p:sp>
        <p:nvSpPr>
          <p:cNvPr id="6" name="内容占位符 2"/>
          <p:cNvSpPr txBox="1">
            <a:spLocks/>
          </p:cNvSpPr>
          <p:nvPr/>
        </p:nvSpPr>
        <p:spPr bwMode="auto">
          <a:xfrm>
            <a:off x="2411760" y="5507038"/>
            <a:ext cx="82931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ts val="600"/>
              </a:spcBef>
              <a:spcAft>
                <a:spcPct val="0"/>
              </a:spcAft>
              <a:buClr>
                <a:schemeClr val="hlink"/>
              </a:buClr>
              <a:buChar char="•"/>
              <a:defRPr sz="2400" b="1">
                <a:solidFill>
                  <a:schemeClr val="tx1"/>
                </a:solidFill>
                <a:latin typeface="华文新魏" pitchFamily="2" charset="-122"/>
                <a:ea typeface="华文新魏" pitchFamily="2" charset="-122"/>
                <a:cs typeface="+mn-cs"/>
              </a:defRPr>
            </a:lvl1pPr>
            <a:lvl2pPr marL="742950" indent="-285750" algn="l" rtl="0" eaLnBrk="0" fontAlgn="base" hangingPunct="0">
              <a:lnSpc>
                <a:spcPct val="110000"/>
              </a:lnSpc>
              <a:spcBef>
                <a:spcPts val="600"/>
              </a:spcBef>
              <a:spcAft>
                <a:spcPct val="0"/>
              </a:spcAft>
              <a:buClr>
                <a:srgbClr val="FF9900"/>
              </a:buClr>
              <a:buChar char="•"/>
              <a:defRPr sz="2200">
                <a:solidFill>
                  <a:schemeClr val="tx1"/>
                </a:solidFill>
                <a:latin typeface="华文新魏" pitchFamily="2" charset="-122"/>
                <a:ea typeface="华文新魏" pitchFamily="2" charset="-122"/>
              </a:defRPr>
            </a:lvl2pPr>
            <a:lvl3pPr marL="1143000" indent="-228600" algn="l" rtl="0" eaLnBrk="0" fontAlgn="base" hangingPunct="0">
              <a:lnSpc>
                <a:spcPct val="110000"/>
              </a:lnSpc>
              <a:spcBef>
                <a:spcPts val="600"/>
              </a:spcBef>
              <a:spcAft>
                <a:spcPct val="0"/>
              </a:spcAft>
              <a:buClr>
                <a:schemeClr val="hlink"/>
              </a:buClr>
              <a:buChar char="•"/>
              <a:defRPr>
                <a:solidFill>
                  <a:schemeClr val="tx1"/>
                </a:solidFill>
                <a:latin typeface="华文新魏" pitchFamily="2" charset="-122"/>
                <a:ea typeface="华文新魏" pitchFamily="2" charset="-122"/>
              </a:defRPr>
            </a:lvl3pPr>
            <a:lvl4pPr marL="1600200" indent="-228600" algn="l" rtl="0" eaLnBrk="0" fontAlgn="base" hangingPunct="0">
              <a:lnSpc>
                <a:spcPct val="110000"/>
              </a:lnSpc>
              <a:spcBef>
                <a:spcPts val="600"/>
              </a:spcBef>
              <a:spcAft>
                <a:spcPct val="0"/>
              </a:spcAft>
              <a:buClr>
                <a:srgbClr val="FF9900"/>
              </a:buClr>
              <a:buChar char="•"/>
              <a:defRPr sz="1600">
                <a:solidFill>
                  <a:schemeClr val="tx1"/>
                </a:solidFill>
                <a:latin typeface="华文新魏" pitchFamily="2" charset="-122"/>
                <a:ea typeface="华文新魏" pitchFamily="2" charset="-122"/>
              </a:defRPr>
            </a:lvl4pPr>
            <a:lvl5pPr marL="2057400" indent="-228600" algn="l" rtl="0" eaLnBrk="0" fontAlgn="base" hangingPunct="0">
              <a:lnSpc>
                <a:spcPct val="110000"/>
              </a:lnSpc>
              <a:spcBef>
                <a:spcPts val="600"/>
              </a:spcBef>
              <a:spcAft>
                <a:spcPct val="0"/>
              </a:spcAft>
              <a:buClr>
                <a:schemeClr val="hlink"/>
              </a:buClr>
              <a:buChar char="•"/>
              <a:defRPr sz="2000">
                <a:solidFill>
                  <a:srgbClr val="5F5F5F"/>
                </a:solidFill>
                <a:latin typeface="华文新魏" pitchFamily="2" charset="-122"/>
                <a:ea typeface="华文新魏" pitchFamily="2" charset="-122"/>
              </a:defRPr>
            </a:lvl5pPr>
            <a:lvl6pPr marL="25146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6pPr>
            <a:lvl7pPr marL="29718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7pPr>
            <a:lvl8pPr marL="34290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8pPr>
            <a:lvl9pPr marL="38862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9pPr>
          </a:lstStyle>
          <a:p>
            <a:pPr marL="0" indent="0">
              <a:buNone/>
            </a:pPr>
            <a:r>
              <a:rPr kumimoji="1" lang="zh-CN" altLang="en-US" b="0" kern="0" smtClean="0">
                <a:latin typeface="DengXian" charset="-122"/>
                <a:ea typeface="DengXian" charset="-122"/>
                <a:cs typeface="DengXian" charset="-122"/>
              </a:rPr>
              <a:t>代理</a:t>
            </a:r>
            <a:r>
              <a:rPr kumimoji="1" lang="zh-CN" altLang="en-US" b="0" kern="0" dirty="0" smtClean="0">
                <a:latin typeface="DengXian" charset="-122"/>
                <a:ea typeface="DengXian" charset="-122"/>
                <a:cs typeface="DengXian" charset="-122"/>
              </a:rPr>
              <a:t>通过不同的</a:t>
            </a:r>
            <a:r>
              <a:rPr kumimoji="1" lang="zh-CN" altLang="en-US" b="0" kern="0" smtClean="0">
                <a:latin typeface="DengXian" charset="-122"/>
                <a:ea typeface="DengXian" charset="-122"/>
                <a:cs typeface="DengXian" charset="-122"/>
              </a:rPr>
              <a:t>行为进行状态转移</a:t>
            </a:r>
            <a:endParaRPr kumimoji="1" lang="en-US" altLang="zh-CN" b="0" kern="0" dirty="0" smtClean="0">
              <a:latin typeface="DengXian" charset="-122"/>
              <a:ea typeface="DengXian" charset="-122"/>
              <a:cs typeface="DengXian" charset="-122"/>
            </a:endParaRPr>
          </a:p>
        </p:txBody>
      </p:sp>
    </p:spTree>
    <p:extLst>
      <p:ext uri="{BB962C8B-B14F-4D97-AF65-F5344CB8AC3E}">
        <p14:creationId xmlns:p14="http://schemas.microsoft.com/office/powerpoint/2010/main" val="846330384"/>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强化学习的背景</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320" y="1268760"/>
            <a:ext cx="7070698" cy="4413333"/>
          </a:xfrm>
        </p:spPr>
      </p:pic>
    </p:spTree>
    <p:extLst>
      <p:ext uri="{BB962C8B-B14F-4D97-AF65-F5344CB8AC3E}">
        <p14:creationId xmlns:p14="http://schemas.microsoft.com/office/powerpoint/2010/main" val="1126534181"/>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强化学习的背景</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 y="1412875"/>
            <a:ext cx="5052796" cy="4094163"/>
          </a:xfrm>
        </p:spPr>
      </p:pic>
      <p:sp>
        <p:nvSpPr>
          <p:cNvPr id="5" name="内容占位符 2"/>
          <p:cNvSpPr txBox="1">
            <a:spLocks/>
          </p:cNvSpPr>
          <p:nvPr/>
        </p:nvSpPr>
        <p:spPr bwMode="auto">
          <a:xfrm>
            <a:off x="4742801" y="2348880"/>
            <a:ext cx="4392488"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ts val="600"/>
              </a:spcBef>
              <a:spcAft>
                <a:spcPct val="0"/>
              </a:spcAft>
              <a:buClr>
                <a:schemeClr val="hlink"/>
              </a:buClr>
              <a:buChar char="•"/>
              <a:defRPr sz="2400" b="1">
                <a:solidFill>
                  <a:schemeClr val="tx1"/>
                </a:solidFill>
                <a:latin typeface="华文新魏" pitchFamily="2" charset="-122"/>
                <a:ea typeface="华文新魏" pitchFamily="2" charset="-122"/>
                <a:cs typeface="+mn-cs"/>
              </a:defRPr>
            </a:lvl1pPr>
            <a:lvl2pPr marL="742950" indent="-285750" algn="l" rtl="0" eaLnBrk="0" fontAlgn="base" hangingPunct="0">
              <a:lnSpc>
                <a:spcPct val="110000"/>
              </a:lnSpc>
              <a:spcBef>
                <a:spcPts val="600"/>
              </a:spcBef>
              <a:spcAft>
                <a:spcPct val="0"/>
              </a:spcAft>
              <a:buClr>
                <a:srgbClr val="FF9900"/>
              </a:buClr>
              <a:buChar char="•"/>
              <a:defRPr sz="2200">
                <a:solidFill>
                  <a:schemeClr val="tx1"/>
                </a:solidFill>
                <a:latin typeface="华文新魏" pitchFamily="2" charset="-122"/>
                <a:ea typeface="华文新魏" pitchFamily="2" charset="-122"/>
              </a:defRPr>
            </a:lvl2pPr>
            <a:lvl3pPr marL="1143000" indent="-228600" algn="l" rtl="0" eaLnBrk="0" fontAlgn="base" hangingPunct="0">
              <a:lnSpc>
                <a:spcPct val="110000"/>
              </a:lnSpc>
              <a:spcBef>
                <a:spcPts val="600"/>
              </a:spcBef>
              <a:spcAft>
                <a:spcPct val="0"/>
              </a:spcAft>
              <a:buClr>
                <a:schemeClr val="hlink"/>
              </a:buClr>
              <a:buChar char="•"/>
              <a:defRPr>
                <a:solidFill>
                  <a:schemeClr val="tx1"/>
                </a:solidFill>
                <a:latin typeface="华文新魏" pitchFamily="2" charset="-122"/>
                <a:ea typeface="华文新魏" pitchFamily="2" charset="-122"/>
              </a:defRPr>
            </a:lvl3pPr>
            <a:lvl4pPr marL="1600200" indent="-228600" algn="l" rtl="0" eaLnBrk="0" fontAlgn="base" hangingPunct="0">
              <a:lnSpc>
                <a:spcPct val="110000"/>
              </a:lnSpc>
              <a:spcBef>
                <a:spcPts val="600"/>
              </a:spcBef>
              <a:spcAft>
                <a:spcPct val="0"/>
              </a:spcAft>
              <a:buClr>
                <a:srgbClr val="FF9900"/>
              </a:buClr>
              <a:buChar char="•"/>
              <a:defRPr sz="1600">
                <a:solidFill>
                  <a:schemeClr val="tx1"/>
                </a:solidFill>
                <a:latin typeface="华文新魏" pitchFamily="2" charset="-122"/>
                <a:ea typeface="华文新魏" pitchFamily="2" charset="-122"/>
              </a:defRPr>
            </a:lvl4pPr>
            <a:lvl5pPr marL="2057400" indent="-228600" algn="l" rtl="0" eaLnBrk="0" fontAlgn="base" hangingPunct="0">
              <a:lnSpc>
                <a:spcPct val="110000"/>
              </a:lnSpc>
              <a:spcBef>
                <a:spcPts val="600"/>
              </a:spcBef>
              <a:spcAft>
                <a:spcPct val="0"/>
              </a:spcAft>
              <a:buClr>
                <a:schemeClr val="hlink"/>
              </a:buClr>
              <a:buChar char="•"/>
              <a:defRPr sz="2000">
                <a:solidFill>
                  <a:srgbClr val="5F5F5F"/>
                </a:solidFill>
                <a:latin typeface="华文新魏" pitchFamily="2" charset="-122"/>
                <a:ea typeface="华文新魏" pitchFamily="2" charset="-122"/>
              </a:defRPr>
            </a:lvl5pPr>
            <a:lvl6pPr marL="25146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6pPr>
            <a:lvl7pPr marL="29718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7pPr>
            <a:lvl8pPr marL="34290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8pPr>
            <a:lvl9pPr marL="38862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9pPr>
          </a:lstStyle>
          <a:p>
            <a:r>
              <a:rPr kumimoji="1" lang="zh-CN" altLang="en-US" b="0" kern="0" dirty="0" smtClean="0">
                <a:latin typeface="DengXian" charset="-122"/>
                <a:ea typeface="DengXian" charset="-122"/>
                <a:cs typeface="DengXian" charset="-122"/>
              </a:rPr>
              <a:t>如何选择一条从入口到出口的路径？</a:t>
            </a:r>
            <a:endParaRPr kumimoji="1" lang="en-US" altLang="zh-CN" b="0" kern="0" dirty="0">
              <a:latin typeface="DengXian" charset="-122"/>
              <a:ea typeface="DengXian" charset="-122"/>
              <a:cs typeface="DengXian" charset="-122"/>
            </a:endParaRPr>
          </a:p>
          <a:p>
            <a:pPr lvl="1"/>
            <a:r>
              <a:rPr kumimoji="1" lang="zh-CN" altLang="en-US" b="0" kern="0" dirty="0" smtClean="0">
                <a:latin typeface="DengXian" charset="-122"/>
                <a:ea typeface="DengXian" charset="-122"/>
                <a:cs typeface="DengXian" charset="-122"/>
              </a:rPr>
              <a:t>基于价值（</a:t>
            </a:r>
            <a:r>
              <a:rPr kumimoji="1" lang="en-US" altLang="zh-CN" b="0" kern="0" dirty="0" smtClean="0">
                <a:latin typeface="DengXian" charset="-122"/>
                <a:ea typeface="DengXian" charset="-122"/>
                <a:cs typeface="DengXian" charset="-122"/>
              </a:rPr>
              <a:t>Value</a:t>
            </a:r>
            <a:r>
              <a:rPr kumimoji="1" lang="zh-CN" altLang="en-US" b="0" kern="0" dirty="0" smtClean="0">
                <a:latin typeface="DengXian" charset="-122"/>
                <a:ea typeface="DengXian" charset="-122"/>
                <a:cs typeface="DengXian" charset="-122"/>
              </a:rPr>
              <a:t>）进行判断</a:t>
            </a:r>
            <a:endParaRPr kumimoji="1" lang="en-US" altLang="zh-CN" b="0" kern="0" dirty="0" smtClean="0">
              <a:latin typeface="DengXian" charset="-122"/>
              <a:ea typeface="DengXian" charset="-122"/>
              <a:cs typeface="DengXian" charset="-122"/>
            </a:endParaRPr>
          </a:p>
          <a:p>
            <a:pPr lvl="1"/>
            <a:r>
              <a:rPr kumimoji="1" lang="zh-CN" altLang="en-US" b="0" kern="0" dirty="0" smtClean="0">
                <a:latin typeface="DengXian" charset="-122"/>
                <a:ea typeface="DengXian" charset="-122"/>
                <a:cs typeface="DengXian" charset="-122"/>
              </a:rPr>
              <a:t>基于策略（</a:t>
            </a:r>
            <a:r>
              <a:rPr kumimoji="1" lang="en-US" altLang="zh-CN" b="0" kern="0" dirty="0" smtClean="0">
                <a:latin typeface="DengXian" charset="-122"/>
                <a:ea typeface="DengXian" charset="-122"/>
                <a:cs typeface="DengXian" charset="-122"/>
              </a:rPr>
              <a:t>Policy</a:t>
            </a:r>
            <a:r>
              <a:rPr kumimoji="1" lang="zh-CN" altLang="en-US" b="0" kern="0" dirty="0" smtClean="0">
                <a:latin typeface="DengXian" charset="-122"/>
                <a:ea typeface="DengXian" charset="-122"/>
                <a:cs typeface="DengXian" charset="-122"/>
              </a:rPr>
              <a:t>）进行判断</a:t>
            </a:r>
            <a:endParaRPr kumimoji="1" lang="en-US" altLang="zh-CN" b="0" kern="0" dirty="0" smtClean="0">
              <a:latin typeface="DengXian" charset="-122"/>
              <a:ea typeface="DengXian" charset="-122"/>
              <a:cs typeface="DengXian" charset="-122"/>
            </a:endParaRPr>
          </a:p>
        </p:txBody>
      </p:sp>
      <p:sp>
        <p:nvSpPr>
          <p:cNvPr id="7" name="矩形 6"/>
          <p:cNvSpPr/>
          <p:nvPr/>
        </p:nvSpPr>
        <p:spPr>
          <a:xfrm>
            <a:off x="1308668" y="5322372"/>
            <a:ext cx="2492990" cy="369332"/>
          </a:xfrm>
          <a:prstGeom prst="rect">
            <a:avLst/>
          </a:prstGeom>
        </p:spPr>
        <p:txBody>
          <a:bodyPr wrap="none">
            <a:spAutoFit/>
          </a:bodyPr>
          <a:lstStyle/>
          <a:p>
            <a:r>
              <a:rPr kumimoji="1" lang="zh-CN" altLang="en-US" kern="0" dirty="0">
                <a:latin typeface="DengXian" charset="-122"/>
                <a:ea typeface="DengXian" charset="-122"/>
                <a:cs typeface="DengXian" charset="-122"/>
              </a:rPr>
              <a:t>强化学习下的迷宫问题</a:t>
            </a:r>
            <a:endParaRPr kumimoji="1" lang="en-US" altLang="zh-CN" kern="0" dirty="0">
              <a:latin typeface="DengXian" charset="-122"/>
              <a:ea typeface="DengXian" charset="-122"/>
              <a:cs typeface="DengXian" charset="-122"/>
            </a:endParaRPr>
          </a:p>
        </p:txBody>
      </p:sp>
    </p:spTree>
    <p:extLst>
      <p:ext uri="{BB962C8B-B14F-4D97-AF65-F5344CB8AC3E}">
        <p14:creationId xmlns:p14="http://schemas.microsoft.com/office/powerpoint/2010/main" val="306692663"/>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0" dirty="0">
                <a:latin typeface="DengXian" charset="-122"/>
                <a:ea typeface="DengXian" charset="-122"/>
                <a:cs typeface="DengXian" charset="-122"/>
              </a:rPr>
              <a:t>基于</a:t>
            </a:r>
            <a:r>
              <a:rPr kumimoji="1" lang="zh-CN" altLang="en-US" b="0" dirty="0" smtClean="0">
                <a:latin typeface="DengXian" charset="-122"/>
                <a:ea typeface="DengXian" charset="-122"/>
                <a:cs typeface="DengXian" charset="-122"/>
              </a:rPr>
              <a:t>价值进行判断</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850" y="2852936"/>
            <a:ext cx="3660621" cy="2952328"/>
          </a:xfrm>
        </p:spPr>
      </p:pic>
      <p:sp>
        <p:nvSpPr>
          <p:cNvPr id="5" name="内容占位符 2"/>
          <p:cNvSpPr txBox="1">
            <a:spLocks/>
          </p:cNvSpPr>
          <p:nvPr/>
        </p:nvSpPr>
        <p:spPr bwMode="auto">
          <a:xfrm>
            <a:off x="683568" y="1021879"/>
            <a:ext cx="8042920" cy="204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ts val="600"/>
              </a:spcBef>
              <a:spcAft>
                <a:spcPct val="0"/>
              </a:spcAft>
              <a:buClr>
                <a:schemeClr val="hlink"/>
              </a:buClr>
              <a:buChar char="•"/>
              <a:defRPr sz="2400" b="1">
                <a:solidFill>
                  <a:schemeClr val="tx1"/>
                </a:solidFill>
                <a:latin typeface="华文新魏" pitchFamily="2" charset="-122"/>
                <a:ea typeface="华文新魏" pitchFamily="2" charset="-122"/>
                <a:cs typeface="+mn-cs"/>
              </a:defRPr>
            </a:lvl1pPr>
            <a:lvl2pPr marL="742950" indent="-285750" algn="l" rtl="0" eaLnBrk="0" fontAlgn="base" hangingPunct="0">
              <a:lnSpc>
                <a:spcPct val="110000"/>
              </a:lnSpc>
              <a:spcBef>
                <a:spcPts val="600"/>
              </a:spcBef>
              <a:spcAft>
                <a:spcPct val="0"/>
              </a:spcAft>
              <a:buClr>
                <a:srgbClr val="FF9900"/>
              </a:buClr>
              <a:buChar char="•"/>
              <a:defRPr sz="2200">
                <a:solidFill>
                  <a:schemeClr val="tx1"/>
                </a:solidFill>
                <a:latin typeface="华文新魏" pitchFamily="2" charset="-122"/>
                <a:ea typeface="华文新魏" pitchFamily="2" charset="-122"/>
              </a:defRPr>
            </a:lvl2pPr>
            <a:lvl3pPr marL="1143000" indent="-228600" algn="l" rtl="0" eaLnBrk="0" fontAlgn="base" hangingPunct="0">
              <a:lnSpc>
                <a:spcPct val="110000"/>
              </a:lnSpc>
              <a:spcBef>
                <a:spcPts val="600"/>
              </a:spcBef>
              <a:spcAft>
                <a:spcPct val="0"/>
              </a:spcAft>
              <a:buClr>
                <a:schemeClr val="hlink"/>
              </a:buClr>
              <a:buChar char="•"/>
              <a:defRPr>
                <a:solidFill>
                  <a:schemeClr val="tx1"/>
                </a:solidFill>
                <a:latin typeface="华文新魏" pitchFamily="2" charset="-122"/>
                <a:ea typeface="华文新魏" pitchFamily="2" charset="-122"/>
              </a:defRPr>
            </a:lvl3pPr>
            <a:lvl4pPr marL="1600200" indent="-228600" algn="l" rtl="0" eaLnBrk="0" fontAlgn="base" hangingPunct="0">
              <a:lnSpc>
                <a:spcPct val="110000"/>
              </a:lnSpc>
              <a:spcBef>
                <a:spcPts val="600"/>
              </a:spcBef>
              <a:spcAft>
                <a:spcPct val="0"/>
              </a:spcAft>
              <a:buClr>
                <a:srgbClr val="FF9900"/>
              </a:buClr>
              <a:buChar char="•"/>
              <a:defRPr sz="1600">
                <a:solidFill>
                  <a:schemeClr val="tx1"/>
                </a:solidFill>
                <a:latin typeface="华文新魏" pitchFamily="2" charset="-122"/>
                <a:ea typeface="华文新魏" pitchFamily="2" charset="-122"/>
              </a:defRPr>
            </a:lvl4pPr>
            <a:lvl5pPr marL="2057400" indent="-228600" algn="l" rtl="0" eaLnBrk="0" fontAlgn="base" hangingPunct="0">
              <a:lnSpc>
                <a:spcPct val="110000"/>
              </a:lnSpc>
              <a:spcBef>
                <a:spcPts val="600"/>
              </a:spcBef>
              <a:spcAft>
                <a:spcPct val="0"/>
              </a:spcAft>
              <a:buClr>
                <a:schemeClr val="hlink"/>
              </a:buClr>
              <a:buChar char="•"/>
              <a:defRPr sz="2000">
                <a:solidFill>
                  <a:srgbClr val="5F5F5F"/>
                </a:solidFill>
                <a:latin typeface="华文新魏" pitchFamily="2" charset="-122"/>
                <a:ea typeface="华文新魏" pitchFamily="2" charset="-122"/>
              </a:defRPr>
            </a:lvl5pPr>
            <a:lvl6pPr marL="25146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6pPr>
            <a:lvl7pPr marL="29718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7pPr>
            <a:lvl8pPr marL="34290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8pPr>
            <a:lvl9pPr marL="38862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9pPr>
          </a:lstStyle>
          <a:p>
            <a:r>
              <a:rPr kumimoji="1" lang="zh-CN" altLang="en-US" b="0" kern="0" dirty="0" smtClean="0">
                <a:latin typeface="DengXian" charset="-122"/>
                <a:ea typeface="DengXian" charset="-122"/>
                <a:cs typeface="DengXian" charset="-122"/>
              </a:rPr>
              <a:t>对于棋盘上的每一个位置（对于代理来说就是一个状态），我们通过计算给出该位置的价值。</a:t>
            </a:r>
            <a:endParaRPr kumimoji="1" lang="en-US" altLang="zh-CN" b="0" kern="0" dirty="0" smtClean="0">
              <a:latin typeface="DengXian" charset="-122"/>
              <a:ea typeface="DengXian" charset="-122"/>
              <a:cs typeface="DengXian" charset="-122"/>
            </a:endParaRPr>
          </a:p>
          <a:p>
            <a:r>
              <a:rPr kumimoji="1" lang="zh-CN" altLang="en-US" b="0" kern="0" dirty="0" smtClean="0">
                <a:latin typeface="DengXian" charset="-122"/>
                <a:ea typeface="DengXian" charset="-122"/>
                <a:cs typeface="DengXian" charset="-122"/>
              </a:rPr>
              <a:t>当整个棋盘的价值均被给出后，每一次都选择移动后状态（</a:t>
            </a:r>
            <a:r>
              <a:rPr kumimoji="1" lang="en-US" altLang="zh-CN" b="0" kern="0" dirty="0" smtClean="0">
                <a:latin typeface="DengXian" charset="-122"/>
                <a:ea typeface="DengXian" charset="-122"/>
                <a:cs typeface="DengXian" charset="-122"/>
              </a:rPr>
              <a:t>state</a:t>
            </a:r>
            <a:r>
              <a:rPr kumimoji="1" lang="zh-CN" altLang="en-US" b="0" kern="0" dirty="0" smtClean="0">
                <a:latin typeface="DengXian" charset="-122"/>
                <a:ea typeface="DengXian" charset="-122"/>
                <a:cs typeface="DengXian" charset="-122"/>
              </a:rPr>
              <a:t>）能够对应的最大的价值的行为（</a:t>
            </a:r>
            <a:r>
              <a:rPr kumimoji="1" lang="en-US" altLang="zh-CN" b="0" kern="0" dirty="0" smtClean="0">
                <a:latin typeface="DengXian" charset="-122"/>
                <a:ea typeface="DengXian" charset="-122"/>
                <a:cs typeface="DengXian" charset="-122"/>
              </a:rPr>
              <a:t>action</a:t>
            </a:r>
            <a:r>
              <a:rPr kumimoji="1" lang="zh-CN" altLang="en-US" b="0" kern="0" dirty="0" smtClean="0">
                <a:latin typeface="DengXian" charset="-122"/>
                <a:ea typeface="DengXian" charset="-122"/>
                <a:cs typeface="DengXian" charset="-122"/>
              </a:rPr>
              <a:t>）。</a:t>
            </a:r>
            <a:endParaRPr kumimoji="1" lang="en-US" altLang="zh-CN" b="0" kern="0" dirty="0" smtClean="0">
              <a:latin typeface="DengXian" charset="-122"/>
              <a:ea typeface="DengXian" charset="-122"/>
              <a:cs typeface="DengXian" charset="-122"/>
            </a:endParaRPr>
          </a:p>
        </p:txBody>
      </p:sp>
      <p:sp>
        <p:nvSpPr>
          <p:cNvPr id="6" name="内容占位符 2"/>
          <p:cNvSpPr txBox="1">
            <a:spLocks/>
          </p:cNvSpPr>
          <p:nvPr/>
        </p:nvSpPr>
        <p:spPr bwMode="auto">
          <a:xfrm>
            <a:off x="4114754" y="3082777"/>
            <a:ext cx="4836398" cy="204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ts val="600"/>
              </a:spcBef>
              <a:spcAft>
                <a:spcPct val="0"/>
              </a:spcAft>
              <a:buClr>
                <a:schemeClr val="hlink"/>
              </a:buClr>
              <a:buChar char="•"/>
              <a:defRPr sz="2400" b="1">
                <a:solidFill>
                  <a:schemeClr val="tx1"/>
                </a:solidFill>
                <a:latin typeface="华文新魏" pitchFamily="2" charset="-122"/>
                <a:ea typeface="华文新魏" pitchFamily="2" charset="-122"/>
                <a:cs typeface="+mn-cs"/>
              </a:defRPr>
            </a:lvl1pPr>
            <a:lvl2pPr marL="742950" indent="-285750" algn="l" rtl="0" eaLnBrk="0" fontAlgn="base" hangingPunct="0">
              <a:lnSpc>
                <a:spcPct val="110000"/>
              </a:lnSpc>
              <a:spcBef>
                <a:spcPts val="600"/>
              </a:spcBef>
              <a:spcAft>
                <a:spcPct val="0"/>
              </a:spcAft>
              <a:buClr>
                <a:srgbClr val="FF9900"/>
              </a:buClr>
              <a:buChar char="•"/>
              <a:defRPr sz="2200">
                <a:solidFill>
                  <a:schemeClr val="tx1"/>
                </a:solidFill>
                <a:latin typeface="华文新魏" pitchFamily="2" charset="-122"/>
                <a:ea typeface="华文新魏" pitchFamily="2" charset="-122"/>
              </a:defRPr>
            </a:lvl2pPr>
            <a:lvl3pPr marL="1143000" indent="-228600" algn="l" rtl="0" eaLnBrk="0" fontAlgn="base" hangingPunct="0">
              <a:lnSpc>
                <a:spcPct val="110000"/>
              </a:lnSpc>
              <a:spcBef>
                <a:spcPts val="600"/>
              </a:spcBef>
              <a:spcAft>
                <a:spcPct val="0"/>
              </a:spcAft>
              <a:buClr>
                <a:schemeClr val="hlink"/>
              </a:buClr>
              <a:buChar char="•"/>
              <a:defRPr>
                <a:solidFill>
                  <a:schemeClr val="tx1"/>
                </a:solidFill>
                <a:latin typeface="华文新魏" pitchFamily="2" charset="-122"/>
                <a:ea typeface="华文新魏" pitchFamily="2" charset="-122"/>
              </a:defRPr>
            </a:lvl3pPr>
            <a:lvl4pPr marL="1600200" indent="-228600" algn="l" rtl="0" eaLnBrk="0" fontAlgn="base" hangingPunct="0">
              <a:lnSpc>
                <a:spcPct val="110000"/>
              </a:lnSpc>
              <a:spcBef>
                <a:spcPts val="600"/>
              </a:spcBef>
              <a:spcAft>
                <a:spcPct val="0"/>
              </a:spcAft>
              <a:buClr>
                <a:srgbClr val="FF9900"/>
              </a:buClr>
              <a:buChar char="•"/>
              <a:defRPr sz="1600">
                <a:solidFill>
                  <a:schemeClr val="tx1"/>
                </a:solidFill>
                <a:latin typeface="华文新魏" pitchFamily="2" charset="-122"/>
                <a:ea typeface="华文新魏" pitchFamily="2" charset="-122"/>
              </a:defRPr>
            </a:lvl4pPr>
            <a:lvl5pPr marL="2057400" indent="-228600" algn="l" rtl="0" eaLnBrk="0" fontAlgn="base" hangingPunct="0">
              <a:lnSpc>
                <a:spcPct val="110000"/>
              </a:lnSpc>
              <a:spcBef>
                <a:spcPts val="600"/>
              </a:spcBef>
              <a:spcAft>
                <a:spcPct val="0"/>
              </a:spcAft>
              <a:buClr>
                <a:schemeClr val="hlink"/>
              </a:buClr>
              <a:buChar char="•"/>
              <a:defRPr sz="2000">
                <a:solidFill>
                  <a:srgbClr val="5F5F5F"/>
                </a:solidFill>
                <a:latin typeface="华文新魏" pitchFamily="2" charset="-122"/>
                <a:ea typeface="华文新魏" pitchFamily="2" charset="-122"/>
              </a:defRPr>
            </a:lvl5pPr>
            <a:lvl6pPr marL="25146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6pPr>
            <a:lvl7pPr marL="29718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7pPr>
            <a:lvl8pPr marL="34290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8pPr>
            <a:lvl9pPr marL="38862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9pPr>
          </a:lstStyle>
          <a:p>
            <a:r>
              <a:rPr kumimoji="1" lang="zh-CN" altLang="en-US" b="0" kern="0" dirty="0" smtClean="0">
                <a:latin typeface="DengXian" charset="-122"/>
                <a:ea typeface="DengXian" charset="-122"/>
                <a:cs typeface="DengXian" charset="-122"/>
              </a:rPr>
              <a:t>需要注意的是，每一个状态的价值应当考虑短期价值和长期价值。即当前状态的价值，和其相邻状态的价值。当然，距离当前状态越远，对其产生的影响应该越小。</a:t>
            </a:r>
            <a:endParaRPr kumimoji="1" lang="en-US" altLang="zh-CN" b="0" kern="0" dirty="0" smtClean="0">
              <a:latin typeface="DengXian" charset="-122"/>
              <a:ea typeface="DengXian" charset="-122"/>
              <a:cs typeface="DengXian" charset="-122"/>
            </a:endParaRPr>
          </a:p>
        </p:txBody>
      </p:sp>
      <p:sp>
        <p:nvSpPr>
          <p:cNvPr id="7" name="矩形 6"/>
          <p:cNvSpPr/>
          <p:nvPr/>
        </p:nvSpPr>
        <p:spPr>
          <a:xfrm>
            <a:off x="1043608" y="5805264"/>
            <a:ext cx="2723823" cy="369332"/>
          </a:xfrm>
          <a:prstGeom prst="rect">
            <a:avLst/>
          </a:prstGeom>
        </p:spPr>
        <p:txBody>
          <a:bodyPr wrap="none">
            <a:spAutoFit/>
          </a:bodyPr>
          <a:lstStyle/>
          <a:p>
            <a:r>
              <a:rPr kumimoji="1" lang="zh-CN" altLang="en-US" kern="0" smtClean="0">
                <a:latin typeface="DengXian" charset="-122"/>
                <a:ea typeface="DengXian" charset="-122"/>
                <a:cs typeface="DengXian" charset="-122"/>
              </a:rPr>
              <a:t>基于价值对迷宫问题求解</a:t>
            </a:r>
            <a:endParaRPr kumimoji="1" lang="en-US" altLang="zh-CN" kern="0" dirty="0">
              <a:latin typeface="DengXian" charset="-122"/>
              <a:ea typeface="DengXian" charset="-122"/>
              <a:cs typeface="DengXian" charset="-122"/>
            </a:endParaRPr>
          </a:p>
        </p:txBody>
      </p:sp>
    </p:spTree>
    <p:extLst>
      <p:ext uri="{BB962C8B-B14F-4D97-AF65-F5344CB8AC3E}">
        <p14:creationId xmlns:p14="http://schemas.microsoft.com/office/powerpoint/2010/main" val="40423477"/>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0" dirty="0" smtClean="0">
                <a:latin typeface="DengXian" charset="-122"/>
                <a:ea typeface="DengXian" charset="-122"/>
                <a:cs typeface="DengXian" charset="-122"/>
              </a:rPr>
              <a:t>基于策略进行判断</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133" y="3096677"/>
            <a:ext cx="3660621" cy="2896894"/>
          </a:xfrm>
        </p:spPr>
      </p:pic>
      <p:sp>
        <p:nvSpPr>
          <p:cNvPr id="5" name="内容占位符 2"/>
          <p:cNvSpPr txBox="1">
            <a:spLocks/>
          </p:cNvSpPr>
          <p:nvPr/>
        </p:nvSpPr>
        <p:spPr bwMode="auto">
          <a:xfrm>
            <a:off x="683568" y="1268760"/>
            <a:ext cx="8042920" cy="204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ts val="600"/>
              </a:spcBef>
              <a:spcAft>
                <a:spcPct val="0"/>
              </a:spcAft>
              <a:buClr>
                <a:schemeClr val="hlink"/>
              </a:buClr>
              <a:buChar char="•"/>
              <a:defRPr sz="2400" b="1">
                <a:solidFill>
                  <a:schemeClr val="tx1"/>
                </a:solidFill>
                <a:latin typeface="华文新魏" pitchFamily="2" charset="-122"/>
                <a:ea typeface="华文新魏" pitchFamily="2" charset="-122"/>
                <a:cs typeface="+mn-cs"/>
              </a:defRPr>
            </a:lvl1pPr>
            <a:lvl2pPr marL="742950" indent="-285750" algn="l" rtl="0" eaLnBrk="0" fontAlgn="base" hangingPunct="0">
              <a:lnSpc>
                <a:spcPct val="110000"/>
              </a:lnSpc>
              <a:spcBef>
                <a:spcPts val="600"/>
              </a:spcBef>
              <a:spcAft>
                <a:spcPct val="0"/>
              </a:spcAft>
              <a:buClr>
                <a:srgbClr val="FF9900"/>
              </a:buClr>
              <a:buChar char="•"/>
              <a:defRPr sz="2200">
                <a:solidFill>
                  <a:schemeClr val="tx1"/>
                </a:solidFill>
                <a:latin typeface="华文新魏" pitchFamily="2" charset="-122"/>
                <a:ea typeface="华文新魏" pitchFamily="2" charset="-122"/>
              </a:defRPr>
            </a:lvl2pPr>
            <a:lvl3pPr marL="1143000" indent="-228600" algn="l" rtl="0" eaLnBrk="0" fontAlgn="base" hangingPunct="0">
              <a:lnSpc>
                <a:spcPct val="110000"/>
              </a:lnSpc>
              <a:spcBef>
                <a:spcPts val="600"/>
              </a:spcBef>
              <a:spcAft>
                <a:spcPct val="0"/>
              </a:spcAft>
              <a:buClr>
                <a:schemeClr val="hlink"/>
              </a:buClr>
              <a:buChar char="•"/>
              <a:defRPr>
                <a:solidFill>
                  <a:schemeClr val="tx1"/>
                </a:solidFill>
                <a:latin typeface="华文新魏" pitchFamily="2" charset="-122"/>
                <a:ea typeface="华文新魏" pitchFamily="2" charset="-122"/>
              </a:defRPr>
            </a:lvl3pPr>
            <a:lvl4pPr marL="1600200" indent="-228600" algn="l" rtl="0" eaLnBrk="0" fontAlgn="base" hangingPunct="0">
              <a:lnSpc>
                <a:spcPct val="110000"/>
              </a:lnSpc>
              <a:spcBef>
                <a:spcPts val="600"/>
              </a:spcBef>
              <a:spcAft>
                <a:spcPct val="0"/>
              </a:spcAft>
              <a:buClr>
                <a:srgbClr val="FF9900"/>
              </a:buClr>
              <a:buChar char="•"/>
              <a:defRPr sz="1600">
                <a:solidFill>
                  <a:schemeClr val="tx1"/>
                </a:solidFill>
                <a:latin typeface="华文新魏" pitchFamily="2" charset="-122"/>
                <a:ea typeface="华文新魏" pitchFamily="2" charset="-122"/>
              </a:defRPr>
            </a:lvl4pPr>
            <a:lvl5pPr marL="2057400" indent="-228600" algn="l" rtl="0" eaLnBrk="0" fontAlgn="base" hangingPunct="0">
              <a:lnSpc>
                <a:spcPct val="110000"/>
              </a:lnSpc>
              <a:spcBef>
                <a:spcPts val="600"/>
              </a:spcBef>
              <a:spcAft>
                <a:spcPct val="0"/>
              </a:spcAft>
              <a:buClr>
                <a:schemeClr val="hlink"/>
              </a:buClr>
              <a:buChar char="•"/>
              <a:defRPr sz="2000">
                <a:solidFill>
                  <a:srgbClr val="5F5F5F"/>
                </a:solidFill>
                <a:latin typeface="华文新魏" pitchFamily="2" charset="-122"/>
                <a:ea typeface="华文新魏" pitchFamily="2" charset="-122"/>
              </a:defRPr>
            </a:lvl5pPr>
            <a:lvl6pPr marL="25146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6pPr>
            <a:lvl7pPr marL="29718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7pPr>
            <a:lvl8pPr marL="34290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8pPr>
            <a:lvl9pPr marL="38862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9pPr>
          </a:lstStyle>
          <a:p>
            <a:r>
              <a:rPr kumimoji="1" lang="zh-CN" altLang="en-US" b="0" kern="0" dirty="0" smtClean="0">
                <a:latin typeface="DengXian" charset="-122"/>
                <a:ea typeface="DengXian" charset="-122"/>
                <a:cs typeface="DengXian" charset="-122"/>
              </a:rPr>
              <a:t>实际上，除了价值外，另外一种可行的思路是先产生一组可能的行为，导致了一个策略（</a:t>
            </a:r>
            <a:r>
              <a:rPr kumimoji="1" lang="en-US" altLang="zh-CN" b="0" kern="0" dirty="0" smtClean="0">
                <a:latin typeface="DengXian" charset="-122"/>
                <a:ea typeface="DengXian" charset="-122"/>
                <a:cs typeface="DengXian" charset="-122"/>
              </a:rPr>
              <a:t>Policy</a:t>
            </a:r>
            <a:r>
              <a:rPr kumimoji="1" lang="zh-CN" altLang="en-US" b="0" kern="0" dirty="0" smtClean="0">
                <a:latin typeface="DengXian" charset="-122"/>
                <a:ea typeface="DengXian" charset="-122"/>
                <a:cs typeface="DengXian" charset="-122"/>
              </a:rPr>
              <a:t>）</a:t>
            </a:r>
            <a:endParaRPr kumimoji="1" lang="en-US" altLang="zh-CN" b="0" kern="0" dirty="0" smtClean="0">
              <a:latin typeface="DengXian" charset="-122"/>
              <a:ea typeface="DengXian" charset="-122"/>
              <a:cs typeface="DengXian" charset="-122"/>
            </a:endParaRPr>
          </a:p>
          <a:p>
            <a:r>
              <a:rPr kumimoji="1" lang="zh-CN" altLang="en-US" b="0" kern="0" dirty="0" smtClean="0">
                <a:latin typeface="DengXian" charset="-122"/>
                <a:ea typeface="DengXian" charset="-122"/>
                <a:cs typeface="DengXian" charset="-122"/>
              </a:rPr>
              <a:t>然后按照该策略进行评估，得到一个价值表项</a:t>
            </a:r>
            <a:endParaRPr kumimoji="1" lang="en-US" altLang="zh-CN" b="0" kern="0" dirty="0" smtClean="0">
              <a:latin typeface="DengXian" charset="-122"/>
              <a:ea typeface="DengXian" charset="-122"/>
              <a:cs typeface="DengXian" charset="-122"/>
            </a:endParaRPr>
          </a:p>
          <a:p>
            <a:endParaRPr kumimoji="1" lang="en-US" altLang="zh-CN" b="0" kern="0" dirty="0">
              <a:latin typeface="DengXian" charset="-122"/>
              <a:ea typeface="DengXian" charset="-122"/>
              <a:cs typeface="DengXian" charset="-122"/>
            </a:endParaRPr>
          </a:p>
        </p:txBody>
      </p:sp>
      <p:sp>
        <p:nvSpPr>
          <p:cNvPr id="7" name="内容占位符 2"/>
          <p:cNvSpPr txBox="1">
            <a:spLocks/>
          </p:cNvSpPr>
          <p:nvPr/>
        </p:nvSpPr>
        <p:spPr bwMode="auto">
          <a:xfrm>
            <a:off x="3851920" y="3068961"/>
            <a:ext cx="4874568" cy="204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ts val="600"/>
              </a:spcBef>
              <a:spcAft>
                <a:spcPct val="0"/>
              </a:spcAft>
              <a:buClr>
                <a:schemeClr val="hlink"/>
              </a:buClr>
              <a:buChar char="•"/>
              <a:defRPr sz="2400" b="1">
                <a:solidFill>
                  <a:schemeClr val="tx1"/>
                </a:solidFill>
                <a:latin typeface="华文新魏" pitchFamily="2" charset="-122"/>
                <a:ea typeface="华文新魏" pitchFamily="2" charset="-122"/>
                <a:cs typeface="+mn-cs"/>
              </a:defRPr>
            </a:lvl1pPr>
            <a:lvl2pPr marL="742950" indent="-285750" algn="l" rtl="0" eaLnBrk="0" fontAlgn="base" hangingPunct="0">
              <a:lnSpc>
                <a:spcPct val="110000"/>
              </a:lnSpc>
              <a:spcBef>
                <a:spcPts val="600"/>
              </a:spcBef>
              <a:spcAft>
                <a:spcPct val="0"/>
              </a:spcAft>
              <a:buClr>
                <a:srgbClr val="FF9900"/>
              </a:buClr>
              <a:buChar char="•"/>
              <a:defRPr sz="2200">
                <a:solidFill>
                  <a:schemeClr val="tx1"/>
                </a:solidFill>
                <a:latin typeface="华文新魏" pitchFamily="2" charset="-122"/>
                <a:ea typeface="华文新魏" pitchFamily="2" charset="-122"/>
              </a:defRPr>
            </a:lvl2pPr>
            <a:lvl3pPr marL="1143000" indent="-228600" algn="l" rtl="0" eaLnBrk="0" fontAlgn="base" hangingPunct="0">
              <a:lnSpc>
                <a:spcPct val="110000"/>
              </a:lnSpc>
              <a:spcBef>
                <a:spcPts val="600"/>
              </a:spcBef>
              <a:spcAft>
                <a:spcPct val="0"/>
              </a:spcAft>
              <a:buClr>
                <a:schemeClr val="hlink"/>
              </a:buClr>
              <a:buChar char="•"/>
              <a:defRPr>
                <a:solidFill>
                  <a:schemeClr val="tx1"/>
                </a:solidFill>
                <a:latin typeface="华文新魏" pitchFamily="2" charset="-122"/>
                <a:ea typeface="华文新魏" pitchFamily="2" charset="-122"/>
              </a:defRPr>
            </a:lvl3pPr>
            <a:lvl4pPr marL="1600200" indent="-228600" algn="l" rtl="0" eaLnBrk="0" fontAlgn="base" hangingPunct="0">
              <a:lnSpc>
                <a:spcPct val="110000"/>
              </a:lnSpc>
              <a:spcBef>
                <a:spcPts val="600"/>
              </a:spcBef>
              <a:spcAft>
                <a:spcPct val="0"/>
              </a:spcAft>
              <a:buClr>
                <a:srgbClr val="FF9900"/>
              </a:buClr>
              <a:buChar char="•"/>
              <a:defRPr sz="1600">
                <a:solidFill>
                  <a:schemeClr val="tx1"/>
                </a:solidFill>
                <a:latin typeface="华文新魏" pitchFamily="2" charset="-122"/>
                <a:ea typeface="华文新魏" pitchFamily="2" charset="-122"/>
              </a:defRPr>
            </a:lvl4pPr>
            <a:lvl5pPr marL="2057400" indent="-228600" algn="l" rtl="0" eaLnBrk="0" fontAlgn="base" hangingPunct="0">
              <a:lnSpc>
                <a:spcPct val="110000"/>
              </a:lnSpc>
              <a:spcBef>
                <a:spcPts val="600"/>
              </a:spcBef>
              <a:spcAft>
                <a:spcPct val="0"/>
              </a:spcAft>
              <a:buClr>
                <a:schemeClr val="hlink"/>
              </a:buClr>
              <a:buChar char="•"/>
              <a:defRPr sz="2000">
                <a:solidFill>
                  <a:srgbClr val="5F5F5F"/>
                </a:solidFill>
                <a:latin typeface="华文新魏" pitchFamily="2" charset="-122"/>
                <a:ea typeface="华文新魏" pitchFamily="2" charset="-122"/>
              </a:defRPr>
            </a:lvl5pPr>
            <a:lvl6pPr marL="25146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6pPr>
            <a:lvl7pPr marL="29718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7pPr>
            <a:lvl8pPr marL="34290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8pPr>
            <a:lvl9pPr marL="3886200" indent="-228600" algn="l" rtl="0" eaLnBrk="1" fontAlgn="base" hangingPunct="1">
              <a:lnSpc>
                <a:spcPct val="85000"/>
              </a:lnSpc>
              <a:spcBef>
                <a:spcPct val="30000"/>
              </a:spcBef>
              <a:spcAft>
                <a:spcPct val="0"/>
              </a:spcAft>
              <a:buClr>
                <a:schemeClr val="hlink"/>
              </a:buClr>
              <a:buChar char="•"/>
              <a:defRPr sz="2000">
                <a:solidFill>
                  <a:srgbClr val="5F5F5F"/>
                </a:solidFill>
                <a:latin typeface="+mn-lt"/>
              </a:defRPr>
            </a:lvl9pPr>
          </a:lstStyle>
          <a:p>
            <a:r>
              <a:rPr kumimoji="1" lang="zh-CN" altLang="en-US" b="0" kern="0" dirty="0" smtClean="0">
                <a:latin typeface="DengXian" charset="-122"/>
                <a:ea typeface="DengXian" charset="-122"/>
                <a:cs typeface="DengXian" charset="-122"/>
              </a:rPr>
              <a:t>然后在新的函数下重新审视策略中的行为，如果有更优的行为，则替换旧策略集。</a:t>
            </a:r>
            <a:endParaRPr kumimoji="1" lang="en-US" altLang="zh-CN" b="0" kern="0" dirty="0">
              <a:latin typeface="DengXian" charset="-122"/>
              <a:ea typeface="DengXian" charset="-122"/>
              <a:cs typeface="DengXian" charset="-122"/>
            </a:endParaRPr>
          </a:p>
        </p:txBody>
      </p:sp>
    </p:spTree>
    <p:extLst>
      <p:ext uri="{BB962C8B-B14F-4D97-AF65-F5344CB8AC3E}">
        <p14:creationId xmlns:p14="http://schemas.microsoft.com/office/powerpoint/2010/main" val="1611238905"/>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1520" y="260648"/>
            <a:ext cx="8280920"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zh-CN" dirty="0" smtClean="0">
                <a:ea typeface="宋体" panose="02010600030101010101" pitchFamily="2" charset="-122"/>
              </a:rPr>
              <a:t>Actor-Critic</a:t>
            </a:r>
            <a:r>
              <a:rPr lang="zh-CN" altLang="en-US" dirty="0" smtClean="0">
                <a:ea typeface="宋体" panose="02010600030101010101" pitchFamily="2" charset="-122"/>
              </a:rPr>
              <a:t>方法</a:t>
            </a:r>
            <a:endParaRPr lang="zh-CN" altLang="en-US" dirty="0"/>
          </a:p>
        </p:txBody>
      </p:sp>
      <p:sp>
        <p:nvSpPr>
          <p:cNvPr id="8" name="内容占位符 2"/>
          <p:cNvSpPr txBox="1">
            <a:spLocks/>
          </p:cNvSpPr>
          <p:nvPr/>
        </p:nvSpPr>
        <p:spPr bwMode="auto">
          <a:xfrm>
            <a:off x="5004048" y="1412776"/>
            <a:ext cx="3893135" cy="4464496"/>
          </a:xfrm>
          <a:prstGeom prst="rect">
            <a:avLst/>
          </a:prstGeom>
          <a:solidFill>
            <a:schemeClr val="bg1"/>
          </a:solidFill>
          <a:ln>
            <a:solidFill>
              <a:schemeClr val="accent1"/>
            </a:solidFill>
          </a:ln>
          <a:extLst/>
        </p:spPr>
        <p:txBody>
          <a:bodyPr vert="horz" wrap="square" lIns="91440" tIns="45720" rIns="91440" bIns="45720" numCol="1" anchor="t" anchorCtr="0" compatLnSpc="1">
            <a:prstTxWarp prst="textNoShape">
              <a:avLst/>
            </a:prstTxWarp>
          </a:bodyPr>
          <a:lst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altLang="zh-CN" sz="2800" b="1" dirty="0" smtClean="0"/>
              <a:t>Actor</a:t>
            </a:r>
          </a:p>
          <a:p>
            <a:pPr lvl="1"/>
            <a:r>
              <a:rPr lang="zh-CN" altLang="en-US" sz="2400" b="1" dirty="0" smtClean="0"/>
              <a:t>制定策略</a:t>
            </a:r>
            <a:endParaRPr lang="en-US" altLang="zh-CN" sz="2400" b="1" dirty="0" smtClean="0"/>
          </a:p>
          <a:p>
            <a:pPr lvl="1"/>
            <a:r>
              <a:rPr lang="zh-CN" altLang="en-US" sz="2400" b="1" dirty="0" smtClean="0"/>
              <a:t>输出动作</a:t>
            </a:r>
            <a:endParaRPr lang="en-US" altLang="zh-CN" sz="2400" b="1" dirty="0" smtClean="0"/>
          </a:p>
          <a:p>
            <a:pPr lvl="1"/>
            <a:endParaRPr lang="en-US" altLang="zh-CN" sz="2400" b="1" dirty="0" smtClean="0"/>
          </a:p>
          <a:p>
            <a:r>
              <a:rPr lang="en-US" altLang="zh-CN" sz="3200" b="1" dirty="0" smtClean="0"/>
              <a:t>Critic</a:t>
            </a:r>
          </a:p>
          <a:p>
            <a:pPr lvl="1"/>
            <a:r>
              <a:rPr lang="zh-CN" altLang="en-US" sz="2400" b="1" dirty="0" smtClean="0"/>
              <a:t>对</a:t>
            </a:r>
            <a:r>
              <a:rPr lang="en-US" altLang="zh-CN" sz="2400" b="1" dirty="0" smtClean="0"/>
              <a:t>Actor</a:t>
            </a:r>
            <a:r>
              <a:rPr lang="zh-CN" altLang="en-US" sz="2400" b="1" dirty="0" smtClean="0"/>
              <a:t>的动作以及当前所处的状态进行评价</a:t>
            </a:r>
            <a:endParaRPr lang="en-US" altLang="zh-CN" sz="2400" b="1" dirty="0" smtClean="0"/>
          </a:p>
          <a:p>
            <a:pPr lvl="1"/>
            <a:r>
              <a:rPr lang="zh-CN" altLang="en-US" sz="2400" b="1" dirty="0" smtClean="0"/>
              <a:t>调整</a:t>
            </a:r>
            <a:r>
              <a:rPr lang="en-US" altLang="zh-CN" sz="2400" b="1" dirty="0" smtClean="0"/>
              <a:t>Actor</a:t>
            </a:r>
            <a:r>
              <a:rPr lang="zh-CN" altLang="en-US" sz="2400" b="1" dirty="0" smtClean="0"/>
              <a:t>的学习</a:t>
            </a:r>
            <a:endParaRPr lang="en-US" altLang="zh-CN" sz="2400" b="1" dirty="0" smtClean="0"/>
          </a:p>
        </p:txBody>
      </p:sp>
      <p:pic>
        <p:nvPicPr>
          <p:cNvPr id="2" name="图片 1"/>
          <p:cNvPicPr>
            <a:picLocks noChangeAspect="1"/>
          </p:cNvPicPr>
          <p:nvPr/>
        </p:nvPicPr>
        <p:blipFill>
          <a:blip r:embed="rId3"/>
          <a:stretch>
            <a:fillRect/>
          </a:stretch>
        </p:blipFill>
        <p:spPr>
          <a:xfrm>
            <a:off x="251520" y="1412776"/>
            <a:ext cx="4502764" cy="4464496"/>
          </a:xfrm>
          <a:prstGeom prst="rect">
            <a:avLst/>
          </a:prstGeom>
          <a:ln w="25400">
            <a:solidFill>
              <a:schemeClr val="accent1">
                <a:lumMod val="60000"/>
                <a:lumOff val="40000"/>
              </a:schemeClr>
            </a:solidFill>
          </a:ln>
        </p:spPr>
      </p:pic>
    </p:spTree>
    <p:extLst>
      <p:ext uri="{BB962C8B-B14F-4D97-AF65-F5344CB8AC3E}">
        <p14:creationId xmlns:p14="http://schemas.microsoft.com/office/powerpoint/2010/main" val="1625705069"/>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DDPG</a:t>
            </a:r>
            <a:r>
              <a:rPr kumimoji="1" lang="zh-CN" altLang="en-US" dirty="0" smtClean="0"/>
              <a:t>算法</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54" y="1008063"/>
            <a:ext cx="7432514" cy="5085268"/>
          </a:xfrm>
          <a:prstGeom prst="rect">
            <a:avLst/>
          </a:prstGeom>
        </p:spPr>
      </p:pic>
      <p:sp>
        <p:nvSpPr>
          <p:cNvPr id="6" name="矩形 5"/>
          <p:cNvSpPr/>
          <p:nvPr/>
        </p:nvSpPr>
        <p:spPr bwMode="auto">
          <a:xfrm>
            <a:off x="6014204" y="5301208"/>
            <a:ext cx="1726147" cy="6480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
        <p:nvSpPr>
          <p:cNvPr id="7" name="文本框 6"/>
          <p:cNvSpPr txBox="1"/>
          <p:nvPr/>
        </p:nvSpPr>
        <p:spPr>
          <a:xfrm>
            <a:off x="4716016" y="1772816"/>
            <a:ext cx="4608512" cy="646331"/>
          </a:xfrm>
          <a:prstGeom prst="rect">
            <a:avLst/>
          </a:prstGeom>
          <a:noFill/>
        </p:spPr>
        <p:txBody>
          <a:bodyPr wrap="square" rtlCol="0">
            <a:spAutoFit/>
          </a:bodyPr>
          <a:lstStyle/>
          <a:p>
            <a:r>
              <a:rPr kumimoji="1" lang="zh-CN" altLang="en-US" dirty="0" smtClean="0">
                <a:solidFill>
                  <a:srgbClr val="FF0000"/>
                </a:solidFill>
              </a:rPr>
              <a:t>初始化两套神经网络</a:t>
            </a:r>
            <a:endParaRPr kumimoji="1" lang="en-US" altLang="zh-CN" dirty="0" smtClean="0">
              <a:solidFill>
                <a:srgbClr val="FF0000"/>
              </a:solidFill>
            </a:endParaRPr>
          </a:p>
          <a:p>
            <a:r>
              <a:rPr kumimoji="1" lang="zh-CN" altLang="en-US" dirty="0" smtClean="0">
                <a:solidFill>
                  <a:srgbClr val="FF0000"/>
                </a:solidFill>
              </a:rPr>
              <a:t>并建立另外的一套目标网络</a:t>
            </a:r>
            <a:endParaRPr kumimoji="1" lang="zh-CN" altLang="en-US" dirty="0">
              <a:solidFill>
                <a:srgbClr val="FF0000"/>
              </a:solidFill>
            </a:endParaRPr>
          </a:p>
        </p:txBody>
      </p:sp>
    </p:spTree>
    <p:extLst>
      <p:ext uri="{BB962C8B-B14F-4D97-AF65-F5344CB8AC3E}">
        <p14:creationId xmlns:p14="http://schemas.microsoft.com/office/powerpoint/2010/main" val="995412522"/>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主题1">
  <a:themeElements>
    <a:clrScheme name="Blank Presentation 12">
      <a:dk1>
        <a:srgbClr val="000000"/>
      </a:dk1>
      <a:lt1>
        <a:srgbClr val="FFFFFF"/>
      </a:lt1>
      <a:dk2>
        <a:srgbClr val="BF311A"/>
      </a:dk2>
      <a:lt2>
        <a:srgbClr val="808285"/>
      </a:lt2>
      <a:accent1>
        <a:srgbClr val="005595"/>
      </a:accent1>
      <a:accent2>
        <a:srgbClr val="BEC0C2"/>
      </a:accent2>
      <a:accent3>
        <a:srgbClr val="FFFFFF"/>
      </a:accent3>
      <a:accent4>
        <a:srgbClr val="000000"/>
      </a:accent4>
      <a:accent5>
        <a:srgbClr val="AAB4C8"/>
      </a:accent5>
      <a:accent6>
        <a:srgbClr val="ACAEB0"/>
      </a:accent6>
      <a:hlink>
        <a:srgbClr val="5C8727"/>
      </a:hlink>
      <a:folHlink>
        <a:srgbClr val="EC891D"/>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BF311A"/>
        </a:dk2>
        <a:lt2>
          <a:srgbClr val="919195"/>
        </a:lt2>
        <a:accent1>
          <a:srgbClr val="005595"/>
        </a:accent1>
        <a:accent2>
          <a:srgbClr val="BABCBE"/>
        </a:accent2>
        <a:accent3>
          <a:srgbClr val="FFFFFF"/>
        </a:accent3>
        <a:accent4>
          <a:srgbClr val="000000"/>
        </a:accent4>
        <a:accent5>
          <a:srgbClr val="AAB4C8"/>
        </a:accent5>
        <a:accent6>
          <a:srgbClr val="A8AAAC"/>
        </a:accent6>
        <a:hlink>
          <a:srgbClr val="5C8727"/>
        </a:hlink>
        <a:folHlink>
          <a:srgbClr val="4577AD"/>
        </a:folHlink>
      </a:clrScheme>
      <a:clrMap bg1="lt1" tx1="dk1" bg2="lt2" tx2="dk2" accent1="accent1" accent2="accent2" accent3="accent3" accent4="accent4" accent5="accent5" accent6="accent6" hlink="hlink" folHlink="folHlink"/>
    </a:extraClrScheme>
    <a:extraClrScheme>
      <a:clrScheme name="Blank Presentation 9">
        <a:dk1>
          <a:srgbClr val="000000"/>
        </a:dk1>
        <a:lt1>
          <a:srgbClr val="FFFFFF"/>
        </a:lt1>
        <a:dk2>
          <a:srgbClr val="5C8727"/>
        </a:dk2>
        <a:lt2>
          <a:srgbClr val="919195"/>
        </a:lt2>
        <a:accent1>
          <a:srgbClr val="005595"/>
        </a:accent1>
        <a:accent2>
          <a:srgbClr val="BABCBE"/>
        </a:accent2>
        <a:accent3>
          <a:srgbClr val="FFFFFF"/>
        </a:accent3>
        <a:accent4>
          <a:srgbClr val="000000"/>
        </a:accent4>
        <a:accent5>
          <a:srgbClr val="AAB4C8"/>
        </a:accent5>
        <a:accent6>
          <a:srgbClr val="A8AAAC"/>
        </a:accent6>
        <a:hlink>
          <a:srgbClr val="EC891D"/>
        </a:hlink>
        <a:folHlink>
          <a:srgbClr val="BF311A"/>
        </a:folHlink>
      </a:clrScheme>
      <a:clrMap bg1="lt1" tx1="dk1" bg2="lt2" tx2="dk2" accent1="accent1" accent2="accent2" accent3="accent3" accent4="accent4" accent5="accent5" accent6="accent6" hlink="hlink" folHlink="folHlink"/>
    </a:extraClrScheme>
    <a:extraClrScheme>
      <a:clrScheme name="Blank Presentation 10">
        <a:dk1>
          <a:srgbClr val="000000"/>
        </a:dk1>
        <a:lt1>
          <a:srgbClr val="FFFFFF"/>
        </a:lt1>
        <a:dk2>
          <a:srgbClr val="EC891D"/>
        </a:dk2>
        <a:lt2>
          <a:srgbClr val="919195"/>
        </a:lt2>
        <a:accent1>
          <a:srgbClr val="005595"/>
        </a:accent1>
        <a:accent2>
          <a:srgbClr val="BABCBE"/>
        </a:accent2>
        <a:accent3>
          <a:srgbClr val="FFFFFF"/>
        </a:accent3>
        <a:accent4>
          <a:srgbClr val="000000"/>
        </a:accent4>
        <a:accent5>
          <a:srgbClr val="AAB4C8"/>
        </a:accent5>
        <a:accent6>
          <a:srgbClr val="A8AAAC"/>
        </a:accent6>
        <a:hlink>
          <a:srgbClr val="5C8727"/>
        </a:hlink>
        <a:folHlink>
          <a:srgbClr val="BF311A"/>
        </a:folHlink>
      </a:clrScheme>
      <a:clrMap bg1="lt1" tx1="dk1" bg2="lt2" tx2="dk2" accent1="accent1" accent2="accent2" accent3="accent3" accent4="accent4" accent5="accent5" accent6="accent6" hlink="hlink" folHlink="folHlink"/>
    </a:extraClrScheme>
    <a:extraClrScheme>
      <a:clrScheme name="Blank Presentation 11">
        <a:dk1>
          <a:srgbClr val="000000"/>
        </a:dk1>
        <a:lt1>
          <a:srgbClr val="FFFFFF"/>
        </a:lt1>
        <a:dk2>
          <a:srgbClr val="BF311A"/>
        </a:dk2>
        <a:lt2>
          <a:srgbClr val="919195"/>
        </a:lt2>
        <a:accent1>
          <a:srgbClr val="005595"/>
        </a:accent1>
        <a:accent2>
          <a:srgbClr val="BABCBE"/>
        </a:accent2>
        <a:accent3>
          <a:srgbClr val="FFFFFF"/>
        </a:accent3>
        <a:accent4>
          <a:srgbClr val="000000"/>
        </a:accent4>
        <a:accent5>
          <a:srgbClr val="AAB4C8"/>
        </a:accent5>
        <a:accent6>
          <a:srgbClr val="A8AAAC"/>
        </a:accent6>
        <a:hlink>
          <a:srgbClr val="5C8727"/>
        </a:hlink>
        <a:folHlink>
          <a:srgbClr val="EC891D"/>
        </a:folHlink>
      </a:clrScheme>
      <a:clrMap bg1="lt1" tx1="dk1" bg2="lt2" tx2="dk2" accent1="accent1" accent2="accent2" accent3="accent3" accent4="accent4" accent5="accent5" accent6="accent6" hlink="hlink" folHlink="folHlink"/>
    </a:extraClrScheme>
    <a:extraClrScheme>
      <a:clrScheme name="Blank Presentation 12">
        <a:dk1>
          <a:srgbClr val="000000"/>
        </a:dk1>
        <a:lt1>
          <a:srgbClr val="FFFFFF"/>
        </a:lt1>
        <a:dk2>
          <a:srgbClr val="BF311A"/>
        </a:dk2>
        <a:lt2>
          <a:srgbClr val="808285"/>
        </a:lt2>
        <a:accent1>
          <a:srgbClr val="005595"/>
        </a:accent1>
        <a:accent2>
          <a:srgbClr val="BEC0C2"/>
        </a:accent2>
        <a:accent3>
          <a:srgbClr val="FFFFFF"/>
        </a:accent3>
        <a:accent4>
          <a:srgbClr val="000000"/>
        </a:accent4>
        <a:accent5>
          <a:srgbClr val="AAB4C8"/>
        </a:accent5>
        <a:accent6>
          <a:srgbClr val="ACAEB0"/>
        </a:accent6>
        <a:hlink>
          <a:srgbClr val="5C8727"/>
        </a:hlink>
        <a:folHlink>
          <a:srgbClr val="EC89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2">
    <a:dk1>
      <a:srgbClr val="000000"/>
    </a:dk1>
    <a:lt1>
      <a:srgbClr val="FFFFFF"/>
    </a:lt1>
    <a:dk2>
      <a:srgbClr val="BF311A"/>
    </a:dk2>
    <a:lt2>
      <a:srgbClr val="808285"/>
    </a:lt2>
    <a:accent1>
      <a:srgbClr val="005595"/>
    </a:accent1>
    <a:accent2>
      <a:srgbClr val="BEC0C2"/>
    </a:accent2>
    <a:accent3>
      <a:srgbClr val="FFFFFF"/>
    </a:accent3>
    <a:accent4>
      <a:srgbClr val="000000"/>
    </a:accent4>
    <a:accent5>
      <a:srgbClr val="AAB4C8"/>
    </a:accent5>
    <a:accent6>
      <a:srgbClr val="ACAEB0"/>
    </a:accent6>
    <a:hlink>
      <a:srgbClr val="5C8727"/>
    </a:hlink>
    <a:folHlink>
      <a:srgbClr val="EC891D"/>
    </a:folHlink>
  </a:clrScheme>
</a:themeOverride>
</file>

<file path=docProps/app.xml><?xml version="1.0" encoding="utf-8"?>
<Properties xmlns="http://schemas.openxmlformats.org/officeDocument/2006/extended-properties" xmlns:vt="http://schemas.openxmlformats.org/officeDocument/2006/docPropsVTypes">
  <Template/>
  <TotalTime>13699</TotalTime>
  <Words>779</Words>
  <Application>Microsoft Macintosh PowerPoint</Application>
  <PresentationFormat>全屏显示(4:3)</PresentationFormat>
  <Paragraphs>86</Paragraphs>
  <Slides>22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Bodoni MT Black</vt:lpstr>
      <vt:lpstr>Calibri</vt:lpstr>
      <vt:lpstr>DengXian</vt:lpstr>
      <vt:lpstr>Wingdings</vt:lpstr>
      <vt:lpstr>华文新魏</vt:lpstr>
      <vt:lpstr>宋体</vt:lpstr>
      <vt:lpstr>Arial</vt:lpstr>
      <vt:lpstr>主题1</vt:lpstr>
      <vt:lpstr>TD3</vt:lpstr>
      <vt:lpstr>要点</vt:lpstr>
      <vt:lpstr>强化学习的背景</vt:lpstr>
      <vt:lpstr>强化学习的背景</vt:lpstr>
      <vt:lpstr>强化学习的背景</vt:lpstr>
      <vt:lpstr>基于价值进行判断</vt:lpstr>
      <vt:lpstr>基于策略进行判断</vt:lpstr>
      <vt:lpstr>Actor-Critic方法</vt:lpstr>
      <vt:lpstr>DDPG算法</vt:lpstr>
      <vt:lpstr>DDPG算法</vt:lpstr>
      <vt:lpstr>DDPG算法</vt:lpstr>
      <vt:lpstr>DDPG算法</vt:lpstr>
      <vt:lpstr>DDPG算法</vt:lpstr>
      <vt:lpstr>Bias-Variance Dilemma</vt:lpstr>
      <vt:lpstr>局限——Overestimate</vt:lpstr>
      <vt:lpstr>局限——Overestimate</vt:lpstr>
      <vt:lpstr>局限——high variance</vt:lpstr>
      <vt:lpstr>局限——high variance</vt:lpstr>
      <vt:lpstr>TD3算法</vt:lpstr>
      <vt:lpstr>TD3算法</vt:lpstr>
      <vt:lpstr>性能</vt:lpstr>
      <vt:lpstr>参考文献</vt:lpstr>
    </vt:vector>
  </TitlesOfParts>
  <Company>Workgroup</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软件技术基础</dc:title>
  <dc:creator>Ruizhi Wang</dc:creator>
  <cp:lastModifiedBy>Microsoft Office 用户</cp:lastModifiedBy>
  <cp:revision>546</cp:revision>
  <dcterms:created xsi:type="dcterms:W3CDTF">2010-02-28T17:17:53Z</dcterms:created>
  <dcterms:modified xsi:type="dcterms:W3CDTF">2020-07-20T10:46:58Z</dcterms:modified>
</cp:coreProperties>
</file>