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7" r:id="rId1"/>
  </p:sldMasterIdLst>
  <p:notesMasterIdLst>
    <p:notesMasterId r:id="rId34"/>
  </p:notesMasterIdLst>
  <p:sldIdLst>
    <p:sldId id="256" r:id="rId2"/>
    <p:sldId id="436" r:id="rId3"/>
    <p:sldId id="437" r:id="rId4"/>
    <p:sldId id="438" r:id="rId5"/>
    <p:sldId id="441" r:id="rId6"/>
    <p:sldId id="439" r:id="rId7"/>
    <p:sldId id="440" r:id="rId8"/>
    <p:sldId id="423" r:id="rId9"/>
    <p:sldId id="424" r:id="rId10"/>
    <p:sldId id="388" r:id="rId11"/>
    <p:sldId id="409" r:id="rId12"/>
    <p:sldId id="417" r:id="rId13"/>
    <p:sldId id="420" r:id="rId14"/>
    <p:sldId id="421" r:id="rId15"/>
    <p:sldId id="410" r:id="rId16"/>
    <p:sldId id="425" r:id="rId17"/>
    <p:sldId id="411" r:id="rId18"/>
    <p:sldId id="412" r:id="rId19"/>
    <p:sldId id="414" r:id="rId20"/>
    <p:sldId id="428" r:id="rId21"/>
    <p:sldId id="429" r:id="rId22"/>
    <p:sldId id="431" r:id="rId23"/>
    <p:sldId id="430" r:id="rId24"/>
    <p:sldId id="434" r:id="rId25"/>
    <p:sldId id="433" r:id="rId26"/>
    <p:sldId id="435" r:id="rId27"/>
    <p:sldId id="442" r:id="rId28"/>
    <p:sldId id="443" r:id="rId29"/>
    <p:sldId id="444" r:id="rId30"/>
    <p:sldId id="445" r:id="rId31"/>
    <p:sldId id="415" r:id="rId32"/>
    <p:sldId id="426" r:id="rId3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6"/>
    <a:srgbClr val="0000A8"/>
    <a:srgbClr val="0000B4"/>
    <a:srgbClr val="00FFA8"/>
    <a:srgbClr val="006699"/>
    <a:srgbClr val="CC0099"/>
    <a:srgbClr val="A7D9FF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2" autoAdjust="0"/>
    <p:restoredTop sz="94660"/>
  </p:normalViewPr>
  <p:slideViewPr>
    <p:cSldViewPr>
      <p:cViewPr varScale="1">
        <p:scale>
          <a:sx n="140" d="100"/>
          <a:sy n="140" d="100"/>
        </p:scale>
        <p:origin x="192" y="5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A04592A4-E237-4A56-9CB9-39DC0234BDB2}" type="datetimeFigureOut">
              <a:rPr lang="zh-CN" altLang="en-US"/>
              <a:pPr>
                <a:defRPr/>
              </a:pPr>
              <a:t>2020/6/10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8941A3E1-9B29-4EC3-8654-927667BFF2E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88606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4"/>
          <p:cNvSpPr>
            <a:spLocks noChangeArrowheads="1"/>
          </p:cNvSpPr>
          <p:nvPr/>
        </p:nvSpPr>
        <p:spPr bwMode="gray">
          <a:xfrm>
            <a:off x="0" y="3132138"/>
            <a:ext cx="9144000" cy="3725862"/>
          </a:xfrm>
          <a:prstGeom prst="rect">
            <a:avLst/>
          </a:prstGeom>
          <a:gradFill rotWithShape="1">
            <a:gsLst>
              <a:gs pos="0">
                <a:srgbClr val="003569"/>
              </a:gs>
              <a:gs pos="100000">
                <a:srgbClr val="417EB5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5" name="Line 65"/>
          <p:cNvSpPr>
            <a:spLocks noChangeShapeType="1"/>
          </p:cNvSpPr>
          <p:nvPr/>
        </p:nvSpPr>
        <p:spPr bwMode="gray">
          <a:xfrm>
            <a:off x="0" y="3125788"/>
            <a:ext cx="9144000" cy="0"/>
          </a:xfrm>
          <a:prstGeom prst="line">
            <a:avLst/>
          </a:prstGeom>
          <a:noFill/>
          <a:ln w="25400">
            <a:solidFill>
              <a:srgbClr val="66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Text Box 46"/>
          <p:cNvSpPr txBox="1">
            <a:spLocks noChangeArrowheads="1"/>
          </p:cNvSpPr>
          <p:nvPr/>
        </p:nvSpPr>
        <p:spPr bwMode="auto">
          <a:xfrm>
            <a:off x="0" y="6537325"/>
            <a:ext cx="4857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fld id="{83415D4A-526D-4DC9-BF32-C7B8DBFED9D6}" type="slidenum">
              <a:rPr lang="en-US" altLang="zh-CN" sz="1400" b="1" smtClean="0">
                <a:solidFill>
                  <a:schemeClr val="bg1"/>
                </a:solidFill>
              </a:rPr>
              <a:pPr eaLnBrk="1" hangingPunct="1">
                <a:defRPr/>
              </a:pPr>
              <a:t>‹#›</a:t>
            </a:fld>
            <a:endParaRPr lang="en-US" altLang="zh-CN" sz="1400" b="1" smtClean="0">
              <a:solidFill>
                <a:schemeClr val="bg1"/>
              </a:solidFill>
            </a:endParaRPr>
          </a:p>
        </p:txBody>
      </p:sp>
      <p:pic>
        <p:nvPicPr>
          <p:cNvPr id="8" name="Picture 8" descr="http://www.rrcap.unep.org/userfiles/image/200px-Tongji_University_Log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285750"/>
            <a:ext cx="1905000" cy="187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111" name="Rectangle 47"/>
          <p:cNvSpPr>
            <a:spLocks noGrp="1" noChangeArrowheads="1"/>
          </p:cNvSpPr>
          <p:nvPr>
            <p:ph type="ctrTitle" sz="quarter"/>
          </p:nvPr>
        </p:nvSpPr>
        <p:spPr>
          <a:xfrm>
            <a:off x="1117600" y="1406525"/>
            <a:ext cx="7508875" cy="1470025"/>
          </a:xfrm>
        </p:spPr>
        <p:txBody>
          <a:bodyPr anchor="ctr"/>
          <a:lstStyle>
            <a:lvl1pPr algn="r">
              <a:defRPr sz="4800">
                <a:latin typeface="华文新魏" pitchFamily="2" charset="-122"/>
                <a:ea typeface="华文新魏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altLang="zh-CN" dirty="0"/>
          </a:p>
        </p:txBody>
      </p:sp>
      <p:sp>
        <p:nvSpPr>
          <p:cNvPr id="88112" name="Rectangle 4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421063" y="3357562"/>
            <a:ext cx="5205412" cy="1085859"/>
          </a:xfrm>
        </p:spPr>
        <p:txBody>
          <a:bodyPr/>
          <a:lstStyle>
            <a:lvl1pPr marL="0" indent="0" algn="r">
              <a:spcBef>
                <a:spcPct val="20000"/>
              </a:spcBef>
              <a:buClrTx/>
              <a:buFontTx/>
              <a:buNone/>
              <a:defRPr sz="2400">
                <a:solidFill>
                  <a:schemeClr val="bg1"/>
                </a:solidFill>
                <a:latin typeface="Bodoni MT Black" pitchFamily="18" charset="0"/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8639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8"/>
          <p:cNvCxnSpPr>
            <a:cxnSpLocks noChangeShapeType="1"/>
          </p:cNvCxnSpPr>
          <p:nvPr/>
        </p:nvCxnSpPr>
        <p:spPr bwMode="auto">
          <a:xfrm>
            <a:off x="571500" y="6858000"/>
            <a:ext cx="1857375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10000"/>
              </a:lnSpc>
              <a:spcBef>
                <a:spcPts val="600"/>
              </a:spcBef>
              <a:defRPr>
                <a:latin typeface="华文新魏" pitchFamily="2" charset="-122"/>
                <a:ea typeface="华文新魏" pitchFamily="2" charset="-122"/>
              </a:defRPr>
            </a:lvl1pPr>
            <a:lvl2pPr>
              <a:lnSpc>
                <a:spcPct val="110000"/>
              </a:lnSpc>
              <a:spcBef>
                <a:spcPts val="600"/>
              </a:spcBef>
              <a:buClr>
                <a:srgbClr val="FF9900"/>
              </a:buClr>
              <a:defRPr>
                <a:latin typeface="华文新魏" pitchFamily="2" charset="-122"/>
                <a:ea typeface="华文新魏" pitchFamily="2" charset="-122"/>
              </a:defRPr>
            </a:lvl2pPr>
            <a:lvl3pPr>
              <a:lnSpc>
                <a:spcPct val="110000"/>
              </a:lnSpc>
              <a:spcBef>
                <a:spcPts val="600"/>
              </a:spcBef>
              <a:defRPr>
                <a:latin typeface="华文新魏" pitchFamily="2" charset="-122"/>
                <a:ea typeface="华文新魏" pitchFamily="2" charset="-122"/>
              </a:defRPr>
            </a:lvl3pPr>
            <a:lvl4pPr>
              <a:lnSpc>
                <a:spcPct val="110000"/>
              </a:lnSpc>
              <a:spcBef>
                <a:spcPts val="600"/>
              </a:spcBef>
              <a:buClr>
                <a:srgbClr val="FF9900"/>
              </a:buClr>
              <a:defRPr>
                <a:latin typeface="华文新魏" pitchFamily="2" charset="-122"/>
                <a:ea typeface="华文新魏" pitchFamily="2" charset="-122"/>
              </a:defRPr>
            </a:lvl4pPr>
            <a:lvl5pPr>
              <a:lnSpc>
                <a:spcPct val="110000"/>
              </a:lnSpc>
              <a:spcBef>
                <a:spcPts val="600"/>
              </a:spcBef>
              <a:defRPr>
                <a:latin typeface="华文新魏" pitchFamily="2" charset="-122"/>
                <a:ea typeface="华文新魏" pitchFamily="2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4950253"/>
      </p:ext>
    </p:extLst>
  </p:cSld>
  <p:clrMapOvr>
    <a:masterClrMapping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r>
              <a:rPr lang="zh-CN" altLang="en-US" noProof="0" smtClean="0"/>
              <a:t>单击图标添加表格</a:t>
            </a:r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3026131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1842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54"/>
          <p:cNvSpPr>
            <a:spLocks noChangeArrowheads="1"/>
          </p:cNvSpPr>
          <p:nvPr/>
        </p:nvSpPr>
        <p:spPr bwMode="gray">
          <a:xfrm>
            <a:off x="0" y="6375400"/>
            <a:ext cx="9144000" cy="4826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1027" name="Line 56"/>
          <p:cNvSpPr>
            <a:spLocks noChangeShapeType="1"/>
          </p:cNvSpPr>
          <p:nvPr/>
        </p:nvSpPr>
        <p:spPr bwMode="gray">
          <a:xfrm>
            <a:off x="0" y="6369050"/>
            <a:ext cx="9144000" cy="0"/>
          </a:xfrm>
          <a:prstGeom prst="line">
            <a:avLst/>
          </a:prstGeom>
          <a:noFill/>
          <a:ln w="25400">
            <a:solidFill>
              <a:srgbClr val="66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8" name="Rectangle 4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0850" y="1412875"/>
            <a:ext cx="8293100" cy="409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</p:txBody>
      </p:sp>
      <p:sp>
        <p:nvSpPr>
          <p:cNvPr id="1029" name="Text Box 45"/>
          <p:cNvSpPr txBox="1">
            <a:spLocks noChangeArrowheads="1"/>
          </p:cNvSpPr>
          <p:nvPr/>
        </p:nvSpPr>
        <p:spPr bwMode="ltGray">
          <a:xfrm>
            <a:off x="8621713" y="6453188"/>
            <a:ext cx="4857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fld id="{6FD76A5C-5101-48E2-B4FF-7E96E16CB41A}" type="slidenum">
              <a:rPr lang="en-US" altLang="zh-CN" sz="1400" b="1" smtClean="0">
                <a:solidFill>
                  <a:schemeClr val="bg1"/>
                </a:solidFill>
              </a:rPr>
              <a:pPr eaLnBrk="1" hangingPunct="1">
                <a:defRPr/>
              </a:pPr>
              <a:t>‹#›</a:t>
            </a:fld>
            <a:endParaRPr lang="en-US" altLang="zh-CN" sz="1400" b="1" smtClean="0">
              <a:solidFill>
                <a:schemeClr val="bg1"/>
              </a:solidFill>
            </a:endParaRPr>
          </a:p>
        </p:txBody>
      </p:sp>
      <p:sp>
        <p:nvSpPr>
          <p:cNvPr id="1030" name="Rectangle 46"/>
          <p:cNvSpPr>
            <a:spLocks noGrp="1" noChangeArrowheads="1"/>
          </p:cNvSpPr>
          <p:nvPr>
            <p:ph type="title"/>
          </p:nvPr>
        </p:nvSpPr>
        <p:spPr bwMode="auto">
          <a:xfrm>
            <a:off x="450850" y="139700"/>
            <a:ext cx="8275638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smtClean="0"/>
          </a:p>
        </p:txBody>
      </p:sp>
      <p:sp>
        <p:nvSpPr>
          <p:cNvPr id="1031" name="TextBox 6"/>
          <p:cNvSpPr txBox="1">
            <a:spLocks noChangeArrowheads="1"/>
          </p:cNvSpPr>
          <p:nvPr/>
        </p:nvSpPr>
        <p:spPr bwMode="auto">
          <a:xfrm>
            <a:off x="4763" y="6416675"/>
            <a:ext cx="32051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b="1" dirty="0" err="1" smtClean="0">
                <a:solidFill>
                  <a:schemeClr val="bg1"/>
                </a:solidFill>
              </a:rPr>
              <a:t>Tongji</a:t>
            </a:r>
            <a:r>
              <a:rPr lang="en-US" altLang="zh-CN" b="1" dirty="0" smtClean="0">
                <a:solidFill>
                  <a:schemeClr val="bg1"/>
                </a:solidFill>
              </a:rPr>
              <a:t> University</a:t>
            </a:r>
            <a:endParaRPr lang="zh-CN" altLang="en-US" b="1" dirty="0" smtClean="0">
              <a:solidFill>
                <a:schemeClr val="bg1"/>
              </a:solidFill>
            </a:endParaRPr>
          </a:p>
        </p:txBody>
      </p:sp>
      <p:pic>
        <p:nvPicPr>
          <p:cNvPr id="1032" name="Picture 9" descr="tongji university lo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000" y="115888"/>
            <a:ext cx="212407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26" r:id="rId1"/>
    <p:sldLayoutId id="2147483927" r:id="rId2"/>
    <p:sldLayoutId id="2147483923" r:id="rId3"/>
    <p:sldLayoutId id="2147483925" r:id="rId4"/>
  </p:sldLayoutIdLst>
  <p:transition>
    <p:zoom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Arial" pitchFamily="34" charset="0"/>
        </a:defRPr>
      </a:lvl2pPr>
      <a:lvl3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Arial" pitchFamily="34" charset="0"/>
        </a:defRPr>
      </a:lvl3pPr>
      <a:lvl4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Arial" pitchFamily="34" charset="0"/>
        </a:defRPr>
      </a:lvl4pPr>
      <a:lvl5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Arial" pitchFamily="34" charset="0"/>
        </a:defRPr>
      </a:lvl5pPr>
      <a:lvl6pPr marL="4572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pitchFamily="34" charset="0"/>
        </a:defRPr>
      </a:lvl6pPr>
      <a:lvl7pPr marL="9144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pitchFamily="34" charset="0"/>
        </a:defRPr>
      </a:lvl7pPr>
      <a:lvl8pPr marL="13716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pitchFamily="34" charset="0"/>
        </a:defRPr>
      </a:lvl8pPr>
      <a:lvl9pPr marL="18288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lnSpc>
          <a:spcPct val="110000"/>
        </a:lnSpc>
        <a:spcBef>
          <a:spcPts val="600"/>
        </a:spcBef>
        <a:spcAft>
          <a:spcPct val="0"/>
        </a:spcAft>
        <a:buClr>
          <a:schemeClr val="hlink"/>
        </a:buClr>
        <a:buChar char="•"/>
        <a:defRPr sz="2400" b="1">
          <a:solidFill>
            <a:schemeClr val="tx1"/>
          </a:solidFill>
          <a:latin typeface="华文新魏" pitchFamily="2" charset="-122"/>
          <a:ea typeface="华文新魏" pitchFamily="2" charset="-122"/>
          <a:cs typeface="+mn-cs"/>
        </a:defRPr>
      </a:lvl1pPr>
      <a:lvl2pPr marL="742950" indent="-285750" algn="l" rtl="0" eaLnBrk="0" fontAlgn="base" hangingPunct="0">
        <a:lnSpc>
          <a:spcPct val="110000"/>
        </a:lnSpc>
        <a:spcBef>
          <a:spcPts val="600"/>
        </a:spcBef>
        <a:spcAft>
          <a:spcPct val="0"/>
        </a:spcAft>
        <a:buClr>
          <a:srgbClr val="FF9900"/>
        </a:buClr>
        <a:buChar char="•"/>
        <a:defRPr sz="2200">
          <a:solidFill>
            <a:schemeClr val="tx1"/>
          </a:solidFill>
          <a:latin typeface="华文新魏" pitchFamily="2" charset="-122"/>
          <a:ea typeface="华文新魏" pitchFamily="2" charset="-122"/>
        </a:defRPr>
      </a:lvl2pPr>
      <a:lvl3pPr marL="1143000" indent="-228600" algn="l" rtl="0" eaLnBrk="0" fontAlgn="base" hangingPunct="0">
        <a:lnSpc>
          <a:spcPct val="110000"/>
        </a:lnSpc>
        <a:spcBef>
          <a:spcPts val="600"/>
        </a:spcBef>
        <a:spcAft>
          <a:spcPct val="0"/>
        </a:spcAft>
        <a:buClr>
          <a:schemeClr val="hlink"/>
        </a:buClr>
        <a:buChar char="•"/>
        <a:defRPr>
          <a:solidFill>
            <a:schemeClr val="tx1"/>
          </a:solidFill>
          <a:latin typeface="华文新魏" pitchFamily="2" charset="-122"/>
          <a:ea typeface="华文新魏" pitchFamily="2" charset="-122"/>
        </a:defRPr>
      </a:lvl3pPr>
      <a:lvl4pPr marL="1600200" indent="-228600" algn="l" rtl="0" eaLnBrk="0" fontAlgn="base" hangingPunct="0">
        <a:lnSpc>
          <a:spcPct val="110000"/>
        </a:lnSpc>
        <a:spcBef>
          <a:spcPts val="600"/>
        </a:spcBef>
        <a:spcAft>
          <a:spcPct val="0"/>
        </a:spcAft>
        <a:buClr>
          <a:srgbClr val="FF9900"/>
        </a:buClr>
        <a:buChar char="•"/>
        <a:defRPr sz="1600">
          <a:solidFill>
            <a:schemeClr val="tx1"/>
          </a:solidFill>
          <a:latin typeface="华文新魏" pitchFamily="2" charset="-122"/>
          <a:ea typeface="华文新魏" pitchFamily="2" charset="-122"/>
        </a:defRPr>
      </a:lvl4pPr>
      <a:lvl5pPr marL="2057400" indent="-228600" algn="l" rtl="0" eaLnBrk="0" fontAlgn="base" hangingPunct="0">
        <a:lnSpc>
          <a:spcPct val="110000"/>
        </a:lnSpc>
        <a:spcBef>
          <a:spcPts val="600"/>
        </a:spcBef>
        <a:spcAft>
          <a:spcPct val="0"/>
        </a:spcAft>
        <a:buClr>
          <a:schemeClr val="hlink"/>
        </a:buClr>
        <a:buChar char="•"/>
        <a:defRPr sz="2000">
          <a:solidFill>
            <a:srgbClr val="5F5F5F"/>
          </a:solidFill>
          <a:latin typeface="+mn-lt"/>
          <a:ea typeface="华文新魏" pitchFamily="2" charset="-122"/>
        </a:defRPr>
      </a:lvl5pPr>
      <a:lvl6pPr marL="2514600" indent="-228600" algn="l" rtl="0" eaLnBrk="1" fontAlgn="base" hangingPunct="1">
        <a:lnSpc>
          <a:spcPct val="85000"/>
        </a:lnSpc>
        <a:spcBef>
          <a:spcPct val="30000"/>
        </a:spcBef>
        <a:spcAft>
          <a:spcPct val="0"/>
        </a:spcAft>
        <a:buClr>
          <a:schemeClr val="hlink"/>
        </a:buClr>
        <a:buChar char="•"/>
        <a:defRPr sz="2000">
          <a:solidFill>
            <a:srgbClr val="5F5F5F"/>
          </a:solidFill>
          <a:latin typeface="+mn-lt"/>
        </a:defRPr>
      </a:lvl6pPr>
      <a:lvl7pPr marL="2971800" indent="-228600" algn="l" rtl="0" eaLnBrk="1" fontAlgn="base" hangingPunct="1">
        <a:lnSpc>
          <a:spcPct val="85000"/>
        </a:lnSpc>
        <a:spcBef>
          <a:spcPct val="30000"/>
        </a:spcBef>
        <a:spcAft>
          <a:spcPct val="0"/>
        </a:spcAft>
        <a:buClr>
          <a:schemeClr val="hlink"/>
        </a:buClr>
        <a:buChar char="•"/>
        <a:defRPr sz="2000">
          <a:solidFill>
            <a:srgbClr val="5F5F5F"/>
          </a:solidFill>
          <a:latin typeface="+mn-lt"/>
        </a:defRPr>
      </a:lvl7pPr>
      <a:lvl8pPr marL="3429000" indent="-228600" algn="l" rtl="0" eaLnBrk="1" fontAlgn="base" hangingPunct="1">
        <a:lnSpc>
          <a:spcPct val="85000"/>
        </a:lnSpc>
        <a:spcBef>
          <a:spcPct val="30000"/>
        </a:spcBef>
        <a:spcAft>
          <a:spcPct val="0"/>
        </a:spcAft>
        <a:buClr>
          <a:schemeClr val="hlink"/>
        </a:buClr>
        <a:buChar char="•"/>
        <a:defRPr sz="2000">
          <a:solidFill>
            <a:srgbClr val="5F5F5F"/>
          </a:solidFill>
          <a:latin typeface="+mn-lt"/>
        </a:defRPr>
      </a:lvl8pPr>
      <a:lvl9pPr marL="3886200" indent="-228600" algn="l" rtl="0" eaLnBrk="1" fontAlgn="base" hangingPunct="1">
        <a:lnSpc>
          <a:spcPct val="85000"/>
        </a:lnSpc>
        <a:spcBef>
          <a:spcPct val="30000"/>
        </a:spcBef>
        <a:spcAft>
          <a:spcPct val="0"/>
        </a:spcAft>
        <a:buClr>
          <a:schemeClr val="hlink"/>
        </a:buClr>
        <a:buChar char="•"/>
        <a:defRPr sz="2000">
          <a:solidFill>
            <a:srgbClr val="5F5F5F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zhuanlan.zhihu.com/p/34667893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gi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gi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gi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pPr algn="ctr" eaLnBrk="1" hangingPunct="1"/>
            <a:r>
              <a:rPr lang="en-US" altLang="zh-CN" dirty="0" smtClean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KERAS </a:t>
            </a:r>
            <a:r>
              <a:rPr lang="zh-CN" altLang="en-US" dirty="0" smtClean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深度学习</a:t>
            </a:r>
            <a:endParaRPr lang="zh-CN" altLang="en-US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099" name="副标题 2"/>
          <p:cNvSpPr>
            <a:spLocks noGrp="1"/>
          </p:cNvSpPr>
          <p:nvPr>
            <p:ph type="subTitle" sz="quarter" idx="1"/>
          </p:nvPr>
        </p:nvSpPr>
        <p:spPr>
          <a:xfrm>
            <a:off x="3421063" y="3357563"/>
            <a:ext cx="5205412" cy="1085850"/>
          </a:xfrm>
        </p:spPr>
        <p:txBody>
          <a:bodyPr/>
          <a:lstStyle/>
          <a:p>
            <a:pPr eaLnBrk="1" hangingPunct="1"/>
            <a:r>
              <a:rPr lang="zh-CN" altLang="en-US" sz="4000" dirty="0" smtClean="0">
                <a:latin typeface="Bodoni MT Black"/>
              </a:rPr>
              <a:t>丛培盛</a:t>
            </a:r>
            <a:endParaRPr lang="zh-CN" altLang="en-US" sz="4000" dirty="0">
              <a:latin typeface="Bodoni MT Black"/>
            </a:endParaRPr>
          </a:p>
          <a:p>
            <a:pPr eaLnBrk="1" hangingPunct="1"/>
            <a:endParaRPr lang="zh-CN" altLang="en-US" sz="4000" dirty="0" smtClean="0">
              <a:latin typeface="Bodoni MT Black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116632"/>
            <a:ext cx="7959634" cy="653752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en-US" altLang="zh-CN" dirty="0" err="1" smtClean="0"/>
              <a:t>Keras</a:t>
            </a:r>
            <a:endParaRPr lang="zh-CN" altLang="en-US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251520" y="928045"/>
            <a:ext cx="8530198" cy="2356939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eaLnBrk="1" hangingPunct="1"/>
            <a:r>
              <a:rPr lang="en-US" altLang="zh-CN" sz="2800" dirty="0" err="1"/>
              <a:t>Keras</a:t>
            </a:r>
            <a:r>
              <a:rPr lang="zh-CN" altLang="en-US" sz="2800"/>
              <a:t>是</a:t>
            </a:r>
            <a:r>
              <a:rPr lang="zh-CN" altLang="en-US" sz="2800" smtClean="0"/>
              <a:t>一</a:t>
            </a:r>
            <a:r>
              <a:rPr lang="zh-CN" altLang="en-US" sz="2800"/>
              <a:t>组</a:t>
            </a:r>
            <a:r>
              <a:rPr lang="zh-CN" altLang="en-US" sz="2800" smtClean="0"/>
              <a:t>高层</a:t>
            </a:r>
            <a:r>
              <a:rPr lang="zh-CN" altLang="en-US" sz="2800" dirty="0"/>
              <a:t>神经网络</a:t>
            </a:r>
            <a:r>
              <a:rPr lang="en-US" altLang="zh-CN" sz="2800" dirty="0" smtClean="0"/>
              <a:t>API</a:t>
            </a:r>
          </a:p>
          <a:p>
            <a:pPr eaLnBrk="1" hangingPunct="1"/>
            <a:r>
              <a:rPr lang="zh-CN" altLang="en-US" sz="2800" dirty="0"/>
              <a:t>纯</a:t>
            </a:r>
            <a:r>
              <a:rPr lang="en-US" altLang="zh-CN" sz="2800" dirty="0"/>
              <a:t>Python</a:t>
            </a:r>
            <a:r>
              <a:rPr lang="zh-CN" altLang="en-US" sz="2800" dirty="0"/>
              <a:t>编写</a:t>
            </a:r>
            <a:endParaRPr lang="en-US" altLang="zh-CN" sz="2800" dirty="0"/>
          </a:p>
          <a:p>
            <a:pPr eaLnBrk="1" hangingPunct="1"/>
            <a:r>
              <a:rPr lang="zh-CN" altLang="en-US" sz="2800" dirty="0"/>
              <a:t>以</a:t>
            </a:r>
            <a:r>
              <a:rPr lang="en-US" altLang="zh-CN" sz="2800" dirty="0" err="1" smtClean="0"/>
              <a:t>Tensorflow</a:t>
            </a:r>
            <a:r>
              <a:rPr lang="zh-CN" altLang="en-US" sz="2800"/>
              <a:t>、</a:t>
            </a:r>
            <a:r>
              <a:rPr lang="en-US" altLang="zh-CN" sz="2800" smtClean="0"/>
              <a:t>Theano</a:t>
            </a:r>
            <a:r>
              <a:rPr lang="zh-CN" altLang="en-US" sz="2800" smtClean="0"/>
              <a:t>等为</a:t>
            </a:r>
            <a:r>
              <a:rPr lang="zh-CN" altLang="en-US" sz="2800" dirty="0" smtClean="0"/>
              <a:t>后端</a:t>
            </a:r>
            <a:endParaRPr lang="en-US" altLang="zh-CN" sz="2800" dirty="0" smtClean="0"/>
          </a:p>
          <a:p>
            <a:pPr eaLnBrk="1" hangingPunct="1"/>
            <a:r>
              <a:rPr lang="zh-CN" altLang="en-US" sz="2800" dirty="0"/>
              <a:t>为</a:t>
            </a:r>
            <a:r>
              <a:rPr lang="zh-CN" altLang="en-US" sz="2800"/>
              <a:t>支持</a:t>
            </a:r>
            <a:r>
              <a:rPr lang="zh-CN" altLang="en-US" sz="2800" smtClean="0"/>
              <a:t>快速应用实现而</a:t>
            </a:r>
            <a:r>
              <a:rPr lang="zh-CN" altLang="en-US" sz="2800"/>
              <a:t>生</a:t>
            </a:r>
            <a:r>
              <a:rPr lang="zh-CN" altLang="en-US" sz="2800" smtClean="0"/>
              <a:t>，易学。</a:t>
            </a:r>
            <a:endParaRPr lang="en-US" altLang="zh-CN" sz="28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251520" y="3467757"/>
            <a:ext cx="8530198" cy="236262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eaLnBrk="1" hangingPunct="1"/>
            <a:r>
              <a:rPr lang="en-US" altLang="zh-CN" dirty="0" err="1" smtClean="0"/>
              <a:t>Keras</a:t>
            </a:r>
            <a:r>
              <a:rPr lang="zh-CN" altLang="en-US" dirty="0"/>
              <a:t>优点</a:t>
            </a:r>
            <a:endParaRPr lang="en-US" altLang="zh-CN" dirty="0" smtClean="0"/>
          </a:p>
          <a:p>
            <a:pPr lvl="1">
              <a:buClr>
                <a:schemeClr val="tx2"/>
              </a:buClr>
            </a:pPr>
            <a:r>
              <a:rPr lang="en-US" altLang="zh-CN" smtClean="0"/>
              <a:t>keras</a:t>
            </a:r>
            <a:r>
              <a:rPr lang="zh-CN" altLang="en-US" dirty="0"/>
              <a:t>具有高度模块化，极简，和可</a:t>
            </a:r>
            <a:r>
              <a:rPr lang="zh-CN" altLang="en-US"/>
              <a:t>扩充</a:t>
            </a:r>
            <a:r>
              <a:rPr lang="zh-CN" altLang="en-US" smtClean="0"/>
              <a:t>特性</a:t>
            </a:r>
            <a:endParaRPr lang="zh-CN" altLang="en-US" dirty="0"/>
          </a:p>
          <a:p>
            <a:pPr lvl="1">
              <a:buClr>
                <a:schemeClr val="tx2"/>
              </a:buClr>
            </a:pPr>
            <a:r>
              <a:rPr lang="zh-CN" altLang="en-US"/>
              <a:t>支持</a:t>
            </a:r>
            <a:r>
              <a:rPr lang="en-US" altLang="zh-CN" smtClean="0"/>
              <a:t>CNN</a:t>
            </a:r>
            <a:r>
              <a:rPr lang="zh-CN" altLang="en-US" smtClean="0"/>
              <a:t>（卷积）和</a:t>
            </a:r>
            <a:r>
              <a:rPr lang="en-US" altLang="zh-CN" smtClean="0"/>
              <a:t>RNN</a:t>
            </a:r>
            <a:r>
              <a:rPr lang="zh-CN" altLang="en-US" smtClean="0"/>
              <a:t>（递归），</a:t>
            </a:r>
            <a:r>
              <a:rPr lang="zh-CN" altLang="en-US" dirty="0"/>
              <a:t>或二者的结合</a:t>
            </a:r>
          </a:p>
          <a:p>
            <a:pPr lvl="1">
              <a:buClr>
                <a:schemeClr val="tx2"/>
              </a:buClr>
            </a:pPr>
            <a:r>
              <a:rPr lang="zh-CN" altLang="en-US" dirty="0"/>
              <a:t>无缝</a:t>
            </a:r>
            <a:r>
              <a:rPr lang="en-US" altLang="zh-CN" dirty="0"/>
              <a:t>CPU</a:t>
            </a:r>
            <a:r>
              <a:rPr lang="zh-CN" altLang="en-US" dirty="0"/>
              <a:t>和</a:t>
            </a:r>
            <a:r>
              <a:rPr lang="en-US" altLang="zh-CN" dirty="0"/>
              <a:t>GPU</a:t>
            </a:r>
            <a:r>
              <a:rPr lang="zh-CN" altLang="en-US" dirty="0"/>
              <a:t>切换</a:t>
            </a:r>
          </a:p>
        </p:txBody>
      </p:sp>
    </p:spTree>
    <p:extLst>
      <p:ext uri="{BB962C8B-B14F-4D97-AF65-F5344CB8AC3E}">
        <p14:creationId xmlns:p14="http://schemas.microsoft.com/office/powerpoint/2010/main" val="2207879490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260648"/>
            <a:ext cx="7959634" cy="653752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en-US" altLang="zh-CN" dirty="0" err="1" smtClean="0"/>
              <a:t>Keras</a:t>
            </a:r>
            <a:r>
              <a:rPr lang="zh-CN" altLang="en-US" dirty="0" smtClean="0"/>
              <a:t>的设计原则</a:t>
            </a:r>
            <a:endParaRPr lang="zh-CN" altLang="en-US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359024" y="1052736"/>
            <a:ext cx="8280920" cy="482526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zh-CN" altLang="en-US" sz="2400"/>
              <a:t>用户友好</a:t>
            </a:r>
            <a:r>
              <a:rPr lang="zh-CN" altLang="en-US" sz="2400" smtClean="0"/>
              <a:t>：能设计出网络的拓扑，即可搭建。</a:t>
            </a:r>
            <a:endParaRPr lang="zh-CN" altLang="en-US" sz="2400" dirty="0"/>
          </a:p>
          <a:p>
            <a:r>
              <a:rPr lang="zh-CN" altLang="en-US" sz="2400" dirty="0"/>
              <a:t>模块性</a:t>
            </a:r>
            <a:r>
              <a:rPr lang="zh-CN" altLang="en-US" sz="2400" dirty="0" smtClean="0"/>
              <a:t>：网络层</a:t>
            </a:r>
            <a:r>
              <a:rPr lang="zh-CN" altLang="en-US" sz="2400" dirty="0"/>
              <a:t>、损失函数、优化器、初始化策略、激活函数、正则化方法都是独立的</a:t>
            </a:r>
            <a:r>
              <a:rPr lang="zh-CN" altLang="en-US" sz="2400"/>
              <a:t>模块</a:t>
            </a:r>
            <a:r>
              <a:rPr lang="zh-CN" altLang="en-US" sz="2400" smtClean="0"/>
              <a:t>，用户可以</a:t>
            </a:r>
            <a:r>
              <a:rPr lang="zh-CN" altLang="en-US" sz="2400" dirty="0"/>
              <a:t>使用它们来构建自己的</a:t>
            </a:r>
            <a:r>
              <a:rPr lang="zh-CN" altLang="en-US" sz="2400" dirty="0" smtClean="0"/>
              <a:t>模型</a:t>
            </a:r>
            <a:endParaRPr lang="zh-CN" altLang="en-US" sz="2400" dirty="0"/>
          </a:p>
          <a:p>
            <a:r>
              <a:rPr lang="zh-CN" altLang="en-US" sz="2400" dirty="0"/>
              <a:t>易扩展性：添加</a:t>
            </a:r>
            <a:r>
              <a:rPr lang="zh-CN" altLang="en-US" sz="2400"/>
              <a:t>新</a:t>
            </a:r>
            <a:r>
              <a:rPr lang="zh-CN" altLang="en-US" sz="2400" smtClean="0"/>
              <a:t>模块容易</a:t>
            </a:r>
            <a:r>
              <a:rPr lang="zh-CN" altLang="en-US" sz="2400" dirty="0"/>
              <a:t>，只需要仿照现有的模块编写新的类或函数即</a:t>
            </a:r>
            <a:r>
              <a:rPr lang="zh-CN" altLang="en-US" sz="2400" dirty="0" smtClean="0"/>
              <a:t>可。</a:t>
            </a:r>
            <a:endParaRPr lang="zh-CN" altLang="en-US" sz="2400" dirty="0"/>
          </a:p>
          <a:p>
            <a:r>
              <a:rPr lang="zh-CN" altLang="en-US" sz="2400" dirty="0"/>
              <a:t>与</a:t>
            </a:r>
            <a:r>
              <a:rPr lang="en-US" altLang="zh-CN" sz="2400" dirty="0"/>
              <a:t>Python</a:t>
            </a:r>
            <a:r>
              <a:rPr lang="zh-CN" altLang="en-US" sz="2400" dirty="0"/>
              <a:t>协作</a:t>
            </a:r>
            <a:r>
              <a:rPr lang="zh-CN" altLang="en-US" sz="2400" dirty="0" smtClean="0"/>
              <a:t>：模型</a:t>
            </a:r>
            <a:r>
              <a:rPr lang="zh-CN" altLang="en-US" sz="2400" dirty="0"/>
              <a:t>由</a:t>
            </a:r>
            <a:r>
              <a:rPr lang="en-US" altLang="zh-CN" sz="2400" dirty="0"/>
              <a:t>python</a:t>
            </a:r>
            <a:r>
              <a:rPr lang="zh-CN" altLang="en-US" sz="2400" dirty="0"/>
              <a:t>代码描述，使其更紧凑和更易</a:t>
            </a:r>
            <a:r>
              <a:rPr lang="en-US" altLang="zh-CN" sz="2400" dirty="0"/>
              <a:t>debug</a:t>
            </a:r>
            <a:r>
              <a:rPr lang="zh-CN" altLang="en-US" sz="2400" dirty="0"/>
              <a:t>，并提供了扩展的便利性。</a:t>
            </a:r>
          </a:p>
          <a:p>
            <a:pPr marL="582613" indent="-514350" eaLnBrk="1" hangingPunct="1">
              <a:lnSpc>
                <a:spcPct val="90000"/>
              </a:lnSpc>
              <a:buFont typeface="+mj-lt"/>
              <a:buAutoNum type="arabicPeriod"/>
            </a:pPr>
            <a:endParaRPr lang="en-US" altLang="zh-CN" sz="24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043608" y="256490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4067944" y="508164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7742322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346773" y="130324"/>
            <a:ext cx="7959634" cy="653752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en-US" altLang="zh-CN" dirty="0" err="1" smtClean="0"/>
              <a:t>Keras</a:t>
            </a:r>
            <a:r>
              <a:rPr lang="zh-CN" altLang="en-US" smtClean="0"/>
              <a:t>模型搭建原理</a:t>
            </a:r>
            <a:endParaRPr lang="zh-CN" altLang="en-US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359024" y="1052736"/>
            <a:ext cx="8280920" cy="4602832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eaLnBrk="1" hangingPunct="1">
              <a:lnSpc>
                <a:spcPct val="90000"/>
              </a:lnSpc>
            </a:pPr>
            <a:r>
              <a:rPr lang="en-US" altLang="zh-CN" sz="2400" err="1" smtClean="0"/>
              <a:t>Keras</a:t>
            </a:r>
            <a:r>
              <a:rPr lang="zh-CN" altLang="en-US" sz="2400" smtClean="0"/>
              <a:t>模型采用组织</a:t>
            </a:r>
            <a:r>
              <a:rPr lang="zh-CN" altLang="en-US" sz="2400" dirty="0"/>
              <a:t>网络层的</a:t>
            </a:r>
            <a:r>
              <a:rPr lang="zh-CN" altLang="en-US" sz="2400" dirty="0" smtClean="0"/>
              <a:t>方式，通过</a:t>
            </a:r>
            <a:r>
              <a:rPr lang="en-US" altLang="zh-CN" sz="2400" dirty="0" smtClean="0"/>
              <a:t>Sequential</a:t>
            </a:r>
            <a:r>
              <a:rPr lang="zh-CN" altLang="en-US" sz="2400" dirty="0" smtClean="0"/>
              <a:t>对象堆叠而成</a:t>
            </a:r>
            <a:endParaRPr lang="en-US" altLang="zh-CN" sz="24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zh-CN" sz="2400" smtClean="0"/>
              <a:t>Sequential</a:t>
            </a:r>
            <a:r>
              <a:rPr lang="zh-CN" altLang="en-US" sz="2400" dirty="0" smtClean="0"/>
              <a:t>的</a:t>
            </a:r>
            <a:r>
              <a:rPr lang="en-US" altLang="zh-CN" sz="2400" dirty="0" smtClean="0"/>
              <a:t>add</a:t>
            </a:r>
            <a:r>
              <a:rPr lang="zh-CN" altLang="en-US" sz="2400" dirty="0" smtClean="0"/>
              <a:t>方法增加网络层，确定网络每层的拓扑及激活函数</a:t>
            </a:r>
            <a:endParaRPr lang="en-US" altLang="zh-CN" sz="2400" dirty="0" smtClean="0"/>
          </a:p>
          <a:p>
            <a:pPr eaLnBrk="1" hangingPunct="1">
              <a:lnSpc>
                <a:spcPct val="90000"/>
              </a:lnSpc>
            </a:pPr>
            <a:r>
              <a:rPr lang="zh-CN" altLang="en-US" sz="2400" smtClean="0"/>
              <a:t>新网络层的生成，使用</a:t>
            </a:r>
            <a:r>
              <a:rPr lang="en-US" altLang="zh-CN" sz="2400" smtClean="0">
                <a:latin typeface="等线" panose="02010600030101010101" pitchFamily="2" charset="-122"/>
                <a:ea typeface="等线" panose="02010600030101010101" pitchFamily="2" charset="-122"/>
              </a:rPr>
              <a:t> Dense</a:t>
            </a:r>
            <a:r>
              <a:rPr lang="zh-CN" altLang="en-US" sz="2400" smtClean="0">
                <a:latin typeface="等线" panose="02010600030101010101" pitchFamily="2" charset="-122"/>
                <a:ea typeface="等线" panose="02010600030101010101" pitchFamily="2" charset="-122"/>
              </a:rPr>
              <a:t>对象完成，设置节点、激活函数</a:t>
            </a:r>
            <a:endParaRPr lang="en-US" altLang="zh-CN" sz="2400" dirty="0" smtClean="0"/>
          </a:p>
          <a:p>
            <a:pPr eaLnBrk="1" hangingPunct="1">
              <a:lnSpc>
                <a:spcPct val="90000"/>
              </a:lnSpc>
            </a:pPr>
            <a:r>
              <a:rPr lang="zh-CN" altLang="en-US" sz="2400" dirty="0" smtClean="0"/>
              <a:t>用</a:t>
            </a:r>
            <a:r>
              <a:rPr lang="en-US" altLang="zh-CN" sz="2400" dirty="0" smtClean="0"/>
              <a:t>compile</a:t>
            </a:r>
            <a:r>
              <a:rPr lang="zh-CN" altLang="en-US" sz="2400" dirty="0" smtClean="0"/>
              <a:t>方法编译模型</a:t>
            </a:r>
            <a:endParaRPr lang="en-US" altLang="zh-CN" sz="24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 smtClean="0"/>
              <a:t>fit</a:t>
            </a:r>
            <a:r>
              <a:rPr lang="zh-CN" altLang="en-US" sz="2400" dirty="0" smtClean="0"/>
              <a:t>方法训练模型</a:t>
            </a:r>
            <a:endParaRPr lang="en-US" altLang="zh-CN" sz="24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zh-CN" sz="2400" smtClean="0"/>
              <a:t>predict</a:t>
            </a:r>
            <a:r>
              <a:rPr lang="zh-CN" altLang="en-US" sz="2400" dirty="0" smtClean="0"/>
              <a:t>方法预测新数据</a:t>
            </a:r>
            <a:endParaRPr lang="en-US" altLang="zh-CN" sz="2400" dirty="0" smtClean="0"/>
          </a:p>
          <a:p>
            <a:pPr eaLnBrk="1" hangingPunct="1">
              <a:lnSpc>
                <a:spcPct val="90000"/>
              </a:lnSpc>
            </a:pPr>
            <a:endParaRPr lang="en-US" altLang="zh-CN" sz="24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043608" y="256490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4067944" y="508164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2548853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346773" y="130324"/>
            <a:ext cx="7959634" cy="653752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en-US" altLang="zh-CN" err="1" smtClean="0"/>
              <a:t>Keras</a:t>
            </a:r>
            <a:r>
              <a:rPr lang="zh-CN" altLang="en-US" smtClean="0">
                <a:solidFill>
                  <a:srgbClr val="FF0000"/>
                </a:solidFill>
              </a:rPr>
              <a:t>模型搭建步骤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346773" y="914398"/>
            <a:ext cx="8677472" cy="5322913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00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  </a:t>
            </a:r>
            <a:r>
              <a:rPr lang="zh-CN" altLang="en-US" sz="200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引用</a:t>
            </a:r>
            <a:endParaRPr lang="en-US" altLang="zh-CN" sz="2000" smtClean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000" smtClean="0">
                <a:latin typeface="等线" panose="02010600030101010101" pitchFamily="2" charset="-122"/>
                <a:ea typeface="等线" panose="02010600030101010101" pitchFamily="2" charset="-122"/>
              </a:rPr>
              <a:t>from </a:t>
            </a:r>
            <a:r>
              <a:rPr lang="en-US" altLang="zh-CN" sz="2000" dirty="0" err="1">
                <a:latin typeface="等线" panose="02010600030101010101" pitchFamily="2" charset="-122"/>
                <a:ea typeface="等线" panose="02010600030101010101" pitchFamily="2" charset="-122"/>
              </a:rPr>
              <a:t>keras.models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 import Sequential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000" smtClean="0">
                <a:latin typeface="等线" panose="02010600030101010101" pitchFamily="2" charset="-122"/>
                <a:ea typeface="等线" panose="02010600030101010101" pitchFamily="2" charset="-122"/>
              </a:rPr>
              <a:t>from </a:t>
            </a:r>
            <a:r>
              <a:rPr lang="en-US" altLang="zh-CN" sz="2000" dirty="0" err="1">
                <a:latin typeface="等线" panose="02010600030101010101" pitchFamily="2" charset="-122"/>
                <a:ea typeface="等线" panose="02010600030101010101" pitchFamily="2" charset="-122"/>
              </a:rPr>
              <a:t>keras.layers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2000">
                <a:latin typeface="等线" panose="02010600030101010101" pitchFamily="2" charset="-122"/>
                <a:ea typeface="等线" panose="02010600030101010101" pitchFamily="2" charset="-122"/>
              </a:rPr>
              <a:t>import </a:t>
            </a:r>
            <a:r>
              <a:rPr lang="en-US" altLang="zh-CN" sz="2000" smtClean="0">
                <a:latin typeface="等线" panose="02010600030101010101" pitchFamily="2" charset="-122"/>
                <a:ea typeface="等线" panose="02010600030101010101" pitchFamily="2" charset="-122"/>
              </a:rPr>
              <a:t>Dense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00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 </a:t>
            </a:r>
            <a:r>
              <a:rPr lang="zh-CN" altLang="en-US" sz="200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生成模型</a:t>
            </a:r>
            <a:endParaRPr lang="en-US" altLang="zh-CN" sz="2000" smtClean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000" smtClean="0">
                <a:latin typeface="等线" panose="02010600030101010101" pitchFamily="2" charset="-122"/>
                <a:ea typeface="等线" panose="02010600030101010101" pitchFamily="2" charset="-122"/>
              </a:rPr>
              <a:t>model </a:t>
            </a:r>
            <a:r>
              <a:rPr lang="en-US" altLang="zh-CN" sz="2000">
                <a:latin typeface="等线" panose="02010600030101010101" pitchFamily="2" charset="-122"/>
                <a:ea typeface="等线" panose="02010600030101010101" pitchFamily="2" charset="-122"/>
              </a:rPr>
              <a:t>= Sequential()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00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3 </a:t>
            </a:r>
            <a:r>
              <a:rPr lang="zh-CN" altLang="en-US" sz="200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增加网络层</a:t>
            </a:r>
            <a:endParaRPr lang="en-US" altLang="zh-CN" sz="2000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000">
                <a:latin typeface="等线" panose="02010600030101010101" pitchFamily="2" charset="-122"/>
                <a:ea typeface="等线" panose="02010600030101010101" pitchFamily="2" charset="-122"/>
              </a:rPr>
              <a:t>model.add(Dense(units=5, activation='relu',input_dim=2)) </a:t>
            </a:r>
            <a:endParaRPr lang="en-US" altLang="zh-CN" sz="200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000" smtClean="0">
                <a:latin typeface="等线" panose="02010600030101010101" pitchFamily="2" charset="-122"/>
                <a:ea typeface="等线" panose="02010600030101010101" pitchFamily="2" charset="-122"/>
              </a:rPr>
              <a:t>#</a:t>
            </a:r>
            <a:r>
              <a:rPr lang="zh-CN" altLang="en-US" sz="2000" smtClean="0">
                <a:latin typeface="等线" panose="02010600030101010101" pitchFamily="2" charset="-122"/>
                <a:ea typeface="等线" panose="02010600030101010101" pitchFamily="2" charset="-122"/>
              </a:rPr>
              <a:t>输入层需要</a:t>
            </a:r>
            <a:r>
              <a:rPr lang="en-US" altLang="zh-CN" sz="200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input_dim</a:t>
            </a:r>
            <a:r>
              <a:rPr lang="zh-CN" altLang="en-US" sz="2000" smtClean="0">
                <a:latin typeface="等线" panose="02010600030101010101" pitchFamily="2" charset="-122"/>
                <a:ea typeface="等线" panose="02010600030101010101" pitchFamily="2" charset="-122"/>
              </a:rPr>
              <a:t>参数，</a:t>
            </a:r>
            <a:r>
              <a:rPr lang="zh-CN" altLang="en-US" sz="200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较特殊</a:t>
            </a:r>
            <a:r>
              <a:rPr lang="en-US" altLang="zh-CN" sz="200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, units</a:t>
            </a:r>
            <a:r>
              <a:rPr lang="zh-CN" altLang="en-US" sz="200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则是指</a:t>
            </a:r>
            <a:r>
              <a:rPr lang="en-US" altLang="zh-CN" sz="200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input</a:t>
            </a:r>
            <a:r>
              <a:rPr lang="zh-CN" altLang="en-US" sz="200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的下一层</a:t>
            </a:r>
            <a:endParaRPr lang="en-US" altLang="zh-CN" sz="200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000">
                <a:latin typeface="等线" panose="02010600030101010101" pitchFamily="2" charset="-122"/>
                <a:ea typeface="等线" panose="02010600030101010101" pitchFamily="2" charset="-122"/>
              </a:rPr>
              <a:t>model.add(Dense(units=2, activation= </a:t>
            </a:r>
            <a:r>
              <a:rPr lang="en-US" altLang="zh-CN" sz="2000" smtClean="0">
                <a:latin typeface="等线" panose="02010600030101010101" pitchFamily="2" charset="-122"/>
                <a:ea typeface="等线" panose="02010600030101010101" pitchFamily="2" charset="-122"/>
              </a:rPr>
              <a:t>'softmax'))  </a:t>
            </a:r>
            <a:r>
              <a:rPr lang="en-US" altLang="zh-CN" sz="2000">
                <a:latin typeface="等线" panose="02010600030101010101" pitchFamily="2" charset="-122"/>
                <a:ea typeface="等线" panose="02010600030101010101" pitchFamily="2" charset="-122"/>
              </a:rPr>
              <a:t># </a:t>
            </a:r>
            <a:r>
              <a:rPr lang="zh-CN" altLang="en-US" sz="2000">
                <a:latin typeface="等线" panose="02010600030101010101" pitchFamily="2" charset="-122"/>
                <a:ea typeface="等线" panose="02010600030101010101" pitchFamily="2" charset="-122"/>
              </a:rPr>
              <a:t>，输出</a:t>
            </a:r>
            <a:r>
              <a:rPr lang="en-US" altLang="zh-CN" sz="2000">
                <a:latin typeface="等线" panose="02010600030101010101" pitchFamily="2" charset="-122"/>
                <a:ea typeface="等线" panose="02010600030101010101" pitchFamily="2" charset="-122"/>
              </a:rPr>
              <a:t>2</a:t>
            </a:r>
            <a:r>
              <a:rPr lang="zh-CN" altLang="en-US" sz="2000">
                <a:latin typeface="等线" panose="02010600030101010101" pitchFamily="2" charset="-122"/>
                <a:ea typeface="等线" panose="02010600030101010101" pitchFamily="2" charset="-122"/>
              </a:rPr>
              <a:t>节点</a:t>
            </a:r>
            <a:endParaRPr lang="en-US" altLang="zh-CN" sz="200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00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4 </a:t>
            </a:r>
            <a:r>
              <a:rPr lang="zh-CN" altLang="en-US" sz="200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编译模型</a:t>
            </a:r>
            <a:endParaRPr lang="en-US" altLang="zh-CN" sz="2000" smtClean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000" smtClean="0">
                <a:latin typeface="等线" panose="02010600030101010101" pitchFamily="2" charset="-122"/>
                <a:ea typeface="等线" panose="02010600030101010101" pitchFamily="2" charset="-122"/>
              </a:rPr>
              <a:t>model.compile(loss</a:t>
            </a:r>
            <a:r>
              <a:rPr lang="en-US" altLang="zh-CN" sz="2000">
                <a:latin typeface="等线" panose="02010600030101010101" pitchFamily="2" charset="-122"/>
                <a:ea typeface="等线" panose="02010600030101010101" pitchFamily="2" charset="-122"/>
              </a:rPr>
              <a:t>='categorical_crossentropy', optimizer='sgd', metrics=['accuracy</a:t>
            </a:r>
            <a:r>
              <a:rPr lang="en-US" altLang="zh-CN" sz="2000" smtClean="0">
                <a:latin typeface="等线" panose="02010600030101010101" pitchFamily="2" charset="-122"/>
                <a:ea typeface="等线" panose="02010600030101010101" pitchFamily="2" charset="-122"/>
              </a:rPr>
              <a:t>'])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00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5 </a:t>
            </a:r>
            <a:r>
              <a:rPr lang="zh-CN" altLang="en-US" sz="200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训练和预报</a:t>
            </a:r>
            <a:endParaRPr lang="en-US" altLang="zh-CN" sz="2000" smtClean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000">
                <a:latin typeface="等线" panose="02010600030101010101" pitchFamily="2" charset="-122"/>
                <a:ea typeface="等线" panose="02010600030101010101" pitchFamily="2" charset="-122"/>
              </a:rPr>
              <a:t>model.fit(Xtrain, ytrain, epochs=100, batch_size=5)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000">
                <a:latin typeface="等线" panose="02010600030101010101" pitchFamily="2" charset="-122"/>
                <a:ea typeface="等线" panose="02010600030101010101" pitchFamily="2" charset="-122"/>
              </a:rPr>
              <a:t>classes = model.predict(Xtest, batch_size=5</a:t>
            </a:r>
            <a:r>
              <a:rPr lang="en-US" altLang="zh-CN" sz="2000" smtClean="0">
                <a:latin typeface="等线" panose="02010600030101010101" pitchFamily="2" charset="-122"/>
                <a:ea typeface="等线" panose="02010600030101010101" pitchFamily="2" charset="-122"/>
              </a:rPr>
              <a:t>)</a:t>
            </a:r>
            <a:endParaRPr lang="en-US" altLang="zh-CN" sz="200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68263" indent="0" eaLnBrk="1" hangingPunct="1">
              <a:lnSpc>
                <a:spcPct val="90000"/>
              </a:lnSpc>
              <a:buNone/>
            </a:pPr>
            <a:endParaRPr lang="en-US" altLang="zh-CN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043608" y="256490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4067944" y="508164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2871347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346773" y="130324"/>
            <a:ext cx="7959634" cy="653752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en-US" altLang="zh-CN" smtClean="0"/>
              <a:t>Keras</a:t>
            </a:r>
            <a:r>
              <a:rPr lang="zh-CN" altLang="en-US" smtClean="0"/>
              <a:t>网络搭建</a:t>
            </a:r>
            <a:endParaRPr lang="zh-CN" altLang="en-US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346773" y="914399"/>
            <a:ext cx="8401691" cy="1938537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263" indent="0" eaLnBrk="1" hangingPunct="1">
              <a:lnSpc>
                <a:spcPct val="90000"/>
              </a:lnSpc>
              <a:buNone/>
            </a:pPr>
            <a:r>
              <a:rPr lang="zh-CN" altLang="en-US" sz="200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输入层</a:t>
            </a:r>
            <a:r>
              <a:rPr lang="zh-CN" altLang="en-US" sz="200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由</a:t>
            </a:r>
            <a:r>
              <a:rPr lang="en-US" altLang="zh-CN" sz="200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input_dim</a:t>
            </a:r>
            <a:r>
              <a:rPr lang="zh-CN" altLang="en-US" sz="200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，同时考虑新层的节点</a:t>
            </a:r>
            <a:endParaRPr lang="en-US" altLang="zh-CN" sz="2000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000">
                <a:latin typeface="等线" panose="02010600030101010101" pitchFamily="2" charset="-122"/>
                <a:ea typeface="等线" panose="02010600030101010101" pitchFamily="2" charset="-122"/>
              </a:rPr>
              <a:t>model.add(Dense(units=5, activation='relu',input_dim=2)) 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000" smtClean="0">
                <a:latin typeface="等线" panose="02010600030101010101" pitchFamily="2" charset="-122"/>
                <a:ea typeface="等线" panose="02010600030101010101" pitchFamily="2" charset="-122"/>
              </a:rPr>
              <a:t>model.add( Dense(...)) 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000">
                <a:latin typeface="等线" panose="02010600030101010101" pitchFamily="2" charset="-122"/>
                <a:ea typeface="等线" panose="02010600030101010101" pitchFamily="2" charset="-122"/>
              </a:rPr>
              <a:t>model.add(Dense(units=2, activation= </a:t>
            </a:r>
            <a:r>
              <a:rPr lang="en-US" altLang="zh-CN" sz="2000" smtClean="0">
                <a:latin typeface="等线" panose="02010600030101010101" pitchFamily="2" charset="-122"/>
                <a:ea typeface="等线" panose="02010600030101010101" pitchFamily="2" charset="-122"/>
              </a:rPr>
              <a:t>'softmax' )) # </a:t>
            </a:r>
            <a:r>
              <a:rPr lang="zh-CN" altLang="en-US" sz="2000" smtClean="0">
                <a:latin typeface="等线" panose="02010600030101010101" pitchFamily="2" charset="-122"/>
                <a:ea typeface="等线" panose="02010600030101010101" pitchFamily="2" charset="-122"/>
              </a:rPr>
              <a:t>输出层的节点与分类有关</a:t>
            </a:r>
            <a:endParaRPr lang="en-US" altLang="zh-CN" sz="20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043608" y="256490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4067944" y="508164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椭圆 2"/>
          <p:cNvSpPr/>
          <p:nvPr/>
        </p:nvSpPr>
        <p:spPr bwMode="auto">
          <a:xfrm>
            <a:off x="2411760" y="3492995"/>
            <a:ext cx="144016" cy="144016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9" name="椭圆 8"/>
          <p:cNvSpPr/>
          <p:nvPr/>
        </p:nvSpPr>
        <p:spPr bwMode="auto">
          <a:xfrm>
            <a:off x="2843808" y="3501008"/>
            <a:ext cx="144016" cy="144016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0" name="椭圆 9"/>
          <p:cNvSpPr/>
          <p:nvPr/>
        </p:nvSpPr>
        <p:spPr bwMode="auto">
          <a:xfrm>
            <a:off x="3275856" y="3501008"/>
            <a:ext cx="144016" cy="144016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6" name="椭圆 15"/>
          <p:cNvSpPr/>
          <p:nvPr/>
        </p:nvSpPr>
        <p:spPr bwMode="auto">
          <a:xfrm>
            <a:off x="1907704" y="4149080"/>
            <a:ext cx="144016" cy="144016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7" name="椭圆 16"/>
          <p:cNvSpPr/>
          <p:nvPr/>
        </p:nvSpPr>
        <p:spPr bwMode="auto">
          <a:xfrm>
            <a:off x="2339752" y="4157093"/>
            <a:ext cx="144016" cy="144016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8" name="椭圆 17"/>
          <p:cNvSpPr/>
          <p:nvPr/>
        </p:nvSpPr>
        <p:spPr bwMode="auto">
          <a:xfrm>
            <a:off x="2771800" y="4157093"/>
            <a:ext cx="144016" cy="144016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9" name="椭圆 18"/>
          <p:cNvSpPr/>
          <p:nvPr/>
        </p:nvSpPr>
        <p:spPr bwMode="auto">
          <a:xfrm>
            <a:off x="3203848" y="4165106"/>
            <a:ext cx="144016" cy="144016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0" name="椭圆 19"/>
          <p:cNvSpPr/>
          <p:nvPr/>
        </p:nvSpPr>
        <p:spPr bwMode="auto">
          <a:xfrm>
            <a:off x="3635896" y="4157093"/>
            <a:ext cx="144016" cy="144016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2" name="椭圆 21"/>
          <p:cNvSpPr/>
          <p:nvPr/>
        </p:nvSpPr>
        <p:spPr bwMode="auto">
          <a:xfrm>
            <a:off x="2699792" y="4861147"/>
            <a:ext cx="144016" cy="144016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3" name="椭圆 22"/>
          <p:cNvSpPr/>
          <p:nvPr/>
        </p:nvSpPr>
        <p:spPr bwMode="auto">
          <a:xfrm>
            <a:off x="3131840" y="4869160"/>
            <a:ext cx="144016" cy="144016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7" name="直接连接符 6"/>
          <p:cNvCxnSpPr>
            <a:stCxn id="3" idx="3"/>
            <a:endCxn id="16" idx="0"/>
          </p:cNvCxnSpPr>
          <p:nvPr/>
        </p:nvCxnSpPr>
        <p:spPr bwMode="auto">
          <a:xfrm flipH="1">
            <a:off x="1979712" y="3615920"/>
            <a:ext cx="453139" cy="53316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直接连接符 28"/>
          <p:cNvCxnSpPr>
            <a:stCxn id="3" idx="4"/>
            <a:endCxn id="17" idx="0"/>
          </p:cNvCxnSpPr>
          <p:nvPr/>
        </p:nvCxnSpPr>
        <p:spPr bwMode="auto">
          <a:xfrm flipH="1">
            <a:off x="2411760" y="3637011"/>
            <a:ext cx="72008" cy="52008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直接连接符 32"/>
          <p:cNvCxnSpPr>
            <a:stCxn id="3" idx="4"/>
            <a:endCxn id="18" idx="1"/>
          </p:cNvCxnSpPr>
          <p:nvPr/>
        </p:nvCxnSpPr>
        <p:spPr bwMode="auto">
          <a:xfrm>
            <a:off x="2483768" y="3637011"/>
            <a:ext cx="309123" cy="54117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直接连接符 34"/>
          <p:cNvCxnSpPr>
            <a:stCxn id="3" idx="1"/>
            <a:endCxn id="19" idx="1"/>
          </p:cNvCxnSpPr>
          <p:nvPr/>
        </p:nvCxnSpPr>
        <p:spPr bwMode="auto">
          <a:xfrm>
            <a:off x="2432851" y="3514086"/>
            <a:ext cx="792088" cy="67211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直接连接符 36"/>
          <p:cNvCxnSpPr>
            <a:stCxn id="3" idx="1"/>
            <a:endCxn id="20" idx="0"/>
          </p:cNvCxnSpPr>
          <p:nvPr/>
        </p:nvCxnSpPr>
        <p:spPr bwMode="auto">
          <a:xfrm>
            <a:off x="2432851" y="3514086"/>
            <a:ext cx="1275053" cy="64300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直接连接符 38"/>
          <p:cNvCxnSpPr>
            <a:stCxn id="17" idx="4"/>
            <a:endCxn id="22" idx="1"/>
          </p:cNvCxnSpPr>
          <p:nvPr/>
        </p:nvCxnSpPr>
        <p:spPr bwMode="auto">
          <a:xfrm>
            <a:off x="2411760" y="4301109"/>
            <a:ext cx="309123" cy="58112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直接连接符 41"/>
          <p:cNvCxnSpPr>
            <a:stCxn id="17" idx="4"/>
            <a:endCxn id="23" idx="1"/>
          </p:cNvCxnSpPr>
          <p:nvPr/>
        </p:nvCxnSpPr>
        <p:spPr bwMode="auto">
          <a:xfrm>
            <a:off x="2411760" y="4301109"/>
            <a:ext cx="741171" cy="58914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000288003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 animBg="1"/>
      <p:bldP spid="9" grpId="0" animBg="1"/>
      <p:bldP spid="10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2" grpId="0" animBg="1"/>
      <p:bldP spid="2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346773" y="130324"/>
            <a:ext cx="7959634" cy="653752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en-US" altLang="zh-CN" dirty="0" err="1" smtClean="0"/>
              <a:t>Keras</a:t>
            </a:r>
            <a:r>
              <a:rPr lang="zh-CN" altLang="en-US" dirty="0" smtClean="0"/>
              <a:t>模型搭建小例子</a:t>
            </a:r>
            <a:endParaRPr lang="zh-CN" altLang="en-US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346773" y="914399"/>
            <a:ext cx="8677472" cy="525658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from </a:t>
            </a:r>
            <a:r>
              <a:rPr lang="en-US" altLang="zh-CN" sz="2000" dirty="0" err="1">
                <a:latin typeface="等线" panose="02010600030101010101" pitchFamily="2" charset="-122"/>
                <a:ea typeface="等线" panose="02010600030101010101" pitchFamily="2" charset="-122"/>
              </a:rPr>
              <a:t>keras.models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 import Sequential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model = Sequential()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from </a:t>
            </a:r>
            <a:r>
              <a:rPr lang="en-US" altLang="zh-CN" sz="2000" dirty="0" err="1">
                <a:latin typeface="等线" panose="02010600030101010101" pitchFamily="2" charset="-122"/>
                <a:ea typeface="等线" panose="02010600030101010101" pitchFamily="2" charset="-122"/>
              </a:rPr>
              <a:t>keras.layers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 import Dense</a:t>
            </a:r>
            <a:r>
              <a:rPr lang="en-US" altLang="zh-CN" sz="2000">
                <a:latin typeface="等线" panose="02010600030101010101" pitchFamily="2" charset="-122"/>
                <a:ea typeface="等线" panose="02010600030101010101" pitchFamily="2" charset="-122"/>
              </a:rPr>
              <a:t>, </a:t>
            </a:r>
            <a:r>
              <a:rPr lang="en-US" altLang="zh-CN" sz="2000" smtClean="0">
                <a:latin typeface="等线" panose="02010600030101010101" pitchFamily="2" charset="-122"/>
                <a:ea typeface="等线" panose="02010600030101010101" pitchFamily="2" charset="-122"/>
              </a:rPr>
              <a:t>Activation,Dropout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endParaRPr lang="en-US" altLang="zh-CN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000" dirty="0" err="1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model.add</a:t>
            </a:r>
            <a:r>
              <a:rPr lang="en-US" altLang="zh-CN" sz="20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(Dense(units=10</a:t>
            </a:r>
            <a:r>
              <a:rPr lang="en-US" altLang="zh-CN" sz="200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, </a:t>
            </a:r>
            <a:r>
              <a:rPr lang="en-US" altLang="zh-CN" sz="2000">
                <a:latin typeface="等线" panose="02010600030101010101" pitchFamily="2" charset="-122"/>
                <a:ea typeface="等线" panose="02010600030101010101" pitchFamily="2" charset="-122"/>
              </a:rPr>
              <a:t>activation='relu</a:t>
            </a:r>
            <a:r>
              <a:rPr lang="en-US" altLang="zh-CN" sz="2000" smtClean="0">
                <a:latin typeface="等线" panose="02010600030101010101" pitchFamily="2" charset="-122"/>
                <a:ea typeface="等线" panose="02010600030101010101" pitchFamily="2" charset="-122"/>
              </a:rPr>
              <a:t>',</a:t>
            </a:r>
            <a:r>
              <a:rPr lang="en-US" altLang="zh-CN" sz="200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input_dim=2</a:t>
            </a:r>
            <a:r>
              <a:rPr lang="en-US" altLang="zh-CN" sz="200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)) </a:t>
            </a:r>
            <a:endParaRPr lang="en-US" altLang="zh-CN" sz="2000" smtClean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00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#</a:t>
            </a:r>
            <a:r>
              <a:rPr lang="zh-CN" altLang="en-US" sz="20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输入层</a:t>
            </a:r>
            <a:r>
              <a:rPr lang="en-US" altLang="zh-CN" sz="20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=2</a:t>
            </a:r>
            <a:r>
              <a:rPr lang="zh-CN" altLang="en-US" sz="20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，隐层</a:t>
            </a:r>
            <a:r>
              <a:rPr lang="en-US" altLang="zh-CN" sz="2000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=10</a:t>
            </a:r>
            <a:endParaRPr lang="en-US" altLang="zh-CN" sz="2000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68263" indent="0" eaLnBrk="1" hangingPunct="1">
              <a:lnSpc>
                <a:spcPct val="90000"/>
              </a:lnSpc>
              <a:buNone/>
            </a:pPr>
            <a:endParaRPr lang="en-US" altLang="zh-CN" sz="2000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000" smtClean="0">
                <a:solidFill>
                  <a:srgbClr val="000096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model.add(Dense(units=2,</a:t>
            </a:r>
            <a:r>
              <a:rPr lang="en-US" altLang="zh-CN" sz="200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2000" b="1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activation</a:t>
            </a:r>
            <a:r>
              <a:rPr lang="en-US" altLang="zh-CN" sz="2000">
                <a:latin typeface="等线" panose="02010600030101010101" pitchFamily="2" charset="-122"/>
                <a:ea typeface="等线" panose="02010600030101010101" pitchFamily="2" charset="-122"/>
              </a:rPr>
              <a:t>= 'softmax'</a:t>
            </a:r>
            <a:r>
              <a:rPr lang="en-US" altLang="zh-CN" sz="2000" smtClean="0">
                <a:solidFill>
                  <a:srgbClr val="000096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))  </a:t>
            </a:r>
            <a:r>
              <a:rPr lang="en-US" altLang="zh-CN" sz="2000" dirty="0">
                <a:solidFill>
                  <a:srgbClr val="000096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# </a:t>
            </a:r>
            <a:r>
              <a:rPr lang="zh-CN" altLang="en-US" sz="2000" dirty="0">
                <a:solidFill>
                  <a:srgbClr val="000096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，输出</a:t>
            </a:r>
            <a:r>
              <a:rPr lang="en-US" altLang="zh-CN" sz="2000">
                <a:solidFill>
                  <a:srgbClr val="000096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</a:t>
            </a:r>
            <a:r>
              <a:rPr lang="zh-CN" altLang="en-US" sz="2000" smtClean="0">
                <a:solidFill>
                  <a:srgbClr val="000096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节点</a:t>
            </a:r>
            <a:endParaRPr lang="en-US" altLang="zh-CN" sz="2000" smtClean="0">
              <a:solidFill>
                <a:srgbClr val="000096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68263" indent="0" eaLnBrk="1" hangingPunct="1">
              <a:lnSpc>
                <a:spcPct val="90000"/>
              </a:lnSpc>
              <a:buNone/>
            </a:pPr>
            <a:endParaRPr lang="zh-CN" altLang="en-US" sz="2000" dirty="0">
              <a:solidFill>
                <a:srgbClr val="000096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000" smtClean="0">
                <a:latin typeface="等线" panose="02010600030101010101" pitchFamily="2" charset="-122"/>
                <a:ea typeface="等线" panose="02010600030101010101" pitchFamily="2" charset="-122"/>
              </a:rPr>
              <a:t>model.compile( </a:t>
            </a:r>
            <a:r>
              <a:rPr lang="en-US" altLang="zh-CN" sz="2400" b="1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loss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='</a:t>
            </a:r>
            <a:r>
              <a:rPr lang="en-US" altLang="zh-CN" sz="2000" dirty="0" err="1">
                <a:latin typeface="等线" panose="02010600030101010101" pitchFamily="2" charset="-122"/>
                <a:ea typeface="等线" panose="02010600030101010101" pitchFamily="2" charset="-122"/>
              </a:rPr>
              <a:t>categorical_crossentropy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', </a:t>
            </a:r>
            <a:r>
              <a:rPr lang="en-US" altLang="zh-CN" sz="200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optimizer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='</a:t>
            </a:r>
            <a:r>
              <a:rPr lang="en-US" altLang="zh-CN" sz="2000" dirty="0" err="1">
                <a:latin typeface="等线" panose="02010600030101010101" pitchFamily="2" charset="-122"/>
                <a:ea typeface="等线" panose="02010600030101010101" pitchFamily="2" charset="-122"/>
              </a:rPr>
              <a:t>sgd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', metrics=['accuracy'])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000" dirty="0" err="1">
                <a:latin typeface="等线" panose="02010600030101010101" pitchFamily="2" charset="-122"/>
                <a:ea typeface="等线" panose="02010600030101010101" pitchFamily="2" charset="-122"/>
              </a:rPr>
              <a:t>model.fit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(</a:t>
            </a:r>
            <a:r>
              <a:rPr lang="en-US" altLang="zh-CN" sz="2000" dirty="0" err="1">
                <a:latin typeface="等线" panose="02010600030101010101" pitchFamily="2" charset="-122"/>
                <a:ea typeface="等线" panose="02010600030101010101" pitchFamily="2" charset="-122"/>
              </a:rPr>
              <a:t>Xtrain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, </a:t>
            </a:r>
            <a:r>
              <a:rPr lang="en-US" altLang="zh-CN" sz="2000" dirty="0" err="1">
                <a:latin typeface="等线" panose="02010600030101010101" pitchFamily="2" charset="-122"/>
                <a:ea typeface="等线" panose="02010600030101010101" pitchFamily="2" charset="-122"/>
              </a:rPr>
              <a:t>ytrain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, epochs=100, </a:t>
            </a:r>
            <a:r>
              <a:rPr lang="en-US" altLang="zh-CN" sz="2000" dirty="0" err="1">
                <a:latin typeface="等线" panose="02010600030101010101" pitchFamily="2" charset="-122"/>
                <a:ea typeface="等线" panose="02010600030101010101" pitchFamily="2" charset="-122"/>
              </a:rPr>
              <a:t>batch_size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=5)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000" dirty="0" smtClean="0">
                <a:latin typeface="等线" panose="02010600030101010101" pitchFamily="2" charset="-122"/>
                <a:ea typeface="等线" panose="02010600030101010101" pitchFamily="2" charset="-122"/>
              </a:rPr>
              <a:t>classes 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= </a:t>
            </a:r>
            <a:r>
              <a:rPr lang="en-US" altLang="zh-CN" sz="2000" dirty="0" err="1">
                <a:latin typeface="等线" panose="02010600030101010101" pitchFamily="2" charset="-122"/>
                <a:ea typeface="等线" panose="02010600030101010101" pitchFamily="2" charset="-122"/>
              </a:rPr>
              <a:t>model.predict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(</a:t>
            </a:r>
            <a:r>
              <a:rPr lang="en-US" altLang="zh-CN" sz="2000" dirty="0" err="1">
                <a:latin typeface="等线" panose="02010600030101010101" pitchFamily="2" charset="-122"/>
                <a:ea typeface="等线" panose="02010600030101010101" pitchFamily="2" charset="-122"/>
              </a:rPr>
              <a:t>Xtest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, </a:t>
            </a:r>
            <a:r>
              <a:rPr lang="en-US" altLang="zh-CN" sz="2000" dirty="0" err="1">
                <a:latin typeface="等线" panose="02010600030101010101" pitchFamily="2" charset="-122"/>
                <a:ea typeface="等线" panose="02010600030101010101" pitchFamily="2" charset="-122"/>
              </a:rPr>
              <a:t>batch_size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=5)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000">
                <a:latin typeface="等线" panose="02010600030101010101" pitchFamily="2" charset="-122"/>
                <a:ea typeface="等线" panose="02010600030101010101" pitchFamily="2" charset="-122"/>
              </a:rPr>
              <a:t>predict= </a:t>
            </a:r>
            <a:r>
              <a:rPr lang="en-US" altLang="zh-CN" sz="2000" smtClean="0">
                <a:latin typeface="等线" panose="02010600030101010101" pitchFamily="2" charset="-122"/>
                <a:ea typeface="等线" panose="02010600030101010101" pitchFamily="2" charset="-122"/>
              </a:rPr>
              <a:t>classes.argmax(axis=1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)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043608" y="256490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4067944" y="508164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9627710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354266" y="192805"/>
            <a:ext cx="7959634" cy="653752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en-US" altLang="zh-CN" dirty="0" err="1" smtClean="0"/>
              <a:t>Keras</a:t>
            </a:r>
            <a:r>
              <a:rPr lang="zh-CN" altLang="en-US" dirty="0" smtClean="0"/>
              <a:t>建模例子</a:t>
            </a:r>
            <a:endParaRPr lang="zh-CN" altLang="en-US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269268" y="1025297"/>
            <a:ext cx="8605464" cy="5053935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263" indent="0" eaLnBrk="1" hangingPunct="1">
              <a:lnSpc>
                <a:spcPct val="90000"/>
              </a:lnSpc>
              <a:buNone/>
            </a:pPr>
            <a:r>
              <a:rPr lang="zh-CN" altLang="en-US" sz="2400" smtClean="0">
                <a:latin typeface="等线" panose="02010600030101010101" pitchFamily="2" charset="-122"/>
                <a:ea typeface="等线" panose="02010600030101010101" pitchFamily="2" charset="-122"/>
              </a:rPr>
              <a:t>问题：</a:t>
            </a:r>
            <a:endParaRPr lang="en-US" altLang="zh-CN" sz="240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40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2400" smtClean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zh-CN" altLang="en-US" sz="2400" smtClean="0">
                <a:latin typeface="等线" panose="02010600030101010101" pitchFamily="2" charset="-122"/>
                <a:ea typeface="等线" panose="02010600030101010101" pitchFamily="2" charset="-122"/>
              </a:rPr>
              <a:t>输入特征：</a:t>
            </a:r>
            <a:r>
              <a:rPr lang="en-US" altLang="zh-CN" sz="2400" smtClean="0">
                <a:latin typeface="等线" panose="02010600030101010101" pitchFamily="2" charset="-122"/>
                <a:ea typeface="等线" panose="02010600030101010101" pitchFamily="2" charset="-122"/>
              </a:rPr>
              <a:t>2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40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2400" smtClean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zh-CN" altLang="en-US" sz="2400" smtClean="0">
                <a:latin typeface="等线" panose="02010600030101010101" pitchFamily="2" charset="-122"/>
                <a:ea typeface="等线" panose="02010600030101010101" pitchFamily="2" charset="-122"/>
              </a:rPr>
              <a:t>输出特征：</a:t>
            </a:r>
            <a:r>
              <a:rPr lang="en-US" altLang="zh-CN" sz="2400" smtClean="0">
                <a:latin typeface="等线" panose="02010600030101010101" pitchFamily="2" charset="-122"/>
                <a:ea typeface="等线" panose="02010600030101010101" pitchFamily="2" charset="-122"/>
              </a:rPr>
              <a:t>2</a:t>
            </a:r>
            <a:r>
              <a:rPr lang="zh-CN" altLang="en-US" sz="2400" smtClean="0">
                <a:latin typeface="等线" panose="02010600030101010101" pitchFamily="2" charset="-122"/>
                <a:ea typeface="等线" panose="02010600030101010101" pitchFamily="2" charset="-122"/>
              </a:rPr>
              <a:t>类，正交编码后，</a:t>
            </a:r>
            <a:r>
              <a:rPr lang="en-US" altLang="zh-CN" sz="2400" smtClean="0">
                <a:latin typeface="等线" panose="02010600030101010101" pitchFamily="2" charset="-122"/>
                <a:ea typeface="等线" panose="02010600030101010101" pitchFamily="2" charset="-122"/>
              </a:rPr>
              <a:t>2</a:t>
            </a:r>
            <a:r>
              <a:rPr lang="zh-CN" altLang="en-US" sz="2400" smtClean="0">
                <a:latin typeface="等线" panose="02010600030101010101" pitchFamily="2" charset="-122"/>
                <a:ea typeface="等线" panose="02010600030101010101" pitchFamily="2" charset="-122"/>
              </a:rPr>
              <a:t>个节点</a:t>
            </a:r>
            <a:endParaRPr lang="en-US" altLang="zh-CN" sz="240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68263" indent="0" eaLnBrk="1" hangingPunct="1">
              <a:lnSpc>
                <a:spcPct val="90000"/>
              </a:lnSpc>
              <a:buNone/>
            </a:pPr>
            <a:endParaRPr lang="en-US" altLang="zh-CN" sz="240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zh-CN" altLang="en-US" sz="2400" smtClean="0">
                <a:latin typeface="等线" panose="02010600030101010101" pitchFamily="2" charset="-122"/>
                <a:ea typeface="等线" panose="02010600030101010101" pitchFamily="2" charset="-122"/>
              </a:rPr>
              <a:t>搭建网络</a:t>
            </a:r>
            <a:endParaRPr lang="en-US" altLang="zh-CN" sz="24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043608" y="256490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4067944" y="508164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3209" y="2484737"/>
            <a:ext cx="3880712" cy="2507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512958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354266" y="192805"/>
            <a:ext cx="7959634" cy="653752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en-US" altLang="zh-CN" dirty="0" err="1" smtClean="0"/>
              <a:t>Keras</a:t>
            </a:r>
            <a:r>
              <a:rPr lang="zh-CN" altLang="en-US" dirty="0" smtClean="0"/>
              <a:t>建模例子</a:t>
            </a:r>
            <a:endParaRPr lang="zh-CN" altLang="en-US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269268" y="1025297"/>
            <a:ext cx="8605464" cy="5053935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from </a:t>
            </a:r>
            <a:r>
              <a:rPr lang="en-US" altLang="zh-CN" sz="2400" dirty="0" err="1">
                <a:latin typeface="等线" panose="02010600030101010101" pitchFamily="2" charset="-122"/>
                <a:ea typeface="等线" panose="02010600030101010101" pitchFamily="2" charset="-122"/>
              </a:rPr>
              <a:t>sklearn.datasets.samples_generator</a:t>
            </a: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 import </a:t>
            </a:r>
            <a:r>
              <a:rPr lang="en-US" altLang="zh-CN" sz="2400" dirty="0" err="1">
                <a:latin typeface="等线" panose="02010600030101010101" pitchFamily="2" charset="-122"/>
                <a:ea typeface="等线" panose="02010600030101010101" pitchFamily="2" charset="-122"/>
              </a:rPr>
              <a:t>make_circles</a:t>
            </a:r>
            <a:endParaRPr lang="en-US" altLang="zh-CN" sz="24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import </a:t>
            </a:r>
            <a:r>
              <a:rPr lang="en-US" altLang="zh-CN" sz="2400" dirty="0" err="1">
                <a:latin typeface="等线" panose="02010600030101010101" pitchFamily="2" charset="-122"/>
                <a:ea typeface="等线" panose="02010600030101010101" pitchFamily="2" charset="-122"/>
              </a:rPr>
              <a:t>numpy</a:t>
            </a: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 as np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400" dirty="0" err="1">
                <a:latin typeface="等线" panose="02010600030101010101" pitchFamily="2" charset="-122"/>
                <a:ea typeface="等线" panose="02010600030101010101" pitchFamily="2" charset="-122"/>
              </a:rPr>
              <a:t>X,y</a:t>
            </a: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 = </a:t>
            </a:r>
            <a:r>
              <a:rPr lang="en-US" altLang="zh-CN" sz="2400" dirty="0" err="1">
                <a:latin typeface="等线" panose="02010600030101010101" pitchFamily="2" charset="-122"/>
                <a:ea typeface="等线" panose="02010600030101010101" pitchFamily="2" charset="-122"/>
              </a:rPr>
              <a:t>make_circles</a:t>
            </a: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(100, factor=.1, noise=.1)  # </a:t>
            </a: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产生模拟数据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# </a:t>
            </a:r>
            <a:r>
              <a:rPr lang="zh-CN" altLang="en-US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模拟的数据，如图所示</a:t>
            </a:r>
            <a:endParaRPr lang="en-US" altLang="zh-CN" sz="24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from </a:t>
            </a:r>
            <a:r>
              <a:rPr lang="en-US" altLang="zh-CN" sz="2400" dirty="0" err="1">
                <a:latin typeface="等线" panose="02010600030101010101" pitchFamily="2" charset="-122"/>
                <a:ea typeface="等线" panose="02010600030101010101" pitchFamily="2" charset="-122"/>
              </a:rPr>
              <a:t>keras.utils</a:t>
            </a: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 import </a:t>
            </a:r>
            <a:r>
              <a:rPr lang="en-US" altLang="zh-CN" sz="2400" dirty="0" err="1">
                <a:latin typeface="等线" panose="02010600030101010101" pitchFamily="2" charset="-122"/>
                <a:ea typeface="等线" panose="02010600030101010101" pitchFamily="2" charset="-122"/>
              </a:rPr>
              <a:t>to_categorical</a:t>
            </a:r>
            <a:endParaRPr lang="en-US" altLang="zh-CN" sz="24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y = </a:t>
            </a:r>
            <a:r>
              <a:rPr lang="en-US" altLang="zh-CN" sz="2400" dirty="0" err="1">
                <a:latin typeface="等线" panose="02010600030101010101" pitchFamily="2" charset="-122"/>
                <a:ea typeface="等线" panose="02010600030101010101" pitchFamily="2" charset="-122"/>
              </a:rPr>
              <a:t>to_categorical</a:t>
            </a: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(y</a:t>
            </a:r>
            <a:r>
              <a:rPr lang="en-US" altLang="zh-CN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)  # y</a:t>
            </a:r>
            <a:r>
              <a:rPr lang="zh-CN" altLang="en-US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原来是整数</a:t>
            </a:r>
            <a:r>
              <a:rPr lang="en-US" altLang="zh-CN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0</a:t>
            </a:r>
            <a:r>
              <a:rPr lang="zh-CN" altLang="en-US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或</a:t>
            </a:r>
            <a:r>
              <a:rPr lang="en-US" altLang="zh-CN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zh-CN" altLang="en-US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，变成</a:t>
            </a:r>
            <a:r>
              <a:rPr lang="en-US" altLang="zh-CN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0=1 0</a:t>
            </a:r>
            <a:r>
              <a:rPr lang="zh-CN" altLang="en-US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，</a:t>
            </a:r>
            <a:r>
              <a:rPr lang="en-US" altLang="zh-CN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1=0 1</a:t>
            </a:r>
            <a:endParaRPr lang="en-US" altLang="zh-CN" sz="24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68263" indent="0" eaLnBrk="1" hangingPunct="1">
              <a:lnSpc>
                <a:spcPct val="90000"/>
              </a:lnSpc>
              <a:buNone/>
            </a:pPr>
            <a:endParaRPr lang="en-US" altLang="zh-CN" sz="24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from </a:t>
            </a:r>
            <a:r>
              <a:rPr lang="en-US" altLang="zh-CN" sz="2400" dirty="0" err="1">
                <a:latin typeface="等线" panose="02010600030101010101" pitchFamily="2" charset="-122"/>
                <a:ea typeface="等线" panose="02010600030101010101" pitchFamily="2" charset="-122"/>
              </a:rPr>
              <a:t>sklearn.model_selection</a:t>
            </a: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 import </a:t>
            </a:r>
            <a:r>
              <a:rPr lang="en-US" altLang="zh-CN" sz="2400" dirty="0" err="1">
                <a:latin typeface="等线" panose="02010600030101010101" pitchFamily="2" charset="-122"/>
                <a:ea typeface="等线" panose="02010600030101010101" pitchFamily="2" charset="-122"/>
              </a:rPr>
              <a:t>train_test_split</a:t>
            </a:r>
            <a:endParaRPr lang="en-US" altLang="zh-CN" sz="24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400" dirty="0" err="1">
                <a:latin typeface="等线" panose="02010600030101010101" pitchFamily="2" charset="-122"/>
                <a:ea typeface="等线" panose="02010600030101010101" pitchFamily="2" charset="-122"/>
              </a:rPr>
              <a:t>Xtrain</a:t>
            </a: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, </a:t>
            </a:r>
            <a:r>
              <a:rPr lang="en-US" altLang="zh-CN" sz="2400" dirty="0" err="1">
                <a:latin typeface="等线" panose="02010600030101010101" pitchFamily="2" charset="-122"/>
                <a:ea typeface="等线" panose="02010600030101010101" pitchFamily="2" charset="-122"/>
              </a:rPr>
              <a:t>Xtest</a:t>
            </a: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, </a:t>
            </a:r>
            <a:r>
              <a:rPr lang="en-US" altLang="zh-CN" sz="2400" dirty="0" err="1">
                <a:latin typeface="等线" panose="02010600030101010101" pitchFamily="2" charset="-122"/>
                <a:ea typeface="等线" panose="02010600030101010101" pitchFamily="2" charset="-122"/>
              </a:rPr>
              <a:t>ytrain</a:t>
            </a: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, </a:t>
            </a:r>
            <a:r>
              <a:rPr lang="en-US" altLang="zh-CN" sz="2400" dirty="0" err="1">
                <a:latin typeface="等线" panose="02010600030101010101" pitchFamily="2" charset="-122"/>
                <a:ea typeface="等线" panose="02010600030101010101" pitchFamily="2" charset="-122"/>
              </a:rPr>
              <a:t>ytest</a:t>
            </a: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 = </a:t>
            </a:r>
            <a:r>
              <a:rPr lang="en-US" altLang="zh-CN" sz="2400" dirty="0" err="1">
                <a:latin typeface="等线" panose="02010600030101010101" pitchFamily="2" charset="-122"/>
                <a:ea typeface="等线" panose="02010600030101010101" pitchFamily="2" charset="-122"/>
              </a:rPr>
              <a:t>train_test_split</a:t>
            </a: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(X, y, </a:t>
            </a:r>
            <a:r>
              <a:rPr lang="en-US" altLang="zh-CN" sz="2400" dirty="0" err="1">
                <a:latin typeface="等线" panose="02010600030101010101" pitchFamily="2" charset="-122"/>
                <a:ea typeface="等线" panose="02010600030101010101" pitchFamily="2" charset="-122"/>
              </a:rPr>
              <a:t>test_size</a:t>
            </a: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=.1) </a:t>
            </a:r>
            <a:endParaRPr lang="en-US" altLang="zh-CN" sz="24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043608" y="256490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4067944" y="508164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4088" y="-407212"/>
            <a:ext cx="3880712" cy="2507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767980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354266" y="192805"/>
            <a:ext cx="7959634" cy="653752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en-US" altLang="zh-CN" dirty="0" err="1" smtClean="0"/>
              <a:t>Keras</a:t>
            </a:r>
            <a:r>
              <a:rPr lang="zh-CN" altLang="en-US" dirty="0" smtClean="0"/>
              <a:t>例子</a:t>
            </a:r>
            <a:endParaRPr lang="zh-CN" altLang="en-US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269268" y="1025297"/>
            <a:ext cx="8605464" cy="5053935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from </a:t>
            </a:r>
            <a:r>
              <a:rPr lang="en-US" altLang="zh-CN" sz="2400" dirty="0" err="1">
                <a:latin typeface="等线" panose="02010600030101010101" pitchFamily="2" charset="-122"/>
                <a:ea typeface="等线" panose="02010600030101010101" pitchFamily="2" charset="-122"/>
              </a:rPr>
              <a:t>keras.models</a:t>
            </a: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 import Sequential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model = Sequential()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from </a:t>
            </a:r>
            <a:r>
              <a:rPr lang="en-US" altLang="zh-CN" sz="2400" dirty="0" err="1">
                <a:latin typeface="等线" panose="02010600030101010101" pitchFamily="2" charset="-122"/>
                <a:ea typeface="等线" panose="02010600030101010101" pitchFamily="2" charset="-122"/>
              </a:rPr>
              <a:t>keras.layers</a:t>
            </a: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 import </a:t>
            </a:r>
            <a:r>
              <a:rPr lang="en-US" altLang="zh-CN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Dense</a:t>
            </a:r>
            <a:endParaRPr lang="en-US" altLang="zh-CN" sz="24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400" dirty="0" err="1">
                <a:latin typeface="等线" panose="02010600030101010101" pitchFamily="2" charset="-122"/>
                <a:ea typeface="等线" panose="02010600030101010101" pitchFamily="2" charset="-122"/>
              </a:rPr>
              <a:t>model.add</a:t>
            </a: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(Dense(units=5, activation='</a:t>
            </a:r>
            <a:r>
              <a:rPr lang="en-US" altLang="zh-CN" sz="2400" dirty="0" err="1">
                <a:latin typeface="等线" panose="02010600030101010101" pitchFamily="2" charset="-122"/>
                <a:ea typeface="等线" panose="02010600030101010101" pitchFamily="2" charset="-122"/>
              </a:rPr>
              <a:t>relu</a:t>
            </a:r>
            <a:r>
              <a:rPr lang="en-US" altLang="zh-CN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',</a:t>
            </a:r>
            <a:r>
              <a:rPr lang="en-US" altLang="zh-CN" sz="2400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input_dim</a:t>
            </a:r>
            <a:r>
              <a:rPr lang="en-US" altLang="zh-CN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=2)) #</a:t>
            </a:r>
            <a:r>
              <a:rPr lang="zh-CN" altLang="en-US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输入层</a:t>
            </a:r>
            <a:r>
              <a:rPr lang="en-US" altLang="zh-CN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=2</a:t>
            </a: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，</a:t>
            </a:r>
            <a:r>
              <a:rPr lang="zh-CN" altLang="en-US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隐层</a:t>
            </a:r>
            <a:r>
              <a:rPr lang="en-US" altLang="zh-CN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=5</a:t>
            </a:r>
            <a:endParaRPr lang="en-US" altLang="zh-CN" sz="24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400" dirty="0" err="1">
                <a:latin typeface="等线" panose="02010600030101010101" pitchFamily="2" charset="-122"/>
                <a:ea typeface="等线" panose="02010600030101010101" pitchFamily="2" charset="-122"/>
              </a:rPr>
              <a:t>model.add</a:t>
            </a: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(Dense(units=2, activation</a:t>
            </a:r>
            <a:r>
              <a:rPr lang="en-US" altLang="zh-CN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=</a:t>
            </a: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'</a:t>
            </a:r>
            <a:r>
              <a:rPr lang="en-US" altLang="zh-CN" sz="2400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softmax</a:t>
            </a:r>
            <a:r>
              <a:rPr lang="en-US" altLang="zh-CN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'))  # </a:t>
            </a:r>
            <a:r>
              <a:rPr lang="zh-CN" altLang="en-US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，输出</a:t>
            </a:r>
            <a:r>
              <a:rPr lang="en-US" altLang="zh-CN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2</a:t>
            </a:r>
            <a:r>
              <a:rPr lang="zh-CN" altLang="en-US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节点</a:t>
            </a:r>
            <a:endParaRPr lang="en-US" altLang="zh-CN" sz="24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400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model.compile</a:t>
            </a:r>
            <a:r>
              <a:rPr lang="en-US" altLang="zh-CN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(loss</a:t>
            </a: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='</a:t>
            </a:r>
            <a:r>
              <a:rPr lang="en-US" altLang="zh-CN" sz="2400" dirty="0" err="1">
                <a:latin typeface="等线" panose="02010600030101010101" pitchFamily="2" charset="-122"/>
                <a:ea typeface="等线" panose="02010600030101010101" pitchFamily="2" charset="-122"/>
              </a:rPr>
              <a:t>categorical_crossentropy</a:t>
            </a: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', optimizer='</a:t>
            </a:r>
            <a:r>
              <a:rPr lang="en-US" altLang="zh-CN" sz="2400" dirty="0" err="1">
                <a:latin typeface="等线" panose="02010600030101010101" pitchFamily="2" charset="-122"/>
                <a:ea typeface="等线" panose="02010600030101010101" pitchFamily="2" charset="-122"/>
              </a:rPr>
              <a:t>sgd</a:t>
            </a: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', metrics=['accuracy</a:t>
            </a:r>
            <a:r>
              <a:rPr lang="en-US" altLang="zh-CN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'])</a:t>
            </a:r>
            <a:endParaRPr lang="en-US" altLang="zh-CN" sz="24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043608" y="256490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4067944" y="508164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5106498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354266" y="192805"/>
            <a:ext cx="7959634" cy="653752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en-US" altLang="zh-CN" dirty="0" err="1" smtClean="0"/>
              <a:t>Keras</a:t>
            </a:r>
            <a:r>
              <a:rPr lang="zh-CN" altLang="en-US" dirty="0" smtClean="0"/>
              <a:t>例子</a:t>
            </a:r>
            <a:endParaRPr lang="zh-CN" altLang="en-US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269268" y="1025297"/>
            <a:ext cx="8605464" cy="5053935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263" indent="0" eaLnBrk="1" hangingPunct="1">
              <a:lnSpc>
                <a:spcPct val="90000"/>
              </a:lnSpc>
              <a:buNone/>
            </a:pPr>
            <a:r>
              <a:rPr lang="zh-CN" altLang="en-US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建模及预测</a:t>
            </a:r>
            <a:endParaRPr lang="en-US" altLang="zh-CN" sz="24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400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model.fit</a:t>
            </a:r>
            <a:r>
              <a:rPr lang="en-US" altLang="zh-CN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(</a:t>
            </a:r>
            <a:r>
              <a:rPr lang="en-US" altLang="zh-CN" sz="2400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Xtrain</a:t>
            </a: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, </a:t>
            </a:r>
            <a:r>
              <a:rPr lang="en-US" altLang="zh-CN" sz="2400" dirty="0" err="1">
                <a:latin typeface="等线" panose="02010600030101010101" pitchFamily="2" charset="-122"/>
                <a:ea typeface="等线" panose="02010600030101010101" pitchFamily="2" charset="-122"/>
              </a:rPr>
              <a:t>ytrain</a:t>
            </a: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, epochs=100, </a:t>
            </a:r>
            <a:r>
              <a:rPr lang="en-US" altLang="zh-CN" sz="2400" dirty="0" err="1">
                <a:latin typeface="等线" panose="02010600030101010101" pitchFamily="2" charset="-122"/>
                <a:ea typeface="等线" panose="02010600030101010101" pitchFamily="2" charset="-122"/>
              </a:rPr>
              <a:t>batch_size</a:t>
            </a: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=5)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400" dirty="0" err="1">
                <a:latin typeface="等线" panose="02010600030101010101" pitchFamily="2" charset="-122"/>
                <a:ea typeface="等线" panose="02010600030101010101" pitchFamily="2" charset="-122"/>
              </a:rPr>
              <a:t>loss_and_metrics</a:t>
            </a: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 = </a:t>
            </a:r>
            <a:r>
              <a:rPr lang="en-US" altLang="zh-CN" sz="2400" dirty="0" err="1">
                <a:latin typeface="等线" panose="02010600030101010101" pitchFamily="2" charset="-122"/>
                <a:ea typeface="等线" panose="02010600030101010101" pitchFamily="2" charset="-122"/>
              </a:rPr>
              <a:t>model.evaluate</a:t>
            </a: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(X, y, </a:t>
            </a:r>
            <a:r>
              <a:rPr lang="en-US" altLang="zh-CN" sz="2400" dirty="0" err="1">
                <a:latin typeface="等线" panose="02010600030101010101" pitchFamily="2" charset="-122"/>
                <a:ea typeface="等线" panose="02010600030101010101" pitchFamily="2" charset="-122"/>
              </a:rPr>
              <a:t>batch_size</a:t>
            </a: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=10)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classes = </a:t>
            </a:r>
            <a:r>
              <a:rPr lang="en-US" altLang="zh-CN" sz="2400" dirty="0" err="1">
                <a:latin typeface="等线" panose="02010600030101010101" pitchFamily="2" charset="-122"/>
                <a:ea typeface="等线" panose="02010600030101010101" pitchFamily="2" charset="-122"/>
              </a:rPr>
              <a:t>model.predict</a:t>
            </a: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(</a:t>
            </a:r>
            <a:r>
              <a:rPr lang="en-US" altLang="zh-CN" sz="2400" dirty="0" err="1">
                <a:latin typeface="等线" panose="02010600030101010101" pitchFamily="2" charset="-122"/>
                <a:ea typeface="等线" panose="02010600030101010101" pitchFamily="2" charset="-122"/>
              </a:rPr>
              <a:t>Xtest</a:t>
            </a: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, </a:t>
            </a:r>
            <a:r>
              <a:rPr lang="en-US" altLang="zh-CN" sz="2400" dirty="0" err="1">
                <a:latin typeface="等线" panose="02010600030101010101" pitchFamily="2" charset="-122"/>
                <a:ea typeface="等线" panose="02010600030101010101" pitchFamily="2" charset="-122"/>
              </a:rPr>
              <a:t>batch_size</a:t>
            </a: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=5)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predict=</a:t>
            </a:r>
            <a:r>
              <a:rPr lang="en-US" altLang="zh-CN" sz="2400" dirty="0" err="1">
                <a:latin typeface="等线" panose="02010600030101010101" pitchFamily="2" charset="-122"/>
                <a:ea typeface="等线" panose="02010600030101010101" pitchFamily="2" charset="-122"/>
              </a:rPr>
              <a:t>np.argmax</a:t>
            </a: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(</a:t>
            </a:r>
            <a:r>
              <a:rPr lang="en-US" altLang="zh-CN" sz="2400" dirty="0" err="1">
                <a:latin typeface="等线" panose="02010600030101010101" pitchFamily="2" charset="-122"/>
                <a:ea typeface="等线" panose="02010600030101010101" pitchFamily="2" charset="-122"/>
              </a:rPr>
              <a:t>classes,axis</a:t>
            </a: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=1</a:t>
            </a:r>
            <a:r>
              <a:rPr lang="en-US" altLang="zh-CN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)  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# </a:t>
            </a:r>
            <a:r>
              <a:rPr lang="zh-CN" altLang="en-US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找每行最大元素位置，根据正交编码，最大值位置就是类</a:t>
            </a:r>
            <a:endParaRPr lang="en-US" altLang="zh-CN" sz="24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400" dirty="0" err="1">
                <a:latin typeface="等线" panose="02010600030101010101" pitchFamily="2" charset="-122"/>
                <a:ea typeface="等线" panose="02010600030101010101" pitchFamily="2" charset="-122"/>
              </a:rPr>
              <a:t>ytrue</a:t>
            </a: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=</a:t>
            </a:r>
            <a:r>
              <a:rPr lang="en-US" altLang="zh-CN" sz="2400" dirty="0" err="1">
                <a:latin typeface="等线" panose="02010600030101010101" pitchFamily="2" charset="-122"/>
                <a:ea typeface="等线" panose="02010600030101010101" pitchFamily="2" charset="-122"/>
              </a:rPr>
              <a:t>np.argmax</a:t>
            </a: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(</a:t>
            </a:r>
            <a:r>
              <a:rPr lang="en-US" altLang="zh-CN" sz="2400" dirty="0" err="1">
                <a:latin typeface="等线" panose="02010600030101010101" pitchFamily="2" charset="-122"/>
                <a:ea typeface="等线" panose="02010600030101010101" pitchFamily="2" charset="-122"/>
              </a:rPr>
              <a:t>ytest,axis</a:t>
            </a: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=1)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err=</a:t>
            </a:r>
            <a:r>
              <a:rPr lang="en-US" altLang="zh-CN" sz="2400" dirty="0" err="1">
                <a:latin typeface="等线" panose="02010600030101010101" pitchFamily="2" charset="-122"/>
                <a:ea typeface="等线" panose="02010600030101010101" pitchFamily="2" charset="-122"/>
              </a:rPr>
              <a:t>ytrue</a:t>
            </a: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-predict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print(err)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043608" y="256490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4067944" y="508164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0164206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5698" y="0"/>
            <a:ext cx="7772400" cy="9144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eaLnBrk="1" fontAlgn="auto" hangingPunct="1">
              <a:spcAft>
                <a:spcPts val="0"/>
              </a:spcAft>
            </a:pPr>
            <a:r>
              <a:rPr lang="zh-CN" altLang="en-US" smtClean="0">
                <a:solidFill>
                  <a:schemeClr val="tx1"/>
                </a:solidFill>
              </a:rPr>
              <a:t>深度学习的由来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914400"/>
            <a:ext cx="7772400" cy="5494312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/>
          <a:p>
            <a:pPr marL="411163" eaLnBrk="1" hangingPunct="1">
              <a:defRPr/>
            </a:pPr>
            <a:r>
              <a:rPr lang="zh-CN" altLang="en-US" b="0" smtClean="0">
                <a:latin typeface="等线" panose="02010600030101010101" pitchFamily="2" charset="-122"/>
                <a:ea typeface="等线" panose="02010600030101010101" pitchFamily="2" charset="-122"/>
              </a:rPr>
              <a:t>周易预测：学习</a:t>
            </a:r>
            <a:r>
              <a:rPr lang="zh-CN" altLang="en-US" b="0">
                <a:latin typeface="等线" panose="02010600030101010101" pitchFamily="2" charset="-122"/>
                <a:ea typeface="等线" panose="02010600030101010101" pitchFamily="2" charset="-122"/>
              </a:rPr>
              <a:t>历史</a:t>
            </a:r>
            <a:r>
              <a:rPr lang="zh-CN" altLang="en-US" b="0" smtClean="0">
                <a:latin typeface="等线" panose="02010600030101010101" pitchFamily="2" charset="-122"/>
                <a:ea typeface="等线" panose="02010600030101010101" pitchFamily="2" charset="-122"/>
              </a:rPr>
              <a:t>事件积累</a:t>
            </a:r>
            <a:r>
              <a:rPr lang="zh-CN" altLang="en-US" b="0">
                <a:latin typeface="等线" panose="02010600030101010101" pitchFamily="2" charset="-122"/>
                <a:ea typeface="等线" panose="02010600030101010101" pitchFamily="2" charset="-122"/>
              </a:rPr>
              <a:t>经验，得出事物间的相似性和关联性</a:t>
            </a:r>
            <a:r>
              <a:rPr lang="zh-CN" altLang="en-US" b="0" smtClean="0">
                <a:latin typeface="等线" panose="02010600030101010101" pitchFamily="2" charset="-122"/>
                <a:ea typeface="等线" panose="02010600030101010101" pitchFamily="2" charset="-122"/>
              </a:rPr>
              <a:t>，对</a:t>
            </a:r>
            <a:r>
              <a:rPr lang="zh-CN" altLang="en-US" b="0">
                <a:latin typeface="等线" panose="02010600030101010101" pitchFamily="2" charset="-122"/>
                <a:ea typeface="等线" panose="02010600030101010101" pitchFamily="2" charset="-122"/>
              </a:rPr>
              <a:t>事物的未来状况做出</a:t>
            </a:r>
            <a:r>
              <a:rPr lang="zh-CN" altLang="en-US" b="0" smtClean="0">
                <a:latin typeface="等线" panose="02010600030101010101" pitchFamily="2" charset="-122"/>
                <a:ea typeface="等线" panose="02010600030101010101" pitchFamily="2" charset="-122"/>
              </a:rPr>
              <a:t>预测</a:t>
            </a:r>
            <a:endParaRPr lang="en-US" altLang="zh-CN" b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411163" eaLnBrk="1" hangingPunct="1">
              <a:defRPr/>
            </a:pPr>
            <a:r>
              <a:rPr lang="zh-CN" altLang="en-US" b="0" smtClean="0">
                <a:latin typeface="等线" panose="02010600030101010101" pitchFamily="2" charset="-122"/>
                <a:ea typeface="等线" panose="02010600030101010101" pitchFamily="2" charset="-122"/>
              </a:rPr>
              <a:t>基于数据统计预测：通过数据的</a:t>
            </a:r>
            <a:r>
              <a:rPr lang="zh-CN" altLang="en-US" b="0">
                <a:latin typeface="等线" panose="02010600030101010101" pitchFamily="2" charset="-122"/>
                <a:ea typeface="等线" panose="02010600030101010101" pitchFamily="2" charset="-122"/>
              </a:rPr>
              <a:t>输入值和输出值</a:t>
            </a:r>
            <a:r>
              <a:rPr lang="zh-CN" altLang="en-US" b="0" smtClean="0">
                <a:latin typeface="等线" panose="02010600030101010101" pitchFamily="2" charset="-122"/>
                <a:ea typeface="等线" panose="02010600030101010101" pitchFamily="2" charset="-122"/>
              </a:rPr>
              <a:t>关联性，</a:t>
            </a:r>
            <a:r>
              <a:rPr lang="zh-CN" altLang="en-US" b="0">
                <a:latin typeface="等线" panose="02010600030101010101" pitchFamily="2" charset="-122"/>
                <a:ea typeface="等线" panose="02010600030101010101" pitchFamily="2" charset="-122"/>
              </a:rPr>
              <a:t>得到预测模型，再利用该模型对未来的输入值进行输出值</a:t>
            </a:r>
            <a:r>
              <a:rPr lang="zh-CN" altLang="en-US" b="0" smtClean="0">
                <a:latin typeface="等线" panose="02010600030101010101" pitchFamily="2" charset="-122"/>
                <a:ea typeface="等线" panose="02010600030101010101" pitchFamily="2" charset="-122"/>
              </a:rPr>
              <a:t>预测</a:t>
            </a:r>
            <a:endParaRPr lang="en-US" altLang="zh-CN" b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411163" eaLnBrk="1" hangingPunct="1">
              <a:defRPr/>
            </a:pPr>
            <a:r>
              <a:rPr lang="zh-CN" altLang="en-US" b="0">
                <a:latin typeface="等线" panose="02010600030101010101" pitchFamily="2" charset="-122"/>
                <a:ea typeface="等线" panose="02010600030101010101" pitchFamily="2" charset="-122"/>
              </a:rPr>
              <a:t>机器学习：假定事物的输入、输出之间存在一种函数关系</a:t>
            </a:r>
            <a:r>
              <a:rPr lang="en-US" altLang="zh-CN" b="0">
                <a:latin typeface="等线" panose="02010600030101010101" pitchFamily="2" charset="-122"/>
                <a:ea typeface="等线" panose="02010600030101010101" pitchFamily="2" charset="-122"/>
              </a:rPr>
              <a:t>y=f(x, β)</a:t>
            </a:r>
            <a:r>
              <a:rPr lang="zh-CN" altLang="en-US" b="0">
                <a:latin typeface="等线" panose="02010600030101010101" pitchFamily="2" charset="-122"/>
                <a:ea typeface="等线" panose="02010600030101010101" pitchFamily="2" charset="-122"/>
              </a:rPr>
              <a:t>，其中</a:t>
            </a:r>
            <a:r>
              <a:rPr lang="en-US" altLang="zh-CN" b="0">
                <a:latin typeface="等线" panose="02010600030101010101" pitchFamily="2" charset="-122"/>
                <a:ea typeface="等线" panose="02010600030101010101" pitchFamily="2" charset="-122"/>
              </a:rPr>
              <a:t>β</a:t>
            </a:r>
            <a:r>
              <a:rPr lang="zh-CN" altLang="en-US" b="0">
                <a:latin typeface="等线" panose="02010600030101010101" pitchFamily="2" charset="-122"/>
                <a:ea typeface="等线" panose="02010600030101010101" pitchFamily="2" charset="-122"/>
              </a:rPr>
              <a:t>是待定参数</a:t>
            </a:r>
            <a:r>
              <a:rPr lang="zh-CN" altLang="en-US" b="0" smtClean="0">
                <a:latin typeface="等线" panose="02010600030101010101" pitchFamily="2" charset="-122"/>
                <a:ea typeface="等线" panose="02010600030101010101" pitchFamily="2" charset="-122"/>
              </a:rPr>
              <a:t>， 通过</a:t>
            </a:r>
            <a:r>
              <a:rPr lang="zh-CN" altLang="en-US" b="0">
                <a:latin typeface="等线" panose="02010600030101010101" pitchFamily="2" charset="-122"/>
                <a:ea typeface="等线" panose="02010600030101010101" pitchFamily="2" charset="-122"/>
              </a:rPr>
              <a:t>训练过程，由样本</a:t>
            </a:r>
            <a:r>
              <a:rPr lang="zh-CN" altLang="en-US" b="0" smtClean="0">
                <a:latin typeface="等线" panose="02010600030101010101" pitchFamily="2" charset="-122"/>
                <a:ea typeface="等线" panose="02010600030101010101" pitchFamily="2" charset="-122"/>
              </a:rPr>
              <a:t>数据学习</a:t>
            </a:r>
            <a:r>
              <a:rPr lang="zh-CN" altLang="en-US" b="0">
                <a:latin typeface="等线" panose="02010600030101010101" pitchFamily="2" charset="-122"/>
                <a:ea typeface="等线" panose="02010600030101010101" pitchFamily="2" charset="-122"/>
              </a:rPr>
              <a:t>得到参数</a:t>
            </a:r>
            <a:r>
              <a:rPr lang="en-US" altLang="zh-CN" b="0">
                <a:latin typeface="等线" panose="02010600030101010101" pitchFamily="2" charset="-122"/>
                <a:ea typeface="等线" panose="02010600030101010101" pitchFamily="2" charset="-122"/>
              </a:rPr>
              <a:t>β</a:t>
            </a:r>
            <a:r>
              <a:rPr lang="zh-CN" altLang="en-US" b="0">
                <a:latin typeface="等线" panose="02010600030101010101" pitchFamily="2" charset="-122"/>
                <a:ea typeface="等线" panose="02010600030101010101" pitchFamily="2" charset="-122"/>
              </a:rPr>
              <a:t>的取值</a:t>
            </a:r>
            <a:r>
              <a:rPr lang="zh-CN" altLang="en-US" b="0" smtClean="0">
                <a:latin typeface="等线" panose="02010600030101010101" pitchFamily="2" charset="-122"/>
                <a:ea typeface="等线" panose="02010600030101010101" pitchFamily="2" charset="-122"/>
              </a:rPr>
              <a:t>，确定具体</a:t>
            </a:r>
            <a:r>
              <a:rPr lang="zh-CN" altLang="en-US" b="0">
                <a:latin typeface="等线" panose="02010600030101010101" pitchFamily="2" charset="-122"/>
                <a:ea typeface="等线" panose="02010600030101010101" pitchFamily="2" charset="-122"/>
              </a:rPr>
              <a:t>表达式</a:t>
            </a:r>
            <a:r>
              <a:rPr lang="en-US" altLang="zh-CN" b="0">
                <a:latin typeface="等线" panose="02010600030101010101" pitchFamily="2" charset="-122"/>
                <a:ea typeface="等线" panose="02010600030101010101" pitchFamily="2" charset="-122"/>
              </a:rPr>
              <a:t>y=f(x, β</a:t>
            </a:r>
            <a:r>
              <a:rPr lang="en-US" altLang="zh-CN" b="0" smtClean="0">
                <a:latin typeface="等线" panose="02010600030101010101" pitchFamily="2" charset="-122"/>
                <a:ea typeface="等线" panose="02010600030101010101" pitchFamily="2" charset="-122"/>
              </a:rPr>
              <a:t>)</a:t>
            </a:r>
            <a:r>
              <a:rPr lang="zh-CN" altLang="en-US" b="0" smtClean="0">
                <a:latin typeface="等线" panose="02010600030101010101" pitchFamily="2" charset="-122"/>
                <a:ea typeface="等线" panose="02010600030101010101" pitchFamily="2" charset="-122"/>
              </a:rPr>
              <a:t>。</a:t>
            </a:r>
            <a:r>
              <a:rPr lang="zh-CN" altLang="en-US" b="0">
                <a:latin typeface="等线" panose="02010600030101010101" pitchFamily="2" charset="-122"/>
                <a:ea typeface="等线" panose="02010600030101010101" pitchFamily="2" charset="-122"/>
              </a:rPr>
              <a:t>这个过程称作</a:t>
            </a:r>
            <a:r>
              <a:rPr lang="zh-CN" altLang="en-US" b="0" smtClean="0">
                <a:latin typeface="等线" panose="02010600030101010101" pitchFamily="2" charset="-122"/>
                <a:ea typeface="等线" panose="02010600030101010101" pitchFamily="2" charset="-122"/>
              </a:rPr>
              <a:t>机器学习，更多体现学习的过程。如感知器、遗传算法，神经网络等</a:t>
            </a:r>
            <a:endParaRPr lang="en-US" altLang="zh-CN" b="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12360867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354266" y="192805"/>
            <a:ext cx="7959634" cy="653752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en-US" altLang="zh-CN" smtClean="0"/>
              <a:t>activation—</a:t>
            </a:r>
            <a:r>
              <a:rPr lang="zh-CN" altLang="en-US" smtClean="0"/>
              <a:t>参数  激活函数</a:t>
            </a:r>
            <a:endParaRPr lang="zh-CN" altLang="en-US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269268" y="1124744"/>
            <a:ext cx="8605464" cy="5053935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263" indent="0" eaLnBrk="1" hangingPunct="1">
              <a:lnSpc>
                <a:spcPct val="90000"/>
              </a:lnSpc>
              <a:buNone/>
            </a:pPr>
            <a:r>
              <a:rPr lang="zh-CN" altLang="en-US" sz="2400" smtClean="0">
                <a:latin typeface="等线" panose="02010600030101010101" pitchFamily="2" charset="-122"/>
                <a:ea typeface="等线" panose="02010600030101010101" pitchFamily="2" charset="-122"/>
              </a:rPr>
              <a:t>例句</a:t>
            </a:r>
            <a:r>
              <a:rPr lang="en-US" altLang="zh-CN" sz="2400" smtClean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400">
                <a:latin typeface="等线" panose="02010600030101010101" pitchFamily="2" charset="-122"/>
                <a:ea typeface="等线" panose="02010600030101010101" pitchFamily="2" charset="-122"/>
              </a:rPr>
              <a:t>model.add(Dense(units=2, </a:t>
            </a:r>
            <a:r>
              <a:rPr lang="en-US" altLang="zh-CN" sz="2400" b="1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activation= </a:t>
            </a:r>
            <a:r>
              <a:rPr lang="en-US" altLang="zh-CN" sz="2400" b="1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'softmax'</a:t>
            </a:r>
            <a:r>
              <a:rPr lang="en-US" altLang="zh-CN" sz="2400" smtClean="0">
                <a:latin typeface="等线" panose="02010600030101010101" pitchFamily="2" charset="-122"/>
                <a:ea typeface="等线" panose="02010600030101010101" pitchFamily="2" charset="-122"/>
              </a:rPr>
              <a:t>))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endParaRPr lang="en-US" altLang="zh-CN" sz="24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en-US" altLang="zh-CN" sz="2400"/>
              <a:t>softmax: </a:t>
            </a:r>
            <a:r>
              <a:rPr lang="zh-CN" altLang="zh-CN" sz="2400"/>
              <a:t>在多分类中常用的</a:t>
            </a:r>
            <a:r>
              <a:rPr lang="zh-CN" altLang="zh-CN" sz="2400" smtClean="0"/>
              <a:t>激活函数。</a:t>
            </a:r>
            <a:endParaRPr lang="zh-CN" altLang="zh-CN" sz="2400"/>
          </a:p>
          <a:p>
            <a:r>
              <a:rPr lang="en-US" altLang="zh-CN" sz="2400"/>
              <a:t>softplus</a:t>
            </a:r>
            <a:r>
              <a:rPr lang="zh-CN" altLang="zh-CN" sz="2400"/>
              <a:t>：</a:t>
            </a:r>
            <a:r>
              <a:rPr lang="en-US" altLang="zh-CN" sz="2400"/>
              <a:t>softplus(x)=</a:t>
            </a:r>
            <a:r>
              <a:rPr lang="en-US" altLang="zh-CN" sz="2400" smtClean="0"/>
              <a:t>log(1+e</a:t>
            </a:r>
            <a:r>
              <a:rPr lang="en-US" altLang="zh-CN" sz="2400" baseline="30000" smtClean="0"/>
              <a:t>x</a:t>
            </a:r>
            <a:r>
              <a:rPr lang="en-US" altLang="zh-CN" sz="2400"/>
              <a:t>)</a:t>
            </a:r>
            <a:r>
              <a:rPr lang="zh-CN" altLang="zh-CN" sz="2400"/>
              <a:t>，近似生物神经激活函数，最近出现的。</a:t>
            </a:r>
          </a:p>
          <a:p>
            <a:r>
              <a:rPr lang="en-US" altLang="zh-CN" sz="2400"/>
              <a:t>relu</a:t>
            </a:r>
            <a:r>
              <a:rPr lang="zh-CN" altLang="zh-CN" sz="2400" smtClean="0"/>
              <a:t>：</a:t>
            </a:r>
            <a:r>
              <a:rPr lang="en-US" altLang="zh-CN" sz="2400" smtClean="0"/>
              <a:t>max(0,fx)</a:t>
            </a:r>
            <a:endParaRPr lang="zh-CN" altLang="zh-CN" sz="2400"/>
          </a:p>
          <a:p>
            <a:r>
              <a:rPr lang="en-US" altLang="zh-CN" sz="2400"/>
              <a:t>tanh</a:t>
            </a:r>
            <a:r>
              <a:rPr lang="zh-CN" altLang="zh-CN" sz="2400"/>
              <a:t>：双曲正切激活函数，也是很常用</a:t>
            </a:r>
            <a:r>
              <a:rPr lang="zh-CN" altLang="zh-CN" sz="2400" smtClean="0"/>
              <a:t>的</a:t>
            </a:r>
            <a:endParaRPr lang="zh-CN" altLang="zh-CN" sz="2400"/>
          </a:p>
          <a:p>
            <a:r>
              <a:rPr lang="en-US" altLang="zh-CN" sz="2400"/>
              <a:t>sigmoid</a:t>
            </a:r>
            <a:r>
              <a:rPr lang="zh-CN" altLang="zh-CN" sz="2400"/>
              <a:t>：</a:t>
            </a:r>
            <a:r>
              <a:rPr lang="en-US" altLang="zh-CN" sz="2400"/>
              <a:t>S</a:t>
            </a:r>
            <a:r>
              <a:rPr lang="zh-CN" altLang="zh-CN" sz="2400"/>
              <a:t>型曲线激活函数，最常用</a:t>
            </a:r>
            <a:r>
              <a:rPr lang="zh-CN" altLang="zh-CN" sz="2400" smtClean="0"/>
              <a:t>的</a:t>
            </a:r>
            <a:endParaRPr lang="zh-CN" altLang="zh-CN" sz="2400"/>
          </a:p>
          <a:p>
            <a:r>
              <a:rPr lang="en-US" altLang="zh-CN" sz="2400"/>
              <a:t>hard_sigmoid</a:t>
            </a:r>
            <a:r>
              <a:rPr lang="zh-CN" altLang="zh-CN" sz="2400"/>
              <a:t>：基于</a:t>
            </a:r>
            <a:r>
              <a:rPr lang="en-US" altLang="zh-CN" sz="2400"/>
              <a:t>S</a:t>
            </a:r>
            <a:r>
              <a:rPr lang="zh-CN" altLang="zh-CN" sz="2400"/>
              <a:t>型</a:t>
            </a:r>
            <a:r>
              <a:rPr lang="zh-CN" altLang="zh-CN" sz="2400" smtClean="0"/>
              <a:t>激活函数</a:t>
            </a:r>
            <a:endParaRPr lang="zh-CN" altLang="zh-CN" sz="2400"/>
          </a:p>
          <a:p>
            <a:r>
              <a:rPr lang="en-US" altLang="zh-CN" sz="2400"/>
              <a:t>linear</a:t>
            </a:r>
            <a:r>
              <a:rPr lang="zh-CN" altLang="zh-CN" sz="2400"/>
              <a:t>：线性激活函数，最简单的</a:t>
            </a:r>
            <a:endParaRPr lang="en-US" altLang="zh-CN" sz="24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043608" y="256490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4067944" y="508164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0049900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354266" y="192805"/>
            <a:ext cx="7959634" cy="653752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en-US" altLang="zh-CN" smtClean="0"/>
              <a:t>loss—</a:t>
            </a:r>
            <a:r>
              <a:rPr lang="zh-CN" altLang="en-US" smtClean="0"/>
              <a:t>参数  </a:t>
            </a:r>
            <a:r>
              <a:rPr lang="zh-CN" altLang="en-US"/>
              <a:t>损失</a:t>
            </a:r>
            <a:r>
              <a:rPr lang="zh-CN" altLang="en-US" smtClean="0"/>
              <a:t>函数</a:t>
            </a:r>
            <a:endParaRPr lang="zh-CN" altLang="en-US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269268" y="1039361"/>
            <a:ext cx="8605464" cy="5053935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400">
                <a:ea typeface="等线" panose="02010600030101010101" pitchFamily="2" charset="-122"/>
                <a:hlinkClick r:id="rId2"/>
              </a:rPr>
              <a:t>https://</a:t>
            </a:r>
            <a:r>
              <a:rPr lang="en-US" altLang="zh-CN" sz="2400" smtClean="0">
                <a:ea typeface="等线" panose="02010600030101010101" pitchFamily="2" charset="-122"/>
                <a:hlinkClick r:id="rId2"/>
              </a:rPr>
              <a:t>zhuanlan.zhihu.com/p/34667893</a:t>
            </a:r>
            <a:r>
              <a:rPr lang="en-US" altLang="zh-CN" sz="2400" smtClean="0">
                <a:ea typeface="等线" panose="02010600030101010101" pitchFamily="2" charset="-122"/>
              </a:rPr>
              <a:t>   </a:t>
            </a:r>
            <a:r>
              <a:rPr lang="zh-CN" altLang="en-US" sz="2400" smtClean="0">
                <a:ea typeface="等线" panose="02010600030101010101" pitchFamily="2" charset="-122"/>
              </a:rPr>
              <a:t>参考文献</a:t>
            </a:r>
            <a:endParaRPr lang="en-US" altLang="zh-CN" sz="2400">
              <a:ea typeface="等线" panose="02010600030101010101" pitchFamily="2" charset="-122"/>
            </a:endParaRP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zh-CN" altLang="en-US" sz="2400" smtClean="0">
                <a:ea typeface="等线" panose="02010600030101010101" pitchFamily="2" charset="-122"/>
              </a:rPr>
              <a:t>例句</a:t>
            </a:r>
            <a:r>
              <a:rPr lang="en-US" altLang="zh-CN" sz="2400" smtClean="0">
                <a:ea typeface="等线" panose="02010600030101010101" pitchFamily="2" charset="-122"/>
              </a:rPr>
              <a:t> 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400">
                <a:latin typeface="等线" panose="02010600030101010101" pitchFamily="2" charset="-122"/>
                <a:ea typeface="等线" panose="02010600030101010101" pitchFamily="2" charset="-122"/>
              </a:rPr>
              <a:t>model.compile(</a:t>
            </a:r>
            <a:r>
              <a:rPr lang="en-US" altLang="zh-CN" sz="2400" b="1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loss=</a:t>
            </a:r>
            <a:r>
              <a:rPr lang="en-US" altLang="zh-CN" sz="2400" b="1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'mse'</a:t>
            </a:r>
            <a:r>
              <a:rPr lang="en-US" altLang="zh-CN" sz="2400" smtClean="0">
                <a:latin typeface="等线" panose="02010600030101010101" pitchFamily="2" charset="-122"/>
                <a:ea typeface="等线" panose="02010600030101010101" pitchFamily="2" charset="-122"/>
              </a:rPr>
              <a:t>, </a:t>
            </a:r>
            <a:r>
              <a:rPr lang="en-US" altLang="zh-CN" sz="2400">
                <a:latin typeface="等线" panose="02010600030101010101" pitchFamily="2" charset="-122"/>
                <a:ea typeface="等线" panose="02010600030101010101" pitchFamily="2" charset="-122"/>
              </a:rPr>
              <a:t>optimizer='sgd', </a:t>
            </a:r>
            <a:r>
              <a:rPr lang="en-US" altLang="zh-CN" sz="2400" smtClean="0">
                <a:latin typeface="等线" panose="02010600030101010101" pitchFamily="2" charset="-122"/>
                <a:ea typeface="等线" panose="02010600030101010101" pitchFamily="2" charset="-122"/>
              </a:rPr>
              <a:t>etrics</a:t>
            </a:r>
            <a:r>
              <a:rPr lang="en-US" altLang="zh-CN" sz="2400">
                <a:latin typeface="等线" panose="02010600030101010101" pitchFamily="2" charset="-122"/>
                <a:ea typeface="等线" panose="02010600030101010101" pitchFamily="2" charset="-122"/>
              </a:rPr>
              <a:t>=['accuracy</a:t>
            </a:r>
            <a:r>
              <a:rPr lang="en-US" altLang="zh-CN" sz="2400" smtClean="0">
                <a:latin typeface="等线" panose="02010600030101010101" pitchFamily="2" charset="-122"/>
                <a:ea typeface="等线" panose="02010600030101010101" pitchFamily="2" charset="-122"/>
              </a:rPr>
              <a:t>'])</a:t>
            </a:r>
            <a:endParaRPr lang="en-US" altLang="zh-CN" sz="2400" smtClean="0"/>
          </a:p>
          <a:p>
            <a:r>
              <a:rPr lang="en-US" altLang="zh-CN" sz="2400" smtClean="0"/>
              <a:t>mean_squared_error</a:t>
            </a:r>
            <a:r>
              <a:rPr lang="en-US" altLang="zh-CN" sz="2400"/>
              <a:t> / mse  </a:t>
            </a:r>
            <a:r>
              <a:rPr lang="zh-CN" altLang="zh-CN" sz="2400" smtClean="0"/>
              <a:t>均方误差</a:t>
            </a:r>
            <a:r>
              <a:rPr lang="zh-CN" altLang="en-US" sz="2400" smtClean="0"/>
              <a:t>：</a:t>
            </a:r>
            <a:endParaRPr lang="en-US" altLang="zh-CN" sz="2400" smtClean="0"/>
          </a:p>
          <a:p>
            <a:endParaRPr lang="zh-CN" altLang="zh-CN" sz="2400"/>
          </a:p>
          <a:p>
            <a:r>
              <a:rPr lang="en-US" altLang="zh-CN" sz="2400"/>
              <a:t>mean_absolute_error / mae </a:t>
            </a:r>
            <a:r>
              <a:rPr lang="zh-CN" altLang="zh-CN" sz="2400"/>
              <a:t>绝对值</a:t>
            </a:r>
            <a:r>
              <a:rPr lang="zh-CN" altLang="zh-CN" sz="2400" smtClean="0"/>
              <a:t>均差</a:t>
            </a:r>
            <a:endParaRPr lang="en-US" altLang="zh-CN" sz="2400" smtClean="0"/>
          </a:p>
          <a:p>
            <a:pPr marL="68263" indent="0">
              <a:buNone/>
            </a:pPr>
            <a:endParaRPr lang="zh-CN" altLang="zh-CN" sz="2400"/>
          </a:p>
          <a:p>
            <a:r>
              <a:rPr lang="en-US" altLang="zh-CN" sz="2400"/>
              <a:t>mean_absolute_percentage_error / mape</a:t>
            </a:r>
            <a:r>
              <a:rPr lang="zh-CN" altLang="zh-CN" sz="2400"/>
              <a:t>公式为</a:t>
            </a:r>
            <a:r>
              <a:rPr lang="zh-CN" altLang="zh-CN" sz="2400" smtClean="0"/>
              <a:t>：</a:t>
            </a:r>
            <a:endParaRPr lang="en-US" altLang="zh-CN" sz="2400"/>
          </a:p>
          <a:p>
            <a:pPr marL="68263" indent="0">
              <a:buNone/>
            </a:pPr>
            <a:endParaRPr lang="en-US" altLang="zh-CN" sz="240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043608" y="256490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4067944" y="508164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1350" y="2323945"/>
            <a:ext cx="2545542" cy="54604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6642" y="3116648"/>
            <a:ext cx="2581275" cy="7143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99792" y="4481736"/>
            <a:ext cx="4104456" cy="1146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398123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354266" y="192805"/>
            <a:ext cx="7959634" cy="653752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en-US" altLang="zh-CN" smtClean="0"/>
              <a:t>loss—</a:t>
            </a:r>
            <a:r>
              <a:rPr lang="zh-CN" altLang="en-US" smtClean="0"/>
              <a:t>参数  </a:t>
            </a:r>
            <a:r>
              <a:rPr lang="zh-CN" altLang="en-US"/>
              <a:t>损失</a:t>
            </a:r>
            <a:r>
              <a:rPr lang="zh-CN" altLang="en-US" smtClean="0"/>
              <a:t>函数</a:t>
            </a:r>
            <a:endParaRPr lang="zh-CN" altLang="en-US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269268" y="1033693"/>
            <a:ext cx="8605464" cy="5053935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263" indent="0" eaLnBrk="1" hangingPunct="1">
              <a:lnSpc>
                <a:spcPct val="90000"/>
              </a:lnSpc>
              <a:buNone/>
            </a:pPr>
            <a:r>
              <a:rPr lang="zh-CN" altLang="en-US" sz="2400" smtClean="0">
                <a:ea typeface="等线" panose="02010600030101010101" pitchFamily="2" charset="-122"/>
              </a:rPr>
              <a:t>例句</a:t>
            </a:r>
            <a:r>
              <a:rPr lang="en-US" altLang="zh-CN" sz="2400" smtClean="0">
                <a:ea typeface="等线" panose="02010600030101010101" pitchFamily="2" charset="-122"/>
              </a:rPr>
              <a:t> 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400">
                <a:latin typeface="等线" panose="02010600030101010101" pitchFamily="2" charset="-122"/>
                <a:ea typeface="等线" panose="02010600030101010101" pitchFamily="2" charset="-122"/>
              </a:rPr>
              <a:t>model.compile(</a:t>
            </a:r>
            <a:r>
              <a:rPr lang="en-US" altLang="zh-CN" sz="2400" b="1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loss=</a:t>
            </a:r>
            <a:r>
              <a:rPr lang="en-US" altLang="zh-CN" sz="2400" b="1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'msle'</a:t>
            </a:r>
            <a:r>
              <a:rPr lang="en-US" altLang="zh-CN" sz="2400" smtClean="0">
                <a:latin typeface="等线" panose="02010600030101010101" pitchFamily="2" charset="-122"/>
                <a:ea typeface="等线" panose="02010600030101010101" pitchFamily="2" charset="-122"/>
              </a:rPr>
              <a:t>, </a:t>
            </a:r>
            <a:r>
              <a:rPr lang="en-US" altLang="zh-CN" sz="2400">
                <a:latin typeface="等线" panose="02010600030101010101" pitchFamily="2" charset="-122"/>
                <a:ea typeface="等线" panose="02010600030101010101" pitchFamily="2" charset="-122"/>
              </a:rPr>
              <a:t>optimizer='sgd', </a:t>
            </a:r>
            <a:r>
              <a:rPr lang="en-US" altLang="zh-CN" sz="2400" smtClean="0">
                <a:latin typeface="等线" panose="02010600030101010101" pitchFamily="2" charset="-122"/>
                <a:ea typeface="等线" panose="02010600030101010101" pitchFamily="2" charset="-122"/>
              </a:rPr>
              <a:t>etrics</a:t>
            </a:r>
            <a:r>
              <a:rPr lang="en-US" altLang="zh-CN" sz="2400">
                <a:latin typeface="等线" panose="02010600030101010101" pitchFamily="2" charset="-122"/>
                <a:ea typeface="等线" panose="02010600030101010101" pitchFamily="2" charset="-122"/>
              </a:rPr>
              <a:t>=['accuracy'])</a:t>
            </a:r>
          </a:p>
          <a:p>
            <a:endParaRPr lang="en-US" altLang="zh-CN" sz="2400" smtClean="0"/>
          </a:p>
          <a:p>
            <a:r>
              <a:rPr lang="en-US" altLang="zh-CN" sz="2400"/>
              <a:t>mean_squared_logarithmic_error / msle</a:t>
            </a:r>
            <a:r>
              <a:rPr lang="zh-CN" altLang="zh-CN" sz="2400"/>
              <a:t>公式为</a:t>
            </a:r>
            <a:r>
              <a:rPr lang="zh-CN" altLang="zh-CN" sz="2400" smtClean="0"/>
              <a:t>：</a:t>
            </a:r>
            <a:endParaRPr lang="en-US" altLang="zh-CN" sz="2400" smtClean="0"/>
          </a:p>
          <a:p>
            <a:pPr marL="68263" indent="0">
              <a:buNone/>
            </a:pPr>
            <a:endParaRPr lang="en-US" altLang="zh-CN" sz="2400" smtClean="0"/>
          </a:p>
          <a:p>
            <a:pPr marL="68263" indent="0">
              <a:buNone/>
            </a:pPr>
            <a:endParaRPr lang="en-US" altLang="zh-CN" sz="2400"/>
          </a:p>
          <a:p>
            <a:r>
              <a:rPr lang="en-US" altLang="zh-CN" sz="2400" smtClean="0"/>
              <a:t>squared_hinge</a:t>
            </a:r>
            <a:r>
              <a:rPr lang="en-US" altLang="zh-CN" sz="2400"/>
              <a:t> </a:t>
            </a:r>
            <a:r>
              <a:rPr lang="zh-CN" altLang="zh-CN" sz="2400"/>
              <a:t>公式为</a:t>
            </a:r>
            <a:r>
              <a:rPr lang="zh-CN" altLang="zh-CN" sz="2400" smtClean="0"/>
              <a:t>：</a:t>
            </a:r>
            <a:endParaRPr lang="en-US" altLang="zh-CN" sz="2400" smtClean="0"/>
          </a:p>
          <a:p>
            <a:pPr marL="68263" indent="0">
              <a:buNone/>
            </a:pPr>
            <a:endParaRPr lang="en-US" altLang="zh-CN" sz="240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043608" y="256490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4067944" y="508164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2870" y="2875566"/>
            <a:ext cx="4162425" cy="7429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704" y="4278381"/>
            <a:ext cx="4062954" cy="890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387999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354266" y="192805"/>
            <a:ext cx="7959634" cy="653752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en-US" altLang="zh-CN" smtClean="0"/>
              <a:t>loss—</a:t>
            </a:r>
            <a:r>
              <a:rPr lang="zh-CN" altLang="en-US" smtClean="0"/>
              <a:t>参数  </a:t>
            </a:r>
            <a:r>
              <a:rPr lang="zh-CN" altLang="en-US"/>
              <a:t>损失</a:t>
            </a:r>
            <a:r>
              <a:rPr lang="zh-CN" altLang="en-US" smtClean="0"/>
              <a:t>函数</a:t>
            </a:r>
            <a:endParaRPr lang="zh-CN" altLang="en-US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269268" y="1033693"/>
            <a:ext cx="8605464" cy="5053935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263" indent="0" eaLnBrk="1" hangingPunct="1">
              <a:lnSpc>
                <a:spcPct val="90000"/>
              </a:lnSpc>
              <a:buNone/>
            </a:pPr>
            <a:r>
              <a:rPr lang="zh-CN" altLang="en-US" sz="2400" smtClean="0">
                <a:ea typeface="等线" panose="02010600030101010101" pitchFamily="2" charset="-122"/>
              </a:rPr>
              <a:t>例句</a:t>
            </a:r>
            <a:r>
              <a:rPr lang="en-US" altLang="zh-CN" sz="2400" smtClean="0">
                <a:ea typeface="等线" panose="02010600030101010101" pitchFamily="2" charset="-122"/>
              </a:rPr>
              <a:t> 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400">
                <a:latin typeface="等线" panose="02010600030101010101" pitchFamily="2" charset="-122"/>
                <a:ea typeface="等线" panose="02010600030101010101" pitchFamily="2" charset="-122"/>
              </a:rPr>
              <a:t>model.compile(</a:t>
            </a:r>
            <a:r>
              <a:rPr lang="en-US" altLang="zh-CN" sz="2400" b="1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loss=</a:t>
            </a:r>
            <a:r>
              <a:rPr lang="en-US" altLang="zh-CN" sz="2400" b="1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'hinge'</a:t>
            </a:r>
            <a:r>
              <a:rPr lang="en-US" altLang="zh-CN" sz="2400" smtClean="0">
                <a:latin typeface="等线" panose="02010600030101010101" pitchFamily="2" charset="-122"/>
                <a:ea typeface="等线" panose="02010600030101010101" pitchFamily="2" charset="-122"/>
              </a:rPr>
              <a:t>, </a:t>
            </a:r>
            <a:r>
              <a:rPr lang="en-US" altLang="zh-CN" sz="2400">
                <a:latin typeface="等线" panose="02010600030101010101" pitchFamily="2" charset="-122"/>
                <a:ea typeface="等线" panose="02010600030101010101" pitchFamily="2" charset="-122"/>
              </a:rPr>
              <a:t>optimizer='sgd', </a:t>
            </a:r>
            <a:r>
              <a:rPr lang="en-US" altLang="zh-CN" sz="2400" smtClean="0">
                <a:latin typeface="等线" panose="02010600030101010101" pitchFamily="2" charset="-122"/>
                <a:ea typeface="等线" panose="02010600030101010101" pitchFamily="2" charset="-122"/>
              </a:rPr>
              <a:t>etrics</a:t>
            </a:r>
            <a:r>
              <a:rPr lang="en-US" altLang="zh-CN" sz="2400">
                <a:latin typeface="等线" panose="02010600030101010101" pitchFamily="2" charset="-122"/>
                <a:ea typeface="等线" panose="02010600030101010101" pitchFamily="2" charset="-122"/>
              </a:rPr>
              <a:t>=['accuracy'])</a:t>
            </a:r>
          </a:p>
          <a:p>
            <a:endParaRPr lang="en-US" altLang="zh-CN" sz="2400" smtClean="0"/>
          </a:p>
          <a:p>
            <a:r>
              <a:rPr lang="en-US" altLang="zh-CN" sz="2400" smtClean="0"/>
              <a:t>hinge</a:t>
            </a:r>
            <a:r>
              <a:rPr lang="en-US" altLang="zh-CN" sz="2400"/>
              <a:t> </a:t>
            </a:r>
            <a:r>
              <a:rPr lang="zh-CN" altLang="zh-CN" sz="2400"/>
              <a:t>公式为</a:t>
            </a:r>
            <a:r>
              <a:rPr lang="zh-CN" altLang="zh-CN" sz="2400" smtClean="0"/>
              <a:t>：</a:t>
            </a:r>
            <a:endParaRPr lang="en-US" altLang="zh-CN" sz="2400" smtClean="0"/>
          </a:p>
          <a:p>
            <a:pPr marL="68263" indent="0">
              <a:buNone/>
            </a:pPr>
            <a:endParaRPr lang="en-US" altLang="zh-CN" sz="2400"/>
          </a:p>
          <a:p>
            <a:pPr marL="68263" indent="0">
              <a:buNone/>
            </a:pPr>
            <a:endParaRPr lang="zh-CN" altLang="zh-CN" sz="2400"/>
          </a:p>
          <a:p>
            <a:r>
              <a:rPr lang="en-US" altLang="zh-CN" sz="2400"/>
              <a:t>binary_crossentropy: </a:t>
            </a:r>
            <a:r>
              <a:rPr lang="zh-CN" altLang="zh-CN" sz="2400"/>
              <a:t>常说的逻辑</a:t>
            </a:r>
            <a:r>
              <a:rPr lang="zh-CN" altLang="zh-CN" sz="2400" smtClean="0"/>
              <a:t>回归</a:t>
            </a:r>
            <a:r>
              <a:rPr lang="zh-CN" altLang="en-US" sz="2400" smtClean="0"/>
              <a:t>，二进制交叉熵</a:t>
            </a:r>
            <a:endParaRPr lang="zh-CN" altLang="zh-CN" sz="2400"/>
          </a:p>
          <a:p>
            <a:r>
              <a:rPr lang="en-US" altLang="zh-CN" sz="2400"/>
              <a:t>categorical_crossentropy: </a:t>
            </a:r>
            <a:r>
              <a:rPr lang="zh-CN" altLang="zh-CN" sz="2400" smtClean="0"/>
              <a:t>用于</a:t>
            </a:r>
            <a:r>
              <a:rPr lang="zh-CN" altLang="zh-CN" sz="2400"/>
              <a:t>分类建模问题，即交叉</a:t>
            </a:r>
            <a:r>
              <a:rPr lang="zh-CN" altLang="zh-CN" sz="2400" smtClean="0"/>
              <a:t>熵函数</a:t>
            </a:r>
            <a:r>
              <a:rPr lang="zh-CN" altLang="en-US" sz="2400" smtClean="0"/>
              <a:t>，分类要正交编码</a:t>
            </a:r>
            <a:endParaRPr lang="en-US" altLang="zh-CN" sz="2400" dirty="0" smtClean="0">
              <a:ea typeface="等线" panose="02010600030101010101" pitchFamily="2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043608" y="256490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4067944" y="508164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3848" y="2495198"/>
            <a:ext cx="3448050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458950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354266" y="192805"/>
            <a:ext cx="7959634" cy="653752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en-US" altLang="zh-CN" smtClean="0"/>
              <a:t>optimizer—</a:t>
            </a:r>
            <a:r>
              <a:rPr lang="zh-CN" altLang="en-US" smtClean="0"/>
              <a:t>参数  优化函数</a:t>
            </a:r>
            <a:endParaRPr lang="zh-CN" altLang="en-US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269268" y="880078"/>
            <a:ext cx="8605464" cy="499719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263" indent="0" eaLnBrk="1" hangingPunct="1">
              <a:lnSpc>
                <a:spcPct val="90000"/>
              </a:lnSpc>
              <a:buNone/>
            </a:pPr>
            <a:r>
              <a:rPr lang="zh-CN" altLang="en-US" sz="2400" smtClean="0">
                <a:ea typeface="等线" panose="02010600030101010101" pitchFamily="2" charset="-122"/>
              </a:rPr>
              <a:t>例句</a:t>
            </a:r>
            <a:r>
              <a:rPr lang="en-US" altLang="zh-CN" sz="2400" smtClean="0">
                <a:ea typeface="等线" panose="02010600030101010101" pitchFamily="2" charset="-122"/>
              </a:rPr>
              <a:t> 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400">
                <a:latin typeface="等线" panose="02010600030101010101" pitchFamily="2" charset="-122"/>
                <a:ea typeface="等线" panose="02010600030101010101" pitchFamily="2" charset="-122"/>
              </a:rPr>
              <a:t>model.compile(loss=</a:t>
            </a:r>
            <a:r>
              <a:rPr lang="en-US" altLang="zh-CN" sz="2400" smtClean="0">
                <a:latin typeface="等线" panose="02010600030101010101" pitchFamily="2" charset="-122"/>
                <a:ea typeface="等线" panose="02010600030101010101" pitchFamily="2" charset="-122"/>
              </a:rPr>
              <a:t>'msle', </a:t>
            </a:r>
            <a:r>
              <a:rPr lang="en-US" altLang="zh-CN" sz="2400" b="1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optimizer='sgd'</a:t>
            </a:r>
            <a:r>
              <a:rPr lang="en-US" altLang="zh-CN" sz="2400">
                <a:latin typeface="等线" panose="02010600030101010101" pitchFamily="2" charset="-122"/>
                <a:ea typeface="等线" panose="02010600030101010101" pitchFamily="2" charset="-122"/>
              </a:rPr>
              <a:t>, </a:t>
            </a:r>
            <a:r>
              <a:rPr lang="en-US" altLang="zh-CN" sz="2400" smtClean="0">
                <a:latin typeface="等线" panose="02010600030101010101" pitchFamily="2" charset="-122"/>
                <a:ea typeface="等线" panose="02010600030101010101" pitchFamily="2" charset="-122"/>
              </a:rPr>
              <a:t>etrics</a:t>
            </a:r>
            <a:r>
              <a:rPr lang="en-US" altLang="zh-CN" sz="2400">
                <a:latin typeface="等线" panose="02010600030101010101" pitchFamily="2" charset="-122"/>
                <a:ea typeface="等线" panose="02010600030101010101" pitchFamily="2" charset="-122"/>
              </a:rPr>
              <a:t>=['accuracy</a:t>
            </a:r>
            <a:r>
              <a:rPr lang="en-US" altLang="zh-CN" sz="2400" smtClean="0">
                <a:latin typeface="等线" panose="02010600030101010101" pitchFamily="2" charset="-122"/>
                <a:ea typeface="等线" panose="02010600030101010101" pitchFamily="2" charset="-122"/>
              </a:rPr>
              <a:t>'])</a:t>
            </a:r>
            <a:endParaRPr lang="en-US" altLang="zh-CN" sz="2400" smtClean="0"/>
          </a:p>
          <a:p>
            <a:r>
              <a:rPr lang="en-US" altLang="zh-CN" sz="2400"/>
              <a:t>SGD</a:t>
            </a:r>
            <a:r>
              <a:rPr lang="zh-CN" altLang="zh-CN" sz="2400" smtClean="0"/>
              <a:t>：即</a:t>
            </a:r>
            <a:r>
              <a:rPr lang="zh-CN" altLang="zh-CN" sz="2400"/>
              <a:t>随机梯度下降</a:t>
            </a:r>
            <a:r>
              <a:rPr lang="zh-CN" altLang="zh-CN" sz="2400" smtClean="0"/>
              <a:t>。支持</a:t>
            </a:r>
            <a:r>
              <a:rPr lang="zh-CN" altLang="zh-CN" sz="2400"/>
              <a:t>动量，即更新的时候在一定程度上保留之前更新的方向，同时利用当前</a:t>
            </a:r>
            <a:r>
              <a:rPr lang="en-US" altLang="zh-CN" sz="2400"/>
              <a:t>batch</a:t>
            </a:r>
            <a:r>
              <a:rPr lang="zh-CN" altLang="zh-CN" sz="2400"/>
              <a:t>的梯度微调最终的更新方向。这样可以在一定程度上增加稳定性，使学习更快，且还有一定摆脱局部最优的能力。如：</a:t>
            </a:r>
          </a:p>
          <a:p>
            <a:pPr marL="68263" indent="0">
              <a:buNone/>
            </a:pPr>
            <a:r>
              <a:rPr lang="en-US" altLang="zh-CN" sz="2400" smtClean="0"/>
              <a:t>    keras.optimizers.SGD(lr=0.01</a:t>
            </a:r>
            <a:r>
              <a:rPr lang="en-US" altLang="zh-CN" sz="2400"/>
              <a:t>, </a:t>
            </a:r>
            <a:r>
              <a:rPr lang="en-US" altLang="zh-CN" sz="2400" smtClean="0"/>
              <a:t>momentum=0.01, </a:t>
            </a:r>
            <a:r>
              <a:rPr lang="en-US" altLang="zh-CN" sz="2400"/>
              <a:t>decay=0.0, nesterov=False)</a:t>
            </a:r>
            <a:endParaRPr lang="zh-CN" altLang="zh-CN" sz="2400"/>
          </a:p>
          <a:p>
            <a:r>
              <a:rPr lang="en-US" altLang="zh-CN" sz="2400"/>
              <a:t>RMSprop</a:t>
            </a:r>
            <a:r>
              <a:rPr lang="zh-CN" altLang="zh-CN" sz="2400"/>
              <a:t>：除学习率可调整外，建议保持优化器的其他默认参数不变，该优化器通常是面对递归神经网络时的一个良好选择。如：</a:t>
            </a:r>
          </a:p>
          <a:p>
            <a:pPr marL="68263" indent="0">
              <a:buNone/>
            </a:pPr>
            <a:r>
              <a:rPr lang="en-US" altLang="zh-CN" sz="2400"/>
              <a:t>keras.optimizers.RMSprop(lr=0.001, rho=0.9, epsilon=1e-06</a:t>
            </a:r>
            <a:r>
              <a:rPr lang="en-US" altLang="zh-CN" sz="2400" smtClean="0"/>
              <a:t>)</a:t>
            </a:r>
            <a:endParaRPr lang="zh-CN" altLang="zh-CN" sz="240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043608" y="256490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4067944" y="508164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1536540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354266" y="192805"/>
            <a:ext cx="7959634" cy="653752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en-US" altLang="zh-CN" smtClean="0"/>
              <a:t>optimizer—</a:t>
            </a:r>
            <a:r>
              <a:rPr lang="zh-CN" altLang="en-US" smtClean="0"/>
              <a:t>参数  优化函数</a:t>
            </a:r>
            <a:endParaRPr lang="zh-CN" altLang="en-US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269268" y="846557"/>
            <a:ext cx="8605464" cy="5462763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263" indent="0" eaLnBrk="1" hangingPunct="1">
              <a:lnSpc>
                <a:spcPct val="90000"/>
              </a:lnSpc>
              <a:buNone/>
            </a:pPr>
            <a:r>
              <a:rPr lang="zh-CN" altLang="en-US" sz="2400" smtClean="0">
                <a:ea typeface="等线" panose="02010600030101010101" pitchFamily="2" charset="-122"/>
              </a:rPr>
              <a:t>例句</a:t>
            </a:r>
            <a:r>
              <a:rPr lang="en-US" altLang="zh-CN" sz="2400" smtClean="0">
                <a:ea typeface="等线" panose="02010600030101010101" pitchFamily="2" charset="-122"/>
              </a:rPr>
              <a:t> 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400">
                <a:latin typeface="等线" panose="02010600030101010101" pitchFamily="2" charset="-122"/>
                <a:ea typeface="等线" panose="02010600030101010101" pitchFamily="2" charset="-122"/>
              </a:rPr>
              <a:t>model.compile(loss=</a:t>
            </a:r>
            <a:r>
              <a:rPr lang="en-US" altLang="zh-CN" sz="2400" smtClean="0">
                <a:latin typeface="等线" panose="02010600030101010101" pitchFamily="2" charset="-122"/>
                <a:ea typeface="等线" panose="02010600030101010101" pitchFamily="2" charset="-122"/>
              </a:rPr>
              <a:t>'msle', </a:t>
            </a:r>
            <a:r>
              <a:rPr lang="en-US" altLang="zh-CN" sz="2400" b="1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optimizer='sgd'</a:t>
            </a:r>
            <a:r>
              <a:rPr lang="en-US" altLang="zh-CN" sz="2400">
                <a:latin typeface="等线" panose="02010600030101010101" pitchFamily="2" charset="-122"/>
                <a:ea typeface="等线" panose="02010600030101010101" pitchFamily="2" charset="-122"/>
              </a:rPr>
              <a:t>, </a:t>
            </a:r>
            <a:r>
              <a:rPr lang="en-US" altLang="zh-CN" sz="2400" smtClean="0">
                <a:latin typeface="等线" panose="02010600030101010101" pitchFamily="2" charset="-122"/>
                <a:ea typeface="等线" panose="02010600030101010101" pitchFamily="2" charset="-122"/>
              </a:rPr>
              <a:t>etrics</a:t>
            </a:r>
            <a:r>
              <a:rPr lang="en-US" altLang="zh-CN" sz="2400">
                <a:latin typeface="等线" panose="02010600030101010101" pitchFamily="2" charset="-122"/>
                <a:ea typeface="等线" panose="02010600030101010101" pitchFamily="2" charset="-122"/>
              </a:rPr>
              <a:t>=['accuracy</a:t>
            </a:r>
            <a:r>
              <a:rPr lang="en-US" altLang="zh-CN" sz="2400" smtClean="0">
                <a:latin typeface="等线" panose="02010600030101010101" pitchFamily="2" charset="-122"/>
                <a:ea typeface="等线" panose="02010600030101010101" pitchFamily="2" charset="-122"/>
              </a:rPr>
              <a:t>'])</a:t>
            </a:r>
            <a:endParaRPr lang="en-US" altLang="zh-CN" sz="2400" smtClean="0"/>
          </a:p>
          <a:p>
            <a:r>
              <a:rPr lang="en-US" altLang="zh-CN" sz="2400" smtClean="0"/>
              <a:t>Adagrad</a:t>
            </a:r>
            <a:r>
              <a:rPr lang="zh-CN" altLang="zh-CN" sz="2400" smtClean="0"/>
              <a:t>：</a:t>
            </a:r>
            <a:r>
              <a:rPr lang="zh-CN" altLang="en-US" sz="2000">
                <a:latin typeface="等线" panose="02010600030101010101" pitchFamily="2" charset="-122"/>
                <a:ea typeface="等线" panose="02010600030101010101" pitchFamily="2" charset="-122"/>
              </a:rPr>
              <a:t>独立地适应所有模型参数的学习率，缩放每个参数反比于其所有梯度历史平均值总和的平方根。具有代价函数最大梯度的参数相应地有个快速下降的学习率，而具有小梯度的参数在学习率上有相对较小的下降</a:t>
            </a:r>
            <a:endParaRPr lang="zh-CN" altLang="zh-CN" sz="200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en-US" altLang="zh-CN" sz="2400"/>
              <a:t>Adadelta</a:t>
            </a:r>
            <a:r>
              <a:rPr lang="zh-CN" altLang="zh-CN" sz="2400" smtClean="0"/>
              <a:t>：</a:t>
            </a:r>
            <a:r>
              <a:rPr lang="en-US" altLang="zh-CN" sz="2400"/>
              <a:t> </a:t>
            </a:r>
            <a:r>
              <a:rPr lang="en-US" altLang="zh-CN" sz="2400" smtClean="0"/>
              <a:t>Adagrad</a:t>
            </a:r>
            <a:r>
              <a:rPr lang="zh-CN" altLang="en-US" sz="2400" smtClean="0"/>
              <a:t>的改进</a:t>
            </a:r>
            <a:endParaRPr lang="zh-CN" altLang="zh-CN" sz="2400"/>
          </a:p>
          <a:p>
            <a:r>
              <a:rPr lang="en-US" altLang="zh-CN" sz="2400"/>
              <a:t>Adam</a:t>
            </a:r>
            <a:r>
              <a:rPr lang="zh-CN" altLang="zh-CN" sz="2400"/>
              <a:t>：</a:t>
            </a:r>
          </a:p>
          <a:p>
            <a:r>
              <a:rPr lang="en-US" altLang="zh-CN" sz="2400" smtClean="0"/>
              <a:t>Adamax</a:t>
            </a:r>
          </a:p>
          <a:p>
            <a:r>
              <a:rPr lang="en-US" altLang="zh-CN" sz="2400" smtClean="0"/>
              <a:t>RMSProp </a:t>
            </a:r>
            <a:r>
              <a:rPr lang="zh-CN" altLang="en-US" sz="2400" smtClean="0"/>
              <a:t>：</a:t>
            </a:r>
            <a:r>
              <a:rPr lang="en-US" altLang="zh-CN" sz="2400"/>
              <a:t> </a:t>
            </a:r>
            <a:r>
              <a:rPr lang="en-US" altLang="zh-CN" sz="2400" smtClean="0"/>
              <a:t>Adagrad</a:t>
            </a:r>
            <a:r>
              <a:rPr lang="zh-CN" altLang="en-US" sz="2400" smtClean="0"/>
              <a:t>改进</a:t>
            </a:r>
            <a:endParaRPr lang="zh-CN" altLang="zh-CN" sz="2400"/>
          </a:p>
          <a:p>
            <a:r>
              <a:rPr lang="en-US" altLang="zh-CN" sz="2400"/>
              <a:t>Nadam</a:t>
            </a:r>
            <a:endParaRPr lang="zh-CN" altLang="zh-CN" sz="2400"/>
          </a:p>
          <a:p>
            <a:r>
              <a:rPr lang="en-US" altLang="zh-CN" sz="2400"/>
              <a:t>keras.optimizers.Nadam(lr=0.002, beta_1=0.9, beta_2=0.999, epsilon=1e-08, schedule_decay=0.004)</a:t>
            </a:r>
            <a:endParaRPr lang="zh-CN" altLang="zh-CN" sz="240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043608" y="256490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4067944" y="508164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0945354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354266" y="192805"/>
            <a:ext cx="7959634" cy="653752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zh-CN" altLang="en-US" smtClean="0"/>
              <a:t>不同优化器参阅</a:t>
            </a:r>
            <a:endParaRPr lang="zh-CN" altLang="en-US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269268" y="846557"/>
            <a:ext cx="8605464" cy="5053935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263" indent="0">
              <a:buNone/>
            </a:pPr>
            <a:r>
              <a:rPr lang="zh-CN" altLang="en-US" sz="2400" dirty="0" smtClean="0"/>
              <a:t>参阅</a:t>
            </a:r>
            <a:endParaRPr lang="en-US" altLang="zh-CN" sz="2400" dirty="0"/>
          </a:p>
          <a:p>
            <a:pPr marL="68263" indent="0">
              <a:buNone/>
            </a:pPr>
            <a:r>
              <a:rPr lang="en-US" altLang="zh-CN" sz="2400" dirty="0"/>
              <a:t>https://</a:t>
            </a:r>
            <a:r>
              <a:rPr lang="en-US" altLang="zh-CN" sz="2400" dirty="0" err="1" smtClean="0"/>
              <a:t>blog.csdn.net</a:t>
            </a:r>
            <a:r>
              <a:rPr lang="en-US" altLang="zh-CN" sz="2400" dirty="0" smtClean="0"/>
              <a:t>/weixin_40170902/article/details/80092628?utm_medium=distribute.pc_relevant.none-task-blog-BlogCommendFromMachineLearnPai2-1.nonecase&amp;depth_1-utm_source=distribute.pc_relevant.none-task-blog-BlogCommendFromMachineLearnPai2-1.nonecase</a:t>
            </a:r>
          </a:p>
          <a:p>
            <a:pPr marL="68263" indent="0">
              <a:buNone/>
            </a:pPr>
            <a:endParaRPr lang="en-US" altLang="zh-CN" sz="2400" dirty="0" smtClean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043608" y="256490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4067944" y="508164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3841563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354266" y="192805"/>
            <a:ext cx="7959634" cy="653752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zh-CN" altLang="en-US" smtClean="0"/>
              <a:t>不同优化器比较</a:t>
            </a:r>
            <a:endParaRPr lang="zh-CN" altLang="en-US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269268" y="846557"/>
            <a:ext cx="8605464" cy="5053935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zh-CN" altLang="en-US" sz="2400" smtClean="0"/>
              <a:t>下降速度：</a:t>
            </a:r>
            <a:r>
              <a:rPr lang="en-US" altLang="zh-CN" sz="2400"/>
              <a:t>Adagrad</a:t>
            </a:r>
            <a:r>
              <a:rPr lang="zh-CN" altLang="en-US" sz="2400"/>
              <a:t>、</a:t>
            </a:r>
            <a:r>
              <a:rPr lang="en-US" altLang="zh-CN" sz="2400"/>
              <a:t>RMSProp</a:t>
            </a:r>
            <a:r>
              <a:rPr lang="zh-CN" altLang="en-US" sz="2400"/>
              <a:t>与</a:t>
            </a:r>
            <a:r>
              <a:rPr lang="en-US" altLang="zh-CN" sz="2400"/>
              <a:t>AdaDelta</a:t>
            </a:r>
            <a:r>
              <a:rPr lang="zh-CN" altLang="en-US" sz="2400"/>
              <a:t>的下降速度明显比</a:t>
            </a:r>
            <a:r>
              <a:rPr lang="en-US" altLang="zh-CN" sz="2400"/>
              <a:t>SGD</a:t>
            </a:r>
            <a:r>
              <a:rPr lang="zh-CN" altLang="en-US" sz="2400"/>
              <a:t>要快，其中，</a:t>
            </a:r>
            <a:r>
              <a:rPr lang="en-US" altLang="zh-CN" sz="2400"/>
              <a:t>Adagrad</a:t>
            </a:r>
            <a:r>
              <a:rPr lang="zh-CN" altLang="en-US" sz="2400"/>
              <a:t>和</a:t>
            </a:r>
            <a:r>
              <a:rPr lang="en-US" altLang="zh-CN" sz="2400"/>
              <a:t>RMSProp</a:t>
            </a:r>
            <a:r>
              <a:rPr lang="zh-CN" altLang="en-US" sz="2400"/>
              <a:t>齐头并进，要比</a:t>
            </a:r>
            <a:r>
              <a:rPr lang="en-US" altLang="zh-CN" sz="2400"/>
              <a:t>AdaDelta</a:t>
            </a:r>
            <a:r>
              <a:rPr lang="zh-CN" altLang="en-US" sz="2400"/>
              <a:t>要快</a:t>
            </a:r>
            <a:endParaRPr lang="en-US" altLang="zh-CN" sz="2400" smtClean="0"/>
          </a:p>
          <a:p>
            <a:r>
              <a:rPr lang="zh-CN" altLang="en-US" sz="2400" smtClean="0"/>
              <a:t>下降轨迹：</a:t>
            </a:r>
            <a:r>
              <a:rPr lang="en-US" altLang="zh-CN" sz="2400"/>
              <a:t>SGD</a:t>
            </a:r>
            <a:r>
              <a:rPr lang="zh-CN" altLang="en-US" sz="2400"/>
              <a:t>和三个自适应优化器轨迹大致相同。两个动量优化器初期走了“岔路”，后期也调整了过来</a:t>
            </a:r>
            <a:endParaRPr lang="en-US" altLang="zh-CN" sz="2400" smtClean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043608" y="256490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4067944" y="508164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028" name="Picture 4" descr="这里写图片描述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9774" y="653753"/>
            <a:ext cx="59055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8735988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354266" y="192805"/>
            <a:ext cx="7959634" cy="653752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zh-CN" altLang="en-US" smtClean="0"/>
              <a:t>不同优化器比较</a:t>
            </a:r>
            <a:endParaRPr lang="zh-CN" altLang="en-US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269268" y="846557"/>
            <a:ext cx="8605464" cy="5053935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zh-CN" altLang="en-US"/>
              <a:t>存在鞍点的曲面</a:t>
            </a:r>
            <a:r>
              <a:rPr lang="zh-CN" altLang="en-US" smtClean="0"/>
              <a:t>，</a:t>
            </a:r>
            <a:r>
              <a:rPr lang="en-US" altLang="zh-CN" smtClean="0"/>
              <a:t>6</a:t>
            </a:r>
            <a:r>
              <a:rPr lang="zh-CN" altLang="en-US"/>
              <a:t>种</a:t>
            </a:r>
            <a:r>
              <a:rPr lang="zh-CN" altLang="en-US" smtClean="0"/>
              <a:t>优化</a:t>
            </a:r>
            <a:r>
              <a:rPr lang="zh-CN" altLang="en-US"/>
              <a:t>器的性能表现</a:t>
            </a:r>
            <a:endParaRPr lang="en-US" altLang="zh-CN" sz="2400" smtClean="0"/>
          </a:p>
          <a:p>
            <a:r>
              <a:rPr lang="en-US" altLang="zh-CN"/>
              <a:t>AdaDelta</a:t>
            </a:r>
            <a:r>
              <a:rPr lang="zh-CN" altLang="en-US"/>
              <a:t>下降速度最快，</a:t>
            </a:r>
            <a:r>
              <a:rPr lang="en-US" altLang="zh-CN"/>
              <a:t>Adagrad</a:t>
            </a:r>
            <a:r>
              <a:rPr lang="zh-CN" altLang="en-US"/>
              <a:t>和</a:t>
            </a:r>
            <a:r>
              <a:rPr lang="en-US" altLang="zh-CN"/>
              <a:t>RMSprop</a:t>
            </a:r>
            <a:r>
              <a:rPr lang="zh-CN" altLang="en-US"/>
              <a:t>则</a:t>
            </a:r>
            <a:r>
              <a:rPr lang="zh-CN" altLang="en-US" smtClean="0"/>
              <a:t>齐头并进</a:t>
            </a:r>
            <a:endParaRPr lang="en-US" altLang="zh-CN" smtClean="0"/>
          </a:p>
          <a:p>
            <a:r>
              <a:rPr lang="en-US" altLang="zh-CN"/>
              <a:t>SGD</a:t>
            </a:r>
            <a:r>
              <a:rPr lang="zh-CN" altLang="en-US"/>
              <a:t>进入了鞍点，却始终停留在了鞍点，没有再继续</a:t>
            </a:r>
            <a:r>
              <a:rPr lang="zh-CN" altLang="en-US" smtClean="0"/>
              <a:t>下降</a:t>
            </a:r>
            <a:endParaRPr lang="en-US" altLang="zh-CN" smtClean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043608" y="256490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4067944" y="508164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2050" name="Picture 2" descr="https://img-blog.csdn.net/20180426113728916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5670" y="1675142"/>
            <a:ext cx="59055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9807888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354266" y="192805"/>
            <a:ext cx="7959634" cy="653752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zh-CN" altLang="en-US" smtClean="0"/>
              <a:t>不同优化器比较</a:t>
            </a:r>
            <a:endParaRPr lang="zh-CN" altLang="en-US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269268" y="846557"/>
            <a:ext cx="8605464" cy="5053935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altLang="zh-CN" sz="2400"/>
              <a:t>6</a:t>
            </a:r>
            <a:r>
              <a:rPr lang="zh-CN" altLang="en-US" sz="2400"/>
              <a:t>种优化器收敛到目标</a:t>
            </a:r>
            <a:r>
              <a:rPr lang="zh-CN" altLang="en-US" sz="2400" smtClean="0"/>
              <a:t>点的</a:t>
            </a:r>
            <a:r>
              <a:rPr lang="zh-CN" altLang="en-US" sz="2400"/>
              <a:t>运行</a:t>
            </a:r>
            <a:r>
              <a:rPr lang="zh-CN" altLang="en-US" sz="2400" smtClean="0"/>
              <a:t>过程</a:t>
            </a:r>
            <a:endParaRPr lang="en-US" altLang="zh-CN" sz="2400" smtClean="0"/>
          </a:p>
          <a:p>
            <a:r>
              <a:rPr lang="zh-CN" altLang="en-US" sz="2400" b="1" smtClean="0"/>
              <a:t>运行速度</a:t>
            </a:r>
            <a:r>
              <a:rPr lang="zh-CN" altLang="en-US" sz="2400" smtClean="0"/>
              <a:t> </a:t>
            </a:r>
            <a:endParaRPr lang="zh-CN" altLang="en-US" sz="2400"/>
          </a:p>
          <a:p>
            <a:pPr lvl="1"/>
            <a:r>
              <a:rPr lang="zh-CN" altLang="en-US" sz="2000"/>
              <a:t>两个动量优化器</a:t>
            </a:r>
            <a:r>
              <a:rPr lang="en-US" altLang="zh-CN" sz="2000"/>
              <a:t>Momentum</a:t>
            </a:r>
            <a:r>
              <a:rPr lang="zh-CN" altLang="en-US" sz="2000"/>
              <a:t>和</a:t>
            </a:r>
            <a:r>
              <a:rPr lang="en-US" altLang="zh-CN" sz="2000"/>
              <a:t>NAG</a:t>
            </a:r>
            <a:r>
              <a:rPr lang="zh-CN" altLang="en-US" sz="2000"/>
              <a:t>的速度最快，其次是三个自适应学习率优化器</a:t>
            </a:r>
            <a:r>
              <a:rPr lang="en-US" altLang="zh-CN" sz="2000"/>
              <a:t>AdaGrad</a:t>
            </a:r>
            <a:r>
              <a:rPr lang="zh-CN" altLang="en-US" sz="2000"/>
              <a:t>、</a:t>
            </a:r>
            <a:r>
              <a:rPr lang="en-US" altLang="zh-CN" sz="2000"/>
              <a:t>AdaDelta</a:t>
            </a:r>
            <a:r>
              <a:rPr lang="zh-CN" altLang="en-US" sz="2000"/>
              <a:t>以及</a:t>
            </a:r>
            <a:r>
              <a:rPr lang="en-US" altLang="zh-CN" sz="2000"/>
              <a:t>RMSProp</a:t>
            </a:r>
            <a:r>
              <a:rPr lang="zh-CN" altLang="en-US" sz="2000"/>
              <a:t>，最慢的则是</a:t>
            </a:r>
            <a:r>
              <a:rPr lang="en-US" altLang="zh-CN" sz="2000"/>
              <a:t>SGD</a:t>
            </a:r>
            <a:r>
              <a:rPr lang="zh-CN" altLang="en-US" sz="2000" smtClean="0"/>
              <a:t>。</a:t>
            </a:r>
            <a:endParaRPr lang="en-US" altLang="zh-CN" sz="2000" smtClean="0"/>
          </a:p>
          <a:p>
            <a:r>
              <a:rPr lang="zh-CN" altLang="en-US" sz="2400"/>
              <a:t>收敛轨迹</a:t>
            </a:r>
            <a:r>
              <a:rPr lang="zh-CN" altLang="en-US" sz="2400" smtClean="0"/>
              <a:t>方面</a:t>
            </a:r>
            <a:endParaRPr lang="en-US" altLang="zh-CN" sz="2400" smtClean="0"/>
          </a:p>
          <a:p>
            <a:pPr lvl="1"/>
            <a:r>
              <a:rPr lang="zh-CN" altLang="en-US" sz="2000" smtClean="0"/>
              <a:t>两</a:t>
            </a:r>
            <a:r>
              <a:rPr lang="zh-CN" altLang="en-US" sz="2000"/>
              <a:t>个动量优化器虽然运行速度很快，但是初中期走了很长的”岔路”。三个自适应优化器中，</a:t>
            </a:r>
            <a:r>
              <a:rPr lang="en-US" altLang="zh-CN" sz="2000"/>
              <a:t>Adagrad</a:t>
            </a:r>
            <a:r>
              <a:rPr lang="zh-CN" altLang="en-US" sz="2000"/>
              <a:t>初期走了岔路，但后来迅速地调整了过来，但相比其他两个走的路最长；</a:t>
            </a:r>
            <a:r>
              <a:rPr lang="en-US" altLang="zh-CN" sz="2000"/>
              <a:t>AdaDelta</a:t>
            </a:r>
            <a:r>
              <a:rPr lang="zh-CN" altLang="en-US" sz="2000"/>
              <a:t>和</a:t>
            </a:r>
            <a:r>
              <a:rPr lang="en-US" altLang="zh-CN" sz="2000"/>
              <a:t>RMSprop</a:t>
            </a:r>
            <a:r>
              <a:rPr lang="zh-CN" altLang="en-US" sz="2000"/>
              <a:t>的运行轨迹差不多，但在快接近目标的时候，</a:t>
            </a:r>
            <a:r>
              <a:rPr lang="en-US" altLang="zh-CN" sz="2000"/>
              <a:t>RMSProp</a:t>
            </a:r>
            <a:r>
              <a:rPr lang="zh-CN" altLang="en-US" sz="2000"/>
              <a:t>会发生很明显的抖动。</a:t>
            </a:r>
            <a:r>
              <a:rPr lang="en-US" altLang="zh-CN" sz="2000"/>
              <a:t>SGD</a:t>
            </a:r>
            <a:r>
              <a:rPr lang="zh-CN" altLang="en-US" sz="2000"/>
              <a:t>相比于其他优化器，走的路径是最短的，路子也比较</a:t>
            </a:r>
            <a:r>
              <a:rPr lang="zh-CN" altLang="en-US" sz="2000" smtClean="0"/>
              <a:t>正</a:t>
            </a:r>
            <a:endParaRPr lang="zh-CN" altLang="en-US" sz="200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043608" y="256490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4067944" y="508164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3074" name="Picture 2" descr="这里写图片描述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2335" y="1412776"/>
            <a:ext cx="5487609" cy="4248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1227584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584" y="188640"/>
            <a:ext cx="7772400" cy="9144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eaLnBrk="1" fontAlgn="auto" hangingPunct="1">
              <a:spcAft>
                <a:spcPts val="0"/>
              </a:spcAft>
            </a:pPr>
            <a:r>
              <a:rPr lang="zh-CN" altLang="en-US" smtClean="0">
                <a:solidFill>
                  <a:schemeClr val="tx1"/>
                </a:solidFill>
              </a:rPr>
              <a:t>深度学习</a:t>
            </a:r>
            <a:r>
              <a:rPr lang="en-US" altLang="zh-CN" smtClean="0">
                <a:solidFill>
                  <a:schemeClr val="tx1"/>
                </a:solidFill>
              </a:rPr>
              <a:t>deep learning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268760"/>
            <a:ext cx="7772400" cy="4419872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/>
          <a:p>
            <a:pPr marL="411163" eaLnBrk="1" hangingPunct="1">
              <a:defRPr/>
            </a:pPr>
            <a:r>
              <a:rPr lang="zh-CN" altLang="en-US" b="0" smtClean="0">
                <a:latin typeface="等线" panose="02010600030101010101" pitchFamily="2" charset="-122"/>
                <a:ea typeface="等线" panose="02010600030101010101" pitchFamily="2" charset="-122"/>
              </a:rPr>
              <a:t>传统机器学习方法：基于一整套数学理论、函数关系的表述比较清晰。 </a:t>
            </a:r>
            <a:endParaRPr lang="en-US" altLang="zh-CN" b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411163" eaLnBrk="1" hangingPunct="1">
              <a:defRPr/>
            </a:pPr>
            <a:r>
              <a:rPr lang="zh-CN" altLang="en-US" b="0" smtClean="0">
                <a:latin typeface="等线" panose="02010600030101010101" pitchFamily="2" charset="-122"/>
                <a:ea typeface="等线" panose="02010600030101010101" pitchFamily="2" charset="-122"/>
              </a:rPr>
              <a:t>神经网络</a:t>
            </a:r>
            <a:r>
              <a:rPr lang="zh-CN" altLang="en-US" b="0">
                <a:latin typeface="等线" panose="02010600030101010101" pitchFamily="2" charset="-122"/>
                <a:ea typeface="等线" panose="02010600030101010101" pitchFamily="2" charset="-122"/>
              </a:rPr>
              <a:t>具有学习能力和泛化能力</a:t>
            </a:r>
            <a:r>
              <a:rPr lang="zh-CN" altLang="en-US" b="0" smtClean="0">
                <a:latin typeface="等线" panose="02010600030101010101" pitchFamily="2" charset="-122"/>
                <a:ea typeface="等线" panose="02010600030101010101" pitchFamily="2" charset="-122"/>
              </a:rPr>
              <a:t>，泛化能力可以</a:t>
            </a:r>
            <a:r>
              <a:rPr lang="zh-CN" altLang="en-US" b="0">
                <a:latin typeface="等线" panose="02010600030101010101" pitchFamily="2" charset="-122"/>
                <a:ea typeface="等线" panose="02010600030101010101" pitchFamily="2" charset="-122"/>
              </a:rPr>
              <a:t>理解为深度学习</a:t>
            </a:r>
            <a:r>
              <a:rPr lang="zh-CN" altLang="en-US" b="0" smtClean="0">
                <a:latin typeface="等线" panose="02010600030101010101" pitchFamily="2" charset="-122"/>
                <a:ea typeface="等线" panose="02010600030101010101" pitchFamily="2" charset="-122"/>
              </a:rPr>
              <a:t>，自己</a:t>
            </a:r>
            <a:r>
              <a:rPr lang="zh-CN" altLang="en-US" b="0">
                <a:latin typeface="等线" panose="02010600030101010101" pitchFamily="2" charset="-122"/>
                <a:ea typeface="等线" panose="02010600030101010101" pitchFamily="2" charset="-122"/>
              </a:rPr>
              <a:t>从数据中</a:t>
            </a:r>
            <a:r>
              <a:rPr lang="zh-CN" altLang="en-US" b="0" smtClean="0">
                <a:latin typeface="等线" panose="02010600030101010101" pitchFamily="2" charset="-122"/>
                <a:ea typeface="等线" panose="02010600030101010101" pitchFamily="2" charset="-122"/>
              </a:rPr>
              <a:t>学习数据间的关系，</a:t>
            </a:r>
            <a:r>
              <a:rPr lang="zh-CN" altLang="en-US" b="0">
                <a:latin typeface="等线" panose="02010600030101010101" pitchFamily="2" charset="-122"/>
                <a:ea typeface="等线" panose="02010600030101010101" pitchFamily="2" charset="-122"/>
              </a:rPr>
              <a:t>这是深度学习最大的魅力，也是人们深入</a:t>
            </a:r>
            <a:r>
              <a:rPr lang="zh-CN" altLang="en-US" b="0" smtClean="0">
                <a:latin typeface="等线" panose="02010600030101010101" pitchFamily="2" charset="-122"/>
                <a:ea typeface="等线" panose="02010600030101010101" pitchFamily="2" charset="-122"/>
              </a:rPr>
              <a:t>研究它的价值出发点</a:t>
            </a:r>
            <a:endParaRPr lang="en-US" altLang="zh-CN" b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411163" eaLnBrk="1" hangingPunct="1">
              <a:defRPr/>
            </a:pPr>
            <a:r>
              <a:rPr lang="zh-CN" altLang="en-US"/>
              <a:t>深度学习可以理解为神经网络</a:t>
            </a:r>
            <a:r>
              <a:rPr lang="zh-CN" altLang="en-US" smtClean="0"/>
              <a:t>的进一步的发展</a:t>
            </a: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21680835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354266" y="192805"/>
            <a:ext cx="7959634" cy="653752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zh-CN" altLang="en-US" smtClean="0"/>
              <a:t>优化器的选择</a:t>
            </a:r>
            <a:endParaRPr lang="zh-CN" altLang="en-US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269268" y="857091"/>
            <a:ext cx="8605464" cy="5053935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altLang="zh-CN" sz="2400"/>
              <a:t>Schaul et al (2014)</a:t>
            </a:r>
            <a:r>
              <a:rPr lang="zh-CN" altLang="en-US" sz="2400"/>
              <a:t>展示了许多优化算法在大量学习任务上极具价值的比较。虽然结果表明，具有自适应学习率的优化器表现的很鲁棒，不分伯仲，但是没有哪种算法能够脱颖而出</a:t>
            </a:r>
            <a:r>
              <a:rPr lang="zh-CN" altLang="en-US" sz="2400" smtClean="0"/>
              <a:t>。</a:t>
            </a:r>
            <a:endParaRPr lang="en-US" altLang="zh-CN" sz="2400" smtClean="0"/>
          </a:p>
          <a:p>
            <a:r>
              <a:rPr lang="zh-CN" altLang="en-US" sz="2400" smtClean="0"/>
              <a:t>最</a:t>
            </a:r>
            <a:r>
              <a:rPr lang="zh-CN" altLang="en-US" sz="2400"/>
              <a:t>流行并且使用很高的优化</a:t>
            </a:r>
            <a:r>
              <a:rPr lang="zh-CN" altLang="en-US" sz="2400" smtClean="0"/>
              <a:t>器：包括</a:t>
            </a:r>
            <a:r>
              <a:rPr lang="en-US" altLang="zh-CN" sz="2400"/>
              <a:t>SGD</a:t>
            </a:r>
            <a:r>
              <a:rPr lang="zh-CN" altLang="en-US" sz="2400"/>
              <a:t>、具有动量的</a:t>
            </a:r>
            <a:r>
              <a:rPr lang="en-US" altLang="zh-CN" sz="2400"/>
              <a:t>SGD</a:t>
            </a:r>
            <a:r>
              <a:rPr lang="zh-CN" altLang="en-US" sz="2400"/>
              <a:t>、</a:t>
            </a:r>
            <a:r>
              <a:rPr lang="en-US" altLang="zh-CN" sz="2400"/>
              <a:t>RMSprop</a:t>
            </a:r>
            <a:r>
              <a:rPr lang="zh-CN" altLang="en-US" sz="2400"/>
              <a:t>、具有动量的</a:t>
            </a:r>
            <a:r>
              <a:rPr lang="en-US" altLang="zh-CN" sz="2400"/>
              <a:t>RMSProp</a:t>
            </a:r>
            <a:r>
              <a:rPr lang="zh-CN" altLang="en-US" sz="2400"/>
              <a:t>、</a:t>
            </a:r>
            <a:r>
              <a:rPr lang="en-US" altLang="zh-CN" sz="2400"/>
              <a:t>AdaDelta</a:t>
            </a:r>
            <a:r>
              <a:rPr lang="zh-CN" altLang="en-US" sz="2400"/>
              <a:t>和</a:t>
            </a:r>
            <a:r>
              <a:rPr lang="en-US" altLang="zh-CN" sz="2400"/>
              <a:t>Adam</a:t>
            </a:r>
            <a:r>
              <a:rPr lang="zh-CN" altLang="en-US" sz="2400"/>
              <a:t>。在实际应用中，选择哪种优化器应结合具体问题；同时，也优化器的选择也取决于使用者对优化器的熟悉</a:t>
            </a:r>
            <a:r>
              <a:rPr lang="zh-CN" altLang="en-US" sz="2400" smtClean="0"/>
              <a:t>程度</a:t>
            </a:r>
            <a:endParaRPr lang="zh-CN" altLang="en-US" sz="240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043608" y="256490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4067944" y="508164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5120651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354266" y="192805"/>
            <a:ext cx="7959634" cy="653752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en-US" altLang="zh-CN" dirty="0" err="1" smtClean="0"/>
              <a:t>Keras</a:t>
            </a:r>
            <a:r>
              <a:rPr lang="zh-CN" altLang="en-US" dirty="0" smtClean="0"/>
              <a:t>手写数字识别</a:t>
            </a:r>
            <a:endParaRPr lang="zh-CN" altLang="en-US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269268" y="1025297"/>
            <a:ext cx="8605464" cy="5053935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400" b="1" dirty="0">
                <a:latin typeface="等线" panose="02010600030101010101" pitchFamily="2" charset="-122"/>
                <a:ea typeface="等线" panose="02010600030101010101" pitchFamily="2" charset="-122"/>
              </a:rPr>
              <a:t>import </a:t>
            </a:r>
            <a:r>
              <a:rPr lang="en-US" altLang="zh-CN" sz="2400" b="1" dirty="0" err="1">
                <a:latin typeface="等线" panose="02010600030101010101" pitchFamily="2" charset="-122"/>
                <a:ea typeface="等线" panose="02010600030101010101" pitchFamily="2" charset="-122"/>
              </a:rPr>
              <a:t>numpy</a:t>
            </a:r>
            <a:r>
              <a:rPr lang="en-US" altLang="zh-CN" sz="2400" b="1" dirty="0">
                <a:latin typeface="等线" panose="02010600030101010101" pitchFamily="2" charset="-122"/>
                <a:ea typeface="等线" panose="02010600030101010101" pitchFamily="2" charset="-122"/>
              </a:rPr>
              <a:t> as np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400" b="1" dirty="0">
                <a:latin typeface="等线" panose="02010600030101010101" pitchFamily="2" charset="-122"/>
                <a:ea typeface="等线" panose="02010600030101010101" pitchFamily="2" charset="-122"/>
              </a:rPr>
              <a:t>from PIL import Image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400" b="1" dirty="0">
                <a:latin typeface="等线" panose="02010600030101010101" pitchFamily="2" charset="-122"/>
                <a:ea typeface="等线" panose="02010600030101010101" pitchFamily="2" charset="-122"/>
              </a:rPr>
              <a:t>from </a:t>
            </a:r>
            <a:r>
              <a:rPr lang="en-US" altLang="zh-CN" sz="2400" b="1" dirty="0" err="1">
                <a:latin typeface="等线" panose="02010600030101010101" pitchFamily="2" charset="-122"/>
                <a:ea typeface="等线" panose="02010600030101010101" pitchFamily="2" charset="-122"/>
              </a:rPr>
              <a:t>ImageDigit</a:t>
            </a:r>
            <a:r>
              <a:rPr lang="en-US" altLang="zh-CN" sz="2400" b="1" dirty="0">
                <a:latin typeface="等线" panose="02010600030101010101" pitchFamily="2" charset="-122"/>
                <a:ea typeface="等线" panose="02010600030101010101" pitchFamily="2" charset="-122"/>
              </a:rPr>
              <a:t> import  </a:t>
            </a:r>
            <a:r>
              <a:rPr lang="en-US" altLang="zh-CN" sz="2400" b="1" dirty="0" err="1">
                <a:latin typeface="等线" panose="02010600030101010101" pitchFamily="2" charset="-122"/>
                <a:ea typeface="等线" panose="02010600030101010101" pitchFamily="2" charset="-122"/>
              </a:rPr>
              <a:t>ImageDigit</a:t>
            </a:r>
            <a:endParaRPr lang="en-US" altLang="zh-CN" sz="2400" b="1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400" b="1" dirty="0" err="1">
                <a:latin typeface="等线" panose="02010600030101010101" pitchFamily="2" charset="-122"/>
                <a:ea typeface="等线" panose="02010600030101010101" pitchFamily="2" charset="-122"/>
              </a:rPr>
              <a:t>img</a:t>
            </a:r>
            <a:r>
              <a:rPr lang="en-US" altLang="zh-CN" sz="2400" b="1" dirty="0">
                <a:latin typeface="等线" panose="02010600030101010101" pitchFamily="2" charset="-122"/>
                <a:ea typeface="等线" panose="02010600030101010101" pitchFamily="2" charset="-122"/>
              </a:rPr>
              <a:t>=</a:t>
            </a:r>
            <a:r>
              <a:rPr lang="en-US" altLang="zh-CN" sz="2400" b="1" dirty="0" err="1">
                <a:latin typeface="等线" panose="02010600030101010101" pitchFamily="2" charset="-122"/>
                <a:ea typeface="等线" panose="02010600030101010101" pitchFamily="2" charset="-122"/>
              </a:rPr>
              <a:t>Image.open</a:t>
            </a:r>
            <a:r>
              <a:rPr lang="en-US" altLang="zh-CN" sz="2400" b="1" dirty="0">
                <a:latin typeface="等线" panose="02010600030101010101" pitchFamily="2" charset="-122"/>
                <a:ea typeface="等线" panose="02010600030101010101" pitchFamily="2" charset="-122"/>
              </a:rPr>
              <a:t>(</a:t>
            </a:r>
            <a:r>
              <a:rPr lang="en-US" altLang="zh-CN" sz="2400" b="1" dirty="0" err="1">
                <a:latin typeface="等线" panose="02010600030101010101" pitchFamily="2" charset="-122"/>
                <a:ea typeface="等线" panose="02010600030101010101" pitchFamily="2" charset="-122"/>
              </a:rPr>
              <a:t>r"E</a:t>
            </a:r>
            <a:r>
              <a:rPr lang="en-US" altLang="zh-CN" sz="2400" b="1" dirty="0">
                <a:latin typeface="等线" panose="02010600030101010101" pitchFamily="2" charset="-122"/>
                <a:ea typeface="等线" panose="02010600030101010101" pitchFamily="2" charset="-122"/>
              </a:rPr>
              <a:t>:\22\cong_digit.jpg")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400" b="1" dirty="0" err="1">
                <a:latin typeface="等线" panose="02010600030101010101" pitchFamily="2" charset="-122"/>
                <a:ea typeface="等线" panose="02010600030101010101" pitchFamily="2" charset="-122"/>
              </a:rPr>
              <a:t>imageToDigit</a:t>
            </a:r>
            <a:r>
              <a:rPr lang="en-US" altLang="zh-CN" sz="2400" b="1" dirty="0">
                <a:latin typeface="等线" panose="02010600030101010101" pitchFamily="2" charset="-122"/>
                <a:ea typeface="等线" panose="02010600030101010101" pitchFamily="2" charset="-122"/>
              </a:rPr>
              <a:t>=</a:t>
            </a:r>
            <a:r>
              <a:rPr lang="en-US" altLang="zh-CN" sz="2400" b="1" dirty="0" err="1">
                <a:latin typeface="等线" panose="02010600030101010101" pitchFamily="2" charset="-122"/>
                <a:ea typeface="等线" panose="02010600030101010101" pitchFamily="2" charset="-122"/>
              </a:rPr>
              <a:t>ImageDigit</a:t>
            </a:r>
            <a:r>
              <a:rPr lang="en-US" altLang="zh-CN" sz="2400" b="1" dirty="0">
                <a:latin typeface="等线" panose="02010600030101010101" pitchFamily="2" charset="-122"/>
                <a:ea typeface="等线" panose="02010600030101010101" pitchFamily="2" charset="-122"/>
              </a:rPr>
              <a:t>(</a:t>
            </a:r>
            <a:r>
              <a:rPr lang="en-US" altLang="zh-CN" sz="2400" b="1" dirty="0" err="1">
                <a:latin typeface="等线" panose="02010600030101010101" pitchFamily="2" charset="-122"/>
                <a:ea typeface="等线" panose="02010600030101010101" pitchFamily="2" charset="-122"/>
              </a:rPr>
              <a:t>img</a:t>
            </a:r>
            <a:r>
              <a:rPr lang="en-US" altLang="zh-CN" sz="2400" b="1" dirty="0">
                <a:latin typeface="等线" panose="02010600030101010101" pitchFamily="2" charset="-122"/>
                <a:ea typeface="等线" panose="02010600030101010101" pitchFamily="2" charset="-122"/>
              </a:rPr>
              <a:t>)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400" b="1" dirty="0" err="1">
                <a:latin typeface="等线" panose="02010600030101010101" pitchFamily="2" charset="-122"/>
                <a:ea typeface="等线" panose="02010600030101010101" pitchFamily="2" charset="-122"/>
              </a:rPr>
              <a:t>imageToDigit.histShow</a:t>
            </a:r>
            <a:r>
              <a:rPr lang="en-US" altLang="zh-CN" sz="2400" b="1" dirty="0">
                <a:latin typeface="等线" panose="02010600030101010101" pitchFamily="2" charset="-122"/>
                <a:ea typeface="等线" panose="02010600030101010101" pitchFamily="2" charset="-122"/>
              </a:rPr>
              <a:t>()  # </a:t>
            </a:r>
            <a:r>
              <a:rPr lang="zh-CN" altLang="en-US" sz="2400" b="1" dirty="0">
                <a:latin typeface="等线" panose="02010600030101010101" pitchFamily="2" charset="-122"/>
                <a:ea typeface="等线" panose="02010600030101010101" pitchFamily="2" charset="-122"/>
              </a:rPr>
              <a:t>先显示直方图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400" b="1" dirty="0" err="1">
                <a:latin typeface="等线" panose="02010600030101010101" pitchFamily="2" charset="-122"/>
                <a:ea typeface="等线" panose="02010600030101010101" pitchFamily="2" charset="-122"/>
              </a:rPr>
              <a:t>thr</a:t>
            </a:r>
            <a:r>
              <a:rPr lang="en-US" altLang="zh-CN" sz="2400" b="1" dirty="0">
                <a:latin typeface="等线" panose="02010600030101010101" pitchFamily="2" charset="-122"/>
                <a:ea typeface="等线" panose="02010600030101010101" pitchFamily="2" charset="-122"/>
              </a:rPr>
              <a:t>=</a:t>
            </a:r>
            <a:r>
              <a:rPr lang="en-US" altLang="zh-CN" sz="2400" b="1" dirty="0" err="1">
                <a:latin typeface="等线" panose="02010600030101010101" pitchFamily="2" charset="-122"/>
                <a:ea typeface="等线" panose="02010600030101010101" pitchFamily="2" charset="-122"/>
              </a:rPr>
              <a:t>int</a:t>
            </a:r>
            <a:r>
              <a:rPr lang="en-US" altLang="zh-CN" sz="2400" b="1" dirty="0">
                <a:latin typeface="等线" panose="02010600030101010101" pitchFamily="2" charset="-122"/>
                <a:ea typeface="等线" panose="02010600030101010101" pitchFamily="2" charset="-122"/>
              </a:rPr>
              <a:t>(input('</a:t>
            </a:r>
            <a:r>
              <a:rPr lang="zh-CN" altLang="en-US" sz="2400" b="1" dirty="0">
                <a:latin typeface="等线" panose="02010600030101010101" pitchFamily="2" charset="-122"/>
                <a:ea typeface="等线" panose="02010600030101010101" pitchFamily="2" charset="-122"/>
              </a:rPr>
              <a:t>请输入背景阈值</a:t>
            </a:r>
            <a:r>
              <a:rPr lang="en-US" altLang="zh-CN" sz="2400" b="1" dirty="0">
                <a:latin typeface="等线" panose="02010600030101010101" pitchFamily="2" charset="-122"/>
                <a:ea typeface="等线" panose="02010600030101010101" pitchFamily="2" charset="-122"/>
              </a:rPr>
              <a:t>:'))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400" b="1" dirty="0" err="1">
                <a:latin typeface="等线" panose="02010600030101010101" pitchFamily="2" charset="-122"/>
                <a:ea typeface="等线" panose="02010600030101010101" pitchFamily="2" charset="-122"/>
              </a:rPr>
              <a:t>imageToDigit.convert_to_bw</a:t>
            </a:r>
            <a:r>
              <a:rPr lang="en-US" altLang="zh-CN" sz="2400" b="1" dirty="0">
                <a:latin typeface="等线" panose="02010600030101010101" pitchFamily="2" charset="-122"/>
                <a:ea typeface="等线" panose="02010600030101010101" pitchFamily="2" charset="-122"/>
              </a:rPr>
              <a:t>(</a:t>
            </a:r>
            <a:r>
              <a:rPr lang="en-US" altLang="zh-CN" sz="2400" b="1" dirty="0" err="1">
                <a:latin typeface="等线" panose="02010600030101010101" pitchFamily="2" charset="-122"/>
                <a:ea typeface="等线" panose="02010600030101010101" pitchFamily="2" charset="-122"/>
              </a:rPr>
              <a:t>thr</a:t>
            </a:r>
            <a:r>
              <a:rPr lang="en-US" altLang="zh-CN" sz="2400" b="1" dirty="0">
                <a:latin typeface="等线" panose="02010600030101010101" pitchFamily="2" charset="-122"/>
                <a:ea typeface="等线" panose="02010600030101010101" pitchFamily="2" charset="-122"/>
              </a:rPr>
              <a:t>) # </a:t>
            </a:r>
            <a:r>
              <a:rPr lang="zh-CN" altLang="en-US" sz="2400" b="1" dirty="0">
                <a:latin typeface="等线" panose="02010600030101010101" pitchFamily="2" charset="-122"/>
                <a:ea typeface="等线" panose="02010600030101010101" pitchFamily="2" charset="-122"/>
              </a:rPr>
              <a:t>去掉背景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400" b="1" dirty="0">
                <a:latin typeface="等线" panose="02010600030101010101" pitchFamily="2" charset="-122"/>
                <a:ea typeface="等线" panose="02010600030101010101" pitchFamily="2" charset="-122"/>
              </a:rPr>
              <a:t>digits=</a:t>
            </a:r>
            <a:r>
              <a:rPr lang="en-US" altLang="zh-CN" sz="2400" b="1" dirty="0" err="1">
                <a:latin typeface="等线" panose="02010600030101010101" pitchFamily="2" charset="-122"/>
                <a:ea typeface="等线" panose="02010600030101010101" pitchFamily="2" charset="-122"/>
              </a:rPr>
              <a:t>imageToDigit.split</a:t>
            </a:r>
            <a:r>
              <a:rPr lang="en-US" altLang="zh-CN" sz="2400" b="1" dirty="0">
                <a:latin typeface="等线" panose="02010600030101010101" pitchFamily="2" charset="-122"/>
                <a:ea typeface="等线" panose="02010600030101010101" pitchFamily="2" charset="-122"/>
              </a:rPr>
              <a:t>()  # </a:t>
            </a:r>
            <a:r>
              <a:rPr lang="zh-CN" altLang="en-US" sz="2400" b="1" dirty="0">
                <a:latin typeface="等线" panose="02010600030101010101" pitchFamily="2" charset="-122"/>
                <a:ea typeface="等线" panose="02010600030101010101" pitchFamily="2" charset="-122"/>
              </a:rPr>
              <a:t>切割小数字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400" b="1" dirty="0">
                <a:latin typeface="等线" panose="02010600030101010101" pitchFamily="2" charset="-122"/>
                <a:ea typeface="等线" panose="02010600030101010101" pitchFamily="2" charset="-122"/>
              </a:rPr>
              <a:t>imageToDigit.to_32_32()   #  </a:t>
            </a:r>
            <a:r>
              <a:rPr lang="zh-CN" altLang="en-US" sz="2400" b="1" dirty="0">
                <a:latin typeface="等线" panose="02010600030101010101" pitchFamily="2" charset="-122"/>
                <a:ea typeface="等线" panose="02010600030101010101" pitchFamily="2" charset="-122"/>
              </a:rPr>
              <a:t>标准化小数字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400" b="1" dirty="0" err="1">
                <a:latin typeface="等线" panose="02010600030101010101" pitchFamily="2" charset="-122"/>
                <a:ea typeface="等线" panose="02010600030101010101" pitchFamily="2" charset="-122"/>
              </a:rPr>
              <a:t>X,y</a:t>
            </a:r>
            <a:r>
              <a:rPr lang="en-US" altLang="zh-CN" sz="2400" b="1" dirty="0">
                <a:latin typeface="等线" panose="02010600030101010101" pitchFamily="2" charset="-122"/>
                <a:ea typeface="等线" panose="02010600030101010101" pitchFamily="2" charset="-122"/>
              </a:rPr>
              <a:t>=</a:t>
            </a:r>
            <a:r>
              <a:rPr lang="en-US" altLang="zh-CN" sz="2400" b="1" dirty="0" err="1">
                <a:latin typeface="等线" panose="02010600030101010101" pitchFamily="2" charset="-122"/>
                <a:ea typeface="等线" panose="02010600030101010101" pitchFamily="2" charset="-122"/>
              </a:rPr>
              <a:t>imageToDigit.featureExtract</a:t>
            </a:r>
            <a:r>
              <a:rPr lang="en-US" altLang="zh-CN" sz="2400" b="1" dirty="0">
                <a:latin typeface="等线" panose="02010600030101010101" pitchFamily="2" charset="-122"/>
                <a:ea typeface="等线" panose="02010600030101010101" pitchFamily="2" charset="-122"/>
              </a:rPr>
              <a:t>()  # </a:t>
            </a:r>
            <a:r>
              <a:rPr lang="zh-CN" altLang="en-US" sz="2400" b="1" dirty="0">
                <a:latin typeface="等线" panose="02010600030101010101" pitchFamily="2" charset="-122"/>
                <a:ea typeface="等线" panose="02010600030101010101" pitchFamily="2" charset="-122"/>
              </a:rPr>
              <a:t>提取特征</a:t>
            </a:r>
            <a:endParaRPr lang="en-US" altLang="zh-CN" sz="24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043608" y="256490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4067944" y="508164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8658490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354266" y="192805"/>
            <a:ext cx="7959634" cy="653752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en-US" altLang="zh-CN" dirty="0" err="1" smtClean="0"/>
              <a:t>Keras</a:t>
            </a:r>
            <a:r>
              <a:rPr lang="zh-CN" altLang="en-US" dirty="0" smtClean="0"/>
              <a:t>手写数字识别</a:t>
            </a:r>
            <a:endParaRPr lang="zh-CN" altLang="en-US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269268" y="846557"/>
            <a:ext cx="8605464" cy="4670675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263" indent="0" eaLnBrk="1" hangingPunct="1">
              <a:lnSpc>
                <a:spcPct val="90000"/>
              </a:lnSpc>
              <a:buNone/>
            </a:pPr>
            <a:r>
              <a:rPr lang="zh-CN" altLang="en-US" sz="2000" b="1" smtClean="0">
                <a:latin typeface="等线" panose="02010600030101010101" pitchFamily="2" charset="-122"/>
                <a:ea typeface="等线" panose="02010600030101010101" pitchFamily="2" charset="-122"/>
              </a:rPr>
              <a:t>输入层</a:t>
            </a:r>
            <a:r>
              <a:rPr lang="en-US" altLang="zh-CN" sz="2000" b="1" smtClean="0">
                <a:latin typeface="等线" panose="02010600030101010101" pitchFamily="2" charset="-122"/>
                <a:ea typeface="等线" panose="02010600030101010101" pitchFamily="2" charset="-122"/>
              </a:rPr>
              <a:t>256</a:t>
            </a:r>
            <a:r>
              <a:rPr lang="zh-CN" altLang="en-US" sz="2000" b="1" smtClean="0">
                <a:latin typeface="等线" panose="02010600030101010101" pitchFamily="2" charset="-122"/>
                <a:ea typeface="等线" panose="02010600030101010101" pitchFamily="2" charset="-122"/>
              </a:rPr>
              <a:t>个节点</a:t>
            </a:r>
            <a:endParaRPr lang="en-US" altLang="zh-CN" sz="2000" b="1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zh-CN" altLang="en-US" sz="2000" b="1" smtClean="0">
                <a:latin typeface="等线" panose="02010600030101010101" pitchFamily="2" charset="-122"/>
                <a:ea typeface="等线" panose="02010600030101010101" pitchFamily="2" charset="-122"/>
              </a:rPr>
              <a:t>输出层</a:t>
            </a:r>
            <a:r>
              <a:rPr lang="en-US" altLang="zh-CN" sz="2000" b="1" smtClean="0">
                <a:latin typeface="等线" panose="02010600030101010101" pitchFamily="2" charset="-122"/>
                <a:ea typeface="等线" panose="02010600030101010101" pitchFamily="2" charset="-122"/>
              </a:rPr>
              <a:t>10</a:t>
            </a:r>
            <a:r>
              <a:rPr lang="zh-CN" altLang="en-US" sz="2000" b="1" smtClean="0">
                <a:latin typeface="等线" panose="02010600030101010101" pitchFamily="2" charset="-122"/>
                <a:ea typeface="等线" panose="02010600030101010101" pitchFamily="2" charset="-122"/>
              </a:rPr>
              <a:t>个节点</a:t>
            </a:r>
            <a:endParaRPr lang="en-US" altLang="zh-CN" sz="2000" b="1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zh-CN" altLang="en-US" sz="2000" b="1" smtClean="0">
                <a:latin typeface="等线" panose="02010600030101010101" pitchFamily="2" charset="-122"/>
                <a:ea typeface="等线" panose="02010600030101010101" pitchFamily="2" charset="-122"/>
              </a:rPr>
              <a:t>能不能构建网络？</a:t>
            </a:r>
            <a:endParaRPr lang="en-US" altLang="zh-CN" sz="2000" b="1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043608" y="256490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4067944" y="508164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593554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1073" y="116632"/>
            <a:ext cx="7772400" cy="9144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eaLnBrk="1" fontAlgn="auto" hangingPunct="1">
              <a:spcAft>
                <a:spcPts val="0"/>
              </a:spcAft>
            </a:pPr>
            <a:r>
              <a:rPr lang="zh-CN" altLang="en-US" smtClean="0">
                <a:solidFill>
                  <a:schemeClr val="tx1"/>
                </a:solidFill>
              </a:rPr>
              <a:t>什么是深度学习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1073" y="1268760"/>
            <a:ext cx="7772400" cy="4419872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/>
          <a:p>
            <a:pPr marL="411163" eaLnBrk="1" hangingPunct="1">
              <a:defRPr/>
            </a:pPr>
            <a:r>
              <a:rPr lang="zh-CN" altLang="en-US" b="0">
                <a:latin typeface="等线" panose="02010600030101010101" pitchFamily="2" charset="-122"/>
                <a:ea typeface="等线" panose="02010600030101010101" pitchFamily="2" charset="-122"/>
              </a:rPr>
              <a:t>深度学习是一个多层次的</a:t>
            </a:r>
            <a:r>
              <a:rPr lang="zh-CN" altLang="en-US" b="0" smtClean="0">
                <a:latin typeface="等线" panose="02010600030101010101" pitchFamily="2" charset="-122"/>
                <a:ea typeface="等线" panose="02010600030101010101" pitchFamily="2" charset="-122"/>
              </a:rPr>
              <a:t>学习，</a:t>
            </a:r>
            <a:r>
              <a:rPr lang="zh-CN" altLang="en-US" b="0">
                <a:latin typeface="等线" panose="02010600030101010101" pitchFamily="2" charset="-122"/>
                <a:ea typeface="等线" panose="02010600030101010101" pitchFamily="2" charset="-122"/>
              </a:rPr>
              <a:t>逐层学习并把学习的知识传递给下一</a:t>
            </a:r>
            <a:r>
              <a:rPr lang="zh-CN" altLang="en-US" b="0" smtClean="0">
                <a:latin typeface="等线" panose="02010600030101010101" pitchFamily="2" charset="-122"/>
                <a:ea typeface="等线" panose="02010600030101010101" pitchFamily="2" charset="-122"/>
              </a:rPr>
              <a:t>层</a:t>
            </a:r>
            <a:endParaRPr lang="en-US" altLang="zh-CN" b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411163" eaLnBrk="1" hangingPunct="1">
              <a:defRPr/>
            </a:pPr>
            <a:r>
              <a:rPr lang="zh-CN" altLang="en-US" b="0" smtClean="0">
                <a:latin typeface="等线" panose="02010600030101010101" pitchFamily="2" charset="-122"/>
                <a:ea typeface="等线" panose="02010600030101010101" pitchFamily="2" charset="-122"/>
              </a:rPr>
              <a:t>实现</a:t>
            </a:r>
            <a:r>
              <a:rPr lang="zh-CN" altLang="en-US" b="0">
                <a:latin typeface="等线" panose="02010600030101010101" pitchFamily="2" charset="-122"/>
                <a:ea typeface="等线" panose="02010600030101010101" pitchFamily="2" charset="-122"/>
              </a:rPr>
              <a:t>对输入信息进行分级</a:t>
            </a:r>
            <a:r>
              <a:rPr lang="zh-CN" altLang="en-US" b="0" smtClean="0">
                <a:latin typeface="等线" panose="02010600030101010101" pitchFamily="2" charset="-122"/>
                <a:ea typeface="等线" panose="02010600030101010101" pitchFamily="2" charset="-122"/>
              </a:rPr>
              <a:t>表达</a:t>
            </a:r>
            <a:endParaRPr lang="en-US" altLang="zh-CN" b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411163" eaLnBrk="1" hangingPunct="1">
              <a:defRPr/>
            </a:pPr>
            <a:r>
              <a:rPr lang="zh-CN" altLang="en-US" b="0" smtClean="0">
                <a:latin typeface="等线" panose="02010600030101010101" pitchFamily="2" charset="-122"/>
                <a:ea typeface="等线" panose="02010600030101010101" pitchFamily="2" charset="-122"/>
              </a:rPr>
              <a:t>深度</a:t>
            </a:r>
            <a:r>
              <a:rPr lang="zh-CN" altLang="en-US" b="0">
                <a:latin typeface="等线" panose="02010600030101010101" pitchFamily="2" charset="-122"/>
                <a:ea typeface="等线" panose="02010600030101010101" pitchFamily="2" charset="-122"/>
              </a:rPr>
              <a:t>学习的 实 </a:t>
            </a:r>
            <a:r>
              <a:rPr lang="zh-CN" altLang="en-US" b="0" smtClean="0">
                <a:latin typeface="等线" panose="02010600030101010101" pitchFamily="2" charset="-122"/>
                <a:ea typeface="等线" panose="02010600030101010101" pitchFamily="2" charset="-122"/>
              </a:rPr>
              <a:t>质：通过</a:t>
            </a:r>
            <a:r>
              <a:rPr lang="zh-CN" altLang="en-US" b="0">
                <a:latin typeface="等线" panose="02010600030101010101" pitchFamily="2" charset="-122"/>
                <a:ea typeface="等线" panose="02010600030101010101" pitchFamily="2" charset="-122"/>
              </a:rPr>
              <a:t>建立、模拟人脑的分层结构，对外部输入</a:t>
            </a:r>
            <a:r>
              <a:rPr lang="zh-CN" altLang="en-US" b="0" smtClean="0">
                <a:latin typeface="等线" panose="02010600030101010101" pitchFamily="2" charset="-122"/>
                <a:ea typeface="等线" panose="02010600030101010101" pitchFamily="2" charset="-122"/>
              </a:rPr>
              <a:t>的信息（声音</a:t>
            </a:r>
            <a:r>
              <a:rPr lang="zh-CN" altLang="en-US" b="0">
                <a:latin typeface="等线" panose="02010600030101010101" pitchFamily="2" charset="-122"/>
                <a:ea typeface="等线" panose="02010600030101010101" pitchFamily="2" charset="-122"/>
              </a:rPr>
              <a:t>、图像、</a:t>
            </a:r>
            <a:r>
              <a:rPr lang="zh-CN" altLang="en-US" b="0" smtClean="0">
                <a:latin typeface="等线" panose="02010600030101010101" pitchFamily="2" charset="-122"/>
                <a:ea typeface="等线" panose="02010600030101010101" pitchFamily="2" charset="-122"/>
              </a:rPr>
              <a:t>文本）进行</a:t>
            </a:r>
            <a:r>
              <a:rPr lang="zh-CN" altLang="en-US" b="0">
                <a:latin typeface="等线" panose="02010600030101010101" pitchFamily="2" charset="-122"/>
                <a:ea typeface="等线" panose="02010600030101010101" pitchFamily="2" charset="-122"/>
              </a:rPr>
              <a:t>从低级到高级的特征提取，</a:t>
            </a:r>
            <a:r>
              <a:rPr lang="zh-CN" altLang="en-US" b="0" smtClean="0">
                <a:latin typeface="等线" panose="02010600030101010101" pitchFamily="2" charset="-122"/>
                <a:ea typeface="等线" panose="02010600030101010101" pitchFamily="2" charset="-122"/>
              </a:rPr>
              <a:t>从而解释数据关系。</a:t>
            </a:r>
            <a:endParaRPr lang="en-US" altLang="zh-CN" b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411163" eaLnBrk="1" hangingPunct="1">
              <a:defRPr/>
            </a:pPr>
            <a:r>
              <a:rPr lang="zh-CN" altLang="en-US" b="0" smtClean="0">
                <a:latin typeface="等线" panose="02010600030101010101" pitchFamily="2" charset="-122"/>
                <a:ea typeface="等线" panose="02010600030101010101" pitchFamily="2" charset="-122"/>
              </a:rPr>
              <a:t>与传统机器学习相比</a:t>
            </a:r>
            <a:r>
              <a:rPr lang="zh-CN" altLang="en-US" b="0">
                <a:latin typeface="等线" panose="02010600030101010101" pitchFamily="2" charset="-122"/>
                <a:ea typeface="等线" panose="02010600030101010101" pitchFamily="2" charset="-122"/>
              </a:rPr>
              <a:t>，深度学习更加强调模型结构的</a:t>
            </a:r>
            <a:r>
              <a:rPr lang="zh-CN" altLang="en-US" b="0" smtClean="0">
                <a:latin typeface="等线" panose="02010600030101010101" pitchFamily="2" charset="-122"/>
                <a:ea typeface="等线" panose="02010600030101010101" pitchFamily="2" charset="-122"/>
              </a:rPr>
              <a:t>深度</a:t>
            </a:r>
            <a:r>
              <a:rPr lang="zh-CN" altLang="en-US" b="0">
                <a:latin typeface="等线" panose="02010600030101010101" pitchFamily="2" charset="-122"/>
                <a:ea typeface="等线" panose="02010600030101010101" pitchFamily="2" charset="-122"/>
              </a:rPr>
              <a:t>、</a:t>
            </a:r>
            <a:r>
              <a:rPr lang="zh-CN" altLang="en-US" b="0" smtClean="0">
                <a:latin typeface="等线" panose="02010600030101010101" pitchFamily="2" charset="-122"/>
                <a:ea typeface="等线" panose="02010600030101010101" pitchFamily="2" charset="-122"/>
              </a:rPr>
              <a:t>拓扑、及每层的特征转换方法</a:t>
            </a: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81157737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1073" y="116632"/>
            <a:ext cx="7772400" cy="9144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eaLnBrk="1" fontAlgn="auto" hangingPunct="1">
              <a:spcAft>
                <a:spcPts val="0"/>
              </a:spcAft>
            </a:pPr>
            <a:r>
              <a:rPr lang="zh-CN" altLang="en-US" smtClean="0">
                <a:solidFill>
                  <a:schemeClr val="tx1"/>
                </a:solidFill>
              </a:rPr>
              <a:t>对深度学习的疑问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1073" y="1268760"/>
            <a:ext cx="7772400" cy="4419872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/>
          <a:p>
            <a:pPr marL="411163" eaLnBrk="1" hangingPunct="1">
              <a:defRPr/>
            </a:pPr>
            <a:r>
              <a:rPr lang="zh-CN" altLang="en-US" b="0" smtClean="0">
                <a:latin typeface="等线" panose="02010600030101010101" pitchFamily="2" charset="-122"/>
                <a:ea typeface="等线" panose="02010600030101010101" pitchFamily="2" charset="-122"/>
              </a:rPr>
              <a:t>网络的拓扑构架是否可以开放式</a:t>
            </a:r>
            <a:endParaRPr lang="en-US" altLang="zh-CN" b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411163" eaLnBrk="1" hangingPunct="1">
              <a:defRPr/>
            </a:pPr>
            <a:r>
              <a:rPr lang="zh-CN" altLang="en-US" b="0" smtClean="0">
                <a:latin typeface="等线" panose="02010600030101010101" pitchFamily="2" charset="-122"/>
                <a:ea typeface="等线" panose="02010600030101010101" pitchFamily="2" charset="-122"/>
              </a:rPr>
              <a:t>层</a:t>
            </a:r>
            <a:r>
              <a:rPr lang="en-US" altLang="zh-CN" b="0" smtClean="0">
                <a:latin typeface="等线" panose="02010600030101010101" pitchFamily="2" charset="-122"/>
                <a:ea typeface="等线" panose="02010600030101010101" pitchFamily="2" charset="-122"/>
              </a:rPr>
              <a:t>-</a:t>
            </a:r>
            <a:r>
              <a:rPr lang="zh-CN" altLang="en-US" b="0" smtClean="0">
                <a:latin typeface="等线" panose="02010600030101010101" pitchFamily="2" charset="-122"/>
                <a:ea typeface="等线" panose="02010600030101010101" pitchFamily="2" charset="-122"/>
              </a:rPr>
              <a:t>层间的函数转换，是否可采用开发的方式</a:t>
            </a:r>
            <a:endParaRPr lang="en-US" altLang="zh-CN" b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411163" eaLnBrk="1" hangingPunct="1">
              <a:defRPr/>
            </a:pPr>
            <a:r>
              <a:rPr lang="zh-CN" altLang="en-US" b="0" smtClean="0">
                <a:latin typeface="等线" panose="02010600030101010101" pitchFamily="2" charset="-122"/>
                <a:ea typeface="等线" panose="02010600030101010101" pitchFamily="2" charset="-122"/>
              </a:rPr>
              <a:t>本层间的节点是否可以通讯学习</a:t>
            </a:r>
            <a:endParaRPr lang="en-US" altLang="zh-CN" b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411163" eaLnBrk="1" hangingPunct="1">
              <a:defRPr/>
            </a:pPr>
            <a:r>
              <a:rPr lang="zh-CN" altLang="en-US" b="0" smtClean="0">
                <a:latin typeface="等线" panose="02010600030101010101" pitchFamily="2" charset="-122"/>
                <a:ea typeface="等线" panose="02010600030101010101" pitchFamily="2" charset="-122"/>
              </a:rPr>
              <a:t>层与层之间，是否只能前向传播</a:t>
            </a:r>
            <a:endParaRPr lang="en-US" altLang="zh-CN" b="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01025095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3630" y="216428"/>
            <a:ext cx="7772400" cy="9144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eaLnBrk="1" fontAlgn="auto" hangingPunct="1">
              <a:spcAft>
                <a:spcPts val="0"/>
              </a:spcAft>
            </a:pPr>
            <a:r>
              <a:rPr lang="zh-CN" altLang="en-US" smtClean="0">
                <a:solidFill>
                  <a:schemeClr val="tx1"/>
                </a:solidFill>
              </a:rPr>
              <a:t>深度学习常见框架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130828"/>
            <a:ext cx="7772400" cy="5106483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altLang="zh-CN" sz="2000" b="0" smtClean="0">
                <a:latin typeface="等线" panose="02010600030101010101" pitchFamily="2" charset="-122"/>
                <a:ea typeface="等线" panose="02010600030101010101" pitchFamily="2" charset="-122"/>
              </a:rPr>
              <a:t>TensorFlow</a:t>
            </a:r>
            <a:r>
              <a:rPr lang="en-US" altLang="zh-CN" sz="2000" b="0">
                <a:latin typeface="等线" panose="02010600030101010101" pitchFamily="2" charset="-122"/>
                <a:ea typeface="等线" panose="02010600030101010101" pitchFamily="2" charset="-122"/>
              </a:rPr>
              <a:t>: </a:t>
            </a:r>
            <a:r>
              <a:rPr lang="en-US" altLang="zh-CN" sz="2000" b="0" smtClean="0">
                <a:latin typeface="等线" panose="02010600030101010101" pitchFamily="2" charset="-122"/>
                <a:ea typeface="等线" panose="02010600030101010101" pitchFamily="2" charset="-122"/>
              </a:rPr>
              <a:t>Google</a:t>
            </a:r>
            <a:r>
              <a:rPr lang="zh-CN" altLang="en-US" sz="2000" b="0">
                <a:latin typeface="等线" panose="02010600030101010101" pitchFamily="2" charset="-122"/>
                <a:ea typeface="等线" panose="02010600030101010101" pitchFamily="2" charset="-122"/>
              </a:rPr>
              <a:t>推出的深度学习</a:t>
            </a:r>
            <a:r>
              <a:rPr lang="zh-CN" altLang="en-US" sz="2000" b="0" smtClean="0">
                <a:latin typeface="等线" panose="02010600030101010101" pitchFamily="2" charset="-122"/>
                <a:ea typeface="等线" panose="02010600030101010101" pitchFamily="2" charset="-122"/>
              </a:rPr>
              <a:t>框架。</a:t>
            </a:r>
            <a:endParaRPr lang="zh-CN" altLang="en-US" sz="2000" b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en-US" altLang="zh-CN" sz="2000" b="0" smtClean="0">
                <a:latin typeface="等线" panose="02010600030101010101" pitchFamily="2" charset="-122"/>
                <a:ea typeface="等线" panose="02010600030101010101" pitchFamily="2" charset="-122"/>
              </a:rPr>
              <a:t>CNTK</a:t>
            </a:r>
            <a:r>
              <a:rPr lang="en-US" altLang="zh-CN" sz="2000" b="0">
                <a:latin typeface="等线" panose="02010600030101010101" pitchFamily="2" charset="-122"/>
                <a:ea typeface="等线" panose="02010600030101010101" pitchFamily="2" charset="-122"/>
              </a:rPr>
              <a:t>: </a:t>
            </a:r>
            <a:r>
              <a:rPr lang="zh-CN" altLang="en-US" sz="2000" b="0" smtClean="0">
                <a:latin typeface="等线" panose="02010600030101010101" pitchFamily="2" charset="-122"/>
                <a:ea typeface="等线" panose="02010600030101010101" pitchFamily="2" charset="-122"/>
              </a:rPr>
              <a:t>微软</a:t>
            </a:r>
            <a:r>
              <a:rPr lang="zh-CN" altLang="en-US" sz="2000" b="0">
                <a:latin typeface="等线" panose="02010600030101010101" pitchFamily="2" charset="-122"/>
                <a:ea typeface="等线" panose="02010600030101010101" pitchFamily="2" charset="-122"/>
              </a:rPr>
              <a:t>开源的深度学习框架，是最早支撑语音识别的深度学习应用。它将神经网络描述成在有向图上的一系列计算步骤。</a:t>
            </a:r>
            <a:r>
              <a:rPr lang="zh-CN" altLang="en-US" sz="2000" b="0" smtClean="0">
                <a:latin typeface="等线" panose="02010600030101010101" pitchFamily="2" charset="-122"/>
                <a:ea typeface="等线" panose="02010600030101010101" pitchFamily="2" charset="-122"/>
              </a:rPr>
              <a:t>在有向图</a:t>
            </a:r>
            <a:r>
              <a:rPr lang="zh-CN" altLang="en-US" sz="2000" b="0">
                <a:latin typeface="等线" panose="02010600030101010101" pitchFamily="2" charset="-122"/>
                <a:ea typeface="等线" panose="02010600030101010101" pitchFamily="2" charset="-122"/>
              </a:rPr>
              <a:t>中，叶子结点表示输入层或网络参数，其他的结点则表示成在输入层上的矩阵操作。</a:t>
            </a:r>
            <a:r>
              <a:rPr lang="en-US" altLang="zh-CN" sz="2000" b="0">
                <a:latin typeface="等线" panose="02010600030101010101" pitchFamily="2" charset="-122"/>
                <a:ea typeface="等线" panose="02010600030101010101" pitchFamily="2" charset="-122"/>
              </a:rPr>
              <a:t>CNTK</a:t>
            </a:r>
            <a:r>
              <a:rPr lang="zh-CN" altLang="en-US" sz="2000" b="0">
                <a:latin typeface="等线" panose="02010600030101010101" pitchFamily="2" charset="-122"/>
                <a:ea typeface="等线" panose="02010600030101010101" pitchFamily="2" charset="-122"/>
              </a:rPr>
              <a:t>是微软在</a:t>
            </a:r>
            <a:r>
              <a:rPr lang="en-US" altLang="zh-CN" sz="2000" b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Cortana</a:t>
            </a:r>
            <a:r>
              <a:rPr lang="zh-CN" altLang="en-US" sz="2000" b="0">
                <a:latin typeface="等线" panose="02010600030101010101" pitchFamily="2" charset="-122"/>
                <a:ea typeface="等线" panose="02010600030101010101" pitchFamily="2" charset="-122"/>
              </a:rPr>
              <a:t>数字助理和</a:t>
            </a:r>
            <a:r>
              <a:rPr lang="en-US" altLang="zh-CN" sz="2000" b="0">
                <a:latin typeface="等线" panose="02010600030101010101" pitchFamily="2" charset="-122"/>
                <a:ea typeface="等线" panose="02010600030101010101" pitchFamily="2" charset="-122"/>
              </a:rPr>
              <a:t>Skype</a:t>
            </a:r>
            <a:r>
              <a:rPr lang="zh-CN" altLang="en-US" sz="2000" b="0">
                <a:latin typeface="等线" panose="02010600030101010101" pitchFamily="2" charset="-122"/>
                <a:ea typeface="等线" panose="02010600030101010101" pitchFamily="2" charset="-122"/>
              </a:rPr>
              <a:t>翻译应用中使用的语音识别的系统框架。</a:t>
            </a:r>
          </a:p>
          <a:p>
            <a:r>
              <a:rPr lang="en-US" altLang="zh-CN" sz="2000" b="0" smtClean="0">
                <a:latin typeface="等线" panose="02010600030101010101" pitchFamily="2" charset="-122"/>
                <a:ea typeface="等线" panose="02010600030101010101" pitchFamily="2" charset="-122"/>
              </a:rPr>
              <a:t>Caffe2</a:t>
            </a:r>
            <a:r>
              <a:rPr lang="en-US" altLang="zh-CN" sz="2000" b="0">
                <a:latin typeface="等线" panose="02010600030101010101" pitchFamily="2" charset="-122"/>
                <a:ea typeface="等线" panose="02010600030101010101" pitchFamily="2" charset="-122"/>
              </a:rPr>
              <a:t>: Caffe2</a:t>
            </a:r>
            <a:r>
              <a:rPr lang="zh-CN" altLang="en-US" sz="2000" b="0">
                <a:latin typeface="等线" panose="02010600030101010101" pitchFamily="2" charset="-122"/>
                <a:ea typeface="等线" panose="02010600030101010101" pitchFamily="2" charset="-122"/>
              </a:rPr>
              <a:t>是一个应用广泛的深度学习框架，在</a:t>
            </a:r>
            <a:r>
              <a:rPr lang="en-US" altLang="zh-CN" sz="2000" b="0">
                <a:latin typeface="等线" panose="02010600030101010101" pitchFamily="2" charset="-122"/>
                <a:ea typeface="等线" panose="02010600030101010101" pitchFamily="2" charset="-122"/>
              </a:rPr>
              <a:t>TensorFlow</a:t>
            </a:r>
            <a:r>
              <a:rPr lang="zh-CN" altLang="en-US" sz="2000" b="0">
                <a:latin typeface="等线" panose="02010600030101010101" pitchFamily="2" charset="-122"/>
                <a:ea typeface="等线" panose="02010600030101010101" pitchFamily="2" charset="-122"/>
              </a:rPr>
              <a:t>发布</a:t>
            </a:r>
            <a:r>
              <a:rPr lang="zh-CN" altLang="en-US" sz="2000" b="0" smtClean="0">
                <a:latin typeface="等线" panose="02010600030101010101" pitchFamily="2" charset="-122"/>
                <a:ea typeface="等线" panose="02010600030101010101" pitchFamily="2" charset="-122"/>
              </a:rPr>
              <a:t>之前，它一直</a:t>
            </a:r>
            <a:r>
              <a:rPr lang="zh-CN" altLang="en-US" sz="2000" b="0">
                <a:latin typeface="等线" panose="02010600030101010101" pitchFamily="2" charset="-122"/>
                <a:ea typeface="等线" panose="02010600030101010101" pitchFamily="2" charset="-122"/>
              </a:rPr>
              <a:t>是深度学习领域最为火热的项目。</a:t>
            </a:r>
          </a:p>
          <a:p>
            <a:r>
              <a:rPr lang="en-US" altLang="zh-CN" sz="2000" b="0" smtClean="0">
                <a:latin typeface="等线" panose="02010600030101010101" pitchFamily="2" charset="-122"/>
                <a:ea typeface="等线" panose="02010600030101010101" pitchFamily="2" charset="-122"/>
              </a:rPr>
              <a:t>MXNet</a:t>
            </a:r>
            <a:r>
              <a:rPr lang="en-US" altLang="zh-CN" sz="2000" b="0">
                <a:latin typeface="等线" panose="02010600030101010101" pitchFamily="2" charset="-122"/>
                <a:ea typeface="等线" panose="02010600030101010101" pitchFamily="2" charset="-122"/>
              </a:rPr>
              <a:t>: </a:t>
            </a:r>
            <a:r>
              <a:rPr lang="en-US" altLang="zh-CN" sz="2000" b="0" smtClean="0">
                <a:latin typeface="等线" panose="02010600030101010101" pitchFamily="2" charset="-122"/>
                <a:ea typeface="等线" panose="02010600030101010101" pitchFamily="2" charset="-122"/>
              </a:rPr>
              <a:t>DMLC</a:t>
            </a:r>
            <a:r>
              <a:rPr lang="zh-CN" altLang="en-US" sz="2000" b="0" smtClean="0">
                <a:latin typeface="等线" panose="02010600030101010101" pitchFamily="2" charset="-122"/>
                <a:ea typeface="等线" panose="02010600030101010101" pitchFamily="2" charset="-122"/>
              </a:rPr>
              <a:t>推出的开</a:t>
            </a:r>
            <a:r>
              <a:rPr lang="zh-CN" altLang="en-US" sz="2000" b="0">
                <a:latin typeface="等线" panose="02010600030101010101" pitchFamily="2" charset="-122"/>
                <a:ea typeface="等线" panose="02010600030101010101" pitchFamily="2" charset="-122"/>
              </a:rPr>
              <a:t>源的深度学习框架</a:t>
            </a:r>
            <a:r>
              <a:rPr lang="zh-CN" altLang="en-US" sz="2000" b="0" smtClean="0">
                <a:latin typeface="等线" panose="02010600030101010101" pitchFamily="2" charset="-122"/>
                <a:ea typeface="等线" panose="02010600030101010101" pitchFamily="2" charset="-122"/>
              </a:rPr>
              <a:t>，由亚</a:t>
            </a:r>
            <a:r>
              <a:rPr lang="zh-CN" altLang="en-US" sz="2000" b="0">
                <a:latin typeface="等线" panose="02010600030101010101" pitchFamily="2" charset="-122"/>
                <a:ea typeface="等线" panose="02010600030101010101" pitchFamily="2" charset="-122"/>
              </a:rPr>
              <a:t>马逊</a:t>
            </a:r>
            <a:r>
              <a:rPr lang="en-US" altLang="zh-CN" sz="2000" b="0">
                <a:latin typeface="等线" panose="02010600030101010101" pitchFamily="2" charset="-122"/>
                <a:ea typeface="等线" panose="02010600030101010101" pitchFamily="2" charset="-122"/>
              </a:rPr>
              <a:t>AWS</a:t>
            </a:r>
            <a:r>
              <a:rPr lang="zh-CN" altLang="en-US" sz="2000" b="0">
                <a:latin typeface="等线" panose="02010600030101010101" pitchFamily="2" charset="-122"/>
                <a:ea typeface="等线" panose="02010600030101010101" pitchFamily="2" charset="-122"/>
              </a:rPr>
              <a:t>主</a:t>
            </a:r>
            <a:r>
              <a:rPr lang="zh-CN" altLang="en-US" sz="2000" b="0" smtClean="0">
                <a:latin typeface="等线" panose="02010600030101010101" pitchFamily="2" charset="-122"/>
                <a:ea typeface="等线" panose="02010600030101010101" pitchFamily="2" charset="-122"/>
              </a:rPr>
              <a:t>推</a:t>
            </a:r>
            <a:endParaRPr lang="en-US" altLang="zh-CN" sz="2000" b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eaLnBrk="1" hangingPunct="1"/>
            <a:r>
              <a:rPr lang="en-US" altLang="zh-CN" sz="2000" b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Keras</a:t>
            </a:r>
            <a:r>
              <a:rPr lang="zh-CN" altLang="en-US" sz="2000" b="0" smtClean="0">
                <a:latin typeface="等线" panose="02010600030101010101" pitchFamily="2" charset="-122"/>
                <a:ea typeface="等线" panose="02010600030101010101" pitchFamily="2" charset="-122"/>
              </a:rPr>
              <a:t>：</a:t>
            </a:r>
            <a:r>
              <a:rPr lang="zh-CN" altLang="en-US" sz="2000" b="0">
                <a:latin typeface="等线" panose="02010600030101010101" pitchFamily="2" charset="-122"/>
                <a:ea typeface="等线" panose="02010600030101010101" pitchFamily="2" charset="-122"/>
              </a:rPr>
              <a:t>以</a:t>
            </a:r>
            <a:r>
              <a:rPr lang="en-US" altLang="zh-CN" sz="2000" b="0">
                <a:latin typeface="等线" panose="02010600030101010101" pitchFamily="2" charset="-122"/>
                <a:ea typeface="等线" panose="02010600030101010101" pitchFamily="2" charset="-122"/>
              </a:rPr>
              <a:t>Tensorflow</a:t>
            </a:r>
            <a:r>
              <a:rPr lang="zh-CN" altLang="en-US" sz="2000" b="0">
                <a:latin typeface="等线" panose="02010600030101010101" pitchFamily="2" charset="-122"/>
                <a:ea typeface="等线" panose="02010600030101010101" pitchFamily="2" charset="-122"/>
              </a:rPr>
              <a:t>、</a:t>
            </a:r>
            <a:r>
              <a:rPr lang="en-US" altLang="zh-CN" sz="2000" b="0">
                <a:latin typeface="等线" panose="02010600030101010101" pitchFamily="2" charset="-122"/>
                <a:ea typeface="等线" panose="02010600030101010101" pitchFamily="2" charset="-122"/>
              </a:rPr>
              <a:t>Theano</a:t>
            </a:r>
            <a:r>
              <a:rPr lang="zh-CN" altLang="en-US" sz="2000" b="0">
                <a:latin typeface="等线" panose="02010600030101010101" pitchFamily="2" charset="-122"/>
                <a:ea typeface="等线" panose="02010600030101010101" pitchFamily="2" charset="-122"/>
              </a:rPr>
              <a:t>等为后端，为支持快速应用实现而生，能够把你的</a:t>
            </a:r>
            <a:r>
              <a:rPr lang="en-US" altLang="zh-CN" sz="2000" b="0">
                <a:latin typeface="等线" panose="02010600030101010101" pitchFamily="2" charset="-122"/>
                <a:ea typeface="等线" panose="02010600030101010101" pitchFamily="2" charset="-122"/>
              </a:rPr>
              <a:t>idea</a:t>
            </a:r>
            <a:r>
              <a:rPr lang="zh-CN" altLang="en-US" sz="2000" b="0">
                <a:latin typeface="等线" panose="02010600030101010101" pitchFamily="2" charset="-122"/>
                <a:ea typeface="等线" panose="02010600030101010101" pitchFamily="2" charset="-122"/>
              </a:rPr>
              <a:t>迅速转换为结果</a:t>
            </a:r>
            <a:endParaRPr lang="en-US" altLang="zh-CN" sz="2000" b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zh-CN" altLang="en-US" sz="2000" b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65231392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0"/>
            <a:ext cx="7772400" cy="9144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eaLnBrk="1" fontAlgn="auto" hangingPunct="1">
              <a:spcAft>
                <a:spcPts val="0"/>
              </a:spcAft>
            </a:pPr>
            <a:r>
              <a:rPr lang="zh-CN" altLang="en-US" smtClean="0">
                <a:solidFill>
                  <a:schemeClr val="tx1"/>
                </a:solidFill>
              </a:rPr>
              <a:t>深度学习应用领域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914400"/>
            <a:ext cx="7772400" cy="5106483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/>
          <a:p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</a:rPr>
              <a:t>计算机视觉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</a:rPr>
              <a:t>:</a:t>
            </a:r>
            <a:r>
              <a:rPr lang="zh-CN" altLang="en-US" b="0">
                <a:latin typeface="等线" panose="02010600030101010101" pitchFamily="2" charset="-122"/>
                <a:ea typeface="等线" panose="02010600030101010101" pitchFamily="2" charset="-122"/>
              </a:rPr>
              <a:t> 计算机视觉能够解决的问题有： （</a:t>
            </a:r>
            <a:r>
              <a:rPr lang="en-US" altLang="zh-CN" b="0"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zh-CN" altLang="en-US" b="0">
                <a:latin typeface="等线" panose="02010600030101010101" pitchFamily="2" charset="-122"/>
                <a:ea typeface="等线" panose="02010600030101010101" pitchFamily="2" charset="-122"/>
              </a:rPr>
              <a:t>）图像识别：图像识别问题的输入是一张图片，输出图片中要识别的物体类别</a:t>
            </a:r>
            <a:r>
              <a:rPr lang="zh-CN" altLang="en-US" b="0" smtClean="0">
                <a:latin typeface="等线" panose="02010600030101010101" pitchFamily="2" charset="-122"/>
                <a:ea typeface="等线" panose="02010600030101010101" pitchFamily="2" charset="-122"/>
              </a:rPr>
              <a:t>。</a:t>
            </a:r>
            <a:endParaRPr lang="en-US" altLang="zh-CN" b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mtClean="0">
                <a:latin typeface="等线" panose="02010600030101010101" pitchFamily="2" charset="-122"/>
                <a:ea typeface="等线" panose="02010600030101010101" pitchFamily="2" charset="-122"/>
              </a:rPr>
              <a:t>语音识别：</a:t>
            </a:r>
            <a:r>
              <a:rPr lang="zh-CN" altLang="en-US" b="0" smtClean="0">
                <a:latin typeface="等线" panose="02010600030101010101" pitchFamily="2" charset="-122"/>
                <a:ea typeface="等线" panose="02010600030101010101" pitchFamily="2" charset="-122"/>
              </a:rPr>
              <a:t>深度</a:t>
            </a:r>
            <a:r>
              <a:rPr lang="zh-CN" altLang="en-US" b="0">
                <a:latin typeface="等线" panose="02010600030101010101" pitchFamily="2" charset="-122"/>
                <a:ea typeface="等线" panose="02010600030101010101" pitchFamily="2" charset="-122"/>
              </a:rPr>
              <a:t>学习在语音识别中的作用很大一部分表现在特征提取上，可以将其看成是一个更复杂的特征提取器。</a:t>
            </a:r>
          </a:p>
          <a:p>
            <a:r>
              <a:rPr lang="zh-CN" altLang="en-US" smtClean="0">
                <a:latin typeface="等线" panose="02010600030101010101" pitchFamily="2" charset="-122"/>
                <a:ea typeface="等线" panose="02010600030101010101" pitchFamily="2" charset="-122"/>
              </a:rPr>
              <a:t>自然语言处理：</a:t>
            </a:r>
            <a:r>
              <a:rPr lang="zh-CN" altLang="en-US" b="0" smtClean="0">
                <a:latin typeface="等线" panose="02010600030101010101" pitchFamily="2" charset="-122"/>
                <a:ea typeface="等线" panose="02010600030101010101" pitchFamily="2" charset="-122"/>
              </a:rPr>
              <a:t>深度</a:t>
            </a:r>
            <a:r>
              <a:rPr lang="zh-CN" altLang="en-US" b="0">
                <a:latin typeface="等线" panose="02010600030101010101" pitchFamily="2" charset="-122"/>
                <a:ea typeface="等线" panose="02010600030101010101" pitchFamily="2" charset="-122"/>
              </a:rPr>
              <a:t>学习在自然语言处理中的应用越来越广泛，从底层的分词、语言模型、句法分析等到高层的对话管理、知识问答、聊天、机器翻译等方面几乎全部都有深度学习模型的身影，并且取得了不错的效果。</a:t>
            </a:r>
          </a:p>
          <a:p>
            <a:endParaRPr lang="zh-CN" altLang="en-US" b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63618954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584" y="188640"/>
            <a:ext cx="7772400" cy="9144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eaLnBrk="1" fontAlgn="auto" hangingPunct="1">
              <a:spcAft>
                <a:spcPts val="0"/>
              </a:spcAft>
            </a:pPr>
            <a:r>
              <a:rPr lang="zh-CN" altLang="en-US" smtClean="0">
                <a:solidFill>
                  <a:schemeClr val="tx1"/>
                </a:solidFill>
              </a:rPr>
              <a:t>深度学习总结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103040"/>
            <a:ext cx="7772400" cy="4419872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/>
          <a:p>
            <a:pPr marL="411163" eaLnBrk="1" hangingPunct="1">
              <a:defRPr/>
            </a:pPr>
            <a:r>
              <a:rPr lang="zh-CN" altLang="en-US" b="0" smtClean="0">
                <a:latin typeface="等线" panose="02010600030101010101" pitchFamily="2" charset="-122"/>
                <a:ea typeface="等线" panose="02010600030101010101" pitchFamily="2" charset="-122"/>
              </a:rPr>
              <a:t>深度学习：</a:t>
            </a:r>
            <a:r>
              <a:rPr lang="zh-CN" altLang="en-US" smtClean="0">
                <a:latin typeface="等线" panose="02010600030101010101" pitchFamily="2" charset="-122"/>
                <a:ea typeface="等线" panose="02010600030101010101" pitchFamily="2" charset="-122"/>
              </a:rPr>
              <a:t>是机器学习领域的新方向，更接近机器学习的初心和使命：</a:t>
            </a:r>
            <a:r>
              <a:rPr lang="en-US" altLang="zh-CN" smtClean="0">
                <a:latin typeface="等线" panose="02010600030101010101" pitchFamily="2" charset="-122"/>
                <a:ea typeface="等线" panose="02010600030101010101" pitchFamily="2" charset="-122"/>
              </a:rPr>
              <a:t>AI</a:t>
            </a:r>
          </a:p>
          <a:p>
            <a:pPr marL="68263" indent="0" eaLnBrk="1" hangingPunct="1">
              <a:buNone/>
              <a:defRPr/>
            </a:pPr>
            <a:endParaRPr lang="en-US" altLang="zh-CN" b="0"/>
          </a:p>
          <a:p>
            <a:pPr marL="68263" indent="0" eaLnBrk="1" hangingPunct="1">
              <a:buNone/>
              <a:defRPr/>
            </a:pPr>
            <a:r>
              <a:rPr lang="en-US" altLang="zh-CN" b="0" smtClean="0"/>
              <a:t>    </a:t>
            </a:r>
            <a:r>
              <a:rPr lang="zh-CN" altLang="en-US" b="0" smtClean="0"/>
              <a:t>是</a:t>
            </a:r>
            <a:r>
              <a:rPr lang="zh-CN" altLang="en-US" b="0"/>
              <a:t>一个复杂的机器学习算法，在语音和图像识别方面取得的效果，远远超过先前相关</a:t>
            </a:r>
            <a:r>
              <a:rPr lang="zh-CN" altLang="en-US" b="0" smtClean="0"/>
              <a:t>技术</a:t>
            </a:r>
            <a:endParaRPr lang="en-US" altLang="zh-CN" b="0" smtClean="0"/>
          </a:p>
          <a:p>
            <a:pPr marL="68263" indent="0" eaLnBrk="1" hangingPunct="1">
              <a:buNone/>
              <a:defRPr/>
            </a:pPr>
            <a:endParaRPr lang="en-US" altLang="zh-CN" b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68263" indent="0" eaLnBrk="1" hangingPunct="1">
              <a:buNone/>
              <a:defRPr/>
            </a:pPr>
            <a:r>
              <a:rPr lang="zh-CN" altLang="en-US" b="0" smtClean="0">
                <a:latin typeface="等线" panose="02010600030101010101" pitchFamily="2" charset="-122"/>
                <a:ea typeface="等线" panose="02010600030101010101" pitchFamily="2" charset="-122"/>
              </a:rPr>
              <a:t>基于人工神经网络</a:t>
            </a: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58218575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584" y="188640"/>
            <a:ext cx="7772400" cy="9144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eaLnBrk="1" fontAlgn="auto" hangingPunct="1">
              <a:spcAft>
                <a:spcPts val="0"/>
              </a:spcAft>
            </a:pPr>
            <a:r>
              <a:rPr lang="zh-CN" altLang="en-US" dirty="0" smtClean="0">
                <a:solidFill>
                  <a:schemeClr val="tx1"/>
                </a:solidFill>
              </a:rPr>
              <a:t>深度学习框架</a:t>
            </a:r>
            <a:r>
              <a:rPr lang="en-US" altLang="zh-CN" dirty="0" smtClean="0">
                <a:solidFill>
                  <a:schemeClr val="tx1"/>
                </a:solidFill>
              </a:rPr>
              <a:t>—</a:t>
            </a:r>
            <a:r>
              <a:rPr lang="en-US" altLang="zh-CN" dirty="0" err="1" smtClean="0">
                <a:solidFill>
                  <a:schemeClr val="tx1"/>
                </a:solidFill>
              </a:rPr>
              <a:t>tensorflow</a:t>
            </a:r>
            <a:r>
              <a:rPr lang="zh-CN" altLang="en-US">
                <a:solidFill>
                  <a:schemeClr val="tx1"/>
                </a:solidFill>
              </a:rPr>
              <a:t>框架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169368"/>
            <a:ext cx="7772400" cy="4923928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/>
          <a:p>
            <a:pPr marL="411163" eaLnBrk="1" hangingPunct="1">
              <a:defRPr/>
            </a:pPr>
            <a:r>
              <a:rPr lang="en-US" altLang="zh-CN" b="0" dirty="0" err="1">
                <a:latin typeface="等线" panose="02010600030101010101" pitchFamily="2" charset="-122"/>
                <a:ea typeface="等线" panose="02010600030101010101" pitchFamily="2" charset="-122"/>
              </a:rPr>
              <a:t>TensorFlow</a:t>
            </a:r>
            <a:r>
              <a:rPr lang="zh-CN" altLang="en-US" b="0" dirty="0">
                <a:latin typeface="等线" panose="02010600030101010101" pitchFamily="2" charset="-122"/>
                <a:ea typeface="等线" panose="02010600030101010101" pitchFamily="2" charset="-122"/>
              </a:rPr>
              <a:t>由谷歌人工智能团队谷歌大脑（</a:t>
            </a:r>
            <a:r>
              <a:rPr lang="en-US" altLang="zh-CN" b="0" dirty="0">
                <a:latin typeface="等线" panose="02010600030101010101" pitchFamily="2" charset="-122"/>
                <a:ea typeface="等线" panose="02010600030101010101" pitchFamily="2" charset="-122"/>
              </a:rPr>
              <a:t>Google Brain</a:t>
            </a:r>
            <a:r>
              <a:rPr lang="zh-CN" altLang="en-US" b="0" dirty="0">
                <a:latin typeface="等线" panose="02010600030101010101" pitchFamily="2" charset="-122"/>
                <a:ea typeface="等线" panose="02010600030101010101" pitchFamily="2" charset="-122"/>
              </a:rPr>
              <a:t>）开发和</a:t>
            </a:r>
            <a:r>
              <a:rPr lang="zh-CN" altLang="en-US" b="0" dirty="0" smtClean="0">
                <a:latin typeface="等线" panose="02010600030101010101" pitchFamily="2" charset="-122"/>
                <a:ea typeface="等线" panose="02010600030101010101" pitchFamily="2" charset="-122"/>
              </a:rPr>
              <a:t>维护</a:t>
            </a:r>
            <a:endParaRPr lang="en-US" altLang="zh-CN" b="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411163" eaLnBrk="1" hangingPunct="1">
              <a:defRPr/>
            </a:pPr>
            <a:r>
              <a:rPr lang="en-US" altLang="zh-CN" b="0" dirty="0" err="1">
                <a:latin typeface="等线" panose="02010600030101010101" pitchFamily="2" charset="-122"/>
                <a:ea typeface="等线" panose="02010600030101010101" pitchFamily="2" charset="-122"/>
              </a:rPr>
              <a:t>TensorFlow</a:t>
            </a:r>
            <a:r>
              <a:rPr lang="en-US" altLang="zh-CN" b="0" dirty="0">
                <a:latin typeface="等线" panose="02010600030101010101" pitchFamily="2" charset="-122"/>
                <a:ea typeface="等线" panose="02010600030101010101" pitchFamily="2" charset="-122"/>
              </a:rPr>
              <a:t>™</a:t>
            </a:r>
            <a:r>
              <a:rPr lang="zh-CN" altLang="en-US" b="0" dirty="0">
                <a:latin typeface="等线" panose="02010600030101010101" pitchFamily="2" charset="-122"/>
                <a:ea typeface="等线" panose="02010600030101010101" pitchFamily="2" charset="-122"/>
              </a:rPr>
              <a:t>是一个基于数据流编程（</a:t>
            </a:r>
            <a:r>
              <a:rPr lang="en-US" altLang="zh-CN" b="0" dirty="0">
                <a:latin typeface="等线" panose="02010600030101010101" pitchFamily="2" charset="-122"/>
                <a:ea typeface="等线" panose="02010600030101010101" pitchFamily="2" charset="-122"/>
              </a:rPr>
              <a:t>dataflow programming</a:t>
            </a:r>
            <a:r>
              <a:rPr lang="zh-CN" altLang="en-US" b="0" dirty="0">
                <a:latin typeface="等线" panose="02010600030101010101" pitchFamily="2" charset="-122"/>
                <a:ea typeface="等线" panose="02010600030101010101" pitchFamily="2" charset="-122"/>
              </a:rPr>
              <a:t>）的符号数学系统，被广泛应用于各类机器学习（</a:t>
            </a:r>
            <a:r>
              <a:rPr lang="en-US" altLang="zh-CN" b="0" dirty="0">
                <a:latin typeface="等线" panose="02010600030101010101" pitchFamily="2" charset="-122"/>
                <a:ea typeface="等线" panose="02010600030101010101" pitchFamily="2" charset="-122"/>
              </a:rPr>
              <a:t>machine learning</a:t>
            </a:r>
            <a:r>
              <a:rPr lang="zh-CN" altLang="en-US" b="0" dirty="0">
                <a:latin typeface="等线" panose="02010600030101010101" pitchFamily="2" charset="-122"/>
                <a:ea typeface="等线" panose="02010600030101010101" pitchFamily="2" charset="-122"/>
              </a:rPr>
              <a:t>）算法的编程</a:t>
            </a:r>
            <a:r>
              <a:rPr lang="zh-CN" altLang="en-US" b="0" dirty="0" smtClean="0">
                <a:latin typeface="等线" panose="02010600030101010101" pitchFamily="2" charset="-122"/>
                <a:ea typeface="等线" panose="02010600030101010101" pitchFamily="2" charset="-122"/>
              </a:rPr>
              <a:t>实现</a:t>
            </a:r>
            <a:endParaRPr lang="en-US" altLang="zh-CN" b="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411163" eaLnBrk="1" hangingPunct="1">
              <a:defRPr/>
            </a:pPr>
            <a:r>
              <a:rPr lang="zh-CN" altLang="en-US" b="0" dirty="0" smtClean="0">
                <a:latin typeface="等线" panose="02010600030101010101" pitchFamily="2" charset="-122"/>
                <a:ea typeface="等线" panose="02010600030101010101" pitchFamily="2" charset="-122"/>
              </a:rPr>
              <a:t>安装：</a:t>
            </a:r>
            <a:r>
              <a:rPr lang="en-US" altLang="zh-CN" b="0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conda</a:t>
            </a:r>
            <a:r>
              <a:rPr lang="en-US" altLang="zh-CN" b="0" dirty="0" smtClean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b="0" smtClean="0">
                <a:latin typeface="等线" panose="02010600030101010101" pitchFamily="2" charset="-122"/>
                <a:ea typeface="等线" panose="02010600030101010101" pitchFamily="2" charset="-122"/>
              </a:rPr>
              <a:t>install tensorflow</a:t>
            </a:r>
          </a:p>
          <a:p>
            <a:pPr marL="411163" eaLnBrk="1" hangingPunct="1">
              <a:defRPr/>
            </a:pPr>
            <a:r>
              <a:rPr lang="zh-CN" altLang="en-US" b="0" smtClean="0">
                <a:latin typeface="等线" panose="02010600030101010101" pitchFamily="2" charset="-122"/>
                <a:ea typeface="等线" panose="02010600030101010101" pitchFamily="2" charset="-122"/>
              </a:rPr>
              <a:t>使用起来有难度</a:t>
            </a: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28730045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主题1">
  <a:themeElements>
    <a:clrScheme name="Blank Presentation 12">
      <a:dk1>
        <a:srgbClr val="000000"/>
      </a:dk1>
      <a:lt1>
        <a:srgbClr val="FFFFFF"/>
      </a:lt1>
      <a:dk2>
        <a:srgbClr val="BF311A"/>
      </a:dk2>
      <a:lt2>
        <a:srgbClr val="808285"/>
      </a:lt2>
      <a:accent1>
        <a:srgbClr val="005595"/>
      </a:accent1>
      <a:accent2>
        <a:srgbClr val="BEC0C2"/>
      </a:accent2>
      <a:accent3>
        <a:srgbClr val="FFFFFF"/>
      </a:accent3>
      <a:accent4>
        <a:srgbClr val="000000"/>
      </a:accent4>
      <a:accent5>
        <a:srgbClr val="AAB4C8"/>
      </a:accent5>
      <a:accent6>
        <a:srgbClr val="ACAEB0"/>
      </a:accent6>
      <a:hlink>
        <a:srgbClr val="5C8727"/>
      </a:hlink>
      <a:folHlink>
        <a:srgbClr val="EC891D"/>
      </a:folHlink>
    </a:clrScheme>
    <a:fontScheme name="Blank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0000"/>
        </a:dk1>
        <a:lt1>
          <a:srgbClr val="FFFFFF"/>
        </a:lt1>
        <a:dk2>
          <a:srgbClr val="BF311A"/>
        </a:dk2>
        <a:lt2>
          <a:srgbClr val="919195"/>
        </a:lt2>
        <a:accent1>
          <a:srgbClr val="005595"/>
        </a:accent1>
        <a:accent2>
          <a:srgbClr val="BABCBE"/>
        </a:accent2>
        <a:accent3>
          <a:srgbClr val="FFFFFF"/>
        </a:accent3>
        <a:accent4>
          <a:srgbClr val="000000"/>
        </a:accent4>
        <a:accent5>
          <a:srgbClr val="AAB4C8"/>
        </a:accent5>
        <a:accent6>
          <a:srgbClr val="A8AAAC"/>
        </a:accent6>
        <a:hlink>
          <a:srgbClr val="5C8727"/>
        </a:hlink>
        <a:folHlink>
          <a:srgbClr val="4577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000000"/>
        </a:dk1>
        <a:lt1>
          <a:srgbClr val="FFFFFF"/>
        </a:lt1>
        <a:dk2>
          <a:srgbClr val="5C8727"/>
        </a:dk2>
        <a:lt2>
          <a:srgbClr val="919195"/>
        </a:lt2>
        <a:accent1>
          <a:srgbClr val="005595"/>
        </a:accent1>
        <a:accent2>
          <a:srgbClr val="BABCBE"/>
        </a:accent2>
        <a:accent3>
          <a:srgbClr val="FFFFFF"/>
        </a:accent3>
        <a:accent4>
          <a:srgbClr val="000000"/>
        </a:accent4>
        <a:accent5>
          <a:srgbClr val="AAB4C8"/>
        </a:accent5>
        <a:accent6>
          <a:srgbClr val="A8AAAC"/>
        </a:accent6>
        <a:hlink>
          <a:srgbClr val="EC891D"/>
        </a:hlink>
        <a:folHlink>
          <a:srgbClr val="BF311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000000"/>
        </a:dk1>
        <a:lt1>
          <a:srgbClr val="FFFFFF"/>
        </a:lt1>
        <a:dk2>
          <a:srgbClr val="EC891D"/>
        </a:dk2>
        <a:lt2>
          <a:srgbClr val="919195"/>
        </a:lt2>
        <a:accent1>
          <a:srgbClr val="005595"/>
        </a:accent1>
        <a:accent2>
          <a:srgbClr val="BABCBE"/>
        </a:accent2>
        <a:accent3>
          <a:srgbClr val="FFFFFF"/>
        </a:accent3>
        <a:accent4>
          <a:srgbClr val="000000"/>
        </a:accent4>
        <a:accent5>
          <a:srgbClr val="AAB4C8"/>
        </a:accent5>
        <a:accent6>
          <a:srgbClr val="A8AAAC"/>
        </a:accent6>
        <a:hlink>
          <a:srgbClr val="5C8727"/>
        </a:hlink>
        <a:folHlink>
          <a:srgbClr val="BF311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000000"/>
        </a:dk1>
        <a:lt1>
          <a:srgbClr val="FFFFFF"/>
        </a:lt1>
        <a:dk2>
          <a:srgbClr val="BF311A"/>
        </a:dk2>
        <a:lt2>
          <a:srgbClr val="919195"/>
        </a:lt2>
        <a:accent1>
          <a:srgbClr val="005595"/>
        </a:accent1>
        <a:accent2>
          <a:srgbClr val="BABCBE"/>
        </a:accent2>
        <a:accent3>
          <a:srgbClr val="FFFFFF"/>
        </a:accent3>
        <a:accent4>
          <a:srgbClr val="000000"/>
        </a:accent4>
        <a:accent5>
          <a:srgbClr val="AAB4C8"/>
        </a:accent5>
        <a:accent6>
          <a:srgbClr val="A8AAAC"/>
        </a:accent6>
        <a:hlink>
          <a:srgbClr val="5C8727"/>
        </a:hlink>
        <a:folHlink>
          <a:srgbClr val="EC891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000000"/>
        </a:dk1>
        <a:lt1>
          <a:srgbClr val="FFFFFF"/>
        </a:lt1>
        <a:dk2>
          <a:srgbClr val="BF311A"/>
        </a:dk2>
        <a:lt2>
          <a:srgbClr val="808285"/>
        </a:lt2>
        <a:accent1>
          <a:srgbClr val="005595"/>
        </a:accent1>
        <a:accent2>
          <a:srgbClr val="BEC0C2"/>
        </a:accent2>
        <a:accent3>
          <a:srgbClr val="FFFFFF"/>
        </a:accent3>
        <a:accent4>
          <a:srgbClr val="000000"/>
        </a:accent4>
        <a:accent5>
          <a:srgbClr val="AAB4C8"/>
        </a:accent5>
        <a:accent6>
          <a:srgbClr val="ACAEB0"/>
        </a:accent6>
        <a:hlink>
          <a:srgbClr val="5C8727"/>
        </a:hlink>
        <a:folHlink>
          <a:srgbClr val="EC891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12110</TotalTime>
  <Words>2286</Words>
  <Application>Microsoft Macintosh PowerPoint</Application>
  <PresentationFormat>全屏显示(4:3)</PresentationFormat>
  <Paragraphs>218</Paragraphs>
  <Slides>32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0" baseType="lpstr">
      <vt:lpstr>Bodoni MT Black</vt:lpstr>
      <vt:lpstr>Calibri</vt:lpstr>
      <vt:lpstr>Wingdings</vt:lpstr>
      <vt:lpstr>等线</vt:lpstr>
      <vt:lpstr>华文新魏</vt:lpstr>
      <vt:lpstr>宋体</vt:lpstr>
      <vt:lpstr>Arial</vt:lpstr>
      <vt:lpstr>主题1</vt:lpstr>
      <vt:lpstr>KERAS 深度学习</vt:lpstr>
      <vt:lpstr>深度学习的由来</vt:lpstr>
      <vt:lpstr>深度学习deep learning</vt:lpstr>
      <vt:lpstr>什么是深度学习</vt:lpstr>
      <vt:lpstr>对深度学习的疑问</vt:lpstr>
      <vt:lpstr>深度学习常见框架</vt:lpstr>
      <vt:lpstr>深度学习应用领域</vt:lpstr>
      <vt:lpstr>深度学习总结</vt:lpstr>
      <vt:lpstr>深度学习框架—tensorflow框架</vt:lpstr>
      <vt:lpstr>Keras</vt:lpstr>
      <vt:lpstr>Keras的设计原则</vt:lpstr>
      <vt:lpstr>Keras模型搭建原理</vt:lpstr>
      <vt:lpstr>Keras模型搭建步骤</vt:lpstr>
      <vt:lpstr>Keras网络搭建</vt:lpstr>
      <vt:lpstr>Keras模型搭建小例子</vt:lpstr>
      <vt:lpstr>Keras建模例子</vt:lpstr>
      <vt:lpstr>Keras建模例子</vt:lpstr>
      <vt:lpstr>Keras例子</vt:lpstr>
      <vt:lpstr>Keras例子</vt:lpstr>
      <vt:lpstr>activation—参数  激活函数</vt:lpstr>
      <vt:lpstr>loss—参数  损失函数</vt:lpstr>
      <vt:lpstr>loss—参数  损失函数</vt:lpstr>
      <vt:lpstr>loss—参数  损失函数</vt:lpstr>
      <vt:lpstr>optimizer—参数  优化函数</vt:lpstr>
      <vt:lpstr>optimizer—参数  优化函数</vt:lpstr>
      <vt:lpstr>不同优化器参阅</vt:lpstr>
      <vt:lpstr>不同优化器比较</vt:lpstr>
      <vt:lpstr>不同优化器比较</vt:lpstr>
      <vt:lpstr>不同优化器比较</vt:lpstr>
      <vt:lpstr>优化器的选择</vt:lpstr>
      <vt:lpstr>Keras手写数字识别</vt:lpstr>
      <vt:lpstr>Keras手写数字识别</vt:lpstr>
    </vt:vector>
  </TitlesOfParts>
  <Company>Workgroup</Company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软件技术基础</dc:title>
  <dc:creator>Ruizhi Wang</dc:creator>
  <cp:lastModifiedBy>Microsoft Office 用户</cp:lastModifiedBy>
  <cp:revision>566</cp:revision>
  <dcterms:created xsi:type="dcterms:W3CDTF">2010-02-28T17:17:53Z</dcterms:created>
  <dcterms:modified xsi:type="dcterms:W3CDTF">2020-06-10T09:09:44Z</dcterms:modified>
</cp:coreProperties>
</file>