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31"/>
  </p:notesMasterIdLst>
  <p:handoutMasterIdLst>
    <p:handoutMasterId r:id="rId32"/>
  </p:handoutMasterIdLst>
  <p:sldIdLst>
    <p:sldId id="256" r:id="rId2"/>
    <p:sldId id="359" r:id="rId3"/>
    <p:sldId id="390" r:id="rId4"/>
    <p:sldId id="360" r:id="rId5"/>
    <p:sldId id="362" r:id="rId6"/>
    <p:sldId id="389" r:id="rId7"/>
    <p:sldId id="368" r:id="rId8"/>
    <p:sldId id="369" r:id="rId9"/>
    <p:sldId id="386" r:id="rId10"/>
    <p:sldId id="370" r:id="rId11"/>
    <p:sldId id="392" r:id="rId12"/>
    <p:sldId id="391" r:id="rId13"/>
    <p:sldId id="371" r:id="rId14"/>
    <p:sldId id="373" r:id="rId15"/>
    <p:sldId id="374" r:id="rId16"/>
    <p:sldId id="361" r:id="rId17"/>
    <p:sldId id="363" r:id="rId18"/>
    <p:sldId id="387" r:id="rId19"/>
    <p:sldId id="364" r:id="rId20"/>
    <p:sldId id="365" r:id="rId21"/>
    <p:sldId id="375" r:id="rId22"/>
    <p:sldId id="376" r:id="rId23"/>
    <p:sldId id="377" r:id="rId24"/>
    <p:sldId id="378" r:id="rId25"/>
    <p:sldId id="380" r:id="rId26"/>
    <p:sldId id="381" r:id="rId27"/>
    <p:sldId id="382" r:id="rId28"/>
    <p:sldId id="383" r:id="rId29"/>
    <p:sldId id="388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4"/>
    <a:srgbClr val="000096"/>
    <a:srgbClr val="0000A8"/>
    <a:srgbClr val="00FFA8"/>
    <a:srgbClr val="006699"/>
    <a:srgbClr val="CC0099"/>
    <a:srgbClr val="A7D9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94660"/>
  </p:normalViewPr>
  <p:slideViewPr>
    <p:cSldViewPr>
      <p:cViewPr varScale="1">
        <p:scale>
          <a:sx n="69" d="100"/>
          <a:sy n="69" d="100"/>
        </p:scale>
        <p:origin x="148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BD166CF-6E35-43E2-A5D5-0F5CD5F97553}" type="datetimeFigureOut">
              <a:rPr lang="zh-CN" altLang="en-US"/>
              <a:pPr>
                <a:defRPr/>
              </a:pPr>
              <a:t>2019/12/9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592758F-AF89-4E1A-8BFA-9CF1203E40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591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BE26F37-DC11-4BAC-B4D7-6B624C80AD08}" type="datetimeFigureOut">
              <a:rPr lang="zh-CN" altLang="en-US"/>
              <a:pPr>
                <a:defRPr/>
              </a:pPr>
              <a:t>2019/12/9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1FA80E0-6A02-4797-B90A-746FD6185F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53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31D432-6F1F-4CA5-9DB9-BBA88A771467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4"/>
          <p:cNvSpPr>
            <a:spLocks noChangeArrowheads="1"/>
          </p:cNvSpPr>
          <p:nvPr/>
        </p:nvSpPr>
        <p:spPr bwMode="gray">
          <a:xfrm>
            <a:off x="0" y="3132138"/>
            <a:ext cx="9144000" cy="3725862"/>
          </a:xfrm>
          <a:prstGeom prst="rect">
            <a:avLst/>
          </a:prstGeom>
          <a:gradFill rotWithShape="1">
            <a:gsLst>
              <a:gs pos="0">
                <a:srgbClr val="003569"/>
              </a:gs>
              <a:gs pos="100000">
                <a:srgbClr val="417E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Line 65"/>
          <p:cNvSpPr>
            <a:spLocks noChangeShapeType="1"/>
          </p:cNvSpPr>
          <p:nvPr/>
        </p:nvSpPr>
        <p:spPr bwMode="gray">
          <a:xfrm>
            <a:off x="0" y="3125788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0" y="6537325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8BF95EB6-EBEA-436B-B8C7-CC5733D447DD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32363" y="4929188"/>
            <a:ext cx="371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pshcong@tongji.edu.cn</a:t>
            </a:r>
            <a:endParaRPr lang="zh-CN" altLang="en-US" sz="20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8" descr="http://www.rrcap.unep.org/userfiles/image/200px-Tongji_University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5750"/>
            <a:ext cx="1905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11" name="Rectangle 47"/>
          <p:cNvSpPr>
            <a:spLocks noGrp="1" noChangeArrowheads="1"/>
          </p:cNvSpPr>
          <p:nvPr>
            <p:ph type="ctrTitle" sz="quarter"/>
          </p:nvPr>
        </p:nvSpPr>
        <p:spPr>
          <a:xfrm>
            <a:off x="1117600" y="1406525"/>
            <a:ext cx="7508875" cy="1470025"/>
          </a:xfrm>
        </p:spPr>
        <p:txBody>
          <a:bodyPr anchor="ctr"/>
          <a:lstStyle>
            <a:lvl1pPr algn="r">
              <a:defRPr sz="48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88112" name="Rectangle 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1063" y="3357562"/>
            <a:ext cx="5205412" cy="1085859"/>
          </a:xfrm>
        </p:spPr>
        <p:txBody>
          <a:bodyPr/>
          <a:lstStyle>
            <a:lvl1pPr marL="0" indent="0" algn="r">
              <a:spcBef>
                <a:spcPct val="20000"/>
              </a:spcBef>
              <a:buClrTx/>
              <a:buFontTx/>
              <a:buNone/>
              <a:defRPr sz="2400">
                <a:solidFill>
                  <a:schemeClr val="bg1"/>
                </a:solidFill>
                <a:latin typeface="Bodoni MT Black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432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/>
        </p:nvCxnSpPr>
        <p:spPr bwMode="auto">
          <a:xfrm>
            <a:off x="571500" y="6858000"/>
            <a:ext cx="18573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195736" y="6469211"/>
            <a:ext cx="309634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http://</a:t>
            </a:r>
            <a:r>
              <a:rPr lang="en-US" altLang="zh-CN" dirty="0" smtClean="0"/>
              <a:t>cal.tongji.edu.cn/IT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253219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268538" y="6423025"/>
            <a:ext cx="345598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2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498725" y="6448425"/>
            <a:ext cx="5602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043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339975" y="6469063"/>
            <a:ext cx="5602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712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4"/>
          <p:cNvSpPr>
            <a:spLocks noChangeArrowheads="1"/>
          </p:cNvSpPr>
          <p:nvPr/>
        </p:nvSpPr>
        <p:spPr bwMode="gray">
          <a:xfrm>
            <a:off x="0" y="6375400"/>
            <a:ext cx="9144000" cy="482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Line 56"/>
          <p:cNvSpPr>
            <a:spLocks noChangeShapeType="1"/>
          </p:cNvSpPr>
          <p:nvPr/>
        </p:nvSpPr>
        <p:spPr bwMode="gray">
          <a:xfrm>
            <a:off x="0" y="6369050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412875"/>
            <a:ext cx="82931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9" name="Text Box 45"/>
          <p:cNvSpPr txBox="1">
            <a:spLocks noChangeArrowheads="1"/>
          </p:cNvSpPr>
          <p:nvPr/>
        </p:nvSpPr>
        <p:spPr bwMode="ltGray">
          <a:xfrm>
            <a:off x="8621713" y="6453188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1846873-C626-4E8F-AAAA-8170E633D58C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103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139700"/>
            <a:ext cx="8275638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31" name="TextBox 6"/>
          <p:cNvSpPr txBox="1">
            <a:spLocks noChangeArrowheads="1"/>
          </p:cNvSpPr>
          <p:nvPr/>
        </p:nvSpPr>
        <p:spPr bwMode="auto">
          <a:xfrm>
            <a:off x="4762" y="6416675"/>
            <a:ext cx="84556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 err="1" smtClean="0">
                <a:solidFill>
                  <a:schemeClr val="bg1"/>
                </a:solidFill>
              </a:rPr>
              <a:t>Tongji</a:t>
            </a:r>
            <a:r>
              <a:rPr lang="en-US" altLang="zh-CN" b="1" dirty="0" smtClean="0">
                <a:solidFill>
                  <a:schemeClr val="bg1"/>
                </a:solidFill>
              </a:rPr>
              <a:t> University    http://cal.tongji.edu.cn/IT  pshcong@tongji.edu.cn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pic>
        <p:nvPicPr>
          <p:cNvPr id="1032" name="Picture 9" descr="tongji university lo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15888"/>
            <a:ext cx="21240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400" b="1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2200">
          <a:solidFill>
            <a:schemeClr val="tx1"/>
          </a:solidFill>
          <a:latin typeface="华文新魏" pitchFamily="2" charset="-122"/>
          <a:ea typeface="华文新魏" pitchFamily="2" charset="-122"/>
        </a:defRPr>
      </a:lvl2pPr>
      <a:lvl3pPr marL="11430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>
          <a:solidFill>
            <a:schemeClr val="tx1"/>
          </a:solidFill>
          <a:latin typeface="华文新魏" pitchFamily="2" charset="-122"/>
          <a:ea typeface="华文新魏" pitchFamily="2" charset="-122"/>
        </a:defRPr>
      </a:lvl3pPr>
      <a:lvl4pPr marL="16002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华文新魏" pitchFamily="2" charset="-122"/>
          <a:ea typeface="华文新魏" pitchFamily="2" charset="-122"/>
        </a:defRPr>
      </a:lvl4pPr>
      <a:lvl5pPr marL="20574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  <a:ea typeface="华文新魏" pitchFamily="2" charset="-122"/>
        </a:defRPr>
      </a:lvl5pPr>
      <a:lvl6pPr marL="25146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9E%81%E5%80%BC/5330918" TargetMode="External"/><Relationship Id="rId2" Type="http://schemas.openxmlformats.org/officeDocument/2006/relationships/hyperlink" Target="https://baike.baidu.com/item/%E7%BA%A6%E6%9D%9F%E6%9D%A1%E4%BB%B6/104657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aike.baidu.com/item/%E5%86%B3%E7%AD%96" TargetMode="External"/><Relationship Id="rId4" Type="http://schemas.openxmlformats.org/officeDocument/2006/relationships/hyperlink" Target="https://baike.baidu.com/item/%E5%B7%A5%E7%A8%8B%E6%8A%80%E6%9C%AF/6998399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 sz="quarter"/>
          </p:nvPr>
        </p:nvSpPr>
        <p:spPr>
          <a:xfrm>
            <a:off x="1691680" y="1052736"/>
            <a:ext cx="7056784" cy="147002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最优化建模</a:t>
            </a:r>
            <a:endParaRPr lang="zh-CN" altLang="en-US" dirty="0" smtClean="0"/>
          </a:p>
        </p:txBody>
      </p:sp>
      <p:sp>
        <p:nvSpPr>
          <p:cNvPr id="7171" name="副标题 2"/>
          <p:cNvSpPr>
            <a:spLocks noGrp="1"/>
          </p:cNvSpPr>
          <p:nvPr>
            <p:ph type="subTitle" sz="quarter" idx="1"/>
          </p:nvPr>
        </p:nvSpPr>
        <p:spPr>
          <a:xfrm>
            <a:off x="3421063" y="3357563"/>
            <a:ext cx="5205412" cy="1085850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latin typeface="Bodoni MT Black"/>
              </a:rPr>
              <a:t>教师  丛培盛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774" y="188640"/>
            <a:ext cx="7959634" cy="7703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 smtClean="0">
                <a:solidFill>
                  <a:schemeClr val="tx1"/>
                </a:solidFill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</a:rPr>
              <a:t>线性规划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例子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84774" y="1014380"/>
            <a:ext cx="8402474" cy="51509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en-US" altLang="zh-CN" sz="2000" b="1" dirty="0"/>
              <a:t>from math import </a:t>
            </a:r>
            <a:r>
              <a:rPr lang="en-US" altLang="zh-CN" sz="2000" b="1" dirty="0" err="1"/>
              <a:t>sqrt</a:t>
            </a:r>
            <a:endParaRPr lang="en-US" altLang="zh-CN" sz="2000" b="1" dirty="0"/>
          </a:p>
          <a:p>
            <a:pPr marL="68263" indent="0" eaLnBrk="1" hangingPunct="1">
              <a:buNone/>
            </a:pPr>
            <a:r>
              <a:rPr lang="en-US" altLang="zh-CN" sz="2000" b="1" dirty="0" err="1"/>
              <a:t>def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func</a:t>
            </a:r>
            <a:r>
              <a:rPr lang="en-US" altLang="zh-CN" sz="2000" b="1" dirty="0"/>
              <a:t>(x):</a:t>
            </a:r>
          </a:p>
          <a:p>
            <a:pPr marL="68263" indent="0" eaLnBrk="1" hangingPunct="1"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ans</a:t>
            </a:r>
            <a:r>
              <a:rPr lang="en-US" altLang="zh-CN" sz="2000" b="1" dirty="0"/>
              <a:t>=-(0.5*</a:t>
            </a:r>
            <a:r>
              <a:rPr lang="en-US" altLang="zh-CN" sz="2000" b="1" dirty="0" err="1"/>
              <a:t>sqrt</a:t>
            </a:r>
            <a:r>
              <a:rPr lang="en-US" altLang="zh-CN" sz="2000" b="1" dirty="0"/>
              <a:t>(x[0]*15+x[1]*5)+0.5*</a:t>
            </a:r>
            <a:r>
              <a:rPr lang="en-US" altLang="zh-CN" sz="2000" b="1" dirty="0" err="1"/>
              <a:t>sqrt</a:t>
            </a:r>
            <a:r>
              <a:rPr lang="en-US" altLang="zh-CN" sz="2000" b="1" dirty="0"/>
              <a:t>(x[0]*5+x[1]*12))</a:t>
            </a:r>
          </a:p>
          <a:p>
            <a:pPr marL="68263" indent="0" eaLnBrk="1" hangingPunct="1">
              <a:buNone/>
            </a:pPr>
            <a:r>
              <a:rPr lang="en-US" altLang="zh-CN" sz="2000" b="1" dirty="0"/>
              <a:t>    return </a:t>
            </a:r>
            <a:r>
              <a:rPr lang="en-US" altLang="zh-CN" sz="2000" b="1" dirty="0" err="1"/>
              <a:t>ans</a:t>
            </a:r>
            <a:endParaRPr lang="en-US" altLang="zh-CN" sz="2000" b="1" dirty="0"/>
          </a:p>
          <a:p>
            <a:pPr marL="68263" indent="0" eaLnBrk="1" hangingPunct="1">
              <a:buNone/>
            </a:pPr>
            <a:r>
              <a:rPr lang="en-US" altLang="zh-CN" sz="2000" b="1" dirty="0" smtClean="0"/>
              <a:t>fun1=lambda </a:t>
            </a:r>
            <a:r>
              <a:rPr lang="en-US" altLang="zh-CN" sz="2000" b="1" dirty="0"/>
              <a:t>x:100-x[0]*10-x[1]*10  </a:t>
            </a:r>
            <a:r>
              <a:rPr lang="en-US" altLang="zh-CN" sz="2000" b="1" dirty="0" smtClean="0"/>
              <a:t># </a:t>
            </a:r>
            <a:r>
              <a:rPr lang="zh-CN" altLang="en-US" sz="2000" b="1" dirty="0" smtClean="0"/>
              <a:t>限制 </a:t>
            </a:r>
            <a:r>
              <a:rPr lang="en-US" altLang="zh-CN" sz="2000" b="1" dirty="0" smtClean="0"/>
              <a:t>100-a*10+b*10</a:t>
            </a:r>
            <a:endParaRPr lang="en-US" altLang="zh-CN" sz="2000" b="1" dirty="0"/>
          </a:p>
          <a:p>
            <a:pPr marL="68263" indent="0" eaLnBrk="1" hangingPunct="1">
              <a:buNone/>
            </a:pPr>
            <a:r>
              <a:rPr lang="en-US" altLang="zh-CN" sz="2000" b="1" dirty="0"/>
              <a:t>_constraints=({'type':'ineq','fun':fun1} )  </a:t>
            </a:r>
            <a:r>
              <a:rPr lang="en-US" altLang="zh-CN" sz="2000" b="1" dirty="0" smtClean="0"/>
              <a:t># </a:t>
            </a:r>
            <a:r>
              <a:rPr lang="zh-CN" altLang="en-US" sz="2000" b="1" dirty="0" smtClean="0"/>
              <a:t>限制</a:t>
            </a:r>
            <a:r>
              <a:rPr lang="zh-CN" altLang="en-US" sz="2000" b="1" dirty="0"/>
              <a:t>，</a:t>
            </a:r>
            <a:r>
              <a:rPr lang="en-US" altLang="zh-CN" sz="2000" b="1" dirty="0" err="1"/>
              <a:t>ineq</a:t>
            </a:r>
            <a:r>
              <a:rPr lang="zh-CN" altLang="en-US" sz="2000" b="1" dirty="0"/>
              <a:t>代表不等于</a:t>
            </a:r>
          </a:p>
          <a:p>
            <a:pPr marL="68263" indent="0" eaLnBrk="1" hangingPunct="1">
              <a:buNone/>
            </a:pPr>
            <a:r>
              <a:rPr lang="en-US" altLang="zh-CN" sz="2000" b="1" dirty="0"/>
              <a:t>_bounds=((0,10),(0,10))  # </a:t>
            </a:r>
            <a:r>
              <a:rPr lang="zh-CN" altLang="en-US" sz="2000" b="1" dirty="0"/>
              <a:t>优化范围</a:t>
            </a:r>
          </a:p>
          <a:p>
            <a:pPr marL="68263" indent="0" eaLnBrk="1" hangingPunct="1">
              <a:buNone/>
            </a:pPr>
            <a:r>
              <a:rPr lang="en-US" altLang="zh-CN" sz="2000" b="1" dirty="0"/>
              <a:t>import </a:t>
            </a:r>
            <a:r>
              <a:rPr lang="en-US" altLang="zh-CN" sz="2000" b="1" dirty="0" err="1"/>
              <a:t>scipy.optimize</a:t>
            </a:r>
            <a:r>
              <a:rPr lang="en-US" altLang="zh-CN" sz="2000" b="1" dirty="0"/>
              <a:t> as so</a:t>
            </a:r>
          </a:p>
          <a:p>
            <a:pPr marL="68263" indent="0" eaLnBrk="1" hangingPunct="1">
              <a:buNone/>
            </a:pPr>
            <a:r>
              <a:rPr lang="en-US" altLang="zh-CN" sz="2400" b="1" dirty="0"/>
              <a:t>result=</a:t>
            </a:r>
            <a:r>
              <a:rPr lang="en-US" altLang="zh-CN" sz="2400" b="1" dirty="0" err="1"/>
              <a:t>so.minimize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func</a:t>
            </a:r>
            <a:r>
              <a:rPr lang="en-US" altLang="zh-CN" sz="2400" b="1" dirty="0">
                <a:solidFill>
                  <a:srgbClr val="FF0000"/>
                </a:solidFill>
              </a:rPr>
              <a:t>,(5,5),</a:t>
            </a:r>
            <a:r>
              <a:rPr lang="en-US" altLang="zh-CN" sz="2400" b="1" dirty="0"/>
              <a:t>method='SLSQP',</a:t>
            </a:r>
          </a:p>
          <a:p>
            <a:pPr marL="68263" indent="0" eaLnBrk="1" hangingPunct="1">
              <a:buNone/>
            </a:pPr>
            <a:r>
              <a:rPr lang="en-US" altLang="zh-CN" sz="2400" b="1" dirty="0"/>
              <a:t>                   bounds=_</a:t>
            </a:r>
            <a:r>
              <a:rPr lang="en-US" altLang="zh-CN" sz="2400" b="1" dirty="0" err="1"/>
              <a:t>bounds,constraints</a:t>
            </a:r>
            <a:r>
              <a:rPr lang="en-US" altLang="zh-CN" sz="2400" b="1" dirty="0"/>
              <a:t>=_constraints)</a:t>
            </a:r>
          </a:p>
          <a:p>
            <a:pPr marL="68263" indent="0" eaLnBrk="1" hangingPunct="1">
              <a:buNone/>
            </a:pPr>
            <a:r>
              <a:rPr lang="en-US" altLang="zh-CN" sz="2000" b="1" dirty="0"/>
              <a:t>print(result)</a:t>
            </a:r>
            <a:endParaRPr lang="en-US" altLang="zh-CN" sz="2000" b="1" dirty="0" smtClean="0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84774" y="2248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627784" y="5085184"/>
            <a:ext cx="5472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 fun: -9.</a:t>
            </a:r>
            <a:r>
              <a:rPr lang="zh-CN" altLang="en-US" sz="2400" dirty="0" smtClean="0">
                <a:solidFill>
                  <a:srgbClr val="FF0000"/>
                </a:solidFill>
              </a:rPr>
              <a:t>700883611487832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x: array([ 8.02547122,  1.97452878])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605425"/>
              </p:ext>
            </p:extLst>
          </p:nvPr>
        </p:nvGraphicFramePr>
        <p:xfrm>
          <a:off x="3347864" y="1259003"/>
          <a:ext cx="5112568" cy="48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公式" r:id="rId3" imgW="3594100" imgH="241300" progId="Equation.3">
                  <p:embed/>
                </p:oleObj>
              </mc:Choice>
              <mc:Fallback>
                <p:oleObj name="公式" r:id="rId3" imgW="3594100" imgH="241300" progId="Equation.3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259003"/>
                        <a:ext cx="5112568" cy="4895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521661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774" y="188640"/>
            <a:ext cx="7959634" cy="7703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 smtClean="0">
                <a:solidFill>
                  <a:schemeClr val="tx1"/>
                </a:solidFill>
              </a:rPr>
              <a:t>Python</a:t>
            </a:r>
            <a:r>
              <a:rPr lang="zh-CN" altLang="en-US" smtClean="0">
                <a:solidFill>
                  <a:schemeClr val="tx1"/>
                </a:solidFill>
              </a:rPr>
              <a:t>线性规划</a:t>
            </a:r>
            <a:r>
              <a:rPr lang="en-US" altLang="zh-CN" smtClean="0">
                <a:solidFill>
                  <a:schemeClr val="tx1"/>
                </a:solidFill>
              </a:rPr>
              <a:t>—</a:t>
            </a:r>
            <a:r>
              <a:rPr lang="en-US" altLang="zh-CN" smtClean="0"/>
              <a:t>minimize</a:t>
            </a:r>
            <a:r>
              <a:rPr lang="zh-CN" altLang="en-US" smtClean="0"/>
              <a:t>应用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84774" y="1014380"/>
            <a:ext cx="8402474" cy="51509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25463" indent="-457200" eaLnBrk="1" hangingPunct="1">
              <a:buFont typeface="+mj-lt"/>
              <a:buAutoNum type="arabicPeriod"/>
            </a:pPr>
            <a:r>
              <a:rPr lang="zh-CN" altLang="en-US" sz="2000" b="1" smtClean="0"/>
              <a:t>引用 </a:t>
            </a:r>
            <a:endParaRPr lang="en-US" altLang="zh-CN" sz="2000" b="1" smtClean="0"/>
          </a:p>
          <a:p>
            <a:pPr marL="68263" indent="0" eaLnBrk="1" hangingPunct="1">
              <a:buNone/>
            </a:pPr>
            <a:r>
              <a:rPr lang="en-US" altLang="zh-CN" sz="2000" b="1"/>
              <a:t>import scipy.optimize as so</a:t>
            </a:r>
          </a:p>
          <a:p>
            <a:pPr marL="525463" indent="-457200" eaLnBrk="1" hangingPunct="1">
              <a:buFont typeface="+mj-lt"/>
              <a:buAutoNum type="arabicPeriod" startAt="2"/>
            </a:pPr>
            <a:r>
              <a:rPr lang="zh-CN" altLang="en-US" sz="2000" b="1" smtClean="0"/>
              <a:t>定义被优化函数，只接收一个参数：  </a:t>
            </a:r>
            <a:r>
              <a:rPr lang="en-US" altLang="zh-CN" sz="2000" b="1"/>
              <a:t>func(x)</a:t>
            </a:r>
          </a:p>
          <a:p>
            <a:pPr marL="525463" indent="-457200" eaLnBrk="1" hangingPunct="1">
              <a:buFont typeface="+mj-lt"/>
              <a:buAutoNum type="arabicPeriod" startAt="3"/>
            </a:pPr>
            <a:r>
              <a:rPr lang="zh-CN" altLang="en-US" sz="2000" b="1" smtClean="0"/>
              <a:t>定义限制条件函数，再转化为字典</a:t>
            </a:r>
            <a:endParaRPr lang="en-US" altLang="zh-CN" sz="2000" b="1" smtClean="0"/>
          </a:p>
          <a:p>
            <a:pPr marL="68263" indent="0" eaLnBrk="1" hangingPunct="1">
              <a:buNone/>
            </a:pPr>
            <a:r>
              <a:rPr lang="en-US" altLang="zh-CN" sz="2000" b="1" smtClean="0"/>
              <a:t>fun1=lambda </a:t>
            </a:r>
            <a:r>
              <a:rPr lang="en-US" altLang="zh-CN" sz="2000" b="1" dirty="0"/>
              <a:t>x:100-x[0]*10-x[1]*10  </a:t>
            </a:r>
            <a:r>
              <a:rPr lang="en-US" altLang="zh-CN" sz="2000" b="1" dirty="0" smtClean="0"/>
              <a:t># </a:t>
            </a:r>
            <a:r>
              <a:rPr lang="zh-CN" altLang="en-US" sz="2000" b="1" dirty="0" smtClean="0"/>
              <a:t>限制 </a:t>
            </a:r>
            <a:r>
              <a:rPr lang="en-US" altLang="zh-CN" sz="2000" b="1" dirty="0" smtClean="0"/>
              <a:t>100-a*10+b*10</a:t>
            </a:r>
            <a:endParaRPr lang="en-US" altLang="zh-CN" sz="2000" b="1" dirty="0"/>
          </a:p>
          <a:p>
            <a:pPr marL="68263" indent="0" eaLnBrk="1" hangingPunct="1">
              <a:buNone/>
            </a:pPr>
            <a:r>
              <a:rPr lang="en-US" altLang="zh-CN" sz="2000" b="1" dirty="0"/>
              <a:t>_</a:t>
            </a:r>
            <a:r>
              <a:rPr lang="en-US" altLang="zh-CN" sz="2000" b="1"/>
              <a:t>constraints</a:t>
            </a:r>
            <a:r>
              <a:rPr lang="en-US" altLang="zh-CN" sz="2000" b="1" smtClean="0"/>
              <a:t>=( </a:t>
            </a:r>
            <a:r>
              <a:rPr lang="en-US" altLang="zh-CN" sz="2000" b="1" smtClean="0">
                <a:solidFill>
                  <a:srgbClr val="FF0000"/>
                </a:solidFill>
              </a:rPr>
              <a:t>{</a:t>
            </a:r>
            <a:r>
              <a:rPr lang="en-US" altLang="zh-CN" sz="2000" b="1" dirty="0">
                <a:solidFill>
                  <a:srgbClr val="FF0000"/>
                </a:solidFill>
              </a:rPr>
              <a:t>'type':'ineq','fun':fun1</a:t>
            </a:r>
            <a:r>
              <a:rPr lang="en-US" altLang="zh-CN" sz="2000" b="1">
                <a:solidFill>
                  <a:srgbClr val="FF0000"/>
                </a:solidFill>
              </a:rPr>
              <a:t>} </a:t>
            </a:r>
            <a:r>
              <a:rPr lang="en-US" altLang="zh-CN" sz="2000" b="1" smtClean="0">
                <a:solidFill>
                  <a:srgbClr val="FF0000"/>
                </a:solidFill>
              </a:rPr>
              <a:t> </a:t>
            </a:r>
            <a:r>
              <a:rPr lang="en-US" altLang="zh-CN" sz="2000" b="1" smtClean="0"/>
              <a:t>)  </a:t>
            </a:r>
          </a:p>
          <a:p>
            <a:pPr marL="68263" indent="0" eaLnBrk="1" hangingPunct="1">
              <a:buNone/>
            </a:pPr>
            <a:r>
              <a:rPr lang="zh-CN" altLang="en-US" sz="2000" b="1" smtClean="0"/>
              <a:t>字典的两个项分别为：</a:t>
            </a:r>
            <a:r>
              <a:rPr lang="en-US" altLang="zh-CN" sz="2000" b="1" smtClean="0"/>
              <a:t>'type'  </a:t>
            </a:r>
            <a:r>
              <a:rPr lang="zh-CN" altLang="en-US" sz="2000" b="1" smtClean="0"/>
              <a:t>和  </a:t>
            </a:r>
            <a:r>
              <a:rPr lang="en-US" altLang="zh-CN" sz="2000" b="1" smtClean="0"/>
              <a:t>'fun'</a:t>
            </a:r>
          </a:p>
          <a:p>
            <a:pPr marL="525463" indent="-457200" eaLnBrk="1" hangingPunct="1">
              <a:buFont typeface="+mj-lt"/>
              <a:buAutoNum type="arabicPeriod" startAt="4"/>
            </a:pPr>
            <a:r>
              <a:rPr lang="zh-CN" altLang="en-US" sz="2000" b="1" smtClean="0"/>
              <a:t>定义优化参数取值范围：</a:t>
            </a:r>
            <a:endParaRPr lang="en-US" altLang="zh-CN" sz="2000" b="1" smtClean="0"/>
          </a:p>
          <a:p>
            <a:pPr marL="68263" indent="0" eaLnBrk="1" hangingPunct="1">
              <a:buNone/>
            </a:pPr>
            <a:r>
              <a:rPr lang="en-US" altLang="zh-CN" sz="2000" b="1" smtClean="0"/>
              <a:t>_</a:t>
            </a:r>
            <a:r>
              <a:rPr lang="en-US" altLang="zh-CN" sz="2000" b="1" dirty="0"/>
              <a:t>bounds=((0,10),(0,10))  # </a:t>
            </a:r>
            <a:r>
              <a:rPr lang="zh-CN" altLang="en-US" sz="2000" b="1"/>
              <a:t>优化</a:t>
            </a:r>
            <a:r>
              <a:rPr lang="zh-CN" altLang="en-US" sz="2000" b="1" smtClean="0"/>
              <a:t>范围</a:t>
            </a:r>
            <a:endParaRPr lang="en-US" altLang="zh-CN" sz="2000" b="1" smtClean="0"/>
          </a:p>
          <a:p>
            <a:pPr marL="525463" indent="-457200" eaLnBrk="1" hangingPunct="1">
              <a:buFont typeface="+mj-lt"/>
              <a:buAutoNum type="arabicPeriod" startAt="5"/>
            </a:pPr>
            <a:r>
              <a:rPr lang="zh-CN" altLang="en-US" sz="2000" b="1" smtClean="0"/>
              <a:t>调用 </a:t>
            </a:r>
            <a:r>
              <a:rPr lang="en-US" altLang="zh-CN" sz="2000" b="1" smtClean="0"/>
              <a:t>minimize</a:t>
            </a:r>
            <a:r>
              <a:rPr lang="zh-CN" altLang="en-US" sz="2000" b="1" smtClean="0"/>
              <a:t>函数</a:t>
            </a:r>
            <a:endParaRPr lang="zh-CN" altLang="en-US" sz="2000" b="1" dirty="0"/>
          </a:p>
          <a:p>
            <a:pPr marL="68263" indent="0" eaLnBrk="1" hangingPunct="1">
              <a:buNone/>
            </a:pPr>
            <a:r>
              <a:rPr lang="en-US" altLang="zh-CN" sz="2400" b="1" smtClean="0"/>
              <a:t>result=so.minimize(func</a:t>
            </a:r>
            <a:r>
              <a:rPr lang="en-US" altLang="zh-CN" sz="2400" b="1" dirty="0">
                <a:solidFill>
                  <a:srgbClr val="FF0000"/>
                </a:solidFill>
              </a:rPr>
              <a:t>,(5,5),</a:t>
            </a:r>
            <a:r>
              <a:rPr lang="en-US" altLang="zh-CN" sz="2400" b="1" dirty="0"/>
              <a:t>method='</a:t>
            </a:r>
            <a:r>
              <a:rPr lang="en-US" altLang="zh-CN" sz="2400" b="1" dirty="0">
                <a:solidFill>
                  <a:srgbClr val="FF0000"/>
                </a:solidFill>
              </a:rPr>
              <a:t>SLSQP</a:t>
            </a:r>
            <a:r>
              <a:rPr lang="en-US" altLang="zh-CN" sz="2400" b="1" dirty="0"/>
              <a:t>',</a:t>
            </a:r>
          </a:p>
          <a:p>
            <a:pPr marL="68263" indent="0" eaLnBrk="1" hangingPunct="1">
              <a:buNone/>
            </a:pPr>
            <a:r>
              <a:rPr lang="en-US" altLang="zh-CN" sz="2400" b="1" dirty="0"/>
              <a:t>                   bounds=_</a:t>
            </a:r>
            <a:r>
              <a:rPr lang="en-US" altLang="zh-CN" sz="2400" b="1" dirty="0" err="1"/>
              <a:t>bounds,constraints</a:t>
            </a:r>
            <a:r>
              <a:rPr lang="en-US" altLang="zh-CN" sz="2400" b="1" dirty="0"/>
              <a:t>=_</a:t>
            </a:r>
            <a:r>
              <a:rPr lang="en-US" altLang="zh-CN" sz="2400" b="1"/>
              <a:t>constraints</a:t>
            </a:r>
            <a:r>
              <a:rPr lang="en-US" altLang="zh-CN" sz="2400" b="1" smtClean="0"/>
              <a:t>)</a:t>
            </a:r>
            <a:endParaRPr lang="en-US" altLang="zh-CN" sz="2400" b="1" dirty="0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84774" y="2248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97689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774" y="188640"/>
            <a:ext cx="7959634" cy="7703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都有哪些优化方法？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84774" y="1014380"/>
            <a:ext cx="8402474" cy="51509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en-US" altLang="zh-CN" sz="2400" b="1" dirty="0" smtClean="0"/>
              <a:t>method</a:t>
            </a:r>
            <a:r>
              <a:rPr lang="en-US" altLang="zh-CN" sz="2400" b="1" dirty="0"/>
              <a:t>='SLSQP</a:t>
            </a:r>
            <a:r>
              <a:rPr lang="en-US" altLang="zh-CN" sz="2400" b="1" dirty="0" smtClean="0"/>
              <a:t>'</a:t>
            </a:r>
          </a:p>
          <a:p>
            <a:pPr marL="68263" indent="0" eaLnBrk="1" hangingPunct="1">
              <a:buNone/>
            </a:pPr>
            <a:r>
              <a:rPr lang="zh-CN" altLang="en-US" sz="2400" b="1" dirty="0" smtClean="0"/>
              <a:t>还有什么算法？</a:t>
            </a:r>
            <a:endParaRPr lang="en-US" altLang="zh-CN" sz="2400" b="1" dirty="0" smtClean="0"/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dirty="0" smtClean="0"/>
              <a:t>BFGS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err="1" smtClean="0"/>
              <a:t>Nelder</a:t>
            </a:r>
            <a:r>
              <a:rPr lang="en-US" altLang="zh-CN" smtClean="0"/>
              <a:t>-Mead</a:t>
            </a:r>
            <a:r>
              <a:rPr lang="zh-CN" altLang="en-US" smtClean="0"/>
              <a:t>单纯形  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mtClean="0"/>
              <a:t>牛顿</a:t>
            </a:r>
            <a:r>
              <a:rPr lang="zh-CN" altLang="en-US"/>
              <a:t>共轭</a:t>
            </a:r>
            <a:r>
              <a:rPr lang="zh-CN" altLang="en-US" smtClean="0"/>
              <a:t>梯度 </a:t>
            </a:r>
            <a:r>
              <a:rPr lang="en-US" altLang="zh-CN" smtClean="0"/>
              <a:t>Newton-CG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dirty="0" smtClean="0"/>
              <a:t>COBYLA</a:t>
            </a:r>
            <a:r>
              <a:rPr lang="zh-CN" altLang="en-US" dirty="0"/>
              <a:t>或</a:t>
            </a:r>
            <a:r>
              <a:rPr lang="en-US" altLang="zh-CN" dirty="0"/>
              <a:t>SLSQP</a:t>
            </a:r>
            <a:endParaRPr lang="en-US" altLang="zh-CN" sz="2400" b="1" dirty="0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84774" y="2248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60927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774" y="188640"/>
            <a:ext cx="7959634" cy="7703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 smtClean="0">
                <a:solidFill>
                  <a:schemeClr val="tx1"/>
                </a:solidFill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</a:rPr>
              <a:t>线性规划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smtClean="0">
                <a:solidFill>
                  <a:schemeClr val="tx1"/>
                </a:solidFill>
              </a:rPr>
              <a:t>例子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95536" y="1196752"/>
            <a:ext cx="8402474" cy="47525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zh-CN" altLang="en-US" sz="2800" b="1" dirty="0" smtClean="0"/>
              <a:t>求解</a:t>
            </a:r>
            <a:r>
              <a:rPr lang="en-US" altLang="zh-CN" sz="2800" b="1" dirty="0" smtClean="0"/>
              <a:t>--</a:t>
            </a:r>
            <a:r>
              <a:rPr lang="zh-CN" altLang="en-US" sz="2800" dirty="0"/>
              <a:t>多约束条件</a:t>
            </a:r>
            <a:endParaRPr lang="en-US" altLang="zh-CN" sz="2800" b="1" dirty="0" smtClean="0"/>
          </a:p>
          <a:p>
            <a:pPr marL="68263" indent="0">
              <a:buNone/>
            </a:pPr>
            <a:r>
              <a:rPr lang="en-US" altLang="zh-CN" dirty="0"/>
              <a:t>Min((x1-1)</a:t>
            </a:r>
            <a:r>
              <a:rPr lang="en-US" altLang="zh-CN" baseline="30000" dirty="0"/>
              <a:t>2</a:t>
            </a:r>
            <a:r>
              <a:rPr lang="en-US" altLang="zh-CN" dirty="0"/>
              <a:t>+(x2-2.5)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endParaRPr lang="zh-CN" altLang="zh-CN" dirty="0"/>
          </a:p>
          <a:p>
            <a:pPr marL="68263" indent="0">
              <a:buNone/>
            </a:pPr>
            <a:r>
              <a:rPr lang="en-US" altLang="zh-CN" dirty="0"/>
              <a:t>x1-2x2+2&gt;=0</a:t>
            </a:r>
            <a:endParaRPr lang="zh-CN" altLang="zh-CN" dirty="0"/>
          </a:p>
          <a:p>
            <a:pPr marL="68263" indent="0">
              <a:buNone/>
            </a:pPr>
            <a:r>
              <a:rPr lang="en-US" altLang="zh-CN" dirty="0"/>
              <a:t>-x1-2x2+6&gt;=0</a:t>
            </a:r>
            <a:endParaRPr lang="zh-CN" altLang="zh-CN" dirty="0"/>
          </a:p>
          <a:p>
            <a:pPr marL="68263" indent="0">
              <a:buNone/>
            </a:pPr>
            <a:r>
              <a:rPr lang="en-US" altLang="zh-CN" dirty="0"/>
              <a:t>-x1+2x2+2&gt;=0</a:t>
            </a:r>
            <a:endParaRPr lang="zh-CN" altLang="zh-CN" dirty="0"/>
          </a:p>
          <a:p>
            <a:pPr marL="68263" indent="0">
              <a:buNone/>
            </a:pPr>
            <a:r>
              <a:rPr lang="en-US" altLang="zh-CN" dirty="0"/>
              <a:t>x1,x2</a:t>
            </a:r>
            <a:r>
              <a:rPr lang="en-US" altLang="zh-CN"/>
              <a:t>&gt;=</a:t>
            </a:r>
            <a:r>
              <a:rPr lang="en-US" altLang="zh-CN" smtClean="0"/>
              <a:t>0</a:t>
            </a:r>
          </a:p>
          <a:p>
            <a:pPr marL="68263" indent="0">
              <a:buNone/>
            </a:pPr>
            <a:r>
              <a:rPr lang="zh-CN" altLang="en-US"/>
              <a:t>几</a:t>
            </a:r>
            <a:r>
              <a:rPr lang="zh-CN" altLang="en-US" smtClean="0"/>
              <a:t>个变量？  两个变量，可以用列表表示</a:t>
            </a:r>
            <a:endParaRPr lang="zh-CN" altLang="zh-CN" dirty="0"/>
          </a:p>
          <a:p>
            <a:pPr marL="68263" indent="0" eaLnBrk="1" hangingPunct="1">
              <a:buNone/>
            </a:pPr>
            <a:r>
              <a:rPr lang="en-US" altLang="zh-CN" sz="2800" b="1" smtClean="0">
                <a:solidFill>
                  <a:srgbClr val="FF0000"/>
                </a:solidFill>
              </a:rPr>
              <a:t>x1</a:t>
            </a:r>
            <a:r>
              <a:rPr lang="zh-CN" altLang="en-US" sz="2800" b="1" smtClean="0">
                <a:solidFill>
                  <a:srgbClr val="FF0000"/>
                </a:solidFill>
              </a:rPr>
              <a:t>就是</a:t>
            </a:r>
            <a:r>
              <a:rPr lang="en-US" altLang="zh-CN" sz="2800" b="1" smtClean="0">
                <a:solidFill>
                  <a:srgbClr val="FF0000"/>
                </a:solidFill>
              </a:rPr>
              <a:t>x[0]</a:t>
            </a:r>
            <a:r>
              <a:rPr lang="zh-CN" altLang="en-US" sz="2800" b="1" smtClean="0">
                <a:solidFill>
                  <a:srgbClr val="FF0000"/>
                </a:solidFill>
              </a:rPr>
              <a:t>，</a:t>
            </a:r>
            <a:r>
              <a:rPr lang="en-US" altLang="zh-CN" sz="2800" b="1" smtClean="0">
                <a:solidFill>
                  <a:srgbClr val="FF0000"/>
                </a:solidFill>
              </a:rPr>
              <a:t>x2</a:t>
            </a:r>
            <a:r>
              <a:rPr lang="zh-CN" altLang="en-US" sz="2800" b="1" smtClean="0">
                <a:solidFill>
                  <a:srgbClr val="FF0000"/>
                </a:solidFill>
              </a:rPr>
              <a:t>就是</a:t>
            </a:r>
            <a:r>
              <a:rPr lang="en-US" altLang="zh-CN" sz="2800" b="1" smtClean="0">
                <a:solidFill>
                  <a:srgbClr val="FF0000"/>
                </a:solidFill>
              </a:rPr>
              <a:t>x[1]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84774" y="2248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547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774" y="188640"/>
            <a:ext cx="7959634" cy="7703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 smtClean="0">
                <a:solidFill>
                  <a:schemeClr val="tx1"/>
                </a:solidFill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</a:rPr>
              <a:t>线性规划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例子，多约束条件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95536" y="1196752"/>
            <a:ext cx="8402474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en-US" altLang="zh-CN" sz="2000" b="1" dirty="0"/>
              <a:t>fun = lambda x: (x[0] - 1)**2 + (x[1] - 2.5)**2</a:t>
            </a:r>
          </a:p>
          <a:p>
            <a:pPr marL="68263" indent="0" eaLnBrk="1" hangingPunct="1">
              <a:buNone/>
            </a:pPr>
            <a:endParaRPr lang="en-US" altLang="zh-CN" sz="2000" b="1" dirty="0"/>
          </a:p>
          <a:p>
            <a:pPr marL="68263" indent="0" eaLnBrk="1" hangingPunct="1">
              <a:buNone/>
            </a:pPr>
            <a:r>
              <a:rPr lang="en-US" altLang="zh-CN" sz="2000" b="1" dirty="0"/>
              <a:t>fun1=lambda x:  x[0] - 2 * x[1] + 2</a:t>
            </a:r>
          </a:p>
          <a:p>
            <a:pPr marL="68263" indent="0" eaLnBrk="1" hangingPunct="1">
              <a:buNone/>
            </a:pPr>
            <a:r>
              <a:rPr lang="en-US" altLang="zh-CN" sz="2000" b="1" dirty="0"/>
              <a:t>fun2=lambda x: -x[0] - 2 * x[1] + 6</a:t>
            </a:r>
          </a:p>
          <a:p>
            <a:pPr marL="68263" indent="0" eaLnBrk="1" hangingPunct="1">
              <a:buNone/>
            </a:pPr>
            <a:r>
              <a:rPr lang="en-US" altLang="zh-CN" sz="2000" b="1" dirty="0"/>
              <a:t>fun3=lambda x: -x[0] + 2 * x[1] + 2</a:t>
            </a:r>
          </a:p>
          <a:p>
            <a:pPr marL="68263" indent="0" eaLnBrk="1" hangingPunct="1">
              <a:buNone/>
            </a:pPr>
            <a:r>
              <a:rPr lang="en-US" altLang="zh-CN" sz="2000" b="1" dirty="0" smtClean="0"/>
              <a:t>#</a:t>
            </a:r>
            <a:r>
              <a:rPr lang="zh-CN" altLang="en-US" sz="2000" b="1" dirty="0" smtClean="0"/>
              <a:t>以字典形式构成多条件</a:t>
            </a:r>
            <a:endParaRPr lang="en-US" altLang="zh-CN" sz="2000" b="1" dirty="0"/>
          </a:p>
          <a:p>
            <a:pPr marL="68263" indent="0" eaLnBrk="1" hangingPunct="1">
              <a:buNone/>
            </a:pPr>
            <a:r>
              <a:rPr lang="en-US" altLang="zh-CN" sz="2000" b="1" dirty="0"/>
              <a:t>cons = ({'type': '</a:t>
            </a:r>
            <a:r>
              <a:rPr lang="en-US" altLang="zh-CN" sz="2000" b="1" dirty="0" err="1"/>
              <a:t>ineq</a:t>
            </a:r>
            <a:r>
              <a:rPr lang="en-US" altLang="zh-CN" sz="2000" b="1" dirty="0"/>
              <a:t>', 'fun':fun1 </a:t>
            </a:r>
            <a:r>
              <a:rPr lang="en-US" altLang="zh-CN" sz="2000" b="1" dirty="0" smtClean="0"/>
              <a:t>},   </a:t>
            </a:r>
            <a:r>
              <a:rPr lang="en-US" altLang="zh-CN" sz="2000" b="1" dirty="0"/>
              <a:t>{'type': '</a:t>
            </a:r>
            <a:r>
              <a:rPr lang="en-US" altLang="zh-CN" sz="2000" b="1" dirty="0" err="1"/>
              <a:t>ineq</a:t>
            </a:r>
            <a:r>
              <a:rPr lang="en-US" altLang="zh-CN" sz="2000" b="1" dirty="0"/>
              <a:t>', 'fun': fun2},</a:t>
            </a:r>
          </a:p>
          <a:p>
            <a:pPr marL="68263" indent="0" eaLnBrk="1" hangingPunct="1">
              <a:buNone/>
            </a:pPr>
            <a:r>
              <a:rPr lang="en-US" altLang="zh-CN" sz="2000" b="1" dirty="0"/>
              <a:t>        {'type': '</a:t>
            </a:r>
            <a:r>
              <a:rPr lang="en-US" altLang="zh-CN" sz="2000" b="1" dirty="0" err="1"/>
              <a:t>ineq</a:t>
            </a:r>
            <a:r>
              <a:rPr lang="en-US" altLang="zh-CN" sz="2000" b="1" dirty="0"/>
              <a:t>', 'fun': fun3})</a:t>
            </a:r>
          </a:p>
          <a:p>
            <a:pPr marL="68263" indent="0" eaLnBrk="1" hangingPunct="1">
              <a:buNone/>
            </a:pPr>
            <a:r>
              <a:rPr lang="en-US" altLang="zh-CN" sz="2000" b="1" dirty="0" err="1"/>
              <a:t>bnds</a:t>
            </a:r>
            <a:r>
              <a:rPr lang="en-US" altLang="zh-CN" sz="2000" b="1" dirty="0"/>
              <a:t> = ((0, None), (0, None</a:t>
            </a:r>
            <a:r>
              <a:rPr lang="en-US" altLang="zh-CN" sz="2000" b="1" dirty="0" smtClean="0"/>
              <a:t>))</a:t>
            </a:r>
            <a:endParaRPr lang="en-US" altLang="zh-CN" sz="2000" b="1" dirty="0"/>
          </a:p>
          <a:p>
            <a:pPr marL="68263" indent="0" eaLnBrk="1" hangingPunct="1">
              <a:buNone/>
            </a:pPr>
            <a:r>
              <a:rPr lang="en-US" altLang="zh-CN" sz="2000" b="1" dirty="0"/>
              <a:t>import </a:t>
            </a:r>
            <a:r>
              <a:rPr lang="en-US" altLang="zh-CN" sz="2000" b="1" dirty="0" err="1"/>
              <a:t>scipy.optimize</a:t>
            </a:r>
            <a:r>
              <a:rPr lang="en-US" altLang="zh-CN" sz="2000" b="1" dirty="0"/>
              <a:t> as so</a:t>
            </a:r>
          </a:p>
          <a:p>
            <a:pPr marL="68263" indent="0" eaLnBrk="1" hangingPunct="1">
              <a:buNone/>
            </a:pPr>
            <a:r>
              <a:rPr lang="en-US" altLang="zh-CN" sz="2000" b="1" dirty="0"/>
              <a:t>res = </a:t>
            </a:r>
            <a:r>
              <a:rPr lang="en-US" altLang="zh-CN" sz="2000" b="1" dirty="0" err="1"/>
              <a:t>so.minimize</a:t>
            </a:r>
            <a:r>
              <a:rPr lang="en-US" altLang="zh-CN" sz="2000" b="1" dirty="0"/>
              <a:t>(fun</a:t>
            </a:r>
            <a:r>
              <a:rPr lang="en-US" altLang="zh-CN" sz="2000" b="1" dirty="0">
                <a:solidFill>
                  <a:srgbClr val="FF0000"/>
                </a:solidFill>
              </a:rPr>
              <a:t>, (2, 0), </a:t>
            </a:r>
            <a:r>
              <a:rPr lang="en-US" altLang="zh-CN" sz="2000" b="1" dirty="0"/>
              <a:t>method='SLSQP', bounds=</a:t>
            </a:r>
            <a:r>
              <a:rPr lang="en-US" altLang="zh-CN" sz="2000" b="1" dirty="0" err="1"/>
              <a:t>bnds,constraints</a:t>
            </a:r>
            <a:r>
              <a:rPr lang="en-US" altLang="zh-CN" sz="2000" b="1" dirty="0"/>
              <a:t>=cons)</a:t>
            </a:r>
          </a:p>
          <a:p>
            <a:pPr marL="68263" indent="0" eaLnBrk="1" hangingPunct="1">
              <a:buNone/>
            </a:pPr>
            <a:r>
              <a:rPr lang="en-US" altLang="zh-CN" sz="2000" b="1" dirty="0"/>
              <a:t>print(res)</a:t>
            </a:r>
            <a:endParaRPr lang="en-US" altLang="zh-CN" sz="2000" b="1" dirty="0" smtClean="0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84774" y="2248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148065" y="4077072"/>
            <a:ext cx="3093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 fun: 0.8000000011920985</a:t>
            </a:r>
          </a:p>
        </p:txBody>
      </p:sp>
      <p:sp>
        <p:nvSpPr>
          <p:cNvPr id="3" name="矩形 2"/>
          <p:cNvSpPr/>
          <p:nvPr/>
        </p:nvSpPr>
        <p:spPr>
          <a:xfrm>
            <a:off x="5292080" y="4590420"/>
            <a:ext cx="2349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x: array([ 1.4,  1.7])</a:t>
            </a:r>
          </a:p>
        </p:txBody>
      </p:sp>
    </p:spTree>
    <p:extLst>
      <p:ext uri="{BB962C8B-B14F-4D97-AF65-F5344CB8AC3E}">
        <p14:creationId xmlns:p14="http://schemas.microsoft.com/office/powerpoint/2010/main" val="78522817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774" y="188640"/>
            <a:ext cx="7959634" cy="7703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例</a:t>
            </a:r>
            <a:r>
              <a:rPr lang="en-US" altLang="zh-CN" dirty="0" smtClean="0">
                <a:solidFill>
                  <a:schemeClr val="tx1"/>
                </a:solidFill>
              </a:rPr>
              <a:t>1 </a:t>
            </a:r>
            <a:r>
              <a:rPr lang="zh-CN" altLang="en-US" dirty="0" smtClean="0">
                <a:solidFill>
                  <a:schemeClr val="tx1"/>
                </a:solidFill>
              </a:rPr>
              <a:t>请编程求解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84774" y="1412776"/>
            <a:ext cx="8402474" cy="47525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/>
            <a:r>
              <a:rPr lang="zh-CN" altLang="en-US" sz="2800" b="1" dirty="0" smtClean="0"/>
              <a:t>设每日生产的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类</a:t>
            </a:r>
            <a:r>
              <a:rPr lang="zh-CN" altLang="en-US" sz="2800" b="1" dirty="0"/>
              <a:t>蓄电池</a:t>
            </a:r>
            <a:r>
              <a:rPr lang="zh-CN" altLang="en-US" sz="2800" b="1" dirty="0" smtClean="0"/>
              <a:t>的数量为</a:t>
            </a:r>
            <a:r>
              <a:rPr lang="en-US" altLang="zh-CN" sz="2800" b="1" dirty="0" smtClean="0"/>
              <a:t>x1,x2,x3, </a:t>
            </a:r>
            <a:r>
              <a:rPr lang="zh-CN" altLang="en-US" sz="2800" b="1" dirty="0" smtClean="0"/>
              <a:t>则问题表达为：</a:t>
            </a:r>
            <a:endParaRPr lang="en-US" altLang="zh-CN" sz="2800" b="1" dirty="0" smtClean="0"/>
          </a:p>
          <a:p>
            <a:pPr eaLnBrk="1" hangingPunct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  max    z=4</a:t>
            </a:r>
            <a:r>
              <a:rPr lang="zh-CN" altLang="en-US" sz="2800" b="1" dirty="0" smtClean="0"/>
              <a:t>*</a:t>
            </a:r>
            <a:r>
              <a:rPr lang="en-US" altLang="zh-CN" sz="2800" b="1" dirty="0" smtClean="0"/>
              <a:t>x1 + 2*x2 + 3*x3</a:t>
            </a:r>
          </a:p>
          <a:p>
            <a:pPr eaLnBrk="1" hangingPunct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  </a:t>
            </a:r>
            <a:r>
              <a:rPr lang="en-US" altLang="zh-CN" sz="2800" b="1" dirty="0" err="1" smtClean="0"/>
              <a:t>s.t.</a:t>
            </a:r>
            <a:r>
              <a:rPr lang="en-US" altLang="zh-CN" sz="2800" b="1" dirty="0" smtClean="0"/>
              <a:t>      </a:t>
            </a:r>
          </a:p>
          <a:p>
            <a:pPr marL="68263" indent="0" eaLnBrk="1" hangingPunct="1">
              <a:buClr>
                <a:srgbClr val="00B050"/>
              </a:buClr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  7*x1 + 3*x2 + 6*x3 &lt;= 160</a:t>
            </a:r>
          </a:p>
          <a:p>
            <a:pPr marL="68263" indent="0" eaLnBrk="1" hangingPunct="1">
              <a:buClr>
                <a:srgbClr val="00B050"/>
              </a:buClr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  4</a:t>
            </a:r>
            <a:r>
              <a:rPr lang="zh-CN" altLang="en-US" sz="2800" b="1" dirty="0" smtClean="0"/>
              <a:t>*</a:t>
            </a:r>
            <a:r>
              <a:rPr lang="en-US" altLang="zh-CN" sz="2800" b="1" dirty="0" smtClean="0"/>
              <a:t>x1 + 4*x2 + 5*x3 &lt;= 200</a:t>
            </a:r>
          </a:p>
          <a:p>
            <a:pPr eaLnBrk="1" hangingPunct="1"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51050075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774" y="188640"/>
            <a:ext cx="7959634" cy="7703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例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任务分配问题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84774" y="1124744"/>
            <a:ext cx="8402474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某车间甲、乙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台机床，可加工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种工件，设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台机床可安排工作时间为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800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900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小时，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种工件数量分别需求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400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600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500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种工件加工时耗和费用如下：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06300" y="4847966"/>
            <a:ext cx="8402474" cy="6692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问如何安排，即可满足生产，又使费用最低？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263" indent="0" eaLnBrk="1" hangingPunct="1">
              <a:buClr>
                <a:srgbClr val="00B050"/>
              </a:buClr>
              <a:buNone/>
            </a:pP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99" y="2570940"/>
            <a:ext cx="87534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6946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774" y="188640"/>
            <a:ext cx="7959634" cy="7703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例</a:t>
            </a:r>
            <a:r>
              <a:rPr lang="en-US" altLang="zh-CN" dirty="0" smtClean="0">
                <a:solidFill>
                  <a:schemeClr val="tx1"/>
                </a:solidFill>
              </a:rPr>
              <a:t>2 </a:t>
            </a:r>
            <a:r>
              <a:rPr lang="zh-CN" altLang="en-US" dirty="0" smtClean="0">
                <a:solidFill>
                  <a:schemeClr val="tx1"/>
                </a:solidFill>
              </a:rPr>
              <a:t>公式表达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84774" y="1124744"/>
            <a:ext cx="8402474" cy="8640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甲生产三种工件数量分别为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x1,x2,x3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，乙生产三种工件数量分别为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x4,x5,x6.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建立线性模型如下：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2276872"/>
            <a:ext cx="6719889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31584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774" y="188640"/>
            <a:ext cx="7959634" cy="7703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例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任务分配问题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84774" y="1124744"/>
            <a:ext cx="8402474" cy="53285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fun = lambda x:13*x[0]+9*x[1]+10*x[2]+11*x[3]+12*x[4]+4*x[5</a:t>
            </a:r>
            <a:r>
              <a:rPr lang="en-US" altLang="zh-CN" sz="1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</a:p>
          <a:p>
            <a:pPr marL="68263" indent="0" eaLnBrk="1" hangingPunct="1">
              <a:buNone/>
            </a:pPr>
            <a:r>
              <a:rPr lang="en-US" altLang="zh-CN" sz="1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fun1=lambda 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x:  x[0]+ x[3]-400</a:t>
            </a:r>
          </a:p>
          <a:p>
            <a:pPr marL="68263" indent="0" eaLnBrk="1" hangingPunct="1">
              <a:buNone/>
            </a:pP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fun2=lambda x: x[1] + x[4] - 600</a:t>
            </a:r>
          </a:p>
          <a:p>
            <a:pPr marL="68263" indent="0" eaLnBrk="1" hangingPunct="1">
              <a:buNone/>
            </a:pP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fun3=lambda x: x[2] +x[5] -500</a:t>
            </a:r>
          </a:p>
          <a:p>
            <a:pPr marL="68263" indent="0" eaLnBrk="1" hangingPunct="1">
              <a:buNone/>
            </a:pP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fun4=lambda x: 800-0.4*x[0] -1.1*x[1] -x[2]</a:t>
            </a:r>
          </a:p>
          <a:p>
            <a:pPr marL="68263" indent="0" eaLnBrk="1" hangingPunct="1">
              <a:buNone/>
            </a:pP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fun5=lambda x: 900-0.5*x[3] -1.2*x[4] -1.3*x[5</a:t>
            </a:r>
            <a:r>
              <a:rPr lang="en-US" altLang="zh-CN" sz="1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en-US" altLang="zh-CN" sz="1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263" indent="0" eaLnBrk="1" hangingPunct="1">
              <a:buNone/>
            </a:pP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以字典形式构成多条件</a:t>
            </a:r>
          </a:p>
          <a:p>
            <a:pPr marL="68263" indent="0" eaLnBrk="1" hangingPunct="1">
              <a:buNone/>
            </a:pP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cons = ({'type': '</a:t>
            </a:r>
            <a:r>
              <a:rPr lang="en-US" altLang="zh-CN" sz="1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eq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', 'fun':fun1 },   {'type': '</a:t>
            </a:r>
            <a:r>
              <a:rPr lang="en-US" altLang="zh-CN" sz="1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eq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', 'fun': fun2},</a:t>
            </a:r>
          </a:p>
          <a:p>
            <a:pPr marL="68263" indent="0" eaLnBrk="1" hangingPunct="1">
              <a:buNone/>
            </a:pP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{'type': '</a:t>
            </a:r>
            <a:r>
              <a:rPr lang="en-US" altLang="zh-CN" sz="1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eq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', 'fun': fun3},{'type': '</a:t>
            </a:r>
            <a:r>
              <a:rPr lang="en-US" altLang="zh-CN" sz="1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ineq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', 'fun': fun4},</a:t>
            </a:r>
          </a:p>
          <a:p>
            <a:pPr marL="68263" indent="0" eaLnBrk="1" hangingPunct="1">
              <a:buNone/>
            </a:pP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{'type': '</a:t>
            </a:r>
            <a:r>
              <a:rPr lang="en-US" altLang="zh-CN" sz="1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ineq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', 'fun': fun5})</a:t>
            </a:r>
          </a:p>
          <a:p>
            <a:pPr marL="68263" indent="0" eaLnBrk="1" hangingPunct="1">
              <a:buNone/>
            </a:pPr>
            <a:r>
              <a:rPr lang="de-DE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bnds = ((0, 400), (0, 600),(0, 500),(0, 400),(0, 600),(0, 500</a:t>
            </a:r>
            <a:r>
              <a:rPr lang="de-DE" altLang="zh-CN" sz="1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</a:p>
          <a:p>
            <a:pPr marL="68263" indent="0" eaLnBrk="1" hangingPunct="1">
              <a:buNone/>
            </a:pPr>
            <a:r>
              <a:rPr lang="en-US" altLang="zh-CN" sz="1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sz="1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scipy.optimize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 as so</a:t>
            </a:r>
          </a:p>
          <a:p>
            <a:pPr marL="68263" indent="0" eaLnBrk="1" hangingPunct="1">
              <a:buNone/>
            </a:pP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res = </a:t>
            </a:r>
            <a:r>
              <a:rPr lang="en-US" altLang="zh-CN" sz="1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so.minimize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(fun, (200, 100,100,100,100,100), method='SLSQP', bounds=</a:t>
            </a:r>
            <a:r>
              <a:rPr lang="en-US" altLang="zh-CN" sz="1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bnds,constraints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=cons)</a:t>
            </a:r>
          </a:p>
          <a:p>
            <a:pPr marL="68263" indent="0" eaLnBrk="1" hangingPunct="1">
              <a:buNone/>
            </a:pP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print(res)</a:t>
            </a:r>
          </a:p>
        </p:txBody>
      </p:sp>
    </p:spTree>
    <p:extLst>
      <p:ext uri="{BB962C8B-B14F-4D97-AF65-F5344CB8AC3E}">
        <p14:creationId xmlns:p14="http://schemas.microsoft.com/office/powerpoint/2010/main" val="281782117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568952" cy="3096344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263" indent="0" ea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zh-CN" altLang="en-US" kern="1200" dirty="0">
                <a:latin typeface="宋体" panose="02010600030101010101" pitchFamily="2" charset="-122"/>
                <a:ea typeface="宋体" panose="02010600030101010101" pitchFamily="2" charset="-122"/>
              </a:rPr>
              <a:t>某厂每天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kern="1200" dirty="0">
                <a:latin typeface="宋体" panose="02010600030101010101" pitchFamily="2" charset="-122"/>
                <a:ea typeface="宋体" panose="02010600030101010101" pitchFamily="2" charset="-122"/>
              </a:rPr>
              <a:t>小时生产产品不少于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1800</a:t>
            </a:r>
            <a:r>
              <a:rPr lang="zh-CN" altLang="en-US" kern="1200" dirty="0">
                <a:latin typeface="宋体" panose="02010600030101010101" pitchFamily="2" charset="-122"/>
                <a:ea typeface="宋体" panose="02010600030101010101" pitchFamily="2" charset="-122"/>
              </a:rPr>
              <a:t>件。检查产品质量，可以聘用甲乙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kern="1200" dirty="0">
                <a:latin typeface="宋体" panose="02010600030101010101" pitchFamily="2" charset="-122"/>
                <a:ea typeface="宋体" panose="02010600030101010101" pitchFamily="2" charset="-122"/>
              </a:rPr>
              <a:t>种资质的检验员。甲种每小时可检查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25</a:t>
            </a:r>
            <a:r>
              <a:rPr lang="zh-CN" altLang="en-US" kern="1200" dirty="0">
                <a:latin typeface="宋体" panose="02010600030101010101" pitchFamily="2" charset="-122"/>
                <a:ea typeface="宋体" panose="02010600030101010101" pitchFamily="2" charset="-122"/>
              </a:rPr>
              <a:t>件，正确率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98%</a:t>
            </a:r>
            <a:r>
              <a:rPr lang="zh-CN" altLang="en-US" kern="1200" dirty="0">
                <a:latin typeface="宋体" panose="02010600030101010101" pitchFamily="2" charset="-122"/>
                <a:ea typeface="宋体" panose="02010600030101010101" pitchFamily="2" charset="-122"/>
              </a:rPr>
              <a:t>，记时工资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kern="1200" dirty="0">
                <a:latin typeface="宋体" panose="02010600030101010101" pitchFamily="2" charset="-122"/>
                <a:ea typeface="宋体" panose="02010600030101010101" pitchFamily="2" charset="-122"/>
              </a:rPr>
              <a:t>元；乙种每小时检测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kern="1200" dirty="0">
                <a:latin typeface="宋体" panose="02010600030101010101" pitchFamily="2" charset="-122"/>
                <a:ea typeface="宋体" panose="02010600030101010101" pitchFamily="2" charset="-122"/>
              </a:rPr>
              <a:t>件，正确率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95%</a:t>
            </a:r>
            <a:r>
              <a:rPr lang="zh-CN" altLang="en-US" kern="1200" dirty="0">
                <a:latin typeface="宋体" panose="02010600030101010101" pitchFamily="2" charset="-122"/>
                <a:ea typeface="宋体" panose="02010600030101010101" pitchFamily="2" charset="-122"/>
              </a:rPr>
              <a:t>，工资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kern="1200" dirty="0">
                <a:latin typeface="宋体" panose="02010600030101010101" pitchFamily="2" charset="-122"/>
                <a:ea typeface="宋体" panose="02010600030101010101" pitchFamily="2" charset="-122"/>
              </a:rPr>
              <a:t>元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kern="1200" dirty="0">
                <a:latin typeface="宋体" panose="02010600030101010101" pitchFamily="2" charset="-122"/>
                <a:ea typeface="宋体" panose="02010600030101010101" pitchFamily="2" charset="-122"/>
              </a:rPr>
              <a:t>小时。检验员每错一次，工厂损失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kern="1200" dirty="0">
                <a:latin typeface="宋体" panose="02010600030101010101" pitchFamily="2" charset="-122"/>
                <a:ea typeface="宋体" panose="02010600030101010101" pitchFamily="2" charset="-122"/>
              </a:rPr>
              <a:t>元。问：为使检验费用最低，甲乙检验员各聘请几名？</a:t>
            </a:r>
            <a:endParaRPr lang="en-US" altLang="zh-CN" kern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263" indent="0" ea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zh-CN" altLang="en-US" kern="1200" dirty="0">
                <a:latin typeface="宋体" panose="02010600030101010101" pitchFamily="2" charset="-122"/>
                <a:ea typeface="宋体" panose="02010600030101010101" pitchFamily="2" charset="-122"/>
              </a:rPr>
              <a:t>请列出该问题的优化求解模型</a:t>
            </a:r>
            <a:endParaRPr lang="en-US" altLang="zh-CN" kern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263" indent="0" ea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zh-CN" altLang="en-US" kern="1200" dirty="0">
                <a:latin typeface="宋体" panose="02010600030101010101" pitchFamily="2" charset="-122"/>
                <a:ea typeface="宋体" panose="02010600030101010101" pitchFamily="2" charset="-122"/>
              </a:rPr>
              <a:t>设甲乙各聘请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x1</a:t>
            </a:r>
            <a:r>
              <a:rPr lang="zh-CN" altLang="en-US" kern="12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x2</a:t>
            </a:r>
            <a:r>
              <a:rPr lang="zh-CN" altLang="en-US" kern="1200" dirty="0">
                <a:latin typeface="宋体" panose="02010600030101010101" pitchFamily="2" charset="-122"/>
                <a:ea typeface="宋体" panose="02010600030101010101" pitchFamily="2" charset="-122"/>
              </a:rPr>
              <a:t>名：</a:t>
            </a:r>
            <a:endParaRPr lang="en-US" altLang="zh-CN" kern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04193" y="4337769"/>
            <a:ext cx="8568952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8263" indent="0" ea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  <a:defRPr sz="2400" b="1">
                <a:latin typeface="宋体" panose="0201060003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2200"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buChar char="•"/>
              <a:defRPr sz="1600"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lnSpc>
                <a:spcPct val="110000"/>
              </a:lnSpc>
              <a:spcBef>
                <a:spcPts val="600"/>
              </a:spcBef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6pPr>
            <a:lvl7pPr marL="29718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7pPr>
            <a:lvl8pPr marL="34290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8pPr>
            <a:lvl9pPr marL="3886200" indent="-228600" fontAlgn="base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zh-CN" altLang="en-US" dirty="0"/>
              <a:t>工资：甲 </a:t>
            </a:r>
            <a:r>
              <a:rPr lang="en-US" altLang="zh-CN" dirty="0"/>
              <a:t>4</a:t>
            </a:r>
            <a:r>
              <a:rPr lang="zh-CN" altLang="en-US" dirty="0"/>
              <a:t>*</a:t>
            </a:r>
            <a:r>
              <a:rPr lang="en-US" altLang="zh-CN" dirty="0"/>
              <a:t>x1*8 +  </a:t>
            </a:r>
            <a:r>
              <a:rPr lang="zh-CN" altLang="en-US" dirty="0"/>
              <a:t>乙 </a:t>
            </a:r>
            <a:r>
              <a:rPr lang="en-US" altLang="zh-CN" dirty="0"/>
              <a:t>3*x2*8 =32x1+24x2</a:t>
            </a:r>
          </a:p>
          <a:p>
            <a:r>
              <a:rPr lang="zh-CN" altLang="en-US" dirty="0"/>
              <a:t>损失：甲 </a:t>
            </a:r>
            <a:r>
              <a:rPr lang="en-US" altLang="zh-CN" dirty="0"/>
              <a:t>25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zh-CN" altLang="en-US" dirty="0"/>
              <a:t>*</a:t>
            </a:r>
            <a:r>
              <a:rPr lang="en-US" altLang="zh-CN" dirty="0"/>
              <a:t>x1*2%*2  +  </a:t>
            </a:r>
            <a:r>
              <a:rPr lang="zh-CN" altLang="en-US" dirty="0"/>
              <a:t>乙 </a:t>
            </a:r>
            <a:r>
              <a:rPr lang="en-US" altLang="zh-CN" dirty="0"/>
              <a:t>15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zh-CN" altLang="en-US" dirty="0"/>
              <a:t>*</a:t>
            </a:r>
            <a:r>
              <a:rPr lang="en-US" altLang="zh-CN" dirty="0"/>
              <a:t>x2*5%*2=8x1+12x2 </a:t>
            </a:r>
          </a:p>
          <a:p>
            <a:r>
              <a:rPr lang="en-US" altLang="zh-CN" dirty="0"/>
              <a:t> </a:t>
            </a:r>
            <a:r>
              <a:rPr lang="zh-CN" altLang="en-US" dirty="0" smtClean="0"/>
              <a:t>总和：</a:t>
            </a:r>
            <a:r>
              <a:rPr lang="en-US" altLang="zh-CN" dirty="0" smtClean="0"/>
              <a:t>40x1+36x2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9184272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774" y="188640"/>
            <a:ext cx="7959634" cy="7703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优化问题的提出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84774" y="1340768"/>
            <a:ext cx="8402474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/>
            <a:r>
              <a:rPr lang="zh-CN" altLang="en-US" sz="2800" b="1" dirty="0" smtClean="0"/>
              <a:t>寻找建模方法，找到最优条件</a:t>
            </a:r>
            <a:endParaRPr lang="en-US" altLang="zh-CN" sz="2800" b="1" dirty="0" smtClean="0"/>
          </a:p>
          <a:p>
            <a:pPr eaLnBrk="1" hangingPunct="1"/>
            <a:r>
              <a:rPr lang="zh-CN" altLang="en-US" sz="2800" b="1" dirty="0" smtClean="0"/>
              <a:t>问题经常表达为：</a:t>
            </a:r>
            <a:endParaRPr lang="en-US" altLang="zh-CN" sz="2800" b="1" dirty="0" smtClean="0"/>
          </a:p>
          <a:p>
            <a:pPr eaLnBrk="1" hangingPunct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  min(</a:t>
            </a:r>
            <a:r>
              <a:rPr lang="zh-CN" altLang="en-US" sz="2800" b="1" dirty="0" smtClean="0"/>
              <a:t>或</a:t>
            </a:r>
            <a:r>
              <a:rPr lang="en-US" altLang="zh-CN" sz="2800" b="1" dirty="0" smtClean="0"/>
              <a:t>max)    z=f(x) ,   x=(</a:t>
            </a:r>
            <a:r>
              <a:rPr lang="en-US" altLang="zh-CN" sz="2800" b="1" dirty="0" smtClean="0">
                <a:latin typeface="Lucida Calligraphy" panose="03010101010101010101" pitchFamily="66" charset="0"/>
              </a:rPr>
              <a:t>x</a:t>
            </a:r>
            <a:r>
              <a:rPr lang="en-US" altLang="zh-CN" sz="2800" b="1" baseline="-25000" dirty="0" smtClean="0">
                <a:latin typeface="Lucida Calligraphy" panose="03010101010101010101" pitchFamily="66" charset="0"/>
              </a:rPr>
              <a:t>1</a:t>
            </a:r>
            <a:r>
              <a:rPr lang="en-US" altLang="zh-CN" sz="2800" b="1" dirty="0" smtClean="0">
                <a:latin typeface="Lucida Calligraphy" panose="03010101010101010101" pitchFamily="66" charset="0"/>
              </a:rPr>
              <a:t>,x</a:t>
            </a:r>
            <a:r>
              <a:rPr lang="en-US" altLang="zh-CN" sz="2800" b="1" baseline="-25000" dirty="0" smtClean="0">
                <a:latin typeface="Lucida Calligraphy" panose="03010101010101010101" pitchFamily="66" charset="0"/>
              </a:rPr>
              <a:t>2</a:t>
            </a:r>
            <a:r>
              <a:rPr lang="en-US" altLang="zh-CN" sz="2800" b="1" dirty="0" smtClean="0">
                <a:latin typeface="Lucida Calligraphy" panose="03010101010101010101" pitchFamily="66" charset="0"/>
              </a:rPr>
              <a:t>,…,</a:t>
            </a:r>
            <a:r>
              <a:rPr lang="en-US" altLang="zh-CN" sz="2800" b="1" dirty="0" err="1" smtClean="0">
                <a:latin typeface="Lucida Calligraphy" panose="03010101010101010101" pitchFamily="66" charset="0"/>
              </a:rPr>
              <a:t>x</a:t>
            </a:r>
            <a:r>
              <a:rPr lang="en-US" altLang="zh-CN" sz="2800" b="1" baseline="-25000" dirty="0" err="1" smtClean="0">
                <a:latin typeface="Lucida Calligraphy" panose="03010101010101010101" pitchFamily="66" charset="0"/>
              </a:rPr>
              <a:t>n</a:t>
            </a:r>
            <a:r>
              <a:rPr lang="en-US" altLang="zh-CN" sz="2800" b="1" dirty="0" smtClean="0"/>
              <a:t>)</a:t>
            </a:r>
          </a:p>
          <a:p>
            <a:pPr eaLnBrk="1" hangingPunct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  </a:t>
            </a:r>
            <a:r>
              <a:rPr lang="en-US" altLang="zh-CN" sz="2800" b="1" dirty="0" err="1" smtClean="0"/>
              <a:t>s.t.</a:t>
            </a:r>
            <a:r>
              <a:rPr lang="en-US" altLang="zh-CN" sz="2800" b="1" dirty="0" smtClean="0"/>
              <a:t> g(x</a:t>
            </a:r>
            <a:r>
              <a:rPr lang="en-US" altLang="zh-CN" sz="2800" b="1" baseline="-25000" dirty="0" smtClean="0"/>
              <a:t>i</a:t>
            </a:r>
            <a:r>
              <a:rPr lang="en-US" altLang="zh-CN" sz="2800" b="1" dirty="0" smtClean="0"/>
              <a:t>)&lt;=0, 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=1,2,…,m</a:t>
            </a:r>
          </a:p>
          <a:p>
            <a:pPr eaLnBrk="1" hangingPunct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  </a:t>
            </a:r>
            <a:r>
              <a:rPr lang="en-US" altLang="zh-CN" sz="2800" b="1" dirty="0" err="1" smtClean="0"/>
              <a:t>s.t.</a:t>
            </a:r>
            <a:r>
              <a:rPr lang="en-US" altLang="zh-CN" sz="2800" b="1" dirty="0" smtClean="0"/>
              <a:t>=subject to  </a:t>
            </a:r>
            <a:r>
              <a:rPr lang="zh-CN" altLang="en-US" sz="2800" b="1" dirty="0" smtClean="0"/>
              <a:t>受约束于</a:t>
            </a:r>
            <a:endParaRPr lang="en-US" altLang="zh-CN" sz="2800" b="1" dirty="0" smtClean="0"/>
          </a:p>
          <a:p>
            <a:pPr eaLnBrk="1" hangingPunct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  f(x)</a:t>
            </a:r>
            <a:r>
              <a:rPr lang="zh-CN" altLang="en-US" sz="2800" b="1" dirty="0" smtClean="0"/>
              <a:t>为优化函数，</a:t>
            </a:r>
            <a:r>
              <a:rPr lang="en-US" altLang="zh-CN" sz="2800" b="1" dirty="0" err="1" smtClean="0"/>
              <a:t>g</a:t>
            </a:r>
            <a:r>
              <a:rPr lang="en-US" altLang="zh-CN" sz="2800" b="1" baseline="-25000" dirty="0" err="1" smtClean="0"/>
              <a:t>i</a:t>
            </a:r>
            <a:r>
              <a:rPr lang="zh-CN" altLang="en-US" sz="2800" b="1" dirty="0" smtClean="0"/>
              <a:t>为约束条件</a:t>
            </a:r>
            <a:endParaRPr lang="en-US" altLang="zh-CN" sz="2800" b="1" dirty="0" smtClean="0"/>
          </a:p>
          <a:p>
            <a:pPr eaLnBrk="1" hangingPunct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  </a:t>
            </a:r>
            <a:r>
              <a:rPr lang="zh-CN" altLang="en-US" sz="2800" b="1" dirty="0" smtClean="0"/>
              <a:t>若</a:t>
            </a:r>
            <a:r>
              <a:rPr lang="en-US" altLang="zh-CN" sz="2800" b="1" dirty="0" smtClean="0"/>
              <a:t>g</a:t>
            </a:r>
            <a:r>
              <a:rPr lang="zh-CN" altLang="en-US" sz="2800" b="1" dirty="0" smtClean="0"/>
              <a:t>不存在，称为无约束优化，否则 带约束优化</a:t>
            </a:r>
            <a:endParaRPr lang="en-US" altLang="zh-CN" sz="2800" b="1" dirty="0" smtClean="0"/>
          </a:p>
          <a:p>
            <a:pPr eaLnBrk="1" hangingPunct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线性规划：在</a:t>
            </a:r>
            <a:r>
              <a:rPr lang="en-US" altLang="zh-CN" sz="2800" b="1" dirty="0" smtClean="0"/>
              <a:t>f</a:t>
            </a:r>
            <a:r>
              <a:rPr lang="zh-CN" altLang="en-US" sz="2800" b="1" dirty="0" smtClean="0"/>
              <a:t>和</a:t>
            </a:r>
            <a:r>
              <a:rPr lang="en-US" altLang="zh-CN" sz="2800" b="1" dirty="0" smtClean="0"/>
              <a:t>g</a:t>
            </a:r>
            <a:r>
              <a:rPr lang="zh-CN" altLang="en-US" sz="2800" b="1" dirty="0" smtClean="0"/>
              <a:t>都是线性时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97442600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  数学模型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8" y="2852936"/>
            <a:ext cx="5040560" cy="31010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484784"/>
            <a:ext cx="6826463" cy="10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67842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568952" cy="1944216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263" indent="0" ea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zh-CN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某工厂在计划期内生产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两种产品，已知工厂生产单位产品所需设备的台时；原料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的消耗情况如下表。该工厂每生产意见产品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可获利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元，每生产一件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，可获利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元，问如何安排生产，以获得最大利润</a:t>
            </a:r>
            <a:endParaRPr lang="en-US" altLang="zh-CN" kern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87451"/>
              </p:ext>
            </p:extLst>
          </p:nvPr>
        </p:nvGraphicFramePr>
        <p:xfrm>
          <a:off x="418026" y="3220968"/>
          <a:ext cx="6170197" cy="2440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5190">
                  <a:extLst>
                    <a:ext uri="{9D8B030D-6E8A-4147-A177-3AD203B41FA5}">
                      <a16:colId xmlns:a16="http://schemas.microsoft.com/office/drawing/2014/main" val="3147647230"/>
                    </a:ext>
                  </a:extLst>
                </a:gridCol>
                <a:gridCol w="1410933">
                  <a:extLst>
                    <a:ext uri="{9D8B030D-6E8A-4147-A177-3AD203B41FA5}">
                      <a16:colId xmlns:a16="http://schemas.microsoft.com/office/drawing/2014/main" val="4076613417"/>
                    </a:ext>
                  </a:extLst>
                </a:gridCol>
                <a:gridCol w="1392682">
                  <a:extLst>
                    <a:ext uri="{9D8B030D-6E8A-4147-A177-3AD203B41FA5}">
                      <a16:colId xmlns:a16="http://schemas.microsoft.com/office/drawing/2014/main" val="224659899"/>
                    </a:ext>
                  </a:extLst>
                </a:gridCol>
                <a:gridCol w="1791392">
                  <a:extLst>
                    <a:ext uri="{9D8B030D-6E8A-4147-A177-3AD203B41FA5}">
                      <a16:colId xmlns:a16="http://schemas.microsoft.com/office/drawing/2014/main" val="2354780815"/>
                    </a:ext>
                  </a:extLst>
                </a:gridCol>
              </a:tblGrid>
              <a:tr h="61007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产品</a:t>
                      </a:r>
                      <a:r>
                        <a:rPr lang="en-US" sz="2000" kern="100">
                          <a:effectLst/>
                        </a:rPr>
                        <a:t>x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y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可供资源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2504393"/>
                  </a:ext>
                </a:extLst>
              </a:tr>
              <a:tr h="61007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设备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</a:t>
                      </a:r>
                      <a:r>
                        <a:rPr lang="zh-CN" sz="2000" kern="100">
                          <a:effectLst/>
                        </a:rPr>
                        <a:t>台时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0819489"/>
                  </a:ext>
                </a:extLst>
              </a:tr>
              <a:tr h="61007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原料</a:t>
                      </a:r>
                      <a:r>
                        <a:rPr lang="en-US" sz="2000" kern="100">
                          <a:effectLst/>
                        </a:rPr>
                        <a:t>A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16KG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6185087"/>
                  </a:ext>
                </a:extLst>
              </a:tr>
              <a:tr h="61007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原料</a:t>
                      </a:r>
                      <a:r>
                        <a:rPr lang="en-US" sz="2000" kern="100">
                          <a:effectLst/>
                        </a:rPr>
                        <a:t>B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12kg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7297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18160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 </a:t>
            </a:r>
            <a:r>
              <a:rPr lang="zh-CN" altLang="en-US" dirty="0" smtClean="0"/>
              <a:t>公式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568952" cy="4104456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zh-CN" dirty="0"/>
              <a:t>设</a:t>
            </a:r>
            <a:r>
              <a:rPr lang="en-US" altLang="zh-CN" dirty="0"/>
              <a:t>x</a:t>
            </a:r>
            <a:r>
              <a:rPr lang="zh-CN" altLang="zh-CN" dirty="0"/>
              <a:t>、</a:t>
            </a:r>
            <a:r>
              <a:rPr lang="en-US" altLang="zh-CN" dirty="0"/>
              <a:t>y</a:t>
            </a:r>
            <a:r>
              <a:rPr lang="zh-CN" altLang="zh-CN" dirty="0"/>
              <a:t>产品分别生产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zh-CN" altLang="zh-CN" dirty="0"/>
              <a:t>和</a:t>
            </a:r>
            <a:r>
              <a:rPr lang="en-US" altLang="zh-CN" dirty="0"/>
              <a:t>x</a:t>
            </a:r>
            <a:r>
              <a:rPr lang="en-US" altLang="zh-CN" baseline="-25000" dirty="0"/>
              <a:t>2</a:t>
            </a:r>
            <a:r>
              <a:rPr lang="zh-CN" altLang="zh-CN" dirty="0"/>
              <a:t>个，则利润</a:t>
            </a:r>
            <a:r>
              <a:rPr lang="en-US" altLang="zh-CN" dirty="0"/>
              <a:t>Z</a:t>
            </a:r>
            <a:r>
              <a:rPr lang="zh-CN" altLang="zh-CN" dirty="0"/>
              <a:t>与它们之间，应该满足如下的关系：</a:t>
            </a:r>
          </a:p>
          <a:p>
            <a:pPr marL="0" indent="0">
              <a:buNone/>
            </a:pPr>
            <a:r>
              <a:rPr lang="en-US" altLang="zh-CN" dirty="0"/>
              <a:t>Max(Z) =2x</a:t>
            </a:r>
            <a:r>
              <a:rPr lang="en-US" altLang="zh-CN" baseline="-25000" dirty="0"/>
              <a:t>1</a:t>
            </a:r>
            <a:r>
              <a:rPr lang="en-US" altLang="zh-CN" dirty="0"/>
              <a:t>+3x</a:t>
            </a:r>
            <a:r>
              <a:rPr lang="en-US" altLang="zh-CN" baseline="-25000" dirty="0"/>
              <a:t>2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受限如下：</a:t>
            </a:r>
          </a:p>
          <a:p>
            <a:pPr marL="0" indent="0">
              <a:buNone/>
            </a:pP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+2x</a:t>
            </a:r>
            <a:r>
              <a:rPr lang="en-US" altLang="zh-CN" baseline="-25000" dirty="0"/>
              <a:t>2</a:t>
            </a:r>
            <a:r>
              <a:rPr lang="en-US" altLang="zh-CN" dirty="0"/>
              <a:t>&lt;=8   </a:t>
            </a:r>
            <a:r>
              <a:rPr lang="zh-CN" altLang="zh-CN" dirty="0"/>
              <a:t>设备台时限制</a:t>
            </a:r>
          </a:p>
          <a:p>
            <a:pPr marL="0" indent="0">
              <a:buNone/>
            </a:pPr>
            <a:r>
              <a:rPr lang="en-US" altLang="zh-CN" dirty="0"/>
              <a:t>4x</a:t>
            </a:r>
            <a:r>
              <a:rPr lang="en-US" altLang="zh-CN" baseline="-25000" dirty="0"/>
              <a:t>1</a:t>
            </a:r>
            <a:r>
              <a:rPr lang="en-US" altLang="zh-CN" dirty="0"/>
              <a:t>&lt;=16     </a:t>
            </a:r>
            <a:r>
              <a:rPr lang="zh-CN" altLang="zh-CN" dirty="0"/>
              <a:t>原料</a:t>
            </a:r>
            <a:r>
              <a:rPr lang="en-US" altLang="zh-CN" dirty="0"/>
              <a:t>A</a:t>
            </a:r>
            <a:r>
              <a:rPr lang="zh-CN" altLang="zh-CN" dirty="0"/>
              <a:t>限制</a:t>
            </a:r>
          </a:p>
          <a:p>
            <a:pPr marL="0" indent="0">
              <a:buNone/>
            </a:pPr>
            <a:r>
              <a:rPr lang="en-US" altLang="zh-CN" dirty="0"/>
              <a:t>4x</a:t>
            </a:r>
            <a:r>
              <a:rPr lang="en-US" altLang="zh-CN" baseline="-25000" dirty="0"/>
              <a:t>2</a:t>
            </a:r>
            <a:r>
              <a:rPr lang="en-US" altLang="zh-CN" dirty="0"/>
              <a:t>&lt;=12     </a:t>
            </a:r>
            <a:r>
              <a:rPr lang="zh-CN" altLang="zh-CN" dirty="0"/>
              <a:t>原料</a:t>
            </a:r>
            <a:r>
              <a:rPr lang="en-US" altLang="zh-CN" dirty="0"/>
              <a:t>B</a:t>
            </a:r>
            <a:r>
              <a:rPr lang="zh-CN" altLang="zh-CN" dirty="0"/>
              <a:t>限制</a:t>
            </a:r>
          </a:p>
          <a:p>
            <a:pPr marL="0" indent="0">
              <a:buNone/>
            </a:pP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&gt;0 </a:t>
            </a:r>
            <a:endParaRPr lang="en-US" altLang="zh-CN" kern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1019438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5</a:t>
            </a:r>
            <a:r>
              <a:rPr lang="zh-CN" altLang="en-US" dirty="0" smtClean="0"/>
              <a:t>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568952" cy="3024336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263" indent="0" ea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</a:pPr>
            <a:r>
              <a:rPr lang="zh-CN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靠近某河流有两个</a:t>
            </a:r>
            <a:r>
              <a:rPr lang="zh-CN" altLang="zh-CN" kern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化工厂，</a:t>
            </a:r>
            <a:r>
              <a:rPr lang="zh-CN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流经工厂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的河流流量为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500</a:t>
            </a:r>
            <a:r>
              <a:rPr lang="zh-CN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万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m3/</a:t>
            </a:r>
            <a:r>
              <a:rPr lang="zh-CN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天，两厂之间，有一流量为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200</a:t>
            </a:r>
            <a:r>
              <a:rPr lang="zh-CN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万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m3/</a:t>
            </a:r>
            <a:r>
              <a:rPr lang="zh-CN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天的直流汇入。工厂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排污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万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m3/</a:t>
            </a:r>
            <a:r>
              <a:rPr lang="zh-CN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天，工厂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排污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1.4</a:t>
            </a:r>
            <a:r>
              <a:rPr lang="zh-CN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万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m3/</a:t>
            </a:r>
            <a:r>
              <a:rPr lang="zh-CN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天，工厂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拍的污水流到工厂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前有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20%</a:t>
            </a:r>
            <a:r>
              <a:rPr lang="zh-CN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的自然净化。环保要求，河水中的污水含量不能大于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0.2%</a:t>
            </a:r>
            <a:r>
              <a:rPr lang="zh-CN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。工厂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和工厂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处理污水的成本分别为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lang="zh-CN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元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万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m3</a:t>
            </a:r>
            <a:r>
              <a:rPr lang="zh-CN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800</a:t>
            </a:r>
            <a:r>
              <a:rPr lang="zh-CN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元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万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m3</a:t>
            </a:r>
            <a:r>
              <a:rPr lang="zh-CN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。问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kern="1200" dirty="0">
                <a:latin typeface="宋体" panose="02010600030101010101" pitchFamily="2" charset="-122"/>
                <a:ea typeface="宋体" panose="02010600030101010101" pitchFamily="2" charset="-122"/>
              </a:rPr>
              <a:t>工厂各应处理多少污水，才能使污水处理的总费用最低？</a:t>
            </a:r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171528"/>
            <a:ext cx="3744416" cy="2160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1743048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5</a:t>
            </a:r>
            <a:r>
              <a:rPr lang="zh-CN" altLang="en-US" dirty="0" smtClean="0"/>
              <a:t>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568952" cy="468052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设工厂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、工厂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每天处理污水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x1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x2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万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en-US" altLang="zh-CN" baseline="300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天，则优化目标为</a:t>
            </a:r>
            <a:r>
              <a:rPr lang="zh-CN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zh-CN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Min(Z)=1000*x1+800*x2</a:t>
            </a:r>
            <a:endParaRPr lang="zh-CN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限制条件如下：</a:t>
            </a: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(2-x1)/500&lt;=0.002</a:t>
            </a:r>
            <a:endParaRPr lang="zh-CN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(0.8*(2-x1)+(1.4-x2))  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/ 700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&lt;=0.002</a:t>
            </a:r>
            <a:endParaRPr lang="zh-CN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x1&lt;=2</a:t>
            </a:r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x2&lt;=1.4</a:t>
            </a:r>
            <a:endParaRPr lang="zh-CN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x1, x2&gt;=0</a:t>
            </a:r>
            <a:endParaRPr lang="zh-CN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0052324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6 </a:t>
            </a:r>
            <a:r>
              <a:rPr lang="zh-CN" altLang="en-US" dirty="0" smtClean="0"/>
              <a:t>非线性规划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568952" cy="2088232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某油漆公司，通过广告手段销售油漆。经过市场调研，发现油漆的价格上升，会导致销售量下降，广告投入后，会使销售量增加，可以用销售因子来表达（既销售量的增量），根据以往经验，预计的销售数据汇总如下表所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示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已知油漆的生产成本为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元，问，如何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才能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定价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使得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公司的利润最大化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366484"/>
              </p:ext>
            </p:extLst>
          </p:nvPr>
        </p:nvGraphicFramePr>
        <p:xfrm>
          <a:off x="323528" y="3356992"/>
          <a:ext cx="6527398" cy="2956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6602">
                  <a:extLst>
                    <a:ext uri="{9D8B030D-6E8A-4147-A177-3AD203B41FA5}">
                      <a16:colId xmlns:a16="http://schemas.microsoft.com/office/drawing/2014/main" val="919123266"/>
                    </a:ext>
                  </a:extLst>
                </a:gridCol>
                <a:gridCol w="1415056">
                  <a:extLst>
                    <a:ext uri="{9D8B030D-6E8A-4147-A177-3AD203B41FA5}">
                      <a16:colId xmlns:a16="http://schemas.microsoft.com/office/drawing/2014/main" val="2652511013"/>
                    </a:ext>
                  </a:extLst>
                </a:gridCol>
                <a:gridCol w="899830">
                  <a:extLst>
                    <a:ext uri="{9D8B030D-6E8A-4147-A177-3AD203B41FA5}">
                      <a16:colId xmlns:a16="http://schemas.microsoft.com/office/drawing/2014/main" val="2920851995"/>
                    </a:ext>
                  </a:extLst>
                </a:gridCol>
                <a:gridCol w="1285342">
                  <a:extLst>
                    <a:ext uri="{9D8B030D-6E8A-4147-A177-3AD203B41FA5}">
                      <a16:colId xmlns:a16="http://schemas.microsoft.com/office/drawing/2014/main" val="3950951068"/>
                    </a:ext>
                  </a:extLst>
                </a:gridCol>
                <a:gridCol w="1800568">
                  <a:extLst>
                    <a:ext uri="{9D8B030D-6E8A-4147-A177-3AD203B41FA5}">
                      <a16:colId xmlns:a16="http://schemas.microsoft.com/office/drawing/2014/main" val="170938275"/>
                    </a:ext>
                  </a:extLst>
                </a:gridCol>
              </a:tblGrid>
              <a:tr h="295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售价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销量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广告费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销售增长因子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558770"/>
                  </a:ext>
                </a:extLst>
              </a:tr>
              <a:tr h="295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41000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1146520"/>
                  </a:ext>
                </a:extLst>
              </a:tr>
              <a:tr h="295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38000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10000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1.4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4291049"/>
                  </a:ext>
                </a:extLst>
              </a:tr>
              <a:tr h="295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34000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20000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1.7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4732035"/>
                  </a:ext>
                </a:extLst>
              </a:tr>
              <a:tr h="295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32000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30000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1.85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030552"/>
                  </a:ext>
                </a:extLst>
              </a:tr>
              <a:tr h="295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29000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40000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1.95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0473772"/>
                  </a:ext>
                </a:extLst>
              </a:tr>
              <a:tr h="295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28000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50000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2.0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0358903"/>
                  </a:ext>
                </a:extLst>
              </a:tr>
              <a:tr h="295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25000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60000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1.95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7659154"/>
                  </a:ext>
                </a:extLst>
              </a:tr>
              <a:tr h="295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55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22000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70000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1.80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5911034"/>
                  </a:ext>
                </a:extLst>
              </a:tr>
              <a:tr h="295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20000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4117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148187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6 </a:t>
            </a:r>
            <a:r>
              <a:rPr lang="zh-CN" altLang="en-US" dirty="0" smtClean="0"/>
              <a:t>非线性规划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568952" cy="144016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售价与销量，广告费与销售因子的关系如下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销量与售价几乎呈线性关系，广告费与销售因子则呈二次曲线关系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3284984"/>
            <a:ext cx="4007768" cy="2382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73" y="3291020"/>
            <a:ext cx="408717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65173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6 </a:t>
            </a:r>
            <a:r>
              <a:rPr lang="zh-CN" altLang="en-US" dirty="0" smtClean="0"/>
              <a:t>非线性规划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568952" cy="3384376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设售价为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，预期销量为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</a:p>
          <a:p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由此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可以令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y=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ax+b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为广告费，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为销售增长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因子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k=c+dz+ez</a:t>
            </a:r>
            <a:r>
              <a:rPr lang="en-US" altLang="zh-CN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为待定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利用现有数据，通过拟合，求得参数如下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22" y="4725144"/>
            <a:ext cx="5441021" cy="1512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9946112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6 </a:t>
            </a:r>
            <a:r>
              <a:rPr lang="zh-CN" altLang="en-US" dirty="0" smtClean="0"/>
              <a:t>非线性规划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568952" cy="4464496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投入广告费后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，销量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等于预期销量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乘以销售因子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，即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s=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ky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。而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利润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为：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P=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收入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支出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销售收入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成本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广告费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=sx-20s-z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=kyx-20ky-z=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ky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(x-20)-z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 (c+dz+ez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)(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ax+b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)(x-20)-z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现在优化目标为：</a:t>
            </a:r>
          </a:p>
          <a:p>
            <a:pPr marL="0" indent="0">
              <a:buNone/>
            </a:pPr>
            <a:endParaRPr lang="en-US" altLang="zh-CN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Max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P=(c+dz+ez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)(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ax+b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)(x-20)-z, 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s.t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x&gt;=0, z&gt;=0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4248920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6 </a:t>
            </a:r>
            <a:r>
              <a:rPr lang="zh-CN" altLang="en-US" dirty="0" smtClean="0"/>
              <a:t>非线性规划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568952" cy="3888432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fun = lambda x:-( (1.01875+4.09222e-5*x[1]-4.25595e-10*x[1]**2)*(504222*x[0]-513333)*(x[0]-20)-x[1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以字典形式构成多条件</a:t>
            </a:r>
          </a:p>
          <a:p>
            <a:pPr marL="0" indent="0"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bnds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((20, 60),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(0, None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scipy.optimize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as so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res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so.minimize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(fun, (20,10000), method='SLSQP', bounds=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bnds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print(res)</a:t>
            </a:r>
          </a:p>
          <a:p>
            <a:pPr marL="0" indent="0">
              <a:buNone/>
            </a:pP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5614143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774" y="188640"/>
            <a:ext cx="7959634" cy="7703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线性规划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84774" y="1052736"/>
            <a:ext cx="8402474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线性规划（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Linear programming,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简称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LP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辅助进行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科学管理的一种数学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方法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研究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线性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hlinkClick r:id="rId2"/>
              </a:rPr>
              <a:t>约束条件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下，求解线性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目标函数的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hlinkClick r:id="rId3"/>
              </a:rPr>
              <a:t>极值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问题的数学理论和方法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运筹学的一个重要分支，广泛应用于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军事、经济分析、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经营管理和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hlinkClick r:id="rId4"/>
              </a:rPr>
              <a:t>工程技术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等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方面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为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合理地利用有限的人力、物力、财力等资源作出的最优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hlinkClick r:id="rId5"/>
              </a:rPr>
              <a:t>决策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，提供科学的依据</a:t>
            </a:r>
            <a:endParaRPr lang="en-US" altLang="zh-CN" sz="2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816138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例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39552" y="1196752"/>
            <a:ext cx="8081188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某蓄电池生产厂，生产通用型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、专用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A2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A3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型电池，其生产消耗数据统计如下。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567584"/>
              </p:ext>
            </p:extLst>
          </p:nvPr>
        </p:nvGraphicFramePr>
        <p:xfrm>
          <a:off x="541396" y="2564904"/>
          <a:ext cx="8081190" cy="1944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3234006788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125144831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47816745"/>
                    </a:ext>
                  </a:extLst>
                </a:gridCol>
                <a:gridCol w="1280376">
                  <a:extLst>
                    <a:ext uri="{9D8B030D-6E8A-4147-A177-3AD203B41FA5}">
                      <a16:colId xmlns:a16="http://schemas.microsoft.com/office/drawing/2014/main" val="3726544566"/>
                    </a:ext>
                  </a:extLst>
                </a:gridCol>
                <a:gridCol w="1616238">
                  <a:extLst>
                    <a:ext uri="{9D8B030D-6E8A-4147-A177-3AD203B41FA5}">
                      <a16:colId xmlns:a16="http://schemas.microsoft.com/office/drawing/2014/main" val="3922572024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767483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劳力消耗（人</a:t>
                      </a:r>
                      <a:r>
                        <a:rPr lang="en-US" altLang="zh-CN" dirty="0" smtClean="0"/>
                        <a:t>.</a:t>
                      </a:r>
                      <a:r>
                        <a:rPr lang="zh-CN" altLang="en-US" dirty="0" smtClean="0"/>
                        <a:t>小时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件）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22306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材料消耗（千克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件）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34627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利润（元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件）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39877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0050"/>
                  </a:ext>
                </a:extLst>
              </a:tr>
            </a:tbl>
          </a:graphicData>
        </a:graphic>
      </p:graphicFrame>
      <p:sp>
        <p:nvSpPr>
          <p:cNvPr id="9" name="内容占位符 2"/>
          <p:cNvSpPr txBox="1">
            <a:spLocks/>
          </p:cNvSpPr>
          <p:nvPr/>
        </p:nvSpPr>
        <p:spPr bwMode="auto">
          <a:xfrm>
            <a:off x="574754" y="4648230"/>
            <a:ext cx="8081188" cy="15890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每天原材料供应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200kg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，工厂常年有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工人，每天工作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小时，问：如何安排生产得到最大效益，并计算每个产品每日的产量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388393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774" y="188640"/>
            <a:ext cx="7959634" cy="7703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例</a:t>
            </a:r>
            <a:r>
              <a:rPr lang="en-US" altLang="zh-CN" dirty="0" smtClean="0">
                <a:solidFill>
                  <a:schemeClr val="tx1"/>
                </a:solidFill>
              </a:rPr>
              <a:t>1 </a:t>
            </a:r>
            <a:r>
              <a:rPr lang="zh-CN" altLang="en-US" dirty="0" smtClean="0">
                <a:solidFill>
                  <a:schemeClr val="tx1"/>
                </a:solidFill>
              </a:rPr>
              <a:t>公式表达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84774" y="1412776"/>
            <a:ext cx="8402474" cy="47525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/>
            <a:r>
              <a:rPr lang="zh-CN" altLang="en-US" sz="2800" b="1" dirty="0" smtClean="0"/>
              <a:t>设每日生产的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类产品的数量为</a:t>
            </a:r>
            <a:r>
              <a:rPr lang="en-US" altLang="zh-CN" sz="2800" b="1" dirty="0" smtClean="0"/>
              <a:t>x1,x2,x3, </a:t>
            </a:r>
            <a:r>
              <a:rPr lang="zh-CN" altLang="en-US" sz="2800" b="1" dirty="0" smtClean="0"/>
              <a:t>则问题表达为：</a:t>
            </a:r>
            <a:endParaRPr lang="en-US" altLang="zh-CN" sz="2800" b="1" dirty="0" smtClean="0"/>
          </a:p>
          <a:p>
            <a:pPr eaLnBrk="1" hangingPunct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  max </a:t>
            </a:r>
            <a:r>
              <a:rPr lang="zh-CN" altLang="en-US" sz="2800" b="1" dirty="0" smtClean="0"/>
              <a:t>利润</a:t>
            </a:r>
            <a:r>
              <a:rPr lang="en-US" altLang="zh-CN" sz="2800" b="1" dirty="0" smtClean="0"/>
              <a:t>    z=4</a:t>
            </a:r>
            <a:r>
              <a:rPr lang="zh-CN" altLang="en-US" sz="2800" b="1" dirty="0" smtClean="0"/>
              <a:t>*</a:t>
            </a:r>
            <a:r>
              <a:rPr lang="en-US" altLang="zh-CN" sz="2800" b="1" dirty="0" smtClean="0"/>
              <a:t>x1 + 2*x2 + 3*x3</a:t>
            </a:r>
          </a:p>
          <a:p>
            <a:pPr eaLnBrk="1" hangingPunct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/>
              <a:t>  </a:t>
            </a:r>
            <a:r>
              <a:rPr lang="en-US" altLang="zh-CN" sz="2800" b="1" dirty="0" err="1" smtClean="0"/>
              <a:t>s.t.</a:t>
            </a:r>
            <a:r>
              <a:rPr lang="en-US" altLang="zh-CN" sz="2800" b="1" dirty="0" smtClean="0"/>
              <a:t>      </a:t>
            </a:r>
          </a:p>
          <a:p>
            <a:pPr marL="68263" indent="0" eaLnBrk="1" hangingPunct="1">
              <a:buClr>
                <a:srgbClr val="00B050"/>
              </a:buClr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  7*x1 + 3*x2 + 6*x3 &lt;= 160  # </a:t>
            </a:r>
            <a:r>
              <a:rPr lang="zh-CN" altLang="en-US" sz="2800" b="1" dirty="0" smtClean="0"/>
              <a:t>工时</a:t>
            </a:r>
            <a:endParaRPr lang="en-US" altLang="zh-CN" sz="2800" b="1" dirty="0" smtClean="0"/>
          </a:p>
          <a:p>
            <a:pPr marL="68263" indent="0" eaLnBrk="1" hangingPunct="1">
              <a:buClr>
                <a:srgbClr val="00B050"/>
              </a:buClr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  4</a:t>
            </a:r>
            <a:r>
              <a:rPr lang="zh-CN" altLang="en-US" sz="2800" b="1" dirty="0" smtClean="0"/>
              <a:t>*</a:t>
            </a:r>
            <a:r>
              <a:rPr lang="en-US" altLang="zh-CN" sz="2800" b="1" dirty="0" smtClean="0"/>
              <a:t>x1 + 4*x2 + 5*x3 &lt;= 200  #</a:t>
            </a:r>
            <a:r>
              <a:rPr lang="zh-CN" altLang="en-US" sz="2800" b="1" dirty="0" smtClean="0"/>
              <a:t>材料</a:t>
            </a:r>
            <a:endParaRPr lang="en-US" altLang="zh-CN" sz="2800" b="1" dirty="0" smtClean="0"/>
          </a:p>
          <a:p>
            <a:pPr eaLnBrk="1" hangingPunct="1"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23564078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优化方法 </a:t>
            </a:r>
            <a:r>
              <a:rPr lang="zh-CN" dirty="0" smtClean="0"/>
              <a:t>单纯形</a:t>
            </a:r>
            <a:r>
              <a:rPr lang="zh-CN" altLang="en-US" dirty="0" smtClean="0"/>
              <a:t>法</a:t>
            </a:r>
            <a:r>
              <a:rPr lang="en-US" altLang="zh-CN" dirty="0" smtClean="0"/>
              <a:t>--Simplex</a:t>
            </a:r>
            <a:endParaRPr lang="zh-CN" altLang="en-US" dirty="0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496888" y="1058764"/>
            <a:ext cx="8229600" cy="16764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考虑两维空间中的函数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y=f(x</a:t>
            </a:r>
            <a:r>
              <a:rPr lang="en-US" altLang="zh-CN" baseline="-25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,x</a:t>
            </a:r>
            <a:r>
              <a:rPr lang="en-US" altLang="zh-CN" baseline="-25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，设在给定的范围内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(a</a:t>
            </a:r>
            <a:r>
              <a:rPr lang="en-US" altLang="zh-CN" baseline="-25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&lt;=x</a:t>
            </a:r>
            <a:r>
              <a:rPr lang="en-US" altLang="zh-CN" baseline="-25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&lt;=b</a:t>
            </a:r>
            <a:r>
              <a:rPr lang="en-US" altLang="zh-CN" baseline="-25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US" altLang="zh-CN" baseline="-25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&lt;=x</a:t>
            </a:r>
            <a:r>
              <a:rPr lang="en-US" altLang="zh-CN" baseline="-25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&lt;=b</a:t>
            </a:r>
            <a:r>
              <a:rPr lang="en-US" altLang="zh-CN" baseline="-25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，函数存在极大值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，其等高线图如下：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564904"/>
            <a:ext cx="47244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/>
          <p:cNvCxnSpPr/>
          <p:nvPr/>
        </p:nvCxnSpPr>
        <p:spPr>
          <a:xfrm flipV="1">
            <a:off x="3063842" y="4588738"/>
            <a:ext cx="366486" cy="18142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 flipV="1">
            <a:off x="3430328" y="4588738"/>
            <a:ext cx="152400" cy="3810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2915072" y="4349254"/>
            <a:ext cx="653142" cy="6386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2915072" y="4349254"/>
            <a:ext cx="152400" cy="4426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2915072" y="4349254"/>
            <a:ext cx="533400" cy="2104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3067472" y="4180979"/>
            <a:ext cx="228600" cy="5891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10180" y="4117677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77615" y="3889077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F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6660232" y="2559050"/>
            <a:ext cx="2286000" cy="167640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zh-CN" altLang="en-US" sz="2400" dirty="0" smtClean="0"/>
              <a:t>起始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个点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1270612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774" y="188640"/>
            <a:ext cx="7959634" cy="7703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 smtClean="0">
                <a:solidFill>
                  <a:schemeClr val="tx1"/>
                </a:solidFill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</a:rPr>
              <a:t>线性规划求解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84774" y="1196752"/>
            <a:ext cx="8402474" cy="47525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Scipy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库的优化包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optimize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中提供的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minimize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函数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，完成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线性规划问题的</a:t>
            </a:r>
            <a:r>
              <a:rPr lang="zh-CN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求解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r>
              <a:rPr lang="en-US" altLang="zh-CN" sz="2800">
                <a:latin typeface="等线" panose="02010600030101010101" pitchFamily="2" charset="-122"/>
                <a:ea typeface="等线" panose="02010600030101010101" pitchFamily="2" charset="-122"/>
              </a:rPr>
              <a:t>minimize</a:t>
            </a:r>
            <a:r>
              <a:rPr lang="zh-CN" altLang="en-US" sz="2800" b="1" smtClean="0">
                <a:latin typeface="等线" panose="02010600030101010101" pitchFamily="2" charset="-122"/>
                <a:ea typeface="等线" panose="02010600030101010101" pitchFamily="2" charset="-122"/>
              </a:rPr>
              <a:t>函数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以最小化为优化目标，优化函数是求最小值，对最大值问题可取负数</a:t>
            </a:r>
            <a:endParaRPr lang="en-US" altLang="zh-CN" sz="28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实现步骤：</a:t>
            </a:r>
            <a:endParaRPr lang="en-US" altLang="zh-CN" sz="28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定义优化函数</a:t>
            </a:r>
            <a:endParaRPr lang="en-US" altLang="zh-CN" sz="24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将每个限制条件定义为一个函数，以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f(x)&gt;=0 </a:t>
            </a: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形式</a:t>
            </a:r>
            <a:endParaRPr lang="en-US" altLang="zh-CN" sz="24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确定搜索边界</a:t>
            </a:r>
            <a:endParaRPr lang="en-US" altLang="zh-CN" sz="24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</a:pPr>
            <a:endParaRPr lang="en-US" altLang="zh-CN" sz="28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07858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774" y="188640"/>
            <a:ext cx="7959634" cy="7703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 smtClean="0">
                <a:solidFill>
                  <a:schemeClr val="tx1"/>
                </a:solidFill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</a:rPr>
              <a:t>线性规划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例子，单约束条件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95536" y="1196752"/>
            <a:ext cx="8402474" cy="47525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Max</a:t>
            </a:r>
          </a:p>
          <a:p>
            <a:pPr marL="68263" indent="0" eaLnBrk="1" hangingPunct="1">
              <a:buNone/>
            </a:pP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100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&gt;=a*10+b*10</a:t>
            </a:r>
            <a:endParaRPr lang="zh-CN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</a:pPr>
            <a:r>
              <a:rPr lang="en-US" altLang="zh-CN" sz="2800" dirty="0" err="1">
                <a:latin typeface="等线" panose="02010600030101010101" pitchFamily="2" charset="-122"/>
                <a:ea typeface="等线" panose="02010600030101010101" pitchFamily="2" charset="-122"/>
              </a:rPr>
              <a:t>a,b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&gt;=0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  <a:p>
            <a:pPr marL="68263" indent="0" eaLnBrk="1" hangingPunct="1">
              <a:buNone/>
            </a:pPr>
            <a:endParaRPr lang="en-US" altLang="zh-CN" sz="2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</a:pP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求解：</a:t>
            </a:r>
            <a:endParaRPr lang="en-US" altLang="zh-CN" sz="28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</a:pPr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en-US" altLang="zh-CN" sz="28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a,b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两个参数，用一个变量表达，用列表</a:t>
            </a:r>
            <a:endParaRPr lang="en-US" altLang="zh-CN" sz="28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</a:pPr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取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反，因为原来是求最大值</a:t>
            </a:r>
            <a:endParaRPr lang="en-US" altLang="zh-CN" sz="28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</a:pPr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不等式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，转换为：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&gt;=0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 右边全是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</a:p>
          <a:p>
            <a:pPr marL="68263" indent="0" eaLnBrk="1" hangingPunct="1">
              <a:buNone/>
            </a:pPr>
            <a:endParaRPr lang="en-US" altLang="zh-CN" sz="28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84774" y="2248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884612"/>
              </p:ext>
            </p:extLst>
          </p:nvPr>
        </p:nvGraphicFramePr>
        <p:xfrm>
          <a:off x="1475656" y="1280940"/>
          <a:ext cx="6034271" cy="399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公式" r:id="rId3" imgW="3594100" imgH="241300" progId="Equation.3">
                  <p:embed/>
                </p:oleObj>
              </mc:Choice>
              <mc:Fallback>
                <p:oleObj name="公式" r:id="rId3" imgW="35941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280940"/>
                        <a:ext cx="6034271" cy="3990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184606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774" y="188640"/>
            <a:ext cx="7959634" cy="77038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 smtClean="0">
                <a:solidFill>
                  <a:schemeClr val="tx1"/>
                </a:solidFill>
              </a:rPr>
              <a:t>Python</a:t>
            </a:r>
            <a:r>
              <a:rPr lang="zh-CN" altLang="en-US" dirty="0" smtClean="0">
                <a:solidFill>
                  <a:schemeClr val="tx1"/>
                </a:solidFill>
              </a:rPr>
              <a:t>线性规划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例子，单约束条件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84774" y="1124744"/>
            <a:ext cx="8402474" cy="47525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 eaLnBrk="1" hangingPunct="1">
              <a:buNone/>
            </a:pP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定义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优化</a:t>
            </a: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函数</a:t>
            </a:r>
            <a:endParaRPr lang="en-US" altLang="zh-CN" sz="24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</a:pP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def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func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(x):</a:t>
            </a:r>
          </a:p>
          <a:p>
            <a:pPr marL="68263" indent="0" eaLnBrk="1" hangingPunct="1">
              <a:buNone/>
            </a:pP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ans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=-(0.5*</a:t>
            </a: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sqrt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(x[0]*15+x[1]*5)+0.5*</a:t>
            </a: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sqrt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(x[0]*5+x[1]*12))</a:t>
            </a:r>
          </a:p>
          <a:p>
            <a:pPr marL="68263" indent="0" eaLnBrk="1" hangingPunct="1">
              <a:buNone/>
            </a:pP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    return </a:t>
            </a: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ans</a:t>
            </a:r>
            <a:endParaRPr lang="en-US" altLang="zh-CN" sz="24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</a:pP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将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每个限制条件定义为一个函数，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&gt;=0</a:t>
            </a: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形式</a:t>
            </a:r>
            <a:endParaRPr lang="en-US" altLang="zh-CN" sz="24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</a:pP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fun1=lambda x:10-x[0]-x[1] </a:t>
            </a:r>
            <a:endParaRPr lang="en-US" altLang="zh-CN" sz="24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</a:pP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确定</a:t>
            </a:r>
            <a:r>
              <a:rPr lang="zh-CN" altLang="en-US" sz="2400" b="1">
                <a:latin typeface="等线" panose="02010600030101010101" pitchFamily="2" charset="-122"/>
                <a:ea typeface="等线" panose="02010600030101010101" pitchFamily="2" charset="-122"/>
              </a:rPr>
              <a:t>搜索</a:t>
            </a:r>
            <a:r>
              <a:rPr lang="zh-CN" altLang="en-US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边界，用字典定义</a:t>
            </a:r>
            <a:endParaRPr lang="en-US" altLang="zh-CN" sz="24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263" indent="0" eaLnBrk="1" hangingPunct="1">
              <a:buNone/>
            </a:pP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_constraints=({'type':'ineq','fun':fun1} )  # 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限制，</a:t>
            </a:r>
            <a:r>
              <a:rPr lang="en-US" altLang="zh-CN" sz="24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ineq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代表不等于</a:t>
            </a:r>
          </a:p>
          <a:p>
            <a:pPr marL="68263" indent="0" eaLnBrk="1" hangingPunct="1">
              <a:buNone/>
            </a:pP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_bounds=((0,10),(0,10))  # 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优化</a:t>
            </a: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范围</a:t>
            </a:r>
            <a:endParaRPr lang="en-US" altLang="zh-CN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84774" y="2248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86470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Blank Presentation 12">
      <a:dk1>
        <a:srgbClr val="000000"/>
      </a:dk1>
      <a:lt1>
        <a:srgbClr val="FFFFFF"/>
      </a:lt1>
      <a:dk2>
        <a:srgbClr val="BF311A"/>
      </a:dk2>
      <a:lt2>
        <a:srgbClr val="808285"/>
      </a:lt2>
      <a:accent1>
        <a:srgbClr val="005595"/>
      </a:accent1>
      <a:accent2>
        <a:srgbClr val="BEC0C2"/>
      </a:accent2>
      <a:accent3>
        <a:srgbClr val="FFFFFF"/>
      </a:accent3>
      <a:accent4>
        <a:srgbClr val="000000"/>
      </a:accent4>
      <a:accent5>
        <a:srgbClr val="AAB4C8"/>
      </a:accent5>
      <a:accent6>
        <a:srgbClr val="ACAEB0"/>
      </a:accent6>
      <a:hlink>
        <a:srgbClr val="5C8727"/>
      </a:hlink>
      <a:folHlink>
        <a:srgbClr val="EC891D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4577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5C8727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EC891D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000000"/>
        </a:dk1>
        <a:lt1>
          <a:srgbClr val="FFFFFF"/>
        </a:lt1>
        <a:dk2>
          <a:srgbClr val="EC891D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000000"/>
        </a:dk1>
        <a:lt1>
          <a:srgbClr val="FFFFFF"/>
        </a:lt1>
        <a:dk2>
          <a:srgbClr val="BF311A"/>
        </a:dk2>
        <a:lt2>
          <a:srgbClr val="808285"/>
        </a:lt2>
        <a:accent1>
          <a:srgbClr val="005595"/>
        </a:accent1>
        <a:accent2>
          <a:srgbClr val="BEC0C2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CAEB0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7846</TotalTime>
  <Words>2155</Words>
  <Application>Microsoft Office PowerPoint</Application>
  <PresentationFormat>全屏显示(4:3)</PresentationFormat>
  <Paragraphs>278</Paragraphs>
  <Slides>29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等线</vt:lpstr>
      <vt:lpstr>仿宋</vt:lpstr>
      <vt:lpstr>华文新魏</vt:lpstr>
      <vt:lpstr>宋体</vt:lpstr>
      <vt:lpstr>Arial</vt:lpstr>
      <vt:lpstr>Bodoni MT Black</vt:lpstr>
      <vt:lpstr>Calibri</vt:lpstr>
      <vt:lpstr>Lucida Calligraphy</vt:lpstr>
      <vt:lpstr>Times New Roman</vt:lpstr>
      <vt:lpstr>Wingdings</vt:lpstr>
      <vt:lpstr>Wingdings 2</vt:lpstr>
      <vt:lpstr>主题1</vt:lpstr>
      <vt:lpstr>公式</vt:lpstr>
      <vt:lpstr>最优化建模</vt:lpstr>
      <vt:lpstr>优化问题的提出</vt:lpstr>
      <vt:lpstr>线性规划</vt:lpstr>
      <vt:lpstr>例1</vt:lpstr>
      <vt:lpstr>例1 公式表达</vt:lpstr>
      <vt:lpstr>优化方法 单纯形法--Simplex</vt:lpstr>
      <vt:lpstr>Python线性规划求解</vt:lpstr>
      <vt:lpstr>Python线性规划—例子，单约束条件</vt:lpstr>
      <vt:lpstr>Python线性规划—例子，单约束条件</vt:lpstr>
      <vt:lpstr>Python线性规划—例子</vt:lpstr>
      <vt:lpstr>Python线性规划—minimize应用</vt:lpstr>
      <vt:lpstr>都有哪些优化方法？</vt:lpstr>
      <vt:lpstr>Python线性规划—例子</vt:lpstr>
      <vt:lpstr>Python线性规划—例子，多约束条件</vt:lpstr>
      <vt:lpstr>例1 请编程求解</vt:lpstr>
      <vt:lpstr>例2 任务分配问题</vt:lpstr>
      <vt:lpstr>例2 公式表达</vt:lpstr>
      <vt:lpstr>例2 任务分配问题</vt:lpstr>
      <vt:lpstr>例3  </vt:lpstr>
      <vt:lpstr>例3  数学模型</vt:lpstr>
      <vt:lpstr>例4  </vt:lpstr>
      <vt:lpstr>例4 公式  </vt:lpstr>
      <vt:lpstr>例5  </vt:lpstr>
      <vt:lpstr>例5  </vt:lpstr>
      <vt:lpstr>例6 非线性规划 </vt:lpstr>
      <vt:lpstr>例6 非线性规划 </vt:lpstr>
      <vt:lpstr>例6 非线性规划 </vt:lpstr>
      <vt:lpstr>例6 非线性规划 </vt:lpstr>
      <vt:lpstr>例6 非线性规划 </vt:lpstr>
    </vt:vector>
  </TitlesOfParts>
  <Company>Workgroup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软件技术基础</dc:title>
  <dc:creator>Ruizhi Wang</dc:creator>
  <cp:lastModifiedBy>pshcong@tongji.edu.cn</cp:lastModifiedBy>
  <cp:revision>402</cp:revision>
  <dcterms:created xsi:type="dcterms:W3CDTF">2010-02-28T17:17:53Z</dcterms:created>
  <dcterms:modified xsi:type="dcterms:W3CDTF">2019-12-09T07:02:45Z</dcterms:modified>
</cp:coreProperties>
</file>