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38" r:id="rId3"/>
    <p:sldId id="439" r:id="rId4"/>
    <p:sldId id="359" r:id="rId5"/>
    <p:sldId id="435" r:id="rId6"/>
    <p:sldId id="362" r:id="rId7"/>
    <p:sldId id="365" r:id="rId8"/>
    <p:sldId id="363" r:id="rId9"/>
    <p:sldId id="364" r:id="rId10"/>
    <p:sldId id="366" r:id="rId11"/>
    <p:sldId id="440" r:id="rId12"/>
    <p:sldId id="367" r:id="rId13"/>
    <p:sldId id="368" r:id="rId14"/>
    <p:sldId id="369" r:id="rId15"/>
    <p:sldId id="370" r:id="rId16"/>
    <p:sldId id="371" r:id="rId17"/>
    <p:sldId id="373" r:id="rId18"/>
    <p:sldId id="372" r:id="rId19"/>
    <p:sldId id="425" r:id="rId20"/>
    <p:sldId id="426" r:id="rId21"/>
    <p:sldId id="434" r:id="rId22"/>
    <p:sldId id="436" r:id="rId23"/>
    <p:sldId id="437" r:id="rId24"/>
    <p:sldId id="427" r:id="rId25"/>
    <p:sldId id="429" r:id="rId26"/>
    <p:sldId id="428" r:id="rId27"/>
    <p:sldId id="430" r:id="rId28"/>
    <p:sldId id="432" r:id="rId29"/>
    <p:sldId id="43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47"/>
  </p:normalViewPr>
  <p:slideViewPr>
    <p:cSldViewPr>
      <p:cViewPr varScale="1">
        <p:scale>
          <a:sx n="142" d="100"/>
          <a:sy n="142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9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2" y="6416675"/>
            <a:ext cx="8455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  pshcong@tongji.edu.cn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概率建模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朴素贝叶斯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多特征贝叶斯分类案例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3542854"/>
            <a:ext cx="8713092" cy="2766466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再问：遇见讲英语的黑人，来自哪里？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英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=P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*P(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英语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)*P(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)/P(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英语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)=1.0*0*0.5/((6/8)*(4/8))=0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*P(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英语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)*P(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)/P(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)P(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英语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)=0.5*1.0*0.5/((6/8)*(4/8))=0.25*8/3=2/3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所以，可以判断这个人来自美洲。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2562"/>
              </p:ext>
            </p:extLst>
          </p:nvPr>
        </p:nvGraphicFramePr>
        <p:xfrm>
          <a:off x="179388" y="1052737"/>
          <a:ext cx="8713090" cy="220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849">
                  <a:extLst>
                    <a:ext uri="{9D8B030D-6E8A-4147-A177-3AD203B41FA5}">
                      <a16:colId xmlns:a16="http://schemas.microsoft.com/office/drawing/2014/main" xmlns="" val="3666539922"/>
                    </a:ext>
                  </a:extLst>
                </a:gridCol>
                <a:gridCol w="1069121">
                  <a:extLst>
                    <a:ext uri="{9D8B030D-6E8A-4147-A177-3AD203B41FA5}">
                      <a16:colId xmlns:a16="http://schemas.microsoft.com/office/drawing/2014/main" xmlns="" val="890532522"/>
                    </a:ext>
                  </a:extLst>
                </a:gridCol>
                <a:gridCol w="693188">
                  <a:extLst>
                    <a:ext uri="{9D8B030D-6E8A-4147-A177-3AD203B41FA5}">
                      <a16:colId xmlns:a16="http://schemas.microsoft.com/office/drawing/2014/main" xmlns="" val="3072211890"/>
                    </a:ext>
                  </a:extLst>
                </a:gridCol>
                <a:gridCol w="1118848">
                  <a:extLst>
                    <a:ext uri="{9D8B030D-6E8A-4147-A177-3AD203B41FA5}">
                      <a16:colId xmlns:a16="http://schemas.microsoft.com/office/drawing/2014/main" xmlns="" val="1459466439"/>
                    </a:ext>
                  </a:extLst>
                </a:gridCol>
                <a:gridCol w="1123822">
                  <a:extLst>
                    <a:ext uri="{9D8B030D-6E8A-4147-A177-3AD203B41FA5}">
                      <a16:colId xmlns:a16="http://schemas.microsoft.com/office/drawing/2014/main" xmlns="" val="4252408546"/>
                    </a:ext>
                  </a:extLst>
                </a:gridCol>
                <a:gridCol w="1133766">
                  <a:extLst>
                    <a:ext uri="{9D8B030D-6E8A-4147-A177-3AD203B41FA5}">
                      <a16:colId xmlns:a16="http://schemas.microsoft.com/office/drawing/2014/main" xmlns="" val="66720633"/>
                    </a:ext>
                  </a:extLst>
                </a:gridCol>
                <a:gridCol w="1410246">
                  <a:extLst>
                    <a:ext uri="{9D8B030D-6E8A-4147-A177-3AD203B41FA5}">
                      <a16:colId xmlns:a16="http://schemas.microsoft.com/office/drawing/2014/main" xmlns="" val="3325656156"/>
                    </a:ext>
                  </a:extLst>
                </a:gridCol>
                <a:gridCol w="1409250">
                  <a:extLst>
                    <a:ext uri="{9D8B030D-6E8A-4147-A177-3AD203B41FA5}">
                      <a16:colId xmlns:a16="http://schemas.microsoft.com/office/drawing/2014/main" xmlns="" val="1332430630"/>
                    </a:ext>
                  </a:extLst>
                </a:gridCol>
              </a:tblGrid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肤色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来源地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肤色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来源地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2734960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英语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5087294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非英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03359201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非英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99608510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英语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2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4735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问题：特征取值的概率计算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484784"/>
            <a:ext cx="8713092" cy="3888432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上面数值是非连续值，概率直接按值算出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鸢尾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花，花瓣长，连续值，怎么算概率？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5095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Sklearn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196752"/>
            <a:ext cx="8713092" cy="4854698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Sklearn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库，包含大量的机器学习算法，朴素贝叶斯就是之一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/>
              <a:t>from </a:t>
            </a:r>
            <a:r>
              <a:rPr lang="en-US" altLang="zh-CN" dirty="0" err="1"/>
              <a:t>sklearn.naive_bayes</a:t>
            </a:r>
            <a:r>
              <a:rPr lang="en-US" altLang="zh-CN" dirty="0"/>
              <a:t> import </a:t>
            </a:r>
            <a:r>
              <a:rPr lang="en-US" altLang="zh-CN" dirty="0" err="1" smtClean="0"/>
              <a:t>GaussianNB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bayes</a:t>
            </a:r>
            <a:r>
              <a:rPr lang="en-US" altLang="zh-CN" dirty="0"/>
              <a:t> = </a:t>
            </a:r>
            <a:r>
              <a:rPr lang="en-US" altLang="zh-CN" sz="2800" dirty="0" err="1">
                <a:solidFill>
                  <a:srgbClr val="FF0000"/>
                </a:solidFill>
              </a:rPr>
              <a:t>GaussianNB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model=</a:t>
            </a:r>
            <a:r>
              <a:rPr lang="en-US" altLang="zh-CN" dirty="0" err="1"/>
              <a:t>bayes.</a:t>
            </a:r>
            <a:r>
              <a:rPr lang="en-US" altLang="zh-CN" sz="3200" dirty="0" err="1">
                <a:solidFill>
                  <a:srgbClr val="FF0000"/>
                </a:solidFill>
              </a:rPr>
              <a:t>fit</a:t>
            </a:r>
            <a:r>
              <a:rPr lang="en-US" altLang="zh-CN" dirty="0"/>
              <a:t>(x, y</a:t>
            </a:r>
            <a:r>
              <a:rPr lang="en-US" altLang="zh-CN" dirty="0" smtClean="0"/>
              <a:t>)  #x</a:t>
            </a:r>
            <a:r>
              <a:rPr lang="zh-CN" altLang="en-US" dirty="0" smtClean="0"/>
              <a:t>是特征，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是分类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model.</a:t>
            </a:r>
            <a:r>
              <a:rPr lang="en-US" altLang="zh-CN" sz="3200" dirty="0" err="1">
                <a:solidFill>
                  <a:srgbClr val="FF0000"/>
                </a:solidFill>
              </a:rPr>
              <a:t>predict</a:t>
            </a:r>
            <a:r>
              <a:rPr lang="en-US" altLang="zh-CN" dirty="0"/>
              <a:t>(</a:t>
            </a:r>
            <a:r>
              <a:rPr lang="en-US" altLang="zh-CN" dirty="0" err="1"/>
              <a:t>xNew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FontTx/>
              <a:buNone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4939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Sklearn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67200" y="4725144"/>
            <a:ext cx="8713092" cy="72008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某人身高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英尺、体重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130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磅，脚掌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英寸，请问该人是男是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女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6466"/>
              </p:ext>
            </p:extLst>
          </p:nvPr>
        </p:nvGraphicFramePr>
        <p:xfrm>
          <a:off x="243522" y="1196752"/>
          <a:ext cx="6920765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585">
                  <a:extLst>
                    <a:ext uri="{9D8B030D-6E8A-4147-A177-3AD203B41FA5}">
                      <a16:colId xmlns:a16="http://schemas.microsoft.com/office/drawing/2014/main" xmlns="" val="3081195085"/>
                    </a:ext>
                  </a:extLst>
                </a:gridCol>
                <a:gridCol w="1975657">
                  <a:extLst>
                    <a:ext uri="{9D8B030D-6E8A-4147-A177-3AD203B41FA5}">
                      <a16:colId xmlns:a16="http://schemas.microsoft.com/office/drawing/2014/main" xmlns="" val="3814250528"/>
                    </a:ext>
                  </a:extLst>
                </a:gridCol>
                <a:gridCol w="1407153">
                  <a:extLst>
                    <a:ext uri="{9D8B030D-6E8A-4147-A177-3AD203B41FA5}">
                      <a16:colId xmlns:a16="http://schemas.microsoft.com/office/drawing/2014/main" xmlns="" val="2538705654"/>
                    </a:ext>
                  </a:extLst>
                </a:gridCol>
                <a:gridCol w="1384370">
                  <a:extLst>
                    <a:ext uri="{9D8B030D-6E8A-4147-A177-3AD203B41FA5}">
                      <a16:colId xmlns:a16="http://schemas.microsoft.com/office/drawing/2014/main" xmlns="" val="580182614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性别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身高</a:t>
                      </a:r>
                      <a:r>
                        <a:rPr lang="en-US" sz="1800" kern="0">
                          <a:effectLst/>
                        </a:rPr>
                        <a:t>(</a:t>
                      </a:r>
                      <a:r>
                        <a:rPr lang="zh-CN" sz="1800" kern="0">
                          <a:effectLst/>
                        </a:rPr>
                        <a:t>英尺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体重</a:t>
                      </a:r>
                      <a:r>
                        <a:rPr lang="en-US" sz="1800" kern="0">
                          <a:effectLst/>
                        </a:rPr>
                        <a:t>(</a:t>
                      </a:r>
                      <a:r>
                        <a:rPr lang="zh-CN" sz="1800" kern="0">
                          <a:effectLst/>
                        </a:rPr>
                        <a:t>磅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脚掌</a:t>
                      </a:r>
                      <a:r>
                        <a:rPr lang="en-US" sz="1800" kern="0">
                          <a:effectLst/>
                        </a:rPr>
                        <a:t>(</a:t>
                      </a:r>
                      <a:r>
                        <a:rPr lang="zh-CN" sz="1800" kern="0">
                          <a:effectLst/>
                        </a:rPr>
                        <a:t>英寸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34952838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180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29668822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5.92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79628269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5.58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170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64116929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5.92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165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389193977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209112188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5.5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150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23996157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5.42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130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373234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7134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Sklearn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052736"/>
            <a:ext cx="8713092" cy="1008112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mtClean="0"/>
              <a:t>整理数据：</a:t>
            </a:r>
            <a:r>
              <a:rPr lang="zh-CN" altLang="zh-CN" smtClean="0"/>
              <a:t>男性定义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/>
              <a:t>，</a:t>
            </a:r>
            <a:r>
              <a:rPr lang="zh-CN" altLang="zh-CN" smtClean="0"/>
              <a:t>女性定义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，将上述数据</a:t>
            </a:r>
            <a:r>
              <a:rPr lang="zh-CN" altLang="zh-CN"/>
              <a:t>整理</a:t>
            </a:r>
            <a:r>
              <a:rPr lang="zh-CN" altLang="zh-CN" smtClean="0"/>
              <a:t>为格式如下</a:t>
            </a:r>
            <a:r>
              <a:rPr lang="zh-CN" altLang="en-US" smtClean="0"/>
              <a:t>：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64904"/>
            <a:ext cx="2304256" cy="35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195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Sklearn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268760"/>
            <a:ext cx="8713092" cy="5112568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sklearn.naive_bayes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GaussianNB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np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data=</a:t>
            </a:r>
            <a:r>
              <a:rPr lang="en-US" altLang="zh-CN" dirty="0" err="1" smtClean="0"/>
              <a:t>np.loadtxt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r"G</a:t>
            </a:r>
            <a:r>
              <a:rPr lang="en-US" altLang="zh-CN" dirty="0" smtClean="0"/>
              <a:t>:\modelTeach\genderData.txt")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x=data[:,0:-1]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y=data[:,-1]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bayes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GaussianNB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model=</a:t>
            </a:r>
            <a:r>
              <a:rPr lang="en-US" altLang="zh-CN" dirty="0" err="1" smtClean="0"/>
              <a:t>bayes.fit</a:t>
            </a:r>
            <a:r>
              <a:rPr lang="en-US" altLang="zh-CN" dirty="0" smtClean="0"/>
              <a:t>(x, y)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xNew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([[6,130,8]])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xNew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print(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4521189" y="4077072"/>
            <a:ext cx="36512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8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程序运行结果为：</a:t>
            </a: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[ 0.]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，即未知样本是女性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790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黑人留学生来源地问题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268760"/>
            <a:ext cx="8713092" cy="1008112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定义为：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黑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棕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非英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英语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非洲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美洲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)1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请编程求解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07725"/>
              </p:ext>
            </p:extLst>
          </p:nvPr>
        </p:nvGraphicFramePr>
        <p:xfrm>
          <a:off x="179390" y="3068960"/>
          <a:ext cx="8713090" cy="220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849">
                  <a:extLst>
                    <a:ext uri="{9D8B030D-6E8A-4147-A177-3AD203B41FA5}">
                      <a16:colId xmlns:a16="http://schemas.microsoft.com/office/drawing/2014/main" xmlns="" val="3666539922"/>
                    </a:ext>
                  </a:extLst>
                </a:gridCol>
                <a:gridCol w="1069121">
                  <a:extLst>
                    <a:ext uri="{9D8B030D-6E8A-4147-A177-3AD203B41FA5}">
                      <a16:colId xmlns:a16="http://schemas.microsoft.com/office/drawing/2014/main" xmlns="" val="890532522"/>
                    </a:ext>
                  </a:extLst>
                </a:gridCol>
                <a:gridCol w="693188">
                  <a:extLst>
                    <a:ext uri="{9D8B030D-6E8A-4147-A177-3AD203B41FA5}">
                      <a16:colId xmlns:a16="http://schemas.microsoft.com/office/drawing/2014/main" xmlns="" val="3072211890"/>
                    </a:ext>
                  </a:extLst>
                </a:gridCol>
                <a:gridCol w="1118848">
                  <a:extLst>
                    <a:ext uri="{9D8B030D-6E8A-4147-A177-3AD203B41FA5}">
                      <a16:colId xmlns:a16="http://schemas.microsoft.com/office/drawing/2014/main" xmlns="" val="1459466439"/>
                    </a:ext>
                  </a:extLst>
                </a:gridCol>
                <a:gridCol w="1123822">
                  <a:extLst>
                    <a:ext uri="{9D8B030D-6E8A-4147-A177-3AD203B41FA5}">
                      <a16:colId xmlns:a16="http://schemas.microsoft.com/office/drawing/2014/main" xmlns="" val="4252408546"/>
                    </a:ext>
                  </a:extLst>
                </a:gridCol>
                <a:gridCol w="1133766">
                  <a:extLst>
                    <a:ext uri="{9D8B030D-6E8A-4147-A177-3AD203B41FA5}">
                      <a16:colId xmlns:a16="http://schemas.microsoft.com/office/drawing/2014/main" xmlns="" val="66720633"/>
                    </a:ext>
                  </a:extLst>
                </a:gridCol>
                <a:gridCol w="1410246">
                  <a:extLst>
                    <a:ext uri="{9D8B030D-6E8A-4147-A177-3AD203B41FA5}">
                      <a16:colId xmlns:a16="http://schemas.microsoft.com/office/drawing/2014/main" xmlns="" val="3325656156"/>
                    </a:ext>
                  </a:extLst>
                </a:gridCol>
                <a:gridCol w="1409250">
                  <a:extLst>
                    <a:ext uri="{9D8B030D-6E8A-4147-A177-3AD203B41FA5}">
                      <a16:colId xmlns:a16="http://schemas.microsoft.com/office/drawing/2014/main" xmlns="" val="1332430630"/>
                    </a:ext>
                  </a:extLst>
                </a:gridCol>
              </a:tblGrid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肤色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来源地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肤色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来源地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2734960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英语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5087294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非英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非英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03359201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黑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非英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非洲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99608510"/>
                  </a:ext>
                </a:extLst>
              </a:tr>
              <a:tr h="4402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英语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英语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美洲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2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352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8229600" cy="792163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验证数据集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125538"/>
            <a:ext cx="8347075" cy="467995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/>
              <a:t>sklearn</a:t>
            </a:r>
            <a:r>
              <a:rPr lang="zh-CN" altLang="zh-CN" sz="2800" dirty="0"/>
              <a:t>包</a:t>
            </a:r>
            <a:r>
              <a:rPr lang="zh-CN" altLang="zh-CN" sz="2800" dirty="0" smtClean="0"/>
              <a:t>自带</a:t>
            </a:r>
            <a:r>
              <a:rPr lang="zh-CN" altLang="zh-CN" sz="2800" dirty="0"/>
              <a:t>了两个数据集，其中一个是鸢尾花</a:t>
            </a:r>
            <a:r>
              <a:rPr lang="zh-CN" altLang="zh-CN" sz="2800" dirty="0" smtClean="0"/>
              <a:t>数据库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from </a:t>
            </a:r>
            <a:r>
              <a:rPr lang="en-US" altLang="zh-CN" sz="2800" dirty="0" err="1"/>
              <a:t>sklearn</a:t>
            </a:r>
            <a:r>
              <a:rPr lang="en-US" altLang="zh-CN" sz="2800" dirty="0"/>
              <a:t> import datasets</a:t>
            </a:r>
            <a:endParaRPr lang="zh-CN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iris=</a:t>
            </a:r>
            <a:r>
              <a:rPr lang="en-US" altLang="zh-CN" sz="2800" dirty="0" err="1"/>
              <a:t>datasets.load_iris</a:t>
            </a:r>
            <a:r>
              <a:rPr lang="en-US" altLang="zh-CN" sz="2800" dirty="0" smtClean="0"/>
              <a:t>()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X=</a:t>
            </a:r>
            <a:r>
              <a:rPr lang="en-US" altLang="zh-CN" sz="2800" dirty="0" err="1"/>
              <a:t>iris.data</a:t>
            </a:r>
            <a:r>
              <a:rPr lang="en-US" altLang="zh-CN" sz="2800" dirty="0"/>
              <a:t> #</a:t>
            </a:r>
            <a:r>
              <a:rPr lang="zh-CN" altLang="zh-CN" sz="2800" dirty="0"/>
              <a:t>获得自变量</a:t>
            </a:r>
            <a:r>
              <a:rPr lang="zh-CN" altLang="zh-CN" sz="2800" dirty="0" smtClean="0"/>
              <a:t>数据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r>
              <a:rPr lang="en-US" altLang="zh-CN" sz="2800" dirty="0" smtClean="0"/>
              <a:t>y=</a:t>
            </a:r>
            <a:r>
              <a:rPr lang="en-US" altLang="zh-CN" sz="2800" dirty="0" err="1" smtClean="0"/>
              <a:t>iris.target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# </a:t>
            </a:r>
            <a:r>
              <a:rPr lang="zh-CN" altLang="zh-CN" sz="2800" dirty="0"/>
              <a:t>获得样本的分类</a:t>
            </a:r>
            <a:r>
              <a:rPr lang="zh-CN" altLang="zh-CN" sz="2800" dirty="0" smtClean="0"/>
              <a:t>信息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r>
              <a:rPr lang="en-US" altLang="zh-CN" sz="2800" dirty="0" smtClean="0"/>
              <a:t>X </a:t>
            </a:r>
            <a:r>
              <a:rPr lang="zh-CN" altLang="en-US" sz="2800" dirty="0" smtClean="0"/>
              <a:t>有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个属性 </a:t>
            </a:r>
            <a:r>
              <a:rPr lang="en-US" altLang="zh-CN" sz="2800" dirty="0" smtClean="0"/>
              <a:t>sepal </a:t>
            </a:r>
            <a:r>
              <a:rPr lang="en-US" altLang="zh-CN" sz="2800" dirty="0"/>
              <a:t>length (cm)</a:t>
            </a:r>
            <a:r>
              <a:rPr lang="zh-CN" altLang="zh-CN" sz="2800" dirty="0"/>
              <a:t>，</a:t>
            </a:r>
            <a:r>
              <a:rPr lang="en-US" altLang="zh-CN" sz="2800" dirty="0"/>
              <a:t>sepal width (cm)</a:t>
            </a:r>
            <a:r>
              <a:rPr lang="zh-CN" altLang="zh-CN" sz="2800" dirty="0"/>
              <a:t>，</a:t>
            </a:r>
            <a:r>
              <a:rPr lang="en-US" altLang="zh-CN" sz="2800" dirty="0"/>
              <a:t>petal length (cm)</a:t>
            </a:r>
            <a:r>
              <a:rPr lang="zh-CN" altLang="zh-CN" sz="2800" dirty="0"/>
              <a:t>，</a:t>
            </a:r>
            <a:r>
              <a:rPr lang="en-US" altLang="zh-CN" sz="2800" dirty="0"/>
              <a:t>petal </a:t>
            </a:r>
            <a:r>
              <a:rPr lang="en-US" altLang="zh-CN" sz="2800" dirty="0" smtClean="0"/>
              <a:t>width</a:t>
            </a:r>
            <a:r>
              <a:rPr lang="zh-CN" altLang="en-US" sz="2800" dirty="0" smtClean="0"/>
              <a:t>（花瓣宽）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(cm</a:t>
            </a:r>
            <a:r>
              <a:rPr lang="en-US" altLang="zh-CN" sz="28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y</a:t>
            </a:r>
            <a:r>
              <a:rPr lang="zh-CN" altLang="en-US" sz="2800" dirty="0" smtClean="0"/>
              <a:t>样本分类，用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表达</a:t>
            </a:r>
            <a:endParaRPr lang="zh-CN" altLang="zh-CN" sz="2800" dirty="0"/>
          </a:p>
          <a:p>
            <a:pPr marL="0" indent="0">
              <a:buFontTx/>
              <a:buNone/>
              <a:defRPr/>
            </a:pPr>
            <a:endParaRPr lang="zh-CN" altLang="zh-CN" sz="2800" dirty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sz="2800" dirty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2800" dirty="0" smtClean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2800" dirty="0" smtClean="0"/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902155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鸢尾花分类问题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873991"/>
            <a:ext cx="8425060" cy="5688632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datasets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sklearn.naive_bayes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GaussianNB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X=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iris.data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y=</a:t>
            </a:r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iris.target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target_train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target_test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(X, y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bayes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GaussianNB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model=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bayes.fit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target_train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model.predict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error=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pred-target_test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target_test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print(error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6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误判率怎么求？不为</a:t>
            </a:r>
            <a:r>
              <a:rPr lang="en-US" altLang="zh-CN" sz="16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的就是误判</a:t>
            </a:r>
            <a:endParaRPr lang="zh-CN" altLang="zh-CN" sz="1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 1 0 0 1 0 2 1 2 2 0 0 2 1 0 2 1 1 2 1 2 1 1 0 1 0 1 0 2 2 1 0 0 2 0 1 2 0]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[0 1 0 0 0 0 0 0 0 0 0 0 0 0 0 0 0 0 0 1 0 0 0 0 0 0 0 0 0 0 0 0 0 0 0 0 0 0]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313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960" y="139699"/>
            <a:ext cx="8275638" cy="868363"/>
          </a:xfrm>
        </p:spPr>
        <p:txBody>
          <a:bodyPr/>
          <a:lstStyle/>
          <a:p>
            <a:r>
              <a:rPr lang="zh-CN" altLang="en-US" dirty="0"/>
              <a:t>贝叶</a:t>
            </a:r>
            <a:r>
              <a:rPr lang="zh-CN" altLang="en-US" dirty="0" smtClean="0"/>
              <a:t>斯实例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网络文本分析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60" y="1008062"/>
            <a:ext cx="8856984" cy="48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5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下周随堂测试</a:t>
            </a:r>
            <a:endParaRPr lang="en-US" altLang="zh-CN" smtClean="0"/>
          </a:p>
          <a:p>
            <a:r>
              <a:rPr lang="zh-CN" altLang="en-US" smtClean="0"/>
              <a:t>手机、电脑双机位，账户名：  学号姓名主，学号姓名副</a:t>
            </a:r>
            <a:endParaRPr lang="en-US" altLang="zh-CN" smtClean="0"/>
          </a:p>
          <a:p>
            <a:r>
              <a:rPr lang="zh-CN" altLang="en-US" smtClean="0"/>
              <a:t>事先测试能否登陆：</a:t>
            </a:r>
            <a:r>
              <a:rPr lang="en-US" altLang="zh-CN" smtClean="0"/>
              <a:t>cal.tongji.edu.cn/IT</a:t>
            </a:r>
            <a:r>
              <a:rPr lang="zh-CN" altLang="en-US" smtClean="0"/>
              <a:t>网站</a:t>
            </a:r>
            <a:endParaRPr lang="en-US" altLang="zh-CN" smtClean="0"/>
          </a:p>
          <a:p>
            <a:r>
              <a:rPr lang="zh-CN" altLang="en-US" smtClean="0"/>
              <a:t>手机充满电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55726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网络文本分析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关键字提取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75638" cy="194421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特征提取：关键词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寻找特征关键字集合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“差”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“质量太差”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“不纯”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、“帅”、“漂亮”、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“赞”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</a:t>
            </a:r>
            <a:r>
              <a:rPr lang="zh-CN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数值化</a:t>
            </a:r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3429000"/>
            <a:ext cx="8275638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jieba</a:t>
            </a:r>
            <a:r>
              <a:rPr lang="zh-CN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分词以</a:t>
            </a:r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，找到重点关键词</a:t>
            </a:r>
            <a:endParaRPr lang="en-US" altLang="zh-CN" ker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然后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lang="zh-CN" altLang="en-US" kern="0" smtClean="0">
                <a:latin typeface="等线" panose="02010600030101010101" pitchFamily="2" charset="-122"/>
                <a:ea typeface="等线" panose="02010600030101010101" pitchFamily="2" charset="-122"/>
              </a:rPr>
              <a:t>判断语句中是否含有关键字</a:t>
            </a:r>
            <a:endParaRPr lang="en-US" altLang="zh-CN" kern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将特征编排成横向列表，出现该特征用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表示，否则以</a:t>
            </a:r>
            <a:r>
              <a:rPr lang="en-US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kern="0" smtClean="0"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endParaRPr lang="en-US" altLang="zh-CN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7068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网络文本分析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转矩阵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2677" y="1227966"/>
            <a:ext cx="825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“差”、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骗子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上当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“帅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呆了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、“漂亮”、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“赞”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1" y="323264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好</a:t>
            </a:r>
            <a:r>
              <a:rPr lang="zh-CN" altLang="en-US" dirty="0"/>
              <a:t>东西，</a:t>
            </a:r>
            <a:r>
              <a:rPr lang="zh-CN" altLang="en-US" dirty="0">
                <a:solidFill>
                  <a:srgbClr val="FF0000"/>
                </a:solidFill>
              </a:rPr>
              <a:t>赞</a:t>
            </a:r>
            <a:r>
              <a:rPr lang="zh-CN" altLang="en-US" dirty="0"/>
              <a:t>，一穿上衣服</a:t>
            </a:r>
            <a:r>
              <a:rPr lang="zh-CN" altLang="en-US" dirty="0">
                <a:solidFill>
                  <a:srgbClr val="FF0000"/>
                </a:solidFill>
              </a:rPr>
              <a:t>帅呆了</a:t>
            </a:r>
            <a:r>
              <a:rPr lang="zh-CN" altLang="en-US" dirty="0"/>
              <a:t>，给点一万个</a:t>
            </a:r>
            <a:r>
              <a:rPr lang="zh-CN" altLang="en-US" dirty="0" smtClean="0"/>
              <a:t>赞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45107" y="2549847"/>
            <a:ext cx="825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0         1             1            0             0           0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316" y="3835038"/>
            <a:ext cx="825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0         0             0             1             0            1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924" y="1871173"/>
            <a:ext cx="825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太</a:t>
            </a:r>
            <a:r>
              <a:rPr lang="zh-CN" altLang="en-US" dirty="0">
                <a:solidFill>
                  <a:srgbClr val="FF0000"/>
                </a:solidFill>
              </a:rPr>
              <a:t>上当</a:t>
            </a:r>
            <a:r>
              <a:rPr lang="zh-CN" altLang="en-US" dirty="0"/>
              <a:t>了，</a:t>
            </a:r>
            <a:r>
              <a:rPr lang="zh-CN" altLang="en-US" dirty="0" smtClean="0">
                <a:solidFill>
                  <a:srgbClr val="FF0000"/>
                </a:solidFill>
              </a:rPr>
              <a:t>骗子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55" y="4434176"/>
            <a:ext cx="8261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keywords=["</a:t>
            </a:r>
            <a:r>
              <a:rPr lang="zh-CN" altLang="en-US" sz="2400"/>
              <a:t>差</a:t>
            </a:r>
            <a:r>
              <a:rPr lang="en-US" altLang="zh-CN" sz="2400"/>
              <a:t>","</a:t>
            </a:r>
            <a:r>
              <a:rPr lang="zh-CN" altLang="en-US" sz="2400"/>
              <a:t>骗子</a:t>
            </a:r>
            <a:r>
              <a:rPr lang="en-US" altLang="zh-CN" sz="2400"/>
              <a:t>","</a:t>
            </a:r>
            <a:r>
              <a:rPr lang="zh-CN" altLang="en-US" sz="2400"/>
              <a:t>上当</a:t>
            </a:r>
            <a:r>
              <a:rPr lang="en-US" altLang="zh-CN" sz="2400"/>
              <a:t>","</a:t>
            </a:r>
            <a:r>
              <a:rPr lang="zh-CN" altLang="en-US" sz="2400"/>
              <a:t>帅呆了</a:t>
            </a:r>
            <a:r>
              <a:rPr lang="en-US" altLang="zh-CN" sz="2400"/>
              <a:t>","</a:t>
            </a:r>
            <a:r>
              <a:rPr lang="zh-CN" altLang="en-US" sz="2400"/>
              <a:t>漂亮</a:t>
            </a:r>
            <a:r>
              <a:rPr lang="en-US" altLang="zh-CN" sz="2400"/>
              <a:t>","</a:t>
            </a:r>
            <a:r>
              <a:rPr lang="zh-CN" altLang="en-US" sz="2400"/>
              <a:t>赞</a:t>
            </a:r>
            <a:r>
              <a:rPr lang="en-US" altLang="zh-CN" sz="2400"/>
              <a:t>"]</a:t>
            </a:r>
          </a:p>
          <a:p>
            <a:r>
              <a:rPr lang="en-US" altLang="zh-CN" sz="2400"/>
              <a:t>sentence="</a:t>
            </a:r>
            <a:r>
              <a:rPr lang="zh-CN" altLang="en-US" sz="2400"/>
              <a:t>太上当了，骗子</a:t>
            </a:r>
            <a:r>
              <a:rPr lang="en-US" altLang="zh-CN" sz="2400" smtClean="0"/>
              <a:t>"</a:t>
            </a:r>
          </a:p>
          <a:p>
            <a:r>
              <a:rPr lang="zh-CN" altLang="en-US" sz="2400" smtClean="0">
                <a:solidFill>
                  <a:srgbClr val="FF0000"/>
                </a:solidFill>
              </a:rPr>
              <a:t>怎么形成特征？  写几个语句？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131164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zh-CN" altLang="en-US" smtClean="0"/>
              <a:t>多语句</a:t>
            </a:r>
            <a:r>
              <a:rPr lang="zh-CN" altLang="zh-CN" smtClean="0"/>
              <a:t>特征</a:t>
            </a:r>
            <a:r>
              <a:rPr lang="zh-CN" altLang="en-US" smtClean="0"/>
              <a:t>矩阵</a:t>
            </a:r>
            <a:r>
              <a:rPr lang="zh-CN" altLang="en-US" dirty="0" smtClean="0"/>
              <a:t>的形成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447" y="1057003"/>
            <a:ext cx="8590938" cy="5396333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smtClean="0"/>
              <a:t>import </a:t>
            </a:r>
            <a:r>
              <a:rPr lang="en-US" altLang="zh-CN" sz="2200"/>
              <a:t>numpy as np</a:t>
            </a:r>
          </a:p>
          <a:p>
            <a:pPr marL="0" indent="0">
              <a:buNone/>
            </a:pPr>
            <a:r>
              <a:rPr lang="en-US" altLang="zh-CN" sz="2200"/>
              <a:t>def formFeature(lines, featureWords):  # </a:t>
            </a:r>
            <a:r>
              <a:rPr lang="zh-CN" altLang="en-US" sz="2200"/>
              <a:t>根据评语，获得转换矩阵</a:t>
            </a:r>
          </a:p>
          <a:p>
            <a:pPr marL="0" indent="0">
              <a:buNone/>
            </a:pPr>
            <a:r>
              <a:rPr lang="zh-CN" altLang="en-US" sz="2200"/>
              <a:t>    </a:t>
            </a:r>
            <a:r>
              <a:rPr lang="en-US" altLang="zh-CN" sz="2200"/>
              <a:t>feature</a:t>
            </a:r>
            <a:r>
              <a:rPr lang="en-US" altLang="zh-CN" sz="2200" smtClean="0"/>
              <a:t>=[]  # </a:t>
            </a:r>
            <a:r>
              <a:rPr lang="zh-CN" altLang="en-US" sz="2200" smtClean="0"/>
              <a:t>所有语句的特征，一行对应一个语句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/>
              <a:t>    for s in lines</a:t>
            </a:r>
            <a:r>
              <a:rPr lang="en-US" altLang="zh-CN" sz="2200" smtClean="0"/>
              <a:t>:  # </a:t>
            </a:r>
            <a:r>
              <a:rPr lang="zh-CN" altLang="en-US" sz="2200" smtClean="0"/>
              <a:t>一个语句的特征占一行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/>
              <a:t>        oneFeature</a:t>
            </a:r>
            <a:r>
              <a:rPr lang="en-US" altLang="zh-CN" sz="2200" smtClean="0"/>
              <a:t>=[ ]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/>
              <a:t>        for w in featureWords:</a:t>
            </a:r>
          </a:p>
          <a:p>
            <a:pPr marL="0" indent="0">
              <a:buNone/>
            </a:pPr>
            <a:r>
              <a:rPr lang="en-US" altLang="zh-CN" sz="2200"/>
              <a:t>            if w in s:</a:t>
            </a:r>
          </a:p>
          <a:p>
            <a:pPr marL="0" indent="0">
              <a:buNone/>
            </a:pPr>
            <a:r>
              <a:rPr lang="en-US" altLang="zh-CN" sz="2200"/>
              <a:t>                oneFeature.append(1)</a:t>
            </a:r>
          </a:p>
          <a:p>
            <a:pPr marL="0" indent="0">
              <a:buNone/>
            </a:pPr>
            <a:r>
              <a:rPr lang="en-US" altLang="zh-CN" sz="2200"/>
              <a:t>            else:</a:t>
            </a:r>
          </a:p>
          <a:p>
            <a:pPr marL="0" indent="0">
              <a:buNone/>
            </a:pPr>
            <a:r>
              <a:rPr lang="en-US" altLang="zh-CN" sz="2200"/>
              <a:t>                oneFeature.append(0)</a:t>
            </a:r>
          </a:p>
          <a:p>
            <a:pPr marL="0" indent="0">
              <a:buNone/>
            </a:pPr>
            <a:r>
              <a:rPr lang="en-US" altLang="zh-CN" sz="2200"/>
              <a:t>        feature.append(oneFeature)</a:t>
            </a:r>
          </a:p>
          <a:p>
            <a:pPr marL="0" indent="0">
              <a:buNone/>
            </a:pPr>
            <a:r>
              <a:rPr lang="en-US" altLang="zh-CN" sz="2200"/>
              <a:t>    return np.array(feature)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038987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zh-CN" altLang="en-US" smtClean="0"/>
              <a:t>多语句</a:t>
            </a:r>
            <a:r>
              <a:rPr lang="zh-CN" altLang="zh-CN" smtClean="0"/>
              <a:t>特征</a:t>
            </a:r>
            <a:r>
              <a:rPr lang="zh-CN" altLang="en-US" smtClean="0"/>
              <a:t>矩阵</a:t>
            </a:r>
            <a:r>
              <a:rPr lang="zh-CN" altLang="en-US" dirty="0" smtClean="0"/>
              <a:t>的形成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447" y="1089973"/>
            <a:ext cx="8590938" cy="4787299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根据评语，获得转换</a:t>
            </a:r>
            <a:r>
              <a:rPr lang="zh-CN" altLang="zh-CN" sz="2200" dirty="0" smtClean="0"/>
              <a:t>矩阵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lines</a:t>
            </a:r>
            <a:r>
              <a:rPr lang="zh-CN" altLang="en-US" sz="2200" dirty="0" smtClean="0"/>
              <a:t>包含所有的评价语句，</a:t>
            </a:r>
            <a:r>
              <a:rPr lang="en-US" altLang="zh-CN" sz="2200" dirty="0"/>
              <a:t> </a:t>
            </a:r>
            <a:r>
              <a:rPr lang="en-US" altLang="zh-CN" sz="2200" dirty="0" err="1" smtClean="0"/>
              <a:t>featureWords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关键字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列是特征数，特征出现，特征对应列取</a:t>
            </a:r>
            <a:r>
              <a:rPr lang="en-US" altLang="zh-CN" sz="2200" dirty="0" smtClean="0"/>
              <a:t>1</a:t>
            </a:r>
          </a:p>
          <a:p>
            <a:pPr marL="0" indent="0">
              <a:buNone/>
            </a:pPr>
            <a:r>
              <a:rPr lang="en-US" altLang="zh-CN" sz="2200" dirty="0" err="1"/>
              <a:t>def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formFeature</a:t>
            </a:r>
            <a:r>
              <a:rPr lang="en-US" altLang="zh-CN" sz="2200" dirty="0"/>
              <a:t>(lines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featureWords</a:t>
            </a:r>
            <a:r>
              <a:rPr lang="en-US" altLang="zh-CN" sz="2200" dirty="0"/>
              <a:t>):  # </a:t>
            </a:r>
            <a:r>
              <a:rPr lang="zh-CN" altLang="en-US" sz="2200" dirty="0"/>
              <a:t>根据评语，获得转换矩阵</a:t>
            </a:r>
          </a:p>
          <a:p>
            <a:pPr marL="0" indent="0"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feature=</a:t>
            </a:r>
            <a:r>
              <a:rPr lang="en-US" altLang="zh-CN" sz="2200" dirty="0" err="1"/>
              <a:t>np.zeros</a:t>
            </a:r>
            <a:r>
              <a:rPr lang="en-US" altLang="zh-CN" sz="2200" dirty="0"/>
              <a:t>((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(lines),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featureWords</a:t>
            </a:r>
            <a:r>
              <a:rPr lang="en-US" altLang="zh-CN" sz="2200" dirty="0"/>
              <a:t>)))  #</a:t>
            </a:r>
            <a:r>
              <a:rPr lang="zh-CN" altLang="en-US" sz="2200" dirty="0"/>
              <a:t>矩阵大小为：用户评价条数*特征词数</a:t>
            </a:r>
          </a:p>
          <a:p>
            <a:pPr marL="0" indent="0"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for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in range(</a:t>
            </a:r>
            <a:r>
              <a:rPr lang="en-US" altLang="zh-CN" sz="2200" dirty="0" err="1"/>
              <a:t>feature.shape</a:t>
            </a:r>
            <a:r>
              <a:rPr lang="en-US" altLang="zh-CN" sz="2200" dirty="0"/>
              <a:t>[0]):</a:t>
            </a:r>
          </a:p>
          <a:p>
            <a:pPr marL="0" indent="0">
              <a:buNone/>
            </a:pPr>
            <a:r>
              <a:rPr lang="en-US" altLang="zh-CN" sz="2200" dirty="0"/>
              <a:t>        for j in range(</a:t>
            </a:r>
            <a:r>
              <a:rPr lang="en-US" altLang="zh-CN" sz="2200" dirty="0" err="1"/>
              <a:t>feature.shape</a:t>
            </a:r>
            <a:r>
              <a:rPr lang="en-US" altLang="zh-CN" sz="2200" dirty="0"/>
              <a:t>[1]):</a:t>
            </a:r>
          </a:p>
          <a:p>
            <a:pPr marL="0" indent="0">
              <a:buNone/>
            </a:pPr>
            <a:r>
              <a:rPr lang="en-US" altLang="zh-CN" sz="2200" dirty="0"/>
              <a:t>            feature[</a:t>
            </a:r>
            <a:r>
              <a:rPr lang="en-US" altLang="zh-CN" sz="2200" dirty="0" err="1"/>
              <a:t>i,j</a:t>
            </a:r>
            <a:r>
              <a:rPr lang="en-US" altLang="zh-CN" sz="2200" dirty="0"/>
              <a:t>]=lines[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].count(</a:t>
            </a:r>
            <a:r>
              <a:rPr lang="en-US" altLang="zh-CN" sz="2200" dirty="0" err="1"/>
              <a:t>featureWords</a:t>
            </a:r>
            <a:r>
              <a:rPr lang="en-US" altLang="zh-CN" sz="2200" dirty="0"/>
              <a:t>[j])</a:t>
            </a:r>
          </a:p>
          <a:p>
            <a:pPr marL="0" indent="0">
              <a:buNone/>
            </a:pPr>
            <a:r>
              <a:rPr lang="en-US" altLang="zh-CN" sz="2200" dirty="0"/>
              <a:t>    return feature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931863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网络文本分析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学习文本准备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558" y="1124744"/>
            <a:ext cx="8590938" cy="4824437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将一下文本，整理到一个文本文件中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格式如下：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太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上当了，骗子！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0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好东西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赞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穿上衣服帅呆了，给点一万个赞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1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好帅哦，卖家很诚实，服务态度好，货真价实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1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骗子！东西根本就是假的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0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面料穿上很舒服，很修身，一点也不显得臃肿。很喜欢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1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版型好看穿着也很舒适，质量做工都很好，很物有所值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评价语言中不要用空格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数字与文本间</a:t>
            </a:r>
            <a:r>
              <a:rPr lang="zh-CN" altLang="zh-CN" dirty="0" smtClean="0">
                <a:solidFill>
                  <a:srgbClr val="FF0000"/>
                </a:solidFill>
              </a:rPr>
              <a:t>以</a:t>
            </a:r>
            <a:r>
              <a:rPr lang="zh-CN" altLang="zh-CN" dirty="0">
                <a:solidFill>
                  <a:srgbClr val="FF0000"/>
                </a:solidFill>
              </a:rPr>
              <a:t>空格或</a:t>
            </a:r>
            <a:r>
              <a:rPr lang="en-US" altLang="zh-CN" dirty="0">
                <a:solidFill>
                  <a:srgbClr val="FF0000"/>
                </a:solidFill>
              </a:rPr>
              <a:t>tab</a:t>
            </a:r>
            <a:r>
              <a:rPr lang="zh-CN" altLang="zh-CN" dirty="0">
                <a:solidFill>
                  <a:srgbClr val="FF0000"/>
                </a:solidFill>
              </a:rPr>
              <a:t>键间隔</a:t>
            </a:r>
            <a:endParaRPr lang="zh-CN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9240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zh-CN" dirty="0"/>
              <a:t>分词</a:t>
            </a:r>
            <a:r>
              <a:rPr lang="zh-CN" altLang="zh-CN" dirty="0" smtClean="0"/>
              <a:t>统计</a:t>
            </a:r>
            <a:r>
              <a:rPr lang="zh-CN" altLang="en-US" dirty="0" smtClean="0"/>
              <a:t>字</a:t>
            </a:r>
            <a:r>
              <a:rPr lang="zh-CN" altLang="zh-CN" dirty="0" smtClean="0"/>
              <a:t>频率，挑选关键特征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658825"/>
            <a:ext cx="8590938" cy="4824437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jieba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collections import Counter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f=open(</a:t>
            </a:r>
            <a:r>
              <a:rPr lang="en-US" altLang="zh-CN" dirty="0" err="1" smtClean="0"/>
              <a:t>r'e</a:t>
            </a:r>
            <a:r>
              <a:rPr lang="en-US" altLang="zh-CN" dirty="0" smtClean="0"/>
              <a:t>:\</a:t>
            </a:r>
            <a:r>
              <a:rPr lang="en-US" altLang="zh-CN" dirty="0" err="1"/>
              <a:t>modelTeach</a:t>
            </a:r>
            <a:r>
              <a:rPr lang="en-US" altLang="zh-CN" dirty="0"/>
              <a:t>\</a:t>
            </a:r>
            <a:r>
              <a:rPr lang="zh-CN" altLang="zh-CN" dirty="0"/>
              <a:t>网站用户评价</a:t>
            </a:r>
            <a:r>
              <a:rPr lang="en-US" altLang="zh-CN" dirty="0"/>
              <a:t>.</a:t>
            </a:r>
            <a:r>
              <a:rPr lang="en-US" altLang="zh-CN" dirty="0" err="1"/>
              <a:t>txt','r</a:t>
            </a:r>
            <a:r>
              <a:rPr lang="en-US" altLang="zh-CN" dirty="0"/>
              <a:t>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lines=</a:t>
            </a:r>
            <a:r>
              <a:rPr lang="en-US" altLang="zh-CN" dirty="0" err="1"/>
              <a:t>f.readlines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debate=[]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(lines)):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oneLine</a:t>
            </a:r>
            <a:r>
              <a:rPr lang="en-US" altLang="zh-CN" dirty="0"/>
              <a:t>=lines[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info=</a:t>
            </a:r>
            <a:r>
              <a:rPr lang="en-US" altLang="zh-CN" dirty="0" err="1"/>
              <a:t>oneLine.split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debate.append</a:t>
            </a:r>
            <a:r>
              <a:rPr lang="en-US" altLang="zh-CN" dirty="0"/>
              <a:t>(info[0</a:t>
            </a:r>
            <a:r>
              <a:rPr lang="en-US" altLang="zh-CN" dirty="0" smtClean="0"/>
              <a:t>]) # </a:t>
            </a:r>
            <a:r>
              <a:rPr lang="zh-CN" altLang="en-US" dirty="0" smtClean="0"/>
              <a:t>取评价语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314409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zh-CN" dirty="0"/>
              <a:t>分词</a:t>
            </a:r>
            <a:r>
              <a:rPr lang="zh-CN" altLang="zh-CN" dirty="0" smtClean="0"/>
              <a:t>统计</a:t>
            </a:r>
            <a:r>
              <a:rPr lang="zh-CN" altLang="en-US" dirty="0" smtClean="0"/>
              <a:t>字</a:t>
            </a:r>
            <a:r>
              <a:rPr lang="zh-CN" altLang="zh-CN" dirty="0" smtClean="0"/>
              <a:t>频率，挑选关键特征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447" y="1196752"/>
            <a:ext cx="8590938" cy="4824437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/>
              <a:t>al=</a:t>
            </a:r>
            <a:r>
              <a:rPr lang="en-US" altLang="zh-CN" dirty="0" err="1" smtClean="0"/>
              <a:t>jieba.lcut</a:t>
            </a:r>
            <a:r>
              <a:rPr lang="en-US" altLang="zh-CN" dirty="0"/>
              <a:t>(''.join(debate),</a:t>
            </a:r>
            <a:r>
              <a:rPr lang="en-US" altLang="zh-CN" dirty="0" err="1"/>
              <a:t>cut_all</a:t>
            </a:r>
            <a:r>
              <a:rPr lang="en-US" altLang="zh-CN" dirty="0"/>
              <a:t>=True) # </a:t>
            </a:r>
            <a:r>
              <a:rPr lang="zh-CN" altLang="zh-CN" dirty="0"/>
              <a:t>用户所有的评价词</a:t>
            </a:r>
          </a:p>
          <a:p>
            <a:pPr marL="0" indent="0">
              <a:buNone/>
            </a:pPr>
            <a:r>
              <a:rPr lang="en-US" altLang="zh-CN" dirty="0"/>
              <a:t>al=[</a:t>
            </a:r>
            <a:r>
              <a:rPr lang="en-US" altLang="zh-CN" dirty="0" err="1"/>
              <a:t>elem</a:t>
            </a:r>
            <a:r>
              <a:rPr lang="en-US" altLang="zh-CN" dirty="0"/>
              <a:t> for </a:t>
            </a:r>
            <a:r>
              <a:rPr lang="en-US" altLang="zh-CN" dirty="0" err="1"/>
              <a:t>elem</a:t>
            </a:r>
            <a:r>
              <a:rPr lang="en-US" altLang="zh-CN" dirty="0"/>
              <a:t> in al if </a:t>
            </a:r>
            <a:r>
              <a:rPr lang="en-US" altLang="zh-CN" dirty="0" err="1"/>
              <a:t>elem</a:t>
            </a:r>
            <a:r>
              <a:rPr lang="en-US" altLang="zh-CN" dirty="0"/>
              <a:t> !=''] #</a:t>
            </a:r>
            <a:r>
              <a:rPr lang="zh-CN" altLang="zh-CN" dirty="0"/>
              <a:t>过滤掉空格</a:t>
            </a:r>
          </a:p>
          <a:p>
            <a:pPr marL="0" indent="0">
              <a:buNone/>
            </a:pPr>
            <a:r>
              <a:rPr lang="en-US" altLang="zh-CN" dirty="0"/>
              <a:t>al=</a:t>
            </a:r>
            <a:r>
              <a:rPr lang="en-US" altLang="zh-CN" dirty="0" err="1"/>
              <a:t>dict</a:t>
            </a:r>
            <a:r>
              <a:rPr lang="en-US" altLang="zh-CN" dirty="0"/>
              <a:t>(Counter(al)) # </a:t>
            </a:r>
            <a:r>
              <a:rPr lang="zh-CN" altLang="zh-CN" dirty="0"/>
              <a:t>形成词典，即每个词出现的频率</a:t>
            </a:r>
          </a:p>
          <a:p>
            <a:pPr marL="0" indent="0">
              <a:buNone/>
            </a:pPr>
            <a:r>
              <a:rPr lang="en-US" altLang="zh-CN" dirty="0"/>
              <a:t>res=list(reversed(sorted(</a:t>
            </a:r>
            <a:r>
              <a:rPr lang="en-US" altLang="zh-CN" dirty="0" err="1"/>
              <a:t>al.items</a:t>
            </a:r>
            <a:r>
              <a:rPr lang="en-US" altLang="zh-CN" dirty="0"/>
              <a:t>() , key=lambda x:x[1]))) # </a:t>
            </a:r>
            <a:r>
              <a:rPr lang="zh-CN" altLang="zh-CN" dirty="0"/>
              <a:t>从大到小排序</a:t>
            </a:r>
          </a:p>
          <a:p>
            <a:pPr marL="0" indent="0">
              <a:buNone/>
            </a:pPr>
            <a:r>
              <a:rPr lang="en-US" altLang="zh-CN" dirty="0"/>
              <a:t>res=list(filter(lambda x: x[1] &gt; 2,res)) # </a:t>
            </a:r>
            <a:r>
              <a:rPr lang="zh-CN" altLang="zh-CN" dirty="0"/>
              <a:t>过滤掉出现次数小于</a:t>
            </a:r>
            <a:r>
              <a:rPr lang="en-US" altLang="zh-CN" dirty="0"/>
              <a:t>3</a:t>
            </a:r>
            <a:r>
              <a:rPr lang="zh-CN" altLang="zh-CN" dirty="0"/>
              <a:t>的词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res: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49" y="1130783"/>
            <a:ext cx="1438655" cy="57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38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zh-CN" altLang="zh-CN" dirty="0" smtClean="0"/>
              <a:t>挑选</a:t>
            </a:r>
            <a:r>
              <a:rPr lang="zh-CN" altLang="en-US" dirty="0" smtClean="0"/>
              <a:t>确定的</a:t>
            </a:r>
            <a:r>
              <a:rPr lang="zh-CN" altLang="zh-CN" dirty="0" smtClean="0"/>
              <a:t>关键特征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057003"/>
            <a:ext cx="2231306" cy="45808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5736396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featureWords</a:t>
            </a:r>
            <a:r>
              <a:rPr lang="en-US" altLang="zh-CN" sz="2000" b="1" dirty="0"/>
              <a:t>=['</a:t>
            </a:r>
            <a:r>
              <a:rPr lang="zh-CN" altLang="zh-CN" sz="2000" b="1" dirty="0"/>
              <a:t>赞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差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太差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帅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起球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不好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货真价实</a:t>
            </a:r>
            <a:r>
              <a:rPr lang="en-US" altLang="zh-CN" sz="2000" b="1" dirty="0"/>
              <a:t>','</a:t>
            </a:r>
            <a:r>
              <a:rPr lang="zh-CN" altLang="zh-CN" sz="2000" b="1" dirty="0"/>
              <a:t>上当</a:t>
            </a:r>
            <a:r>
              <a:rPr lang="en-US" altLang="zh-CN" sz="2000" b="1" dirty="0"/>
              <a:t>']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34710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zh-CN" altLang="en-US" dirty="0" smtClean="0"/>
              <a:t>文本朴素贝叶斯分类程序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89973"/>
            <a:ext cx="8752865" cy="5219347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err="1"/>
              <a:t>featureWords</a:t>
            </a:r>
            <a:r>
              <a:rPr lang="en-US" altLang="zh-CN" dirty="0"/>
              <a:t>=['</a:t>
            </a:r>
            <a:r>
              <a:rPr lang="zh-CN" altLang="zh-CN" dirty="0"/>
              <a:t>赞</a:t>
            </a:r>
            <a:r>
              <a:rPr lang="en-US" altLang="zh-CN" dirty="0"/>
              <a:t>','</a:t>
            </a:r>
            <a:r>
              <a:rPr lang="zh-CN" altLang="zh-CN" dirty="0"/>
              <a:t>差</a:t>
            </a:r>
            <a:r>
              <a:rPr lang="en-US" altLang="zh-CN" dirty="0"/>
              <a:t>','</a:t>
            </a:r>
            <a:r>
              <a:rPr lang="zh-CN" altLang="zh-CN" dirty="0"/>
              <a:t>太差</a:t>
            </a:r>
            <a:r>
              <a:rPr lang="en-US" altLang="zh-CN" dirty="0"/>
              <a:t>','</a:t>
            </a:r>
            <a:r>
              <a:rPr lang="zh-CN" altLang="zh-CN" dirty="0"/>
              <a:t>帅</a:t>
            </a:r>
            <a:r>
              <a:rPr lang="en-US" altLang="zh-CN" dirty="0"/>
              <a:t>','</a:t>
            </a:r>
            <a:r>
              <a:rPr lang="zh-CN" altLang="zh-CN" dirty="0"/>
              <a:t>起球</a:t>
            </a:r>
            <a:r>
              <a:rPr lang="en-US" altLang="zh-CN" dirty="0"/>
              <a:t>','</a:t>
            </a:r>
            <a:r>
              <a:rPr lang="zh-CN" altLang="zh-CN" dirty="0"/>
              <a:t>不好</a:t>
            </a:r>
            <a:r>
              <a:rPr lang="en-US" altLang="zh-CN" dirty="0"/>
              <a:t>','</a:t>
            </a:r>
            <a:r>
              <a:rPr lang="zh-CN" altLang="zh-CN" dirty="0"/>
              <a:t>货真价实</a:t>
            </a:r>
            <a:r>
              <a:rPr lang="en-US" altLang="zh-CN" dirty="0"/>
              <a:t>','</a:t>
            </a:r>
            <a:r>
              <a:rPr lang="zh-CN" altLang="zh-CN" dirty="0"/>
              <a:t>上当</a:t>
            </a:r>
            <a:r>
              <a:rPr lang="en-US" altLang="zh-CN" dirty="0"/>
              <a:t>']  #</a:t>
            </a:r>
            <a:r>
              <a:rPr lang="zh-CN" altLang="zh-CN" dirty="0"/>
              <a:t>特征词</a:t>
            </a:r>
          </a:p>
          <a:p>
            <a:pPr marL="0" indent="0">
              <a:buNone/>
            </a:pPr>
            <a:r>
              <a:rPr lang="en-US" altLang="zh-CN" dirty="0" smtClean="0"/>
              <a:t>f=open(</a:t>
            </a:r>
            <a:r>
              <a:rPr lang="en-US" altLang="zh-CN" dirty="0" err="1" smtClean="0"/>
              <a:t>r'e</a:t>
            </a:r>
            <a:r>
              <a:rPr lang="en-US" altLang="zh-CN" dirty="0" smtClean="0"/>
              <a:t>:\</a:t>
            </a:r>
            <a:r>
              <a:rPr lang="en-US" altLang="zh-CN" dirty="0" err="1"/>
              <a:t>modelTeach</a:t>
            </a:r>
            <a:r>
              <a:rPr lang="en-US" altLang="zh-CN" dirty="0"/>
              <a:t>\</a:t>
            </a:r>
            <a:r>
              <a:rPr lang="zh-CN" altLang="zh-CN" dirty="0"/>
              <a:t>网站用户评价</a:t>
            </a:r>
            <a:r>
              <a:rPr lang="en-US" altLang="zh-CN" dirty="0"/>
              <a:t>.</a:t>
            </a:r>
            <a:r>
              <a:rPr lang="en-US" altLang="zh-CN" dirty="0" err="1"/>
              <a:t>txt','r</a:t>
            </a:r>
            <a:r>
              <a:rPr lang="en-US" altLang="zh-CN" dirty="0"/>
              <a:t>')  # </a:t>
            </a:r>
            <a:r>
              <a:rPr lang="zh-CN" altLang="zh-CN" dirty="0"/>
              <a:t>读用户评价</a:t>
            </a:r>
          </a:p>
          <a:p>
            <a:pPr marL="0" indent="0">
              <a:buNone/>
            </a:pPr>
            <a:r>
              <a:rPr lang="en-US" altLang="zh-CN" dirty="0"/>
              <a:t>lines=</a:t>
            </a:r>
            <a:r>
              <a:rPr lang="en-US" altLang="zh-CN" dirty="0" err="1"/>
              <a:t>f.readlines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debate=[]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np.zeros</a:t>
            </a:r>
            <a:r>
              <a:rPr lang="en-US" altLang="zh-CN" dirty="0"/>
              <a:t>((</a:t>
            </a:r>
            <a:r>
              <a:rPr lang="en-US" altLang="zh-CN" dirty="0" err="1"/>
              <a:t>len</a:t>
            </a:r>
            <a:r>
              <a:rPr lang="en-US" altLang="zh-CN" dirty="0"/>
              <a:t>(lines),1))  #</a:t>
            </a:r>
            <a:r>
              <a:rPr lang="zh-CN" altLang="zh-CN" dirty="0"/>
              <a:t>用户结论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(lines)):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oneLine</a:t>
            </a:r>
            <a:r>
              <a:rPr lang="en-US" altLang="zh-CN" dirty="0"/>
              <a:t>=lines[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info=</a:t>
            </a:r>
            <a:r>
              <a:rPr lang="en-US" altLang="zh-CN" dirty="0" err="1"/>
              <a:t>oneLine.split</a:t>
            </a:r>
            <a:r>
              <a:rPr lang="en-US" altLang="zh-CN" dirty="0"/>
              <a:t>()  #</a:t>
            </a:r>
            <a:r>
              <a:rPr lang="zh-CN" altLang="zh-CN" dirty="0"/>
              <a:t>对一行进行分割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debate.append</a:t>
            </a:r>
            <a:r>
              <a:rPr lang="en-US" altLang="zh-CN" dirty="0"/>
              <a:t>(info[0]) #</a:t>
            </a:r>
            <a:r>
              <a:rPr lang="zh-CN" altLang="zh-CN" dirty="0"/>
              <a:t>用户评价语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ans</a:t>
            </a:r>
            <a:r>
              <a:rPr lang="en-US" altLang="zh-CN" dirty="0"/>
              <a:t>[i,0]=float(info[1])  #</a:t>
            </a:r>
            <a:r>
              <a:rPr lang="zh-CN" altLang="zh-CN" dirty="0"/>
              <a:t>评价</a:t>
            </a:r>
            <a:r>
              <a:rPr lang="zh-CN" altLang="zh-CN" dirty="0" smtClean="0"/>
              <a:t>分类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9866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447" y="260648"/>
            <a:ext cx="8275638" cy="796355"/>
          </a:xfrm>
        </p:spPr>
        <p:txBody>
          <a:bodyPr/>
          <a:lstStyle/>
          <a:p>
            <a:r>
              <a:rPr lang="zh-CN" altLang="en-US" dirty="0" smtClean="0"/>
              <a:t>文本朴素贝叶斯分类程序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89973"/>
            <a:ext cx="8752865" cy="5147339"/>
          </a:xfr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/>
              <a:t>feature=</a:t>
            </a:r>
            <a:r>
              <a:rPr lang="en-US" altLang="zh-CN" dirty="0" err="1" smtClean="0"/>
              <a:t>formFeature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debate,featureWords</a:t>
            </a:r>
            <a:r>
              <a:rPr lang="en-US" altLang="zh-CN" dirty="0"/>
              <a:t>)  #</a:t>
            </a:r>
            <a:r>
              <a:rPr lang="zh-CN" altLang="zh-CN" dirty="0"/>
              <a:t>获得矩阵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sklearn.naive_bayes</a:t>
            </a:r>
            <a:r>
              <a:rPr lang="en-US" altLang="zh-CN" dirty="0"/>
              <a:t> import </a:t>
            </a:r>
            <a:r>
              <a:rPr lang="en-US" altLang="zh-CN" dirty="0" err="1"/>
              <a:t>GaussianNB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bayes</a:t>
            </a:r>
            <a:r>
              <a:rPr lang="en-US" altLang="zh-CN" dirty="0"/>
              <a:t> = </a:t>
            </a:r>
            <a:r>
              <a:rPr lang="en-US" altLang="zh-CN" dirty="0" err="1"/>
              <a:t>GaussianNB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model=</a:t>
            </a:r>
            <a:r>
              <a:rPr lang="en-US" altLang="zh-CN" dirty="0" err="1"/>
              <a:t>bayes.fit</a:t>
            </a:r>
            <a:r>
              <a:rPr lang="en-US" altLang="zh-CN" dirty="0"/>
              <a:t>(feature, </a:t>
            </a:r>
            <a:r>
              <a:rPr lang="en-US" altLang="zh-CN" dirty="0" err="1"/>
              <a:t>ans</a:t>
            </a:r>
            <a:r>
              <a:rPr lang="en-US" altLang="zh-CN" dirty="0"/>
              <a:t>) #</a:t>
            </a:r>
            <a:r>
              <a:rPr lang="zh-CN" altLang="zh-CN" dirty="0"/>
              <a:t>建模</a:t>
            </a:r>
          </a:p>
          <a:p>
            <a:pPr marL="0" indent="0">
              <a:buNone/>
            </a:pPr>
            <a:r>
              <a:rPr lang="en-US" altLang="zh-CN" dirty="0" err="1"/>
              <a:t>newDebate</a:t>
            </a:r>
            <a:r>
              <a:rPr lang="en-US" altLang="zh-CN" dirty="0"/>
              <a:t>=["</a:t>
            </a:r>
            <a:r>
              <a:rPr lang="zh-CN" altLang="zh-CN" dirty="0"/>
              <a:t>这么差的衣服以后再也不买了</a:t>
            </a:r>
            <a:r>
              <a:rPr lang="en-US" altLang="zh-CN" dirty="0"/>
              <a:t>","</a:t>
            </a:r>
            <a:r>
              <a:rPr lang="zh-CN" altLang="zh-CN" dirty="0"/>
              <a:t>帅呆了，赞</a:t>
            </a:r>
            <a:r>
              <a:rPr lang="en-US" altLang="zh-CN" dirty="0"/>
              <a:t>"]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zh-CN" dirty="0"/>
              <a:t>新的两条评价</a:t>
            </a:r>
          </a:p>
          <a:p>
            <a:pPr marL="0" indent="0">
              <a:buNone/>
            </a:pPr>
            <a:r>
              <a:rPr lang="en-US" altLang="zh-CN" dirty="0"/>
              <a:t>feature1=</a:t>
            </a:r>
            <a:r>
              <a:rPr lang="en-US" altLang="zh-CN" dirty="0" err="1"/>
              <a:t>formFeature</a:t>
            </a:r>
            <a:r>
              <a:rPr lang="en-US" altLang="zh-CN" dirty="0"/>
              <a:t>(</a:t>
            </a:r>
            <a:r>
              <a:rPr lang="en-US" altLang="zh-CN" dirty="0" err="1"/>
              <a:t>newDebate,featureWords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pred</a:t>
            </a:r>
            <a:r>
              <a:rPr lang="en-US" altLang="zh-CN" dirty="0"/>
              <a:t> = </a:t>
            </a:r>
            <a:r>
              <a:rPr lang="en-US" altLang="zh-CN" dirty="0" err="1"/>
              <a:t>model.predict</a:t>
            </a:r>
            <a:r>
              <a:rPr lang="en-US" altLang="zh-CN" dirty="0"/>
              <a:t>(feature1)  #</a:t>
            </a:r>
            <a:r>
              <a:rPr lang="zh-CN" altLang="zh-CN" dirty="0"/>
              <a:t>预测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pred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程序的运行结果为：</a:t>
            </a:r>
            <a:r>
              <a:rPr lang="en-US" altLang="zh-CN" dirty="0">
                <a:solidFill>
                  <a:srgbClr val="FF0000"/>
                </a:solidFill>
              </a:rPr>
              <a:t>[ 0.  1.]</a:t>
            </a:r>
            <a:r>
              <a:rPr lang="zh-CN" altLang="zh-CN" dirty="0">
                <a:solidFill>
                  <a:srgbClr val="FF0000"/>
                </a:solidFill>
              </a:rPr>
              <a:t>，即第一条评价是差评，第二条则是好评</a:t>
            </a:r>
          </a:p>
        </p:txBody>
      </p:sp>
    </p:spTree>
    <p:extLst>
      <p:ext uri="{BB962C8B-B14F-4D97-AF65-F5344CB8AC3E}">
        <p14:creationId xmlns:p14="http://schemas.microsoft.com/office/powerpoint/2010/main" val="16002436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概率模型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556792"/>
            <a:ext cx="8402474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dirty="0" smtClean="0"/>
              <a:t>统计事件发生的概率，以大概率对未来进行判断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631566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概率模型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556792"/>
            <a:ext cx="8402474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dirty="0" smtClean="0"/>
              <a:t>统计事件发生的概率，以大概率对未来进行判断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744260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贝叶斯推理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196752"/>
            <a:ext cx="840247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smtClean="0"/>
              <a:t>托</a:t>
            </a:r>
            <a:r>
              <a:rPr lang="zh-CN" altLang="en-US" sz="2400"/>
              <a:t>马斯</a:t>
            </a:r>
            <a:r>
              <a:rPr lang="en-US" altLang="zh-CN" sz="2400"/>
              <a:t>·</a:t>
            </a:r>
            <a:r>
              <a:rPr lang="zh-CN" altLang="en-US" sz="2400"/>
              <a:t>贝叶斯</a:t>
            </a:r>
            <a:r>
              <a:rPr lang="en-US" altLang="zh-CN" sz="2400"/>
              <a:t>Thomas Bayes</a:t>
            </a:r>
            <a:r>
              <a:rPr lang="zh-CN" altLang="en-US" sz="2400"/>
              <a:t>（</a:t>
            </a:r>
            <a:r>
              <a:rPr lang="en-US" altLang="zh-CN" sz="2400" smtClean="0"/>
              <a:t>1702-1763)</a:t>
            </a:r>
            <a:r>
              <a:rPr lang="zh-CN" altLang="en-US" sz="2400" smtClean="0"/>
              <a:t>，</a:t>
            </a:r>
            <a:r>
              <a:rPr lang="zh-CN" altLang="en-US" sz="2400"/>
              <a:t>英国</a:t>
            </a:r>
            <a:r>
              <a:rPr lang="zh-CN" altLang="en-US" sz="2400" smtClean="0"/>
              <a:t>牧师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1763</a:t>
            </a:r>
            <a:r>
              <a:rPr lang="zh-CN" altLang="en-US" sz="2400" smtClean="0"/>
              <a:t>年，发表论文 “</a:t>
            </a:r>
            <a:r>
              <a:rPr lang="en-US" altLang="zh-CN" sz="2400"/>
              <a:t>An essay towards solving a problem in the doctrine of chances</a:t>
            </a:r>
            <a:r>
              <a:rPr lang="en-US" altLang="zh-CN" sz="2400" smtClean="0"/>
              <a:t>”</a:t>
            </a:r>
            <a:r>
              <a:rPr lang="zh-CN" altLang="en-US" sz="2400" smtClean="0"/>
              <a:t>：</a:t>
            </a:r>
            <a:r>
              <a:rPr lang="zh-CN" altLang="en-US" sz="2400"/>
              <a:t>机遇理论中一个问题的</a:t>
            </a:r>
            <a:r>
              <a:rPr lang="zh-CN" altLang="en-US" sz="2400" smtClean="0"/>
              <a:t>解</a:t>
            </a:r>
            <a:endParaRPr lang="en-US" altLang="zh-CN" sz="2400" smtClean="0"/>
          </a:p>
          <a:p>
            <a:pPr eaLnBrk="1" hangingPunct="1"/>
            <a:r>
              <a:rPr lang="zh-CN" altLang="en-US" sz="2400"/>
              <a:t>当时并未产生多少影响，在</a:t>
            </a:r>
            <a:r>
              <a:rPr lang="en-US" altLang="zh-CN" sz="2400"/>
              <a:t>20</a:t>
            </a:r>
            <a:r>
              <a:rPr lang="zh-CN" altLang="en-US" sz="2400"/>
              <a:t>世纪后，这篇论文才逐渐被人们所</a:t>
            </a:r>
            <a:r>
              <a:rPr lang="zh-CN" altLang="en-US" sz="2400" smtClean="0"/>
              <a:t>重视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梵高的</a:t>
            </a:r>
            <a:r>
              <a:rPr lang="zh-CN" altLang="en-US" sz="2400"/>
              <a:t>画生前一文不值，死后价值连城</a:t>
            </a:r>
            <a:endParaRPr lang="en-US" altLang="zh-CN" sz="2400"/>
          </a:p>
          <a:p>
            <a:pPr eaLnBrk="1" hangingPunct="1"/>
            <a:r>
              <a:rPr lang="zh-CN" altLang="en-US" sz="2400" smtClean="0"/>
              <a:t>贝叶斯推理是由贝叶斯发现的一种归纳推理方法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4540574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zh-CN" smtClean="0">
                <a:ea typeface="宋体" panose="02010600030101010101" pitchFamily="2" charset="-122"/>
              </a:rPr>
              <a:t>贝叶斯分类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347075" cy="525780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贝叶斯分类以贝叶斯定理为基础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贝叶斯定理：已知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某条件事件的概率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，如何得到两个事件交换后的概率：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P(A|B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怎么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P(B|A)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P(A|B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：称条件概率。既事件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已经发生的前提下，事件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发生的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概率。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条件概率求解公式：</a:t>
            </a: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贝叶斯定理：</a:t>
            </a:r>
            <a:endParaRPr lang="zh-CN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4005064"/>
            <a:ext cx="27400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013176"/>
            <a:ext cx="35290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2399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zh-CN" altLang="zh-CN" dirty="0" smtClean="0">
                <a:ea typeface="宋体" panose="02010600030101010101" pitchFamily="2" charset="-122"/>
              </a:rPr>
              <a:t>贝叶斯分类</a:t>
            </a:r>
            <a:r>
              <a:rPr lang="zh-CN" altLang="en-US" dirty="0" smtClean="0">
                <a:ea typeface="宋体" panose="02010600030101010101" pitchFamily="2" charset="-122"/>
              </a:rPr>
              <a:t>理解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908050"/>
                <a:ext cx="8347075" cy="5257800"/>
              </a:xfrm>
              <a:ln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贝叶斯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，换成日常中的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分类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，这么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理解：</a:t>
                </a:r>
              </a:p>
              <a:p>
                <a:r>
                  <a:rPr lang="zh-CN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实验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统计，已知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baseline="-25000">
                        <a:latin typeface="Cambria Math" panose="02040503050406030204" pitchFamily="18" charset="0"/>
                      </a:rPr>
                      <m:t>花瓣长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 baseline="-25000">
                        <a:latin typeface="Cambria Math" panose="02040503050406030204" pitchFamily="18" charset="0"/>
                      </a:rPr>
                      <m:t>山鸢尾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baseline="-25000">
                        <a:latin typeface="Cambria Math" panose="02040503050406030204" pitchFamily="18" charset="0"/>
                      </a:rPr>
                      <m:t>花瓣长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 baseline="-25000">
                        <a:latin typeface="Cambria Math" panose="02040503050406030204" pitchFamily="18" charset="0"/>
                      </a:rPr>
                      <m:t>维鸢尾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则求解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，根据给定的特征，判断事物的分类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多特征问题，表达式可以改写为</a:t>
                </a:r>
              </a:p>
              <a:p>
                <a:endParaRPr lang="zh-CN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20000"/>
                  </a:spcBef>
                  <a:buFont typeface="Wingdings" panose="05000000000000000000" pitchFamily="2" charset="2"/>
                  <a:buChar char="n"/>
                </a:pP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20000"/>
                  </a:spcBef>
                  <a:buFont typeface="Wingdings" panose="05000000000000000000" pitchFamily="2" charset="2"/>
                  <a:buChar char="n"/>
                </a:pP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zh-CN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45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908050"/>
                <a:ext cx="8347075" cy="5257800"/>
              </a:xfrm>
              <a:blipFill>
                <a:blip r:embed="rId2"/>
                <a:stretch>
                  <a:fillRect l="-656" t="-1042"/>
                </a:stretch>
              </a:blipFill>
              <a:ln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2060848"/>
                <a:ext cx="6912768" cy="67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𝐏</m:t>
                    </m:r>
                    <m:r>
                      <a:rPr lang="en-US" altLang="zh-CN" sz="2400" b="1" kern="1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b="1" i="1" kern="1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山鸢尾</m:t>
                    </m:r>
                    <m:r>
                      <a:rPr lang="en-US" altLang="zh-CN" sz="2400" b="1" kern="1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b="1" i="1" kern="1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花瓣长</m:t>
                    </m:r>
                    <m:r>
                      <a:rPr lang="en-US" altLang="zh-CN" sz="2400" b="1" kern="1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b="1" i="1" kern="100">
                            <a:effectLst/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花瓣长</m:t>
                        </m:r>
                        <m:r>
                          <a:rPr lang="en-US" altLang="zh-CN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山鸢尾</m:t>
                        </m:r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山鸢尾</m:t>
                        </m:r>
                        <m:r>
                          <a:rPr lang="en-US" altLang="zh-CN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花瓣长</m:t>
                        </m:r>
                        <m:r>
                          <a:rPr lang="en-US" altLang="zh-CN" sz="2400" b="1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1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endParaRPr lang="zh-CN" altLang="zh-CN" sz="2400" b="1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60848"/>
                <a:ext cx="6912768" cy="673198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4797152"/>
                <a:ext cx="8713092" cy="635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类别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特征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特征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2,…,</m:t>
                    </m:r>
                    <m:r>
                      <a:rPr lang="zh-CN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特征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特征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1|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类别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特征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2|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类别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特征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类别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类别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特征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特征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特征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97152"/>
                <a:ext cx="8713092" cy="635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188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zh-CN" smtClean="0">
                <a:ea typeface="宋体" panose="02010600030101010101" pitchFamily="2" charset="-122"/>
              </a:rPr>
              <a:t>贝叶斯分类</a:t>
            </a:r>
            <a:r>
              <a:rPr lang="zh-CN" altLang="en-US" smtClean="0">
                <a:ea typeface="宋体" panose="02010600030101010101" pitchFamily="2" charset="-122"/>
              </a:rPr>
              <a:t>案例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8720"/>
              </p:ext>
            </p:extLst>
          </p:nvPr>
        </p:nvGraphicFramePr>
        <p:xfrm>
          <a:off x="323528" y="1080236"/>
          <a:ext cx="3599099" cy="4938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7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16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smtClean="0">
                          <a:effectLst/>
                        </a:rPr>
                        <a:t>学生</a:t>
                      </a:r>
                      <a:r>
                        <a:rPr lang="zh-CN" sz="2400" kern="100" dirty="0" smtClean="0">
                          <a:effectLst/>
                        </a:rPr>
                        <a:t>编号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肤色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来源地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黑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非洲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黑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非洲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棕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美洲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棕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美洲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黑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美洲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黑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非洲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黑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非洲</a:t>
                      </a:r>
                      <a:endParaRPr lang="en-US" altLang="zh-CN" sz="2400" kern="100" dirty="0" smtClean="0">
                        <a:effectLst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黑</a:t>
                      </a:r>
                      <a:endParaRPr lang="zh-CN" sz="2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美洲</a:t>
                      </a:r>
                      <a:endParaRPr lang="en-US" altLang="zh-CN" sz="2400" kern="100" dirty="0" smtClean="0">
                        <a:effectLst/>
                      </a:endParaRPr>
                    </a:p>
                  </a:txBody>
                  <a:tcPr marL="68602" marR="68602" marT="0" marB="0"/>
                </a:tc>
                <a:extLst>
                  <a:ext uri="{0D108BD9-81ED-4DB2-BD59-A6C34878D82A}">
                    <a16:rowId xmlns:a16="http://schemas.microsoft.com/office/drawing/2014/main" xmlns="" val="115022259"/>
                  </a:ext>
                </a:extLst>
              </a:tr>
            </a:tbl>
          </a:graphicData>
        </a:graphic>
      </p:graphicFrame>
      <p:sp>
        <p:nvSpPr>
          <p:cNvPr id="20521" name="矩形 3"/>
          <p:cNvSpPr>
            <a:spLocks noChangeArrowheads="1"/>
          </p:cNvSpPr>
          <p:nvPr/>
        </p:nvSpPr>
        <p:spPr bwMode="auto">
          <a:xfrm>
            <a:off x="4139952" y="1080236"/>
            <a:ext cx="4572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统计来自非洲</a:t>
            </a:r>
            <a:r>
              <a:rPr lang="zh-CN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学生</a:t>
            </a:r>
            <a:r>
              <a:rPr lang="zh-CN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既事件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“非洲”发生条件下），事件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“肤色黑”发生</a:t>
            </a:r>
            <a:r>
              <a:rPr lang="zh-CN" altLang="zh-CN" b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概率</a:t>
            </a:r>
            <a:endParaRPr lang="en-US" altLang="zh-CN" b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=4/4=100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统计事件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“美洲”发生条件下，事件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“肤色黑”概率</a:t>
            </a:r>
            <a:endParaRPr lang="en-US" altLang="zh-CN" b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=2/4=50</a:t>
            </a: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现在给定一个事件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“肤色黑”，判断其“来源地”事件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b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概率</a:t>
            </a:r>
            <a:endParaRPr lang="en-US" altLang="zh-CN" b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 P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=?    </a:t>
            </a:r>
            <a:r>
              <a:rPr lang="zh-CN" altLang="en-US" b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="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b="0" smtClean="0">
                <a:latin typeface="宋体" panose="02010600030101010101" pitchFamily="2" charset="-122"/>
                <a:ea typeface="宋体" panose="02010600030101010101" pitchFamily="2" charset="-122"/>
              </a:rPr>
              <a:t>=?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0796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贝叶斯分类案例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196974"/>
            <a:ext cx="8641084" cy="5112345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黑色来自非洲的概率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非洲</a:t>
            </a:r>
            <a:r>
              <a:rPr lang="en-US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=100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%*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（非洲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的概率）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（肤色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黑的概率）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=1*(4/8)/(6/8)=3/8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黑色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来自美洲的概率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美洲</a:t>
            </a:r>
            <a:r>
              <a:rPr lang="en-US" altLang="zh-CN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=50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%*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（样本中美洲的概率）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（样本中肤色黑的概率）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=0.5*(4/8)/(6/8)= 3/16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50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43211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306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9270</TotalTime>
  <Words>2074</Words>
  <Application>Microsoft Macintosh PowerPoint</Application>
  <PresentationFormat>全屏显示(4:3)</PresentationFormat>
  <Paragraphs>354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Bodoni MT Black</vt:lpstr>
      <vt:lpstr>Calibri</vt:lpstr>
      <vt:lpstr>Cambria Math</vt:lpstr>
      <vt:lpstr>Times New Roman</vt:lpstr>
      <vt:lpstr>Wingdings</vt:lpstr>
      <vt:lpstr>等线</vt:lpstr>
      <vt:lpstr>黑体</vt:lpstr>
      <vt:lpstr>华文新魏</vt:lpstr>
      <vt:lpstr>宋体</vt:lpstr>
      <vt:lpstr>Arial</vt:lpstr>
      <vt:lpstr>主题1</vt:lpstr>
      <vt:lpstr>概率建模 朴素贝叶斯.</vt:lpstr>
      <vt:lpstr>PowerPoint 演示文稿</vt:lpstr>
      <vt:lpstr>概率模型</vt:lpstr>
      <vt:lpstr>概率模型</vt:lpstr>
      <vt:lpstr>贝叶斯推理</vt:lpstr>
      <vt:lpstr>贝叶斯分类</vt:lpstr>
      <vt:lpstr>对贝叶斯分类理解</vt:lpstr>
      <vt:lpstr>贝叶斯分类案例</vt:lpstr>
      <vt:lpstr>贝叶斯分类案例</vt:lpstr>
      <vt:lpstr>多特征贝叶斯分类案例</vt:lpstr>
      <vt:lpstr>问题：特征取值的概率计算</vt:lpstr>
      <vt:lpstr>Python 机器学习Sklearn库</vt:lpstr>
      <vt:lpstr>Python 机器学习Sklearn库—例子</vt:lpstr>
      <vt:lpstr>Python 机器学习Sklearn库—例子</vt:lpstr>
      <vt:lpstr>Python 机器学习Sklearn库—代码</vt:lpstr>
      <vt:lpstr>黑人留学生来源地问题</vt:lpstr>
      <vt:lpstr>验证数据集</vt:lpstr>
      <vt:lpstr>鸢尾花分类问题</vt:lpstr>
      <vt:lpstr>贝叶斯实例---网络文本分析</vt:lpstr>
      <vt:lpstr>网络文本分析—关键字提取</vt:lpstr>
      <vt:lpstr>网络文本分析—转矩阵</vt:lpstr>
      <vt:lpstr>多语句特征矩阵的形成</vt:lpstr>
      <vt:lpstr>多语句特征矩阵的形成</vt:lpstr>
      <vt:lpstr>网络文本分析—学习文本准备</vt:lpstr>
      <vt:lpstr>jieba分词统计字频率，挑选关键特征字</vt:lpstr>
      <vt:lpstr>jieba分词统计字频率，挑选关键特征字</vt:lpstr>
      <vt:lpstr>挑选确定的关键特征字</vt:lpstr>
      <vt:lpstr>文本朴素贝叶斯分类程序</vt:lpstr>
      <vt:lpstr>文本朴素贝叶斯分类程序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485</cp:revision>
  <dcterms:created xsi:type="dcterms:W3CDTF">2010-02-28T17:17:53Z</dcterms:created>
  <dcterms:modified xsi:type="dcterms:W3CDTF">2020-06-17T11:35:12Z</dcterms:modified>
</cp:coreProperties>
</file>