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0"/>
  </p:notesMasterIdLst>
  <p:sldIdLst>
    <p:sldId id="256" r:id="rId2"/>
    <p:sldId id="306" r:id="rId3"/>
    <p:sldId id="307" r:id="rId4"/>
    <p:sldId id="335" r:id="rId5"/>
    <p:sldId id="308" r:id="rId6"/>
    <p:sldId id="309" r:id="rId7"/>
    <p:sldId id="310" r:id="rId8"/>
    <p:sldId id="311" r:id="rId9"/>
    <p:sldId id="312" r:id="rId10"/>
    <p:sldId id="313" r:id="rId11"/>
    <p:sldId id="325" r:id="rId12"/>
    <p:sldId id="326" r:id="rId13"/>
    <p:sldId id="319" r:id="rId14"/>
    <p:sldId id="320" r:id="rId15"/>
    <p:sldId id="321" r:id="rId16"/>
    <p:sldId id="322" r:id="rId17"/>
    <p:sldId id="323" r:id="rId18"/>
    <p:sldId id="334" r:id="rId19"/>
    <p:sldId id="327" r:id="rId20"/>
    <p:sldId id="328" r:id="rId21"/>
    <p:sldId id="329" r:id="rId22"/>
    <p:sldId id="330" r:id="rId23"/>
    <p:sldId id="332" r:id="rId24"/>
    <p:sldId id="333" r:id="rId25"/>
    <p:sldId id="336" r:id="rId26"/>
    <p:sldId id="338" r:id="rId27"/>
    <p:sldId id="337" r:id="rId28"/>
    <p:sldId id="339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>
      <p:cViewPr varScale="1">
        <p:scale>
          <a:sx n="73" d="100"/>
          <a:sy n="73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1A3E1-9B29-4EC3-8654-927667BFF2E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3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1A3E1-9B29-4EC3-8654-927667BFF2E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3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1A3E1-9B29-4EC3-8654-927667BFF2E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9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1A3E1-9B29-4EC3-8654-927667BFF2E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8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1A3E1-9B29-4EC3-8654-927667BFF2E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1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1A3E1-9B29-4EC3-8654-927667BFF2E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7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1A3E1-9B29-4EC3-8654-927667BFF2E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3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45FD9-2A9F-4ADC-AC9B-CCE7FF1D7D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27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179512" y="6396335"/>
            <a:ext cx="7056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smtClean="0">
                <a:solidFill>
                  <a:srgbClr val="FFFF00"/>
                </a:solidFill>
              </a:rPr>
              <a:t>http://cal.tongji.edu.cn/IT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5" r:id="rId4"/>
    <p:sldLayoutId id="2147483928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语法基础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流程控制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  教师：丛培盛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 smtClean="0"/>
              <a:t>while</a:t>
            </a:r>
            <a:r>
              <a:rPr lang="zh-CN" altLang="en-US" dirty="0"/>
              <a:t>例子  </a:t>
            </a:r>
            <a:r>
              <a:rPr lang="en-US" altLang="zh-CN" dirty="0"/>
              <a:t>sum=1+2+…+n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5576" y="1419833"/>
            <a:ext cx="3065541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n=int(input("n="))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sum=0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i=0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>
                <a:solidFill>
                  <a:srgbClr val="FF0000"/>
                </a:solidFill>
              </a:rPr>
              <a:t>while i&lt;=n: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>
                <a:solidFill>
                  <a:srgbClr val="FF0000"/>
                </a:solidFill>
              </a:rPr>
              <a:t>    sum +=i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>
                <a:solidFill>
                  <a:srgbClr val="FF0000"/>
                </a:solidFill>
              </a:rPr>
              <a:t>    i +=1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print(sum</a:t>
            </a:r>
            <a:r>
              <a:rPr lang="nn-NO" altLang="zh-CN" sz="2000" b="1" dirty="0" smtClean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nn-NO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运行结果</a:t>
            </a:r>
            <a:endParaRPr lang="nn-NO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&gt;&gt;&gt;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n=100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5050</a:t>
            </a:r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4849632" y="2590483"/>
            <a:ext cx="3744416" cy="1001055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/>
              <a:t>这里</a:t>
            </a:r>
            <a:r>
              <a:rPr lang="zh-CN" altLang="en-US" sz="2000" b="1" dirty="0" smtClean="0"/>
              <a:t>的格式很重要，后面的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个语句一定右缩进</a:t>
            </a:r>
            <a:endParaRPr lang="zh-CN" altLang="en-US" sz="2000" b="1" dirty="0"/>
          </a:p>
        </p:txBody>
      </p:sp>
      <p:cxnSp>
        <p:nvCxnSpPr>
          <p:cNvPr id="3" name="直接箭头连接符 2"/>
          <p:cNvCxnSpPr>
            <a:stCxn id="5" idx="1"/>
          </p:cNvCxnSpPr>
          <p:nvPr/>
        </p:nvCxnSpPr>
        <p:spPr>
          <a:xfrm flipH="1" flipV="1">
            <a:off x="2627784" y="2999378"/>
            <a:ext cx="2221848" cy="916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823922" y="1419833"/>
            <a:ext cx="3744416" cy="1001055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/>
              <a:t>累加过程，初值为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，不断累加</a:t>
            </a:r>
            <a:endParaRPr lang="zh-CN" altLang="en-US" sz="20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36777" y="3753736"/>
            <a:ext cx="3065541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n=int(input("n="))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sum=0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i=0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>
                <a:solidFill>
                  <a:srgbClr val="FF0000"/>
                </a:solidFill>
              </a:rPr>
              <a:t>while </a:t>
            </a:r>
            <a:r>
              <a:rPr lang="nn-NO" altLang="zh-CN" sz="2400" b="1" dirty="0" smtClean="0">
                <a:solidFill>
                  <a:srgbClr val="FF0000"/>
                </a:solidFill>
              </a:rPr>
              <a:t>i&lt;n: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>
                <a:solidFill>
                  <a:srgbClr val="FF0000"/>
                </a:solidFill>
              </a:rPr>
              <a:t> </a:t>
            </a:r>
            <a:r>
              <a:rPr lang="nn-NO" altLang="zh-CN" sz="24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+=1</a:t>
            </a:r>
            <a:endParaRPr lang="nn-NO" altLang="zh-CN" sz="2400" b="1" dirty="0">
              <a:solidFill>
                <a:srgbClr val="FF0000"/>
              </a:solidFill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>
                <a:solidFill>
                  <a:srgbClr val="FF0000"/>
                </a:solidFill>
              </a:rPr>
              <a:t>    sum +=</a:t>
            </a:r>
            <a:r>
              <a:rPr lang="nn-NO" altLang="zh-CN" sz="2400" b="1" dirty="0" smtClean="0">
                <a:solidFill>
                  <a:srgbClr val="FF0000"/>
                </a:solidFill>
              </a:rPr>
              <a:t>i</a:t>
            </a:r>
            <a:endParaRPr lang="nn-NO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188640"/>
            <a:ext cx="5256585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打印图形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行数输入解决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5822" y="1196752"/>
            <a:ext cx="8166815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打印右侧图形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分析：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每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行组成：四个部分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左空格，*，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，*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行，前面有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(i-1)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个*，可用字符串*运算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行最多，有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n-1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个*，所以，第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行前有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(n-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空格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行，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(n-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空格，输出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i-1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个*后，输出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|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，再输出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i-1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个*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可用格式化串，包含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个槽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{ }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实现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340768"/>
            <a:ext cx="2232248" cy="22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188640"/>
            <a:ext cx="3816425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打印图形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81649" y="908721"/>
            <a:ext cx="7818069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b="1" dirty="0"/>
              <a:t>n=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(input('</a:t>
            </a:r>
            <a:r>
              <a:rPr lang="zh-CN" altLang="en-US" sz="2400" b="1" dirty="0"/>
              <a:t>请输入行数：</a:t>
            </a:r>
            <a:r>
              <a:rPr lang="en-US" altLang="zh-CN" sz="2400" b="1" dirty="0"/>
              <a:t>'))</a:t>
            </a:r>
          </a:p>
          <a:p>
            <a:pPr marL="68263" indent="0">
              <a:buNone/>
            </a:pPr>
            <a:r>
              <a:rPr lang="en-US" altLang="zh-CN" sz="2400" b="1" dirty="0" err="1"/>
              <a:t>i</a:t>
            </a:r>
            <a:r>
              <a:rPr lang="en-US" altLang="zh-CN" sz="2400" b="1" dirty="0"/>
              <a:t>=1</a:t>
            </a:r>
          </a:p>
          <a:p>
            <a:pPr marL="68263" indent="0">
              <a:buNone/>
            </a:pPr>
            <a:r>
              <a:rPr lang="en-US" altLang="zh-CN" sz="2400" b="1" dirty="0"/>
              <a:t>while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&lt;=n:</a:t>
            </a:r>
          </a:p>
          <a:p>
            <a:pPr marL="68263" indent="0">
              <a:buNone/>
            </a:pPr>
            <a:r>
              <a:rPr lang="en-US" altLang="zh-CN" sz="2400" b="1" dirty="0"/>
              <a:t>    print("{}{}{}{}".format(' '*(n-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),'*'*(i-1),'|','*'*(i-1)))</a:t>
            </a:r>
          </a:p>
          <a:p>
            <a:pPr marL="68263" indent="0"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+= 1</a:t>
            </a:r>
            <a:endParaRPr lang="en-US" altLang="zh-CN" sz="24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996952"/>
            <a:ext cx="2593628" cy="26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for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循环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计数循环</a:t>
            </a:r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>
          <a:xfrm>
            <a:off x="606624" y="2419966"/>
            <a:ext cx="7772400" cy="576064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b="1" dirty="0"/>
              <a:t>f</a:t>
            </a:r>
            <a:r>
              <a:rPr lang="en-US" altLang="zh-CN" sz="2800" b="1" dirty="0" smtClean="0"/>
              <a:t>or</a:t>
            </a:r>
            <a:r>
              <a:rPr lang="zh-CN" altLang="en-US" sz="2800" b="1" dirty="0" smtClean="0"/>
              <a:t>循环经常与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range</a:t>
            </a:r>
            <a:r>
              <a:rPr lang="zh-CN" altLang="en-US" sz="2800" b="1" dirty="0" smtClean="0"/>
              <a:t>函数或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列表</a:t>
            </a:r>
            <a:r>
              <a:rPr lang="zh-CN" altLang="en-US" sz="2800" b="1" dirty="0" smtClean="0"/>
              <a:t>一起使用</a:t>
            </a:r>
            <a:endParaRPr lang="en-US" altLang="zh-CN" sz="2800" b="1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06624" y="1545940"/>
            <a:ext cx="77724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b="1" dirty="0" smtClean="0"/>
              <a:t>可以事先知道循环次数的循环</a:t>
            </a:r>
            <a:endParaRPr lang="en-US" altLang="zh-CN" sz="2400" b="1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3801" y="3429000"/>
            <a:ext cx="7772400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b="1" dirty="0" smtClean="0"/>
              <a:t>格式：</a:t>
            </a:r>
            <a:endParaRPr lang="en-US" altLang="zh-CN" sz="2400" b="1" dirty="0" smtClean="0"/>
          </a:p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for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变量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集合：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7125900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range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45752" y="1412776"/>
            <a:ext cx="77724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en-US" altLang="zh-CN" sz="2400" b="1" dirty="0"/>
              <a:t>r</a:t>
            </a:r>
            <a:r>
              <a:rPr lang="en-US" altLang="zh-CN" sz="2400" b="1" dirty="0" smtClean="0"/>
              <a:t>ange</a:t>
            </a:r>
            <a:r>
              <a:rPr lang="zh-CN" altLang="en-US" sz="2400" b="1" dirty="0" smtClean="0"/>
              <a:t>函数产生列表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格式为：</a:t>
            </a:r>
            <a:endParaRPr lang="en-US" altLang="zh-CN" sz="2400" b="1" dirty="0" smtClean="0"/>
          </a:p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range(start, end, step)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其中</a:t>
            </a:r>
            <a:r>
              <a:rPr lang="en-US" altLang="zh-CN" sz="2400" b="1" dirty="0" smtClean="0"/>
              <a:t>start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step</a:t>
            </a:r>
            <a:r>
              <a:rPr lang="zh-CN" altLang="en-US" sz="2400" b="1" dirty="0" smtClean="0"/>
              <a:t>可以省略，</a:t>
            </a:r>
            <a:r>
              <a:rPr lang="en-US" altLang="zh-CN" sz="2400" b="1" dirty="0" smtClean="0"/>
              <a:t>step</a:t>
            </a:r>
            <a:r>
              <a:rPr lang="zh-CN" altLang="en-US" sz="2400" b="1" dirty="0" smtClean="0"/>
              <a:t>省略，则其为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start</a:t>
            </a:r>
            <a:r>
              <a:rPr lang="zh-CN" altLang="en-US" sz="2400" b="1" dirty="0" smtClean="0"/>
              <a:t>省略，则认为其为</a:t>
            </a:r>
            <a:r>
              <a:rPr lang="en-US" altLang="zh-CN" sz="2400" b="1" dirty="0" smtClean="0"/>
              <a:t>0</a:t>
            </a:r>
          </a:p>
          <a:p>
            <a:pPr algn="just" eaLnBrk="1" hangingPunct="1"/>
            <a:r>
              <a:rPr lang="zh-CN" altLang="en-US" sz="2400" b="1" dirty="0" smtClean="0"/>
              <a:t>例如</a:t>
            </a:r>
            <a:r>
              <a:rPr lang="en-US" altLang="zh-CN" sz="2400" b="1" dirty="0" smtClean="0"/>
              <a:t>list(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range(1,10))</a:t>
            </a:r>
            <a:r>
              <a:rPr lang="zh-CN" altLang="en-US" sz="2400" b="1" dirty="0" smtClean="0"/>
              <a:t>产生</a:t>
            </a:r>
            <a:r>
              <a:rPr lang="en-US" altLang="zh-CN" sz="2400" b="1" dirty="0" smtClean="0"/>
              <a:t>[1,2,…, 9]</a:t>
            </a:r>
            <a:r>
              <a:rPr lang="zh-CN" altLang="en-US" sz="2400" b="1" dirty="0"/>
              <a:t>范围</a:t>
            </a:r>
            <a:r>
              <a:rPr lang="zh-CN" altLang="en-US" sz="2400" b="1" dirty="0" smtClean="0"/>
              <a:t>的数</a:t>
            </a:r>
            <a:endParaRPr lang="en-US" altLang="zh-CN" sz="2400" b="1" dirty="0" smtClean="0"/>
          </a:p>
          <a:p>
            <a:pPr algn="just" eaLnBrk="1" hangingPunct="1">
              <a:buFontTx/>
              <a:buNone/>
            </a:pPr>
            <a:r>
              <a:rPr lang="en-US" altLang="zh-CN" sz="2400" b="1" dirty="0" smtClean="0"/>
              <a:t>range(1,10,3) </a:t>
            </a:r>
            <a:r>
              <a:rPr lang="zh-CN" altLang="en-US" sz="2400" b="1" dirty="0" smtClean="0"/>
              <a:t>产生</a:t>
            </a:r>
            <a:r>
              <a:rPr lang="en-US" altLang="zh-CN" sz="2400" b="1" dirty="0" smtClean="0"/>
              <a:t>[1,4,7]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ange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确定的范围为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[  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，左端为闭区间，右端开区间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287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for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循环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结合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range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求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s=1+2+…+n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1268017"/>
            <a:ext cx="3528392" cy="482528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求</a:t>
            </a:r>
            <a:r>
              <a:rPr lang="en-US" altLang="zh-CN" sz="2400" b="1" dirty="0" smtClean="0"/>
              <a:t>1+2+…+n</a:t>
            </a:r>
            <a:endParaRPr lang="nn-NO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 smtClean="0"/>
              <a:t>n=int(input</a:t>
            </a:r>
            <a:r>
              <a:rPr lang="nn-NO" altLang="zh-CN" sz="2400" b="1" dirty="0"/>
              <a:t>("n="))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 smtClean="0"/>
              <a:t>sum=0</a:t>
            </a:r>
            <a:endParaRPr lang="nn-NO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f</a:t>
            </a:r>
            <a:r>
              <a:rPr lang="en-US" altLang="zh-CN" sz="2400" b="1" dirty="0" smtClean="0"/>
              <a:t>or i in range(1,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n+1</a:t>
            </a:r>
            <a:r>
              <a:rPr lang="en-US" altLang="zh-CN" sz="2400" b="1" dirty="0" smtClean="0"/>
              <a:t>)</a:t>
            </a:r>
            <a:r>
              <a:rPr lang="nn-NO" altLang="zh-CN" sz="2400" b="1" dirty="0" smtClean="0"/>
              <a:t>:</a:t>
            </a:r>
            <a:endParaRPr lang="nn-NO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/>
              <a:t>    sum +=</a:t>
            </a:r>
            <a:r>
              <a:rPr lang="nn-NO" altLang="zh-CN" sz="2400" b="1" dirty="0" smtClean="0"/>
              <a:t>i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nn-NO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/>
              <a:t>print(sum</a:t>
            </a:r>
            <a:r>
              <a:rPr lang="nn-NO" altLang="zh-CN" sz="2400" b="1" dirty="0" smtClean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运行结果</a:t>
            </a:r>
            <a:endParaRPr lang="nn-NO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n=100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5050</a:t>
            </a:r>
            <a:endParaRPr lang="en-US" altLang="zh-CN" sz="2400" b="1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1874884"/>
            <a:ext cx="2736304" cy="7720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r</a:t>
            </a:r>
            <a:r>
              <a:rPr lang="en-US" altLang="zh-CN" sz="2400" b="1" dirty="0" smtClean="0"/>
              <a:t>ange</a:t>
            </a:r>
            <a:r>
              <a:rPr lang="zh-CN" altLang="en-US" sz="2400" b="1" dirty="0" smtClean="0"/>
              <a:t>的左右区间？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909476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终止循环语句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break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11774" y="1268760"/>
            <a:ext cx="777240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400" dirty="0" smtClean="0"/>
              <a:t>当某条件满足，而不需要再循环下去时，可以用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语句终止循环，执行循环后的语句</a:t>
            </a:r>
            <a:endParaRPr lang="en-US" altLang="zh-CN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11774" y="2348880"/>
            <a:ext cx="5592403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例子：找列表中“王维”所在的位置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x</a:t>
            </a:r>
            <a:r>
              <a:rPr lang="en-US" altLang="zh-CN" sz="2400" b="1" dirty="0"/>
              <a:t>=["</a:t>
            </a:r>
            <a:r>
              <a:rPr lang="zh-CN" altLang="en-US" sz="2400" b="1" dirty="0"/>
              <a:t>李顺</a:t>
            </a:r>
            <a:r>
              <a:rPr lang="en-US" altLang="zh-CN" sz="2400" b="1" dirty="0"/>
              <a:t>","</a:t>
            </a:r>
            <a:r>
              <a:rPr lang="zh-CN" altLang="en-US" sz="2400" b="1" dirty="0"/>
              <a:t>张健</a:t>
            </a:r>
            <a:r>
              <a:rPr lang="en-US" altLang="zh-CN" sz="2400" b="1" dirty="0"/>
              <a:t>","</a:t>
            </a:r>
            <a:r>
              <a:rPr lang="zh-CN" altLang="en-US" sz="2400" b="1" dirty="0"/>
              <a:t>王维</a:t>
            </a:r>
            <a:r>
              <a:rPr lang="en-US" altLang="zh-CN" sz="2400" b="1" dirty="0"/>
              <a:t>","</a:t>
            </a:r>
            <a:r>
              <a:rPr lang="zh-CN" altLang="en-US" sz="2400" b="1" dirty="0"/>
              <a:t>赵</a:t>
            </a:r>
            <a:r>
              <a:rPr lang="en-US" altLang="zh-CN" sz="2400" b="1" dirty="0"/>
              <a:t>C","</a:t>
            </a:r>
            <a:r>
              <a:rPr lang="zh-CN" altLang="en-US" sz="2400" b="1" dirty="0"/>
              <a:t>吴亮</a:t>
            </a:r>
            <a:r>
              <a:rPr lang="en-US" altLang="zh-CN" sz="2400" b="1" dirty="0" smtClean="0"/>
              <a:t>"]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=0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for name </a:t>
            </a:r>
            <a:r>
              <a:rPr lang="en-US" altLang="zh-CN" sz="2400" b="1" dirty="0"/>
              <a:t>in x: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+=1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if 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王维</a:t>
            </a:r>
            <a:r>
              <a:rPr lang="en-US" altLang="zh-CN" sz="2400" b="1" dirty="0"/>
              <a:t>"==</a:t>
            </a:r>
            <a:r>
              <a:rPr lang="en-US" altLang="zh-CN" sz="2400" b="1" dirty="0" smtClean="0"/>
              <a:t>name: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break</a:t>
            </a:r>
            <a:r>
              <a:rPr lang="en-US" altLang="zh-CN" sz="2400" b="1" dirty="0"/>
              <a:t>	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print(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  <p:sp>
        <p:nvSpPr>
          <p:cNvPr id="5" name="矩形 4"/>
          <p:cNvSpPr/>
          <p:nvPr/>
        </p:nvSpPr>
        <p:spPr>
          <a:xfrm>
            <a:off x="6588224" y="4255686"/>
            <a:ext cx="2304256" cy="819501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找到后，后面的名字不需要比对了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cxnSp>
        <p:nvCxnSpPr>
          <p:cNvPr id="3" name="直接箭头连接符 2"/>
          <p:cNvCxnSpPr>
            <a:stCxn id="5" idx="1"/>
          </p:cNvCxnSpPr>
          <p:nvPr/>
        </p:nvCxnSpPr>
        <p:spPr>
          <a:xfrm flipH="1">
            <a:off x="3359974" y="4665437"/>
            <a:ext cx="3228250" cy="131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93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转下一次循环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continue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7544" y="1254630"/>
            <a:ext cx="2492074" cy="4838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b="1" dirty="0" smtClean="0"/>
              <a:t>格式为</a:t>
            </a:r>
            <a:endParaRPr lang="en-US" altLang="zh-CN" sz="2400" b="1" dirty="0" smtClean="0"/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for </a:t>
            </a:r>
            <a:r>
              <a:rPr lang="zh-CN" altLang="en-US" sz="2400" b="1" dirty="0" smtClean="0"/>
              <a:t>或</a:t>
            </a:r>
            <a:r>
              <a:rPr lang="en-US" altLang="zh-CN" sz="2400" b="1" dirty="0" smtClean="0"/>
              <a:t>while :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en-US" sz="2400" b="1" dirty="0" smtClean="0"/>
              <a:t>语句组</a:t>
            </a:r>
            <a:endParaRPr lang="en-US" altLang="zh-CN" sz="2400" b="1" dirty="0" smtClean="0"/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if </a:t>
            </a:r>
            <a:r>
              <a:rPr lang="zh-CN" altLang="en-US" sz="2400" b="1" dirty="0" smtClean="0"/>
              <a:t>条件成立</a:t>
            </a:r>
            <a:r>
              <a:rPr lang="en-US" altLang="zh-CN" sz="2400" b="1" dirty="0" smtClean="0"/>
              <a:t>: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continue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</a:t>
            </a:r>
            <a:r>
              <a:rPr lang="zh-CN" altLang="en-US" sz="2400" b="1" dirty="0" smtClean="0"/>
              <a:t>语句组</a:t>
            </a:r>
            <a:endParaRPr lang="en-US" altLang="zh-CN" sz="2400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131840" y="1254630"/>
            <a:ext cx="5904655" cy="49826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b="1" dirty="0" smtClean="0"/>
              <a:t>例：将列表中除了王维外的其他人输出</a:t>
            </a:r>
            <a:endParaRPr lang="en-US" altLang="zh-CN" sz="2400" b="1" dirty="0" smtClean="0"/>
          </a:p>
          <a:p>
            <a:pPr algn="just" eaLnBrk="1" hangingPunct="1">
              <a:buFontTx/>
              <a:buNone/>
            </a:pPr>
            <a:r>
              <a:rPr lang="en-US" altLang="zh-CN" sz="2400" b="1" dirty="0" smtClean="0"/>
              <a:t>x=["</a:t>
            </a:r>
            <a:r>
              <a:rPr lang="zh-CN" altLang="en-US" sz="2400" b="1" dirty="0" smtClean="0"/>
              <a:t>李顺</a:t>
            </a:r>
            <a:r>
              <a:rPr lang="en-US" altLang="zh-CN" sz="2400" b="1" dirty="0" smtClean="0"/>
              <a:t>","</a:t>
            </a:r>
            <a:r>
              <a:rPr lang="zh-CN" altLang="en-US" sz="2400" b="1" dirty="0" smtClean="0"/>
              <a:t>张健</a:t>
            </a:r>
            <a:r>
              <a:rPr lang="en-US" altLang="zh-CN" sz="2400" b="1" dirty="0" smtClean="0"/>
              <a:t>","</a:t>
            </a:r>
            <a:r>
              <a:rPr lang="zh-CN" altLang="en-US" sz="2400" b="1" dirty="0" smtClean="0"/>
              <a:t>王维</a:t>
            </a:r>
            <a:r>
              <a:rPr lang="en-US" altLang="zh-CN" sz="2400" b="1" dirty="0" smtClean="0"/>
              <a:t>","</a:t>
            </a:r>
            <a:r>
              <a:rPr lang="zh-CN" altLang="en-US" sz="2400" b="1" dirty="0" smtClean="0"/>
              <a:t>赵</a:t>
            </a:r>
            <a:r>
              <a:rPr lang="en-US" altLang="zh-CN" sz="2400" b="1" dirty="0" smtClean="0"/>
              <a:t>C","</a:t>
            </a:r>
            <a:r>
              <a:rPr lang="zh-CN" altLang="en-US" sz="2400" b="1" dirty="0" smtClean="0"/>
              <a:t>吴亮</a:t>
            </a:r>
            <a:r>
              <a:rPr lang="en-US" altLang="zh-CN" sz="2400" b="1" dirty="0" smtClean="0"/>
              <a:t>"]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smtClean="0"/>
              <a:t>for name </a:t>
            </a:r>
            <a:r>
              <a:rPr lang="en-US" altLang="zh-CN" sz="2400" b="1" dirty="0"/>
              <a:t>in x: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	if </a:t>
            </a:r>
            <a:r>
              <a:rPr lang="en-US" altLang="zh-CN" sz="2400" b="1" dirty="0" smtClean="0"/>
              <a:t>name=="</a:t>
            </a:r>
            <a:r>
              <a:rPr lang="zh-CN" altLang="en-US" sz="2400" b="1" dirty="0"/>
              <a:t>王维</a:t>
            </a:r>
            <a:r>
              <a:rPr lang="en-US" altLang="zh-CN" sz="2400" b="1" dirty="0"/>
              <a:t>":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		continue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smtClean="0"/>
              <a:t>print(name)</a:t>
            </a:r>
            <a:endParaRPr lang="en-US" altLang="zh-CN" sz="2400" b="1" dirty="0"/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李顺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张健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赵</a:t>
            </a:r>
            <a:r>
              <a:rPr lang="en-US" altLang="zh-CN" sz="2400" b="1" dirty="0"/>
              <a:t>C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吴亮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734765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5688632" cy="62583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随机数概率模型 求</a:t>
            </a:r>
            <a:r>
              <a:rPr lang="el-GR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π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7544" y="980728"/>
            <a:ext cx="828092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通过随机数求解问题，通常将问题表达为某一个事件发生的概率或者期望值。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6012160" y="2564904"/>
            <a:ext cx="2520280" cy="244827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012160" y="2564904"/>
            <a:ext cx="2520280" cy="24482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5796136" y="3789040"/>
            <a:ext cx="30963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7236296" y="2420888"/>
            <a:ext cx="36004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7544" y="2083086"/>
            <a:ext cx="4948514" cy="42262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右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，半径为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，所以圆的面积为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l-GR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π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zh-CN" sz="2400" baseline="3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l-GR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π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右上角正方型面积：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；右上角扇形面积：</a:t>
            </a:r>
            <a:r>
              <a:rPr lang="el-GR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l-GR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π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/4</a:t>
            </a:r>
          </a:p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两者之比为：</a:t>
            </a:r>
            <a:r>
              <a:rPr lang="el-GR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π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/4</a:t>
            </a:r>
          </a:p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面积可以用很多点表示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不断在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&lt;=x&lt;=1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 0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&lt;=y&lt;=1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，产生点，计算圆内的点占所有点的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%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，根据大数定理，其期望值就是</a:t>
            </a:r>
            <a:r>
              <a:rPr lang="el-GR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π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/4</a:t>
            </a:r>
          </a:p>
          <a:p>
            <a:pPr algn="just"/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266739" y="2564904"/>
            <a:ext cx="1265701" cy="1224136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939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随机概率模型的应用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9552" y="1254630"/>
            <a:ext cx="7986926" cy="426260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很多科学规律，是宏观上的随机现象蕴藏着科学规律。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如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24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我们国家，现在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英寸以下晶圆可以自足，但国际上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英寸的大晶元，我们还落后。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晶体生长、高分子聚合物合成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随机现象可以通过伪随机数模拟求解，如曼哈顿计划中，中子在材料中走过的距离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random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库，可以生成伪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随机数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7325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37" y="11696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流控制语句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及列表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99871" y="1268760"/>
            <a:ext cx="78486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计算机程序的语句执行，采用顺序流式方式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改变语句执行的次序，使用流控制语句</a:t>
            </a:r>
            <a:endParaRPr kumimoji="1" lang="zh-CN" altLang="en-US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4354" y="2636912"/>
            <a:ext cx="7848600" cy="32316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常见流控制语句种类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f</a:t>
            </a:r>
          </a:p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hile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语句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or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语句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reak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语句  ：打断所在的最内层循环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continue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语句：执行下一次循环，跳过后面的循环体</a:t>
            </a:r>
            <a:endParaRPr kumimoji="1" lang="zh-CN" altLang="en-US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855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539552" y="188639"/>
            <a:ext cx="7772400" cy="62583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random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库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9552" y="814472"/>
            <a:ext cx="8136904" cy="52788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random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库，引用语句如下：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>
              <a:buNone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import random as R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random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库常用函数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seed(seed=None):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初始化随机种子，给定种子，每次生成的伪随机数序列相同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random():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生成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[0,1)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之间的小数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randint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a,b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生成一个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a,b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之间的整数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uniform(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a,b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，生成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a,b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间均匀分布的数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69985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4824536" cy="62583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random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库例子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95536" y="814472"/>
            <a:ext cx="4464496" cy="2398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random as R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random.seed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(11)</a:t>
            </a: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in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range(5):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x=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.random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print('{:.3f} '.format(x),end='')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92080" y="814472"/>
            <a:ext cx="3384376" cy="2398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>
              <a:buNone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设了</a:t>
            </a:r>
            <a:r>
              <a:rPr lang="zh-CN" altLang="en-US" sz="2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随机种子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，每次运行结果一样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0.452 0.560 0.924 0.466 0.508 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3429000"/>
            <a:ext cx="4464496" cy="2398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random as R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>
              <a:buNone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in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range(5):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x=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.random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print('{:.3f} '.format(x),end='')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004048" y="3429000"/>
            <a:ext cx="3816424" cy="2398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>
              <a:buNone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无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seed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，每次运行不一样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>
              <a:buNone/>
            </a:pPr>
            <a:r>
              <a:rPr lang="en-US" altLang="zh-CN" sz="2400" dirty="0">
                <a:solidFill>
                  <a:srgbClr val="0000A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0.587 0.185 0.512 0.630 </a:t>
            </a:r>
            <a:r>
              <a:rPr lang="en-US" altLang="zh-CN" sz="2400" dirty="0" smtClean="0">
                <a:solidFill>
                  <a:srgbClr val="0000A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0.793</a:t>
            </a:r>
          </a:p>
          <a:p>
            <a:pPr marL="68263" indent="0" algn="just">
              <a:buNone/>
            </a:pP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0.094 0.303 0.091 0.810 0.693 </a:t>
            </a:r>
          </a:p>
        </p:txBody>
      </p:sp>
    </p:spTree>
    <p:extLst>
      <p:ext uri="{BB962C8B-B14F-4D97-AF65-F5344CB8AC3E}">
        <p14:creationId xmlns:p14="http://schemas.microsoft.com/office/powerpoint/2010/main" val="32333544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4824536" cy="62583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random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库例子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09852" y="1484784"/>
            <a:ext cx="4464496" cy="2398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import random</a:t>
            </a: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in range(5):</a:t>
            </a: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x=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random.uniform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(10,20)</a:t>
            </a: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print('{:.3f} '.format(x),end='')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918364" y="1484784"/>
            <a:ext cx="3816424" cy="2398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10-20</a:t>
            </a:r>
            <a:r>
              <a:rPr lang="zh-CN" altLang="en-US" sz="2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间均匀分布的浮点数</a:t>
            </a:r>
            <a:endParaRPr lang="en-US" altLang="zh-CN" sz="2400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>
              <a:buNone/>
            </a:pPr>
            <a:r>
              <a:rPr lang="en-US" altLang="zh-CN" sz="2400" dirty="0" smtClean="0">
                <a:solidFill>
                  <a:srgbClr val="0000A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16.403 </a:t>
            </a:r>
            <a:r>
              <a:rPr lang="en-US" altLang="zh-CN" sz="2400" dirty="0">
                <a:solidFill>
                  <a:srgbClr val="0000A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14.998 16.624 14.573 </a:t>
            </a:r>
            <a:r>
              <a:rPr lang="en-US" altLang="zh-CN" sz="2400" dirty="0" smtClean="0">
                <a:solidFill>
                  <a:srgbClr val="0000A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12.782</a:t>
            </a:r>
          </a:p>
          <a:p>
            <a:pPr marL="68263" indent="0" algn="just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2261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230440" y="332656"/>
            <a:ext cx="4824536" cy="62583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随机模型计算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PI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 bwMode="auto">
          <a:xfrm>
            <a:off x="6012160" y="2564904"/>
            <a:ext cx="2520280" cy="244827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012160" y="2564904"/>
            <a:ext cx="2520280" cy="24482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5796136" y="3789040"/>
            <a:ext cx="30963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7236296" y="2420888"/>
            <a:ext cx="36004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215516" y="1207484"/>
            <a:ext cx="5436604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确定产生多少点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，落在圆内点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inCir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=0</a:t>
            </a:r>
          </a:p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循环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次，每次产生两个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0-1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随机数，作为点的坐标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(x, y)</a:t>
            </a:r>
          </a:p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判断点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x,y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到原点的距离，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&lt;=1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，在圆内，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C+1.</a:t>
            </a:r>
          </a:p>
          <a:p>
            <a:pPr algn="just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计算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pi=C/P*4</a:t>
            </a:r>
          </a:p>
          <a:p>
            <a:pPr algn="just"/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266739" y="2564904"/>
            <a:ext cx="1265701" cy="1224136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638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4824536" cy="62583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随机数计算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PI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7544" y="980728"/>
            <a:ext cx="828092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import random</a:t>
            </a: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import math</a:t>
            </a:r>
          </a:p>
          <a:p>
            <a:pPr marL="68263" indent="0" algn="just">
              <a:buNone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points=1000 #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产生点数，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algn="just">
              <a:buNone/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inCir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=0</a:t>
            </a: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in range(points):</a:t>
            </a: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x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, y=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random.random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(), 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random.random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if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math.sqrt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(x**2+y**2)&lt;=1:</a:t>
            </a: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inCir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+=1</a:t>
            </a: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pi=4*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inCir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/points</a:t>
            </a:r>
          </a:p>
          <a:p>
            <a:pPr marL="68263" indent="0" algn="just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print(pi)</a:t>
            </a:r>
          </a:p>
        </p:txBody>
      </p:sp>
    </p:spTree>
    <p:extLst>
      <p:ext uri="{BB962C8B-B14F-4D97-AF65-F5344CB8AC3E}">
        <p14:creationId xmlns:p14="http://schemas.microsoft.com/office/powerpoint/2010/main" val="24957959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梯形法计算</a:t>
            </a:r>
            <a:r>
              <a:rPr lang="en-US" altLang="zh-CN" dirty="0" smtClean="0"/>
              <a:t>sin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0-pi</a:t>
            </a:r>
            <a:r>
              <a:rPr lang="zh-CN" altLang="en-US" dirty="0" smtClean="0"/>
              <a:t>上的积分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359" y="1196753"/>
            <a:ext cx="8293100" cy="1440160"/>
          </a:xfrm>
        </p:spPr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0-pi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分成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份，用梯形计算面积，步长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再分成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份，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份？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能不能自动？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0850" y="3645024"/>
            <a:ext cx="82931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0-pi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分成</a:t>
            </a:r>
            <a:r>
              <a:rPr lang="en-US" altLang="zh-CN" kern="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份，用梯形计算面积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再分成</a:t>
            </a:r>
            <a:r>
              <a:rPr lang="en-US" altLang="zh-CN" kern="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上一次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份的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倍，再计算个面积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次面积差达到某个精度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516527"/>
            <a:ext cx="1667241" cy="11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89309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梯形积分程序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给定份数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666" y="1196752"/>
            <a:ext cx="8293100" cy="468052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n=100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a=0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range(n):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a+step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one=(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(a)+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(b))*step/2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 +=one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a=b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print(s)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10649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梯形积分程序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自动化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666" y="1196752"/>
            <a:ext cx="8293100" cy="489654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s1=0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1: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step=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s=0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a=0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range(n):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a+step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one=(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(a)+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(b))*step/2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 +=one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a=b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355976" y="1412776"/>
            <a:ext cx="4032448" cy="3101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abs(s1-s)&lt;1e-10:</a:t>
            </a:r>
          </a:p>
          <a:p>
            <a:pPr marL="0" indent="0"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</a:p>
          <a:p>
            <a:pPr marL="0" indent="0"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n=2*n</a:t>
            </a:r>
          </a:p>
          <a:p>
            <a:pPr marL="0" indent="0"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s1=s</a:t>
            </a:r>
          </a:p>
          <a:p>
            <a:pPr marL="0" indent="0">
              <a:buFontTx/>
              <a:buNone/>
            </a:pP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print(s)</a:t>
            </a:r>
          </a:p>
          <a:p>
            <a:pPr marL="0" indent="0"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print(n)</a:t>
            </a:r>
            <a:endParaRPr lang="zh-CN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338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寻优：寻找</a:t>
            </a:r>
            <a:r>
              <a:rPr lang="en-US" altLang="zh-CN" dirty="0" smtClean="0"/>
              <a:t>sin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0-pi</a:t>
            </a:r>
            <a:r>
              <a:rPr lang="zh-CN" altLang="en-US" dirty="0" smtClean="0"/>
              <a:t>上的最大值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359" y="1196752"/>
            <a:ext cx="8293100" cy="3456384"/>
          </a:xfrm>
        </p:spPr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思考过程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给定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初值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，计算函数值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math.sin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(x)</a:t>
            </a: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作微调整，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一个小数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random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产生小数，正负号用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randint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(0,1)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决定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，得到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确认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区间在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0-pi</a:t>
            </a:r>
          </a:p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的函数值比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的函数值大，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x=x1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作为新起点，否则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不变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636138"/>
            <a:ext cx="1667241" cy="11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2200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7166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if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95536" y="1165594"/>
            <a:ext cx="3924300" cy="44319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charset="-122"/>
              </a:rPr>
              <a:t>格式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宋体" charset="-122"/>
              </a:rPr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if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布尔值表达式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charset="-122"/>
              </a:rPr>
              <a:t>: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charset="-122"/>
              </a:rPr>
              <a:t>格式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宋体" charset="-122"/>
              </a:rPr>
              <a:t>2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f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布尔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</a:rPr>
              <a:t>值表达式 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charset="-122"/>
              </a:rPr>
              <a:t>: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e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lse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charset="-122"/>
              </a:rPr>
              <a:t>:</a:t>
            </a:r>
            <a:endParaRPr kumimoji="1" lang="en-US" altLang="zh-CN" sz="2400" b="1" dirty="0" smtClean="0">
              <a:solidFill>
                <a:srgbClr val="FF0000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2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91121" y="1165594"/>
            <a:ext cx="3924300" cy="44319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charset="-122"/>
              </a:rPr>
              <a:t>格式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宋体" charset="-122"/>
              </a:rPr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if a&gt;10 and b&lt;20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charset="-122"/>
              </a:rPr>
              <a:t>: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charset="-122"/>
              </a:rPr>
              <a:t>格式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宋体" charset="-122"/>
              </a:rPr>
              <a:t>2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f a&gt;10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宋体" charset="-122"/>
              </a:rPr>
              <a:t>:</a:t>
            </a:r>
            <a:endParaRPr kumimoji="1" lang="en-US" altLang="zh-CN" sz="2400" b="1" dirty="0">
              <a:solidFill>
                <a:srgbClr val="FF0000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e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lse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charset="-122"/>
              </a:rPr>
              <a:t>:</a:t>
            </a:r>
            <a:endParaRPr kumimoji="1" lang="en-US" altLang="zh-CN" sz="2400" b="1" dirty="0" smtClean="0">
              <a:solidFill>
                <a:srgbClr val="FF0000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77145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7166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if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544" y="1412776"/>
            <a:ext cx="3168724" cy="38779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charset="-122"/>
              </a:rPr>
              <a:t>格式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宋体" charset="-122"/>
              </a:rPr>
              <a:t>3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if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布尔值表达式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charset="-122"/>
              </a:rPr>
              <a:t>: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rgbClr val="FF0000"/>
                </a:solidFill>
                <a:latin typeface="宋体" charset="-122"/>
              </a:rPr>
              <a:t>e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宋体" charset="-122"/>
              </a:rPr>
              <a:t>lif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布尔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</a:rPr>
              <a:t>值表达式 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charset="-122"/>
              </a:rPr>
              <a:t>: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2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e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lse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charset="-122"/>
              </a:rPr>
              <a:t>:</a:t>
            </a:r>
            <a:endParaRPr kumimoji="1" lang="en-US" altLang="zh-CN" sz="2400" b="1" dirty="0" smtClean="0">
              <a:solidFill>
                <a:srgbClr val="FF0000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3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706983" y="1404622"/>
            <a:ext cx="3168724" cy="38779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charset="-122"/>
              </a:rPr>
              <a:t>格式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宋体" charset="-122"/>
              </a:rPr>
              <a:t>3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if delta&gt;=0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charset="-122"/>
              </a:rPr>
              <a:t>: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rgbClr val="FF0000"/>
                </a:solidFill>
                <a:latin typeface="宋体" charset="-122"/>
              </a:rPr>
              <a:t>e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宋体" charset="-122"/>
              </a:rPr>
              <a:t>lif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delta==0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宋体" charset="-122"/>
              </a:rPr>
              <a:t>:</a:t>
            </a:r>
            <a:endParaRPr kumimoji="1" lang="en-US" altLang="zh-CN" sz="2400" b="1" dirty="0">
              <a:solidFill>
                <a:srgbClr val="FF0000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2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e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lse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charset="-122"/>
              </a:rPr>
              <a:t>:</a:t>
            </a:r>
            <a:endParaRPr kumimoji="1" lang="en-US" altLang="zh-CN" sz="2400" b="1" dirty="0" smtClean="0">
              <a:solidFill>
                <a:srgbClr val="FF0000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3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9907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80224" y="1299160"/>
            <a:ext cx="7858877" cy="864096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求最大值</a:t>
            </a:r>
            <a:endParaRPr lang="en-US" altLang="zh-CN" sz="28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输入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个数，求其中的大者，输出</a:t>
            </a:r>
            <a:endParaRPr lang="en-US" altLang="zh-CN" sz="2800" b="1" dirty="0" smtClean="0"/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if</a:t>
            </a:r>
            <a:r>
              <a:rPr lang="zh-CN" altLang="en-US" dirty="0"/>
              <a:t>语句例子</a:t>
            </a:r>
            <a:endParaRPr lang="en-US" altLang="zh-CN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222533" y="4189988"/>
            <a:ext cx="3384376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运行结果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x=32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y=13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m</a:t>
            </a:r>
            <a:r>
              <a:rPr lang="en-US" altLang="zh-CN" sz="2000" b="1" dirty="0" smtClean="0"/>
              <a:t>ax is:32.0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59" y="2507616"/>
            <a:ext cx="4289677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 smtClean="0"/>
              <a:t>tempX</a:t>
            </a:r>
            <a:r>
              <a:rPr lang="en-US" altLang="zh-CN" sz="2000" b="1" dirty="0" smtClean="0"/>
              <a:t>=input("x=")</a:t>
            </a: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 smtClean="0"/>
              <a:t>tempY</a:t>
            </a:r>
            <a:r>
              <a:rPr lang="en-US" altLang="zh-CN" sz="2000" b="1" dirty="0" smtClean="0"/>
              <a:t>=input("y=")</a:t>
            </a: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x=float(</a:t>
            </a:r>
            <a:r>
              <a:rPr lang="en-US" altLang="zh-CN" sz="2000" b="1" dirty="0" err="1" smtClean="0"/>
              <a:t>tempX</a:t>
            </a:r>
            <a:r>
              <a:rPr lang="en-US" altLang="zh-CN" sz="2000" b="1" dirty="0" smtClean="0"/>
              <a:t>) # </a:t>
            </a:r>
            <a:r>
              <a:rPr lang="zh-CN" altLang="en-US" sz="2000" b="1" dirty="0" smtClean="0"/>
              <a:t>字符串转浮点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y=float(</a:t>
            </a:r>
            <a:r>
              <a:rPr lang="en-US" altLang="zh-CN" sz="2000" b="1" dirty="0" err="1" smtClean="0"/>
              <a:t>tempY</a:t>
            </a:r>
            <a:r>
              <a:rPr lang="en-US" altLang="zh-CN" sz="2000" b="1" dirty="0" smtClean="0"/>
              <a:t>)</a:t>
            </a: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max=x   // </a:t>
            </a:r>
            <a:r>
              <a:rPr lang="zh-CN" altLang="en-US" sz="2000" b="1" dirty="0" smtClean="0"/>
              <a:t>先假设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是最大的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if max&lt;y:</a:t>
            </a: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  max=y</a:t>
            </a: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print(</a:t>
            </a:r>
            <a:r>
              <a:rPr lang="en-US" altLang="zh-CN" sz="2000" b="1" dirty="0"/>
              <a:t>"</a:t>
            </a:r>
            <a:r>
              <a:rPr lang="en-US" altLang="zh-CN" sz="2000" b="1" dirty="0" smtClean="0"/>
              <a:t>max </a:t>
            </a:r>
            <a:r>
              <a:rPr lang="en-US" altLang="zh-CN" sz="2000" b="1" dirty="0" err="1" smtClean="0"/>
              <a:t>is:",max</a:t>
            </a:r>
            <a:r>
              <a:rPr lang="en-US" altLang="zh-CN" sz="2000" b="1" dirty="0" smtClean="0"/>
              <a:t>)</a:t>
            </a:r>
            <a:endParaRPr lang="zh-CN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932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932040" y="2564904"/>
            <a:ext cx="3888432" cy="3456384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a=4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b=20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c=2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方程有</a:t>
            </a:r>
            <a:r>
              <a:rPr lang="zh-CN" altLang="en-US" sz="2000" b="1" dirty="0" smtClean="0"/>
              <a:t>实根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a=4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b=1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c=2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方程没有实根</a:t>
            </a:r>
            <a:endParaRPr lang="zh-CN" altLang="en-US" sz="2000" b="1" dirty="0" smtClean="0"/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if</a:t>
            </a:r>
            <a:r>
              <a:rPr lang="zh-CN" altLang="en-US" dirty="0"/>
              <a:t>语句例子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1124744"/>
            <a:ext cx="4104457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判断一元二次方程是否有实数根</a:t>
            </a:r>
            <a:endParaRPr lang="en-US" altLang="zh-CN" sz="2000" b="1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1" y="1772816"/>
            <a:ext cx="4104457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a=input</a:t>
            </a:r>
            <a:r>
              <a:rPr lang="en-US" altLang="zh-CN" sz="2000" b="1" dirty="0"/>
              <a:t>("a=")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b=input("b=")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c=input("c=")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a=float(a)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b=float(b)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c=float(c)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delta = b*b-4*a*c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if (delta &gt;=0):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print("</a:t>
            </a:r>
            <a:r>
              <a:rPr lang="zh-CN" altLang="en-US" sz="2000" b="1" dirty="0"/>
              <a:t>方程有实根</a:t>
            </a:r>
            <a:r>
              <a:rPr lang="en-US" altLang="zh-CN" sz="2000" b="1" dirty="0"/>
              <a:t>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else: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print("</a:t>
            </a:r>
            <a:r>
              <a:rPr lang="zh-CN" altLang="en-US" sz="2000" b="1" dirty="0"/>
              <a:t>方程没有实根</a:t>
            </a:r>
            <a:r>
              <a:rPr lang="en-US" altLang="zh-CN" sz="2000" b="1" dirty="0"/>
              <a:t>")</a:t>
            </a:r>
            <a:endParaRPr lang="en-US" altLang="zh-CN" sz="2000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9543" y="1124744"/>
            <a:ext cx="3204865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个数，转实数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计算</a:t>
            </a:r>
            <a:r>
              <a:rPr lang="en-US" altLang="zh-CN" sz="2000" b="1" dirty="0" smtClean="0"/>
              <a:t>delta, </a:t>
            </a:r>
            <a:r>
              <a:rPr lang="zh-CN" altLang="en-US" sz="2000" b="1" dirty="0" smtClean="0"/>
              <a:t>决定根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949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uiExpand="1" build="p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if</a:t>
            </a:r>
            <a:r>
              <a:rPr lang="zh-CN" altLang="en-US" dirty="0"/>
              <a:t>例子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0356" y="1196752"/>
            <a:ext cx="403244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a=input("a=")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a=float(a)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b=float(input</a:t>
            </a:r>
            <a:r>
              <a:rPr lang="en-US" altLang="zh-CN" sz="2000" b="1" dirty="0"/>
              <a:t>("b</a:t>
            </a:r>
            <a:r>
              <a:rPr lang="en-US" altLang="zh-CN" sz="2000" b="1" dirty="0" smtClean="0"/>
              <a:t>="))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c=float(input</a:t>
            </a:r>
            <a:r>
              <a:rPr lang="en-US" altLang="zh-CN" sz="2000" b="1" dirty="0"/>
              <a:t>("c</a:t>
            </a:r>
            <a:r>
              <a:rPr lang="en-US" altLang="zh-CN" sz="2000" b="1" dirty="0" smtClean="0"/>
              <a:t>="))</a:t>
            </a: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delta </a:t>
            </a:r>
            <a:r>
              <a:rPr lang="en-US" altLang="zh-CN" sz="2000" b="1" dirty="0"/>
              <a:t>= b*b-4*a*c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if (delta &gt;0):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print("</a:t>
            </a:r>
            <a:r>
              <a:rPr lang="zh-CN" altLang="en-US" sz="2000" b="1" dirty="0"/>
              <a:t>方程有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个不同实根</a:t>
            </a:r>
            <a:r>
              <a:rPr lang="en-US" altLang="zh-CN" sz="2000" b="1" dirty="0"/>
              <a:t>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elif</a:t>
            </a:r>
            <a:r>
              <a:rPr lang="en-US" altLang="zh-CN" sz="2400" b="1" dirty="0">
                <a:solidFill>
                  <a:srgbClr val="FF0000"/>
                </a:solidFill>
              </a:rPr>
              <a:t> delta==0: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print("</a:t>
            </a:r>
            <a:r>
              <a:rPr lang="zh-CN" altLang="en-US" sz="2000" b="1" dirty="0"/>
              <a:t>方程有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个相等实根</a:t>
            </a:r>
            <a:r>
              <a:rPr lang="en-US" altLang="zh-CN" sz="2000" b="1" dirty="0"/>
              <a:t>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else: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print("</a:t>
            </a:r>
            <a:r>
              <a:rPr lang="zh-CN" altLang="en-US" sz="2000" b="1" dirty="0"/>
              <a:t>方程没有实根</a:t>
            </a:r>
            <a:r>
              <a:rPr lang="en-US" altLang="zh-CN" sz="2000" b="1" dirty="0" smtClean="0"/>
              <a:t>")</a:t>
            </a:r>
          </a:p>
        </p:txBody>
      </p:sp>
      <p:sp>
        <p:nvSpPr>
          <p:cNvPr id="5" name="矩形 4"/>
          <p:cNvSpPr/>
          <p:nvPr/>
        </p:nvSpPr>
        <p:spPr>
          <a:xfrm>
            <a:off x="5076056" y="1700808"/>
            <a:ext cx="3157952" cy="1800200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/>
              <a:t>完善左边的</a:t>
            </a:r>
            <a:r>
              <a:rPr lang="zh-CN" altLang="en-US" sz="2000" b="1" dirty="0"/>
              <a:t>程序</a:t>
            </a:r>
            <a:r>
              <a:rPr lang="zh-CN" altLang="en-US" sz="2000" b="1" dirty="0" smtClean="0"/>
              <a:t>，将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个根求出来</a:t>
            </a:r>
            <a:endParaRPr lang="en-US" altLang="zh-CN" sz="2000" b="1" dirty="0" smtClean="0"/>
          </a:p>
          <a:p>
            <a:pPr algn="just"/>
            <a:endParaRPr lang="en-US" altLang="zh-CN" sz="2000" b="1" dirty="0"/>
          </a:p>
          <a:p>
            <a:pPr algn="just"/>
            <a:r>
              <a:rPr lang="en-US" altLang="zh-CN" sz="2000" b="1" dirty="0" err="1"/>
              <a:t>s</a:t>
            </a:r>
            <a:r>
              <a:rPr lang="en-US" altLang="zh-CN" sz="2000" b="1" dirty="0" err="1" smtClean="0"/>
              <a:t>qrt</a:t>
            </a:r>
            <a:r>
              <a:rPr lang="zh-CN" altLang="en-US" sz="2000" b="1" dirty="0" smtClean="0"/>
              <a:t>函数，在</a:t>
            </a:r>
            <a:r>
              <a:rPr lang="en-US" altLang="zh-CN" sz="2000" b="1" dirty="0" smtClean="0"/>
              <a:t>math</a:t>
            </a:r>
            <a:r>
              <a:rPr lang="zh-CN" altLang="en-US" sz="2000" b="1" dirty="0" smtClean="0"/>
              <a:t>中</a:t>
            </a:r>
            <a:endParaRPr lang="en-US" altLang="zh-CN" sz="2000" b="1" dirty="0" smtClean="0"/>
          </a:p>
          <a:p>
            <a:pPr algn="just"/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09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while</a:t>
            </a:r>
            <a:r>
              <a:rPr lang="zh-CN" altLang="en-US" dirty="0"/>
              <a:t>语句  循环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83878" y="1412776"/>
            <a:ext cx="348406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格式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While </a:t>
            </a:r>
            <a:r>
              <a:rPr lang="zh-CN" altLang="en-US" sz="2000" b="1" dirty="0" smtClean="0"/>
              <a:t>布尔表达式 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：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语句组</a:t>
            </a:r>
            <a:endParaRPr lang="en-US" altLang="zh-CN" sz="2000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4283968" y="1412776"/>
            <a:ext cx="4752528" cy="1368152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/>
              <a:t>布尔表达式为真时，执行语句组，否则终止</a:t>
            </a:r>
            <a:r>
              <a:rPr lang="en-US" altLang="zh-CN" sz="2000" b="1" dirty="0" smtClean="0"/>
              <a:t> </a:t>
            </a:r>
            <a:endParaRPr lang="zh-CN" altLang="en-US" sz="2000" b="1" dirty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91816" y="3943350"/>
            <a:ext cx="1676400" cy="2146300"/>
            <a:chOff x="3657600" y="4343400"/>
            <a:chExt cx="1676400" cy="2146300"/>
          </a:xfrm>
        </p:grpSpPr>
        <p:sp>
          <p:nvSpPr>
            <p:cNvPr id="7" name="AutoShape 44"/>
            <p:cNvSpPr>
              <a:spLocks noChangeArrowheads="1"/>
            </p:cNvSpPr>
            <p:nvPr/>
          </p:nvSpPr>
          <p:spPr bwMode="auto">
            <a:xfrm>
              <a:off x="4191000" y="4343400"/>
              <a:ext cx="838200" cy="533400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" name="Rectangle 45"/>
            <p:cNvSpPr>
              <a:spLocks noChangeArrowheads="1"/>
            </p:cNvSpPr>
            <p:nvPr/>
          </p:nvSpPr>
          <p:spPr bwMode="auto">
            <a:xfrm>
              <a:off x="4038600" y="5334000"/>
              <a:ext cx="1066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1600" b="1">
                  <a:solidFill>
                    <a:schemeClr val="bg1"/>
                  </a:solidFill>
                  <a:latin typeface="Times New Roman" pitchFamily="18" charset="0"/>
                </a:rPr>
                <a:t>循环体</a:t>
              </a:r>
            </a:p>
          </p:txBody>
        </p:sp>
        <p:sp>
          <p:nvSpPr>
            <p:cNvPr id="9" name="Line 46"/>
            <p:cNvSpPr>
              <a:spLocks noChangeShapeType="1"/>
            </p:cNvSpPr>
            <p:nvPr/>
          </p:nvSpPr>
          <p:spPr bwMode="auto">
            <a:xfrm>
              <a:off x="4572000" y="4876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Line 47"/>
            <p:cNvSpPr>
              <a:spLocks noChangeShapeType="1"/>
            </p:cNvSpPr>
            <p:nvPr/>
          </p:nvSpPr>
          <p:spPr bwMode="auto">
            <a:xfrm>
              <a:off x="45720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Line 48"/>
            <p:cNvSpPr>
              <a:spLocks noChangeShapeType="1"/>
            </p:cNvSpPr>
            <p:nvPr/>
          </p:nvSpPr>
          <p:spPr bwMode="auto">
            <a:xfrm flipH="1">
              <a:off x="3657600" y="5867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49"/>
            <p:cNvSpPr>
              <a:spLocks noChangeShapeType="1"/>
            </p:cNvSpPr>
            <p:nvPr/>
          </p:nvSpPr>
          <p:spPr bwMode="auto">
            <a:xfrm flipV="1">
              <a:off x="3657600" y="46482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Line 50"/>
            <p:cNvSpPr>
              <a:spLocks noChangeShapeType="1"/>
            </p:cNvSpPr>
            <p:nvPr/>
          </p:nvSpPr>
          <p:spPr bwMode="auto">
            <a:xfrm>
              <a:off x="3657600" y="4622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Line 51"/>
            <p:cNvSpPr>
              <a:spLocks noChangeShapeType="1"/>
            </p:cNvSpPr>
            <p:nvPr/>
          </p:nvSpPr>
          <p:spPr bwMode="auto">
            <a:xfrm>
              <a:off x="5029200" y="46101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Line 52"/>
            <p:cNvSpPr>
              <a:spLocks noChangeShapeType="1"/>
            </p:cNvSpPr>
            <p:nvPr/>
          </p:nvSpPr>
          <p:spPr bwMode="auto">
            <a:xfrm>
              <a:off x="5334000" y="4621138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3975100" y="6032500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en-US" altLang="zh-CN" sz="24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2126599" y="3486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2550162" y="378752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</a:t>
            </a:r>
            <a:endParaRPr lang="zh-CN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85101" y="440749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544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68263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=1+2+….+n</a:t>
            </a:r>
          </a:p>
          <a:p>
            <a:pPr marL="68263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=1    s  +=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</a:t>
            </a:r>
            <a:r>
              <a:rPr lang="zh-CN" altLang="en-US" dirty="0" smtClean="0"/>
              <a:t>第一项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+= 1</a:t>
            </a:r>
          </a:p>
          <a:p>
            <a:pPr marL="68263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6848</TotalTime>
  <Words>1606</Words>
  <Application>Microsoft Office PowerPoint</Application>
  <PresentationFormat>全屏显示(4:3)</PresentationFormat>
  <Paragraphs>312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黑体</vt:lpstr>
      <vt:lpstr>华文新魏</vt:lpstr>
      <vt:lpstr>宋体</vt:lpstr>
      <vt:lpstr>Arial</vt:lpstr>
      <vt:lpstr>Bodoni MT Black</vt:lpstr>
      <vt:lpstr>Calibri</vt:lpstr>
      <vt:lpstr>Times New Roman</vt:lpstr>
      <vt:lpstr>Wingdings</vt:lpstr>
      <vt:lpstr>主题1</vt:lpstr>
      <vt:lpstr>Python语法基础 流程控制</vt:lpstr>
      <vt:lpstr>流控制语句—及列表</vt:lpstr>
      <vt:lpstr>if</vt:lpstr>
      <vt:lpstr>if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for循环—计数循环</vt:lpstr>
      <vt:lpstr>range函数</vt:lpstr>
      <vt:lpstr>for循环结合range 求 s=1+2+…+n</vt:lpstr>
      <vt:lpstr>终止循环语句break</vt:lpstr>
      <vt:lpstr>转下一次循环  continue</vt:lpstr>
      <vt:lpstr>随机数概率模型 求π</vt:lpstr>
      <vt:lpstr>随机概率模型的应用</vt:lpstr>
      <vt:lpstr>random库</vt:lpstr>
      <vt:lpstr>random库例子</vt:lpstr>
      <vt:lpstr>random库例子</vt:lpstr>
      <vt:lpstr>随机模型计算PI</vt:lpstr>
      <vt:lpstr>随机数计算PI</vt:lpstr>
      <vt:lpstr>梯形法计算sin在0-pi上的积分</vt:lpstr>
      <vt:lpstr>梯形积分程序—给定份数</vt:lpstr>
      <vt:lpstr>梯形积分程序—自动化</vt:lpstr>
      <vt:lpstr>寻优：寻找sin在0-pi上的最大值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317</cp:revision>
  <dcterms:created xsi:type="dcterms:W3CDTF">2010-02-28T17:17:53Z</dcterms:created>
  <dcterms:modified xsi:type="dcterms:W3CDTF">2020-03-02T02:54:31Z</dcterms:modified>
</cp:coreProperties>
</file>