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2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4592A4-E237-4A56-9CB9-39DC0234BDB2}" type="datetimeFigureOut">
              <a:rPr lang="zh-CN" altLang="en-US"/>
              <a:pPr>
                <a:defRPr/>
              </a:pPr>
              <a:t>2018/3/11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41A3E1-9B29-4EC3-8654-927667BFF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60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3415D4A-526D-4DC9-BF32-C7B8DBFED9D6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3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5025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613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45FD9-2A9F-4ADC-AC9B-CCE7FF1D7D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27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FD76A5C-5101-48E2-B4FF-7E96E16CB41A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3205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1907704" y="6381328"/>
            <a:ext cx="7056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0" dirty="0" smtClean="0">
                <a:solidFill>
                  <a:srgbClr val="FFFF00"/>
                </a:solidFill>
              </a:rPr>
              <a:t>http://cal.tongji.edu.cn/IT </a:t>
            </a:r>
            <a:r>
              <a:rPr lang="en-US" altLang="zh-CN" sz="2400" dirty="0" smtClean="0">
                <a:solidFill>
                  <a:srgbClr val="FFFF00"/>
                </a:solidFill>
              </a:rPr>
              <a:t>pshcong@tongji.edu.cn</a:t>
            </a:r>
            <a:endParaRPr lang="zh-CN" altLang="en-US" sz="2400" dirty="0" smtClean="0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3" r:id="rId3"/>
    <p:sldLayoutId id="2147483925" r:id="rId4"/>
    <p:sldLayoutId id="2147483928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/>
              <a:t>Python</a:t>
            </a:r>
            <a:r>
              <a:rPr lang="zh-CN" altLang="en-US" dirty="0" smtClean="0"/>
              <a:t>语法基础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流程控制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Bodoni MT Black"/>
              </a:rPr>
              <a:t>  教师：丛培盛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while</a:t>
            </a:r>
            <a:r>
              <a:rPr lang="zh-CN" altLang="en-US" dirty="0"/>
              <a:t>例子  求一元高次方程的根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124744"/>
            <a:ext cx="5075133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750918" y="4437112"/>
            <a:ext cx="4853651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/>
              <a:t>f(a)*f(b)&lt;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，根在</a:t>
            </a:r>
            <a:r>
              <a:rPr lang="en-US" altLang="zh-CN" sz="2000" b="1" dirty="0" err="1" smtClean="0"/>
              <a:t>a,b</a:t>
            </a:r>
            <a:r>
              <a:rPr lang="zh-CN" altLang="en-US" sz="2000" b="1" dirty="0" smtClean="0"/>
              <a:t>中间</a:t>
            </a:r>
            <a:endParaRPr lang="en-US" altLang="zh-CN" sz="2000" b="1" dirty="0" smtClean="0"/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zh-CN" sz="2000" b="1" dirty="0" smtClean="0"/>
              <a:t>取</a:t>
            </a:r>
            <a:r>
              <a:rPr lang="en-US" altLang="zh-CN" sz="2000" b="1" dirty="0" smtClean="0"/>
              <a:t>m</a:t>
            </a:r>
            <a:r>
              <a:rPr lang="en-US" altLang="zh-CN" sz="2000" b="1" dirty="0"/>
              <a:t>=(</a:t>
            </a:r>
            <a:r>
              <a:rPr lang="en-US" altLang="zh-CN" sz="2000" b="1" dirty="0" err="1"/>
              <a:t>a+b</a:t>
            </a:r>
            <a:r>
              <a:rPr lang="en-US" altLang="zh-CN" sz="2000" b="1" dirty="0"/>
              <a:t>)/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，</a:t>
            </a:r>
            <a:r>
              <a:rPr lang="zh-CN" altLang="zh-CN" sz="2000" b="1" dirty="0"/>
              <a:t>计算</a:t>
            </a:r>
            <a:r>
              <a:rPr lang="en-US" altLang="zh-CN" sz="2000" b="1" dirty="0"/>
              <a:t>f(m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zh-CN" sz="2000" b="1" dirty="0" smtClean="0"/>
              <a:t>比较</a:t>
            </a:r>
            <a:r>
              <a:rPr lang="en-US" altLang="zh-CN" sz="2000" b="1" dirty="0"/>
              <a:t>f(m)</a:t>
            </a:r>
            <a:r>
              <a:rPr lang="zh-CN" altLang="zh-CN" sz="2000" b="1" dirty="0"/>
              <a:t>和</a:t>
            </a:r>
            <a:r>
              <a:rPr lang="en-US" altLang="zh-CN" sz="2000" b="1" dirty="0"/>
              <a:t>f(a)</a:t>
            </a:r>
            <a:r>
              <a:rPr lang="zh-CN" altLang="zh-CN" sz="2000" b="1" dirty="0"/>
              <a:t>的</a:t>
            </a:r>
            <a:r>
              <a:rPr lang="zh-CN" altLang="zh-CN" sz="2000" b="1" dirty="0" smtClean="0"/>
              <a:t>符号</a:t>
            </a:r>
            <a:r>
              <a:rPr lang="zh-CN" altLang="en-US" sz="2000" b="1" dirty="0" smtClean="0"/>
              <a:t>，同号则</a:t>
            </a:r>
            <a:r>
              <a:rPr lang="en-US" altLang="zh-CN" sz="2000" b="1" dirty="0" smtClean="0"/>
              <a:t>a=m, </a:t>
            </a:r>
            <a:r>
              <a:rPr lang="zh-CN" altLang="en-US" sz="2000" b="1" dirty="0" smtClean="0"/>
              <a:t>否则 </a:t>
            </a:r>
            <a:r>
              <a:rPr lang="en-US" altLang="zh-CN" sz="2000" b="1" dirty="0" smtClean="0"/>
              <a:t>b=m</a:t>
            </a:r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 smtClean="0"/>
              <a:t>a, b </a:t>
            </a:r>
            <a:r>
              <a:rPr lang="zh-CN" altLang="en-US" sz="2000" b="1" dirty="0" smtClean="0"/>
              <a:t>差值很小时，结束，否则转</a:t>
            </a:r>
            <a:r>
              <a:rPr lang="en-US" altLang="zh-CN" sz="2000" b="1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6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229600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问题  醋酸溶液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值求解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数学转换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6778" y="908720"/>
            <a:ext cx="7067550" cy="277495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zh-CN" altLang="zh-CN" sz="1800" b="1" dirty="0"/>
              <a:t>弱酸</a:t>
            </a:r>
            <a:r>
              <a:rPr lang="en-US" altLang="zh-CN" sz="1800" b="1" dirty="0"/>
              <a:t>HA</a:t>
            </a:r>
            <a:r>
              <a:rPr lang="zh-CN" altLang="zh-CN" sz="1800" b="1" dirty="0"/>
              <a:t>在水溶液中的解离方程为： </a:t>
            </a:r>
            <a:r>
              <a:rPr lang="en-US" altLang="zh-CN" sz="1800" b="1" dirty="0"/>
              <a:t>HA=H</a:t>
            </a:r>
            <a:r>
              <a:rPr lang="en-US" altLang="zh-CN" sz="1800" b="1" baseline="30000" dirty="0"/>
              <a:t>+</a:t>
            </a:r>
            <a:r>
              <a:rPr lang="en-US" altLang="zh-CN" sz="1800" b="1" dirty="0"/>
              <a:t> + </a:t>
            </a:r>
            <a:r>
              <a:rPr lang="en-US" altLang="zh-CN" sz="1800" b="1" dirty="0" smtClean="0"/>
              <a:t>A</a:t>
            </a:r>
            <a:r>
              <a:rPr lang="en-US" altLang="zh-CN" sz="1800" b="1" baseline="30000" dirty="0" smtClean="0"/>
              <a:t>-</a:t>
            </a:r>
            <a:endParaRPr lang="en-US" altLang="zh-CN" sz="1800" b="1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zh-CN" altLang="zh-CN" sz="1800" b="1" dirty="0"/>
              <a:t>电离常数为</a:t>
            </a:r>
            <a:r>
              <a:rPr lang="en-US" altLang="zh-CN" sz="1800" b="1" i="1" dirty="0" err="1" smtClean="0"/>
              <a:t>K</a:t>
            </a:r>
            <a:r>
              <a:rPr lang="en-US" altLang="zh-CN" sz="1800" b="1" baseline="-25000" dirty="0" err="1" smtClean="0"/>
              <a:t>a</a:t>
            </a:r>
            <a:r>
              <a:rPr lang="en-US" altLang="zh-CN" sz="1800" b="1" dirty="0"/>
              <a:t> </a:t>
            </a:r>
            <a:r>
              <a:rPr lang="en-US" altLang="zh-CN" sz="1800" b="1" dirty="0" smtClean="0"/>
              <a:t>   </a:t>
            </a:r>
            <a:r>
              <a:rPr lang="en-US" altLang="zh-CN" sz="1800" b="1" dirty="0" err="1" smtClean="0"/>
              <a:t>K</a:t>
            </a:r>
            <a:r>
              <a:rPr lang="en-US" altLang="zh-CN" sz="1800" b="1" baseline="-25000" dirty="0" err="1" smtClean="0"/>
              <a:t>a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= [H</a:t>
            </a:r>
            <a:r>
              <a:rPr lang="en-US" altLang="zh-CN" sz="1800" b="1" baseline="30000" dirty="0"/>
              <a:t>+</a:t>
            </a:r>
            <a:r>
              <a:rPr lang="en-US" altLang="zh-CN" sz="1800" b="1" dirty="0"/>
              <a:t>][A</a:t>
            </a:r>
            <a:r>
              <a:rPr lang="en-US" altLang="zh-CN" sz="1800" b="1" baseline="30000" dirty="0"/>
              <a:t>-</a:t>
            </a:r>
            <a:r>
              <a:rPr lang="en-US" altLang="zh-CN" sz="1800" b="1" dirty="0"/>
              <a:t>] / [HA</a:t>
            </a:r>
            <a:r>
              <a:rPr lang="en-US" altLang="zh-CN" sz="1800" b="1" dirty="0" smtClean="0"/>
              <a:t>]</a:t>
            </a:r>
          </a:p>
          <a:p>
            <a:pPr marL="6858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zh-CN" altLang="zh-CN" sz="1800" b="1" dirty="0"/>
              <a:t>质子平衡方程为： </a:t>
            </a:r>
            <a:r>
              <a:rPr lang="en-US" altLang="zh-CN" sz="1800" b="1" dirty="0" smtClean="0"/>
              <a:t>[</a:t>
            </a:r>
            <a:r>
              <a:rPr lang="en-US" altLang="zh-CN" sz="1800" b="1" dirty="0"/>
              <a:t>H</a:t>
            </a:r>
            <a:r>
              <a:rPr lang="en-US" altLang="zh-CN" sz="1800" b="1" baseline="30000" dirty="0"/>
              <a:t>+</a:t>
            </a:r>
            <a:r>
              <a:rPr lang="en-US" altLang="zh-CN" sz="1800" b="1" dirty="0"/>
              <a:t>] = [A</a:t>
            </a:r>
            <a:r>
              <a:rPr lang="en-US" altLang="zh-CN" sz="1800" b="1" baseline="30000" dirty="0"/>
              <a:t>-</a:t>
            </a:r>
            <a:r>
              <a:rPr lang="en-US" altLang="zh-CN" sz="1800" b="1" dirty="0"/>
              <a:t>]  +  [OH</a:t>
            </a:r>
            <a:r>
              <a:rPr lang="en-US" altLang="zh-CN" sz="1800" b="1" baseline="30000" dirty="0"/>
              <a:t>-</a:t>
            </a:r>
            <a:r>
              <a:rPr lang="en-US" altLang="zh-CN" sz="1800" b="1" dirty="0"/>
              <a:t>]                   </a:t>
            </a:r>
            <a:endParaRPr lang="en-US" altLang="zh-CN" sz="1800" b="1" dirty="0" smtClean="0"/>
          </a:p>
          <a:p>
            <a:pPr marL="6858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sz="1800" b="1" dirty="0"/>
              <a:t>[OH</a:t>
            </a:r>
            <a:r>
              <a:rPr lang="en-US" altLang="zh-CN" sz="1800" b="1" baseline="30000" dirty="0"/>
              <a:t>-</a:t>
            </a:r>
            <a:r>
              <a:rPr lang="en-US" altLang="zh-CN" sz="1800" b="1" dirty="0"/>
              <a:t>]</a:t>
            </a:r>
            <a:r>
              <a:rPr lang="zh-CN" altLang="zh-CN" sz="1800" b="1" dirty="0"/>
              <a:t>和</a:t>
            </a:r>
            <a:r>
              <a:rPr lang="en-US" altLang="zh-CN" sz="1800" b="1" dirty="0"/>
              <a:t>[A</a:t>
            </a:r>
            <a:r>
              <a:rPr lang="en-US" altLang="zh-CN" sz="1800" b="1" baseline="30000" dirty="0"/>
              <a:t>-</a:t>
            </a:r>
            <a:r>
              <a:rPr lang="en-US" altLang="zh-CN" sz="1800" b="1" dirty="0"/>
              <a:t>]</a:t>
            </a:r>
            <a:r>
              <a:rPr lang="zh-CN" altLang="zh-CN" sz="1800" b="1" dirty="0"/>
              <a:t>都可以表达为</a:t>
            </a:r>
            <a:r>
              <a:rPr lang="en-US" altLang="zh-CN" sz="1800" b="1" dirty="0"/>
              <a:t>[H</a:t>
            </a:r>
            <a:r>
              <a:rPr lang="en-US" altLang="zh-CN" sz="1800" b="1" baseline="30000" dirty="0"/>
              <a:t>+</a:t>
            </a:r>
            <a:r>
              <a:rPr lang="en-US" altLang="zh-CN" sz="1800" b="1" dirty="0"/>
              <a:t>]</a:t>
            </a:r>
            <a:r>
              <a:rPr lang="zh-CN" altLang="zh-CN" sz="1800" b="1" dirty="0"/>
              <a:t>的</a:t>
            </a:r>
            <a:r>
              <a:rPr lang="zh-CN" altLang="zh-CN" sz="1800" b="1" dirty="0" smtClean="0"/>
              <a:t>函数</a:t>
            </a:r>
            <a:endParaRPr lang="zh-CN" altLang="zh-CN" sz="1800" b="1" dirty="0"/>
          </a:p>
          <a:p>
            <a:pPr marL="6858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sz="1800" b="1" dirty="0"/>
              <a:t>[OH</a:t>
            </a:r>
            <a:r>
              <a:rPr lang="en-US" altLang="zh-CN" sz="1800" b="1" baseline="30000" dirty="0"/>
              <a:t>-</a:t>
            </a:r>
            <a:r>
              <a:rPr lang="en-US" altLang="zh-CN" sz="1800" b="1" dirty="0"/>
              <a:t>] = K</a:t>
            </a:r>
            <a:r>
              <a:rPr lang="en-US" altLang="zh-CN" sz="1800" b="1" baseline="-25000" dirty="0"/>
              <a:t>w</a:t>
            </a:r>
            <a:r>
              <a:rPr lang="en-US" altLang="zh-CN" sz="1800" b="1" dirty="0"/>
              <a:t>/[H</a:t>
            </a:r>
            <a:r>
              <a:rPr lang="en-US" altLang="zh-CN" sz="1800" b="1" baseline="30000" dirty="0"/>
              <a:t>+</a:t>
            </a:r>
            <a:r>
              <a:rPr lang="en-US" altLang="zh-CN" sz="1800" b="1" dirty="0"/>
              <a:t>]                       </a:t>
            </a:r>
            <a:endParaRPr lang="zh-CN" altLang="zh-CN" sz="1800" b="1" dirty="0"/>
          </a:p>
          <a:p>
            <a:pPr marL="6858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sz="1800" b="1" dirty="0"/>
              <a:t>[A</a:t>
            </a:r>
            <a:r>
              <a:rPr lang="en-US" altLang="zh-CN" sz="1800" b="1" baseline="30000" dirty="0"/>
              <a:t>-</a:t>
            </a:r>
            <a:r>
              <a:rPr lang="en-US" altLang="zh-CN" sz="1800" b="1" dirty="0"/>
              <a:t>] = </a:t>
            </a:r>
            <a:r>
              <a:rPr lang="zh-CN" altLang="zh-CN" sz="1800" b="1" i="1" dirty="0"/>
              <a:t>δ</a:t>
            </a:r>
            <a:r>
              <a:rPr lang="en-US" altLang="zh-CN" sz="1800" b="1" i="1" baseline="-25000" dirty="0" err="1"/>
              <a:t>n</a:t>
            </a:r>
            <a:r>
              <a:rPr lang="en-US" altLang="zh-CN" sz="1800" b="1" i="1" dirty="0" err="1"/>
              <a:t>c</a:t>
            </a:r>
            <a:r>
              <a:rPr lang="en-US" altLang="zh-CN" sz="1800" b="1" dirty="0"/>
              <a:t>                                </a:t>
            </a:r>
            <a:endParaRPr lang="zh-CN" altLang="zh-CN" sz="1800" b="1" dirty="0"/>
          </a:p>
          <a:p>
            <a:pPr marL="6858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zh-CN" altLang="zh-CN" sz="1800" b="1" i="1" dirty="0"/>
              <a:t>δ</a:t>
            </a:r>
            <a:r>
              <a:rPr lang="zh-CN" altLang="zh-CN" sz="1800" b="1" dirty="0"/>
              <a:t>为</a:t>
            </a:r>
            <a:r>
              <a:rPr lang="en-US" altLang="zh-CN" sz="1800" b="1" i="1" dirty="0"/>
              <a:t>n</a:t>
            </a:r>
            <a:r>
              <a:rPr lang="zh-CN" altLang="zh-CN" sz="1800" b="1" dirty="0"/>
              <a:t>元弱酸的分布</a:t>
            </a:r>
            <a:r>
              <a:rPr lang="zh-CN" altLang="zh-CN" sz="1800" b="1" dirty="0" smtClean="0"/>
              <a:t>分数</a:t>
            </a:r>
            <a:r>
              <a:rPr lang="en-US" altLang="zh-CN" sz="1800" b="1" dirty="0" smtClean="0"/>
              <a:t>,</a:t>
            </a:r>
            <a:r>
              <a:rPr lang="zh-CN" altLang="zh-CN" sz="1800" b="1" dirty="0"/>
              <a:t>下标对应于解离了相应</a:t>
            </a:r>
            <a:r>
              <a:rPr lang="en-US" altLang="zh-CN" sz="1800" b="1" dirty="0"/>
              <a:t>H</a:t>
            </a:r>
            <a:r>
              <a:rPr lang="en-US" altLang="zh-CN" sz="1800" b="1" baseline="30000" dirty="0"/>
              <a:t>+</a:t>
            </a:r>
            <a:r>
              <a:rPr lang="zh-CN" altLang="zh-CN" sz="1800" b="1" dirty="0"/>
              <a:t>数目后的型</a:t>
            </a:r>
            <a:r>
              <a:rPr lang="zh-CN" altLang="zh-CN" sz="1800" b="1" dirty="0" smtClean="0"/>
              <a:t>体</a:t>
            </a:r>
            <a:endParaRPr lang="en-US" altLang="zh-CN" sz="1800" b="1" dirty="0"/>
          </a:p>
          <a:p>
            <a:pPr marL="6858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zh-CN" altLang="zh-CN" sz="1800" b="1" dirty="0" smtClean="0"/>
              <a:t>分布</a:t>
            </a:r>
            <a:r>
              <a:rPr lang="zh-CN" altLang="zh-CN" sz="1800" b="1" dirty="0"/>
              <a:t>分数的通式为</a:t>
            </a:r>
            <a:r>
              <a:rPr lang="zh-CN" altLang="zh-CN" sz="1800" b="1" dirty="0" smtClean="0"/>
              <a:t>：</a:t>
            </a:r>
            <a:endParaRPr lang="zh-CN" altLang="zh-CN" sz="1800" b="1" dirty="0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5" name="对象 2"/>
          <p:cNvGraphicFramePr>
            <a:graphicFrameLocks noChangeAspect="1"/>
          </p:cNvGraphicFramePr>
          <p:nvPr>
            <p:extLst/>
          </p:nvPr>
        </p:nvGraphicFramePr>
        <p:xfrm>
          <a:off x="562393" y="3823614"/>
          <a:ext cx="48323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2806700" imgH="495300" progId="Equation.3">
                  <p:embed/>
                </p:oleObj>
              </mc:Choice>
              <mc:Fallback>
                <p:oleObj name="Equation" r:id="rId3" imgW="2806700" imgH="495300" progId="Equation.3">
                  <p:embed/>
                  <p:pic>
                    <p:nvPicPr>
                      <p:cNvPr id="1024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393" y="3823614"/>
                        <a:ext cx="4832350" cy="850900"/>
                      </a:xfrm>
                      <a:prstGeom prst="rect">
                        <a:avLst/>
                      </a:prstGeom>
                      <a:solidFill>
                        <a:srgbClr val="EDF0F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594746" y="3861048"/>
            <a:ext cx="3176587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b="1" dirty="0">
                <a:solidFill>
                  <a:schemeClr val="tx1"/>
                </a:solidFill>
              </a:rPr>
              <a:t>对醋酸，</a:t>
            </a:r>
            <a:r>
              <a:rPr lang="en-US" altLang="zh-CN" sz="1800" b="1" dirty="0">
                <a:solidFill>
                  <a:schemeClr val="tx1"/>
                </a:solidFill>
              </a:rPr>
              <a:t>n=1, </a:t>
            </a:r>
            <a:r>
              <a:rPr lang="zh-CN" altLang="en-US" sz="1800" b="1" dirty="0">
                <a:solidFill>
                  <a:schemeClr val="tx1"/>
                </a:solidFill>
              </a:rPr>
              <a:t>所以 </a:t>
            </a:r>
            <a:r>
              <a:rPr lang="en-US" altLang="zh-CN" sz="1800" b="1" dirty="0">
                <a:solidFill>
                  <a:schemeClr val="tx1"/>
                </a:solidFill>
              </a:rPr>
              <a:t>[A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-</a:t>
            </a:r>
            <a:r>
              <a:rPr lang="en-US" altLang="zh-CN" sz="1800" b="1" dirty="0">
                <a:solidFill>
                  <a:schemeClr val="tx1"/>
                </a:solidFill>
              </a:rPr>
              <a:t>]=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8" name="对象 5"/>
          <p:cNvGraphicFramePr>
            <a:graphicFrameLocks noChangeAspect="1"/>
          </p:cNvGraphicFramePr>
          <p:nvPr/>
        </p:nvGraphicFramePr>
        <p:xfrm>
          <a:off x="6597650" y="4933950"/>
          <a:ext cx="1143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672808" imgH="431613" progId="Equation.3">
                  <p:embed/>
                </p:oleObj>
              </mc:Choice>
              <mc:Fallback>
                <p:oleObj name="Equation" r:id="rId5" imgW="672808" imgH="431613" progId="Equation.3">
                  <p:embed/>
                  <p:pic>
                    <p:nvPicPr>
                      <p:cNvPr id="10248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4933950"/>
                        <a:ext cx="1143000" cy="723900"/>
                      </a:xfrm>
                      <a:prstGeom prst="rect">
                        <a:avLst/>
                      </a:prstGeom>
                      <a:solidFill>
                        <a:srgbClr val="EDF0F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33400" y="4581128"/>
            <a:ext cx="4876800" cy="17637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zh-CN" altLang="en-US" sz="1800" b="1" dirty="0">
                <a:solidFill>
                  <a:schemeClr val="tx1"/>
                </a:solidFill>
              </a:rPr>
              <a:t>将 </a:t>
            </a:r>
            <a:r>
              <a:rPr lang="en-US" altLang="zh-CN" sz="1800" b="1" dirty="0">
                <a:solidFill>
                  <a:schemeClr val="tx1"/>
                </a:solidFill>
              </a:rPr>
              <a:t>[A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-</a:t>
            </a:r>
            <a:r>
              <a:rPr lang="en-US" altLang="zh-CN" sz="1800" b="1" dirty="0">
                <a:solidFill>
                  <a:schemeClr val="tx1"/>
                </a:solidFill>
              </a:rPr>
              <a:t>]</a:t>
            </a:r>
            <a:r>
              <a:rPr lang="zh-CN" altLang="en-US" sz="1800" b="1" dirty="0">
                <a:solidFill>
                  <a:schemeClr val="tx1"/>
                </a:solidFill>
              </a:rPr>
              <a:t>和</a:t>
            </a:r>
            <a:r>
              <a:rPr lang="en-US" altLang="zh-CN" sz="1800" b="1" dirty="0">
                <a:solidFill>
                  <a:schemeClr val="tx1"/>
                </a:solidFill>
              </a:rPr>
              <a:t>[OH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-</a:t>
            </a:r>
            <a:r>
              <a:rPr lang="en-US" altLang="zh-CN" sz="1800" b="1" dirty="0">
                <a:solidFill>
                  <a:schemeClr val="tx1"/>
                </a:solidFill>
              </a:rPr>
              <a:t>]</a:t>
            </a:r>
            <a:r>
              <a:rPr lang="zh-CN" altLang="en-US" sz="1800" b="1" dirty="0">
                <a:solidFill>
                  <a:schemeClr val="tx1"/>
                </a:solidFill>
              </a:rPr>
              <a:t>带入质子平衡式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[H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+</a:t>
            </a:r>
            <a:r>
              <a:rPr lang="en-US" altLang="zh-CN" sz="1800" b="1" dirty="0">
                <a:solidFill>
                  <a:schemeClr val="tx1"/>
                </a:solidFill>
              </a:rPr>
              <a:t>]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3</a:t>
            </a:r>
            <a:r>
              <a:rPr lang="en-US" altLang="zh-CN" sz="1800" b="1" dirty="0">
                <a:solidFill>
                  <a:schemeClr val="tx1"/>
                </a:solidFill>
              </a:rPr>
              <a:t>+K</a:t>
            </a:r>
            <a:r>
              <a:rPr lang="en-US" altLang="zh-CN" sz="1800" b="1" baseline="-25000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 [H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+</a:t>
            </a:r>
            <a:r>
              <a:rPr lang="en-US" altLang="zh-CN" sz="1800" b="1" dirty="0">
                <a:solidFill>
                  <a:schemeClr val="tx1"/>
                </a:solidFill>
              </a:rPr>
              <a:t>]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2</a:t>
            </a:r>
            <a:r>
              <a:rPr lang="en-US" altLang="zh-CN" sz="1800" b="1" dirty="0">
                <a:solidFill>
                  <a:schemeClr val="tx1"/>
                </a:solidFill>
              </a:rPr>
              <a:t>-(</a:t>
            </a:r>
            <a:r>
              <a:rPr lang="en-US" altLang="zh-CN" sz="1800" b="1" dirty="0" err="1">
                <a:solidFill>
                  <a:schemeClr val="tx1"/>
                </a:solidFill>
              </a:rPr>
              <a:t>K</a:t>
            </a:r>
            <a:r>
              <a:rPr lang="en-US" altLang="zh-CN" sz="1800" b="1" baseline="-25000" dirty="0" err="1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 c + K</a:t>
            </a:r>
            <a:r>
              <a:rPr lang="en-US" altLang="zh-CN" sz="1800" b="1" baseline="-25000" dirty="0">
                <a:solidFill>
                  <a:schemeClr val="tx1"/>
                </a:solidFill>
              </a:rPr>
              <a:t>w</a:t>
            </a:r>
            <a:r>
              <a:rPr lang="en-US" altLang="zh-CN" sz="1800" b="1" dirty="0">
                <a:solidFill>
                  <a:schemeClr val="tx1"/>
                </a:solidFill>
              </a:rPr>
              <a:t>) [H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+</a:t>
            </a:r>
            <a:r>
              <a:rPr lang="en-US" altLang="zh-CN" sz="1800" b="1" dirty="0">
                <a:solidFill>
                  <a:schemeClr val="tx1"/>
                </a:solidFill>
              </a:rPr>
              <a:t>] –</a:t>
            </a:r>
            <a:r>
              <a:rPr lang="en-US" altLang="zh-CN" sz="1800" b="1" dirty="0" err="1">
                <a:solidFill>
                  <a:schemeClr val="tx1"/>
                </a:solidFill>
              </a:rPr>
              <a:t>K</a:t>
            </a:r>
            <a:r>
              <a:rPr lang="en-US" altLang="zh-CN" sz="1800" b="1" baseline="-25000" dirty="0" err="1">
                <a:solidFill>
                  <a:schemeClr val="tx1"/>
                </a:solidFill>
              </a:rPr>
              <a:t>a</a:t>
            </a:r>
            <a:r>
              <a:rPr lang="en-US" altLang="zh-CN" sz="1800" b="1" dirty="0" err="1">
                <a:solidFill>
                  <a:schemeClr val="tx1"/>
                </a:solidFill>
              </a:rPr>
              <a:t>K</a:t>
            </a:r>
            <a:r>
              <a:rPr lang="en-US" altLang="zh-CN" sz="1800" b="1" baseline="-25000" dirty="0" err="1">
                <a:solidFill>
                  <a:schemeClr val="tx1"/>
                </a:solidFill>
              </a:rPr>
              <a:t>w</a:t>
            </a:r>
            <a:r>
              <a:rPr lang="en-US" altLang="zh-CN" sz="1800" b="1" dirty="0">
                <a:solidFill>
                  <a:schemeClr val="tx1"/>
                </a:solidFill>
              </a:rPr>
              <a:t> = 0       </a:t>
            </a:r>
            <a:endParaRPr lang="zh-CN" altLang="zh-CN" sz="1800" b="1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zh-CN" sz="1800" b="1" dirty="0">
                <a:solidFill>
                  <a:schemeClr val="tx1"/>
                </a:solidFill>
              </a:rPr>
              <a:t>将 </a:t>
            </a:r>
            <a:r>
              <a:rPr lang="en-US" altLang="zh-CN" sz="1800" b="1" dirty="0">
                <a:solidFill>
                  <a:schemeClr val="tx1"/>
                </a:solidFill>
              </a:rPr>
              <a:t>[H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+</a:t>
            </a:r>
            <a:r>
              <a:rPr lang="en-US" altLang="zh-CN" sz="1800" b="1" dirty="0">
                <a:solidFill>
                  <a:schemeClr val="tx1"/>
                </a:solidFill>
              </a:rPr>
              <a:t>]</a:t>
            </a:r>
            <a:r>
              <a:rPr lang="zh-CN" altLang="zh-CN" sz="1800" b="1" dirty="0">
                <a:solidFill>
                  <a:schemeClr val="tx1"/>
                </a:solidFill>
              </a:rPr>
              <a:t>用</a:t>
            </a:r>
            <a:r>
              <a:rPr lang="en-US" altLang="zh-CN" sz="1800" b="1" i="1" dirty="0">
                <a:solidFill>
                  <a:schemeClr val="tx1"/>
                </a:solidFill>
              </a:rPr>
              <a:t>x</a:t>
            </a:r>
            <a:r>
              <a:rPr lang="zh-CN" altLang="zh-CN" sz="1800" b="1" dirty="0">
                <a:solidFill>
                  <a:schemeClr val="tx1"/>
                </a:solidFill>
              </a:rPr>
              <a:t>代替，最终得到：</a:t>
            </a:r>
          </a:p>
          <a:p>
            <a:pPr algn="just">
              <a:defRPr/>
            </a:pPr>
            <a:r>
              <a:rPr lang="en-US" altLang="zh-CN" sz="1800" b="1" dirty="0">
                <a:solidFill>
                  <a:schemeClr val="tx1"/>
                </a:solidFill>
              </a:rPr>
              <a:t>x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3</a:t>
            </a:r>
            <a:r>
              <a:rPr lang="en-US" altLang="zh-CN" sz="1800" b="1" dirty="0">
                <a:solidFill>
                  <a:schemeClr val="tx1"/>
                </a:solidFill>
              </a:rPr>
              <a:t> + K</a:t>
            </a:r>
            <a:r>
              <a:rPr lang="en-US" altLang="zh-CN" sz="1800" b="1" baseline="-25000" dirty="0">
                <a:solidFill>
                  <a:schemeClr val="tx1"/>
                </a:solidFill>
              </a:rPr>
              <a:t>a</a:t>
            </a:r>
            <a:r>
              <a:rPr lang="en-US" altLang="zh-CN" sz="1800" b="1" dirty="0">
                <a:solidFill>
                  <a:schemeClr val="tx1"/>
                </a:solidFill>
              </a:rPr>
              <a:t>x</a:t>
            </a:r>
            <a:r>
              <a:rPr lang="en-US" altLang="zh-CN" sz="1800" b="1" baseline="30000" dirty="0">
                <a:solidFill>
                  <a:schemeClr val="tx1"/>
                </a:solidFill>
              </a:rPr>
              <a:t>2</a:t>
            </a:r>
            <a:r>
              <a:rPr lang="en-US" altLang="zh-CN" sz="1800" b="1" dirty="0">
                <a:solidFill>
                  <a:schemeClr val="tx1"/>
                </a:solidFill>
              </a:rPr>
              <a:t> –(</a:t>
            </a:r>
            <a:r>
              <a:rPr lang="en-US" altLang="zh-CN" sz="1800" b="1" dirty="0" err="1">
                <a:solidFill>
                  <a:schemeClr val="tx1"/>
                </a:solidFill>
              </a:rPr>
              <a:t>K</a:t>
            </a:r>
            <a:r>
              <a:rPr lang="en-US" altLang="zh-CN" sz="1800" b="1" baseline="-25000" dirty="0" err="1">
                <a:solidFill>
                  <a:schemeClr val="tx1"/>
                </a:solidFill>
              </a:rPr>
              <a:t>a</a:t>
            </a:r>
            <a:r>
              <a:rPr lang="en-US" altLang="zh-CN" sz="1800" b="1" dirty="0" err="1">
                <a:solidFill>
                  <a:schemeClr val="tx1"/>
                </a:solidFill>
              </a:rPr>
              <a:t>c+K</a:t>
            </a:r>
            <a:r>
              <a:rPr lang="en-US" altLang="zh-CN" sz="1800" b="1" baseline="-25000" dirty="0" err="1">
                <a:solidFill>
                  <a:schemeClr val="tx1"/>
                </a:solidFill>
              </a:rPr>
              <a:t>w</a:t>
            </a:r>
            <a:r>
              <a:rPr lang="en-US" altLang="zh-CN" sz="1800" b="1" dirty="0">
                <a:solidFill>
                  <a:schemeClr val="tx1"/>
                </a:solidFill>
              </a:rPr>
              <a:t>)x –</a:t>
            </a:r>
            <a:r>
              <a:rPr lang="en-US" altLang="zh-CN" sz="1800" b="1" dirty="0" err="1">
                <a:solidFill>
                  <a:schemeClr val="tx1"/>
                </a:solidFill>
              </a:rPr>
              <a:t>K</a:t>
            </a:r>
            <a:r>
              <a:rPr lang="en-US" altLang="zh-CN" sz="1800" b="1" baseline="-25000" dirty="0" err="1">
                <a:solidFill>
                  <a:schemeClr val="tx1"/>
                </a:solidFill>
              </a:rPr>
              <a:t>a</a:t>
            </a:r>
            <a:r>
              <a:rPr lang="en-US" altLang="zh-CN" sz="1800" b="1" dirty="0" err="1">
                <a:solidFill>
                  <a:schemeClr val="tx1"/>
                </a:solidFill>
              </a:rPr>
              <a:t>K</a:t>
            </a:r>
            <a:r>
              <a:rPr lang="en-US" altLang="zh-CN" sz="1800" b="1" baseline="-25000" dirty="0" err="1">
                <a:solidFill>
                  <a:schemeClr val="tx1"/>
                </a:solidFill>
              </a:rPr>
              <a:t>w</a:t>
            </a:r>
            <a:r>
              <a:rPr lang="en-US" altLang="zh-CN" sz="1800" b="1" dirty="0">
                <a:solidFill>
                  <a:schemeClr val="tx1"/>
                </a:solidFill>
              </a:rPr>
              <a:t> = 0              </a:t>
            </a:r>
            <a:endParaRPr lang="zh-CN" altLang="zh-CN" sz="18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5343" y="1971059"/>
            <a:ext cx="5647057" cy="812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30000" dirty="0" smtClean="0">
                <a:solidFill>
                  <a:srgbClr val="FF0000"/>
                </a:solidFill>
              </a:rPr>
              <a:t>3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+ K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</a:rPr>
              <a:t>x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</a:rPr>
              <a:t> –(</a:t>
            </a:r>
            <a:r>
              <a:rPr lang="en-US" altLang="zh-CN" sz="2800" b="1" dirty="0" err="1">
                <a:solidFill>
                  <a:srgbClr val="FF0000"/>
                </a:solidFill>
              </a:rPr>
              <a:t>K</a:t>
            </a:r>
            <a:r>
              <a:rPr lang="en-US" altLang="zh-CN" sz="2800" b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800" b="1" dirty="0" err="1">
                <a:solidFill>
                  <a:srgbClr val="FF0000"/>
                </a:solidFill>
              </a:rPr>
              <a:t>c+K</a:t>
            </a:r>
            <a:r>
              <a:rPr lang="en-US" altLang="zh-CN" sz="2800" b="1" baseline="-25000" dirty="0" err="1">
                <a:solidFill>
                  <a:srgbClr val="FF0000"/>
                </a:solidFill>
              </a:rPr>
              <a:t>w</a:t>
            </a:r>
            <a:r>
              <a:rPr lang="en-US" altLang="zh-CN" sz="2800" b="1" dirty="0">
                <a:solidFill>
                  <a:srgbClr val="FF0000"/>
                </a:solidFill>
              </a:rPr>
              <a:t>)x –</a:t>
            </a:r>
            <a:r>
              <a:rPr lang="en-US" altLang="zh-CN" sz="2800" b="1" dirty="0" err="1">
                <a:solidFill>
                  <a:srgbClr val="FF0000"/>
                </a:solidFill>
              </a:rPr>
              <a:t>K</a:t>
            </a:r>
            <a:r>
              <a:rPr lang="en-US" altLang="zh-CN" sz="2800" b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800" b="1" dirty="0" err="1">
                <a:solidFill>
                  <a:srgbClr val="FF0000"/>
                </a:solidFill>
              </a:rPr>
              <a:t>K</a:t>
            </a:r>
            <a:r>
              <a:rPr lang="en-US" altLang="zh-CN" sz="2800" b="1" baseline="-25000" dirty="0" err="1">
                <a:solidFill>
                  <a:srgbClr val="FF0000"/>
                </a:solidFill>
              </a:rPr>
              <a:t>w</a:t>
            </a:r>
            <a:r>
              <a:rPr lang="en-US" altLang="zh-CN" sz="2800" b="1" dirty="0">
                <a:solidFill>
                  <a:srgbClr val="FF0000"/>
                </a:solidFill>
              </a:rPr>
              <a:t> = 0              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while</a:t>
            </a:r>
            <a:r>
              <a:rPr lang="zh-CN" altLang="en-US" dirty="0"/>
              <a:t>例子  求一元高次方程的根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59" y="1191289"/>
            <a:ext cx="781806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例子：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y=x</a:t>
            </a:r>
            <a:r>
              <a:rPr lang="en-US" altLang="zh-CN" sz="2000" b="1" baseline="30000" dirty="0" smtClean="0"/>
              <a:t>3</a:t>
            </a:r>
            <a:r>
              <a:rPr lang="en-US" altLang="zh-CN" sz="2000" b="1" dirty="0" smtClean="0"/>
              <a:t>+ 10</a:t>
            </a:r>
            <a:r>
              <a:rPr lang="en-US" altLang="zh-CN" sz="2000" b="1" baseline="30000" dirty="0" smtClean="0"/>
              <a:t>-4.56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* x </a:t>
            </a:r>
            <a:r>
              <a:rPr lang="en-US" altLang="zh-CN" sz="2000" b="1" baseline="30000" dirty="0"/>
              <a:t>2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- 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10</a:t>
            </a:r>
            <a:r>
              <a:rPr lang="en-US" altLang="zh-CN" sz="2000" b="1" baseline="30000" dirty="0"/>
              <a:t>-4.56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* </a:t>
            </a:r>
            <a:r>
              <a:rPr lang="en-US" altLang="zh-CN" sz="2000" b="1" dirty="0" smtClean="0"/>
              <a:t>0.01 </a:t>
            </a:r>
            <a:r>
              <a:rPr lang="en-US" altLang="zh-CN" sz="2000" b="1" dirty="0"/>
              <a:t>+ </a:t>
            </a:r>
            <a:r>
              <a:rPr lang="en-US" altLang="zh-CN" sz="2000" b="1" dirty="0" smtClean="0"/>
              <a:t>10</a:t>
            </a:r>
            <a:r>
              <a:rPr lang="en-US" altLang="zh-CN" sz="2000" b="1" baseline="30000" dirty="0" smtClean="0"/>
              <a:t>-14</a:t>
            </a:r>
            <a:r>
              <a:rPr lang="en-US" altLang="zh-CN" sz="2000" b="1" dirty="0" smtClean="0"/>
              <a:t>) </a:t>
            </a:r>
            <a:r>
              <a:rPr lang="en-US" altLang="zh-CN" sz="2000" b="1" dirty="0"/>
              <a:t>* x </a:t>
            </a:r>
            <a:r>
              <a:rPr lang="en-US" altLang="zh-CN" sz="2000" b="1" dirty="0" smtClean="0"/>
              <a:t>– 10</a:t>
            </a:r>
            <a:r>
              <a:rPr lang="en-US" altLang="zh-CN" sz="2000" b="1" baseline="30000" dirty="0" smtClean="0"/>
              <a:t>-4.56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* </a:t>
            </a:r>
            <a:r>
              <a:rPr lang="en-US" altLang="zh-CN" sz="2000" b="1" dirty="0" smtClean="0"/>
              <a:t>10</a:t>
            </a:r>
            <a:r>
              <a:rPr lang="en-US" altLang="zh-CN" sz="2000" b="1" baseline="30000" dirty="0" smtClean="0"/>
              <a:t>-14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1988840"/>
            <a:ext cx="6048672" cy="43924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b="1" dirty="0" smtClean="0"/>
              <a:t>输入</a:t>
            </a:r>
            <a:r>
              <a:rPr lang="en-US" altLang="zh-CN" sz="2400" b="1" dirty="0" err="1" smtClean="0"/>
              <a:t>a,b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计算</a:t>
            </a:r>
            <a:r>
              <a:rPr lang="en-US" altLang="zh-CN" sz="2400" b="1" dirty="0" err="1" smtClean="0"/>
              <a:t>fa</a:t>
            </a:r>
            <a:r>
              <a:rPr lang="zh-CN" altLang="en-US" sz="2400" b="1" dirty="0" smtClean="0"/>
              <a:t>和</a:t>
            </a:r>
            <a:r>
              <a:rPr lang="en-US" altLang="zh-CN" sz="2400" b="1" dirty="0" err="1" smtClean="0"/>
              <a:t>fb</a:t>
            </a:r>
            <a:endParaRPr lang="en-US" altLang="zh-CN" sz="2400" b="1" dirty="0" smtClean="0"/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b="1" dirty="0" smtClean="0"/>
              <a:t>如果</a:t>
            </a:r>
            <a:r>
              <a:rPr lang="en-US" altLang="zh-CN" sz="2400" b="1" dirty="0" err="1" smtClean="0"/>
              <a:t>fa</a:t>
            </a:r>
            <a:r>
              <a:rPr lang="en-US" altLang="zh-CN" sz="2400" b="1" dirty="0" smtClean="0"/>
              <a:t>*</a:t>
            </a:r>
            <a:r>
              <a:rPr lang="en-US" altLang="zh-CN" sz="2400" b="1" dirty="0" err="1" smtClean="0"/>
              <a:t>fb</a:t>
            </a:r>
            <a:r>
              <a:rPr lang="en-US" altLang="zh-CN" sz="2400" b="1" dirty="0" smtClean="0"/>
              <a:t>&gt;0</a:t>
            </a:r>
            <a:r>
              <a:rPr lang="zh-CN" altLang="en-US" sz="2400" b="1" dirty="0" smtClean="0"/>
              <a:t>，重新输入，直到</a:t>
            </a:r>
            <a:r>
              <a:rPr lang="en-US" altLang="zh-CN" sz="2400" b="1" dirty="0" err="1" smtClean="0"/>
              <a:t>fa</a:t>
            </a:r>
            <a:r>
              <a:rPr lang="en-US" altLang="zh-CN" sz="2400" b="1" dirty="0" smtClean="0"/>
              <a:t>*</a:t>
            </a:r>
            <a:r>
              <a:rPr lang="en-US" altLang="zh-CN" sz="2400" b="1" dirty="0" err="1" smtClean="0"/>
              <a:t>fb</a:t>
            </a:r>
            <a:r>
              <a:rPr lang="en-US" altLang="zh-CN" sz="2400" b="1" dirty="0" smtClean="0"/>
              <a:t>&lt;0</a:t>
            </a:r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b="1" dirty="0" smtClean="0"/>
              <a:t>设定计算终止条件，</a:t>
            </a:r>
            <a:r>
              <a:rPr lang="en-US" altLang="zh-CN" sz="2400" b="1" dirty="0" err="1" smtClean="0"/>
              <a:t>a,b</a:t>
            </a:r>
            <a:r>
              <a:rPr lang="zh-CN" altLang="en-US" sz="2400" b="1" dirty="0" smtClean="0"/>
              <a:t>的差值</a:t>
            </a:r>
            <a:endParaRPr lang="en-US" altLang="zh-CN" sz="2400" b="1" dirty="0" smtClean="0"/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b="1" dirty="0" smtClean="0"/>
              <a:t>计算</a:t>
            </a:r>
            <a:r>
              <a:rPr lang="en-US" altLang="zh-CN" sz="2400" b="1" dirty="0" err="1" smtClean="0"/>
              <a:t>a,b</a:t>
            </a:r>
            <a:r>
              <a:rPr lang="zh-CN" altLang="en-US" sz="2400" b="1" dirty="0" smtClean="0"/>
              <a:t>中值的函数值，决定其取代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还是</a:t>
            </a:r>
            <a:r>
              <a:rPr lang="en-US" altLang="zh-CN" sz="2400" b="1" dirty="0" smtClean="0"/>
              <a:t>b</a:t>
            </a:r>
          </a:p>
          <a:p>
            <a:pPr marL="525463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sz="2400" b="1" dirty="0" smtClean="0"/>
              <a:t>直到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条件满足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/>
              <a:t>fa</a:t>
            </a:r>
            <a:r>
              <a:rPr lang="en-US" altLang="zh-CN" sz="2400" b="1" dirty="0"/>
              <a:t> = </a:t>
            </a:r>
            <a:r>
              <a:rPr lang="en-US" altLang="zh-CN" sz="2400" b="1" dirty="0" smtClean="0"/>
              <a:t>a**3+ka*a**2-(</a:t>
            </a:r>
            <a:r>
              <a:rPr lang="en-US" altLang="zh-CN" sz="2400" b="1" dirty="0" err="1"/>
              <a:t>ka</a:t>
            </a:r>
            <a:r>
              <a:rPr lang="en-US" altLang="zh-CN" sz="2400" b="1" dirty="0"/>
              <a:t>*0.01+1e-14)*</a:t>
            </a:r>
            <a:r>
              <a:rPr lang="en-US" altLang="zh-CN" sz="2400" b="1" dirty="0" smtClean="0"/>
              <a:t>a-</a:t>
            </a:r>
            <a:r>
              <a:rPr lang="en-US" altLang="zh-CN" sz="2400" b="1" dirty="0" err="1" smtClean="0"/>
              <a:t>ka</a:t>
            </a:r>
            <a:r>
              <a:rPr lang="en-US" altLang="zh-CN" sz="2400" b="1" dirty="0" smtClean="0"/>
              <a:t>*1e-14</a:t>
            </a:r>
            <a:endParaRPr lang="en-US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6935518" y="1988840"/>
            <a:ext cx="1800200" cy="1224136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步骤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，可以用死循环加</a:t>
            </a:r>
            <a:r>
              <a:rPr lang="en-US" altLang="zh-CN" sz="2000" dirty="0" smtClean="0"/>
              <a:t>break</a:t>
            </a:r>
            <a:r>
              <a:rPr lang="zh-CN" altLang="en-US" sz="2000" dirty="0" smtClean="0"/>
              <a:t>语句解决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6935518" y="3861048"/>
            <a:ext cx="1856594" cy="1584176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步骤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和</a:t>
            </a:r>
            <a:r>
              <a:rPr lang="en-US" altLang="zh-CN" sz="2000" dirty="0"/>
              <a:t>4</a:t>
            </a:r>
            <a:r>
              <a:rPr lang="zh-CN" altLang="en-US" sz="2000" dirty="0" smtClean="0"/>
              <a:t>，因为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的值在变，可以直接用</a:t>
            </a:r>
            <a:r>
              <a:rPr lang="en-US" altLang="zh-CN" sz="2000" dirty="0" smtClean="0"/>
              <a:t>abs(a-b)/b&lt;10</a:t>
            </a:r>
            <a:r>
              <a:rPr lang="en-US" altLang="zh-CN" sz="2000" baseline="30000" dirty="0" smtClean="0"/>
              <a:t>-6</a:t>
            </a:r>
            <a:endParaRPr lang="zh-CN" alt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68139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while</a:t>
            </a:r>
            <a:r>
              <a:rPr lang="zh-CN" altLang="en-US" dirty="0"/>
              <a:t>例子  求一元高次方程的根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59" y="1191289"/>
            <a:ext cx="781806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例子：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y=x</a:t>
            </a:r>
            <a:r>
              <a:rPr lang="en-US" altLang="zh-CN" sz="2000" b="1" baseline="30000" dirty="0" smtClean="0"/>
              <a:t>3</a:t>
            </a:r>
            <a:r>
              <a:rPr lang="en-US" altLang="zh-CN" sz="2000" b="1" dirty="0" smtClean="0"/>
              <a:t>+ 10</a:t>
            </a:r>
            <a:r>
              <a:rPr lang="en-US" altLang="zh-CN" sz="2000" b="1" baseline="30000" dirty="0" smtClean="0"/>
              <a:t>-4.56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* x </a:t>
            </a:r>
            <a:r>
              <a:rPr lang="en-US" altLang="zh-CN" sz="2000" b="1" baseline="30000" dirty="0"/>
              <a:t>2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- 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10</a:t>
            </a:r>
            <a:r>
              <a:rPr lang="en-US" altLang="zh-CN" sz="2000" b="1" baseline="30000" dirty="0"/>
              <a:t>-4.56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* </a:t>
            </a:r>
            <a:r>
              <a:rPr lang="en-US" altLang="zh-CN" sz="2000" b="1" dirty="0" smtClean="0"/>
              <a:t>0.01 </a:t>
            </a:r>
            <a:r>
              <a:rPr lang="en-US" altLang="zh-CN" sz="2000" b="1" dirty="0"/>
              <a:t>+ </a:t>
            </a:r>
            <a:r>
              <a:rPr lang="en-US" altLang="zh-CN" sz="2000" b="1" dirty="0" smtClean="0"/>
              <a:t>10</a:t>
            </a:r>
            <a:r>
              <a:rPr lang="en-US" altLang="zh-CN" sz="2000" b="1" baseline="30000" dirty="0" smtClean="0"/>
              <a:t>-14</a:t>
            </a:r>
            <a:r>
              <a:rPr lang="en-US" altLang="zh-CN" sz="2000" b="1" dirty="0" smtClean="0"/>
              <a:t>) </a:t>
            </a:r>
            <a:r>
              <a:rPr lang="en-US" altLang="zh-CN" sz="2000" b="1" dirty="0"/>
              <a:t>* x </a:t>
            </a:r>
            <a:r>
              <a:rPr lang="en-US" altLang="zh-CN" sz="2000" b="1" dirty="0" smtClean="0"/>
              <a:t>– 10</a:t>
            </a:r>
            <a:r>
              <a:rPr lang="en-US" altLang="zh-CN" sz="2000" b="1" baseline="30000" dirty="0" smtClean="0"/>
              <a:t>-4.56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* </a:t>
            </a:r>
            <a:r>
              <a:rPr lang="en-US" altLang="zh-CN" sz="2000" b="1" dirty="0" smtClean="0"/>
              <a:t>10</a:t>
            </a:r>
            <a:r>
              <a:rPr lang="en-US" altLang="zh-CN" sz="2000" b="1" baseline="30000" dirty="0" smtClean="0"/>
              <a:t>-14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560" y="1844824"/>
            <a:ext cx="6048672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from math import *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err="1"/>
              <a:t>ka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pow</a:t>
            </a:r>
            <a:r>
              <a:rPr lang="en-US" altLang="zh-CN" sz="2000" b="1" dirty="0"/>
              <a:t>(10,-4.56)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while True: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a=float(input("a="))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b=float(input("b="))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fa</a:t>
            </a:r>
            <a:r>
              <a:rPr lang="en-US" altLang="zh-CN" sz="2000" b="1" dirty="0"/>
              <a:t> = a*a*</a:t>
            </a:r>
            <a:r>
              <a:rPr lang="en-US" altLang="zh-CN" sz="2000" b="1" dirty="0" err="1"/>
              <a:t>a+ka</a:t>
            </a:r>
            <a:r>
              <a:rPr lang="en-US" altLang="zh-CN" sz="2000" b="1" dirty="0"/>
              <a:t>*a*a-(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*0.01+1e-14)*a-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*1e-14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fb = </a:t>
            </a:r>
            <a:r>
              <a:rPr lang="en-US" altLang="zh-CN" sz="2000" b="1" dirty="0" smtClean="0"/>
              <a:t>b*b*b+ 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*b*b-(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*0.01+1e-14)*b-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*1e-14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if( </a:t>
            </a:r>
            <a:r>
              <a:rPr lang="en-US" altLang="zh-CN" sz="2000" b="1" dirty="0" err="1"/>
              <a:t>fa</a:t>
            </a:r>
            <a:r>
              <a:rPr lang="en-US" altLang="zh-CN" sz="2000" b="1" dirty="0"/>
              <a:t>* </a:t>
            </a:r>
            <a:r>
              <a:rPr lang="en-US" altLang="zh-CN" sz="2000" b="1" dirty="0" err="1"/>
              <a:t>fb</a:t>
            </a:r>
            <a:r>
              <a:rPr lang="en-US" altLang="zh-CN" sz="2000" b="1" dirty="0"/>
              <a:t> &lt;0):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break</a:t>
            </a:r>
            <a:endParaRPr lang="en-US" altLang="zh-CN" sz="2000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7025048" y="2276872"/>
            <a:ext cx="1800200" cy="1224136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步骤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，可以用死循环加</a:t>
            </a:r>
            <a:r>
              <a:rPr lang="en-US" altLang="zh-CN" sz="2000" dirty="0" smtClean="0"/>
              <a:t>break</a:t>
            </a:r>
            <a:r>
              <a:rPr lang="zh-CN" altLang="en-US" sz="2000" dirty="0" smtClean="0"/>
              <a:t>语句解决</a:t>
            </a:r>
            <a:endParaRPr lang="zh-CN" altLang="en-US" sz="2000" dirty="0"/>
          </a:p>
        </p:txBody>
      </p:sp>
      <p:cxnSp>
        <p:nvCxnSpPr>
          <p:cNvPr id="3" name="直接箭头连接符 2"/>
          <p:cNvCxnSpPr>
            <a:stCxn id="8" idx="1"/>
          </p:cNvCxnSpPr>
          <p:nvPr/>
        </p:nvCxnSpPr>
        <p:spPr>
          <a:xfrm flipH="1" flipV="1">
            <a:off x="2195736" y="2780928"/>
            <a:ext cx="4829312" cy="108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</p:cNvCxnSpPr>
          <p:nvPr/>
        </p:nvCxnSpPr>
        <p:spPr>
          <a:xfrm flipH="1">
            <a:off x="2123728" y="2888940"/>
            <a:ext cx="4901320" cy="20522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1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while</a:t>
            </a:r>
            <a:r>
              <a:rPr lang="zh-CN" altLang="en-US" dirty="0"/>
              <a:t>例子  求一元高次方程的根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59" y="1191289"/>
            <a:ext cx="781806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例子：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y=x</a:t>
            </a:r>
            <a:r>
              <a:rPr lang="en-US" altLang="zh-CN" sz="2000" baseline="30000" dirty="0" smtClean="0"/>
              <a:t>3</a:t>
            </a:r>
            <a:r>
              <a:rPr lang="en-US" altLang="zh-CN" sz="2000" dirty="0" smtClean="0"/>
              <a:t>+ 10</a:t>
            </a:r>
            <a:r>
              <a:rPr lang="en-US" altLang="zh-CN" sz="2000" baseline="30000" dirty="0" smtClean="0"/>
              <a:t>-4.56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x </a:t>
            </a:r>
            <a:r>
              <a:rPr lang="en-US" altLang="zh-CN" sz="2000" baseline="30000" dirty="0"/>
              <a:t>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10</a:t>
            </a:r>
            <a:r>
              <a:rPr lang="en-US" altLang="zh-CN" sz="2000" baseline="30000" dirty="0"/>
              <a:t>-4.56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</a:t>
            </a:r>
            <a:r>
              <a:rPr lang="en-US" altLang="zh-CN" sz="2000" dirty="0" smtClean="0"/>
              <a:t>0.01 </a:t>
            </a:r>
            <a:r>
              <a:rPr lang="en-US" altLang="zh-CN" sz="2000" dirty="0"/>
              <a:t>+ 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-14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* x </a:t>
            </a:r>
            <a:r>
              <a:rPr lang="en-US" altLang="zh-CN" sz="2000" dirty="0" smtClean="0"/>
              <a:t>– 10</a:t>
            </a:r>
            <a:r>
              <a:rPr lang="en-US" altLang="zh-CN" sz="2000" baseline="30000" dirty="0" smtClean="0"/>
              <a:t>-4.56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-14</a:t>
            </a:r>
            <a:endParaRPr lang="en-US" altLang="zh-CN" sz="2000" b="1" baseline="300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24473" y="2024844"/>
            <a:ext cx="6318769" cy="342038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说明：以下代码接上页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while abs((</a:t>
            </a:r>
            <a:r>
              <a:rPr lang="en-US" altLang="zh-CN" sz="2000" b="1" dirty="0"/>
              <a:t>a-b</a:t>
            </a:r>
            <a:r>
              <a:rPr lang="en-US" altLang="zh-CN" sz="2000" b="1" dirty="0" smtClean="0"/>
              <a:t>)/b)&gt;1e-8</a:t>
            </a:r>
            <a:r>
              <a:rPr lang="en-US" altLang="zh-CN" sz="2000" b="1" dirty="0"/>
              <a:t>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m = (</a:t>
            </a:r>
            <a:r>
              <a:rPr lang="en-US" altLang="zh-CN" sz="2000" b="1" dirty="0" err="1"/>
              <a:t>a+b</a:t>
            </a:r>
            <a:r>
              <a:rPr lang="en-US" altLang="zh-CN" sz="2000" b="1" dirty="0"/>
              <a:t>) /2.0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 smtClean="0"/>
              <a:t>fm</a:t>
            </a:r>
            <a:r>
              <a:rPr lang="en-US" altLang="zh-CN" sz="2000" b="1" dirty="0" smtClean="0"/>
              <a:t>=m*m*</a:t>
            </a:r>
            <a:r>
              <a:rPr lang="en-US" altLang="zh-CN" sz="2000" b="1" dirty="0" err="1" smtClean="0"/>
              <a:t>m+ka</a:t>
            </a:r>
            <a:r>
              <a:rPr lang="en-US" altLang="zh-CN" sz="2000" b="1" dirty="0" smtClean="0"/>
              <a:t>*m*m-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*0.01+1e-14)*m-</a:t>
            </a:r>
            <a:r>
              <a:rPr lang="en-US" altLang="zh-CN" sz="2000" b="1" dirty="0" err="1"/>
              <a:t>ka</a:t>
            </a:r>
            <a:r>
              <a:rPr lang="en-US" altLang="zh-CN" sz="2000" b="1" dirty="0"/>
              <a:t>*1e-14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if 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fm</a:t>
            </a:r>
            <a:r>
              <a:rPr lang="en-US" altLang="zh-CN" sz="2000" b="1" dirty="0" smtClean="0"/>
              <a:t>*</a:t>
            </a:r>
            <a:r>
              <a:rPr lang="en-US" altLang="zh-CN" sz="2000" b="1" dirty="0" err="1" smtClean="0"/>
              <a:t>fa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&gt;0: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a=m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else: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    b=m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print("The answer </a:t>
            </a:r>
            <a:r>
              <a:rPr lang="en-US" altLang="zh-CN" sz="2000" b="1" dirty="0" err="1"/>
              <a:t>is:",a</a:t>
            </a:r>
            <a:r>
              <a:rPr lang="en-US" altLang="zh-CN" sz="2000" b="1" dirty="0"/>
              <a:t>)</a:t>
            </a:r>
            <a:endParaRPr lang="en-US" altLang="zh-CN" sz="2000" b="1" dirty="0" smtClean="0"/>
          </a:p>
        </p:txBody>
      </p:sp>
      <p:sp>
        <p:nvSpPr>
          <p:cNvPr id="9" name="矩形 8"/>
          <p:cNvSpPr/>
          <p:nvPr/>
        </p:nvSpPr>
        <p:spPr>
          <a:xfrm>
            <a:off x="7164288" y="2348880"/>
            <a:ext cx="1856594" cy="1584176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步骤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和</a:t>
            </a:r>
            <a:r>
              <a:rPr lang="en-US" altLang="zh-CN" sz="2000" dirty="0"/>
              <a:t>4</a:t>
            </a:r>
            <a:r>
              <a:rPr lang="zh-CN" altLang="en-US" sz="2000" dirty="0" smtClean="0"/>
              <a:t>，因为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的值在变，可以直接用</a:t>
            </a:r>
            <a:r>
              <a:rPr lang="en-US" altLang="zh-CN" sz="2000" dirty="0" smtClean="0"/>
              <a:t>abs(a-b)/b&lt;10</a:t>
            </a:r>
            <a:r>
              <a:rPr lang="en-US" altLang="zh-CN" sz="2000" baseline="30000" dirty="0" smtClean="0"/>
              <a:t>-6</a:t>
            </a:r>
            <a:endParaRPr lang="zh-CN" altLang="en-US" sz="2000" baseline="30000" dirty="0"/>
          </a:p>
        </p:txBody>
      </p:sp>
      <p:cxnSp>
        <p:nvCxnSpPr>
          <p:cNvPr id="5" name="直接箭头连接符 4"/>
          <p:cNvCxnSpPr>
            <a:stCxn id="9" idx="1"/>
          </p:cNvCxnSpPr>
          <p:nvPr/>
        </p:nvCxnSpPr>
        <p:spPr>
          <a:xfrm flipH="1" flipV="1">
            <a:off x="3851920" y="2636912"/>
            <a:ext cx="3312368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15453" y="5617732"/>
            <a:ext cx="7978595" cy="9585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/>
              <a:t>如何提高解的精度？ </a:t>
            </a:r>
            <a:r>
              <a:rPr lang="en-US" altLang="zh-CN" sz="2400" b="1" dirty="0" smtClean="0"/>
              <a:t>pH</a:t>
            </a:r>
            <a:r>
              <a:rPr lang="zh-CN" altLang="en-US" sz="2400" b="1" dirty="0" smtClean="0"/>
              <a:t>对应的氢离子浓度很低</a:t>
            </a:r>
            <a:endParaRPr lang="zh-CN" altLang="en-US" sz="2400" b="1" baseline="30000" dirty="0"/>
          </a:p>
        </p:txBody>
      </p:sp>
    </p:spTree>
    <p:extLst>
      <p:ext uri="{BB962C8B-B14F-4D97-AF65-F5344CB8AC3E}">
        <p14:creationId xmlns:p14="http://schemas.microsoft.com/office/powerpoint/2010/main" val="95332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for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循环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计数循环</a:t>
            </a:r>
          </a:p>
        </p:txBody>
      </p:sp>
      <p:sp>
        <p:nvSpPr>
          <p:cNvPr id="116739" name="内容占位符 2"/>
          <p:cNvSpPr>
            <a:spLocks noGrp="1"/>
          </p:cNvSpPr>
          <p:nvPr>
            <p:ph idx="1"/>
          </p:nvPr>
        </p:nvSpPr>
        <p:spPr>
          <a:xfrm>
            <a:off x="611560" y="2924944"/>
            <a:ext cx="7772400" cy="576064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b="1" dirty="0"/>
              <a:t>f</a:t>
            </a:r>
            <a:r>
              <a:rPr lang="en-US" altLang="zh-CN" sz="2800" b="1" dirty="0" smtClean="0"/>
              <a:t>or</a:t>
            </a:r>
            <a:r>
              <a:rPr lang="zh-CN" altLang="en-US" sz="2800" b="1" dirty="0" smtClean="0"/>
              <a:t>循环经常与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range</a:t>
            </a:r>
            <a:r>
              <a:rPr lang="zh-CN" altLang="en-US" sz="2800" b="1" dirty="0" smtClean="0"/>
              <a:t>函数或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列表</a:t>
            </a:r>
            <a:r>
              <a:rPr lang="zh-CN" altLang="en-US" sz="2800" b="1" dirty="0" smtClean="0"/>
              <a:t>一起使用</a:t>
            </a:r>
            <a:endParaRPr lang="en-US" altLang="zh-CN" sz="2800" b="1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11560" y="1772816"/>
            <a:ext cx="77724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400" b="1" dirty="0" smtClean="0"/>
              <a:t>可以事先知道循环次数的循环</a:t>
            </a:r>
            <a:endParaRPr lang="en-US" altLang="zh-CN" sz="2400" b="1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32228" y="4149080"/>
            <a:ext cx="7772400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400" b="1" dirty="0" smtClean="0"/>
              <a:t>格式：</a:t>
            </a:r>
            <a:endParaRPr lang="en-US" altLang="zh-CN" sz="2400" b="1" dirty="0" smtClean="0"/>
          </a:p>
          <a:p>
            <a:pPr algn="just"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for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变量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in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集合：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7125900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for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循环使用的列表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45752" y="1681998"/>
            <a:ext cx="7772400" cy="3403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en-US" altLang="zh-CN" sz="2400" b="1" dirty="0"/>
              <a:t>r</a:t>
            </a:r>
            <a:r>
              <a:rPr lang="en-US" altLang="zh-CN" sz="2400" b="1" dirty="0" smtClean="0"/>
              <a:t>ange</a:t>
            </a:r>
            <a:r>
              <a:rPr lang="zh-CN" altLang="en-US" sz="2400" b="1" dirty="0" smtClean="0"/>
              <a:t>函数产生列表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格式为：</a:t>
            </a:r>
            <a:endParaRPr lang="en-US" altLang="zh-CN" sz="2400" b="1" dirty="0" smtClean="0"/>
          </a:p>
          <a:p>
            <a:pPr algn="just" eaLnBrk="1" hangingPunct="1">
              <a:buFontTx/>
              <a:buNone/>
            </a:pPr>
            <a:r>
              <a:rPr lang="en-US" altLang="zh-CN" sz="2400" b="1" dirty="0" smtClean="0"/>
              <a:t>range(start, end, step)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其中</a:t>
            </a:r>
            <a:r>
              <a:rPr lang="en-US" altLang="zh-CN" sz="2400" b="1" dirty="0" smtClean="0"/>
              <a:t>start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step</a:t>
            </a:r>
            <a:r>
              <a:rPr lang="zh-CN" altLang="en-US" sz="2400" b="1" dirty="0" smtClean="0"/>
              <a:t>可以省略，</a:t>
            </a:r>
            <a:r>
              <a:rPr lang="en-US" altLang="zh-CN" sz="2400" b="1" dirty="0" smtClean="0"/>
              <a:t>step</a:t>
            </a:r>
            <a:r>
              <a:rPr lang="zh-CN" altLang="en-US" sz="2400" b="1" dirty="0" smtClean="0"/>
              <a:t>省略，则其为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start</a:t>
            </a:r>
            <a:r>
              <a:rPr lang="zh-CN" altLang="en-US" sz="2400" b="1" dirty="0" smtClean="0"/>
              <a:t>省略，则认为其为</a:t>
            </a:r>
            <a:r>
              <a:rPr lang="en-US" altLang="zh-CN" sz="2400" b="1" dirty="0" smtClean="0"/>
              <a:t>0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 smtClean="0"/>
              <a:t>例如</a:t>
            </a:r>
            <a:r>
              <a:rPr lang="en-US" altLang="zh-CN" sz="2400" b="1" dirty="0" smtClean="0"/>
              <a:t>list(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range(1,10))</a:t>
            </a:r>
            <a:r>
              <a:rPr lang="zh-CN" altLang="en-US" sz="2400" b="1" dirty="0" smtClean="0"/>
              <a:t>产生</a:t>
            </a:r>
            <a:r>
              <a:rPr lang="en-US" altLang="zh-CN" sz="2400" b="1" dirty="0" smtClean="0"/>
              <a:t>[1,2,…, 9]</a:t>
            </a:r>
            <a:r>
              <a:rPr lang="zh-CN" altLang="en-US" sz="2400" b="1" dirty="0"/>
              <a:t>范围</a:t>
            </a:r>
            <a:r>
              <a:rPr lang="zh-CN" altLang="en-US" sz="2400" b="1" dirty="0" smtClean="0"/>
              <a:t>的数</a:t>
            </a:r>
            <a:endParaRPr lang="en-US" altLang="zh-CN" sz="2400" b="1" dirty="0" smtClean="0"/>
          </a:p>
          <a:p>
            <a:pPr algn="just" eaLnBrk="1" hangingPunct="1">
              <a:buFontTx/>
              <a:buNone/>
            </a:pPr>
            <a:r>
              <a:rPr lang="en-US" altLang="zh-CN" sz="2400" b="1" dirty="0" smtClean="0"/>
              <a:t>range(1,10,3) </a:t>
            </a:r>
            <a:r>
              <a:rPr lang="zh-CN" altLang="en-US" sz="2400" b="1" dirty="0" smtClean="0"/>
              <a:t>产生</a:t>
            </a:r>
            <a:r>
              <a:rPr lang="en-US" altLang="zh-CN" sz="2400" b="1" dirty="0" smtClean="0"/>
              <a:t>[1,4,7]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Range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确定的范围为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[  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，左端为闭区间，右端开区间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287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for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循环结合列表 求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s=1+2+…+n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1268017"/>
            <a:ext cx="3528392" cy="482528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求</a:t>
            </a:r>
            <a:r>
              <a:rPr lang="en-US" altLang="zh-CN" sz="2400" b="1" dirty="0" smtClean="0"/>
              <a:t>1+2+…+n</a:t>
            </a:r>
            <a:endParaRPr lang="nn-NO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 smtClean="0"/>
              <a:t>n=int(input</a:t>
            </a:r>
            <a:r>
              <a:rPr lang="nn-NO" altLang="zh-CN" sz="2400" b="1" dirty="0"/>
              <a:t>("n="))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 smtClean="0"/>
              <a:t>sum=0</a:t>
            </a:r>
            <a:endParaRPr lang="nn-NO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f</a:t>
            </a:r>
            <a:r>
              <a:rPr lang="en-US" altLang="zh-CN" sz="2400" b="1" dirty="0" smtClean="0"/>
              <a:t>or i in range(1,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n+1</a:t>
            </a:r>
            <a:r>
              <a:rPr lang="en-US" altLang="zh-CN" sz="2400" b="1" dirty="0" smtClean="0"/>
              <a:t>)</a:t>
            </a:r>
            <a:r>
              <a:rPr lang="nn-NO" altLang="zh-CN" sz="2400" b="1" dirty="0" smtClean="0"/>
              <a:t>:</a:t>
            </a:r>
            <a:endParaRPr lang="nn-NO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/>
              <a:t>    sum +=</a:t>
            </a:r>
            <a:r>
              <a:rPr lang="nn-NO" altLang="zh-CN" sz="2400" b="1" dirty="0" smtClean="0"/>
              <a:t>i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nn-NO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/>
              <a:t>print(sum</a:t>
            </a:r>
            <a:r>
              <a:rPr lang="nn-NO" altLang="zh-CN" sz="2400" b="1" dirty="0" smtClean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运行结果</a:t>
            </a:r>
            <a:endParaRPr lang="nn-NO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&gt;&gt;&gt; 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n=100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5050</a:t>
            </a:r>
            <a:endParaRPr lang="en-US" altLang="zh-CN" sz="2400" b="1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1874884"/>
            <a:ext cx="2736304" cy="7720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r</a:t>
            </a:r>
            <a:r>
              <a:rPr lang="en-US" altLang="zh-CN" sz="2400" b="1" dirty="0" smtClean="0"/>
              <a:t>ange</a:t>
            </a:r>
            <a:r>
              <a:rPr lang="zh-CN" altLang="en-US" sz="2400" b="1" dirty="0" smtClean="0"/>
              <a:t>的左右区间？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9094764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终止循环语句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break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11774" y="1268760"/>
            <a:ext cx="777240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/>
            <a:r>
              <a:rPr lang="zh-CN" altLang="en-US" sz="2400" dirty="0" smtClean="0"/>
              <a:t>当某条件满足，而不需要再循环下去时，可以用</a:t>
            </a:r>
            <a:r>
              <a:rPr lang="en-US" altLang="zh-CN" sz="2400" dirty="0" smtClean="0"/>
              <a:t>break</a:t>
            </a:r>
            <a:r>
              <a:rPr lang="zh-CN" altLang="en-US" sz="2400" dirty="0" smtClean="0"/>
              <a:t>语句终止循环，执行循环后的语句</a:t>
            </a:r>
            <a:endParaRPr lang="en-US" altLang="zh-CN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11774" y="2348880"/>
            <a:ext cx="5592403" cy="424847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/>
              <a:t>例子：找列表中“王维”所在的位置</a:t>
            </a:r>
            <a:endParaRPr lang="en-US" altLang="zh-CN" sz="24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&gt;&gt;&gt; x=["</a:t>
            </a:r>
            <a:r>
              <a:rPr lang="zh-CN" altLang="en-US" sz="2400" b="1" dirty="0"/>
              <a:t>李顺</a:t>
            </a:r>
            <a:r>
              <a:rPr lang="en-US" altLang="zh-CN" sz="2400" b="1" dirty="0"/>
              <a:t>","</a:t>
            </a:r>
            <a:r>
              <a:rPr lang="zh-CN" altLang="en-US" sz="2400" b="1" dirty="0"/>
              <a:t>张健</a:t>
            </a:r>
            <a:r>
              <a:rPr lang="en-US" altLang="zh-CN" sz="2400" b="1" dirty="0"/>
              <a:t>","</a:t>
            </a:r>
            <a:r>
              <a:rPr lang="zh-CN" altLang="en-US" sz="2400" b="1" dirty="0"/>
              <a:t>王维</a:t>
            </a:r>
            <a:r>
              <a:rPr lang="en-US" altLang="zh-CN" sz="2400" b="1" dirty="0"/>
              <a:t>","</a:t>
            </a:r>
            <a:r>
              <a:rPr lang="zh-CN" altLang="en-US" sz="2400" b="1" dirty="0"/>
              <a:t>赵</a:t>
            </a:r>
            <a:r>
              <a:rPr lang="en-US" altLang="zh-CN" sz="2400" b="1" dirty="0"/>
              <a:t>C","</a:t>
            </a:r>
            <a:r>
              <a:rPr lang="zh-CN" altLang="en-US" sz="2400" b="1" dirty="0"/>
              <a:t>吴亮</a:t>
            </a:r>
            <a:r>
              <a:rPr lang="en-US" altLang="zh-CN" sz="2400" b="1" dirty="0" smtClean="0"/>
              <a:t>"]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&gt;&gt;&gt; i=0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&gt;&gt;&gt; for </a:t>
            </a:r>
            <a:r>
              <a:rPr lang="en-US" altLang="zh-CN" sz="2400" b="1" dirty="0" smtClean="0"/>
              <a:t>name </a:t>
            </a:r>
            <a:r>
              <a:rPr lang="en-US" altLang="zh-CN" sz="2400" b="1" dirty="0"/>
              <a:t>in x: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	i +=1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	if "</a:t>
            </a:r>
            <a:r>
              <a:rPr lang="zh-CN" altLang="en-US" sz="2400" b="1" dirty="0"/>
              <a:t>王维</a:t>
            </a:r>
            <a:r>
              <a:rPr lang="en-US" altLang="zh-CN" sz="2400" b="1" dirty="0"/>
              <a:t>"==</a:t>
            </a:r>
            <a:r>
              <a:rPr lang="en-US" altLang="zh-CN" sz="2400" b="1" dirty="0" smtClean="0"/>
              <a:t>name:</a:t>
            </a:r>
            <a:endParaRPr lang="en-US" altLang="zh-CN" sz="24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		</a:t>
            </a:r>
            <a:r>
              <a:rPr lang="en-US" altLang="zh-CN" sz="2400" b="1" dirty="0" smtClean="0"/>
              <a:t>break</a:t>
            </a:r>
            <a:r>
              <a:rPr lang="en-US" altLang="zh-CN" sz="2400" b="1" dirty="0"/>
              <a:t>	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&gt;&gt;&gt; print(i)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3</a:t>
            </a:r>
          </a:p>
        </p:txBody>
      </p:sp>
      <p:sp>
        <p:nvSpPr>
          <p:cNvPr id="5" name="矩形 4"/>
          <p:cNvSpPr/>
          <p:nvPr/>
        </p:nvSpPr>
        <p:spPr>
          <a:xfrm>
            <a:off x="6588224" y="4255686"/>
            <a:ext cx="2304256" cy="819501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找到后，后面的名字不需要比对了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cxnSp>
        <p:nvCxnSpPr>
          <p:cNvPr id="3" name="直接箭头连接符 2"/>
          <p:cNvCxnSpPr>
            <a:stCxn id="5" idx="1"/>
          </p:cNvCxnSpPr>
          <p:nvPr/>
        </p:nvCxnSpPr>
        <p:spPr>
          <a:xfrm flipH="1">
            <a:off x="3359974" y="4665437"/>
            <a:ext cx="3228250" cy="131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1939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转下一次循环 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continue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67544" y="1254630"/>
            <a:ext cx="2492074" cy="48386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400" b="1" dirty="0" smtClean="0"/>
              <a:t>格式为</a:t>
            </a:r>
            <a:endParaRPr lang="en-US" altLang="zh-CN" sz="2400" b="1" dirty="0" smtClean="0"/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for </a:t>
            </a:r>
            <a:r>
              <a:rPr lang="zh-CN" altLang="en-US" sz="2400" b="1" dirty="0" smtClean="0"/>
              <a:t>或</a:t>
            </a:r>
            <a:r>
              <a:rPr lang="en-US" altLang="zh-CN" sz="2400" b="1" dirty="0" smtClean="0"/>
              <a:t>while :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</a:t>
            </a:r>
            <a:r>
              <a:rPr lang="zh-CN" altLang="en-US" sz="2400" b="1" dirty="0" smtClean="0"/>
              <a:t>语句组</a:t>
            </a:r>
            <a:endParaRPr lang="en-US" altLang="zh-CN" sz="2400" b="1" dirty="0" smtClean="0"/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if </a:t>
            </a:r>
            <a:r>
              <a:rPr lang="zh-CN" altLang="en-US" sz="2400" b="1" dirty="0" smtClean="0"/>
              <a:t>条件成立</a:t>
            </a:r>
            <a:r>
              <a:rPr lang="en-US" altLang="zh-CN" sz="2400" b="1" dirty="0" smtClean="0"/>
              <a:t>: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continue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</a:t>
            </a:r>
            <a:r>
              <a:rPr lang="zh-CN" altLang="en-US" sz="2400" b="1" dirty="0" smtClean="0"/>
              <a:t>语句组</a:t>
            </a:r>
            <a:endParaRPr lang="en-US" altLang="zh-CN" sz="2400" b="1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131840" y="1254630"/>
            <a:ext cx="5904655" cy="49826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400" b="1" dirty="0" smtClean="0"/>
              <a:t>例：将列表中除了王维外的其他人输出</a:t>
            </a:r>
            <a:endParaRPr lang="en-US" altLang="zh-CN" sz="2400" b="1" dirty="0" smtClean="0"/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&gt;&gt;&gt; x=["</a:t>
            </a:r>
            <a:r>
              <a:rPr lang="zh-CN" altLang="en-US" sz="2400" b="1" dirty="0"/>
              <a:t>李顺</a:t>
            </a:r>
            <a:r>
              <a:rPr lang="en-US" altLang="zh-CN" sz="2400" b="1" dirty="0"/>
              <a:t>","</a:t>
            </a:r>
            <a:r>
              <a:rPr lang="zh-CN" altLang="en-US" sz="2400" b="1" dirty="0"/>
              <a:t>张健</a:t>
            </a:r>
            <a:r>
              <a:rPr lang="en-US" altLang="zh-CN" sz="2400" b="1" dirty="0"/>
              <a:t>","</a:t>
            </a:r>
            <a:r>
              <a:rPr lang="zh-CN" altLang="en-US" sz="2400" b="1" dirty="0"/>
              <a:t>王维</a:t>
            </a:r>
            <a:r>
              <a:rPr lang="en-US" altLang="zh-CN" sz="2400" b="1" dirty="0"/>
              <a:t>","</a:t>
            </a:r>
            <a:r>
              <a:rPr lang="zh-CN" altLang="en-US" sz="2400" b="1" dirty="0"/>
              <a:t>赵</a:t>
            </a:r>
            <a:r>
              <a:rPr lang="en-US" altLang="zh-CN" sz="2400" b="1" dirty="0"/>
              <a:t>C","</a:t>
            </a:r>
            <a:r>
              <a:rPr lang="zh-CN" altLang="en-US" sz="2400" b="1" dirty="0"/>
              <a:t>吴亮</a:t>
            </a:r>
            <a:r>
              <a:rPr lang="en-US" altLang="zh-CN" sz="2400" b="1" dirty="0" smtClean="0"/>
              <a:t>"]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&gt;&gt;&gt; for </a:t>
            </a:r>
            <a:r>
              <a:rPr lang="en-US" altLang="zh-CN" sz="2400" b="1" dirty="0" smtClean="0"/>
              <a:t>name </a:t>
            </a:r>
            <a:r>
              <a:rPr lang="en-US" altLang="zh-CN" sz="2400" b="1" dirty="0"/>
              <a:t>in x: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	if </a:t>
            </a:r>
            <a:r>
              <a:rPr lang="en-US" altLang="zh-CN" sz="2400" b="1" dirty="0" smtClean="0"/>
              <a:t>name=="</a:t>
            </a:r>
            <a:r>
              <a:rPr lang="zh-CN" altLang="en-US" sz="2400" b="1" dirty="0"/>
              <a:t>王维</a:t>
            </a:r>
            <a:r>
              <a:rPr lang="en-US" altLang="zh-CN" sz="2400" b="1" dirty="0"/>
              <a:t>":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		continue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print(name)</a:t>
            </a:r>
            <a:endParaRPr lang="en-US" altLang="zh-CN" sz="2400" b="1" dirty="0"/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李顺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张健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赵</a:t>
            </a:r>
            <a:r>
              <a:rPr lang="en-US" altLang="zh-CN" sz="2400" b="1" dirty="0"/>
              <a:t>C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吴亮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2734765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7166" y="512763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流控制语句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及列表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727166" y="1628800"/>
            <a:ext cx="78486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algn="l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计算机程序的语句执行，采用顺序流式方式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改变语句执行的次序，使用流控制语句</a:t>
            </a:r>
            <a:endParaRPr kumimoji="1" lang="zh-CN" altLang="en-US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99871" y="2924944"/>
            <a:ext cx="7848600" cy="32316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algn="l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常见流控制语句种类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itchFamily="18" charset="0"/>
              </a:rPr>
              <a:t>f</a:t>
            </a:r>
          </a:p>
          <a:p>
            <a:pPr marL="342900" indent="-342900" algn="l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itchFamily="18" charset="0"/>
              </a:rPr>
              <a:t>hile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语句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itchFamily="18" charset="0"/>
              </a:rPr>
              <a:t>or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语句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itchFamily="18" charset="0"/>
              </a:rPr>
              <a:t>reak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语句  ：打断所在的最内层循环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marL="342900" indent="-342900" algn="l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itchFamily="18" charset="0"/>
              </a:rPr>
              <a:t>continue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</a:rPr>
              <a:t>语句：执行下一次循环，跳过后面的循环体</a:t>
            </a:r>
            <a:endParaRPr kumimoji="1" lang="zh-CN" altLang="en-US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855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754078" y="188640"/>
            <a:ext cx="7772400" cy="792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实例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计算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s=1/1!+1/2!+…+1/n!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39552" y="1254630"/>
            <a:ext cx="3672408" cy="12382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400" dirty="0" smtClean="0"/>
              <a:t>问题</a:t>
            </a:r>
            <a:r>
              <a:rPr lang="en-US" altLang="zh-CN" sz="2400" dirty="0" smtClean="0"/>
              <a:t>1 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 smtClean="0"/>
              <a:t>计算前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项之和</a:t>
            </a:r>
            <a:endParaRPr lang="en-US" altLang="zh-CN" sz="24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427984" y="1254630"/>
            <a:ext cx="4320480" cy="12382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400" dirty="0" smtClean="0"/>
              <a:t>问题</a:t>
            </a:r>
            <a:r>
              <a:rPr lang="en-US" altLang="zh-CN" sz="2400" dirty="0" smtClean="0"/>
              <a:t>2 </a:t>
            </a:r>
            <a:r>
              <a:rPr lang="zh-CN" altLang="en-US" sz="2400" dirty="0" smtClean="0"/>
              <a:t>计算到最后一项小</a:t>
            </a:r>
            <a:r>
              <a:rPr lang="en-US" altLang="zh-CN" sz="2400" dirty="0" smtClean="0"/>
              <a:t>&lt;1e-12</a:t>
            </a:r>
            <a:endParaRPr lang="en-US" altLang="zh-CN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46055" y="2924944"/>
            <a:ext cx="8346425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buFontTx/>
              <a:buNone/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项的分母，</a:t>
            </a:r>
            <a:r>
              <a:rPr lang="en-US" altLang="zh-CN" sz="2400" dirty="0" err="1" smtClean="0"/>
              <a:t>t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 = t</a:t>
            </a:r>
            <a:r>
              <a:rPr lang="en-US" altLang="zh-CN" sz="2400" baseline="-25000" dirty="0" smtClean="0"/>
              <a:t>n-1</a:t>
            </a:r>
            <a:r>
              <a:rPr lang="en-US" altLang="zh-CN" sz="2400" dirty="0" smtClean="0"/>
              <a:t>/n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 smtClean="0"/>
              <a:t>第一项的分母是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，后续不断乘以新项的序号</a:t>
            </a:r>
            <a:endParaRPr lang="en-US" altLang="zh-CN" sz="2400" dirty="0" smtClean="0"/>
          </a:p>
          <a:p>
            <a:pPr algn="just" eaLnBrk="1" hangingPunct="1">
              <a:buFontTx/>
              <a:buNone/>
            </a:pPr>
            <a:r>
              <a:rPr lang="zh-CN" altLang="en-US" sz="2400" dirty="0" smtClean="0"/>
              <a:t>初始值选择：</a:t>
            </a:r>
            <a:r>
              <a:rPr lang="en-US" altLang="zh-CN" sz="2400" dirty="0" smtClean="0"/>
              <a:t>s=1, term=1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 smtClean="0"/>
              <a:t>列表从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开始  </a:t>
            </a:r>
            <a:r>
              <a:rPr lang="en-US" altLang="zh-CN" sz="2400" dirty="0" smtClean="0"/>
              <a:t>range(2,n+1)</a:t>
            </a:r>
            <a:r>
              <a:rPr lang="zh-CN" altLang="en-US" sz="2400" dirty="0" smtClean="0"/>
              <a:t>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923617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7166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if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727166" y="1255400"/>
            <a:ext cx="3924300" cy="44319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宋体" charset="-122"/>
              </a:rPr>
              <a:t>格式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宋体" charset="-122"/>
              </a:rPr>
              <a:t>1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if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布尔值表达式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宋体" charset="-122"/>
              </a:rPr>
              <a:t>: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语句组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宋体" charset="-122"/>
              </a:rPr>
              <a:t>格式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宋体" charset="-122"/>
              </a:rPr>
              <a:t>2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f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布尔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</a:rPr>
              <a:t>值表达式 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charset="-122"/>
              </a:rPr>
              <a:t>: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语句组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1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</a:rPr>
              <a:t>e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lse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charset="-122"/>
              </a:rPr>
              <a:t>:</a:t>
            </a:r>
            <a:endParaRPr kumimoji="1" lang="en-US" altLang="zh-CN" sz="2400" b="1" dirty="0" smtClean="0">
              <a:solidFill>
                <a:srgbClr val="FF0000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语句组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2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219700" y="1255400"/>
            <a:ext cx="3168724" cy="38779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宋体" charset="-122"/>
              </a:rPr>
              <a:t>格式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宋体" charset="-122"/>
              </a:rPr>
              <a:t>3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if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布尔值表达式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charset="-122"/>
              </a:rPr>
              <a:t>: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语句组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1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err="1">
                <a:solidFill>
                  <a:srgbClr val="FF0000"/>
                </a:solidFill>
                <a:latin typeface="宋体" charset="-122"/>
              </a:rPr>
              <a:t>e</a:t>
            </a:r>
            <a:r>
              <a:rPr kumimoji="1" lang="en-US" altLang="zh-CN" sz="2400" b="1" dirty="0" err="1" smtClean="0">
                <a:solidFill>
                  <a:srgbClr val="FF0000"/>
                </a:solidFill>
                <a:latin typeface="宋体" charset="-122"/>
              </a:rPr>
              <a:t>lif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布尔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charset="-122"/>
              </a:rPr>
              <a:t>值表达式 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charset="-122"/>
              </a:rPr>
              <a:t>: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语句组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</a:rPr>
              <a:t>2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</a:rPr>
              <a:t>e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lse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charset="-122"/>
              </a:rPr>
              <a:t>:</a:t>
            </a:r>
            <a:endParaRPr kumimoji="1" lang="en-US" altLang="zh-CN" sz="2400" b="1" dirty="0" smtClean="0">
              <a:solidFill>
                <a:srgbClr val="FF0000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 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语句组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charset="-122"/>
              </a:rPr>
              <a:t>3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7145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80224" y="1299160"/>
            <a:ext cx="7858877" cy="864096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求最大值</a:t>
            </a:r>
            <a:endParaRPr lang="en-US" altLang="zh-CN" sz="28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800" b="1" dirty="0" smtClean="0"/>
              <a:t>输入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个数，求其中的大者，输出</a:t>
            </a:r>
            <a:endParaRPr lang="en-US" altLang="zh-CN" sz="2800" b="1" dirty="0" smtClean="0"/>
          </a:p>
        </p:txBody>
      </p:sp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if</a:t>
            </a:r>
            <a:r>
              <a:rPr lang="zh-CN" altLang="en-US" dirty="0"/>
              <a:t>语句例子</a:t>
            </a:r>
            <a:endParaRPr lang="en-US" altLang="zh-CN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222533" y="4189988"/>
            <a:ext cx="3384376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/>
              <a:t>运行结果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&gt;&gt;&gt; 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x=32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y=13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m</a:t>
            </a:r>
            <a:r>
              <a:rPr lang="en-US" altLang="zh-CN" sz="2000" b="1" dirty="0" smtClean="0"/>
              <a:t>ax is:32.0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59" y="2507616"/>
            <a:ext cx="4289677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 smtClean="0"/>
              <a:t>tempX</a:t>
            </a:r>
            <a:r>
              <a:rPr lang="en-US" altLang="zh-CN" sz="2000" b="1" dirty="0" smtClean="0"/>
              <a:t>=input("x=")</a:t>
            </a: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 smtClean="0"/>
              <a:t>tempY</a:t>
            </a:r>
            <a:r>
              <a:rPr lang="en-US" altLang="zh-CN" sz="2000" b="1" dirty="0" smtClean="0"/>
              <a:t>=input("y=")</a:t>
            </a: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x=float(</a:t>
            </a:r>
            <a:r>
              <a:rPr lang="en-US" altLang="zh-CN" sz="2000" b="1" dirty="0" err="1" smtClean="0"/>
              <a:t>tempX</a:t>
            </a:r>
            <a:r>
              <a:rPr lang="en-US" altLang="zh-CN" sz="2000" b="1" dirty="0" smtClean="0"/>
              <a:t>) # </a:t>
            </a:r>
            <a:r>
              <a:rPr lang="zh-CN" altLang="en-US" sz="2000" b="1" dirty="0" smtClean="0"/>
              <a:t>字符串转浮点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y=float(</a:t>
            </a:r>
            <a:r>
              <a:rPr lang="en-US" altLang="zh-CN" sz="2000" b="1" dirty="0" err="1" smtClean="0"/>
              <a:t>tempY</a:t>
            </a:r>
            <a:r>
              <a:rPr lang="en-US" altLang="zh-CN" sz="2000" b="1" dirty="0" smtClean="0"/>
              <a:t>)</a:t>
            </a: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max=x   // </a:t>
            </a:r>
            <a:r>
              <a:rPr lang="zh-CN" altLang="en-US" sz="2000" b="1" dirty="0" smtClean="0"/>
              <a:t>先假设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是最大的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if max&lt;y:</a:t>
            </a: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    max=y</a:t>
            </a: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print(“max </a:t>
            </a:r>
            <a:r>
              <a:rPr lang="en-US" altLang="zh-CN" sz="2000" b="1" dirty="0" err="1" smtClean="0"/>
              <a:t>is:”,max</a:t>
            </a:r>
            <a:r>
              <a:rPr lang="en-US" altLang="zh-CN" sz="2000" b="1" dirty="0" smtClean="0"/>
              <a:t>)</a:t>
            </a:r>
            <a:endParaRPr lang="zh-CN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89320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uiExpand="1" build="p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932040" y="2564904"/>
            <a:ext cx="3888432" cy="3456384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a=4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b=20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c=2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方程有</a:t>
            </a:r>
            <a:r>
              <a:rPr lang="zh-CN" altLang="en-US" sz="2000" b="1" dirty="0" smtClean="0"/>
              <a:t>实根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endParaRPr lang="en-US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a=4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b=1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c=2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方程没有实根</a:t>
            </a:r>
            <a:endParaRPr lang="zh-CN" altLang="en-US" sz="2000" b="1" dirty="0" smtClean="0"/>
          </a:p>
        </p:txBody>
      </p:sp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if</a:t>
            </a:r>
            <a:r>
              <a:rPr lang="zh-CN" altLang="en-US" dirty="0"/>
              <a:t>语句例子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552" y="1124744"/>
            <a:ext cx="4104457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/>
              <a:t>判断一元二次方程是否有实数根</a:t>
            </a:r>
            <a:endParaRPr lang="en-US" altLang="zh-CN" sz="2000" b="1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551" y="1772816"/>
            <a:ext cx="4104457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 smtClean="0"/>
              <a:t>a=input</a:t>
            </a:r>
            <a:r>
              <a:rPr lang="en-US" altLang="zh-CN" sz="2000" b="1" dirty="0"/>
              <a:t>("a=")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b=input("b=")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c=input("c=")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a=float(a)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b=float(b)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c=float(c)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delta = b*b-4*a*c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if (delta &gt;=0):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print("</a:t>
            </a:r>
            <a:r>
              <a:rPr lang="zh-CN" altLang="en-US" sz="2000" b="1" dirty="0"/>
              <a:t>方程有实根</a:t>
            </a:r>
            <a:r>
              <a:rPr lang="en-US" altLang="zh-CN" sz="2000" b="1" dirty="0"/>
              <a:t>")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else: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print("</a:t>
            </a:r>
            <a:r>
              <a:rPr lang="zh-CN" altLang="en-US" sz="2000" b="1" dirty="0"/>
              <a:t>方程没有实根</a:t>
            </a:r>
            <a:r>
              <a:rPr lang="en-US" altLang="zh-CN" sz="2000" b="1" dirty="0"/>
              <a:t>")</a:t>
            </a:r>
            <a:endParaRPr lang="en-US" altLang="zh-CN" sz="2000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9543" y="1124744"/>
            <a:ext cx="3204865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个数，转实数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/>
              <a:t>计算</a:t>
            </a:r>
            <a:r>
              <a:rPr lang="en-US" altLang="zh-CN" sz="2000" b="1" dirty="0" smtClean="0"/>
              <a:t>delta, </a:t>
            </a:r>
            <a:r>
              <a:rPr lang="zh-CN" altLang="en-US" sz="2000" b="1" dirty="0" smtClean="0"/>
              <a:t>决定根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49492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uiExpand="1" build="p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if</a:t>
            </a:r>
            <a:r>
              <a:rPr lang="zh-CN" altLang="en-US" dirty="0"/>
              <a:t>例子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0356" y="1196752"/>
            <a:ext cx="403244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a=input("a=")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b=input("b=")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c=input("c=")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a=float(a)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b=float(b)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c=float(c)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delta = b*b-4*a*c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if (delta &gt;0):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print("</a:t>
            </a:r>
            <a:r>
              <a:rPr lang="zh-CN" altLang="en-US" sz="2000" b="1" dirty="0"/>
              <a:t>方程有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个不同实根</a:t>
            </a:r>
            <a:r>
              <a:rPr lang="en-US" altLang="zh-CN" sz="2000" b="1" dirty="0"/>
              <a:t>")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 err="1">
                <a:solidFill>
                  <a:srgbClr val="FF0000"/>
                </a:solidFill>
              </a:rPr>
              <a:t>elif</a:t>
            </a:r>
            <a:r>
              <a:rPr lang="en-US" altLang="zh-CN" sz="2400" b="1" dirty="0">
                <a:solidFill>
                  <a:srgbClr val="FF0000"/>
                </a:solidFill>
              </a:rPr>
              <a:t> delta==0: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print("</a:t>
            </a:r>
            <a:r>
              <a:rPr lang="zh-CN" altLang="en-US" sz="2000" b="1" dirty="0"/>
              <a:t>方程有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个相等实根</a:t>
            </a:r>
            <a:r>
              <a:rPr lang="en-US" altLang="zh-CN" sz="2000" b="1" dirty="0"/>
              <a:t>")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else: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  print("</a:t>
            </a:r>
            <a:r>
              <a:rPr lang="zh-CN" altLang="en-US" sz="2000" b="1" dirty="0"/>
              <a:t>方程没有实根</a:t>
            </a:r>
            <a:r>
              <a:rPr lang="en-US" altLang="zh-CN" sz="2000" b="1" dirty="0" smtClean="0"/>
              <a:t>")</a:t>
            </a:r>
          </a:p>
        </p:txBody>
      </p:sp>
      <p:sp>
        <p:nvSpPr>
          <p:cNvPr id="5" name="矩形 4"/>
          <p:cNvSpPr/>
          <p:nvPr/>
        </p:nvSpPr>
        <p:spPr>
          <a:xfrm>
            <a:off x="5076056" y="1700808"/>
            <a:ext cx="3157952" cy="1800200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 smtClean="0"/>
              <a:t>完善左边的函数，将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个根求出来</a:t>
            </a:r>
            <a:endParaRPr lang="en-US" altLang="zh-CN" sz="2000" b="1" dirty="0" smtClean="0"/>
          </a:p>
          <a:p>
            <a:pPr algn="just"/>
            <a:endParaRPr lang="en-US" altLang="zh-CN" sz="2000" b="1" dirty="0"/>
          </a:p>
          <a:p>
            <a:pPr algn="just"/>
            <a:r>
              <a:rPr lang="en-US" altLang="zh-CN" sz="2000" b="1" dirty="0" err="1" smtClean="0"/>
              <a:t>Sqrt</a:t>
            </a:r>
            <a:r>
              <a:rPr lang="zh-CN" altLang="en-US" sz="2000" b="1" dirty="0" smtClean="0"/>
              <a:t>函数，在</a:t>
            </a:r>
            <a:r>
              <a:rPr lang="en-US" altLang="zh-CN" sz="2000" b="1" dirty="0" smtClean="0"/>
              <a:t>math</a:t>
            </a:r>
            <a:r>
              <a:rPr lang="zh-CN" altLang="en-US" sz="2000" b="1" dirty="0" smtClean="0"/>
              <a:t>中</a:t>
            </a:r>
            <a:endParaRPr lang="en-US" altLang="zh-CN" sz="2000" b="1" dirty="0" smtClean="0"/>
          </a:p>
          <a:p>
            <a:pPr algn="just"/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809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while</a:t>
            </a:r>
            <a:r>
              <a:rPr lang="zh-CN" altLang="en-US" dirty="0"/>
              <a:t>语句  循环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83878" y="1412776"/>
            <a:ext cx="348406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 smtClean="0"/>
              <a:t>格式</a:t>
            </a:r>
            <a:endParaRPr lang="en-US" altLang="zh-CN" sz="2000" b="1" dirty="0" smtClean="0"/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/>
              <a:t>While </a:t>
            </a:r>
            <a:r>
              <a:rPr lang="zh-CN" altLang="en-US" sz="2000" b="1" dirty="0" smtClean="0"/>
              <a:t>布尔表达式 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：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pPr marL="68263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语句组</a:t>
            </a:r>
            <a:endParaRPr lang="en-US" altLang="zh-CN" sz="2000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4283968" y="1412776"/>
            <a:ext cx="4752528" cy="1368152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 smtClean="0"/>
              <a:t>布尔表达式为真时，执行语句组，否则终止</a:t>
            </a:r>
            <a:r>
              <a:rPr lang="en-US" altLang="zh-CN" sz="2000" b="1" dirty="0" smtClean="0"/>
              <a:t> </a:t>
            </a:r>
            <a:endParaRPr lang="zh-CN" altLang="en-US" sz="2000" b="1" dirty="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191816" y="3943350"/>
            <a:ext cx="1676400" cy="2146300"/>
            <a:chOff x="3657600" y="4343400"/>
            <a:chExt cx="1676400" cy="2146300"/>
          </a:xfrm>
        </p:grpSpPr>
        <p:sp>
          <p:nvSpPr>
            <p:cNvPr id="7" name="AutoShape 44"/>
            <p:cNvSpPr>
              <a:spLocks noChangeArrowheads="1"/>
            </p:cNvSpPr>
            <p:nvPr/>
          </p:nvSpPr>
          <p:spPr bwMode="auto">
            <a:xfrm>
              <a:off x="4191000" y="4343400"/>
              <a:ext cx="838200" cy="533400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" name="Rectangle 45"/>
            <p:cNvSpPr>
              <a:spLocks noChangeArrowheads="1"/>
            </p:cNvSpPr>
            <p:nvPr/>
          </p:nvSpPr>
          <p:spPr bwMode="auto">
            <a:xfrm>
              <a:off x="4038600" y="5334000"/>
              <a:ext cx="10668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1600" b="1">
                  <a:solidFill>
                    <a:schemeClr val="bg1"/>
                  </a:solidFill>
                  <a:latin typeface="Times New Roman" pitchFamily="18" charset="0"/>
                </a:rPr>
                <a:t>循环体</a:t>
              </a:r>
            </a:p>
          </p:txBody>
        </p:sp>
        <p:sp>
          <p:nvSpPr>
            <p:cNvPr id="9" name="Line 46"/>
            <p:cNvSpPr>
              <a:spLocks noChangeShapeType="1"/>
            </p:cNvSpPr>
            <p:nvPr/>
          </p:nvSpPr>
          <p:spPr bwMode="auto">
            <a:xfrm>
              <a:off x="4572000" y="4876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" name="Line 47"/>
            <p:cNvSpPr>
              <a:spLocks noChangeShapeType="1"/>
            </p:cNvSpPr>
            <p:nvPr/>
          </p:nvSpPr>
          <p:spPr bwMode="auto">
            <a:xfrm>
              <a:off x="4572000" y="5638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" name="Line 48"/>
            <p:cNvSpPr>
              <a:spLocks noChangeShapeType="1"/>
            </p:cNvSpPr>
            <p:nvPr/>
          </p:nvSpPr>
          <p:spPr bwMode="auto">
            <a:xfrm flipH="1">
              <a:off x="3657600" y="5867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Line 49"/>
            <p:cNvSpPr>
              <a:spLocks noChangeShapeType="1"/>
            </p:cNvSpPr>
            <p:nvPr/>
          </p:nvSpPr>
          <p:spPr bwMode="auto">
            <a:xfrm flipV="1">
              <a:off x="3657600" y="46482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Line 50"/>
            <p:cNvSpPr>
              <a:spLocks noChangeShapeType="1"/>
            </p:cNvSpPr>
            <p:nvPr/>
          </p:nvSpPr>
          <p:spPr bwMode="auto">
            <a:xfrm>
              <a:off x="3657600" y="4622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" name="Line 51"/>
            <p:cNvSpPr>
              <a:spLocks noChangeShapeType="1"/>
            </p:cNvSpPr>
            <p:nvPr/>
          </p:nvSpPr>
          <p:spPr bwMode="auto">
            <a:xfrm>
              <a:off x="5029200" y="46101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" name="Line 52"/>
            <p:cNvSpPr>
              <a:spLocks noChangeShapeType="1"/>
            </p:cNvSpPr>
            <p:nvPr/>
          </p:nvSpPr>
          <p:spPr bwMode="auto">
            <a:xfrm>
              <a:off x="5334000" y="4621138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" name="Text Box 53"/>
            <p:cNvSpPr txBox="1">
              <a:spLocks noChangeArrowheads="1"/>
            </p:cNvSpPr>
            <p:nvPr/>
          </p:nvSpPr>
          <p:spPr bwMode="auto">
            <a:xfrm>
              <a:off x="3975100" y="6032500"/>
              <a:ext cx="914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en-US" altLang="zh-CN" sz="24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2126599" y="3486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2550162" y="378752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</a:t>
            </a:r>
            <a:endParaRPr lang="zh-CN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85101" y="440749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5544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 marL="68263" indent="0">
              <a:buNone/>
            </a:pPr>
            <a:r>
              <a:rPr lang="en-US" altLang="zh-CN" dirty="0" smtClean="0"/>
              <a:t>S=1+2+….+n</a:t>
            </a:r>
          </a:p>
          <a:p>
            <a:pPr marL="68263" indent="0">
              <a:buNone/>
            </a:pPr>
            <a:r>
              <a:rPr lang="en-US" altLang="zh-CN" dirty="0" smtClean="0"/>
              <a:t>S=1    s=</a:t>
            </a:r>
            <a:r>
              <a:rPr lang="en-US" altLang="zh-CN" dirty="0" err="1" smtClean="0"/>
              <a:t>s+i</a:t>
            </a:r>
            <a:r>
              <a:rPr lang="en-US" altLang="zh-CN" dirty="0" smtClean="0"/>
              <a:t>  </a:t>
            </a:r>
            <a:r>
              <a:rPr lang="zh-CN" altLang="en-US" dirty="0" smtClean="0"/>
              <a:t>第一项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=i+1</a:t>
            </a:r>
          </a:p>
          <a:p>
            <a:pPr marL="68263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611559" y="336170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/>
              <a:t>   while</a:t>
            </a:r>
            <a:r>
              <a:rPr lang="zh-CN" altLang="en-US" dirty="0"/>
              <a:t>例子  </a:t>
            </a:r>
            <a:r>
              <a:rPr lang="en-US" altLang="zh-CN" dirty="0"/>
              <a:t>sum=1+2+…+n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55576" y="1419833"/>
            <a:ext cx="3065541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000" b="1" dirty="0"/>
              <a:t>n=int(input("n="))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000" b="1" dirty="0"/>
              <a:t>sum=0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000" b="1" dirty="0"/>
              <a:t>i=0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>
                <a:solidFill>
                  <a:srgbClr val="FF0000"/>
                </a:solidFill>
              </a:rPr>
              <a:t>while i&lt;=n: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>
                <a:solidFill>
                  <a:srgbClr val="FF0000"/>
                </a:solidFill>
              </a:rPr>
              <a:t>    sum +=i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>
                <a:solidFill>
                  <a:srgbClr val="FF0000"/>
                </a:solidFill>
              </a:rPr>
              <a:t>    i +=1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000" b="1" dirty="0"/>
              <a:t>print(sum</a:t>
            </a:r>
            <a:r>
              <a:rPr lang="nn-NO" altLang="zh-CN" sz="2000" b="1" dirty="0" smtClean="0"/>
              <a:t>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endParaRPr lang="nn-NO" altLang="zh-CN" sz="2000" b="1" dirty="0" smtClean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zh-CN" altLang="en-US" sz="2000" b="1" dirty="0" smtClean="0"/>
              <a:t>运行结果</a:t>
            </a:r>
            <a:endParaRPr lang="nn-NO" altLang="zh-CN" sz="2000" b="1" dirty="0"/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&gt;&gt;&gt; 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n=100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5050</a:t>
            </a:r>
            <a:endParaRPr lang="en-US" altLang="zh-CN" sz="2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4849632" y="2732073"/>
            <a:ext cx="3744416" cy="1001055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/>
              <a:t>这里</a:t>
            </a:r>
            <a:r>
              <a:rPr lang="zh-CN" altLang="en-US" sz="2000" b="1" dirty="0" smtClean="0"/>
              <a:t>的格式很重要，后面的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个语句一定右缩进</a:t>
            </a:r>
            <a:endParaRPr lang="zh-CN" altLang="en-US" sz="2000" b="1" dirty="0"/>
          </a:p>
        </p:txBody>
      </p:sp>
      <p:cxnSp>
        <p:nvCxnSpPr>
          <p:cNvPr id="3" name="直接箭头连接符 2"/>
          <p:cNvCxnSpPr>
            <a:stCxn id="5" idx="1"/>
          </p:cNvCxnSpPr>
          <p:nvPr/>
        </p:nvCxnSpPr>
        <p:spPr>
          <a:xfrm flipH="1" flipV="1">
            <a:off x="2288346" y="3140968"/>
            <a:ext cx="2561286" cy="9163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08126" y="1419833"/>
            <a:ext cx="3744416" cy="1001055"/>
          </a:xfrm>
          <a:prstGeom prst="rect">
            <a:avLst/>
          </a:prstGeom>
          <a:solidFill>
            <a:srgbClr val="CC66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 smtClean="0"/>
              <a:t>累加过程，初值为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，不断累加</a:t>
            </a:r>
            <a:endParaRPr lang="zh-CN" altLang="en-US" sz="20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25961" y="3933057"/>
            <a:ext cx="3065541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000" b="1" dirty="0"/>
              <a:t>n=int(input("n="))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000" b="1" dirty="0"/>
              <a:t>sum=0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000" b="1" dirty="0"/>
              <a:t>i=0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>
                <a:solidFill>
                  <a:srgbClr val="FF0000"/>
                </a:solidFill>
              </a:rPr>
              <a:t>while </a:t>
            </a:r>
            <a:r>
              <a:rPr lang="nn-NO" altLang="zh-CN" sz="2400" b="1" dirty="0" smtClean="0">
                <a:solidFill>
                  <a:srgbClr val="FF0000"/>
                </a:solidFill>
              </a:rPr>
              <a:t>i&lt;n:</a:t>
            </a: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>
                <a:solidFill>
                  <a:srgbClr val="FF0000"/>
                </a:solidFill>
              </a:rPr>
              <a:t> </a:t>
            </a:r>
            <a:r>
              <a:rPr lang="nn-NO" altLang="zh-CN" sz="24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+=1</a:t>
            </a:r>
            <a:endParaRPr lang="nn-NO" altLang="zh-CN" sz="2400" b="1" dirty="0">
              <a:solidFill>
                <a:srgbClr val="FF0000"/>
              </a:solidFill>
            </a:endParaRPr>
          </a:p>
          <a:p>
            <a:pPr marL="68263" indent="0" eaLnBrk="1" hangingPunct="1">
              <a:lnSpc>
                <a:spcPct val="90000"/>
              </a:lnSpc>
              <a:buNone/>
            </a:pPr>
            <a:r>
              <a:rPr lang="nn-NO" altLang="zh-CN" sz="2400" b="1" dirty="0">
                <a:solidFill>
                  <a:srgbClr val="FF0000"/>
                </a:solidFill>
              </a:rPr>
              <a:t>    sum +=</a:t>
            </a:r>
            <a:r>
              <a:rPr lang="nn-NO" altLang="zh-CN" sz="2400" b="1" dirty="0" smtClean="0">
                <a:solidFill>
                  <a:srgbClr val="FF0000"/>
                </a:solidFill>
              </a:rPr>
              <a:t>i</a:t>
            </a:r>
            <a:endParaRPr lang="nn-NO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4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5378</TotalTime>
  <Words>1350</Words>
  <Application>Microsoft Office PowerPoint</Application>
  <PresentationFormat>全屏显示(4:3)</PresentationFormat>
  <Paragraphs>234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黑体</vt:lpstr>
      <vt:lpstr>华文新魏</vt:lpstr>
      <vt:lpstr>宋体</vt:lpstr>
      <vt:lpstr>Arial</vt:lpstr>
      <vt:lpstr>Bodoni MT Black</vt:lpstr>
      <vt:lpstr>Calibri</vt:lpstr>
      <vt:lpstr>Times New Roman</vt:lpstr>
      <vt:lpstr>Wingdings</vt:lpstr>
      <vt:lpstr>主题1</vt:lpstr>
      <vt:lpstr>Equation</vt:lpstr>
      <vt:lpstr>Python语法基础 流程控制</vt:lpstr>
      <vt:lpstr>流控制语句—及列表</vt:lpstr>
      <vt:lpstr>if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  醋酸溶液pH值求解—数学转换</vt:lpstr>
      <vt:lpstr>PowerPoint 演示文稿</vt:lpstr>
      <vt:lpstr>PowerPoint 演示文稿</vt:lpstr>
      <vt:lpstr>PowerPoint 演示文稿</vt:lpstr>
      <vt:lpstr>for循环—计数循环</vt:lpstr>
      <vt:lpstr>for循环使用的列表</vt:lpstr>
      <vt:lpstr>for循环结合列表 求 s=1+2+…+n</vt:lpstr>
      <vt:lpstr>终止循环语句break</vt:lpstr>
      <vt:lpstr>转下一次循环  continue</vt:lpstr>
      <vt:lpstr>实例—计算 s=1/1!+1/2!+…+1/n!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Windows 用户</cp:lastModifiedBy>
  <cp:revision>272</cp:revision>
  <dcterms:created xsi:type="dcterms:W3CDTF">2010-02-28T17:17:53Z</dcterms:created>
  <dcterms:modified xsi:type="dcterms:W3CDTF">2018-03-11T12:11:22Z</dcterms:modified>
</cp:coreProperties>
</file>