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31"/>
  </p:notes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8" r:id="rId24"/>
    <p:sldId id="329" r:id="rId25"/>
    <p:sldId id="330" r:id="rId26"/>
    <p:sldId id="331" r:id="rId27"/>
    <p:sldId id="332" r:id="rId28"/>
    <p:sldId id="333" r:id="rId29"/>
    <p:sldId id="334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6"/>
    <a:srgbClr val="0000B4"/>
    <a:srgbClr val="0000A8"/>
    <a:srgbClr val="00FFA8"/>
    <a:srgbClr val="006699"/>
    <a:srgbClr val="CC0099"/>
    <a:srgbClr val="A7D9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4592A4-E237-4A56-9CB9-39DC0234BDB2}" type="datetimeFigureOut">
              <a:rPr lang="zh-CN" altLang="en-US"/>
              <a:pPr>
                <a:defRPr/>
              </a:pPr>
              <a:t>2018/3/11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941A3E1-9B29-4EC3-8654-927667BFF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860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4"/>
          <p:cNvSpPr>
            <a:spLocks noChangeArrowheads="1"/>
          </p:cNvSpPr>
          <p:nvPr/>
        </p:nvSpPr>
        <p:spPr bwMode="gray">
          <a:xfrm>
            <a:off x="0" y="3132138"/>
            <a:ext cx="9144000" cy="3725862"/>
          </a:xfrm>
          <a:prstGeom prst="rect">
            <a:avLst/>
          </a:prstGeom>
          <a:gradFill rotWithShape="1">
            <a:gsLst>
              <a:gs pos="0">
                <a:srgbClr val="003569"/>
              </a:gs>
              <a:gs pos="100000">
                <a:srgbClr val="417E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Line 65"/>
          <p:cNvSpPr>
            <a:spLocks noChangeShapeType="1"/>
          </p:cNvSpPr>
          <p:nvPr/>
        </p:nvSpPr>
        <p:spPr bwMode="gray">
          <a:xfrm>
            <a:off x="0" y="3125788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0" y="6537325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83415D4A-526D-4DC9-BF32-C7B8DBFED9D6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32363" y="4929188"/>
            <a:ext cx="371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000" b="1" smtClean="0">
                <a:solidFill>
                  <a:schemeClr val="bg1"/>
                </a:solidFill>
              </a:rPr>
              <a:t>pshcong@tongji.edu.cn</a:t>
            </a:r>
            <a:endParaRPr lang="zh-CN" altLang="en-US" sz="2000" b="1" smtClean="0">
              <a:solidFill>
                <a:schemeClr val="bg1"/>
              </a:solidFill>
            </a:endParaRPr>
          </a:p>
        </p:txBody>
      </p:sp>
      <p:pic>
        <p:nvPicPr>
          <p:cNvPr id="8" name="Picture 8" descr="http://www.rrcap.unep.org/userfiles/image/200px-Tongji_University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5750"/>
            <a:ext cx="1905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11" name="Rectangle 47"/>
          <p:cNvSpPr>
            <a:spLocks noGrp="1" noChangeArrowheads="1"/>
          </p:cNvSpPr>
          <p:nvPr>
            <p:ph type="ctrTitle" sz="quarter"/>
          </p:nvPr>
        </p:nvSpPr>
        <p:spPr>
          <a:xfrm>
            <a:off x="1117600" y="1406525"/>
            <a:ext cx="7508875" cy="1470025"/>
          </a:xfrm>
        </p:spPr>
        <p:txBody>
          <a:bodyPr anchor="ctr"/>
          <a:lstStyle>
            <a:lvl1pPr algn="r">
              <a:defRPr sz="48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88112" name="Rectangle 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1063" y="3357562"/>
            <a:ext cx="5205412" cy="1085859"/>
          </a:xfrm>
        </p:spPr>
        <p:txBody>
          <a:bodyPr/>
          <a:lstStyle>
            <a:lvl1pPr marL="0" indent="0" algn="r">
              <a:spcBef>
                <a:spcPct val="20000"/>
              </a:spcBef>
              <a:buClrTx/>
              <a:buFontTx/>
              <a:buNone/>
              <a:defRPr sz="2400">
                <a:solidFill>
                  <a:schemeClr val="bg1"/>
                </a:solidFill>
                <a:latin typeface="Bodoni MT Black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63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/>
        </p:nvCxnSpPr>
        <p:spPr bwMode="auto">
          <a:xfrm>
            <a:off x="571500" y="6858000"/>
            <a:ext cx="18573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95025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2613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84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45FD9-2A9F-4ADC-AC9B-CCE7FF1D7D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77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4"/>
          <p:cNvSpPr>
            <a:spLocks noChangeArrowheads="1"/>
          </p:cNvSpPr>
          <p:nvPr/>
        </p:nvSpPr>
        <p:spPr bwMode="gray">
          <a:xfrm>
            <a:off x="0" y="6375400"/>
            <a:ext cx="9144000" cy="482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Line 56"/>
          <p:cNvSpPr>
            <a:spLocks noChangeShapeType="1"/>
          </p:cNvSpPr>
          <p:nvPr/>
        </p:nvSpPr>
        <p:spPr bwMode="gray">
          <a:xfrm>
            <a:off x="0" y="6369050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412875"/>
            <a:ext cx="82931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9" name="Text Box 45"/>
          <p:cNvSpPr txBox="1">
            <a:spLocks noChangeArrowheads="1"/>
          </p:cNvSpPr>
          <p:nvPr/>
        </p:nvSpPr>
        <p:spPr bwMode="ltGray">
          <a:xfrm>
            <a:off x="8621713" y="6453188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6FD76A5C-5101-48E2-B4FF-7E96E16CB41A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103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139700"/>
            <a:ext cx="8275638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31" name="TextBox 6"/>
          <p:cNvSpPr txBox="1">
            <a:spLocks noChangeArrowheads="1"/>
          </p:cNvSpPr>
          <p:nvPr/>
        </p:nvSpPr>
        <p:spPr bwMode="auto">
          <a:xfrm>
            <a:off x="4763" y="6416675"/>
            <a:ext cx="3205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 err="1" smtClean="0">
                <a:solidFill>
                  <a:schemeClr val="bg1"/>
                </a:solidFill>
              </a:rPr>
              <a:t>Tongji</a:t>
            </a:r>
            <a:r>
              <a:rPr lang="en-US" altLang="zh-CN" b="1" dirty="0" smtClean="0">
                <a:solidFill>
                  <a:schemeClr val="bg1"/>
                </a:solidFill>
              </a:rPr>
              <a:t> University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pic>
        <p:nvPicPr>
          <p:cNvPr id="1032" name="Picture 9" descr="tongji university lo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15888"/>
            <a:ext cx="21240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4"/>
          <p:cNvSpPr txBox="1">
            <a:spLocks noChangeArrowheads="1"/>
          </p:cNvSpPr>
          <p:nvPr userDrawn="1"/>
        </p:nvSpPr>
        <p:spPr bwMode="auto">
          <a:xfrm>
            <a:off x="1907704" y="6381328"/>
            <a:ext cx="70567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0" dirty="0" smtClean="0">
                <a:solidFill>
                  <a:srgbClr val="FFFF00"/>
                </a:solidFill>
              </a:rPr>
              <a:t>http://cal.tongji.edu.cn/IT </a:t>
            </a:r>
            <a:r>
              <a:rPr lang="en-US" altLang="zh-CN" sz="2400" dirty="0" smtClean="0">
                <a:solidFill>
                  <a:srgbClr val="FFFF00"/>
                </a:solidFill>
              </a:rPr>
              <a:t>pshcong@tongji.edu.cn</a:t>
            </a:r>
            <a:endParaRPr lang="zh-CN" altLang="en-US" sz="2400" dirty="0" smtClean="0">
              <a:solidFill>
                <a:srgbClr val="FFFF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3" r:id="rId3"/>
    <p:sldLayoutId id="2147483925" r:id="rId4"/>
    <p:sldLayoutId id="2147483928" r:id="rId5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400" b="1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2200">
          <a:solidFill>
            <a:schemeClr val="tx1"/>
          </a:solidFill>
          <a:latin typeface="华文新魏" pitchFamily="2" charset="-122"/>
          <a:ea typeface="华文新魏" pitchFamily="2" charset="-122"/>
        </a:defRPr>
      </a:lvl2pPr>
      <a:lvl3pPr marL="11430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>
          <a:solidFill>
            <a:schemeClr val="tx1"/>
          </a:solidFill>
          <a:latin typeface="华文新魏" pitchFamily="2" charset="-122"/>
          <a:ea typeface="华文新魏" pitchFamily="2" charset="-122"/>
        </a:defRPr>
      </a:lvl3pPr>
      <a:lvl4pPr marL="16002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华文新魏" pitchFamily="2" charset="-122"/>
          <a:ea typeface="华文新魏" pitchFamily="2" charset="-122"/>
        </a:defRPr>
      </a:lvl4pPr>
      <a:lvl5pPr marL="20574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  <a:ea typeface="华文新魏" pitchFamily="2" charset="-122"/>
        </a:defRPr>
      </a:lvl5pPr>
      <a:lvl6pPr marL="25146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 smtClean="0"/>
              <a:t>Python</a:t>
            </a:r>
            <a:r>
              <a:rPr lang="zh-CN" altLang="en-US" dirty="0" smtClean="0"/>
              <a:t>语法基础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函数</a:t>
            </a:r>
          </a:p>
        </p:txBody>
      </p:sp>
      <p:sp>
        <p:nvSpPr>
          <p:cNvPr id="4099" name="副标题 2"/>
          <p:cNvSpPr>
            <a:spLocks noGrp="1"/>
          </p:cNvSpPr>
          <p:nvPr>
            <p:ph type="subTitle" sz="quarter" idx="1"/>
          </p:nvPr>
        </p:nvSpPr>
        <p:spPr>
          <a:xfrm>
            <a:off x="3421063" y="3357563"/>
            <a:ext cx="5205412" cy="1085850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latin typeface="Bodoni MT Black"/>
              </a:rPr>
              <a:t>  教师：丛培盛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67543" y="3861048"/>
            <a:ext cx="5145329" cy="209427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smtClean="0"/>
              <a:t>x=fibs(10</a:t>
            </a:r>
            <a:r>
              <a:rPr lang="en-US" altLang="zh-CN" sz="2400" b="1" dirty="0"/>
              <a:t>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print (x</a:t>
            </a:r>
            <a:r>
              <a:rPr lang="en-US" altLang="zh-CN" sz="2400" b="1" dirty="0" smtClean="0"/>
              <a:t>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smtClean="0"/>
              <a:t>k=5</a:t>
            </a:r>
            <a:endParaRPr lang="en-US" altLang="zh-CN" sz="24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smtClean="0"/>
              <a:t>y=fibs(k)</a:t>
            </a:r>
            <a:endParaRPr lang="en-US" altLang="zh-CN" sz="24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print (</a:t>
            </a:r>
            <a:r>
              <a:rPr lang="en-US" altLang="zh-CN" sz="2400" b="1" dirty="0" smtClean="0"/>
              <a:t>y) </a:t>
            </a:r>
            <a:endParaRPr lang="zh-CN" altLang="en-US" sz="2400" b="1" dirty="0" smtClean="0"/>
          </a:p>
        </p:txBody>
      </p:sp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611559" y="336170"/>
            <a:ext cx="7982489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en-US" altLang="zh-CN" dirty="0"/>
              <a:t>   </a:t>
            </a:r>
            <a:r>
              <a:rPr lang="zh-CN" altLang="en-US" dirty="0"/>
              <a:t>函数的定义</a:t>
            </a:r>
            <a:r>
              <a:rPr lang="en-US" altLang="zh-CN" dirty="0"/>
              <a:t>--</a:t>
            </a:r>
            <a:r>
              <a:rPr lang="zh-CN" altLang="en-US" dirty="0"/>
              <a:t>斐波那契数列</a:t>
            </a:r>
            <a:endParaRPr lang="en-US" altLang="zh-CN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67544" y="1412775"/>
            <a:ext cx="5145329" cy="237021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err="1" smtClean="0">
                <a:solidFill>
                  <a:schemeClr val="tx2"/>
                </a:solidFill>
              </a:rPr>
              <a:t>def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 fibs(n):</a:t>
            </a:r>
            <a:endParaRPr lang="en-US" altLang="zh-CN" sz="2400" b="1" dirty="0">
              <a:solidFill>
                <a:schemeClr val="tx2"/>
              </a:solidFill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    </a:t>
            </a:r>
            <a:r>
              <a:rPr lang="en-US" altLang="zh-CN" sz="2400" b="1" dirty="0" err="1">
                <a:solidFill>
                  <a:schemeClr val="tx2"/>
                </a:solidFill>
              </a:rPr>
              <a:t>ans</a:t>
            </a:r>
            <a:r>
              <a:rPr lang="en-US" altLang="zh-CN" sz="2400" b="1" dirty="0">
                <a:solidFill>
                  <a:schemeClr val="tx2"/>
                </a:solidFill>
              </a:rPr>
              <a:t>=[0,1]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    for i in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range(n-2</a:t>
            </a:r>
            <a:r>
              <a:rPr lang="en-US" altLang="zh-CN" sz="2400" b="1" dirty="0">
                <a:solidFill>
                  <a:schemeClr val="tx2"/>
                </a:solidFill>
              </a:rPr>
              <a:t>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        </a:t>
            </a:r>
            <a:r>
              <a:rPr lang="en-US" altLang="zh-CN" sz="2400" b="1" dirty="0" err="1">
                <a:solidFill>
                  <a:schemeClr val="tx2"/>
                </a:solidFill>
              </a:rPr>
              <a:t>ans.append</a:t>
            </a:r>
            <a:r>
              <a:rPr lang="en-US" altLang="zh-CN" sz="2400" b="1" dirty="0">
                <a:solidFill>
                  <a:schemeClr val="tx2"/>
                </a:solidFill>
              </a:rPr>
              <a:t>(</a:t>
            </a:r>
            <a:r>
              <a:rPr lang="en-US" altLang="zh-CN" sz="2400" b="1" dirty="0" err="1">
                <a:solidFill>
                  <a:schemeClr val="tx2"/>
                </a:solidFill>
              </a:rPr>
              <a:t>ans</a:t>
            </a:r>
            <a:r>
              <a:rPr lang="en-US" altLang="zh-CN" sz="2400" b="1" dirty="0">
                <a:solidFill>
                  <a:schemeClr val="tx2"/>
                </a:solidFill>
              </a:rPr>
              <a:t>[-2] + </a:t>
            </a:r>
            <a:r>
              <a:rPr lang="en-US" altLang="zh-CN" sz="2400" b="1" dirty="0" err="1">
                <a:solidFill>
                  <a:schemeClr val="tx2"/>
                </a:solidFill>
              </a:rPr>
              <a:t>ans</a:t>
            </a:r>
            <a:r>
              <a:rPr lang="en-US" altLang="zh-CN" sz="2400" b="1" dirty="0">
                <a:solidFill>
                  <a:schemeClr val="tx2"/>
                </a:solidFill>
              </a:rPr>
              <a:t>[-1])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    return </a:t>
            </a:r>
            <a:r>
              <a:rPr lang="en-US" altLang="zh-CN" sz="2400" b="1" dirty="0" err="1" smtClean="0">
                <a:solidFill>
                  <a:schemeClr val="tx2"/>
                </a:solidFill>
              </a:rPr>
              <a:t>ans</a:t>
            </a:r>
            <a:endParaRPr lang="en-US" altLang="zh-CN" sz="2400" b="1" dirty="0">
              <a:solidFill>
                <a:schemeClr val="tx2"/>
              </a:solidFill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6167608" y="1732944"/>
            <a:ext cx="2232248" cy="432048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FFFF00"/>
                </a:solidFill>
              </a:rPr>
              <a:t>这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是函数的定义</a:t>
            </a:r>
            <a:endParaRPr lang="en-US" altLang="zh-CN" sz="2000" b="1" dirty="0" smtClean="0">
              <a:solidFill>
                <a:srgbClr val="FFFF00"/>
              </a:solidFill>
            </a:endParaRPr>
          </a:p>
        </p:txBody>
      </p:sp>
      <p:cxnSp>
        <p:nvCxnSpPr>
          <p:cNvPr id="12" name="直接箭头连接符 11"/>
          <p:cNvCxnSpPr>
            <a:stCxn id="14" idx="1"/>
          </p:cNvCxnSpPr>
          <p:nvPr/>
        </p:nvCxnSpPr>
        <p:spPr>
          <a:xfrm flipH="1" flipV="1">
            <a:off x="2411760" y="1732944"/>
            <a:ext cx="3755848" cy="2160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6167608" y="3717032"/>
            <a:ext cx="3012904" cy="1440160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FFFF00"/>
                </a:solidFill>
              </a:rPr>
              <a:t>这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是函数的调用</a:t>
            </a:r>
            <a:endParaRPr lang="en-US" altLang="zh-CN" sz="2000" b="1" dirty="0" smtClean="0">
              <a:solidFill>
                <a:srgbClr val="FFFF00"/>
              </a:solidFill>
            </a:endParaRPr>
          </a:p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FFFF00"/>
                </a:solidFill>
              </a:rPr>
              <a:t>方式为：</a:t>
            </a:r>
            <a:endParaRPr lang="en-US" altLang="zh-CN" sz="2000" b="1" dirty="0" smtClean="0">
              <a:solidFill>
                <a:srgbClr val="FFFF00"/>
              </a:solidFill>
            </a:endParaRPr>
          </a:p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FFFF00"/>
                </a:solidFill>
              </a:rPr>
              <a:t>变量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=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函数名字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(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实际参数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)</a:t>
            </a:r>
          </a:p>
        </p:txBody>
      </p:sp>
      <p:cxnSp>
        <p:nvCxnSpPr>
          <p:cNvPr id="19" name="直接箭头连接符 18"/>
          <p:cNvCxnSpPr>
            <a:stCxn id="20" idx="1"/>
          </p:cNvCxnSpPr>
          <p:nvPr/>
        </p:nvCxnSpPr>
        <p:spPr>
          <a:xfrm flipH="1">
            <a:off x="1907704" y="4437112"/>
            <a:ext cx="4259904" cy="8640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"/>
          <p:cNvSpPr txBox="1">
            <a:spLocks noChangeArrowheads="1"/>
          </p:cNvSpPr>
          <p:nvPr/>
        </p:nvSpPr>
        <p:spPr bwMode="auto">
          <a:xfrm>
            <a:off x="5890241" y="2564904"/>
            <a:ext cx="3097649" cy="792088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FFFF00"/>
                </a:solidFill>
              </a:rPr>
              <a:t>函数定义时，叫形式参数</a:t>
            </a:r>
            <a:endParaRPr lang="en-US" altLang="zh-CN" sz="2000" b="1" dirty="0" smtClean="0">
              <a:solidFill>
                <a:srgbClr val="FFFF00"/>
              </a:solidFill>
            </a:endParaRPr>
          </a:p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FFFF00"/>
                </a:solidFill>
              </a:rPr>
              <a:t>函数使用时，叫实际参数</a:t>
            </a:r>
            <a:endParaRPr lang="en-US" altLang="zh-CN" sz="2000" b="1" dirty="0" smtClean="0">
              <a:solidFill>
                <a:srgbClr val="FFFF00"/>
              </a:solidFill>
            </a:endParaRPr>
          </a:p>
        </p:txBody>
      </p:sp>
      <p:cxnSp>
        <p:nvCxnSpPr>
          <p:cNvPr id="70667" name="直接箭头连接符 70666"/>
          <p:cNvCxnSpPr>
            <a:stCxn id="40" idx="1"/>
          </p:cNvCxnSpPr>
          <p:nvPr/>
        </p:nvCxnSpPr>
        <p:spPr>
          <a:xfrm flipH="1" flipV="1">
            <a:off x="2411760" y="1840956"/>
            <a:ext cx="3478481" cy="11199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69" name="直接箭头连接符 70668"/>
          <p:cNvCxnSpPr>
            <a:stCxn id="40" idx="1"/>
          </p:cNvCxnSpPr>
          <p:nvPr/>
        </p:nvCxnSpPr>
        <p:spPr>
          <a:xfrm flipH="1">
            <a:off x="1785785" y="2960948"/>
            <a:ext cx="4104456" cy="10441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13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0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14" grpId="0" animBg="1"/>
      <p:bldP spid="20" grpId="0" animBg="1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828092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再求高次方程的根 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biSolution.py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2710" y="1268760"/>
            <a:ext cx="823776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 smtClean="0"/>
              <a:t>例子：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求</a:t>
            </a:r>
            <a:r>
              <a:rPr lang="en-US" altLang="zh-CN" sz="2000" dirty="0" smtClean="0"/>
              <a:t>y=x</a:t>
            </a:r>
            <a:r>
              <a:rPr lang="en-US" altLang="zh-CN" sz="2000" baseline="30000" dirty="0" smtClean="0"/>
              <a:t>3</a:t>
            </a:r>
            <a:r>
              <a:rPr lang="en-US" altLang="zh-CN" sz="2000" dirty="0" smtClean="0"/>
              <a:t>+ 10</a:t>
            </a:r>
            <a:r>
              <a:rPr lang="en-US" altLang="zh-CN" sz="2000" baseline="30000" dirty="0" smtClean="0"/>
              <a:t>-4.56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* x </a:t>
            </a:r>
            <a:r>
              <a:rPr lang="en-US" altLang="zh-CN" sz="2000" baseline="30000" dirty="0"/>
              <a:t>2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- </a:t>
            </a:r>
            <a:r>
              <a:rPr lang="en-US" altLang="zh-CN" sz="2000" dirty="0" smtClean="0"/>
              <a:t>(</a:t>
            </a:r>
            <a:r>
              <a:rPr lang="en-US" altLang="zh-CN" sz="2000" dirty="0"/>
              <a:t>10</a:t>
            </a:r>
            <a:r>
              <a:rPr lang="en-US" altLang="zh-CN" sz="2000" baseline="30000" dirty="0"/>
              <a:t>-4.56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* </a:t>
            </a:r>
            <a:r>
              <a:rPr lang="en-US" altLang="zh-CN" sz="2000" dirty="0" smtClean="0"/>
              <a:t>0.01 </a:t>
            </a:r>
            <a:r>
              <a:rPr lang="en-US" altLang="zh-CN" sz="2000" dirty="0"/>
              <a:t>+ </a:t>
            </a:r>
            <a:r>
              <a:rPr lang="en-US" altLang="zh-CN" sz="2000" dirty="0" smtClean="0"/>
              <a:t>10</a:t>
            </a:r>
            <a:r>
              <a:rPr lang="en-US" altLang="zh-CN" sz="2000" baseline="30000" dirty="0" smtClean="0"/>
              <a:t>-14</a:t>
            </a:r>
            <a:r>
              <a:rPr lang="en-US" altLang="zh-CN" sz="2000" dirty="0" smtClean="0"/>
              <a:t>) </a:t>
            </a:r>
            <a:r>
              <a:rPr lang="en-US" altLang="zh-CN" sz="2000" dirty="0"/>
              <a:t>* x </a:t>
            </a:r>
            <a:r>
              <a:rPr lang="en-US" altLang="zh-CN" sz="2000" dirty="0" smtClean="0"/>
              <a:t>– 10</a:t>
            </a:r>
            <a:r>
              <a:rPr lang="en-US" altLang="zh-CN" sz="2000" baseline="30000" dirty="0" smtClean="0"/>
              <a:t>-4.56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* </a:t>
            </a:r>
            <a:r>
              <a:rPr lang="en-US" altLang="zh-CN" sz="2000" dirty="0" smtClean="0"/>
              <a:t>10</a:t>
            </a:r>
            <a:r>
              <a:rPr lang="en-US" altLang="zh-CN" sz="2000" baseline="30000" dirty="0" smtClean="0"/>
              <a:t>-14</a:t>
            </a:r>
            <a:r>
              <a:rPr lang="zh-CN" altLang="en-US" sz="2000" dirty="0" smtClean="0"/>
              <a:t>根</a:t>
            </a:r>
            <a:endParaRPr lang="en-US" altLang="zh-CN" sz="2000" b="1" dirty="0" smtClean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82710" y="1916832"/>
            <a:ext cx="6437562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from math import *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 err="1"/>
              <a:t>d</a:t>
            </a:r>
            <a:r>
              <a:rPr lang="en-US" altLang="zh-CN" sz="2000" b="1" dirty="0" err="1" smtClean="0"/>
              <a:t>ef</a:t>
            </a:r>
            <a:r>
              <a:rPr lang="en-US" altLang="zh-CN" sz="2000" b="1" dirty="0" smtClean="0"/>
              <a:t>  f(x</a:t>
            </a:r>
            <a:r>
              <a:rPr lang="en-US" altLang="zh-CN" sz="2000" b="1" dirty="0"/>
              <a:t>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ka</a:t>
            </a:r>
            <a:r>
              <a:rPr lang="en-US" altLang="zh-CN" sz="2000" b="1" dirty="0"/>
              <a:t> = </a:t>
            </a:r>
            <a:r>
              <a:rPr lang="en-US" altLang="zh-CN" sz="2000" b="1" dirty="0" smtClean="0"/>
              <a:t>10**(-</a:t>
            </a:r>
            <a:r>
              <a:rPr lang="en-US" altLang="zh-CN" sz="2000" b="1" dirty="0"/>
              <a:t>4.56)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y = x*x*</a:t>
            </a:r>
            <a:r>
              <a:rPr lang="en-US" altLang="zh-CN" sz="2000" b="1" dirty="0" err="1"/>
              <a:t>x+ka</a:t>
            </a:r>
            <a:r>
              <a:rPr lang="en-US" altLang="zh-CN" sz="2000" b="1" dirty="0"/>
              <a:t>*x*x-(</a:t>
            </a:r>
            <a:r>
              <a:rPr lang="en-US" altLang="zh-CN" sz="2000" b="1" dirty="0" err="1"/>
              <a:t>ka</a:t>
            </a:r>
            <a:r>
              <a:rPr lang="en-US" altLang="zh-CN" sz="2000" b="1" dirty="0"/>
              <a:t>*0.01+1e-14)*x-</a:t>
            </a:r>
            <a:r>
              <a:rPr lang="en-US" altLang="zh-CN" sz="2000" b="1" dirty="0" err="1"/>
              <a:t>ka</a:t>
            </a:r>
            <a:r>
              <a:rPr lang="en-US" altLang="zh-CN" sz="2000" b="1" dirty="0"/>
              <a:t>*1e-14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return y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endParaRPr lang="en-US" altLang="zh-CN" sz="2000" b="1" dirty="0" smtClean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69390" y="3933056"/>
            <a:ext cx="3341218" cy="25565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while True: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a=float(input("a="))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b=float(input("b="))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fa</a:t>
            </a:r>
            <a:r>
              <a:rPr lang="en-US" altLang="zh-CN" sz="2000" b="1" dirty="0"/>
              <a:t> = </a:t>
            </a:r>
            <a:r>
              <a:rPr lang="en-US" altLang="zh-CN" sz="2000" b="1" dirty="0" smtClean="0"/>
              <a:t>f(a</a:t>
            </a:r>
            <a:r>
              <a:rPr lang="en-US" altLang="zh-CN" sz="2000" b="1" dirty="0"/>
              <a:t>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fb</a:t>
            </a:r>
            <a:r>
              <a:rPr lang="en-US" altLang="zh-CN" sz="2000" b="1" dirty="0"/>
              <a:t> = </a:t>
            </a:r>
            <a:r>
              <a:rPr lang="en-US" altLang="zh-CN" sz="2000" b="1" dirty="0" smtClean="0"/>
              <a:t>f(b</a:t>
            </a:r>
            <a:r>
              <a:rPr lang="en-US" altLang="zh-CN" sz="2000" b="1" dirty="0"/>
              <a:t>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if( </a:t>
            </a:r>
            <a:r>
              <a:rPr lang="en-US" altLang="zh-CN" sz="2000" b="1" dirty="0" err="1"/>
              <a:t>fa</a:t>
            </a:r>
            <a:r>
              <a:rPr lang="en-US" altLang="zh-CN" sz="2000" b="1" dirty="0"/>
              <a:t>* </a:t>
            </a:r>
            <a:r>
              <a:rPr lang="en-US" altLang="zh-CN" sz="2000" b="1" dirty="0" err="1"/>
              <a:t>fb</a:t>
            </a:r>
            <a:r>
              <a:rPr lang="en-US" altLang="zh-CN" sz="2000" b="1" dirty="0"/>
              <a:t> &lt;0):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    </a:t>
            </a:r>
            <a:r>
              <a:rPr lang="en-US" altLang="zh-CN" sz="2000" b="1" dirty="0" smtClean="0"/>
              <a:t>break</a:t>
            </a:r>
            <a:endParaRPr lang="en-US" altLang="zh-CN" sz="2000" b="1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824028" y="3512693"/>
            <a:ext cx="3612755" cy="299695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 smtClean="0"/>
              <a:t>while </a:t>
            </a:r>
            <a:r>
              <a:rPr lang="en-US" altLang="zh-CN" sz="2000" b="1" dirty="0"/>
              <a:t>abs(a-b)/b&gt;1e-8: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m = (</a:t>
            </a:r>
            <a:r>
              <a:rPr lang="en-US" altLang="zh-CN" sz="2000" b="1" dirty="0" err="1"/>
              <a:t>a+b</a:t>
            </a:r>
            <a:r>
              <a:rPr lang="en-US" altLang="zh-CN" sz="2000" b="1" dirty="0"/>
              <a:t>) /2.0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fm</a:t>
            </a:r>
            <a:r>
              <a:rPr lang="en-US" altLang="zh-CN" sz="2000" b="1" dirty="0"/>
              <a:t> = </a:t>
            </a:r>
            <a:r>
              <a:rPr lang="en-US" altLang="zh-CN" sz="2000" b="1" dirty="0" smtClean="0"/>
              <a:t>f(m</a:t>
            </a:r>
            <a:r>
              <a:rPr lang="en-US" altLang="zh-CN" sz="2000" b="1" dirty="0"/>
              <a:t>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if </a:t>
            </a:r>
            <a:r>
              <a:rPr lang="en-US" altLang="zh-CN" sz="2000" b="1" dirty="0" err="1"/>
              <a:t>fm</a:t>
            </a:r>
            <a:r>
              <a:rPr lang="en-US" altLang="zh-CN" sz="2000" b="1" dirty="0"/>
              <a:t>*</a:t>
            </a:r>
            <a:r>
              <a:rPr lang="en-US" altLang="zh-CN" sz="2000" b="1" dirty="0" err="1"/>
              <a:t>fa</a:t>
            </a:r>
            <a:r>
              <a:rPr lang="en-US" altLang="zh-CN" sz="2000" b="1" dirty="0"/>
              <a:t> &gt;0: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    a=m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else: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    b=m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print("The answer </a:t>
            </a:r>
            <a:r>
              <a:rPr lang="en-US" altLang="zh-CN" sz="2000" b="1" dirty="0" err="1"/>
              <a:t>is:",a</a:t>
            </a:r>
            <a:r>
              <a:rPr lang="en-US" altLang="zh-CN" sz="2000" b="1" dirty="0"/>
              <a:t>)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22658823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828092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函数的参数传递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----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简单数值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16114" y="1484784"/>
            <a:ext cx="8348373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/>
              <a:t>实际参数一一对应的将数值传递给形式参数</a:t>
            </a:r>
            <a:endParaRPr lang="en-US" altLang="zh-CN" sz="24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400" b="1" dirty="0"/>
              <a:t>传递</a:t>
            </a:r>
            <a:r>
              <a:rPr lang="zh-CN" altLang="en-US" sz="2400" b="1" dirty="0" smtClean="0"/>
              <a:t>的方式采用传值，即形式参数的改变并不影响实际参数的改变</a:t>
            </a:r>
            <a:endParaRPr lang="en-US" altLang="zh-CN" sz="2400" b="1" dirty="0" smtClean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80763" y="2852936"/>
            <a:ext cx="3055133" cy="34563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b="1" dirty="0" err="1"/>
              <a:t>def</a:t>
            </a:r>
            <a:r>
              <a:rPr lang="en-US" altLang="zh-CN" sz="2400" b="1" dirty="0"/>
              <a:t> change(x):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	x=x*20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	print(x)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smtClean="0"/>
              <a:t>&gt;&gt;&gt; </a:t>
            </a:r>
            <a:r>
              <a:rPr lang="en-US" altLang="zh-CN" sz="2400" b="1" dirty="0"/>
              <a:t>data=1.5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&gt;&gt;&gt; change(data)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30.0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&gt;&gt;&gt; print(data)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/>
              <a:t>？ 多少呢</a:t>
            </a:r>
            <a:endParaRPr lang="en-US" altLang="zh-CN" sz="24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355976" y="3825044"/>
            <a:ext cx="3384376" cy="468052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FF00"/>
                </a:solidFill>
              </a:rPr>
              <a:t>d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ata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的数值传递给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x</a:t>
            </a:r>
          </a:p>
        </p:txBody>
      </p:sp>
      <p:cxnSp>
        <p:nvCxnSpPr>
          <p:cNvPr id="3" name="直接箭头连接符 2"/>
          <p:cNvCxnSpPr>
            <a:stCxn id="7" idx="1"/>
          </p:cNvCxnSpPr>
          <p:nvPr/>
        </p:nvCxnSpPr>
        <p:spPr>
          <a:xfrm flipH="1">
            <a:off x="2483768" y="4059070"/>
            <a:ext cx="1872208" cy="4500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7" idx="1"/>
          </p:cNvCxnSpPr>
          <p:nvPr/>
        </p:nvCxnSpPr>
        <p:spPr>
          <a:xfrm flipH="1" flipV="1">
            <a:off x="2627784" y="3140968"/>
            <a:ext cx="1728192" cy="9181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067944" y="4941168"/>
            <a:ext cx="4176464" cy="468052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FFFF00"/>
                </a:solidFill>
              </a:rPr>
              <a:t>函数执行后，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data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的值不变</a:t>
            </a:r>
            <a:endParaRPr lang="en-US" altLang="zh-CN" sz="2400" b="1" dirty="0" smtClean="0">
              <a:solidFill>
                <a:srgbClr val="FFFF00"/>
              </a:solidFill>
            </a:endParaRPr>
          </a:p>
        </p:txBody>
      </p:sp>
      <p:cxnSp>
        <p:nvCxnSpPr>
          <p:cNvPr id="9" name="直接箭头连接符 8"/>
          <p:cNvCxnSpPr>
            <a:stCxn id="14" idx="1"/>
          </p:cNvCxnSpPr>
          <p:nvPr/>
        </p:nvCxnSpPr>
        <p:spPr>
          <a:xfrm flipH="1" flipV="1">
            <a:off x="1691680" y="4653136"/>
            <a:ext cx="2376264" cy="5220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4" idx="1"/>
          </p:cNvCxnSpPr>
          <p:nvPr/>
        </p:nvCxnSpPr>
        <p:spPr>
          <a:xfrm flipH="1">
            <a:off x="1331640" y="5175194"/>
            <a:ext cx="2736304" cy="4140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73702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828092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函数的参数传递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----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列表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80763" y="1844824"/>
            <a:ext cx="3991237" cy="34563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b="1" dirty="0" err="1"/>
              <a:t>def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changeList</a:t>
            </a:r>
            <a:r>
              <a:rPr lang="en-US" altLang="zh-CN" sz="2400" b="1" dirty="0"/>
              <a:t>(x):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	for i in range(</a:t>
            </a:r>
            <a:r>
              <a:rPr lang="en-US" altLang="zh-CN" sz="2400" b="1" dirty="0" err="1"/>
              <a:t>len</a:t>
            </a:r>
            <a:r>
              <a:rPr lang="en-US" altLang="zh-CN" sz="2400" b="1" dirty="0"/>
              <a:t>(x)):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		x[i] *= </a:t>
            </a:r>
            <a:r>
              <a:rPr lang="en-US" altLang="zh-CN" sz="2400" b="1" dirty="0" smtClean="0"/>
              <a:t>10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s-ES" altLang="zh-CN" sz="2400" b="1" dirty="0"/>
              <a:t>&gt;&gt;&gt; y=[1,2,3]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s-ES" altLang="zh-CN" sz="2400" b="1" dirty="0"/>
              <a:t>&gt;&gt;&gt; changeList(y)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s-ES" altLang="zh-CN" sz="2400" b="1" dirty="0"/>
              <a:t>&gt;&gt;&gt; y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s-ES" altLang="zh-CN" sz="2400" b="1" dirty="0"/>
              <a:t>[10, 20, 30]</a:t>
            </a:r>
            <a:endParaRPr lang="en-US" altLang="zh-CN" sz="24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616115" y="2816932"/>
            <a:ext cx="3147031" cy="684076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FFFF00"/>
                </a:solidFill>
              </a:rPr>
              <a:t>传递列表，函数改变列表元素的值</a:t>
            </a:r>
            <a:endParaRPr lang="en-US" altLang="zh-CN" sz="2400" b="1" dirty="0" smtClean="0">
              <a:solidFill>
                <a:srgbClr val="FFFF00"/>
              </a:solidFill>
            </a:endParaRPr>
          </a:p>
        </p:txBody>
      </p:sp>
      <p:cxnSp>
        <p:nvCxnSpPr>
          <p:cNvPr id="3" name="直接箭头连接符 2"/>
          <p:cNvCxnSpPr>
            <a:stCxn id="7" idx="1"/>
          </p:cNvCxnSpPr>
          <p:nvPr/>
        </p:nvCxnSpPr>
        <p:spPr>
          <a:xfrm flipH="1">
            <a:off x="2714477" y="3158970"/>
            <a:ext cx="2901638" cy="3420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7" idx="1"/>
          </p:cNvCxnSpPr>
          <p:nvPr/>
        </p:nvCxnSpPr>
        <p:spPr>
          <a:xfrm flipH="1" flipV="1">
            <a:off x="3074517" y="2132856"/>
            <a:ext cx="2541598" cy="10261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5450779" y="4157848"/>
            <a:ext cx="3312368" cy="495288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FFFF00"/>
                </a:solidFill>
              </a:rPr>
              <a:t>函数执行后，表的值变了</a:t>
            </a:r>
            <a:endParaRPr lang="en-US" altLang="zh-CN" sz="2000" b="1" dirty="0" smtClean="0">
              <a:solidFill>
                <a:srgbClr val="FFFF00"/>
              </a:solidFill>
            </a:endParaRPr>
          </a:p>
        </p:txBody>
      </p:sp>
      <p:cxnSp>
        <p:nvCxnSpPr>
          <p:cNvPr id="9" name="直接箭头连接符 8"/>
          <p:cNvCxnSpPr>
            <a:stCxn id="14" idx="1"/>
          </p:cNvCxnSpPr>
          <p:nvPr/>
        </p:nvCxnSpPr>
        <p:spPr>
          <a:xfrm flipH="1" flipV="1">
            <a:off x="2252345" y="4293096"/>
            <a:ext cx="3198434" cy="1123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1691680" y="5455051"/>
            <a:ext cx="6768752" cy="612068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FFFF00"/>
                </a:solidFill>
              </a:rPr>
              <a:t>结论：函数体内修改表内元素的值，影响实参值</a:t>
            </a:r>
            <a:endParaRPr lang="en-US" altLang="zh-CN" sz="24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3610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828092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函数的参数传递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----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再谈列表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74654" y="1412776"/>
            <a:ext cx="3997346" cy="511256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b="1" dirty="0" err="1"/>
              <a:t>def</a:t>
            </a:r>
            <a:r>
              <a:rPr lang="en-US" altLang="zh-CN" sz="2400" b="1" dirty="0"/>
              <a:t> changeList1(x):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 err="1"/>
              <a:t>x.append</a:t>
            </a:r>
            <a:r>
              <a:rPr lang="en-US" altLang="zh-CN" sz="2400" b="1" dirty="0"/>
              <a:t>(10)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 err="1"/>
              <a:t>x.append</a:t>
            </a:r>
            <a:r>
              <a:rPr lang="en-US" altLang="zh-CN" sz="2400" b="1" dirty="0"/>
              <a:t> (20)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	for i in range(</a:t>
            </a:r>
            <a:r>
              <a:rPr lang="en-US" altLang="zh-CN" sz="2400" b="1" dirty="0" err="1"/>
              <a:t>len</a:t>
            </a:r>
            <a:r>
              <a:rPr lang="en-US" altLang="zh-CN" sz="2400" b="1" dirty="0"/>
              <a:t>(x)):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		x[i] *=-1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endParaRPr lang="en-US" altLang="zh-CN" sz="24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		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&gt;&gt;&gt; y=[1,2,3]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&gt;&gt;&gt; changeList1(y)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&gt;&gt;&gt; y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[-1, -2, -3, -10, -20]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610006" y="2600909"/>
            <a:ext cx="3147031" cy="951758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FFFF00"/>
                </a:solidFill>
              </a:rPr>
              <a:t>传递列表，函数改变列表元素的值</a:t>
            </a:r>
            <a:endParaRPr lang="en-US" altLang="zh-CN" sz="2400" b="1" dirty="0" smtClean="0">
              <a:solidFill>
                <a:srgbClr val="FFFF00"/>
              </a:solidFill>
            </a:endParaRPr>
          </a:p>
        </p:txBody>
      </p:sp>
      <p:cxnSp>
        <p:nvCxnSpPr>
          <p:cNvPr id="3" name="直接箭头连接符 2"/>
          <p:cNvCxnSpPr>
            <a:stCxn id="7" idx="1"/>
          </p:cNvCxnSpPr>
          <p:nvPr/>
        </p:nvCxnSpPr>
        <p:spPr>
          <a:xfrm flipH="1">
            <a:off x="2708368" y="3076788"/>
            <a:ext cx="2901638" cy="2081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7" idx="1"/>
          </p:cNvCxnSpPr>
          <p:nvPr/>
        </p:nvCxnSpPr>
        <p:spPr>
          <a:xfrm flipH="1" flipV="1">
            <a:off x="3851920" y="1772816"/>
            <a:ext cx="1758086" cy="13039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5220072" y="3941824"/>
            <a:ext cx="3536966" cy="651203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FFFF00"/>
                </a:solidFill>
              </a:rPr>
              <a:t>函数执行后，表的值变了</a:t>
            </a:r>
            <a:endParaRPr lang="en-US" altLang="zh-CN" sz="2400" b="1" dirty="0" smtClean="0">
              <a:solidFill>
                <a:srgbClr val="FFFF00"/>
              </a:solidFill>
            </a:endParaRPr>
          </a:p>
        </p:txBody>
      </p:sp>
      <p:cxnSp>
        <p:nvCxnSpPr>
          <p:cNvPr id="9" name="直接箭头连接符 8"/>
          <p:cNvCxnSpPr>
            <a:stCxn id="14" idx="1"/>
          </p:cNvCxnSpPr>
          <p:nvPr/>
        </p:nvCxnSpPr>
        <p:spPr>
          <a:xfrm flipH="1">
            <a:off x="2708368" y="4267426"/>
            <a:ext cx="2511704" cy="3215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4832601" y="5216679"/>
            <a:ext cx="3924436" cy="949831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FFFF00"/>
                </a:solidFill>
              </a:rPr>
              <a:t>结论：函数体内修改表内元素的值，影响</a:t>
            </a:r>
            <a:r>
              <a:rPr lang="zh-CN" altLang="en-US" sz="2400" b="1" dirty="0">
                <a:solidFill>
                  <a:srgbClr val="FFFF00"/>
                </a:solidFill>
              </a:rPr>
              <a:t>实参</a:t>
            </a:r>
            <a:endParaRPr lang="en-US" altLang="zh-CN" sz="24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63057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828092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函数的参数传递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----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再谈列表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74654" y="1412777"/>
            <a:ext cx="3343165" cy="381642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s-ES" altLang="zh-CN" sz="2400" b="1" dirty="0"/>
              <a:t>&gt;&gt;&gt; def changeList2(x):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s-ES" altLang="zh-CN" sz="2400" b="1" dirty="0"/>
              <a:t>	x=[4,5,6]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endParaRPr lang="es-ES" altLang="zh-CN" sz="24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s-ES" altLang="zh-CN" sz="2400" b="1" dirty="0"/>
              <a:t>	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s-ES" altLang="zh-CN" sz="2400" b="1" dirty="0"/>
              <a:t>&gt;&gt;&gt; y=[1,2,3]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s-ES" altLang="zh-CN" sz="2400" b="1" dirty="0"/>
              <a:t>&gt;&gt;&gt; changeList2(y)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s-ES" altLang="zh-CN" sz="2400" b="1" dirty="0"/>
              <a:t>&gt;&gt;&gt; y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s-ES" altLang="zh-CN" sz="2400" b="1" dirty="0"/>
              <a:t>[1, 2, 3]</a:t>
            </a:r>
            <a:endParaRPr lang="en-US" altLang="zh-CN" sz="24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610006" y="2600909"/>
            <a:ext cx="2994441" cy="951758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FFFF00"/>
                </a:solidFill>
              </a:rPr>
              <a:t>传递列表，函数改变列表元素的值</a:t>
            </a:r>
            <a:endParaRPr lang="en-US" altLang="zh-CN" sz="2400" b="1" dirty="0" smtClean="0">
              <a:solidFill>
                <a:srgbClr val="FFFF00"/>
              </a:solidFill>
            </a:endParaRPr>
          </a:p>
        </p:txBody>
      </p:sp>
      <p:cxnSp>
        <p:nvCxnSpPr>
          <p:cNvPr id="3" name="直接箭头连接符 2"/>
          <p:cNvCxnSpPr>
            <a:stCxn id="7" idx="1"/>
          </p:cNvCxnSpPr>
          <p:nvPr/>
        </p:nvCxnSpPr>
        <p:spPr>
          <a:xfrm flipH="1">
            <a:off x="2708368" y="3076788"/>
            <a:ext cx="2901638" cy="2081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7" idx="1"/>
          </p:cNvCxnSpPr>
          <p:nvPr/>
        </p:nvCxnSpPr>
        <p:spPr>
          <a:xfrm flipH="1" flipV="1">
            <a:off x="3068408" y="1700808"/>
            <a:ext cx="2541598" cy="13759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5444670" y="3941825"/>
            <a:ext cx="3312368" cy="423280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FFFF00"/>
                </a:solidFill>
              </a:rPr>
              <a:t>函数执行后，全局表不变</a:t>
            </a:r>
            <a:endParaRPr lang="en-US" altLang="zh-CN" sz="2000" dirty="0" smtClean="0">
              <a:solidFill>
                <a:srgbClr val="FFFF00"/>
              </a:solidFill>
            </a:endParaRPr>
          </a:p>
        </p:txBody>
      </p:sp>
      <p:cxnSp>
        <p:nvCxnSpPr>
          <p:cNvPr id="9" name="直接箭头连接符 8"/>
          <p:cNvCxnSpPr>
            <a:stCxn id="14" idx="1"/>
          </p:cNvCxnSpPr>
          <p:nvPr/>
        </p:nvCxnSpPr>
        <p:spPr>
          <a:xfrm flipH="1" flipV="1">
            <a:off x="2246236" y="4077075"/>
            <a:ext cx="3198434" cy="763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571916" y="4632789"/>
            <a:ext cx="5193150" cy="1584176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FFFF00"/>
                </a:solidFill>
              </a:rPr>
              <a:t>结论：函数体内对表重建，即生成新表，不影响全局表</a:t>
            </a:r>
            <a:endParaRPr lang="en-US" altLang="zh-CN" sz="2000" b="1" dirty="0" smtClean="0">
              <a:solidFill>
                <a:srgbClr val="FFFF00"/>
              </a:solidFill>
            </a:endParaRPr>
          </a:p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FFFF00"/>
                </a:solidFill>
              </a:rPr>
              <a:t>本质：对表而言，实际参数传递给形式参数的内容，是表的开始地址</a:t>
            </a:r>
            <a:endParaRPr lang="en-US" altLang="zh-CN" sz="20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17578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611559" y="336170"/>
            <a:ext cx="79824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en-US" altLang="zh-CN" dirty="0"/>
              <a:t>   </a:t>
            </a:r>
            <a:r>
              <a:rPr lang="zh-CN" altLang="en-US" dirty="0"/>
              <a:t>函数定义的规则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1558" y="1700808"/>
            <a:ext cx="7977815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确认函数叫什么名字，要有物理意义。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确认函数求解时需要哪些参数，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例如，</a:t>
            </a:r>
            <a:r>
              <a:rPr lang="en-US" altLang="zh-CN" sz="2400" dirty="0" smtClean="0"/>
              <a:t>sin(x)</a:t>
            </a:r>
            <a:r>
              <a:rPr lang="zh-CN" altLang="en-US" sz="2400" dirty="0" smtClean="0"/>
              <a:t>只需要一个代表角度的实数，求一个一元二次方程，需要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个实数值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写</a:t>
            </a:r>
            <a:r>
              <a:rPr lang="zh-CN" altLang="en-US" sz="2400" dirty="0" smtClean="0"/>
              <a:t>函数头 </a:t>
            </a:r>
            <a:r>
              <a:rPr lang="en-US" altLang="zh-CN" sz="2400" dirty="0" err="1" smtClean="0"/>
              <a:t>def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函数名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逗号间隔的参数</a:t>
            </a:r>
            <a:r>
              <a:rPr lang="en-US" altLang="zh-CN" sz="24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根据逻辑写函数体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根据返回值类型写</a:t>
            </a:r>
            <a:r>
              <a:rPr lang="en-US" altLang="zh-CN" sz="2400" dirty="0" smtClean="0"/>
              <a:t>return </a:t>
            </a:r>
            <a:r>
              <a:rPr lang="zh-CN" altLang="en-US" sz="2400" dirty="0" smtClean="0"/>
              <a:t>，如果是单数值，直接</a:t>
            </a:r>
            <a:r>
              <a:rPr lang="en-US" altLang="zh-CN" sz="2400" dirty="0" smtClean="0"/>
              <a:t>return, </a:t>
            </a:r>
            <a:r>
              <a:rPr lang="zh-CN" altLang="en-US" sz="2400" dirty="0" smtClean="0"/>
              <a:t>如果是多数值，形成列表或元组 返回。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99558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611559" y="336170"/>
            <a:ext cx="79824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en-US" altLang="zh-CN" dirty="0"/>
              <a:t>   </a:t>
            </a:r>
            <a:r>
              <a:rPr lang="zh-CN" altLang="en-US" dirty="0"/>
              <a:t>函数定义的规则</a:t>
            </a:r>
            <a:r>
              <a:rPr lang="en-US" altLang="zh-CN" dirty="0"/>
              <a:t>--</a:t>
            </a:r>
            <a:r>
              <a:rPr lang="zh-CN" altLang="en-US" dirty="0"/>
              <a:t>例子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504" y="1268760"/>
            <a:ext cx="3336288" cy="460851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/>
              <a:t>求</a:t>
            </a: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阶乘</a:t>
            </a:r>
            <a:endParaRPr lang="en-US" altLang="zh-CN" sz="24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err="1"/>
              <a:t>def</a:t>
            </a:r>
            <a:r>
              <a:rPr lang="en-US" altLang="zh-CN" sz="2400" b="1" dirty="0"/>
              <a:t> </a:t>
            </a:r>
            <a:r>
              <a:rPr lang="en-US" altLang="zh-CN" sz="2400" b="1" dirty="0" err="1" smtClean="0"/>
              <a:t>fac</a:t>
            </a:r>
            <a:r>
              <a:rPr lang="en-US" altLang="zh-CN" sz="2400" b="1" dirty="0" smtClean="0"/>
              <a:t>(n):</a:t>
            </a:r>
            <a:endParaRPr lang="en-US" altLang="zh-CN" sz="24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 err="1" smtClean="0"/>
              <a:t>ans</a:t>
            </a:r>
            <a:r>
              <a:rPr lang="en-US" altLang="zh-CN" sz="2400" b="1" dirty="0" smtClean="0"/>
              <a:t>=1.0</a:t>
            </a:r>
            <a:endParaRPr lang="en-US" altLang="zh-CN" sz="24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for i in </a:t>
            </a:r>
            <a:r>
              <a:rPr lang="en-US" altLang="zh-CN" sz="2400" b="1" dirty="0" smtClean="0"/>
              <a:t>range(1,n+1):</a:t>
            </a:r>
            <a:endParaRPr lang="en-US" altLang="zh-CN" sz="24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    </a:t>
            </a:r>
            <a:r>
              <a:rPr lang="en-US" altLang="zh-CN" sz="2400" b="1" dirty="0" err="1" smtClean="0"/>
              <a:t>ans</a:t>
            </a:r>
            <a:r>
              <a:rPr lang="en-US" altLang="zh-CN" sz="2400" b="1" dirty="0" smtClean="0"/>
              <a:t> = </a:t>
            </a:r>
            <a:r>
              <a:rPr lang="en-US" altLang="zh-CN" sz="2400" b="1" dirty="0" err="1" smtClean="0"/>
              <a:t>ans</a:t>
            </a:r>
            <a:r>
              <a:rPr lang="en-US" altLang="zh-CN" sz="2400" b="1" dirty="0" smtClean="0"/>
              <a:t>*i</a:t>
            </a:r>
            <a:endParaRPr lang="en-US" altLang="zh-CN" sz="24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return </a:t>
            </a:r>
            <a:r>
              <a:rPr lang="en-US" altLang="zh-CN" sz="2400" b="1" dirty="0" err="1" smtClean="0"/>
              <a:t>ans</a:t>
            </a:r>
            <a:endParaRPr lang="en-US" altLang="zh-CN" sz="24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endParaRPr lang="en-US" altLang="zh-CN" sz="2400" b="1" dirty="0"/>
          </a:p>
          <a:p>
            <a:pPr marL="68263" indent="0" eaLnBrk="1" hangingPunct="1">
              <a:lnSpc>
                <a:spcPct val="90000"/>
              </a:lnSpc>
              <a:buNone/>
            </a:pPr>
            <a:endParaRPr lang="en-US" altLang="zh-CN" sz="24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err="1"/>
              <a:t>a</a:t>
            </a:r>
            <a:r>
              <a:rPr lang="en-US" altLang="zh-CN" sz="2400" b="1" dirty="0" err="1" smtClean="0"/>
              <a:t>ns</a:t>
            </a:r>
            <a:r>
              <a:rPr lang="en-US" altLang="zh-CN" sz="2400" b="1" dirty="0" smtClean="0"/>
              <a:t> = </a:t>
            </a:r>
            <a:r>
              <a:rPr lang="en-US" altLang="zh-CN" sz="2400" b="1" dirty="0" err="1" smtClean="0"/>
              <a:t>fac</a:t>
            </a:r>
            <a:r>
              <a:rPr lang="en-US" altLang="zh-CN" sz="2400" b="1" dirty="0" smtClean="0"/>
              <a:t>(12) </a:t>
            </a:r>
            <a:endParaRPr lang="en-US" altLang="zh-CN" sz="24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158464" y="1340768"/>
            <a:ext cx="3734016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 smtClean="0"/>
              <a:t>求一元二次方程根</a:t>
            </a:r>
            <a:endParaRPr lang="en-US" altLang="zh-CN" sz="20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from math import *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 err="1"/>
              <a:t>def</a:t>
            </a:r>
            <a:r>
              <a:rPr lang="en-US" altLang="zh-CN" sz="2000" b="1" dirty="0"/>
              <a:t> equation(</a:t>
            </a:r>
            <a:r>
              <a:rPr lang="en-US" altLang="zh-CN" sz="2000" b="1" dirty="0" err="1"/>
              <a:t>a,b,c</a:t>
            </a:r>
            <a:r>
              <a:rPr lang="en-US" altLang="zh-CN" sz="2000" b="1" dirty="0"/>
              <a:t>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delta = b*b-4*a*c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if delta&gt;=0: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    root1=(-</a:t>
            </a:r>
            <a:r>
              <a:rPr lang="en-US" altLang="zh-CN" sz="2000" b="1" dirty="0" err="1"/>
              <a:t>b+sqrt</a:t>
            </a:r>
            <a:r>
              <a:rPr lang="en-US" altLang="zh-CN" sz="2000" b="1" dirty="0"/>
              <a:t> (delta))/(2*a)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    root2=(-b-</a:t>
            </a:r>
            <a:r>
              <a:rPr lang="en-US" altLang="zh-CN" sz="2000" b="1" dirty="0" err="1"/>
              <a:t>sqrt</a:t>
            </a:r>
            <a:r>
              <a:rPr lang="en-US" altLang="zh-CN" sz="2000" b="1" dirty="0"/>
              <a:t> (delta))/(2*a)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    return [root1,root2]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else: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    return </a:t>
            </a:r>
            <a:r>
              <a:rPr lang="en-US" altLang="zh-CN" sz="2000" b="1" dirty="0" smtClean="0"/>
              <a:t>[]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 err="1" smtClean="0"/>
              <a:t>ans</a:t>
            </a:r>
            <a:r>
              <a:rPr lang="en-US" altLang="zh-CN" sz="2000" b="1" dirty="0" smtClean="0"/>
              <a:t> </a:t>
            </a:r>
            <a:r>
              <a:rPr lang="en-US" altLang="zh-CN" sz="2000" b="1" dirty="0" smtClean="0"/>
              <a:t>= equation(24,-600,471)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 smtClean="0"/>
              <a:t>If (</a:t>
            </a:r>
            <a:r>
              <a:rPr lang="en-US" altLang="zh-CN" sz="2000" b="1" dirty="0" err="1" smtClean="0"/>
              <a:t>len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ans</a:t>
            </a:r>
            <a:r>
              <a:rPr lang="en-US" altLang="zh-CN" sz="2000" b="1" dirty="0" smtClean="0"/>
              <a:t>)==2):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endParaRPr lang="en-US" altLang="zh-CN" sz="2000" b="1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539844" y="1340768"/>
            <a:ext cx="1296144" cy="1728192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FF00"/>
                </a:solidFill>
              </a:rPr>
              <a:t>n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! 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只需一个参数，</a:t>
            </a:r>
            <a:endParaRPr lang="en-US" altLang="zh-CN" sz="2000" b="1" dirty="0" smtClean="0">
              <a:solidFill>
                <a:srgbClr val="FFFF00"/>
              </a:solidFill>
            </a:endParaRPr>
          </a:p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FFFF00"/>
                </a:solidFill>
              </a:rPr>
              <a:t>结果是一个实数，直接返回</a:t>
            </a:r>
            <a:endParaRPr lang="en-US" altLang="zh-CN" sz="2000" b="1" dirty="0" smtClean="0">
              <a:solidFill>
                <a:srgbClr val="FFFF00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491880" y="3789040"/>
            <a:ext cx="1392196" cy="2520280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FFFF00"/>
                </a:solidFill>
              </a:rPr>
              <a:t>一元二次方程，需要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3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个参数。</a:t>
            </a:r>
            <a:endParaRPr lang="en-US" altLang="zh-CN" sz="2000" b="1" dirty="0" smtClean="0">
              <a:solidFill>
                <a:srgbClr val="FFFF00"/>
              </a:solidFill>
            </a:endParaRPr>
          </a:p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FFFF00"/>
                </a:solidFill>
              </a:rPr>
              <a:t>结果多于一个数，用列表返回</a:t>
            </a:r>
            <a:endParaRPr lang="en-US" altLang="zh-CN" sz="2000" b="1" dirty="0" smtClean="0">
              <a:solidFill>
                <a:srgbClr val="FFFF00"/>
              </a:solidFill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4884076" y="2348880"/>
            <a:ext cx="1848164" cy="18722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4602803" y="4653136"/>
            <a:ext cx="1205355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1763688" y="1772816"/>
            <a:ext cx="1776156" cy="720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2051720" y="2564904"/>
            <a:ext cx="1488124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84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611559" y="336170"/>
            <a:ext cx="79824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en-US" altLang="zh-CN" dirty="0"/>
              <a:t>   </a:t>
            </a:r>
            <a:r>
              <a:rPr lang="zh-CN" altLang="en-US" dirty="0"/>
              <a:t>变量的作用域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70356" y="1196752"/>
            <a:ext cx="7818068" cy="86409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/>
              <a:t>变量的有效调用范围，称为作用域</a:t>
            </a: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/>
              <a:t>函数中定义的变量，只在函数内有效</a:t>
            </a:r>
            <a:endParaRPr lang="en-US" altLang="zh-CN" sz="2400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4522210" y="2366333"/>
            <a:ext cx="1345934" cy="576064"/>
          </a:xfrm>
          <a:prstGeom prst="rect">
            <a:avLst/>
          </a:prstGeom>
          <a:solidFill>
            <a:srgbClr val="CC66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b="1" dirty="0" smtClean="0"/>
              <a:t>全局的</a:t>
            </a:r>
            <a:endParaRPr lang="zh-CN" altLang="en-US" sz="2000" b="1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55155" y="2420888"/>
            <a:ext cx="3440781" cy="28803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/>
              <a:t>x=1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/>
              <a:t>def fx():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/>
              <a:t>    x=1000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/>
              <a:t>    print("</a:t>
            </a:r>
            <a:r>
              <a:rPr lang="zh-CN" altLang="fr-FR" sz="2400" b="1" dirty="0"/>
              <a:t>局部的</a:t>
            </a:r>
            <a:r>
              <a:rPr lang="fr-FR" altLang="zh-CN" sz="2400" b="1" dirty="0"/>
              <a:t>x=",x)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endParaRPr lang="fr-FR" altLang="zh-CN" sz="24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/>
              <a:t>fx()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/>
              <a:t>print </a:t>
            </a:r>
            <a:r>
              <a:rPr lang="fr-FR" altLang="zh-CN" sz="2400" b="1" dirty="0" smtClean="0"/>
              <a:t>(“</a:t>
            </a:r>
            <a:r>
              <a:rPr lang="zh-CN" altLang="en-US" sz="2400" b="1" dirty="0" smtClean="0"/>
              <a:t>全局</a:t>
            </a:r>
            <a:r>
              <a:rPr lang="zh-CN" altLang="fr-FR" sz="2400" b="1" dirty="0" smtClean="0"/>
              <a:t>的</a:t>
            </a:r>
            <a:r>
              <a:rPr lang="fr-FR" altLang="zh-CN" sz="2400" b="1" dirty="0"/>
              <a:t>x=", x)</a:t>
            </a:r>
            <a:endParaRPr lang="en-US" altLang="zh-CN" sz="24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5109382" y="3320988"/>
            <a:ext cx="3855106" cy="756084"/>
          </a:xfrm>
          <a:prstGeom prst="rect">
            <a:avLst/>
          </a:prstGeom>
          <a:solidFill>
            <a:srgbClr val="CC66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b="1" dirty="0" smtClean="0"/>
              <a:t>函数内部，局部变量</a:t>
            </a:r>
            <a:endParaRPr lang="en-US" altLang="zh-CN" sz="2000" b="1" dirty="0" smtClean="0"/>
          </a:p>
          <a:p>
            <a:pPr algn="just"/>
            <a:r>
              <a:rPr lang="zh-CN" altLang="en-US" sz="2000" b="1" dirty="0" smtClean="0"/>
              <a:t>与全局变量重名时，则覆盖它</a:t>
            </a:r>
            <a:endParaRPr lang="zh-CN" altLang="en-US" sz="2000" b="1" dirty="0"/>
          </a:p>
        </p:txBody>
      </p:sp>
      <p:cxnSp>
        <p:nvCxnSpPr>
          <p:cNvPr id="3" name="直接箭头连接符 2"/>
          <p:cNvCxnSpPr>
            <a:stCxn id="5" idx="1"/>
          </p:cNvCxnSpPr>
          <p:nvPr/>
        </p:nvCxnSpPr>
        <p:spPr>
          <a:xfrm flipH="1">
            <a:off x="1619672" y="2654365"/>
            <a:ext cx="290253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1"/>
          </p:cNvCxnSpPr>
          <p:nvPr/>
        </p:nvCxnSpPr>
        <p:spPr>
          <a:xfrm flipH="1" flipV="1">
            <a:off x="2051720" y="3429000"/>
            <a:ext cx="3057662" cy="2700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129083" y="5157192"/>
            <a:ext cx="2387133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 smtClean="0"/>
              <a:t>执行结果</a:t>
            </a:r>
            <a:endParaRPr lang="en-US" altLang="zh-CN" sz="20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 smtClean="0"/>
              <a:t>&gt;&gt;&gt; </a:t>
            </a:r>
            <a:endParaRPr lang="en-US" altLang="zh-CN" sz="20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/>
              <a:t>局部的</a:t>
            </a:r>
            <a:r>
              <a:rPr lang="fr-FR" altLang="zh-CN" sz="2000" b="1" dirty="0"/>
              <a:t>x= 1000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 smtClean="0"/>
              <a:t>全局的</a:t>
            </a:r>
            <a:r>
              <a:rPr lang="fr-FR" altLang="zh-CN" sz="2000" b="1" dirty="0" smtClean="0"/>
              <a:t>x</a:t>
            </a:r>
            <a:r>
              <a:rPr lang="en-US" altLang="zh-CN" sz="2000" b="1" dirty="0" smtClean="0"/>
              <a:t>=</a:t>
            </a:r>
            <a:r>
              <a:rPr lang="fr-FR" altLang="zh-CN" sz="2000" b="1" dirty="0" smtClean="0"/>
              <a:t> </a:t>
            </a:r>
            <a:r>
              <a:rPr lang="fr-FR" altLang="zh-CN" sz="2000" b="1" dirty="0"/>
              <a:t>1</a:t>
            </a:r>
            <a:endParaRPr lang="en-US" altLang="zh-CN" sz="2000" b="1" dirty="0" smtClean="0"/>
          </a:p>
        </p:txBody>
      </p:sp>
      <p:sp>
        <p:nvSpPr>
          <p:cNvPr id="12" name="矩形 11"/>
          <p:cNvSpPr/>
          <p:nvPr/>
        </p:nvSpPr>
        <p:spPr>
          <a:xfrm>
            <a:off x="6804248" y="5157192"/>
            <a:ext cx="1944216" cy="1152127"/>
          </a:xfrm>
          <a:prstGeom prst="rect">
            <a:avLst/>
          </a:prstGeom>
          <a:solidFill>
            <a:srgbClr val="CC66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b="1" dirty="0" smtClean="0"/>
              <a:t>函数执行后，</a:t>
            </a:r>
            <a:endParaRPr lang="en-US" altLang="zh-CN" sz="2000" b="1" dirty="0" smtClean="0"/>
          </a:p>
          <a:p>
            <a:pPr algn="just"/>
            <a:r>
              <a:rPr lang="zh-CN" altLang="en-US" sz="2000" b="1" dirty="0" smtClean="0"/>
              <a:t>局部的</a:t>
            </a:r>
            <a:r>
              <a:rPr lang="en-US" altLang="zh-CN" sz="2000" b="1" dirty="0" smtClean="0"/>
              <a:t>x=1000</a:t>
            </a:r>
          </a:p>
          <a:p>
            <a:pPr algn="just"/>
            <a:r>
              <a:rPr lang="zh-CN" altLang="en-US" sz="2000" b="1" dirty="0" smtClean="0"/>
              <a:t>全局的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值没变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83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611559" y="336170"/>
            <a:ext cx="79824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en-US" altLang="zh-CN" dirty="0"/>
              <a:t>   </a:t>
            </a:r>
            <a:r>
              <a:rPr lang="zh-CN" altLang="en-US" dirty="0"/>
              <a:t>函数中使用全局变量 </a:t>
            </a:r>
            <a:r>
              <a:rPr lang="en-US" altLang="zh-CN" dirty="0"/>
              <a:t>global</a:t>
            </a: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70356" y="1196752"/>
            <a:ext cx="7458028" cy="86409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/>
              <a:t>变量的有效调用范围，称为作用域</a:t>
            </a: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/>
              <a:t>函数中定义的变量，只在函数内有效</a:t>
            </a:r>
            <a:endParaRPr lang="en-US" altLang="zh-CN" sz="2400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4522210" y="2366333"/>
            <a:ext cx="1656063" cy="576064"/>
          </a:xfrm>
          <a:prstGeom prst="rect">
            <a:avLst/>
          </a:prstGeom>
          <a:solidFill>
            <a:srgbClr val="CC66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 smtClean="0"/>
              <a:t>全局的</a:t>
            </a:r>
            <a:endParaRPr lang="zh-CN" altLang="en-US" sz="2400" b="1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55155" y="2420887"/>
            <a:ext cx="3114067" cy="38884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/>
              <a:t>x=1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/>
              <a:t>def fx():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/>
              <a:t>    global x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/>
              <a:t>    x=1000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/>
              <a:t>    print("</a:t>
            </a:r>
            <a:r>
              <a:rPr lang="zh-CN" altLang="en-US" sz="2400" b="1" dirty="0"/>
              <a:t>局部的</a:t>
            </a:r>
            <a:r>
              <a:rPr lang="fr-FR" altLang="zh-CN" sz="2400" b="1" dirty="0"/>
              <a:t>x=",x)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endParaRPr lang="fr-FR" altLang="zh-CN" sz="24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/>
              <a:t>fx()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/>
              <a:t>print </a:t>
            </a:r>
            <a:r>
              <a:rPr lang="fr-FR" altLang="zh-CN" sz="2400" b="1" dirty="0" smtClean="0"/>
              <a:t>(“</a:t>
            </a:r>
            <a:r>
              <a:rPr lang="zh-CN" altLang="en-US" sz="2400" b="1" dirty="0" smtClean="0"/>
              <a:t>全局的</a:t>
            </a:r>
            <a:r>
              <a:rPr lang="fr-FR" altLang="zh-CN" sz="2400" b="1" dirty="0"/>
              <a:t>x=", x)</a:t>
            </a:r>
          </a:p>
        </p:txBody>
      </p:sp>
      <p:sp>
        <p:nvSpPr>
          <p:cNvPr id="7" name="矩形 6"/>
          <p:cNvSpPr/>
          <p:nvPr/>
        </p:nvSpPr>
        <p:spPr>
          <a:xfrm>
            <a:off x="4461310" y="3320988"/>
            <a:ext cx="2774986" cy="576064"/>
          </a:xfrm>
          <a:prstGeom prst="rect">
            <a:avLst/>
          </a:prstGeom>
          <a:solidFill>
            <a:srgbClr val="CC66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 smtClean="0"/>
              <a:t>引用全局变量</a:t>
            </a:r>
            <a:endParaRPr lang="zh-CN" altLang="en-US" sz="2400" b="1" dirty="0"/>
          </a:p>
        </p:txBody>
      </p:sp>
      <p:cxnSp>
        <p:nvCxnSpPr>
          <p:cNvPr id="3" name="直接箭头连接符 2"/>
          <p:cNvCxnSpPr>
            <a:stCxn id="5" idx="1"/>
          </p:cNvCxnSpPr>
          <p:nvPr/>
        </p:nvCxnSpPr>
        <p:spPr>
          <a:xfrm flipH="1">
            <a:off x="1619672" y="2654365"/>
            <a:ext cx="290253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1"/>
          </p:cNvCxnSpPr>
          <p:nvPr/>
        </p:nvCxnSpPr>
        <p:spPr>
          <a:xfrm flipH="1" flipV="1">
            <a:off x="2112188" y="3429000"/>
            <a:ext cx="2349122" cy="1800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791140" y="5013176"/>
            <a:ext cx="2387133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 smtClean="0"/>
              <a:t>执行结果</a:t>
            </a:r>
            <a:endParaRPr lang="en-US" altLang="zh-CN" sz="20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 smtClean="0"/>
              <a:t>&gt;&gt;&gt; </a:t>
            </a:r>
            <a:endParaRPr lang="en-US" altLang="zh-CN" sz="20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/>
              <a:t>局部的</a:t>
            </a:r>
            <a:r>
              <a:rPr lang="fr-FR" altLang="zh-CN" sz="2000" b="1" dirty="0"/>
              <a:t>x= 1000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 smtClean="0"/>
              <a:t>全局的</a:t>
            </a:r>
            <a:r>
              <a:rPr lang="en-US" altLang="zh-CN" sz="2000" b="1" dirty="0" smtClean="0"/>
              <a:t>x=</a:t>
            </a:r>
            <a:r>
              <a:rPr lang="fr-FR" altLang="zh-CN" sz="2000" b="1" dirty="0" smtClean="0"/>
              <a:t>1</a:t>
            </a:r>
            <a:r>
              <a:rPr lang="en-US" altLang="zh-CN" sz="2000" b="1" dirty="0" smtClean="0"/>
              <a:t>000</a:t>
            </a:r>
          </a:p>
        </p:txBody>
      </p:sp>
      <p:sp>
        <p:nvSpPr>
          <p:cNvPr id="12" name="矩形 11"/>
          <p:cNvSpPr/>
          <p:nvPr/>
        </p:nvSpPr>
        <p:spPr>
          <a:xfrm>
            <a:off x="6804248" y="5157192"/>
            <a:ext cx="1944216" cy="1152127"/>
          </a:xfrm>
          <a:prstGeom prst="rect">
            <a:avLst/>
          </a:prstGeom>
          <a:solidFill>
            <a:srgbClr val="CC66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 smtClean="0"/>
              <a:t>函数执行后，</a:t>
            </a:r>
            <a:endParaRPr lang="en-US" altLang="zh-CN" sz="2400" b="1" dirty="0" smtClean="0"/>
          </a:p>
          <a:p>
            <a:pPr algn="just"/>
            <a:r>
              <a:rPr lang="zh-CN" altLang="en-US" sz="2400" b="1" dirty="0" smtClean="0"/>
              <a:t>局部的、全局的</a:t>
            </a:r>
            <a:r>
              <a:rPr lang="en-US" altLang="zh-CN" sz="2400" b="1" dirty="0" smtClean="0"/>
              <a:t>x=1000</a:t>
            </a:r>
          </a:p>
        </p:txBody>
      </p:sp>
    </p:spTree>
    <p:extLst>
      <p:ext uri="{BB962C8B-B14F-4D97-AF65-F5344CB8AC3E}">
        <p14:creationId xmlns:p14="http://schemas.microsoft.com/office/powerpoint/2010/main" val="316569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打印一颗树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491880" y="1268760"/>
            <a:ext cx="3309246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>
                <a:solidFill>
                  <a:srgbClr val="FF0000"/>
                </a:solidFill>
              </a:rPr>
              <a:t>print('   *')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>
                <a:solidFill>
                  <a:srgbClr val="FF0000"/>
                </a:solidFill>
              </a:rPr>
              <a:t>print('  ***')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>
                <a:solidFill>
                  <a:srgbClr val="FF0000"/>
                </a:solidFill>
              </a:rPr>
              <a:t>print(' *****')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>
                <a:solidFill>
                  <a:srgbClr val="FF0000"/>
                </a:solidFill>
              </a:rPr>
              <a:t>print('*******')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>
                <a:solidFill>
                  <a:srgbClr val="000096"/>
                </a:solidFill>
              </a:rPr>
              <a:t>print('   *')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>
                <a:solidFill>
                  <a:srgbClr val="000096"/>
                </a:solidFill>
              </a:rPr>
              <a:t>print('  ***')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>
                <a:solidFill>
                  <a:srgbClr val="000096"/>
                </a:solidFill>
              </a:rPr>
              <a:t>print(' *****')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>
                <a:solidFill>
                  <a:srgbClr val="000096"/>
                </a:solidFill>
              </a:rPr>
              <a:t>print('*******')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>
                <a:solidFill>
                  <a:srgbClr val="00B050"/>
                </a:solidFill>
              </a:rPr>
              <a:t>print('   #')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>
                <a:solidFill>
                  <a:srgbClr val="00B050"/>
                </a:solidFill>
              </a:rPr>
              <a:t>print('   #')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>
                <a:solidFill>
                  <a:srgbClr val="00B050"/>
                </a:solidFill>
              </a:rPr>
              <a:t>print('   #')</a:t>
            </a:r>
            <a:endParaRPr lang="en-US" altLang="zh-CN" sz="2400" b="1" dirty="0" smtClean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1880558" cy="5057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461166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611559" y="336170"/>
            <a:ext cx="79824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en-US" altLang="zh-CN" dirty="0"/>
              <a:t>   </a:t>
            </a:r>
            <a:r>
              <a:rPr lang="zh-CN" altLang="en-US" dirty="0"/>
              <a:t>递归</a:t>
            </a:r>
            <a:r>
              <a:rPr lang="en-US" altLang="zh-CN" dirty="0"/>
              <a:t>—</a:t>
            </a:r>
            <a:r>
              <a:rPr lang="zh-CN" altLang="en-US" dirty="0"/>
              <a:t>自身调用</a:t>
            </a:r>
            <a:r>
              <a:rPr lang="en-US" altLang="zh-CN" dirty="0"/>
              <a:t>----</a:t>
            </a:r>
            <a:r>
              <a:rPr lang="zh-CN" altLang="en-US" dirty="0"/>
              <a:t>例子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83878" y="1268760"/>
            <a:ext cx="787655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/>
              <a:t>求</a:t>
            </a:r>
            <a:r>
              <a:rPr lang="en-US" altLang="zh-CN" sz="2400" b="1" dirty="0" err="1" smtClean="0"/>
              <a:t>x</a:t>
            </a:r>
            <a:r>
              <a:rPr lang="en-US" altLang="zh-CN" sz="2400" b="1" baseline="30000" dirty="0" err="1" smtClean="0"/>
              <a:t>n</a:t>
            </a:r>
            <a:r>
              <a:rPr lang="en-US" altLang="zh-CN" sz="2400" b="1" dirty="0" smtClean="0"/>
              <a:t>,   </a:t>
            </a:r>
            <a:r>
              <a:rPr lang="zh-CN" altLang="en-US" sz="2400" b="1" dirty="0" smtClean="0"/>
              <a:t>特点 </a:t>
            </a:r>
            <a:r>
              <a:rPr lang="en-US" altLang="zh-CN" sz="2400" b="1" dirty="0" smtClean="0"/>
              <a:t>x</a:t>
            </a:r>
            <a:r>
              <a:rPr lang="en-US" altLang="zh-CN" sz="2400" b="1" baseline="30000" dirty="0" smtClean="0"/>
              <a:t>0</a:t>
            </a:r>
            <a:r>
              <a:rPr lang="en-US" altLang="zh-CN" sz="2400" b="1" dirty="0" smtClean="0"/>
              <a:t>=1, </a:t>
            </a:r>
            <a:r>
              <a:rPr lang="en-US" altLang="zh-CN" sz="2400" b="1" dirty="0" err="1" smtClean="0"/>
              <a:t>x</a:t>
            </a:r>
            <a:r>
              <a:rPr lang="en-US" altLang="zh-CN" sz="2400" b="1" baseline="30000" dirty="0" err="1" smtClean="0"/>
              <a:t>n</a:t>
            </a:r>
            <a:r>
              <a:rPr lang="en-US" altLang="zh-CN" sz="2400" b="1" dirty="0" smtClean="0"/>
              <a:t>=x*x</a:t>
            </a:r>
            <a:r>
              <a:rPr lang="en-US" altLang="zh-CN" sz="2400" b="1" baseline="30000" dirty="0" smtClean="0"/>
              <a:t>n-1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55155" y="1916832"/>
            <a:ext cx="4088853" cy="410445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endParaRPr lang="fr-FR" altLang="zh-CN" sz="24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err="1"/>
              <a:t>def</a:t>
            </a:r>
            <a:r>
              <a:rPr lang="en-US" altLang="zh-CN" sz="2400" b="1" dirty="0"/>
              <a:t>  power(</a:t>
            </a:r>
            <a:r>
              <a:rPr lang="en-US" altLang="zh-CN" sz="2400" b="1" dirty="0" err="1"/>
              <a:t>x,n</a:t>
            </a:r>
            <a:r>
              <a:rPr lang="en-US" altLang="zh-CN" sz="2400" b="1" dirty="0"/>
              <a:t>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if n==0: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    return 1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else: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    return x*power(x,n-1)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endParaRPr lang="en-US" altLang="zh-CN" sz="24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y=power(10,3)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print(y)</a:t>
            </a:r>
          </a:p>
        </p:txBody>
      </p:sp>
      <p:sp>
        <p:nvSpPr>
          <p:cNvPr id="7" name="矩形 6"/>
          <p:cNvSpPr/>
          <p:nvPr/>
        </p:nvSpPr>
        <p:spPr>
          <a:xfrm>
            <a:off x="4979827" y="2654365"/>
            <a:ext cx="1667129" cy="576064"/>
          </a:xfrm>
          <a:prstGeom prst="rect">
            <a:avLst/>
          </a:prstGeom>
          <a:solidFill>
            <a:srgbClr val="CC66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 smtClean="0"/>
              <a:t>递归结束</a:t>
            </a:r>
            <a:endParaRPr lang="zh-CN" altLang="en-US" sz="2400" b="1" dirty="0"/>
          </a:p>
        </p:txBody>
      </p:sp>
      <p:cxnSp>
        <p:nvCxnSpPr>
          <p:cNvPr id="3" name="直接箭头连接符 2"/>
          <p:cNvCxnSpPr>
            <a:stCxn id="7" idx="1"/>
          </p:cNvCxnSpPr>
          <p:nvPr/>
        </p:nvCxnSpPr>
        <p:spPr>
          <a:xfrm flipH="1">
            <a:off x="3275857" y="2942397"/>
            <a:ext cx="170397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979828" y="3566261"/>
            <a:ext cx="3408596" cy="576064"/>
          </a:xfrm>
          <a:prstGeom prst="rect">
            <a:avLst/>
          </a:prstGeom>
          <a:solidFill>
            <a:srgbClr val="CC66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 smtClean="0"/>
              <a:t>调用自己，继续递归</a:t>
            </a:r>
            <a:endParaRPr lang="zh-CN" altLang="en-US" sz="2400" b="1" dirty="0"/>
          </a:p>
        </p:txBody>
      </p:sp>
      <p:cxnSp>
        <p:nvCxnSpPr>
          <p:cNvPr id="10" name="直接箭头连接符 9"/>
          <p:cNvCxnSpPr>
            <a:stCxn id="9" idx="1"/>
            <a:endCxn id="5" idx="3"/>
          </p:cNvCxnSpPr>
          <p:nvPr/>
        </p:nvCxnSpPr>
        <p:spPr>
          <a:xfrm flipH="1">
            <a:off x="4644008" y="3854293"/>
            <a:ext cx="335820" cy="11476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099211" y="5196970"/>
            <a:ext cx="3169829" cy="864096"/>
          </a:xfrm>
          <a:prstGeom prst="rect">
            <a:avLst/>
          </a:prstGeom>
          <a:solidFill>
            <a:srgbClr val="CC66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 smtClean="0"/>
              <a:t>递归的特点：明确的不再递归的语句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1252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611559" y="336170"/>
            <a:ext cx="79824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zh-CN" altLang="en-US" dirty="0"/>
              <a:t>例子  遗传算法寻优</a:t>
            </a:r>
            <a:endParaRPr lang="en-US" altLang="zh-CN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83878" y="1268760"/>
            <a:ext cx="816458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dirty="0"/>
              <a:t>y=(x-2.5)</a:t>
            </a:r>
            <a:r>
              <a:rPr lang="en-US" altLang="zh-CN" sz="2400" baseline="30000" dirty="0"/>
              <a:t>2</a:t>
            </a:r>
            <a:r>
              <a:rPr lang="zh-CN" altLang="zh-CN" sz="2400" dirty="0"/>
              <a:t>，在</a:t>
            </a:r>
            <a:r>
              <a:rPr lang="en-US" altLang="zh-CN" sz="2400" dirty="0"/>
              <a:t>x=2.5</a:t>
            </a:r>
            <a:r>
              <a:rPr lang="zh-CN" altLang="zh-CN" sz="2400" dirty="0"/>
              <a:t>时，</a:t>
            </a:r>
            <a:r>
              <a:rPr lang="en-US" altLang="zh-CN" sz="2400" dirty="0"/>
              <a:t>y</a:t>
            </a:r>
            <a:r>
              <a:rPr lang="zh-CN" altLang="zh-CN" sz="2400" dirty="0"/>
              <a:t>的值是</a:t>
            </a:r>
            <a:r>
              <a:rPr lang="en-US" altLang="zh-CN" sz="2400" dirty="0" smtClean="0"/>
              <a:t>0</a:t>
            </a:r>
            <a:endParaRPr lang="en-US" altLang="zh-CN" sz="2400" b="1" baseline="300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11559" y="1916832"/>
            <a:ext cx="8136905" cy="302433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25463" indent="-457200">
              <a:buFont typeface="+mj-lt"/>
              <a:buAutoNum type="arabicPeriod"/>
            </a:pPr>
            <a:r>
              <a:rPr lang="zh-CN" altLang="zh-CN" sz="2400" b="1" dirty="0" smtClean="0"/>
              <a:t>给定</a:t>
            </a:r>
            <a:r>
              <a:rPr lang="zh-CN" altLang="zh-CN" sz="2400" b="1" dirty="0"/>
              <a:t>的一个初值</a:t>
            </a:r>
            <a:r>
              <a:rPr lang="en-US" altLang="zh-CN" sz="2400" b="1" dirty="0"/>
              <a:t>x0</a:t>
            </a:r>
            <a:r>
              <a:rPr lang="zh-CN" altLang="zh-CN" sz="2400" b="1" dirty="0"/>
              <a:t>，计算</a:t>
            </a:r>
            <a:r>
              <a:rPr lang="en-US" altLang="zh-CN" sz="2400" b="1" dirty="0"/>
              <a:t>y0</a:t>
            </a:r>
            <a:endParaRPr lang="zh-CN" altLang="zh-CN" sz="2400" b="1" dirty="0"/>
          </a:p>
          <a:p>
            <a:pPr marL="525463" indent="-457200">
              <a:buFont typeface="+mj-lt"/>
              <a:buAutoNum type="arabicPeriod"/>
            </a:pPr>
            <a:r>
              <a:rPr lang="zh-CN" altLang="zh-CN" sz="2400" b="1" dirty="0" smtClean="0"/>
              <a:t>产生</a:t>
            </a:r>
            <a:r>
              <a:rPr lang="zh-CN" altLang="zh-CN" sz="2400" b="1" dirty="0"/>
              <a:t>一个随机小数</a:t>
            </a:r>
            <a:r>
              <a:rPr lang="en-US" altLang="zh-CN" sz="2400" b="1" dirty="0"/>
              <a:t>delta</a:t>
            </a:r>
            <a:r>
              <a:rPr lang="zh-CN" altLang="zh-CN" sz="2400" b="1" dirty="0"/>
              <a:t>，并再产生一个随机整数</a:t>
            </a:r>
            <a:r>
              <a:rPr lang="en-US" altLang="zh-CN" sz="2400" b="1" dirty="0"/>
              <a:t>sign</a:t>
            </a:r>
            <a:r>
              <a:rPr lang="zh-CN" altLang="zh-CN" sz="2400" b="1" dirty="0"/>
              <a:t>，如果</a:t>
            </a:r>
            <a:r>
              <a:rPr lang="en-US" altLang="zh-CN" sz="2400" b="1" dirty="0"/>
              <a:t>sign</a:t>
            </a:r>
            <a:r>
              <a:rPr lang="zh-CN" altLang="zh-CN" sz="2400" b="1" dirty="0"/>
              <a:t>是偶数，则</a:t>
            </a:r>
            <a:r>
              <a:rPr lang="en-US" altLang="zh-CN" sz="2400" b="1" dirty="0"/>
              <a:t>x0</a:t>
            </a:r>
            <a:r>
              <a:rPr lang="zh-CN" altLang="zh-CN" sz="2400" b="1" dirty="0"/>
              <a:t>增加</a:t>
            </a:r>
            <a:r>
              <a:rPr lang="en-US" altLang="zh-CN" sz="2400" b="1" dirty="0"/>
              <a:t>delta,</a:t>
            </a:r>
            <a:r>
              <a:rPr lang="zh-CN" altLang="zh-CN" sz="2400" b="1" dirty="0"/>
              <a:t>，否则</a:t>
            </a:r>
            <a:r>
              <a:rPr lang="en-US" altLang="zh-CN" sz="2400" b="1" dirty="0"/>
              <a:t>x0</a:t>
            </a:r>
            <a:r>
              <a:rPr lang="zh-CN" altLang="zh-CN" sz="2400" b="1" dirty="0"/>
              <a:t>减少</a:t>
            </a:r>
            <a:r>
              <a:rPr lang="en-US" altLang="zh-CN" sz="2400" b="1" dirty="0"/>
              <a:t>delta</a:t>
            </a:r>
            <a:r>
              <a:rPr lang="zh-CN" altLang="zh-CN" sz="2400" b="1" dirty="0"/>
              <a:t>，增加或减少后，记录到</a:t>
            </a:r>
            <a:r>
              <a:rPr lang="en-US" altLang="zh-CN" sz="2400" b="1" dirty="0"/>
              <a:t>x1</a:t>
            </a:r>
            <a:r>
              <a:rPr lang="zh-CN" altLang="zh-CN" sz="2400" b="1" dirty="0"/>
              <a:t>中。</a:t>
            </a:r>
          </a:p>
          <a:p>
            <a:pPr marL="525463" indent="-457200">
              <a:buFont typeface="+mj-lt"/>
              <a:buAutoNum type="arabicPeriod"/>
            </a:pPr>
            <a:r>
              <a:rPr lang="zh-CN" altLang="zh-CN" sz="2400" b="1" dirty="0" smtClean="0"/>
              <a:t>计算</a:t>
            </a:r>
            <a:r>
              <a:rPr lang="en-US" altLang="zh-CN" sz="2400" b="1" dirty="0"/>
              <a:t>x1 </a:t>
            </a:r>
            <a:r>
              <a:rPr lang="zh-CN" altLang="zh-CN" sz="2400" b="1" dirty="0"/>
              <a:t>的函数值</a:t>
            </a:r>
            <a:r>
              <a:rPr lang="en-US" altLang="zh-CN" sz="2400" b="1" dirty="0"/>
              <a:t>y1</a:t>
            </a:r>
            <a:r>
              <a:rPr lang="zh-CN" altLang="zh-CN" sz="2400" b="1" dirty="0"/>
              <a:t>，如果</a:t>
            </a:r>
            <a:r>
              <a:rPr lang="en-US" altLang="zh-CN" sz="2400" b="1" dirty="0"/>
              <a:t>y1</a:t>
            </a:r>
            <a:r>
              <a:rPr lang="zh-CN" altLang="zh-CN" sz="2400" b="1" dirty="0"/>
              <a:t>比</a:t>
            </a:r>
            <a:r>
              <a:rPr lang="en-US" altLang="zh-CN" sz="2400" b="1" dirty="0"/>
              <a:t>y0</a:t>
            </a:r>
            <a:r>
              <a:rPr lang="zh-CN" altLang="zh-CN" sz="2400" b="1" dirty="0"/>
              <a:t>小，则说明</a:t>
            </a:r>
            <a:r>
              <a:rPr lang="en-US" altLang="zh-CN" sz="2400" b="1" dirty="0"/>
              <a:t>x1</a:t>
            </a:r>
            <a:r>
              <a:rPr lang="zh-CN" altLang="zh-CN" sz="2400" b="1" dirty="0"/>
              <a:t>比</a:t>
            </a:r>
            <a:r>
              <a:rPr lang="en-US" altLang="zh-CN" sz="2400" b="1" dirty="0"/>
              <a:t>x0</a:t>
            </a:r>
            <a:r>
              <a:rPr lang="zh-CN" altLang="zh-CN" sz="2400" b="1" dirty="0"/>
              <a:t>优秀，保留它，再转</a:t>
            </a:r>
            <a:r>
              <a:rPr lang="zh-CN" altLang="zh-CN" sz="2400" b="1" dirty="0" smtClean="0"/>
              <a:t>步骤</a:t>
            </a:r>
            <a:r>
              <a:rPr lang="en-US" altLang="zh-CN" sz="2400" b="1" dirty="0"/>
              <a:t>2</a:t>
            </a:r>
            <a:r>
              <a:rPr lang="zh-CN" altLang="zh-CN" sz="2400" b="1" dirty="0" smtClean="0"/>
              <a:t>，</a:t>
            </a:r>
            <a:r>
              <a:rPr lang="zh-CN" altLang="zh-CN" sz="2400" b="1" dirty="0"/>
              <a:t>通过优化的次数决定最终的结果</a:t>
            </a:r>
            <a:endParaRPr lang="en-US" altLang="zh-CN" sz="2400" b="1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1187624" y="6165304"/>
            <a:ext cx="662473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707904" y="5085184"/>
            <a:ext cx="0" cy="1772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/>
        </p:nvSpPr>
        <p:spPr>
          <a:xfrm>
            <a:off x="4275125" y="5085184"/>
            <a:ext cx="1665027" cy="1336892"/>
          </a:xfrm>
          <a:custGeom>
            <a:avLst/>
            <a:gdLst>
              <a:gd name="connsiteX0" fmla="*/ 0 w 1665027"/>
              <a:gd name="connsiteY0" fmla="*/ 0 h 1336892"/>
              <a:gd name="connsiteX1" fmla="*/ 109182 w 1665027"/>
              <a:gd name="connsiteY1" fmla="*/ 709684 h 1336892"/>
              <a:gd name="connsiteX2" fmla="*/ 423081 w 1665027"/>
              <a:gd name="connsiteY2" fmla="*/ 1282890 h 1336892"/>
              <a:gd name="connsiteX3" fmla="*/ 805218 w 1665027"/>
              <a:gd name="connsiteY3" fmla="*/ 1255594 h 1336892"/>
              <a:gd name="connsiteX4" fmla="*/ 1310185 w 1665027"/>
              <a:gd name="connsiteY4" fmla="*/ 777923 h 1336892"/>
              <a:gd name="connsiteX5" fmla="*/ 1460311 w 1665027"/>
              <a:gd name="connsiteY5" fmla="*/ 532263 h 1336892"/>
              <a:gd name="connsiteX6" fmla="*/ 1596788 w 1665027"/>
              <a:gd name="connsiteY6" fmla="*/ 313899 h 1336892"/>
              <a:gd name="connsiteX7" fmla="*/ 1610436 w 1665027"/>
              <a:gd name="connsiteY7" fmla="*/ 109182 h 1336892"/>
              <a:gd name="connsiteX8" fmla="*/ 1665027 w 1665027"/>
              <a:gd name="connsiteY8" fmla="*/ 40944 h 1336892"/>
              <a:gd name="connsiteX9" fmla="*/ 1665027 w 1665027"/>
              <a:gd name="connsiteY9" fmla="*/ 40944 h 1336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5027" h="1336892">
                <a:moveTo>
                  <a:pt x="0" y="0"/>
                </a:moveTo>
                <a:cubicBezTo>
                  <a:pt x="19334" y="247934"/>
                  <a:pt x="38669" y="495869"/>
                  <a:pt x="109182" y="709684"/>
                </a:cubicBezTo>
                <a:cubicBezTo>
                  <a:pt x="179695" y="923499"/>
                  <a:pt x="307075" y="1191905"/>
                  <a:pt x="423081" y="1282890"/>
                </a:cubicBezTo>
                <a:cubicBezTo>
                  <a:pt x="539087" y="1373875"/>
                  <a:pt x="657367" y="1339755"/>
                  <a:pt x="805218" y="1255594"/>
                </a:cubicBezTo>
                <a:cubicBezTo>
                  <a:pt x="953069" y="1171433"/>
                  <a:pt x="1201003" y="898478"/>
                  <a:pt x="1310185" y="777923"/>
                </a:cubicBezTo>
                <a:cubicBezTo>
                  <a:pt x="1419367" y="657368"/>
                  <a:pt x="1412544" y="609600"/>
                  <a:pt x="1460311" y="532263"/>
                </a:cubicBezTo>
                <a:cubicBezTo>
                  <a:pt x="1508078" y="454926"/>
                  <a:pt x="1571767" y="384412"/>
                  <a:pt x="1596788" y="313899"/>
                </a:cubicBezTo>
                <a:cubicBezTo>
                  <a:pt x="1621809" y="243386"/>
                  <a:pt x="1599063" y="154674"/>
                  <a:pt x="1610436" y="109182"/>
                </a:cubicBezTo>
                <a:cubicBezTo>
                  <a:pt x="1621809" y="63690"/>
                  <a:pt x="1665027" y="40944"/>
                  <a:pt x="1665027" y="40944"/>
                </a:cubicBezTo>
                <a:lnTo>
                  <a:pt x="1665027" y="40944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292080" y="5971592"/>
            <a:ext cx="144016" cy="1937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508104" y="5733256"/>
            <a:ext cx="144016" cy="1937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932040" y="6259624"/>
            <a:ext cx="144016" cy="1937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 bwMode="auto">
          <a:xfrm>
            <a:off x="4645357" y="5301208"/>
            <a:ext cx="539250" cy="369332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FFFF00"/>
                </a:solidFill>
              </a:rPr>
              <a:t>x0</a:t>
            </a:r>
            <a:endParaRPr lang="zh-CN" altLang="en-US" sz="2000" b="1" dirty="0" smtClean="0">
              <a:solidFill>
                <a:srgbClr val="FFFF00"/>
              </a:solidFill>
            </a:endParaRPr>
          </a:p>
        </p:txBody>
      </p:sp>
      <p:cxnSp>
        <p:nvCxnSpPr>
          <p:cNvPr id="14" name="直接箭头连接符 13"/>
          <p:cNvCxnSpPr>
            <a:stCxn id="10" idx="2"/>
            <a:endCxn id="9" idx="1"/>
          </p:cNvCxnSpPr>
          <p:nvPr/>
        </p:nvCxnSpPr>
        <p:spPr>
          <a:xfrm>
            <a:off x="4914982" y="5670540"/>
            <a:ext cx="398189" cy="3294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 bwMode="auto">
          <a:xfrm>
            <a:off x="6372200" y="5453608"/>
            <a:ext cx="1440160" cy="369332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FFFF00"/>
                </a:solidFill>
              </a:rPr>
              <a:t>X0+</a:t>
            </a:r>
            <a:r>
              <a:rPr lang="el-GR" altLang="zh-CN" sz="2000" b="1" dirty="0" smtClean="0">
                <a:solidFill>
                  <a:srgbClr val="FFFF00"/>
                </a:solidFill>
              </a:rPr>
              <a:t>Δ</a:t>
            </a:r>
            <a:endParaRPr lang="zh-CN" altLang="en-US" sz="2000" b="1" dirty="0" smtClean="0">
              <a:solidFill>
                <a:srgbClr val="FFFF00"/>
              </a:solidFill>
            </a:endParaRPr>
          </a:p>
        </p:txBody>
      </p:sp>
      <p:cxnSp>
        <p:nvCxnSpPr>
          <p:cNvPr id="17" name="直接箭头连接符 16"/>
          <p:cNvCxnSpPr>
            <a:stCxn id="16" idx="1"/>
            <a:endCxn id="11" idx="6"/>
          </p:cNvCxnSpPr>
          <p:nvPr/>
        </p:nvCxnSpPr>
        <p:spPr>
          <a:xfrm flipH="1">
            <a:off x="5652120" y="5638274"/>
            <a:ext cx="720080" cy="1918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 bwMode="auto">
          <a:xfrm>
            <a:off x="1835696" y="5548590"/>
            <a:ext cx="1440160" cy="369332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FFFF00"/>
                </a:solidFill>
              </a:rPr>
              <a:t>X0-</a:t>
            </a:r>
            <a:r>
              <a:rPr lang="el-GR" altLang="zh-CN" sz="2000" b="1" dirty="0" smtClean="0">
                <a:solidFill>
                  <a:srgbClr val="FFFF00"/>
                </a:solidFill>
              </a:rPr>
              <a:t>Δ</a:t>
            </a:r>
            <a:endParaRPr lang="zh-CN" altLang="en-US" sz="2000" b="1" dirty="0" smtClean="0">
              <a:solidFill>
                <a:srgbClr val="FFFF00"/>
              </a:solidFill>
            </a:endParaRPr>
          </a:p>
        </p:txBody>
      </p:sp>
      <p:cxnSp>
        <p:nvCxnSpPr>
          <p:cNvPr id="22" name="直接箭头连接符 21"/>
          <p:cNvCxnSpPr>
            <a:stCxn id="21" idx="3"/>
            <a:endCxn id="12" idx="2"/>
          </p:cNvCxnSpPr>
          <p:nvPr/>
        </p:nvCxnSpPr>
        <p:spPr>
          <a:xfrm>
            <a:off x="3275856" y="5733256"/>
            <a:ext cx="1656184" cy="6232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5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611559" y="336170"/>
            <a:ext cx="79824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zh-CN" altLang="en-US" dirty="0"/>
              <a:t>例子  遗传算法寻优</a:t>
            </a:r>
            <a:endParaRPr lang="en-US" altLang="zh-C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4350" y="1484784"/>
            <a:ext cx="8136905" cy="410445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25463" indent="-457200">
              <a:buFont typeface="+mj-lt"/>
              <a:buAutoNum type="arabicPeriod"/>
            </a:pPr>
            <a:r>
              <a:rPr lang="zh-CN" altLang="en-US" sz="3600" dirty="0" smtClean="0"/>
              <a:t>随机数，用</a:t>
            </a:r>
            <a:r>
              <a:rPr lang="en-US" altLang="zh-CN" sz="3600" dirty="0"/>
              <a:t>import random</a:t>
            </a:r>
            <a:endParaRPr lang="zh-CN" altLang="zh-CN" sz="3600" dirty="0"/>
          </a:p>
          <a:p>
            <a:pPr marL="525463" indent="-457200">
              <a:buFont typeface="+mj-lt"/>
              <a:buAutoNum type="arabicPeriod"/>
            </a:pPr>
            <a:r>
              <a:rPr lang="en-US" altLang="zh-CN" sz="3600" dirty="0" err="1" smtClean="0"/>
              <a:t>random.randint</a:t>
            </a:r>
            <a:r>
              <a:rPr lang="en-US" altLang="zh-CN" sz="3600" dirty="0" smtClean="0"/>
              <a:t>(</a:t>
            </a:r>
            <a:r>
              <a:rPr lang="en-US" altLang="zh-CN" sz="3600" dirty="0" err="1" smtClean="0"/>
              <a:t>a,b</a:t>
            </a:r>
            <a:r>
              <a:rPr lang="en-US" altLang="zh-CN" sz="3600" dirty="0" smtClean="0"/>
              <a:t>)</a:t>
            </a:r>
            <a:r>
              <a:rPr lang="zh-CN" altLang="en-US" sz="3600" dirty="0" smtClean="0"/>
              <a:t>，产生</a:t>
            </a:r>
            <a:r>
              <a:rPr lang="en-US" altLang="zh-CN" sz="3600" dirty="0" smtClean="0"/>
              <a:t>[</a:t>
            </a:r>
            <a:r>
              <a:rPr lang="en-US" altLang="zh-CN" sz="3600" dirty="0" err="1" smtClean="0"/>
              <a:t>a,b</a:t>
            </a:r>
            <a:r>
              <a:rPr lang="en-US" altLang="zh-CN" sz="3600" dirty="0" smtClean="0"/>
              <a:t>]</a:t>
            </a:r>
            <a:r>
              <a:rPr lang="zh-CN" altLang="en-US" sz="3600" dirty="0" smtClean="0"/>
              <a:t>间整数</a:t>
            </a:r>
            <a:endParaRPr lang="zh-CN" altLang="zh-CN" sz="3600" dirty="0"/>
          </a:p>
          <a:p>
            <a:pPr marL="525463" indent="-457200">
              <a:buFont typeface="+mj-lt"/>
              <a:buAutoNum type="arabicPeriod"/>
            </a:pPr>
            <a:r>
              <a:rPr lang="en-US" altLang="zh-CN" sz="3600" dirty="0" err="1"/>
              <a:t>random.random</a:t>
            </a:r>
            <a:r>
              <a:rPr lang="en-US" altLang="zh-CN" sz="3600" dirty="0" smtClean="0"/>
              <a:t>()</a:t>
            </a:r>
            <a:r>
              <a:rPr lang="zh-CN" altLang="en-US" sz="3600" dirty="0" smtClean="0"/>
              <a:t>，产生</a:t>
            </a:r>
            <a:r>
              <a:rPr lang="en-US" altLang="zh-CN" sz="3600" dirty="0" smtClean="0"/>
              <a:t>(0,1)</a:t>
            </a:r>
            <a:r>
              <a:rPr lang="zh-CN" altLang="en-US" sz="3600" dirty="0" smtClean="0"/>
              <a:t>间小数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143975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546182" y="188640"/>
            <a:ext cx="79824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zh-CN" altLang="en-US" dirty="0"/>
              <a:t>例子  遗传算法寻优</a:t>
            </a:r>
            <a:endParaRPr lang="en-US" altLang="zh-C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51520" y="896526"/>
            <a:ext cx="8136905" cy="534078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400" dirty="0"/>
              <a:t>import random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 err="1"/>
              <a:t>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fx</a:t>
            </a:r>
            <a:r>
              <a:rPr lang="en-US" altLang="zh-CN" sz="2400" dirty="0"/>
              <a:t>(x):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    f=(x-2.5)*(x-2.5)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    return f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x0=float(input("</a:t>
            </a:r>
            <a:r>
              <a:rPr lang="zh-CN" altLang="zh-CN" sz="2400" dirty="0"/>
              <a:t>请输入起始值</a:t>
            </a:r>
            <a:r>
              <a:rPr lang="en-US" altLang="zh-CN" sz="2400" dirty="0"/>
              <a:t>:"))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y0=</a:t>
            </a:r>
            <a:r>
              <a:rPr lang="en-US" altLang="zh-CN" sz="2400" dirty="0" err="1"/>
              <a:t>fx</a:t>
            </a:r>
            <a:r>
              <a:rPr lang="en-US" altLang="zh-CN" sz="2400" dirty="0"/>
              <a:t>(x0)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count=0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while count&lt;10: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    sign=</a:t>
            </a:r>
            <a:r>
              <a:rPr lang="en-US" altLang="zh-CN" sz="2400" dirty="0" err="1"/>
              <a:t>random.randint</a:t>
            </a:r>
            <a:r>
              <a:rPr lang="en-US" altLang="zh-CN" sz="2400" dirty="0"/>
              <a:t>(1,10)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    delta=</a:t>
            </a:r>
            <a:r>
              <a:rPr lang="en-US" altLang="zh-CN" sz="2400" dirty="0" err="1"/>
              <a:t>random.random</a:t>
            </a:r>
            <a:r>
              <a:rPr lang="en-US" altLang="zh-CN" sz="2400" dirty="0"/>
              <a:t>()/10.0  # </a:t>
            </a:r>
            <a:r>
              <a:rPr lang="zh-CN" altLang="zh-CN" sz="2400" dirty="0"/>
              <a:t>使得自变量的值变化的小一点，避免</a:t>
            </a:r>
            <a:r>
              <a:rPr lang="zh-CN" altLang="zh-CN" sz="2400" dirty="0" smtClean="0"/>
              <a:t>跳跃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641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546182" y="188640"/>
            <a:ext cx="79824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zh-CN" altLang="en-US" dirty="0"/>
              <a:t>例子  遗传算法寻优</a:t>
            </a:r>
            <a:endParaRPr lang="en-US" altLang="zh-C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51520" y="896526"/>
            <a:ext cx="8136905" cy="534078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400" dirty="0" smtClean="0"/>
              <a:t>    if </a:t>
            </a:r>
            <a:r>
              <a:rPr lang="en-US" altLang="zh-CN" sz="2400" dirty="0"/>
              <a:t>sign % 2 ==0: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        x1=x0+delta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    else: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        x1=x0-delta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    y1=</a:t>
            </a:r>
            <a:r>
              <a:rPr lang="en-US" altLang="zh-CN" sz="2400" dirty="0" err="1"/>
              <a:t>fx</a:t>
            </a:r>
            <a:r>
              <a:rPr lang="en-US" altLang="zh-CN" sz="2400" dirty="0"/>
              <a:t>(x1)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    if (y1&lt;y0):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        x0=x1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        y0=y1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    print("</a:t>
            </a:r>
            <a:r>
              <a:rPr lang="zh-CN" altLang="zh-CN" sz="2400" dirty="0"/>
              <a:t>第</a:t>
            </a:r>
            <a:r>
              <a:rPr lang="en-US" altLang="zh-CN" sz="2400" dirty="0"/>
              <a:t>",count,"</a:t>
            </a:r>
            <a:r>
              <a:rPr lang="zh-CN" altLang="zh-CN" sz="2400" dirty="0"/>
              <a:t>次迭代，</a:t>
            </a:r>
            <a:r>
              <a:rPr lang="en-US" altLang="zh-CN" sz="2400" dirty="0"/>
              <a:t>","x=",x0,"  y=",y0)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    count +=1</a:t>
            </a:r>
            <a:endParaRPr lang="zh-CN" altLang="zh-CN" sz="2400" dirty="0"/>
          </a:p>
          <a:p>
            <a:pPr marL="68263" indent="0">
              <a:buNone/>
            </a:pP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84177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546182" y="188640"/>
            <a:ext cx="79824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zh-CN" altLang="en-US" dirty="0" smtClean="0"/>
              <a:t>动态参数函数</a:t>
            </a:r>
            <a:endParaRPr lang="en-US" altLang="zh-C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51520" y="896526"/>
            <a:ext cx="8136905" cy="555681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zh-CN" altLang="zh-CN" sz="2800" dirty="0"/>
              <a:t>函数的参数不固定，既函数可以处理任意给定的参数，可以</a:t>
            </a:r>
            <a:r>
              <a:rPr lang="zh-CN" altLang="zh-CN" sz="2800" dirty="0" smtClean="0"/>
              <a:t>采用</a:t>
            </a:r>
            <a:r>
              <a:rPr lang="zh-CN" altLang="en-US" sz="2800" dirty="0" smtClean="0"/>
              <a:t>动态参数</a:t>
            </a:r>
            <a:r>
              <a:rPr lang="zh-CN" altLang="zh-CN" sz="2800" dirty="0" smtClean="0"/>
              <a:t>定义形式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68263" indent="0">
              <a:buNone/>
            </a:pPr>
            <a:r>
              <a:rPr lang="en-US" altLang="zh-CN" sz="2800" dirty="0" err="1"/>
              <a:t>def</a:t>
            </a:r>
            <a:r>
              <a:rPr lang="en-US" altLang="zh-CN" sz="2800" dirty="0"/>
              <a:t> fun (*</a:t>
            </a:r>
            <a:r>
              <a:rPr lang="en-US" altLang="zh-CN" sz="2800" dirty="0" err="1"/>
              <a:t>args</a:t>
            </a:r>
            <a:r>
              <a:rPr lang="en-US" altLang="zh-CN" sz="2800" dirty="0"/>
              <a:t>):  # *</a:t>
            </a:r>
            <a:r>
              <a:rPr lang="en-US" altLang="zh-CN" sz="2800" dirty="0" err="1" smtClean="0"/>
              <a:t>args</a:t>
            </a:r>
            <a:r>
              <a:rPr lang="zh-CN" altLang="en-US" sz="2800" dirty="0" smtClean="0"/>
              <a:t>是</a:t>
            </a:r>
            <a:r>
              <a:rPr lang="zh-CN" altLang="zh-CN" sz="2800" dirty="0" smtClean="0"/>
              <a:t>容纳</a:t>
            </a:r>
            <a:r>
              <a:rPr lang="zh-CN" altLang="zh-CN" sz="2800" dirty="0"/>
              <a:t>多个变量组成的</a:t>
            </a:r>
            <a:r>
              <a:rPr lang="en-US" altLang="zh-CN" sz="2800" dirty="0"/>
              <a:t>list </a:t>
            </a:r>
            <a:endParaRPr lang="zh-CN" altLang="zh-CN" sz="2800" dirty="0"/>
          </a:p>
          <a:p>
            <a:pPr marL="68263" indent="0">
              <a:buNone/>
            </a:pPr>
            <a:r>
              <a:rPr lang="en-US" altLang="zh-CN" sz="2800" dirty="0"/>
              <a:t>   </a:t>
            </a:r>
            <a:r>
              <a:rPr lang="en-US" altLang="zh-CN" sz="2800" dirty="0" smtClean="0"/>
              <a:t>for </a:t>
            </a:r>
            <a:r>
              <a:rPr lang="en-US" altLang="zh-CN" sz="2800" dirty="0"/>
              <a:t>value in </a:t>
            </a:r>
            <a:r>
              <a:rPr lang="en-US" altLang="zh-CN" sz="2800" dirty="0" err="1"/>
              <a:t>args</a:t>
            </a:r>
            <a:r>
              <a:rPr lang="en-US" altLang="zh-CN" sz="2800" dirty="0"/>
              <a:t>: </a:t>
            </a:r>
            <a:endParaRPr lang="zh-CN" altLang="zh-CN" sz="2800" dirty="0"/>
          </a:p>
          <a:p>
            <a:pPr marL="68263" indent="0">
              <a:buNone/>
            </a:pPr>
            <a:r>
              <a:rPr lang="en-US" altLang="zh-CN" sz="2800" dirty="0"/>
              <a:t>        print </a:t>
            </a:r>
            <a:r>
              <a:rPr lang="en-US" altLang="zh-CN" sz="2800" dirty="0" smtClean="0"/>
              <a:t>("</a:t>
            </a:r>
            <a:r>
              <a:rPr lang="en-US" altLang="zh-CN" sz="2800" dirty="0" err="1" smtClean="0"/>
              <a:t>arg</a:t>
            </a:r>
            <a:r>
              <a:rPr lang="en-US" altLang="zh-CN" sz="2800" dirty="0"/>
              <a:t>:", value </a:t>
            </a:r>
            <a:r>
              <a:rPr lang="en-US" altLang="zh-CN" sz="2800" dirty="0" smtClean="0"/>
              <a:t>)</a:t>
            </a:r>
          </a:p>
          <a:p>
            <a:pPr marL="68263" indent="0">
              <a:buNone/>
            </a:pPr>
            <a:r>
              <a:rPr lang="en-US" altLang="zh-CN" sz="2800" dirty="0"/>
              <a:t>fun (1, "two", 3)</a:t>
            </a:r>
            <a:endParaRPr lang="zh-CN" altLang="zh-CN" sz="2800" dirty="0"/>
          </a:p>
          <a:p>
            <a:pPr marL="68263" indent="0">
              <a:buNone/>
            </a:pPr>
            <a:r>
              <a:rPr lang="zh-CN" altLang="zh-CN" sz="2800" dirty="0"/>
              <a:t>输出结果如下：</a:t>
            </a:r>
          </a:p>
          <a:p>
            <a:pPr marL="68263" indent="0">
              <a:buNone/>
            </a:pPr>
            <a:r>
              <a:rPr lang="en-US" altLang="zh-CN" sz="2800" dirty="0" err="1"/>
              <a:t>arg</a:t>
            </a:r>
            <a:r>
              <a:rPr lang="en-US" altLang="zh-CN" sz="2800" dirty="0"/>
              <a:t>: 1</a:t>
            </a:r>
            <a:endParaRPr lang="zh-CN" altLang="zh-CN" sz="2800" dirty="0"/>
          </a:p>
          <a:p>
            <a:pPr marL="68263" indent="0">
              <a:buNone/>
            </a:pPr>
            <a:r>
              <a:rPr lang="en-US" altLang="zh-CN" sz="2800" dirty="0" err="1"/>
              <a:t>arg</a:t>
            </a:r>
            <a:r>
              <a:rPr lang="en-US" altLang="zh-CN" sz="2800" dirty="0"/>
              <a:t>: two</a:t>
            </a:r>
            <a:endParaRPr lang="zh-CN" altLang="zh-CN" sz="2800" dirty="0"/>
          </a:p>
          <a:p>
            <a:pPr marL="68263" indent="0">
              <a:buNone/>
            </a:pPr>
            <a:r>
              <a:rPr lang="en-US" altLang="zh-CN" sz="2800" dirty="0" err="1"/>
              <a:t>arg</a:t>
            </a:r>
            <a:r>
              <a:rPr lang="en-US" altLang="zh-CN" sz="2800" dirty="0"/>
              <a:t>: 3</a:t>
            </a:r>
            <a:endParaRPr lang="zh-CN" altLang="zh-CN" sz="2800" dirty="0"/>
          </a:p>
          <a:p>
            <a:pPr marL="68263" indent="0">
              <a:buNone/>
            </a:pPr>
            <a:endParaRPr lang="zh-CN" altLang="zh-CN" sz="2800" dirty="0"/>
          </a:p>
          <a:p>
            <a:pPr marL="68263" indent="0">
              <a:buNone/>
            </a:pP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10533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546182" y="188640"/>
            <a:ext cx="79824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zh-CN" altLang="zh-CN" dirty="0"/>
              <a:t>函数作为函数的参数</a:t>
            </a:r>
            <a:endParaRPr lang="en-US" altLang="zh-C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51520" y="896526"/>
            <a:ext cx="8136905" cy="555681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zh-CN" dirty="0"/>
              <a:t>函数作为一个参数传递给另一个函数，可以在一个函数中直接调用参数代表的</a:t>
            </a:r>
            <a:r>
              <a:rPr lang="zh-CN" altLang="zh-CN" dirty="0" smtClean="0"/>
              <a:t>函数</a:t>
            </a:r>
            <a:endParaRPr lang="en-US" altLang="zh-CN" dirty="0" smtClean="0"/>
          </a:p>
          <a:p>
            <a:r>
              <a:rPr lang="zh-CN" altLang="en-US" sz="2800" dirty="0" smtClean="0"/>
              <a:t>增加函数的适应性</a:t>
            </a:r>
            <a:endParaRPr lang="en-US" altLang="zh-CN" sz="2800" dirty="0" smtClean="0"/>
          </a:p>
          <a:p>
            <a:endParaRPr lang="zh-CN" altLang="zh-CN" sz="2800" dirty="0"/>
          </a:p>
          <a:p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48591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546182" y="188640"/>
            <a:ext cx="79824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zh-CN" altLang="zh-CN" dirty="0"/>
              <a:t>函数作为函数的参数</a:t>
            </a:r>
            <a:endParaRPr lang="en-US" altLang="zh-C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51520" y="896526"/>
            <a:ext cx="8640960" cy="555681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dirty="0" err="1"/>
              <a:t>def</a:t>
            </a:r>
            <a:r>
              <a:rPr lang="en-US" altLang="zh-CN" dirty="0"/>
              <a:t> f1(v):</a:t>
            </a:r>
            <a:endParaRPr lang="zh-CN" altLang="zh-CN" dirty="0"/>
          </a:p>
          <a:p>
            <a:pPr marL="68263" indent="0">
              <a:buNone/>
            </a:pPr>
            <a:r>
              <a:rPr lang="en-US" altLang="zh-CN" dirty="0"/>
              <a:t>    f = (v[0] - 4)**2 + 2 * (v[1] + 3)** 2+ (v[2] - 4)** 2</a:t>
            </a:r>
            <a:endParaRPr lang="zh-CN" altLang="zh-CN" dirty="0"/>
          </a:p>
          <a:p>
            <a:pPr marL="68263" indent="0">
              <a:buNone/>
            </a:pPr>
            <a:r>
              <a:rPr lang="en-US" altLang="zh-CN" dirty="0"/>
              <a:t>    return f</a:t>
            </a:r>
            <a:endParaRPr lang="zh-CN" altLang="zh-CN" dirty="0"/>
          </a:p>
          <a:p>
            <a:pPr marL="68263" indent="0">
              <a:buNone/>
            </a:pP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func</a:t>
            </a:r>
            <a:r>
              <a:rPr lang="en-US" altLang="zh-CN" dirty="0"/>
              <a:t>(</a:t>
            </a:r>
            <a:r>
              <a:rPr lang="en-US" altLang="zh-CN" dirty="0" err="1"/>
              <a:t>func</a:t>
            </a:r>
            <a:r>
              <a:rPr lang="en-US" altLang="zh-CN" dirty="0"/>
              <a:t>, *</a:t>
            </a:r>
            <a:r>
              <a:rPr lang="en-US" altLang="zh-CN" dirty="0" err="1"/>
              <a:t>args</a:t>
            </a:r>
            <a:r>
              <a:rPr lang="en-US" altLang="zh-CN" dirty="0"/>
              <a:t>):</a:t>
            </a:r>
            <a:endParaRPr lang="zh-CN" altLang="zh-CN" dirty="0"/>
          </a:p>
          <a:p>
            <a:pPr marL="68263" indent="0">
              <a:buNone/>
            </a:pPr>
            <a:r>
              <a:rPr lang="en-US" altLang="zh-CN" dirty="0"/>
              <a:t>    print(</a:t>
            </a:r>
            <a:r>
              <a:rPr lang="en-US" altLang="zh-CN" dirty="0" err="1"/>
              <a:t>args</a:t>
            </a:r>
            <a:r>
              <a:rPr lang="en-US" altLang="zh-CN" dirty="0"/>
              <a:t>)</a:t>
            </a:r>
            <a:endParaRPr lang="zh-CN" altLang="zh-CN" dirty="0"/>
          </a:p>
          <a:p>
            <a:pPr marL="68263" indent="0">
              <a:buNone/>
            </a:pPr>
            <a:r>
              <a:rPr lang="en-US" altLang="zh-CN" dirty="0"/>
              <a:t>    return  </a:t>
            </a:r>
            <a:r>
              <a:rPr lang="en-US" altLang="zh-CN" dirty="0" err="1"/>
              <a:t>func</a:t>
            </a:r>
            <a:r>
              <a:rPr lang="en-US" altLang="zh-CN" dirty="0"/>
              <a:t>(*</a:t>
            </a:r>
            <a:r>
              <a:rPr lang="en-US" altLang="zh-CN" dirty="0" err="1"/>
              <a:t>args</a:t>
            </a:r>
            <a:r>
              <a:rPr lang="en-US" altLang="zh-CN" dirty="0"/>
              <a:t>)</a:t>
            </a:r>
            <a:endParaRPr lang="zh-CN" altLang="zh-CN" dirty="0"/>
          </a:p>
          <a:p>
            <a:pPr marL="68263" indent="0">
              <a:buNone/>
            </a:pPr>
            <a:r>
              <a:rPr lang="en-US" altLang="zh-CN" dirty="0"/>
              <a:t>v=[4,3,4]</a:t>
            </a:r>
            <a:endParaRPr lang="zh-CN" altLang="zh-CN" dirty="0"/>
          </a:p>
          <a:p>
            <a:pPr marL="68263" indent="0">
              <a:buNone/>
            </a:pPr>
            <a:r>
              <a:rPr lang="en-US" altLang="zh-CN" dirty="0"/>
              <a:t>print(</a:t>
            </a:r>
            <a:r>
              <a:rPr lang="en-US" altLang="zh-CN" dirty="0" err="1"/>
              <a:t>func</a:t>
            </a:r>
            <a:r>
              <a:rPr lang="en-US" altLang="zh-CN" dirty="0"/>
              <a:t>(f1,v))</a:t>
            </a:r>
            <a:endParaRPr lang="zh-CN" altLang="zh-CN" dirty="0"/>
          </a:p>
          <a:p>
            <a:pPr marL="68263" indent="0">
              <a:buNone/>
            </a:pPr>
            <a:endParaRPr lang="zh-CN" altLang="zh-CN" sz="2800" dirty="0"/>
          </a:p>
          <a:p>
            <a:pPr marL="68263" indent="0">
              <a:buNone/>
            </a:pP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9507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546182" y="188640"/>
            <a:ext cx="79824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zh-CN" altLang="en-US" dirty="0" smtClean="0"/>
              <a:t>例子  遗传算法，传递函数</a:t>
            </a:r>
            <a:endParaRPr lang="en-US" altLang="zh-C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51520" y="896526"/>
            <a:ext cx="8640960" cy="519677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400" dirty="0"/>
              <a:t>import random</a:t>
            </a:r>
          </a:p>
          <a:p>
            <a:pPr marL="68263" indent="0">
              <a:buNone/>
            </a:pPr>
            <a:r>
              <a:rPr lang="en-US" altLang="zh-CN" sz="2400" dirty="0" err="1"/>
              <a:t>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fx</a:t>
            </a:r>
            <a:r>
              <a:rPr lang="en-US" altLang="zh-CN" sz="2400" dirty="0"/>
              <a:t>(x):</a:t>
            </a:r>
          </a:p>
          <a:p>
            <a:pPr marL="68263" indent="0">
              <a:buNone/>
            </a:pPr>
            <a:r>
              <a:rPr lang="en-US" altLang="zh-CN" sz="2400" dirty="0"/>
              <a:t>    f=(x-2.5)*(x-2.5)</a:t>
            </a:r>
          </a:p>
          <a:p>
            <a:pPr marL="68263" indent="0">
              <a:buNone/>
            </a:pPr>
            <a:r>
              <a:rPr lang="en-US" altLang="zh-CN" sz="2400" dirty="0"/>
              <a:t>    return </a:t>
            </a:r>
            <a:r>
              <a:rPr lang="en-US" altLang="zh-CN" sz="2400" dirty="0" smtClean="0"/>
              <a:t>f</a:t>
            </a:r>
          </a:p>
          <a:p>
            <a:pPr marL="68263" indent="0">
              <a:buNone/>
            </a:pPr>
            <a:r>
              <a:rPr lang="en-US" altLang="zh-CN" sz="2400" dirty="0" err="1"/>
              <a:t>def</a:t>
            </a:r>
            <a:r>
              <a:rPr lang="en-US" altLang="zh-CN" sz="2400" dirty="0"/>
              <a:t> NGA(</a:t>
            </a:r>
            <a:r>
              <a:rPr lang="en-US" altLang="zh-CN" sz="2400" dirty="0" err="1"/>
              <a:t>fx</a:t>
            </a:r>
            <a:r>
              <a:rPr lang="en-US" altLang="zh-CN" sz="2400" dirty="0"/>
              <a:t>,*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):</a:t>
            </a:r>
          </a:p>
          <a:p>
            <a:pPr marL="68263" indent="0">
              <a:buNone/>
            </a:pPr>
            <a:r>
              <a:rPr lang="en-US" altLang="zh-CN" sz="2400" dirty="0"/>
              <a:t>    x0=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[0]</a:t>
            </a:r>
          </a:p>
          <a:p>
            <a:pPr marL="68263" indent="0">
              <a:buNone/>
            </a:pPr>
            <a:r>
              <a:rPr lang="en-US" altLang="zh-CN" sz="2400" dirty="0"/>
              <a:t>    y0=</a:t>
            </a:r>
            <a:r>
              <a:rPr lang="en-US" altLang="zh-CN" sz="2400" dirty="0" err="1"/>
              <a:t>fx</a:t>
            </a:r>
            <a:r>
              <a:rPr lang="en-US" altLang="zh-CN" sz="2400" dirty="0"/>
              <a:t>(x0)</a:t>
            </a:r>
          </a:p>
          <a:p>
            <a:pPr marL="68263" indent="0">
              <a:buNone/>
            </a:pPr>
            <a:r>
              <a:rPr lang="en-US" altLang="zh-CN" sz="2400" dirty="0"/>
              <a:t>    count=0</a:t>
            </a:r>
          </a:p>
          <a:p>
            <a:pPr marL="68263" indent="0">
              <a:buNone/>
            </a:pPr>
            <a:r>
              <a:rPr lang="en-US" altLang="zh-CN" sz="2400" dirty="0"/>
              <a:t>    while count&lt;100:</a:t>
            </a:r>
          </a:p>
          <a:p>
            <a:pPr marL="68263" indent="0">
              <a:buNone/>
            </a:pPr>
            <a:r>
              <a:rPr lang="en-US" altLang="zh-CN" sz="2400" dirty="0"/>
              <a:t>        sign=</a:t>
            </a:r>
            <a:r>
              <a:rPr lang="en-US" altLang="zh-CN" sz="2400" dirty="0" err="1"/>
              <a:t>random.randint</a:t>
            </a:r>
            <a:r>
              <a:rPr lang="en-US" altLang="zh-CN" sz="2400" dirty="0"/>
              <a:t>(1,10</a:t>
            </a:r>
            <a:r>
              <a:rPr lang="en-US" altLang="zh-CN" sz="2400" dirty="0" smtClean="0"/>
              <a:t>)</a:t>
            </a:r>
          </a:p>
          <a:p>
            <a:pPr marL="68263" indent="0">
              <a:buNone/>
            </a:pPr>
            <a:r>
              <a:rPr lang="en-US" altLang="zh-CN" sz="2400" dirty="0" smtClean="0"/>
              <a:t>        delta=</a:t>
            </a:r>
            <a:r>
              <a:rPr lang="en-US" altLang="zh-CN" sz="2400" dirty="0" err="1" smtClean="0"/>
              <a:t>random.random</a:t>
            </a:r>
            <a:r>
              <a:rPr lang="en-US" altLang="zh-CN" sz="2400" dirty="0"/>
              <a:t>()/10.0  # </a:t>
            </a:r>
            <a:r>
              <a:rPr lang="zh-CN" altLang="en-US" sz="2400" dirty="0"/>
              <a:t>避免</a:t>
            </a:r>
            <a:r>
              <a:rPr lang="zh-CN" altLang="en-US" sz="2400" dirty="0" smtClean="0"/>
              <a:t>跳跃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624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546182" y="188640"/>
            <a:ext cx="79824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zh-CN" altLang="en-US" dirty="0" smtClean="0"/>
              <a:t>例子  遗传算法，传递函数</a:t>
            </a:r>
            <a:endParaRPr lang="en-US" altLang="zh-C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51520" y="896526"/>
            <a:ext cx="8640960" cy="555681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400" dirty="0" smtClean="0"/>
              <a:t>        if </a:t>
            </a:r>
            <a:r>
              <a:rPr lang="en-US" altLang="zh-CN" sz="2400" dirty="0"/>
              <a:t>sign % 2 ==0:</a:t>
            </a:r>
          </a:p>
          <a:p>
            <a:pPr marL="68263" indent="0">
              <a:buNone/>
            </a:pPr>
            <a:r>
              <a:rPr lang="en-US" altLang="zh-CN" sz="2400" dirty="0"/>
              <a:t>            x1=x0+delta</a:t>
            </a:r>
          </a:p>
          <a:p>
            <a:pPr marL="68263" indent="0">
              <a:buNone/>
            </a:pPr>
            <a:r>
              <a:rPr lang="en-US" altLang="zh-CN" sz="2400" dirty="0"/>
              <a:t>        else:</a:t>
            </a:r>
          </a:p>
          <a:p>
            <a:pPr marL="68263" indent="0">
              <a:buNone/>
            </a:pPr>
            <a:r>
              <a:rPr lang="en-US" altLang="zh-CN" sz="2400" dirty="0"/>
              <a:t>            x1=x0-delta</a:t>
            </a:r>
          </a:p>
          <a:p>
            <a:pPr marL="68263" indent="0">
              <a:buNone/>
            </a:pPr>
            <a:r>
              <a:rPr lang="en-US" altLang="zh-CN" sz="2400" dirty="0"/>
              <a:t>        y1=</a:t>
            </a:r>
            <a:r>
              <a:rPr lang="en-US" altLang="zh-CN" sz="2400" dirty="0" err="1"/>
              <a:t>fx</a:t>
            </a:r>
            <a:r>
              <a:rPr lang="en-US" altLang="zh-CN" sz="2400" dirty="0"/>
              <a:t>(x1)</a:t>
            </a:r>
          </a:p>
          <a:p>
            <a:pPr marL="68263" indent="0">
              <a:buNone/>
            </a:pPr>
            <a:r>
              <a:rPr lang="en-US" altLang="zh-CN" sz="2400" dirty="0"/>
              <a:t>        if (y1&lt;y0):</a:t>
            </a:r>
          </a:p>
          <a:p>
            <a:pPr marL="68263" indent="0">
              <a:buNone/>
            </a:pPr>
            <a:r>
              <a:rPr lang="en-US" altLang="zh-CN" sz="2400" dirty="0"/>
              <a:t>            x0=x1</a:t>
            </a:r>
          </a:p>
          <a:p>
            <a:pPr marL="68263" indent="0">
              <a:buNone/>
            </a:pPr>
            <a:r>
              <a:rPr lang="en-US" altLang="zh-CN" sz="2400" dirty="0"/>
              <a:t>            y0=y1</a:t>
            </a:r>
          </a:p>
          <a:p>
            <a:pPr marL="68263" indent="0">
              <a:buNone/>
            </a:pPr>
            <a:r>
              <a:rPr lang="en-US" altLang="zh-CN" sz="2400" dirty="0"/>
              <a:t>        print("</a:t>
            </a:r>
            <a:r>
              <a:rPr lang="zh-CN" altLang="en-US" sz="2400" dirty="0"/>
              <a:t>第</a:t>
            </a:r>
            <a:r>
              <a:rPr lang="en-US" altLang="zh-CN" sz="2400" dirty="0"/>
              <a:t>",count,"</a:t>
            </a:r>
            <a:r>
              <a:rPr lang="zh-CN" altLang="en-US" sz="2400" dirty="0"/>
              <a:t>次迭代，</a:t>
            </a:r>
            <a:r>
              <a:rPr lang="en-US" altLang="zh-CN" sz="2400" dirty="0"/>
              <a:t>","x=",x0,"  y=",y0)</a:t>
            </a:r>
          </a:p>
          <a:p>
            <a:pPr marL="68263" indent="0">
              <a:buNone/>
            </a:pPr>
            <a:r>
              <a:rPr lang="en-US" altLang="zh-CN" sz="2400" dirty="0"/>
              <a:t>        count +=1</a:t>
            </a:r>
          </a:p>
          <a:p>
            <a:pPr marL="68263" indent="0">
              <a:buNone/>
            </a:pPr>
            <a:r>
              <a:rPr lang="en-US" altLang="zh-CN" sz="2400" dirty="0"/>
              <a:t>x0=float(input</a:t>
            </a:r>
            <a:r>
              <a:rPr lang="en-US" altLang="zh-CN" sz="2400" dirty="0" smtClean="0"/>
              <a:t>(“</a:t>
            </a:r>
            <a:r>
              <a:rPr lang="zh-CN" altLang="en-US" sz="2400" dirty="0" smtClean="0"/>
              <a:t>请</a:t>
            </a:r>
            <a:r>
              <a:rPr lang="zh-CN" altLang="en-US" sz="2400" dirty="0"/>
              <a:t>输入起始值</a:t>
            </a:r>
            <a:r>
              <a:rPr lang="en-US" altLang="zh-CN" sz="2400" dirty="0" smtClean="0"/>
              <a:t>:”))  # </a:t>
            </a:r>
            <a:r>
              <a:rPr lang="zh-CN" altLang="en-US" sz="2400" smtClean="0"/>
              <a:t>主函数</a:t>
            </a:r>
            <a:endParaRPr lang="en-US" altLang="zh-CN" sz="2400" dirty="0"/>
          </a:p>
          <a:p>
            <a:pPr marL="68263" indent="0">
              <a:buNone/>
            </a:pPr>
            <a:r>
              <a:rPr lang="en-US" altLang="zh-CN" sz="2400" dirty="0"/>
              <a:t>NGA(fx,x0)</a:t>
            </a:r>
            <a:endParaRPr lang="zh-CN" altLang="zh-CN" sz="2400" dirty="0"/>
          </a:p>
          <a:p>
            <a:pPr marL="68263" indent="0">
              <a:buNone/>
            </a:pP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62726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4624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为何要用函数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2710" y="1772816"/>
            <a:ext cx="6653586" cy="446449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from math import *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 err="1"/>
              <a:t>ka</a:t>
            </a:r>
            <a:r>
              <a:rPr lang="en-US" altLang="zh-CN" sz="2000" b="1" dirty="0"/>
              <a:t>=</a:t>
            </a:r>
            <a:r>
              <a:rPr lang="en-US" altLang="zh-CN" sz="2000" b="1" dirty="0" err="1"/>
              <a:t>pow</a:t>
            </a:r>
            <a:r>
              <a:rPr lang="en-US" altLang="zh-CN" sz="2000" b="1" dirty="0"/>
              <a:t>(10,-4.56)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while True: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a=float(input("a="))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b=float(input("b="))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fa</a:t>
            </a:r>
            <a:r>
              <a:rPr lang="en-US" altLang="zh-CN" sz="2000" b="1" dirty="0"/>
              <a:t> = a*a*</a:t>
            </a:r>
            <a:r>
              <a:rPr lang="en-US" altLang="zh-CN" sz="2000" b="1" dirty="0" err="1"/>
              <a:t>a+ka</a:t>
            </a:r>
            <a:r>
              <a:rPr lang="en-US" altLang="zh-CN" sz="2000" b="1" dirty="0"/>
              <a:t>*a*a-(</a:t>
            </a:r>
            <a:r>
              <a:rPr lang="en-US" altLang="zh-CN" sz="2000" b="1" dirty="0" err="1"/>
              <a:t>ka</a:t>
            </a:r>
            <a:r>
              <a:rPr lang="en-US" altLang="zh-CN" sz="2000" b="1" dirty="0"/>
              <a:t>*0.01+1e-14)*a-</a:t>
            </a:r>
            <a:r>
              <a:rPr lang="en-US" altLang="zh-CN" sz="2000" b="1" dirty="0" err="1"/>
              <a:t>ka</a:t>
            </a:r>
            <a:r>
              <a:rPr lang="en-US" altLang="zh-CN" sz="2000" b="1" dirty="0"/>
              <a:t>*1e-14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fb</a:t>
            </a:r>
            <a:r>
              <a:rPr lang="en-US" altLang="zh-CN" sz="2000" b="1" dirty="0"/>
              <a:t> = b*b*b + </a:t>
            </a:r>
            <a:r>
              <a:rPr lang="en-US" altLang="zh-CN" sz="2000" b="1" dirty="0" err="1"/>
              <a:t>ka</a:t>
            </a:r>
            <a:r>
              <a:rPr lang="en-US" altLang="zh-CN" sz="2000" b="1" dirty="0"/>
              <a:t>*b*b-(</a:t>
            </a:r>
            <a:r>
              <a:rPr lang="en-US" altLang="zh-CN" sz="2000" b="1" dirty="0" err="1"/>
              <a:t>ka</a:t>
            </a:r>
            <a:r>
              <a:rPr lang="en-US" altLang="zh-CN" sz="2000" b="1" dirty="0"/>
              <a:t>*0.01+1e-14)*b-</a:t>
            </a:r>
            <a:r>
              <a:rPr lang="en-US" altLang="zh-CN" sz="2000" b="1" dirty="0" err="1"/>
              <a:t>ka</a:t>
            </a:r>
            <a:r>
              <a:rPr lang="en-US" altLang="zh-CN" sz="2000" b="1" dirty="0"/>
              <a:t>*1e-14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if( </a:t>
            </a:r>
            <a:r>
              <a:rPr lang="en-US" altLang="zh-CN" sz="2000" b="1" dirty="0" err="1"/>
              <a:t>fa</a:t>
            </a:r>
            <a:r>
              <a:rPr lang="en-US" altLang="zh-CN" sz="2000" b="1" dirty="0"/>
              <a:t>* </a:t>
            </a:r>
            <a:r>
              <a:rPr lang="en-US" altLang="zh-CN" sz="2000" b="1" dirty="0" err="1"/>
              <a:t>fb</a:t>
            </a:r>
            <a:r>
              <a:rPr lang="en-US" altLang="zh-CN" sz="2000" b="1" dirty="0"/>
              <a:t> &lt;0):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    </a:t>
            </a:r>
            <a:r>
              <a:rPr lang="en-US" altLang="zh-CN" sz="2000" b="1" dirty="0" smtClean="0"/>
              <a:t>break</a:t>
            </a:r>
            <a:endParaRPr lang="en-US" altLang="zh-CN" sz="20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 smtClean="0"/>
              <a:t>     ….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 smtClean="0"/>
              <a:t>    m </a:t>
            </a:r>
            <a:r>
              <a:rPr lang="en-US" altLang="zh-CN" sz="2000" b="1" dirty="0"/>
              <a:t>= (</a:t>
            </a:r>
            <a:r>
              <a:rPr lang="en-US" altLang="zh-CN" sz="2000" b="1" dirty="0" err="1"/>
              <a:t>a+b</a:t>
            </a:r>
            <a:r>
              <a:rPr lang="en-US" altLang="zh-CN" sz="2000" b="1" dirty="0"/>
              <a:t>) /2.0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fm</a:t>
            </a:r>
            <a:r>
              <a:rPr lang="en-US" altLang="zh-CN" sz="2000" b="1" dirty="0"/>
              <a:t> = m*m*</a:t>
            </a:r>
            <a:r>
              <a:rPr lang="en-US" altLang="zh-CN" sz="2000" b="1" dirty="0" err="1"/>
              <a:t>m+ka</a:t>
            </a:r>
            <a:r>
              <a:rPr lang="en-US" altLang="zh-CN" sz="2000" b="1" dirty="0"/>
              <a:t>*m*m-(</a:t>
            </a:r>
            <a:r>
              <a:rPr lang="en-US" altLang="zh-CN" sz="2000" b="1" dirty="0" err="1"/>
              <a:t>ka</a:t>
            </a:r>
            <a:r>
              <a:rPr lang="en-US" altLang="zh-CN" sz="2000" b="1" dirty="0"/>
              <a:t>*0.01+1e-14)*m-</a:t>
            </a:r>
            <a:r>
              <a:rPr lang="en-US" altLang="zh-CN" sz="2000" b="1" dirty="0" err="1"/>
              <a:t>ka</a:t>
            </a:r>
            <a:r>
              <a:rPr lang="en-US" altLang="zh-CN" sz="2000" b="1" dirty="0"/>
              <a:t>*1e-14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endParaRPr lang="en-US" altLang="zh-CN" sz="2000" b="1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2710" y="1052736"/>
            <a:ext cx="830977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 smtClean="0"/>
              <a:t>例子：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求</a:t>
            </a:r>
            <a:r>
              <a:rPr lang="en-US" altLang="zh-CN" sz="2000" dirty="0" smtClean="0"/>
              <a:t>y=x</a:t>
            </a:r>
            <a:r>
              <a:rPr lang="en-US" altLang="zh-CN" sz="2000" baseline="30000" dirty="0" smtClean="0"/>
              <a:t>3</a:t>
            </a:r>
            <a:r>
              <a:rPr lang="en-US" altLang="zh-CN" sz="2000" dirty="0" smtClean="0"/>
              <a:t>+ 10</a:t>
            </a:r>
            <a:r>
              <a:rPr lang="en-US" altLang="zh-CN" sz="2000" baseline="30000" dirty="0" smtClean="0"/>
              <a:t>-4.56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* x </a:t>
            </a:r>
            <a:r>
              <a:rPr lang="en-US" altLang="zh-CN" sz="2000" baseline="30000" dirty="0"/>
              <a:t>2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- </a:t>
            </a:r>
            <a:r>
              <a:rPr lang="en-US" altLang="zh-CN" sz="2000" dirty="0" smtClean="0"/>
              <a:t>(</a:t>
            </a:r>
            <a:r>
              <a:rPr lang="en-US" altLang="zh-CN" sz="2000" dirty="0"/>
              <a:t>10</a:t>
            </a:r>
            <a:r>
              <a:rPr lang="en-US" altLang="zh-CN" sz="2000" baseline="30000" dirty="0"/>
              <a:t>-4.56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* </a:t>
            </a:r>
            <a:r>
              <a:rPr lang="en-US" altLang="zh-CN" sz="2000" dirty="0" smtClean="0"/>
              <a:t>0.01 </a:t>
            </a:r>
            <a:r>
              <a:rPr lang="en-US" altLang="zh-CN" sz="2000" dirty="0"/>
              <a:t>+ </a:t>
            </a:r>
            <a:r>
              <a:rPr lang="en-US" altLang="zh-CN" sz="2000" dirty="0" smtClean="0"/>
              <a:t>10</a:t>
            </a:r>
            <a:r>
              <a:rPr lang="en-US" altLang="zh-CN" sz="2000" baseline="30000" dirty="0" smtClean="0"/>
              <a:t>-14</a:t>
            </a:r>
            <a:r>
              <a:rPr lang="en-US" altLang="zh-CN" sz="2000" dirty="0" smtClean="0"/>
              <a:t>) </a:t>
            </a:r>
            <a:r>
              <a:rPr lang="en-US" altLang="zh-CN" sz="2000" dirty="0"/>
              <a:t>* x </a:t>
            </a:r>
            <a:r>
              <a:rPr lang="en-US" altLang="zh-CN" sz="2000" dirty="0" smtClean="0"/>
              <a:t>– 10</a:t>
            </a:r>
            <a:r>
              <a:rPr lang="en-US" altLang="zh-CN" sz="2000" baseline="30000" dirty="0" smtClean="0"/>
              <a:t>-4.56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* </a:t>
            </a:r>
            <a:r>
              <a:rPr lang="en-US" altLang="zh-CN" sz="2000" dirty="0" smtClean="0"/>
              <a:t>10</a:t>
            </a:r>
            <a:r>
              <a:rPr lang="en-US" altLang="zh-CN" sz="2000" baseline="30000" dirty="0" smtClean="0"/>
              <a:t>-14</a:t>
            </a:r>
            <a:r>
              <a:rPr lang="zh-CN" altLang="en-US" sz="2000" dirty="0" smtClean="0"/>
              <a:t>根</a:t>
            </a:r>
            <a:endParaRPr lang="en-US" altLang="zh-CN" sz="20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7524328" y="3284984"/>
            <a:ext cx="1495273" cy="1584176"/>
          </a:xfrm>
          <a:prstGeom prst="rect">
            <a:avLst/>
          </a:prstGeom>
          <a:solidFill>
            <a:srgbClr val="CC66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次使用，极容易出错</a:t>
            </a:r>
            <a:endParaRPr lang="zh-CN" altLang="en-US" sz="2000" b="1" dirty="0"/>
          </a:p>
        </p:txBody>
      </p:sp>
      <p:cxnSp>
        <p:nvCxnSpPr>
          <p:cNvPr id="3" name="直接箭头连接符 2"/>
          <p:cNvCxnSpPr>
            <a:stCxn id="7" idx="1"/>
          </p:cNvCxnSpPr>
          <p:nvPr/>
        </p:nvCxnSpPr>
        <p:spPr>
          <a:xfrm flipH="1" flipV="1">
            <a:off x="6372200" y="3861048"/>
            <a:ext cx="1152128" cy="2160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1"/>
          </p:cNvCxnSpPr>
          <p:nvPr/>
        </p:nvCxnSpPr>
        <p:spPr>
          <a:xfrm flipH="1">
            <a:off x="6516216" y="4077072"/>
            <a:ext cx="1008112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1"/>
          </p:cNvCxnSpPr>
          <p:nvPr/>
        </p:nvCxnSpPr>
        <p:spPr>
          <a:xfrm flipH="1">
            <a:off x="6588224" y="4077072"/>
            <a:ext cx="936104" cy="1800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6152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27166" y="188640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函数的优势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676737" y="1196752"/>
            <a:ext cx="7805274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000" b="1" dirty="0" smtClean="0">
                <a:solidFill>
                  <a:schemeClr val="tx1"/>
                </a:solidFill>
                <a:latin typeface="宋体" charset="-122"/>
              </a:rPr>
              <a:t>抽象：将问题的解决方案缩为一点。</a:t>
            </a:r>
            <a:endParaRPr kumimoji="1" lang="en-US" altLang="zh-CN" sz="2000" b="1" dirty="0" smtClean="0">
              <a:solidFill>
                <a:schemeClr val="tx1"/>
              </a:solidFill>
              <a:latin typeface="宋体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en-US" sz="2000" b="1" dirty="0" smtClean="0">
                <a:solidFill>
                  <a:schemeClr val="tx1"/>
                </a:solidFill>
                <a:latin typeface="宋体" charset="-122"/>
              </a:rPr>
              <a:t>函数的支撑，使得编写出来的程序容易组织、维护、标准化、设计、易复用。</a:t>
            </a:r>
            <a:endParaRPr kumimoji="1" lang="en-US" altLang="zh-CN" sz="2000" b="1" dirty="0" smtClean="0">
              <a:solidFill>
                <a:schemeClr val="tx1"/>
              </a:solidFill>
              <a:latin typeface="宋体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en-US" sz="2000" b="1" dirty="0" smtClean="0">
                <a:solidFill>
                  <a:schemeClr val="tx1"/>
                </a:solidFill>
                <a:latin typeface="宋体" charset="-122"/>
              </a:rPr>
              <a:t>是模块化、更高抽象</a:t>
            </a:r>
            <a:r>
              <a:rPr kumimoji="1" lang="en-US" altLang="zh-CN" sz="2000" b="1" dirty="0" smtClean="0">
                <a:solidFill>
                  <a:schemeClr val="tx1"/>
                </a:solidFill>
                <a:latin typeface="宋体" charset="-122"/>
              </a:rPr>
              <a:t>OOP</a:t>
            </a:r>
            <a:r>
              <a:rPr kumimoji="1" lang="zh-CN" altLang="en-US" sz="2000" b="1" dirty="0" smtClean="0">
                <a:solidFill>
                  <a:schemeClr val="tx1"/>
                </a:solidFill>
                <a:latin typeface="宋体" charset="-122"/>
              </a:rPr>
              <a:t>编程的基础</a:t>
            </a:r>
            <a:endParaRPr kumimoji="1" lang="en-US" altLang="zh-CN" sz="2000" b="1" dirty="0" smtClean="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66403" y="2996952"/>
            <a:ext cx="7893788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例子：下载一系列网页，统计并打印每个词出现的频率。</a:t>
            </a:r>
            <a:endParaRPr kumimoji="1" lang="en-US" altLang="zh-CN" sz="2400" b="1" dirty="0" smtClean="0">
              <a:solidFill>
                <a:schemeClr val="tx1"/>
              </a:solidFill>
              <a:latin typeface="宋体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1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下载一个网页到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page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中 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page = 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宋体" charset="-122"/>
              </a:rPr>
              <a:t>downLoad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()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2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统计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page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中的的词频    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宋体" charset="-122"/>
              </a:rPr>
              <a:t>freq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 = 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宋体" charset="-122"/>
              </a:rPr>
              <a:t>calc_freq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(page)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3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输出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宋体" charset="-122"/>
              </a:rPr>
              <a:t>freq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             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输出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宋体" charset="-122"/>
              </a:rPr>
              <a:t>freq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 </a:t>
            </a:r>
            <a:endParaRPr kumimoji="1" lang="en-US" altLang="zh-CN" sz="2400" b="1" dirty="0" smtClean="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35732" y="5589240"/>
            <a:ext cx="780527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结论：在函数的支撑下，写程序很容易</a:t>
            </a:r>
            <a:endParaRPr kumimoji="1" lang="en-US" altLang="zh-CN" sz="2400" b="1" dirty="0" smtClean="0">
              <a:solidFill>
                <a:schemeClr val="tx1"/>
              </a:solidFill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590852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先看树：树的组成 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62498" y="1264057"/>
            <a:ext cx="2808312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/>
              <a:t>print('   *')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/>
              <a:t>print('  ***')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/>
              <a:t>print(' *****')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/>
              <a:t>print('*******')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/>
              <a:t>print('   *')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/>
              <a:t>print('  ***')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/>
              <a:t>print(' *****')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/>
              <a:t>print('*******')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/>
              <a:t>print('   #')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/>
              <a:t>print('   #')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/>
              <a:t>print('   #')</a:t>
            </a:r>
            <a:endParaRPr lang="en-US" altLang="zh-CN" sz="24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22" y="1175048"/>
            <a:ext cx="1880558" cy="5057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04248" y="1867717"/>
            <a:ext cx="1584176" cy="432048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FFFF00"/>
                </a:solidFill>
              </a:rPr>
              <a:t>树的头部</a:t>
            </a:r>
            <a:endParaRPr lang="en-US" altLang="zh-CN" sz="2000" b="1" dirty="0" smtClean="0">
              <a:solidFill>
                <a:srgbClr val="FFFF00"/>
              </a:solidFill>
            </a:endParaRPr>
          </a:p>
        </p:txBody>
      </p:sp>
      <p:cxnSp>
        <p:nvCxnSpPr>
          <p:cNvPr id="3" name="直接箭头连接符 2"/>
          <p:cNvCxnSpPr>
            <a:stCxn id="6" idx="1"/>
          </p:cNvCxnSpPr>
          <p:nvPr/>
        </p:nvCxnSpPr>
        <p:spPr>
          <a:xfrm flipH="1">
            <a:off x="5220072" y="2083741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6" idx="1"/>
          </p:cNvCxnSpPr>
          <p:nvPr/>
        </p:nvCxnSpPr>
        <p:spPr>
          <a:xfrm flipH="1">
            <a:off x="5004048" y="2083741"/>
            <a:ext cx="1800200" cy="1957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7413650" y="5373216"/>
            <a:ext cx="941436" cy="432048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FFFF00"/>
                </a:solidFill>
              </a:rPr>
              <a:t>树</a:t>
            </a:r>
            <a:r>
              <a:rPr lang="zh-CN" altLang="en-US" sz="2000" b="1" dirty="0">
                <a:solidFill>
                  <a:srgbClr val="FFFF00"/>
                </a:solidFill>
              </a:rPr>
              <a:t>干</a:t>
            </a:r>
            <a:endParaRPr lang="en-US" altLang="zh-CN" sz="2000" b="1" dirty="0" smtClean="0">
              <a:solidFill>
                <a:srgbClr val="FFFF00"/>
              </a:solidFill>
            </a:endParaRPr>
          </a:p>
        </p:txBody>
      </p:sp>
      <p:cxnSp>
        <p:nvCxnSpPr>
          <p:cNvPr id="9" name="直接箭头连接符 8"/>
          <p:cNvCxnSpPr>
            <a:stCxn id="10" idx="1"/>
          </p:cNvCxnSpPr>
          <p:nvPr/>
        </p:nvCxnSpPr>
        <p:spPr>
          <a:xfrm flipH="1" flipV="1">
            <a:off x="4788024" y="5373216"/>
            <a:ext cx="262562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52427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879572" y="1988840"/>
            <a:ext cx="4556524" cy="2304256"/>
          </a:xfr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/>
              <a:t>格式：</a:t>
            </a:r>
            <a:endParaRPr lang="en-US" altLang="zh-CN" sz="28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800" b="1" dirty="0" err="1"/>
              <a:t>d</a:t>
            </a:r>
            <a:r>
              <a:rPr lang="en-US" altLang="zh-CN" sz="2800" b="1" dirty="0" err="1" smtClean="0"/>
              <a:t>ef</a:t>
            </a:r>
            <a:r>
              <a:rPr lang="en-US" altLang="zh-CN" sz="2800" b="1" dirty="0" smtClean="0"/>
              <a:t>  </a:t>
            </a:r>
            <a:r>
              <a:rPr lang="zh-CN" altLang="en-US" sz="2800" b="1" dirty="0" smtClean="0"/>
              <a:t>函数名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参数表</a:t>
            </a:r>
            <a:r>
              <a:rPr lang="en-US" altLang="zh-CN" sz="2800" b="1" dirty="0" smtClean="0"/>
              <a:t>) 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</a:t>
            </a:r>
            <a:r>
              <a:rPr lang="zh-CN" altLang="en-US" sz="2800" b="1" dirty="0" smtClean="0"/>
              <a:t>函数体</a:t>
            </a:r>
            <a:endParaRPr lang="en-US" altLang="zh-CN" sz="28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return  </a:t>
            </a:r>
            <a:r>
              <a:rPr lang="zh-CN" altLang="en-US" sz="2800" b="1" dirty="0" smtClean="0"/>
              <a:t>语句</a:t>
            </a:r>
          </a:p>
        </p:txBody>
      </p:sp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611559" y="336170"/>
            <a:ext cx="7982489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en-US" altLang="zh-CN" dirty="0"/>
              <a:t>   </a:t>
            </a:r>
            <a:r>
              <a:rPr lang="zh-CN" altLang="en-US" dirty="0"/>
              <a:t>函数的定义</a:t>
            </a:r>
            <a:endParaRPr lang="en-US" altLang="zh-CN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300192" y="2276872"/>
            <a:ext cx="2664296" cy="20882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/>
              <a:t>函数由函数头</a:t>
            </a:r>
            <a:endParaRPr lang="en-US" altLang="zh-CN" sz="2400" b="1" dirty="0" smtClean="0"/>
          </a:p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/>
              <a:t>函数体组成</a:t>
            </a:r>
            <a:endParaRPr lang="en-US" altLang="zh-CN" sz="2400" b="1" dirty="0" smtClean="0"/>
          </a:p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/>
              <a:t>r</a:t>
            </a:r>
            <a:r>
              <a:rPr lang="en-US" altLang="zh-CN" sz="2400" b="1" dirty="0" smtClean="0"/>
              <a:t>eturn </a:t>
            </a:r>
            <a:r>
              <a:rPr lang="zh-CN" altLang="en-US" sz="2400" b="1" dirty="0" smtClean="0"/>
              <a:t>返回结果</a:t>
            </a:r>
            <a:endParaRPr lang="en-US" altLang="zh-CN" sz="2400" b="1" dirty="0" smtClean="0"/>
          </a:p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/>
              <a:t>r</a:t>
            </a:r>
            <a:r>
              <a:rPr lang="en-US" altLang="zh-CN" sz="2400" b="1" dirty="0" smtClean="0"/>
              <a:t>eturn </a:t>
            </a:r>
            <a:r>
              <a:rPr lang="zh-CN" altLang="en-US" sz="2400" b="1" dirty="0" smtClean="0"/>
              <a:t>可省略</a:t>
            </a:r>
            <a:endParaRPr lang="en-US" altLang="zh-CN" sz="2400" b="1" dirty="0" smtClean="0"/>
          </a:p>
        </p:txBody>
      </p:sp>
      <p:cxnSp>
        <p:nvCxnSpPr>
          <p:cNvPr id="3" name="直接箭头连接符 2"/>
          <p:cNvCxnSpPr>
            <a:stCxn id="4" idx="1"/>
          </p:cNvCxnSpPr>
          <p:nvPr/>
        </p:nvCxnSpPr>
        <p:spPr>
          <a:xfrm flipH="1" flipV="1">
            <a:off x="3491880" y="2852936"/>
            <a:ext cx="2808312" cy="4680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" idx="1"/>
          </p:cNvCxnSpPr>
          <p:nvPr/>
        </p:nvCxnSpPr>
        <p:spPr>
          <a:xfrm flipH="1" flipV="1">
            <a:off x="2339752" y="3284984"/>
            <a:ext cx="3960440" cy="360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98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uiExpand="1" build="p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树的组成   函数定义 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915816" y="1340585"/>
            <a:ext cx="2808312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 smtClean="0"/>
              <a:t>def  treeTop():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 smtClean="0"/>
              <a:t>    print</a:t>
            </a:r>
            <a:r>
              <a:rPr lang="fr-FR" altLang="zh-CN" sz="2400" b="1" dirty="0"/>
              <a:t>('   *')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 smtClean="0"/>
              <a:t>    print</a:t>
            </a:r>
            <a:r>
              <a:rPr lang="fr-FR" altLang="zh-CN" sz="2400" b="1" dirty="0"/>
              <a:t>('  ***')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 smtClean="0"/>
              <a:t>    print</a:t>
            </a:r>
            <a:r>
              <a:rPr lang="fr-FR" altLang="zh-CN" sz="2400" b="1" dirty="0"/>
              <a:t>(' *****')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 smtClean="0"/>
              <a:t>    print</a:t>
            </a:r>
            <a:r>
              <a:rPr lang="fr-FR" altLang="zh-CN" sz="2400" b="1" dirty="0"/>
              <a:t>('*******')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endParaRPr lang="fr-FR" altLang="zh-CN" sz="24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/>
              <a:t>d</a:t>
            </a:r>
            <a:r>
              <a:rPr lang="fr-FR" altLang="zh-CN" sz="2400" b="1" dirty="0" smtClean="0"/>
              <a:t>ef  treeTrunk():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 smtClean="0"/>
              <a:t>    print</a:t>
            </a:r>
            <a:r>
              <a:rPr lang="fr-FR" altLang="zh-CN" sz="2400" b="1" dirty="0"/>
              <a:t>('   #')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 smtClean="0"/>
              <a:t>    print</a:t>
            </a:r>
            <a:r>
              <a:rPr lang="fr-FR" altLang="zh-CN" sz="2400" b="1" dirty="0"/>
              <a:t>('   #')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 smtClean="0"/>
              <a:t>    print</a:t>
            </a:r>
            <a:r>
              <a:rPr lang="fr-FR" altLang="zh-CN" sz="2400" b="1" dirty="0"/>
              <a:t>('   </a:t>
            </a:r>
            <a:r>
              <a:rPr lang="fr-FR" altLang="zh-CN" sz="2400" b="1" dirty="0" smtClean="0"/>
              <a:t>#')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endParaRPr lang="fr-FR" altLang="zh-CN" sz="2400" b="1" dirty="0"/>
          </a:p>
          <a:p>
            <a:pPr marL="68263" indent="0" eaLnBrk="1" hangingPunct="1">
              <a:lnSpc>
                <a:spcPct val="90000"/>
              </a:lnSpc>
              <a:buNone/>
            </a:pPr>
            <a:endParaRPr lang="en-US" altLang="zh-CN" sz="24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12105"/>
            <a:ext cx="1880558" cy="4509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04248" y="1867717"/>
            <a:ext cx="1584176" cy="432048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FFFF00"/>
                </a:solidFill>
              </a:rPr>
              <a:t>树的头部</a:t>
            </a:r>
            <a:endParaRPr lang="en-US" altLang="zh-CN" sz="2000" b="1" dirty="0" smtClean="0">
              <a:solidFill>
                <a:srgbClr val="FFFF00"/>
              </a:solidFill>
            </a:endParaRPr>
          </a:p>
        </p:txBody>
      </p:sp>
      <p:cxnSp>
        <p:nvCxnSpPr>
          <p:cNvPr id="3" name="直接箭头连接符 2"/>
          <p:cNvCxnSpPr>
            <a:stCxn id="6" idx="1"/>
          </p:cNvCxnSpPr>
          <p:nvPr/>
        </p:nvCxnSpPr>
        <p:spPr>
          <a:xfrm flipH="1">
            <a:off x="5220072" y="2083741"/>
            <a:ext cx="158417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036795" y="2780928"/>
            <a:ext cx="941436" cy="432048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FFFF00"/>
                </a:solidFill>
              </a:rPr>
              <a:t>树</a:t>
            </a:r>
            <a:r>
              <a:rPr lang="zh-CN" altLang="en-US" sz="2000" b="1" dirty="0">
                <a:solidFill>
                  <a:srgbClr val="FFFF00"/>
                </a:solidFill>
              </a:rPr>
              <a:t>干</a:t>
            </a:r>
            <a:endParaRPr lang="en-US" altLang="zh-CN" sz="2000" b="1" dirty="0" smtClean="0">
              <a:solidFill>
                <a:srgbClr val="FFFF00"/>
              </a:solidFill>
            </a:endParaRPr>
          </a:p>
        </p:txBody>
      </p:sp>
      <p:cxnSp>
        <p:nvCxnSpPr>
          <p:cNvPr id="4" name="直接箭头连接符 3"/>
          <p:cNvCxnSpPr>
            <a:stCxn id="10" idx="1"/>
          </p:cNvCxnSpPr>
          <p:nvPr/>
        </p:nvCxnSpPr>
        <p:spPr>
          <a:xfrm flipH="1">
            <a:off x="4499992" y="2996952"/>
            <a:ext cx="1536803" cy="10439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868144" y="3518918"/>
            <a:ext cx="2808312" cy="176437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 smtClean="0"/>
              <a:t>def  tree: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 smtClean="0"/>
              <a:t>    </a:t>
            </a:r>
            <a:r>
              <a:rPr lang="en-US" altLang="zh-CN" sz="2400" b="1" dirty="0" err="1" smtClean="0"/>
              <a:t>treeTop</a:t>
            </a:r>
            <a:r>
              <a:rPr lang="en-US" altLang="zh-CN" sz="2400" b="1" dirty="0" smtClean="0"/>
              <a:t>()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</a:t>
            </a:r>
            <a:r>
              <a:rPr lang="en-US" altLang="zh-CN" sz="2400" b="1" dirty="0" err="1" smtClean="0"/>
              <a:t>treeTop</a:t>
            </a:r>
            <a:r>
              <a:rPr lang="en-US" altLang="zh-CN" sz="2400" b="1" dirty="0" smtClean="0"/>
              <a:t>()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</a:t>
            </a:r>
            <a:r>
              <a:rPr lang="en-US" altLang="zh-CN" sz="2400" b="1" dirty="0" err="1" smtClean="0"/>
              <a:t>treeTrunk</a:t>
            </a:r>
            <a:r>
              <a:rPr lang="en-US" altLang="zh-CN" sz="2400" b="1" dirty="0" smtClean="0"/>
              <a:t>()</a:t>
            </a:r>
            <a:endParaRPr lang="fr-FR" altLang="zh-CN" sz="2400" b="1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5868144" y="5407775"/>
            <a:ext cx="2808312" cy="88219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fr-FR" altLang="zh-CN" sz="2400" b="1" dirty="0"/>
              <a:t>t</a:t>
            </a:r>
            <a:r>
              <a:rPr lang="fr-FR" altLang="zh-CN" sz="2400" b="1" dirty="0" smtClean="0"/>
              <a:t>ree()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/>
              <a:t>主函数调用</a:t>
            </a:r>
            <a:endParaRPr lang="fr-FR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61588039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继续画树   画树使用的字符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参数 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915816" y="1340585"/>
            <a:ext cx="2808312" cy="479722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err="1"/>
              <a:t>def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treeTop</a:t>
            </a:r>
            <a:r>
              <a:rPr lang="en-US" altLang="zh-CN" sz="2400" b="1" dirty="0"/>
              <a:t>(s):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print('    ',s)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print('   ',3*s)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print('  ',5*s)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print(' ',7*s)</a:t>
            </a:r>
            <a:endParaRPr lang="fr-FR" altLang="zh-CN" sz="24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err="1"/>
              <a:t>def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treeTrunk</a:t>
            </a:r>
            <a:r>
              <a:rPr lang="en-US" altLang="zh-CN" sz="2400" b="1" dirty="0"/>
              <a:t>(s):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print('    ',s)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print('    ',s)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print('    ',s)</a:t>
            </a:r>
            <a:endParaRPr lang="fr-FR" altLang="zh-CN" sz="2400" b="1" dirty="0"/>
          </a:p>
          <a:p>
            <a:pPr marL="68263" indent="0" eaLnBrk="1" hangingPunct="1">
              <a:lnSpc>
                <a:spcPct val="90000"/>
              </a:lnSpc>
              <a:buNone/>
            </a:pPr>
            <a:endParaRPr lang="en-US" altLang="zh-CN" sz="24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14" y="1417412"/>
            <a:ext cx="1880558" cy="4720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04248" y="1867717"/>
            <a:ext cx="1584176" cy="432048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FFFF00"/>
                </a:solidFill>
              </a:rPr>
              <a:t>树的头部</a:t>
            </a:r>
            <a:endParaRPr lang="en-US" altLang="zh-CN" sz="2000" b="1" dirty="0" smtClean="0">
              <a:solidFill>
                <a:srgbClr val="FFFF00"/>
              </a:solidFill>
            </a:endParaRPr>
          </a:p>
        </p:txBody>
      </p:sp>
      <p:cxnSp>
        <p:nvCxnSpPr>
          <p:cNvPr id="3" name="直接箭头连接符 2"/>
          <p:cNvCxnSpPr>
            <a:stCxn id="6" idx="1"/>
          </p:cNvCxnSpPr>
          <p:nvPr/>
        </p:nvCxnSpPr>
        <p:spPr>
          <a:xfrm flipH="1">
            <a:off x="5220072" y="2083741"/>
            <a:ext cx="158417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036795" y="2780928"/>
            <a:ext cx="941436" cy="432048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FFFF00"/>
                </a:solidFill>
              </a:rPr>
              <a:t>树</a:t>
            </a:r>
            <a:r>
              <a:rPr lang="zh-CN" altLang="en-US" sz="2000" b="1" dirty="0">
                <a:solidFill>
                  <a:srgbClr val="FFFF00"/>
                </a:solidFill>
              </a:rPr>
              <a:t>干</a:t>
            </a:r>
            <a:endParaRPr lang="en-US" altLang="zh-CN" sz="2000" b="1" dirty="0" smtClean="0">
              <a:solidFill>
                <a:srgbClr val="FFFF00"/>
              </a:solidFill>
            </a:endParaRPr>
          </a:p>
        </p:txBody>
      </p:sp>
      <p:cxnSp>
        <p:nvCxnSpPr>
          <p:cNvPr id="4" name="直接箭头连接符 3"/>
          <p:cNvCxnSpPr>
            <a:stCxn id="10" idx="1"/>
          </p:cNvCxnSpPr>
          <p:nvPr/>
        </p:nvCxnSpPr>
        <p:spPr>
          <a:xfrm flipH="1">
            <a:off x="4499992" y="2996952"/>
            <a:ext cx="1536803" cy="10439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868144" y="3518918"/>
            <a:ext cx="2808312" cy="176437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err="1"/>
              <a:t>def</a:t>
            </a:r>
            <a:r>
              <a:rPr lang="en-US" altLang="zh-CN" sz="2400" b="1" dirty="0"/>
              <a:t> t</a:t>
            </a:r>
            <a:r>
              <a:rPr lang="en-US" altLang="zh-CN" sz="2400" b="1" dirty="0" smtClean="0"/>
              <a:t>ree(s</a:t>
            </a:r>
            <a:r>
              <a:rPr lang="en-US" altLang="zh-CN" sz="2400" b="1" dirty="0"/>
              <a:t>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 err="1"/>
              <a:t>treeTop</a:t>
            </a:r>
            <a:r>
              <a:rPr lang="en-US" altLang="zh-CN" sz="2400" b="1" dirty="0"/>
              <a:t>(s)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 err="1"/>
              <a:t>treeTop</a:t>
            </a:r>
            <a:r>
              <a:rPr lang="en-US" altLang="zh-CN" sz="2400" b="1" dirty="0"/>
              <a:t>(s)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 err="1"/>
              <a:t>treeTrunk</a:t>
            </a:r>
            <a:r>
              <a:rPr lang="en-US" altLang="zh-CN" sz="2400" b="1" dirty="0"/>
              <a:t>(s)</a:t>
            </a:r>
            <a:endParaRPr lang="fr-FR" altLang="zh-CN" sz="2400" b="1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868144" y="5696718"/>
            <a:ext cx="2808312" cy="44109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smtClean="0"/>
              <a:t>Tree(‘@’)</a:t>
            </a:r>
            <a:endParaRPr lang="fr-FR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4521271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2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611559" y="336170"/>
            <a:ext cx="7982489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en-US" altLang="zh-CN" dirty="0"/>
              <a:t>   </a:t>
            </a:r>
            <a:r>
              <a:rPr lang="zh-CN" altLang="en-US" dirty="0"/>
              <a:t>函数的定义</a:t>
            </a:r>
            <a:r>
              <a:rPr lang="en-US" altLang="zh-CN" dirty="0"/>
              <a:t>--</a:t>
            </a:r>
            <a:r>
              <a:rPr lang="zh-CN" altLang="en-US" dirty="0"/>
              <a:t>斐波那契数列</a:t>
            </a:r>
            <a:endParaRPr lang="en-US" altLang="zh-CN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67545" y="1268760"/>
            <a:ext cx="4536504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/>
              <a:t>斐波那契函数的定义</a:t>
            </a:r>
            <a:endParaRPr lang="en-US" altLang="zh-CN" sz="28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/>
              <a:t>第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项为 </a:t>
            </a:r>
            <a:r>
              <a:rPr lang="en-US" altLang="zh-CN" sz="2800" b="1" dirty="0" smtClean="0"/>
              <a:t>0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1   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800" b="1" dirty="0"/>
              <a:t>后续</a:t>
            </a:r>
            <a:r>
              <a:rPr lang="zh-CN" altLang="en-US" sz="2800" b="1" dirty="0" smtClean="0"/>
              <a:t>的每项是前两项的和</a:t>
            </a:r>
            <a:endParaRPr lang="en-US" altLang="zh-CN" sz="28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endParaRPr lang="en-US" altLang="zh-CN" sz="28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/>
              <a:t>求前</a:t>
            </a: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项</a:t>
            </a:r>
            <a:endParaRPr lang="en-US" altLang="zh-CN" sz="2800" b="1" dirty="0" smtClean="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67545" y="4653136"/>
            <a:ext cx="7960391" cy="11881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/>
              <a:t>传递参数  </a:t>
            </a: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，形式参数</a:t>
            </a:r>
            <a:endParaRPr lang="en-US" altLang="zh-CN" sz="28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/>
              <a:t>返回  ：一个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列表，后续会展开   就是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[1,2,3   ]</a:t>
            </a:r>
            <a:r>
              <a:rPr lang="zh-CN" altLang="en-US" sz="2800" b="1" dirty="0" smtClean="0"/>
              <a:t> </a:t>
            </a:r>
            <a:endParaRPr lang="zh-CN" altLang="en-US" sz="2800" b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148064" y="1268760"/>
            <a:ext cx="3836444" cy="2376264"/>
          </a:xfr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solidFill>
                  <a:schemeClr val="tx2"/>
                </a:solidFill>
              </a:rPr>
              <a:t>格式：</a:t>
            </a:r>
            <a:endParaRPr lang="en-US" altLang="zh-CN" sz="2800" b="1" dirty="0" smtClean="0">
              <a:solidFill>
                <a:schemeClr val="tx2"/>
              </a:solidFill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800" b="1" dirty="0" err="1">
                <a:solidFill>
                  <a:schemeClr val="tx2"/>
                </a:solidFill>
              </a:rPr>
              <a:t>d</a:t>
            </a:r>
            <a:r>
              <a:rPr lang="en-US" altLang="zh-CN" sz="2800" b="1" dirty="0" err="1" smtClean="0">
                <a:solidFill>
                  <a:schemeClr val="tx2"/>
                </a:solidFill>
              </a:rPr>
              <a:t>ef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  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函数名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(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参数表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) 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 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   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函数体</a:t>
            </a:r>
            <a:endParaRPr lang="en-US" altLang="zh-CN" sz="2800" b="1" dirty="0" smtClean="0">
              <a:solidFill>
                <a:schemeClr val="tx2"/>
              </a:solidFill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 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   return  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92803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theme/theme1.xml><?xml version="1.0" encoding="utf-8"?>
<a:theme xmlns:a="http://schemas.openxmlformats.org/drawingml/2006/main" name="主题1">
  <a:themeElements>
    <a:clrScheme name="Blank Presentation 12">
      <a:dk1>
        <a:srgbClr val="000000"/>
      </a:dk1>
      <a:lt1>
        <a:srgbClr val="FFFFFF"/>
      </a:lt1>
      <a:dk2>
        <a:srgbClr val="BF311A"/>
      </a:dk2>
      <a:lt2>
        <a:srgbClr val="808285"/>
      </a:lt2>
      <a:accent1>
        <a:srgbClr val="005595"/>
      </a:accent1>
      <a:accent2>
        <a:srgbClr val="BEC0C2"/>
      </a:accent2>
      <a:accent3>
        <a:srgbClr val="FFFFFF"/>
      </a:accent3>
      <a:accent4>
        <a:srgbClr val="000000"/>
      </a:accent4>
      <a:accent5>
        <a:srgbClr val="AAB4C8"/>
      </a:accent5>
      <a:accent6>
        <a:srgbClr val="ACAEB0"/>
      </a:accent6>
      <a:hlink>
        <a:srgbClr val="5C8727"/>
      </a:hlink>
      <a:folHlink>
        <a:srgbClr val="EC891D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4577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5C8727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EC891D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000000"/>
        </a:dk1>
        <a:lt1>
          <a:srgbClr val="FFFFFF"/>
        </a:lt1>
        <a:dk2>
          <a:srgbClr val="EC891D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000000"/>
        </a:dk1>
        <a:lt1>
          <a:srgbClr val="FFFFFF"/>
        </a:lt1>
        <a:dk2>
          <a:srgbClr val="BF311A"/>
        </a:dk2>
        <a:lt2>
          <a:srgbClr val="808285"/>
        </a:lt2>
        <a:accent1>
          <a:srgbClr val="005595"/>
        </a:accent1>
        <a:accent2>
          <a:srgbClr val="BEC0C2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CAEB0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5428</TotalTime>
  <Words>1889</Words>
  <Application>Microsoft Office PowerPoint</Application>
  <PresentationFormat>全屏显示(4:3)</PresentationFormat>
  <Paragraphs>367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黑体</vt:lpstr>
      <vt:lpstr>华文新魏</vt:lpstr>
      <vt:lpstr>宋体</vt:lpstr>
      <vt:lpstr>Arial</vt:lpstr>
      <vt:lpstr>Bodoni MT Black</vt:lpstr>
      <vt:lpstr>Calibri</vt:lpstr>
      <vt:lpstr>Wingdings</vt:lpstr>
      <vt:lpstr>主题1</vt:lpstr>
      <vt:lpstr>Python语法基础 函数</vt:lpstr>
      <vt:lpstr>打印一颗树</vt:lpstr>
      <vt:lpstr>为何要用函数</vt:lpstr>
      <vt:lpstr>函数的优势</vt:lpstr>
      <vt:lpstr>先看树：树的组成  </vt:lpstr>
      <vt:lpstr>PowerPoint 演示文稿</vt:lpstr>
      <vt:lpstr>树的组成   函数定义  </vt:lpstr>
      <vt:lpstr>继续画树   画树使用的字符—参数  </vt:lpstr>
      <vt:lpstr>PowerPoint 演示文稿</vt:lpstr>
      <vt:lpstr>PowerPoint 演示文稿</vt:lpstr>
      <vt:lpstr>再求高次方程的根  biSolution.py</vt:lpstr>
      <vt:lpstr>函数的参数传递----简单数值</vt:lpstr>
      <vt:lpstr>函数的参数传递----列表</vt:lpstr>
      <vt:lpstr>函数的参数传递----再谈列表</vt:lpstr>
      <vt:lpstr>函数的参数传递----再谈列表2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Workgroup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软件技术基础</dc:title>
  <dc:creator>Ruizhi Wang</dc:creator>
  <cp:lastModifiedBy>Windows 用户</cp:lastModifiedBy>
  <cp:revision>280</cp:revision>
  <dcterms:created xsi:type="dcterms:W3CDTF">2010-02-28T17:17:53Z</dcterms:created>
  <dcterms:modified xsi:type="dcterms:W3CDTF">2018-03-11T15:23:38Z</dcterms:modified>
</cp:coreProperties>
</file>