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45"/>
  </p:notesMasterIdLst>
  <p:sldIdLst>
    <p:sldId id="256" r:id="rId2"/>
    <p:sldId id="308" r:id="rId3"/>
    <p:sldId id="393" r:id="rId4"/>
    <p:sldId id="380" r:id="rId5"/>
    <p:sldId id="310" r:id="rId6"/>
    <p:sldId id="309" r:id="rId7"/>
    <p:sldId id="314" r:id="rId8"/>
    <p:sldId id="379" r:id="rId9"/>
    <p:sldId id="316" r:id="rId10"/>
    <p:sldId id="317" r:id="rId11"/>
    <p:sldId id="318" r:id="rId12"/>
    <p:sldId id="320" r:id="rId13"/>
    <p:sldId id="382" r:id="rId14"/>
    <p:sldId id="322" r:id="rId15"/>
    <p:sldId id="323" r:id="rId16"/>
    <p:sldId id="324" r:id="rId17"/>
    <p:sldId id="356" r:id="rId18"/>
    <p:sldId id="370" r:id="rId19"/>
    <p:sldId id="374" r:id="rId20"/>
    <p:sldId id="371" r:id="rId21"/>
    <p:sldId id="372" r:id="rId22"/>
    <p:sldId id="373" r:id="rId23"/>
    <p:sldId id="360" r:id="rId24"/>
    <p:sldId id="357" r:id="rId25"/>
    <p:sldId id="358" r:id="rId26"/>
    <p:sldId id="375" r:id="rId27"/>
    <p:sldId id="326" r:id="rId28"/>
    <p:sldId id="376" r:id="rId29"/>
    <p:sldId id="327" r:id="rId30"/>
    <p:sldId id="394" r:id="rId31"/>
    <p:sldId id="395" r:id="rId32"/>
    <p:sldId id="365" r:id="rId33"/>
    <p:sldId id="381" r:id="rId34"/>
    <p:sldId id="383" r:id="rId35"/>
    <p:sldId id="384" r:id="rId36"/>
    <p:sldId id="385" r:id="rId37"/>
    <p:sldId id="386" r:id="rId38"/>
    <p:sldId id="391" r:id="rId39"/>
    <p:sldId id="387" r:id="rId40"/>
    <p:sldId id="388" r:id="rId41"/>
    <p:sldId id="392" r:id="rId42"/>
    <p:sldId id="390" r:id="rId43"/>
    <p:sldId id="389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3205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</a:rPr>
              <a:t>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5" r:id="rId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数据结构</a:t>
            </a:r>
            <a:r>
              <a:rPr lang="en-US" altLang="zh-CN" smtClean="0"/>
              <a:t>--list</a:t>
            </a:r>
            <a:endParaRPr lang="zh-CN" altLang="en-US" dirty="0" smtClean="0"/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空列表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25601" y="1196752"/>
            <a:ext cx="7992888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400" b="1" dirty="0" smtClean="0"/>
              <a:t>无元素的空</a:t>
            </a:r>
            <a:r>
              <a:rPr lang="zh-CN" altLang="en-US" sz="2400" b="1" dirty="0"/>
              <a:t>表</a:t>
            </a:r>
            <a:endParaRPr lang="en-US" altLang="zh-CN" sz="2400" b="1" dirty="0" smtClean="0"/>
          </a:p>
          <a:p>
            <a:pPr marL="68263" indent="0" algn="just" eaLnBrk="1" hangingPunct="1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&gt;&gt;&gt; x=[ ]</a:t>
            </a:r>
          </a:p>
          <a:p>
            <a:pPr algn="just" eaLnBrk="1" hangingPunct="1"/>
            <a:r>
              <a:rPr lang="zh-CN" altLang="en-US" sz="2400" b="1" dirty="0" smtClean="0"/>
              <a:t>每个元素都是空的列表</a:t>
            </a:r>
            <a:endParaRPr lang="en-US" altLang="zh-CN" sz="2400" b="1" dirty="0" smtClean="0"/>
          </a:p>
          <a:p>
            <a:pPr algn="just" eaLnBrk="1" hangingPunct="1"/>
            <a:r>
              <a:rPr lang="en-US" altLang="zh-CN" sz="2400" b="1" dirty="0" smtClean="0"/>
              <a:t>Python</a:t>
            </a:r>
            <a:r>
              <a:rPr lang="zh-CN" altLang="en-US" sz="2400" b="1" dirty="0" smtClean="0"/>
              <a:t>提供</a:t>
            </a:r>
            <a:r>
              <a:rPr lang="en-US" altLang="zh-CN" sz="2400" b="1" dirty="0" smtClean="0"/>
              <a:t>None</a:t>
            </a:r>
            <a:r>
              <a:rPr lang="zh-CN" altLang="en-US" sz="2400" b="1" dirty="0" smtClean="0"/>
              <a:t>，代表什么也不是</a:t>
            </a:r>
            <a:endParaRPr lang="en-US" altLang="zh-CN" sz="2400" b="1" dirty="0" smtClean="0"/>
          </a:p>
          <a:p>
            <a:pPr marL="68263" indent="0" algn="just" eaLnBrk="1" hangingPunct="1">
              <a:buNone/>
            </a:pPr>
            <a:r>
              <a:rPr lang="it-IT" altLang="zh-CN" sz="2400" b="1" dirty="0"/>
              <a:t>&gt;&gt;&gt; sequence = 10*[None]</a:t>
            </a:r>
          </a:p>
          <a:p>
            <a:pPr marL="68263" indent="0" algn="just" eaLnBrk="1" hangingPunct="1">
              <a:buNone/>
            </a:pPr>
            <a:r>
              <a:rPr lang="it-IT" altLang="zh-CN" sz="2400" b="1" dirty="0"/>
              <a:t>&gt;&gt;&gt; sequence</a:t>
            </a:r>
          </a:p>
          <a:p>
            <a:pPr marL="68263" indent="0" algn="just" eaLnBrk="1" hangingPunct="1">
              <a:buNone/>
            </a:pPr>
            <a:r>
              <a:rPr lang="it-IT" altLang="zh-CN" sz="2400" b="1" dirty="0"/>
              <a:t>[None, None, None, None, None, None, None, None, None, None</a:t>
            </a:r>
            <a:r>
              <a:rPr lang="it-IT" altLang="zh-CN" sz="2400" b="1" dirty="0" smtClean="0"/>
              <a:t>]    </a:t>
            </a:r>
            <a:r>
              <a:rPr lang="en-US" altLang="zh-CN" sz="2400" b="1" dirty="0" smtClean="0"/>
              <a:t># </a:t>
            </a:r>
            <a:r>
              <a:rPr lang="zh-CN" altLang="en-US" sz="2400" b="1" dirty="0" smtClean="0"/>
              <a:t>起占位符的作用</a:t>
            </a:r>
          </a:p>
        </p:txBody>
      </p:sp>
    </p:spTree>
    <p:extLst>
      <p:ext uri="{BB962C8B-B14F-4D97-AF65-F5344CB8AC3E}">
        <p14:creationId xmlns:p14="http://schemas.microsoft.com/office/powerpoint/2010/main" val="14097367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626637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成员资格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成员在表中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运算符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26637" y="1412776"/>
            <a:ext cx="799288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400" b="1" dirty="0" smtClean="0">
                <a:solidFill>
                  <a:srgbClr val="FF0000"/>
                </a:solidFill>
              </a:rPr>
              <a:t>包含则返回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true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，否则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false</a:t>
            </a:r>
          </a:p>
          <a:p>
            <a:pPr marL="68263" indent="0" algn="just" eaLnBrk="1" hangingPunct="1">
              <a:buNone/>
            </a:pPr>
            <a:r>
              <a:rPr lang="en-US" altLang="zh-CN" sz="2400" b="1" dirty="0"/>
              <a:t>&gt;&gt;&gt; y=["bob","</a:t>
            </a:r>
            <a:r>
              <a:rPr lang="en-US" altLang="zh-CN" sz="2400" b="1" dirty="0" err="1"/>
              <a:t>alice</a:t>
            </a:r>
            <a:r>
              <a:rPr lang="en-US" altLang="zh-CN" sz="2400" b="1" dirty="0"/>
              <a:t>","storm"]</a:t>
            </a:r>
          </a:p>
          <a:p>
            <a:pPr marL="68263" indent="0" algn="just" eaLnBrk="1" hangingPunct="1">
              <a:buNone/>
            </a:pPr>
            <a:r>
              <a:rPr lang="en-US" altLang="zh-CN" sz="2400" b="1" dirty="0"/>
              <a:t>&gt;&gt;&gt; name="bob"</a:t>
            </a:r>
          </a:p>
          <a:p>
            <a:pPr marL="68263" indent="0" algn="just" eaLnBrk="1" hangingPunct="1">
              <a:buNone/>
            </a:pPr>
            <a:r>
              <a:rPr lang="en-US" altLang="zh-CN" sz="2400" b="1" dirty="0"/>
              <a:t>&gt;&gt;&gt; name in y</a:t>
            </a:r>
          </a:p>
          <a:p>
            <a:pPr marL="68263" indent="0" algn="just" eaLnBrk="1" hangingPunct="1">
              <a:buNone/>
            </a:pPr>
            <a:r>
              <a:rPr lang="en-US" altLang="zh-CN" sz="2400" b="1" dirty="0"/>
              <a:t>True</a:t>
            </a:r>
            <a:endParaRPr lang="en-US" altLang="zh-CN" sz="2400" b="1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26637" y="3861048"/>
            <a:ext cx="7992888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400" b="1" dirty="0" smtClean="0">
                <a:solidFill>
                  <a:srgbClr val="FF0000"/>
                </a:solidFill>
              </a:rPr>
              <a:t>例子  列表去重复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705850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列表的方法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11774" y="1052736"/>
            <a:ext cx="3716210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dirty="0" smtClean="0"/>
              <a:t>操作格式：表名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append </a:t>
            </a:r>
            <a:r>
              <a:rPr lang="zh-CN" altLang="en-US" sz="2400" dirty="0" smtClean="0">
                <a:solidFill>
                  <a:srgbClr val="FF0000"/>
                </a:solidFill>
              </a:rPr>
              <a:t>方法  </a:t>
            </a:r>
            <a:r>
              <a:rPr lang="zh-CN" altLang="en-US" sz="2400" dirty="0" smtClean="0"/>
              <a:t>：尾部追加</a:t>
            </a:r>
            <a:r>
              <a:rPr lang="en-US" altLang="zh-CN" sz="2400" dirty="0" smtClean="0"/>
              <a:t> </a:t>
            </a:r>
          </a:p>
          <a:p>
            <a:pPr algn="just" eaLnBrk="1" hangingPunct="1">
              <a:buFontTx/>
              <a:buNone/>
            </a:pPr>
            <a:r>
              <a:rPr lang="nl-NL" altLang="zh-CN" sz="2400" dirty="0"/>
              <a:t>&gt;&gt;&gt; x</a:t>
            </a:r>
          </a:p>
          <a:p>
            <a:pPr algn="just" eaLnBrk="1" hangingPunct="1">
              <a:buFontTx/>
              <a:buNone/>
            </a:pPr>
            <a:r>
              <a:rPr lang="nl-NL" altLang="zh-CN" sz="2400" dirty="0"/>
              <a:t>[1, 4, 1]</a:t>
            </a:r>
          </a:p>
          <a:p>
            <a:pPr algn="just" eaLnBrk="1" hangingPunct="1">
              <a:buFontTx/>
              <a:buNone/>
            </a:pPr>
            <a:r>
              <a:rPr lang="nl-NL" altLang="zh-CN" sz="2400" dirty="0"/>
              <a:t>&gt;&gt;&gt; x.append (100)</a:t>
            </a:r>
          </a:p>
          <a:p>
            <a:pPr algn="just" eaLnBrk="1" hangingPunct="1">
              <a:buFontTx/>
              <a:buNone/>
            </a:pPr>
            <a:r>
              <a:rPr lang="nl-NL" altLang="zh-CN" sz="2400" dirty="0"/>
              <a:t>&gt;&gt;&gt; x</a:t>
            </a:r>
          </a:p>
          <a:p>
            <a:pPr algn="just" eaLnBrk="1" hangingPunct="1">
              <a:buFontTx/>
              <a:buNone/>
            </a:pPr>
            <a:r>
              <a:rPr lang="nl-NL" altLang="zh-CN" sz="2400" dirty="0"/>
              <a:t>[1, 4, 1, 100]</a:t>
            </a:r>
            <a:endParaRPr lang="en-US" altLang="zh-CN" sz="2400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716016" y="1052736"/>
            <a:ext cx="3716210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count </a:t>
            </a:r>
            <a:r>
              <a:rPr lang="zh-CN" altLang="en-US" sz="2400" dirty="0" smtClean="0">
                <a:solidFill>
                  <a:srgbClr val="FF0000"/>
                </a:solidFill>
              </a:rPr>
              <a:t>方法  </a:t>
            </a:r>
            <a:r>
              <a:rPr lang="zh-CN" altLang="en-US" sz="2400" dirty="0" smtClean="0"/>
              <a:t>：统计某元素出现次数</a:t>
            </a:r>
            <a:r>
              <a:rPr lang="en-US" altLang="zh-CN" sz="2400" dirty="0" smtClean="0"/>
              <a:t> </a:t>
            </a:r>
          </a:p>
          <a:p>
            <a:pPr algn="just" eaLnBrk="1" hangingPunct="1">
              <a:buFontTx/>
              <a:buNone/>
            </a:pPr>
            <a:r>
              <a:rPr lang="nl-NL" altLang="zh-CN" sz="2400" dirty="0"/>
              <a:t>&gt;&gt;&gt; x.count (1)</a:t>
            </a:r>
          </a:p>
          <a:p>
            <a:pPr algn="just" eaLnBrk="1" hangingPunct="1">
              <a:buFontTx/>
              <a:buNone/>
            </a:pPr>
            <a:r>
              <a:rPr lang="nl-NL" altLang="zh-CN" sz="2400" dirty="0"/>
              <a:t>2</a:t>
            </a:r>
            <a:endParaRPr lang="en-US" altLang="zh-CN" sz="24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13975" y="4725144"/>
            <a:ext cx="7718251" cy="8569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例子：已知斐波那契数列的前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项为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1, </a:t>
            </a:r>
            <a:r>
              <a:rPr lang="zh-CN" altLang="en-US" sz="2400" dirty="0" smtClean="0">
                <a:solidFill>
                  <a:srgbClr val="FF0000"/>
                </a:solidFill>
              </a:rPr>
              <a:t>求其前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项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829774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列表方法  列表作为对象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11774" y="1052736"/>
            <a:ext cx="7814704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dirty="0" smtClean="0"/>
              <a:t>操作格式：表名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extend </a:t>
            </a:r>
            <a:r>
              <a:rPr lang="zh-CN" altLang="en-US" sz="2400" dirty="0" smtClean="0">
                <a:solidFill>
                  <a:srgbClr val="FF0000"/>
                </a:solidFill>
              </a:rPr>
              <a:t>方法  </a:t>
            </a:r>
            <a:r>
              <a:rPr lang="zh-CN" altLang="en-US" sz="2400" dirty="0" smtClean="0"/>
              <a:t>：尾部追加将另一个列表的元素逐个追加</a:t>
            </a:r>
            <a:endParaRPr lang="en-US" altLang="zh-CN" sz="2400" dirty="0"/>
          </a:p>
          <a:p>
            <a:pPr algn="just" eaLnBrk="1" hangingPunct="1">
              <a:buFontTx/>
              <a:buNone/>
            </a:pPr>
            <a:r>
              <a:rPr lang="nl-NL" altLang="zh-CN" sz="2400" dirty="0" smtClean="0"/>
              <a:t>x=[[1,2],[3,4]]</a:t>
            </a:r>
            <a:endParaRPr lang="nl-NL" altLang="zh-CN" sz="2400" dirty="0"/>
          </a:p>
          <a:p>
            <a:pPr algn="just" eaLnBrk="1" hangingPunct="1">
              <a:buFontTx/>
              <a:buNone/>
            </a:pPr>
            <a:r>
              <a:rPr lang="nl-NL" altLang="zh-CN" sz="2400" dirty="0" smtClean="0"/>
              <a:t>y=[[5,6],[7,8]]</a:t>
            </a:r>
            <a:endParaRPr lang="nl-NL" altLang="zh-CN" sz="2400" dirty="0"/>
          </a:p>
          <a:p>
            <a:pPr algn="just" eaLnBrk="1" hangingPunct="1">
              <a:buFontTx/>
              <a:buNone/>
            </a:pPr>
            <a:r>
              <a:rPr lang="nl-NL" altLang="zh-CN" sz="2400" dirty="0" smtClean="0"/>
              <a:t>x.extend (</a:t>
            </a:r>
            <a:r>
              <a:rPr lang="nl-NL" altLang="zh-CN" sz="2400" dirty="0"/>
              <a:t>y</a:t>
            </a:r>
            <a:r>
              <a:rPr lang="nl-NL" altLang="zh-CN" sz="2400" dirty="0" smtClean="0"/>
              <a:t>)</a:t>
            </a:r>
            <a:endParaRPr lang="nl-NL" altLang="zh-CN" sz="2400" dirty="0"/>
          </a:p>
          <a:p>
            <a:pPr algn="just" eaLnBrk="1" hangingPunct="1">
              <a:buFontTx/>
              <a:buNone/>
            </a:pPr>
            <a:r>
              <a:rPr lang="nl-NL" altLang="zh-CN" sz="2400" dirty="0"/>
              <a:t>&gt;&gt;&gt; x</a:t>
            </a:r>
          </a:p>
          <a:p>
            <a:pPr algn="just" eaLnBrk="1" hangingPunct="1">
              <a:buFontTx/>
              <a:buNone/>
            </a:pPr>
            <a:r>
              <a:rPr lang="nl-NL" altLang="zh-CN" sz="2400" dirty="0"/>
              <a:t> [[1, 2], [3, 4], [5, 6], [7, 8]]</a:t>
            </a:r>
            <a:endParaRPr lang="en-US" altLang="zh-CN" sz="24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13975" y="4725144"/>
            <a:ext cx="7718251" cy="8569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请比较</a:t>
            </a:r>
            <a:r>
              <a:rPr lang="en-US" altLang="zh-CN" sz="2400" dirty="0" smtClean="0">
                <a:solidFill>
                  <a:srgbClr val="FF0000"/>
                </a:solidFill>
              </a:rPr>
              <a:t>extend 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append</a:t>
            </a:r>
            <a:r>
              <a:rPr lang="zh-CN" altLang="en-US" sz="2400" dirty="0" smtClean="0">
                <a:solidFill>
                  <a:srgbClr val="FF0000"/>
                </a:solidFill>
              </a:rPr>
              <a:t>的不同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144090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491349" y="8531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列表方法  列表作为对象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91349" y="800619"/>
            <a:ext cx="4148258" cy="55446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op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：移除表中一个元素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68263" indent="0" algn="just" eaLnBrk="1" hangingPunct="1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想想堆栈的弹出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/>
              <a:t>&gt;&gt;&gt; x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/>
              <a:t>[1, 4, 1000, 1, 100, -5, -7]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x.pop</a:t>
            </a:r>
            <a:r>
              <a:rPr lang="en-US" altLang="zh-CN" sz="2400" dirty="0"/>
              <a:t> ()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/>
              <a:t>-7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/>
              <a:t>&gt;&gt;&gt; x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/>
              <a:t>[1, 4, 1000, 1, 100, -5]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x.pop</a:t>
            </a:r>
            <a:r>
              <a:rPr lang="en-US" altLang="zh-CN" sz="2400" dirty="0"/>
              <a:t> (3)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/>
              <a:t>1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/>
              <a:t>&gt;&gt;&gt; x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/>
              <a:t>[1, 4, 1000, 100, -5]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4933059" y="1700808"/>
            <a:ext cx="3096344" cy="1152128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不给参数，最后一个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933059" y="3177061"/>
            <a:ext cx="3096344" cy="1152128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尝试</a:t>
            </a:r>
            <a:r>
              <a:rPr lang="en-US" altLang="zh-CN" sz="2000" dirty="0" smtClean="0"/>
              <a:t>pop</a:t>
            </a:r>
            <a:r>
              <a:rPr lang="zh-CN" altLang="en-US" sz="2000" dirty="0" smtClean="0"/>
              <a:t>实现表的逆转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68055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列表方法  列表作为对象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83782" y="1052736"/>
            <a:ext cx="3212154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everse: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逆转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68263" indent="0" algn="just" eaLnBrk="1" hangingPunct="1">
              <a:buNone/>
            </a:pPr>
            <a:r>
              <a:rPr lang="en-US" altLang="zh-CN" sz="2400" dirty="0" smtClean="0"/>
              <a:t>x=[</a:t>
            </a:r>
            <a:r>
              <a:rPr lang="en-US" altLang="zh-CN" sz="2400" dirty="0"/>
              <a:t>1, 4, 1000, 100, -5</a:t>
            </a:r>
            <a:r>
              <a:rPr lang="en-US" altLang="zh-CN" sz="2400" dirty="0" smtClean="0"/>
              <a:t>]</a:t>
            </a:r>
          </a:p>
          <a:p>
            <a:pPr marL="68263" indent="0" algn="just" eaLnBrk="1" hangingPunct="1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x.reverse</a:t>
            </a:r>
            <a:r>
              <a:rPr lang="en-US" altLang="zh-CN" sz="2400" dirty="0"/>
              <a:t> ()</a:t>
            </a:r>
          </a:p>
          <a:p>
            <a:pPr marL="68263" indent="0" algn="just" eaLnBrk="1" hangingPunct="1">
              <a:buNone/>
            </a:pPr>
            <a:r>
              <a:rPr lang="en-US" altLang="zh-CN" sz="2400" dirty="0"/>
              <a:t>&gt;&gt;&gt; x</a:t>
            </a:r>
          </a:p>
          <a:p>
            <a:pPr marL="68263" indent="0" algn="just" eaLnBrk="1" hangingPunct="1">
              <a:buNone/>
            </a:pPr>
            <a:r>
              <a:rPr lang="en-US" altLang="zh-CN" sz="2400" dirty="0"/>
              <a:t>[-5, 100, 1000, 4, 1]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355976" y="1052736"/>
            <a:ext cx="4248472" cy="43924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sort: </a:t>
            </a:r>
            <a:r>
              <a:rPr lang="zh-CN" altLang="en-US" sz="2400" b="1" dirty="0">
                <a:solidFill>
                  <a:srgbClr val="FF0000"/>
                </a:solidFill>
              </a:rPr>
              <a:t>排序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68263" indent="0" algn="just" eaLnBrk="1" hangingPunct="1">
              <a:buNone/>
            </a:pPr>
            <a:r>
              <a:rPr lang="fr-FR" altLang="zh-CN" sz="2400" dirty="0"/>
              <a:t>&gt;&gt;&gt; x</a:t>
            </a:r>
          </a:p>
          <a:p>
            <a:pPr marL="68263" indent="0" algn="just" eaLnBrk="1" hangingPunct="1">
              <a:buNone/>
            </a:pPr>
            <a:r>
              <a:rPr lang="fr-FR" altLang="zh-CN" sz="2400" dirty="0"/>
              <a:t>[-5, 100, 1000, 4, 1]</a:t>
            </a:r>
          </a:p>
          <a:p>
            <a:pPr marL="68263" indent="0" algn="just" eaLnBrk="1" hangingPunct="1">
              <a:buNone/>
            </a:pPr>
            <a:r>
              <a:rPr lang="fr-FR" altLang="zh-CN" sz="2400" dirty="0"/>
              <a:t>&gt;&gt;&gt; x.sort ()</a:t>
            </a:r>
          </a:p>
          <a:p>
            <a:pPr marL="68263" indent="0" algn="just" eaLnBrk="1" hangingPunct="1">
              <a:buNone/>
            </a:pPr>
            <a:r>
              <a:rPr lang="fr-FR" altLang="zh-CN" sz="2400" dirty="0"/>
              <a:t>&gt;&gt;&gt; x</a:t>
            </a:r>
          </a:p>
          <a:p>
            <a:pPr marL="68263" indent="0" algn="just" eaLnBrk="1" hangingPunct="1">
              <a:buNone/>
            </a:pPr>
            <a:r>
              <a:rPr lang="fr-FR" altLang="zh-CN" sz="2400" dirty="0"/>
              <a:t>[-5, 1, 4, 100, 1000</a:t>
            </a:r>
            <a:r>
              <a:rPr lang="fr-FR" altLang="zh-CN" sz="2400" dirty="0" smtClean="0"/>
              <a:t>]</a:t>
            </a:r>
          </a:p>
          <a:p>
            <a:pPr marL="68263" indent="0" algn="just" eaLnBrk="1" hangingPunct="1">
              <a:buNone/>
            </a:pPr>
            <a:r>
              <a:rPr lang="da-DK" altLang="zh-CN" sz="2400" b="1" dirty="0"/>
              <a:t>&gt;&gt;&gt; x.sort (reverse=True)</a:t>
            </a:r>
          </a:p>
          <a:p>
            <a:pPr marL="68263" indent="0" algn="just" eaLnBrk="1" hangingPunct="1">
              <a:buNone/>
            </a:pPr>
            <a:r>
              <a:rPr lang="da-DK" altLang="zh-CN" sz="2400" b="1" dirty="0"/>
              <a:t>&gt;&gt;&gt; x</a:t>
            </a:r>
          </a:p>
          <a:p>
            <a:pPr marL="68263" indent="0" algn="just" eaLnBrk="1" hangingPunct="1">
              <a:buNone/>
            </a:pPr>
            <a:r>
              <a:rPr lang="da-DK" altLang="zh-CN" sz="2400" b="1" dirty="0"/>
              <a:t>[1000, 100, 4, 1, -5]</a:t>
            </a:r>
            <a:endParaRPr lang="en-US" altLang="zh-CN" sz="2400" b="1" dirty="0"/>
          </a:p>
        </p:txBody>
      </p:sp>
      <p:sp>
        <p:nvSpPr>
          <p:cNvPr id="5" name="矩形 4"/>
          <p:cNvSpPr/>
          <p:nvPr/>
        </p:nvSpPr>
        <p:spPr>
          <a:xfrm>
            <a:off x="611560" y="4977172"/>
            <a:ext cx="2664296" cy="93610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/>
              <a:t>reverse=True </a:t>
            </a:r>
            <a:r>
              <a:rPr lang="zh-CN" altLang="en-US" sz="2400" dirty="0" smtClean="0"/>
              <a:t>逆序</a:t>
            </a:r>
            <a:endParaRPr lang="zh-CN" altLang="en-US" sz="2400" dirty="0"/>
          </a:p>
        </p:txBody>
      </p:sp>
      <p:cxnSp>
        <p:nvCxnSpPr>
          <p:cNvPr id="3" name="直接箭头连接符 2"/>
          <p:cNvCxnSpPr>
            <a:stCxn id="5" idx="3"/>
          </p:cNvCxnSpPr>
          <p:nvPr/>
        </p:nvCxnSpPr>
        <p:spPr>
          <a:xfrm flipV="1">
            <a:off x="3275856" y="4077072"/>
            <a:ext cx="338437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84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列表遍历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54078" y="983254"/>
            <a:ext cx="5948458" cy="51820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 eaLnBrk="1" hangingPunct="1">
              <a:buNone/>
            </a:pPr>
            <a:r>
              <a:rPr lang="en-US" altLang="zh-CN" sz="2400" dirty="0" smtClean="0"/>
              <a:t>&gt;&gt;&gt; x=[1</a:t>
            </a:r>
            <a:r>
              <a:rPr lang="en-US" altLang="zh-CN" sz="2400" dirty="0"/>
              <a:t>, 4, 1000, 100, -5</a:t>
            </a:r>
            <a:r>
              <a:rPr lang="en-US" altLang="zh-CN" sz="2400" dirty="0" smtClean="0"/>
              <a:t>]</a:t>
            </a:r>
          </a:p>
          <a:p>
            <a:pPr algn="just" eaLnBrk="1" hangingPunct="1"/>
            <a:r>
              <a:rPr lang="zh-CN" altLang="en-US" sz="2400" dirty="0" smtClean="0"/>
              <a:t>方法</a:t>
            </a:r>
            <a:r>
              <a:rPr lang="en-US" altLang="zh-CN" sz="2400" dirty="0" smtClean="0"/>
              <a:t>1</a:t>
            </a:r>
            <a:endParaRPr lang="en-US" altLang="zh-CN" sz="2400" dirty="0"/>
          </a:p>
          <a:p>
            <a:pPr marL="68263" indent="0" algn="just" eaLnBrk="1" hangingPunct="1">
              <a:buNone/>
            </a:pPr>
            <a:r>
              <a:rPr lang="en-US" altLang="zh-CN" sz="2400" dirty="0" smtClean="0"/>
              <a:t>for </a:t>
            </a:r>
            <a:r>
              <a:rPr lang="en-US" altLang="zh-CN" sz="2400" dirty="0"/>
              <a:t>o</a:t>
            </a:r>
            <a:r>
              <a:rPr lang="en-US" altLang="zh-CN" sz="2400" dirty="0" smtClean="0"/>
              <a:t> in x:</a:t>
            </a:r>
          </a:p>
          <a:p>
            <a:pPr marL="68263" indent="0" algn="just" eaLnBrk="1" hangingPunct="1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print(o)</a:t>
            </a:r>
          </a:p>
          <a:p>
            <a:pPr marL="68263" indent="0" algn="just" eaLnBrk="1" hangingPunct="1">
              <a:buNone/>
            </a:pPr>
            <a:endParaRPr lang="en-US" altLang="zh-CN" sz="2400" dirty="0" smtClean="0"/>
          </a:p>
          <a:p>
            <a:pPr algn="just" eaLnBrk="1" hangingPunct="1"/>
            <a:r>
              <a:rPr lang="zh-CN" altLang="en-US" sz="2400" dirty="0" smtClean="0"/>
              <a:t>方法</a:t>
            </a:r>
            <a:r>
              <a:rPr lang="en-US" altLang="zh-CN" sz="2400" dirty="0" smtClean="0"/>
              <a:t>2</a:t>
            </a:r>
            <a:endParaRPr lang="en-US" altLang="zh-CN" sz="2400" dirty="0"/>
          </a:p>
          <a:p>
            <a:pPr marL="68263" indent="0" algn="just" eaLnBrk="1" hangingPunct="1">
              <a:buNone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or </a:t>
            </a:r>
            <a:r>
              <a:rPr lang="en-US" altLang="zh-CN" sz="2400" dirty="0"/>
              <a:t>i</a:t>
            </a:r>
            <a:r>
              <a:rPr lang="en-US" altLang="zh-CN" sz="2400" dirty="0" smtClean="0"/>
              <a:t> in range(</a:t>
            </a: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(x)):</a:t>
            </a:r>
          </a:p>
          <a:p>
            <a:pPr marL="68263" indent="0" algn="just" eaLnBrk="1" hangingPunct="1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x[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</a:p>
          <a:p>
            <a:pPr algn="just" eaLnBrk="1" hangingPunct="1"/>
            <a:r>
              <a:rPr lang="zh-CN" altLang="en-US" sz="2400" dirty="0"/>
              <a:t>方法</a:t>
            </a:r>
            <a:r>
              <a:rPr lang="en-US" altLang="zh-CN" sz="2400" dirty="0"/>
              <a:t>2</a:t>
            </a:r>
          </a:p>
          <a:p>
            <a:pPr marL="68263" indent="0" algn="just" eaLnBrk="1" hangingPunct="1"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,item in enumerate (</a:t>
            </a:r>
            <a:r>
              <a:rPr lang="en-US" altLang="zh-CN" sz="2400" dirty="0"/>
              <a:t>x</a:t>
            </a:r>
            <a:r>
              <a:rPr lang="en-US" altLang="zh-CN" sz="2400" dirty="0" smtClean="0"/>
              <a:t>):</a:t>
            </a:r>
            <a:endParaRPr lang="en-US" altLang="zh-CN" sz="2400" dirty="0"/>
          </a:p>
          <a:p>
            <a:pPr marL="68263" indent="0" algn="just" eaLnBrk="1" hangingPunct="1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序号，</a:t>
            </a:r>
            <a:r>
              <a:rPr lang="en-US" altLang="zh-CN" sz="2400" dirty="0" smtClean="0"/>
              <a:t>item</a:t>
            </a:r>
            <a:r>
              <a:rPr lang="zh-CN" altLang="en-US" sz="2400" dirty="0" smtClean="0"/>
              <a:t>项值</a:t>
            </a:r>
            <a:endParaRPr lang="en-US" altLang="zh-CN" sz="2400" dirty="0"/>
          </a:p>
          <a:p>
            <a:pPr marL="68263" indent="0" algn="just" eaLnBrk="1" hangingPunct="1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033854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sum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len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max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min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83782" y="1340768"/>
            <a:ext cx="7100586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en-US" altLang="zh-CN" sz="2400" dirty="0" smtClean="0"/>
              <a:t>python</a:t>
            </a:r>
            <a:r>
              <a:rPr lang="zh-CN" altLang="en-US" sz="2400" dirty="0" smtClean="0"/>
              <a:t>内置函数</a:t>
            </a:r>
            <a:r>
              <a:rPr lang="en-US" altLang="zh-CN" sz="2400" dirty="0" smtClean="0"/>
              <a:t>sum</a:t>
            </a:r>
            <a:r>
              <a:rPr lang="zh-CN" altLang="en-US" sz="2400" dirty="0" smtClean="0"/>
              <a:t>，返回列表所有元素的和</a:t>
            </a:r>
            <a:endParaRPr lang="en-US" altLang="zh-CN" sz="2400" dirty="0" smtClean="0"/>
          </a:p>
          <a:p>
            <a:pPr algn="just" eaLnBrk="1" hangingPunct="1"/>
            <a:r>
              <a:rPr lang="en-US" altLang="zh-CN" sz="2400" dirty="0" err="1" smtClean="0"/>
              <a:t>len</a:t>
            </a:r>
            <a:r>
              <a:rPr lang="zh-CN" altLang="en-US" sz="2400" dirty="0" smtClean="0"/>
              <a:t>函数，返回列表的长度</a:t>
            </a:r>
            <a:endParaRPr lang="en-US" altLang="zh-CN" sz="2400" dirty="0" smtClean="0"/>
          </a:p>
          <a:p>
            <a:pPr marL="68263" indent="0" algn="just" eaLnBrk="1" hangingPunct="1">
              <a:buNone/>
            </a:pPr>
            <a:r>
              <a:rPr lang="en-US" altLang="zh-CN" sz="2400" dirty="0" smtClean="0"/>
              <a:t>x=[1,2,3,81,67,34]</a:t>
            </a:r>
          </a:p>
          <a:p>
            <a:pPr marL="68263" indent="0" algn="just" eaLnBrk="1" hangingPunct="1">
              <a:buNone/>
            </a:pPr>
            <a:r>
              <a:rPr lang="en-US" altLang="zh-CN" sz="2400" dirty="0" smtClean="0"/>
              <a:t>s=sum(x)</a:t>
            </a:r>
          </a:p>
          <a:p>
            <a:pPr marL="68263" indent="0" algn="just" eaLnBrk="1" hangingPunct="1">
              <a:buNone/>
            </a:pPr>
            <a:r>
              <a:rPr lang="en-US" altLang="zh-CN" sz="2400" dirty="0" smtClean="0"/>
              <a:t>numbers=</a:t>
            </a: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(x)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583967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优化问题 </a:t>
            </a:r>
            <a:r>
              <a:rPr lang="en-US" altLang="zh-CN" dirty="0" smtClean="0"/>
              <a:t>9</a:t>
            </a:r>
            <a:r>
              <a:rPr lang="zh-CN" altLang="en-US" dirty="0" smtClean="0"/>
              <a:t>宫格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445" y="1174405"/>
            <a:ext cx="8253043" cy="151216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请求解下列问题：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1-9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个数字，填写到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个格子中，使得每行的和相等、每列的和相等、对角线之和相等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86" y="2850746"/>
            <a:ext cx="3359482" cy="326270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3942" y="2850747"/>
            <a:ext cx="5122544" cy="33582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思路：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九个数可以给定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不可能一步求解，但</a:t>
            </a:r>
            <a:r>
              <a:rPr lang="zh-CN" altLang="en-US" kern="0" dirty="0">
                <a:latin typeface="等线" panose="02010600030101010101" pitchFamily="2" charset="-122"/>
                <a:ea typeface="等线" panose="02010600030101010101" pitchFamily="2" charset="-122"/>
              </a:rPr>
              <a:t>优化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方向可以确定，行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列、对角线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的和之间差的绝对值加和越小越好，用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记录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任意交换两个位置的数，如果新排列使得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latin typeface="等线" panose="02010600030101010101" pitchFamily="2" charset="-122"/>
                <a:ea typeface="等线" panose="02010600030101010101" pitchFamily="2" charset="-122"/>
              </a:rPr>
              <a:t>变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小，保留，继续交换。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</a:pP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</a:pPr>
            <a:endParaRPr lang="zh-CN" altLang="en-US" kern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0032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宫格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41" y="1008063"/>
            <a:ext cx="3146376" cy="30557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442921" y="4743814"/>
            <a:ext cx="4939554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2     9     4    7     5     3      6    1      8  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907704" y="4743814"/>
            <a:ext cx="0" cy="430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2483768" y="4743234"/>
            <a:ext cx="0" cy="430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3001679" y="4743234"/>
            <a:ext cx="0" cy="430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3502155" y="4743234"/>
            <a:ext cx="0" cy="430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4078219" y="4743234"/>
            <a:ext cx="0" cy="430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4582275" y="4743234"/>
            <a:ext cx="0" cy="430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158339" y="4743234"/>
            <a:ext cx="0" cy="430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5734403" y="4743234"/>
            <a:ext cx="0" cy="430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1450782" y="52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34403" y="585413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行怎么计算  列怎么计算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69569" y="5271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12238" y="2236803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sum(x[3:6])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51720" y="4123667"/>
            <a:ext cx="202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sum(x[1::3])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1699115" y="1386991"/>
            <a:ext cx="2870045" cy="2355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2926091" y="1196752"/>
            <a:ext cx="0" cy="2867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1187624" y="2564904"/>
            <a:ext cx="37246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4588669" y="3511523"/>
            <a:ext cx="1948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sum(A[0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::4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])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H="1">
            <a:off x="1352298" y="1226409"/>
            <a:ext cx="2931670" cy="2785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78158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本节内容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7544" y="1340768"/>
            <a:ext cx="777240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400" dirty="0" smtClean="0"/>
              <a:t>列表定义及元素引用、分片</a:t>
            </a:r>
            <a:endParaRPr lang="en-US" altLang="zh-CN" sz="2400" dirty="0" smtClean="0"/>
          </a:p>
          <a:p>
            <a:pPr algn="just" eaLnBrk="1" hangingPunct="1"/>
            <a:r>
              <a:rPr lang="zh-CN" altLang="en-US" sz="2400" dirty="0" smtClean="0"/>
              <a:t>列表对象常见方法（函数）</a:t>
            </a:r>
            <a:endParaRPr lang="en-US" altLang="zh-CN" sz="2400" dirty="0" smtClean="0"/>
          </a:p>
          <a:p>
            <a:pPr algn="just" eaLnBrk="1" hangingPunct="1"/>
            <a:r>
              <a:rPr lang="zh-CN" altLang="en-US" sz="2400" dirty="0" smtClean="0"/>
              <a:t>内置函数</a:t>
            </a:r>
            <a:endParaRPr lang="en-US" altLang="zh-CN" sz="2400" dirty="0" smtClean="0"/>
          </a:p>
          <a:p>
            <a:pPr algn="just" eaLnBrk="1" hangingPunct="1"/>
            <a:r>
              <a:rPr lang="zh-CN" altLang="en-US" sz="2400" dirty="0" smtClean="0"/>
              <a:t>智力小游戏，九宫格优化</a:t>
            </a:r>
            <a:endParaRPr lang="en-US" altLang="zh-CN" sz="2400" dirty="0" smtClean="0"/>
          </a:p>
          <a:p>
            <a:pPr algn="just" eaLnBrk="1" hangingPunct="1"/>
            <a:r>
              <a:rPr lang="zh-CN" altLang="en-US" sz="2400" dirty="0" smtClean="0"/>
              <a:t>算法：感知器算法，鸢尾花的线性分类</a:t>
            </a:r>
            <a:endParaRPr lang="en-US" altLang="zh-CN" sz="2400" dirty="0" smtClean="0"/>
          </a:p>
          <a:p>
            <a:pPr algn="just" eaLnBrk="1" hangingPunct="1"/>
            <a:endParaRPr lang="en-US" altLang="zh-CN" sz="2400" dirty="0" smtClean="0"/>
          </a:p>
          <a:p>
            <a:pPr algn="just" eaLnBrk="1" hangingPunct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5407852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909" y="116632"/>
            <a:ext cx="8275638" cy="747415"/>
          </a:xfrm>
        </p:spPr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宫格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790" y="980728"/>
            <a:ext cx="7918071" cy="522924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数字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1...9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存放在一维数组里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定义评估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eva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：计算列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行、对角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)"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"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间的差的绝对值的加和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故意给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_eva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很大的值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循环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万次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令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的拷贝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产生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0-8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的随机整数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randint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(0,8))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，作为位置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p1,p2</a:t>
            </a: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交换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p2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元素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评估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a_eva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a_eva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_eva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令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B=A,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b_eva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_eva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继续循环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3218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909" y="116632"/>
            <a:ext cx="8275638" cy="747415"/>
          </a:xfrm>
        </p:spPr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宫格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252" y="861102"/>
            <a:ext cx="8568952" cy="537621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B=list(range(1,10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));</a:t>
            </a:r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b_eva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=1000;i=0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import random as R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while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&lt;100000: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p1=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R.randint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(0,8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);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p2=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R.randint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(0,8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);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A=B[:]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A[p1],A[p2]=A[p2],A[p1]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row1=sum(A[:3]);row2=sum(A[3:6]);row3=sum(A[6:])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srow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=abs(row1-row2)+abs(row1-row3)+abs(row2-row3)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col1=sum(A[::3]);col2=sum(A[1::3]);col3=sum(A[2::3])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scol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=abs(col1-col2)+abs(col1-col3)+abs(col2-col3)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diag1=sum(A[0::4])# A[0]+A[4]+A[8]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diag2=sum(A[6:0:-2]) #A[6]+A[4]+A[2]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sdiag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=abs(diag1-diag2)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a_eva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srow+scol+sdiag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4851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909" y="116632"/>
            <a:ext cx="8275638" cy="747415"/>
          </a:xfrm>
        </p:spPr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宫格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主程序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39909" y="864047"/>
            <a:ext cx="5428234" cy="575848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if (</a:t>
            </a:r>
            <a:r>
              <a:rPr lang="en-US" altLang="zh-CN" sz="2000" kern="0" dirty="0" err="1">
                <a:latin typeface="等线" panose="02010600030101010101" pitchFamily="2" charset="-122"/>
                <a:ea typeface="等线" panose="02010600030101010101" pitchFamily="2" charset="-122"/>
              </a:rPr>
              <a:t>a_eva</a:t>
            </a: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lang="en-US" altLang="zh-CN" sz="2000" kern="0" dirty="0" err="1">
                <a:latin typeface="等线" panose="02010600030101010101" pitchFamily="2" charset="-122"/>
                <a:ea typeface="等线" panose="02010600030101010101" pitchFamily="2" charset="-122"/>
              </a:rPr>
              <a:t>b_eva</a:t>
            </a: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FontTx/>
              <a:buNone/>
            </a:pP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kern="0" dirty="0" err="1">
                <a:latin typeface="等线" panose="02010600030101010101" pitchFamily="2" charset="-122"/>
                <a:ea typeface="等线" panose="02010600030101010101" pitchFamily="2" charset="-122"/>
              </a:rPr>
              <a:t>b_eva</a:t>
            </a: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000" kern="0" dirty="0" err="1">
                <a:latin typeface="等线" panose="02010600030101010101" pitchFamily="2" charset="-122"/>
                <a:ea typeface="等线" panose="02010600030101010101" pitchFamily="2" charset="-122"/>
              </a:rPr>
              <a:t>a_eva</a:t>
            </a:r>
            <a:endParaRPr lang="en-US" altLang="zh-CN" sz="2000" kern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        B=A</a:t>
            </a:r>
          </a:p>
          <a:p>
            <a:pPr marL="0" indent="0">
              <a:buFontTx/>
              <a:buNone/>
            </a:pP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        print(</a:t>
            </a:r>
            <a:r>
              <a:rPr lang="en-US" altLang="zh-CN" sz="2000" kern="0" dirty="0" err="1">
                <a:latin typeface="等线" panose="02010600030101010101" pitchFamily="2" charset="-122"/>
                <a:ea typeface="等线" panose="02010600030101010101" pitchFamily="2" charset="-122"/>
              </a:rPr>
              <a:t>b_eva</a:t>
            </a: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    if </a:t>
            </a:r>
            <a:r>
              <a:rPr lang="en-US" altLang="zh-CN" sz="2000" kern="0" dirty="0" err="1">
                <a:latin typeface="等线" panose="02010600030101010101" pitchFamily="2" charset="-122"/>
                <a:ea typeface="等线" panose="02010600030101010101" pitchFamily="2" charset="-122"/>
              </a:rPr>
              <a:t>a_eva</a:t>
            </a: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==0:</a:t>
            </a:r>
          </a:p>
          <a:p>
            <a:pPr marL="0" indent="0">
              <a:buFontTx/>
              <a:buNone/>
            </a:pP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        break</a:t>
            </a:r>
          </a:p>
          <a:p>
            <a:pPr marL="0" indent="0">
              <a:buFontTx/>
              <a:buNone/>
            </a:pP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kern="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 +=1</a:t>
            </a:r>
          </a:p>
          <a:p>
            <a:pPr marL="0" indent="0">
              <a:buFontTx/>
              <a:buNone/>
            </a:pP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if </a:t>
            </a:r>
            <a:r>
              <a:rPr lang="en-US" altLang="zh-CN" sz="2000" kern="0" dirty="0" err="1">
                <a:latin typeface="等线" panose="02010600030101010101" pitchFamily="2" charset="-122"/>
                <a:ea typeface="等线" panose="02010600030101010101" pitchFamily="2" charset="-122"/>
              </a:rPr>
              <a:t>b_eva</a:t>
            </a: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==0:</a:t>
            </a:r>
          </a:p>
          <a:p>
            <a:pPr marL="0" indent="0">
              <a:buFontTx/>
              <a:buNone/>
            </a:pP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    print('</a:t>
            </a:r>
            <a:r>
              <a:rPr lang="zh-CN" altLang="en-US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找到答案</a:t>
            </a: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0" indent="0">
              <a:buFontTx/>
              <a:buNone/>
            </a:pP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    print('{}\t{}\t{}'.format(B[0],B[1],B[2]))</a:t>
            </a:r>
          </a:p>
          <a:p>
            <a:pPr marL="0" indent="0">
              <a:buFontTx/>
              <a:buNone/>
            </a:pP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    print('{}\t{}\t{}'.format(B[3],B[4],B[5]))</a:t>
            </a:r>
          </a:p>
          <a:p>
            <a:pPr marL="0" indent="0">
              <a:buFontTx/>
              <a:buNone/>
            </a:pP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    print('{}\t{}\t{}'.format(B[6],B[7],B[8]))</a:t>
            </a:r>
          </a:p>
          <a:p>
            <a:pPr marL="0" indent="0">
              <a:buFontTx/>
              <a:buNone/>
            </a:pP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else:</a:t>
            </a:r>
          </a:p>
          <a:p>
            <a:pPr marL="0" indent="0">
              <a:buFontTx/>
              <a:buNone/>
            </a:pP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    print('</a:t>
            </a:r>
            <a:r>
              <a:rPr lang="zh-CN" altLang="en-US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没能求解</a:t>
            </a:r>
            <a:r>
              <a:rPr lang="en-US" altLang="zh-CN" sz="2000" kern="0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  <a:endParaRPr lang="en-US" altLang="zh-CN" sz="2000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81089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信号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平滑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移动平均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11560" y="1196752"/>
            <a:ext cx="7604642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 eaLnBrk="1" hangingPunct="1">
              <a:buNone/>
            </a:pPr>
            <a:r>
              <a:rPr lang="zh-CN" altLang="en-US" sz="2400" dirty="0" smtClean="0"/>
              <a:t>一组信号数据，多点加和平均既平滑</a:t>
            </a:r>
            <a:endParaRPr lang="en-US" altLang="zh-CN" sz="2400" dirty="0" smtClean="0"/>
          </a:p>
          <a:p>
            <a:pPr marL="68263" indent="0" algn="just" eaLnBrk="1" hangingPunct="1">
              <a:buNone/>
            </a:pPr>
            <a:r>
              <a:rPr lang="en-US" altLang="zh-CN" sz="2400" dirty="0" smtClean="0"/>
              <a:t>[</a:t>
            </a:r>
            <a:r>
              <a:rPr lang="en-US" altLang="zh-CN" sz="2400" dirty="0"/>
              <a:t>13, 15, 16, 17, 19, 21, 21.3 , 21.1, 19.1, 17.2, 16, 15.6, 14.3</a:t>
            </a:r>
            <a:r>
              <a:rPr lang="en-US" altLang="zh-CN" sz="2400" dirty="0" smtClean="0"/>
              <a:t>]</a:t>
            </a:r>
          </a:p>
          <a:p>
            <a:pPr marL="68263" indent="0">
              <a:buNone/>
            </a:pPr>
            <a:r>
              <a:rPr lang="zh-CN" altLang="en-US" sz="2400" dirty="0" smtClean="0"/>
              <a:t>如</a:t>
            </a:r>
            <a:r>
              <a:rPr lang="zh-CN" altLang="zh-CN" sz="2400" dirty="0" smtClean="0"/>
              <a:t>取</a:t>
            </a:r>
            <a:r>
              <a:rPr lang="en-US" altLang="zh-CN" sz="2400" dirty="0"/>
              <a:t>3</a:t>
            </a:r>
            <a:r>
              <a:rPr lang="zh-CN" altLang="zh-CN" sz="2400" dirty="0"/>
              <a:t>点平滑，则操作分别为取下列分片的平均值：</a:t>
            </a:r>
          </a:p>
          <a:p>
            <a:pPr marL="68263" indent="0">
              <a:buNone/>
            </a:pPr>
            <a:r>
              <a:rPr lang="en-US" altLang="zh-CN" sz="2400" dirty="0"/>
              <a:t>[13, 15, 16]</a:t>
            </a:r>
            <a:r>
              <a:rPr lang="zh-CN" altLang="zh-CN" sz="2400" dirty="0"/>
              <a:t>，</a:t>
            </a:r>
            <a:r>
              <a:rPr lang="en-US" altLang="zh-CN" sz="2400" dirty="0"/>
              <a:t> [15, 16, 17]</a:t>
            </a:r>
            <a:r>
              <a:rPr lang="zh-CN" altLang="zh-CN" sz="2400" dirty="0"/>
              <a:t>，</a:t>
            </a:r>
            <a:r>
              <a:rPr lang="en-US" altLang="zh-CN" sz="2400" dirty="0"/>
              <a:t>[16, 17, 19]</a:t>
            </a:r>
            <a:r>
              <a:rPr lang="zh-CN" altLang="zh-CN" sz="2400" dirty="0"/>
              <a:t>，</a:t>
            </a:r>
            <a:r>
              <a:rPr lang="en-US" altLang="zh-CN" sz="2400" dirty="0"/>
              <a:t>[17, 19, 21</a:t>
            </a:r>
            <a:r>
              <a:rPr lang="en-US" altLang="zh-CN" sz="2400" dirty="0" smtClean="0"/>
              <a:t>]</a:t>
            </a:r>
          </a:p>
          <a:p>
            <a:pPr marL="68263" indent="0">
              <a:buNone/>
            </a:pPr>
            <a:endParaRPr lang="en-US" altLang="zh-CN" sz="2400" dirty="0" smtClean="0"/>
          </a:p>
          <a:p>
            <a:pPr marL="68263" indent="0">
              <a:buNone/>
            </a:pPr>
            <a:r>
              <a:rPr lang="zh-CN" altLang="en-US" sz="2400" dirty="0" smtClean="0"/>
              <a:t>需要知识：列表分片，列表数值加和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zh-CN" altLang="en-US" sz="2400" dirty="0" smtClean="0"/>
              <a:t>设采用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点平滑，则最终得到的点数</a:t>
            </a:r>
            <a:r>
              <a:rPr lang="zh-CN" altLang="en-US" sz="2400" dirty="0"/>
              <a:t>：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zh-CN" altLang="en-US" sz="2400" dirty="0" smtClean="0"/>
              <a:t>原来的总点数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m-1</a:t>
            </a:r>
            <a:r>
              <a:rPr lang="zh-CN" altLang="en-US" sz="2400" dirty="0" smtClean="0"/>
              <a:t>） 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zh-CN" altLang="en-US" sz="2400" dirty="0"/>
              <a:t>原来</a:t>
            </a:r>
            <a:r>
              <a:rPr lang="zh-CN" altLang="en-US" sz="2400" dirty="0" smtClean="0"/>
              <a:t>的总点数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(data)</a:t>
            </a:r>
          </a:p>
          <a:p>
            <a:pPr marL="68263" indent="0">
              <a:buNone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次分片位置    </a:t>
            </a:r>
            <a:r>
              <a:rPr lang="en-US" altLang="zh-CN" sz="2400" dirty="0"/>
              <a:t>[</a:t>
            </a:r>
            <a:r>
              <a:rPr lang="en-US" altLang="zh-CN" sz="2400" dirty="0" smtClean="0"/>
              <a:t>k, </a:t>
            </a:r>
            <a:r>
              <a:rPr lang="en-US" altLang="zh-CN" sz="2400" dirty="0" err="1" smtClean="0"/>
              <a:t>m+k</a:t>
            </a:r>
            <a:r>
              <a:rPr lang="en-US" altLang="zh-CN" sz="2400" dirty="0" smtClean="0"/>
              <a:t>]</a:t>
            </a:r>
            <a:endParaRPr lang="zh-CN" altLang="zh-CN" sz="2400" dirty="0"/>
          </a:p>
          <a:p>
            <a:pPr marL="68263" indent="0" algn="just" eaLnBrk="1" hangingPunct="1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862937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信号平滑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51164" y="1340768"/>
            <a:ext cx="7604642" cy="43924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000" b="1" dirty="0" smtClean="0"/>
              <a:t>程序：</a:t>
            </a:r>
            <a:endParaRPr lang="en-US" altLang="zh-CN" sz="2000" b="1" dirty="0" smtClean="0"/>
          </a:p>
          <a:p>
            <a:pPr marL="68263" indent="0">
              <a:buNone/>
            </a:pPr>
            <a:r>
              <a:rPr lang="en-US" altLang="zh-CN" sz="2000" b="1" dirty="0" smtClean="0"/>
              <a:t>Data=</a:t>
            </a:r>
            <a:r>
              <a:rPr lang="zh-CN" altLang="en-US" sz="2000" b="1" dirty="0" smtClean="0"/>
              <a:t>读数据</a:t>
            </a:r>
            <a:endParaRPr lang="en-US" altLang="zh-CN" sz="2000" b="1" dirty="0" smtClean="0"/>
          </a:p>
          <a:p>
            <a:pPr marL="68263" indent="0">
              <a:buNone/>
            </a:pPr>
            <a:r>
              <a:rPr lang="en-US" altLang="zh-CN" sz="2000" b="1" dirty="0" smtClean="0"/>
              <a:t>m=3</a:t>
            </a:r>
          </a:p>
          <a:p>
            <a:pPr marL="68263" indent="0">
              <a:buNone/>
            </a:pPr>
            <a:r>
              <a:rPr lang="en-US" altLang="zh-CN" sz="2000" b="1" dirty="0" smtClean="0"/>
              <a:t>result=[]</a:t>
            </a:r>
          </a:p>
          <a:p>
            <a:pPr marL="68263" indent="0">
              <a:buNone/>
            </a:pPr>
            <a:r>
              <a:rPr lang="en-US" altLang="zh-CN" sz="2000" b="1" dirty="0" smtClean="0"/>
              <a:t>for </a:t>
            </a:r>
            <a:r>
              <a:rPr lang="en-US" altLang="zh-CN" sz="2000" b="1" dirty="0"/>
              <a:t>k in range(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(data)-(m-1)):   </a:t>
            </a:r>
            <a:endParaRPr lang="en-US" altLang="zh-CN" sz="2000" b="1" dirty="0" smtClean="0"/>
          </a:p>
          <a:p>
            <a:pPr marL="68263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en-US" altLang="zh-CN" sz="2000" b="1" dirty="0"/>
              <a:t>segment=data[</a:t>
            </a:r>
            <a:r>
              <a:rPr lang="en-US" altLang="zh-CN" sz="2000" b="1" dirty="0" err="1"/>
              <a:t>k:m+k</a:t>
            </a:r>
            <a:r>
              <a:rPr lang="en-US" altLang="zh-CN" sz="2000" b="1" dirty="0"/>
              <a:t>]    </a:t>
            </a:r>
            <a:endParaRPr lang="en-US" altLang="zh-CN" sz="2000" b="1" dirty="0" smtClean="0"/>
          </a:p>
          <a:p>
            <a:pPr marL="68263" indent="0">
              <a:buNone/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onePoint</a:t>
            </a:r>
            <a:r>
              <a:rPr lang="en-US" altLang="zh-CN" sz="2000" b="1" dirty="0" smtClean="0"/>
              <a:t>=sum(segment</a:t>
            </a:r>
            <a:r>
              <a:rPr lang="en-US" altLang="zh-CN" sz="2000" b="1" dirty="0"/>
              <a:t>)/m    </a:t>
            </a:r>
            <a:endParaRPr lang="en-US" altLang="zh-CN" sz="2000" b="1" dirty="0" smtClean="0"/>
          </a:p>
          <a:p>
            <a:pPr marL="68263" indent="0">
              <a:buNone/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result.append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onePoint</a:t>
            </a:r>
            <a:r>
              <a:rPr lang="en-US" altLang="zh-CN" sz="2000" b="1" dirty="0" smtClean="0"/>
              <a:t>)</a:t>
            </a:r>
          </a:p>
          <a:p>
            <a:pPr marL="68263" indent="0">
              <a:buNone/>
            </a:pPr>
            <a:r>
              <a:rPr lang="en-US" altLang="zh-CN" sz="2000" b="1" dirty="0" smtClean="0"/>
              <a:t>print(result)</a:t>
            </a:r>
          </a:p>
          <a:p>
            <a:pPr marL="68263" indent="0">
              <a:buNone/>
            </a:pPr>
            <a:endParaRPr lang="zh-CN" altLang="zh-CN" sz="2000" b="1" dirty="0"/>
          </a:p>
          <a:p>
            <a:pPr marL="68263" indent="0" algn="just" eaLnBrk="1" hangingPunct="1"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648143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数据模拟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– Gauss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52986" y="1268760"/>
            <a:ext cx="760464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dirty="0" smtClean="0"/>
              <a:t>B1 =0.8*EXP</a:t>
            </a:r>
            <a:r>
              <a:rPr lang="en-US" altLang="zh-CN" sz="2800" dirty="0"/>
              <a:t>(- POWER(((A1-380)/2/10),2</a:t>
            </a:r>
            <a:r>
              <a:rPr lang="en-US" altLang="zh-CN" sz="2800" dirty="0" smtClean="0"/>
              <a:t>))</a:t>
            </a:r>
            <a:endParaRPr lang="zh-CN" altLang="zh-CN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929712"/>
              </p:ext>
            </p:extLst>
          </p:nvPr>
        </p:nvGraphicFramePr>
        <p:xfrm>
          <a:off x="752986" y="2132856"/>
          <a:ext cx="6915358" cy="1200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公式" r:id="rId3" imgW="1371600" imgH="241300" progId="Equation.3">
                  <p:embed/>
                </p:oleObj>
              </mc:Choice>
              <mc:Fallback>
                <p:oleObj name="公式" r:id="rId3" imgW="1371600" imgH="24130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86" y="2132856"/>
                        <a:ext cx="6915358" cy="1200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11560" y="3695204"/>
            <a:ext cx="774606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dirty="0"/>
              <a:t>A</a:t>
            </a:r>
            <a:r>
              <a:rPr lang="en-US" altLang="zh-CN" sz="2800" baseline="-25000" dirty="0"/>
              <a:t>max</a:t>
            </a:r>
            <a:r>
              <a:rPr lang="zh-CN" altLang="zh-CN" sz="2800" dirty="0"/>
              <a:t>是最大峰高，</a:t>
            </a:r>
            <a:r>
              <a:rPr lang="en-US" altLang="zh-CN" sz="2800" dirty="0"/>
              <a:t>w</a:t>
            </a:r>
            <a:r>
              <a:rPr lang="zh-CN" altLang="zh-CN" sz="2800" dirty="0"/>
              <a:t>是最大峰高位置，</a:t>
            </a:r>
            <a:r>
              <a:rPr lang="en-US" altLang="zh-CN" sz="2800" dirty="0"/>
              <a:t>s</a:t>
            </a:r>
            <a:r>
              <a:rPr lang="zh-CN" altLang="zh-CN" sz="2800" dirty="0"/>
              <a:t>则是半高宽。下标</a:t>
            </a:r>
            <a:r>
              <a:rPr lang="en-US" altLang="zh-CN" sz="2800" dirty="0" err="1"/>
              <a:t>i</a:t>
            </a:r>
            <a:r>
              <a:rPr lang="zh-CN" altLang="zh-CN" sz="2800" dirty="0"/>
              <a:t>代表第</a:t>
            </a:r>
            <a:r>
              <a:rPr lang="en-US" altLang="zh-CN" sz="2800" dirty="0" err="1"/>
              <a:t>i</a:t>
            </a:r>
            <a:r>
              <a:rPr lang="zh-CN" altLang="zh-CN" sz="2800" dirty="0"/>
              <a:t>个</a:t>
            </a:r>
            <a:r>
              <a:rPr lang="zh-CN" altLang="zh-CN" sz="2800" dirty="0" smtClean="0"/>
              <a:t>采样点</a:t>
            </a:r>
            <a:endParaRPr lang="en-US" altLang="zh-CN" sz="2800" dirty="0" smtClean="0"/>
          </a:p>
          <a:p>
            <a:pPr marL="68263" indent="0">
              <a:buNone/>
            </a:pPr>
            <a:endParaRPr lang="en-US" altLang="zh-CN" sz="2800" dirty="0"/>
          </a:p>
          <a:p>
            <a:pPr marL="68263" indent="0">
              <a:buNone/>
            </a:pPr>
            <a:r>
              <a:rPr lang="zh-CN" altLang="en-US" sz="2800" dirty="0" smtClean="0"/>
              <a:t>模拟数据：产生</a:t>
            </a:r>
            <a:r>
              <a:rPr lang="en-US" altLang="zh-CN" sz="2800" dirty="0" smtClean="0"/>
              <a:t>5%</a:t>
            </a:r>
            <a:r>
              <a:rPr lang="zh-CN" altLang="en-US" sz="2800" dirty="0" smtClean="0"/>
              <a:t>噪声</a:t>
            </a:r>
            <a:r>
              <a:rPr lang="en-US" altLang="zh-CN" sz="2800" dirty="0" smtClean="0"/>
              <a:t>,excel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rand</a:t>
            </a:r>
            <a:r>
              <a:rPr lang="zh-CN" altLang="en-US" sz="2800" dirty="0" smtClean="0"/>
              <a:t>函数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801217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信号平滑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51164" y="980728"/>
            <a:ext cx="7604642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000" b="1" dirty="0" smtClean="0"/>
              <a:t>程序：</a:t>
            </a:r>
            <a:endParaRPr lang="en-US" altLang="zh-CN" sz="2000" b="1" dirty="0" smtClean="0"/>
          </a:p>
          <a:p>
            <a:pPr marL="68263" indent="0">
              <a:buNone/>
            </a:pPr>
            <a:r>
              <a:rPr lang="en-US" altLang="zh-CN" sz="2000" b="1" dirty="0"/>
              <a:t>i</a:t>
            </a:r>
            <a:r>
              <a:rPr lang="en-US" altLang="zh-CN" sz="2000" b="1" dirty="0" smtClean="0"/>
              <a:t>mport </a:t>
            </a:r>
            <a:r>
              <a:rPr lang="en-US" altLang="zh-CN" sz="2000" b="1" dirty="0" err="1" smtClean="0"/>
              <a:t>numpy</a:t>
            </a:r>
            <a:r>
              <a:rPr lang="en-US" altLang="zh-CN" sz="2000" b="1" dirty="0" smtClean="0"/>
              <a:t> as np</a:t>
            </a:r>
          </a:p>
          <a:p>
            <a:pPr marL="68263" indent="0">
              <a:buNone/>
            </a:pPr>
            <a:r>
              <a:rPr lang="en-US" altLang="zh-CN" sz="2000" b="1" dirty="0" smtClean="0"/>
              <a:t>Data=</a:t>
            </a:r>
            <a:r>
              <a:rPr lang="en-US" altLang="zh-CN" sz="2000" b="1" dirty="0" err="1" smtClean="0"/>
              <a:t>np.loadtxt</a:t>
            </a:r>
            <a:r>
              <a:rPr lang="en-US" altLang="zh-CN" sz="2000" b="1" dirty="0" smtClean="0"/>
              <a:t>(r' </a:t>
            </a:r>
            <a:r>
              <a:rPr lang="en-US" altLang="zh-CN" sz="2000" b="1" dirty="0"/>
              <a:t>E:\</a:t>
            </a:r>
            <a:r>
              <a:rPr lang="en-US" altLang="zh-CN" sz="2000" b="1" dirty="0" smtClean="0"/>
              <a:t>teach\programTeach\modelTeach</a:t>
            </a:r>
            <a:r>
              <a:rPr lang="zh-CN" altLang="en-US" sz="2000" b="1" dirty="0"/>
              <a:t>窗口滤噪</a:t>
            </a:r>
            <a:r>
              <a:rPr lang="en-US" altLang="zh-CN" sz="2000" b="1" dirty="0"/>
              <a:t>.txt')</a:t>
            </a:r>
            <a:endParaRPr lang="en-US" altLang="zh-CN" sz="2000" b="1" dirty="0" smtClean="0"/>
          </a:p>
          <a:p>
            <a:pPr marL="68263" indent="0">
              <a:buNone/>
            </a:pPr>
            <a:r>
              <a:rPr lang="en-US" altLang="zh-CN" sz="2000" b="1" dirty="0" smtClean="0"/>
              <a:t>m=3</a:t>
            </a:r>
          </a:p>
          <a:p>
            <a:pPr marL="68263" indent="0">
              <a:buNone/>
            </a:pPr>
            <a:r>
              <a:rPr lang="en-US" altLang="zh-CN" sz="2000" b="1" dirty="0" smtClean="0"/>
              <a:t>result=[]</a:t>
            </a:r>
          </a:p>
          <a:p>
            <a:pPr marL="68263" indent="0">
              <a:buNone/>
            </a:pPr>
            <a:r>
              <a:rPr lang="en-US" altLang="zh-CN" sz="2000" b="1" dirty="0" smtClean="0"/>
              <a:t>for </a:t>
            </a:r>
            <a:r>
              <a:rPr lang="en-US" altLang="zh-CN" sz="2000" b="1" dirty="0"/>
              <a:t>k in range(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(data)-(m-1)):   </a:t>
            </a:r>
            <a:endParaRPr lang="en-US" altLang="zh-CN" sz="2000" b="1" dirty="0" smtClean="0"/>
          </a:p>
          <a:p>
            <a:pPr marL="68263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en-US" altLang="zh-CN" sz="2000" b="1" dirty="0"/>
              <a:t>segment=data[</a:t>
            </a:r>
            <a:r>
              <a:rPr lang="en-US" altLang="zh-CN" sz="2000" b="1" dirty="0" err="1"/>
              <a:t>k:m+k</a:t>
            </a:r>
            <a:r>
              <a:rPr lang="en-US" altLang="zh-CN" sz="2000" b="1" dirty="0"/>
              <a:t>]    </a:t>
            </a:r>
            <a:endParaRPr lang="en-US" altLang="zh-CN" sz="2000" b="1" dirty="0" smtClean="0"/>
          </a:p>
          <a:p>
            <a:pPr marL="68263" indent="0">
              <a:buNone/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onePoint</a:t>
            </a:r>
            <a:r>
              <a:rPr lang="en-US" altLang="zh-CN" sz="2000" b="1" dirty="0" smtClean="0"/>
              <a:t>=sum(segment</a:t>
            </a:r>
            <a:r>
              <a:rPr lang="en-US" altLang="zh-CN" sz="2000" b="1" dirty="0"/>
              <a:t>)/m    </a:t>
            </a:r>
            <a:endParaRPr lang="en-US" altLang="zh-CN" sz="2000" b="1" dirty="0" smtClean="0"/>
          </a:p>
          <a:p>
            <a:pPr marL="68263" indent="0">
              <a:buNone/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result.append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onePoint</a:t>
            </a:r>
            <a:r>
              <a:rPr lang="en-US" altLang="zh-CN" sz="2000" b="1" dirty="0" smtClean="0"/>
              <a:t>)</a:t>
            </a:r>
          </a:p>
          <a:p>
            <a:pPr marL="68263" indent="0">
              <a:buNone/>
            </a:pPr>
            <a:r>
              <a:rPr lang="en-US" altLang="zh-CN" sz="2000" b="1" dirty="0" smtClean="0"/>
              <a:t>print(result)</a:t>
            </a:r>
          </a:p>
          <a:p>
            <a:pPr marL="68263" indent="0">
              <a:buNone/>
            </a:pPr>
            <a:r>
              <a:rPr lang="en-US" altLang="zh-CN" sz="2000" b="1" dirty="0"/>
              <a:t>r</a:t>
            </a:r>
            <a:r>
              <a:rPr lang="en-US" altLang="zh-CN" sz="2000" b="1" dirty="0" smtClean="0"/>
              <a:t>es=</a:t>
            </a:r>
            <a:r>
              <a:rPr lang="en-US" altLang="zh-CN" sz="2000" b="1" dirty="0" err="1" smtClean="0"/>
              <a:t>np.array</a:t>
            </a:r>
            <a:r>
              <a:rPr lang="en-US" altLang="zh-CN" sz="2000" b="1" dirty="0" smtClean="0"/>
              <a:t>(result)</a:t>
            </a:r>
          </a:p>
          <a:p>
            <a:pPr marL="68263" indent="0">
              <a:buNone/>
            </a:pPr>
            <a:r>
              <a:rPr lang="en-US" altLang="zh-CN" sz="2000" b="1" dirty="0" err="1"/>
              <a:t>n</a:t>
            </a:r>
            <a:r>
              <a:rPr lang="en-US" altLang="zh-CN" sz="2000" b="1" dirty="0" err="1" smtClean="0"/>
              <a:t>p.savetxt</a:t>
            </a:r>
            <a:r>
              <a:rPr lang="en-US" altLang="zh-CN" sz="2000" b="1" dirty="0" smtClean="0"/>
              <a:t>("</a:t>
            </a:r>
            <a:r>
              <a:rPr lang="zh-CN" altLang="en-US" sz="2000" b="1" dirty="0" smtClean="0"/>
              <a:t>文件名</a:t>
            </a:r>
            <a:r>
              <a:rPr lang="en-US" altLang="zh-CN" sz="2000" b="1" dirty="0"/>
              <a:t>"</a:t>
            </a:r>
            <a:r>
              <a:rPr lang="en-US" altLang="zh-CN" sz="2000" b="1" dirty="0" smtClean="0"/>
              <a:t>, res)</a:t>
            </a:r>
            <a:endParaRPr lang="zh-CN" altLang="zh-CN" sz="2000" b="1" dirty="0"/>
          </a:p>
          <a:p>
            <a:pPr marL="68263" indent="0">
              <a:buNone/>
            </a:pPr>
            <a:endParaRPr lang="zh-CN" altLang="zh-CN" sz="2000" b="1" dirty="0"/>
          </a:p>
          <a:p>
            <a:pPr marL="68263" indent="0" algn="just" eaLnBrk="1" hangingPunct="1">
              <a:buNone/>
            </a:pPr>
            <a:endParaRPr lang="en-US" altLang="zh-CN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254" y="3407343"/>
            <a:ext cx="2400300" cy="2324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485" y="2342687"/>
            <a:ext cx="18764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81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内建函数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--map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01953" y="1484784"/>
            <a:ext cx="7676650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data=['1.0','2.0','3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t=map(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float,data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lastData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=list(t)</a:t>
            </a:r>
          </a:p>
          <a:p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lastData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1.0, 2.0, 3.0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altLang="zh-CN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4565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52234" y="1268760"/>
            <a:ext cx="8212254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从屏幕输入一组数据，例如 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"1.2  4.5  9.8  -7.3"</a:t>
            </a:r>
          </a:p>
          <a:p>
            <a:r>
              <a:rPr lang="zh-CN" altLang="en-US" sz="2800" b="1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将其转换为数据组成的列表，求其平均、偏差、中位数</a:t>
            </a:r>
            <a:endParaRPr lang="en-US" altLang="zh-CN" sz="2800" b="1" dirty="0" smtClean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263" indent="0">
              <a:buNone/>
            </a:pP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求解原理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input </a:t>
            </a:r>
            <a:r>
              <a:rPr lang="zh-CN" altLang="en-US" sz="2800" b="1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后是字符串</a:t>
            </a:r>
            <a:endParaRPr lang="en-US" altLang="zh-CN" sz="2800" b="1" dirty="0" smtClean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用字符串的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split 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方法，切割成字符串列表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b="1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转换</a:t>
            </a:r>
            <a:endParaRPr lang="en-US" altLang="zh-CN" sz="2800" b="1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8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列表内建函数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—map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支持自定义函数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54078" y="1412776"/>
            <a:ext cx="7676650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 add(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):	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简单函数定义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smtClean="0"/>
              <a:t>return num+1</a:t>
            </a:r>
          </a:p>
          <a:p>
            <a:pPr marL="68263" indent="0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 err="1" smtClean="0"/>
              <a:t>lastData</a:t>
            </a:r>
            <a:r>
              <a:rPr lang="en-US" altLang="zh-CN" sz="2400" dirty="0" smtClean="0"/>
              <a:t>=[</a:t>
            </a:r>
            <a:r>
              <a:rPr lang="en-US" altLang="zh-CN" sz="2400" dirty="0"/>
              <a:t>1.0, 2.0, 3.0</a:t>
            </a:r>
            <a:r>
              <a:rPr lang="en-US" altLang="zh-CN" sz="2400" dirty="0" smtClean="0"/>
              <a:t>]</a:t>
            </a:r>
          </a:p>
          <a:p>
            <a:pPr marL="68263" indent="0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t=map(</a:t>
            </a:r>
            <a:r>
              <a:rPr lang="en-US" altLang="zh-CN" sz="2400" dirty="0" err="1"/>
              <a:t>add,lastData</a:t>
            </a:r>
            <a:r>
              <a:rPr lang="en-US" altLang="zh-CN" sz="2400" dirty="0" smtClean="0"/>
              <a:t>)</a:t>
            </a:r>
          </a:p>
          <a:p>
            <a:pPr marL="68263" indent="0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list(t</a:t>
            </a:r>
            <a:r>
              <a:rPr lang="en-US" altLang="zh-CN" sz="2400" dirty="0" smtClean="0"/>
              <a:t>)</a:t>
            </a:r>
          </a:p>
          <a:p>
            <a:pPr marL="68263" indent="0">
              <a:buNone/>
            </a:pPr>
            <a:r>
              <a:rPr lang="en-US" altLang="zh-CN" sz="2400" dirty="0" smtClean="0"/>
              <a:t>[</a:t>
            </a:r>
            <a:r>
              <a:rPr lang="en-US" altLang="zh-CN" sz="2400" dirty="0"/>
              <a:t>2.0, 3.0, 4.0]</a:t>
            </a:r>
            <a:endParaRPr lang="zh-CN" altLang="zh-C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18333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List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7544" y="1340768"/>
            <a:ext cx="777240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400" dirty="0" smtClean="0"/>
              <a:t>列表是一组数据的集合，这组数据可以类型相同，也可不同，放入一个</a:t>
            </a:r>
            <a:r>
              <a:rPr lang="en-US" altLang="zh-CN" sz="2400" dirty="0" smtClean="0"/>
              <a:t>[]</a:t>
            </a:r>
            <a:r>
              <a:rPr lang="zh-CN" altLang="en-US" sz="2400" dirty="0" smtClean="0"/>
              <a:t>内</a:t>
            </a:r>
            <a:endParaRPr lang="en-US" altLang="zh-CN" sz="2400" dirty="0" smtClean="0"/>
          </a:p>
          <a:p>
            <a:pPr algn="just" eaLnBrk="1" hangingPunct="1"/>
            <a:endParaRPr lang="en-US" altLang="zh-CN" sz="2400" dirty="0" smtClean="0"/>
          </a:p>
          <a:p>
            <a:pPr algn="just" eaLnBrk="1" hangingPunct="1"/>
            <a:r>
              <a:rPr lang="zh-CN" altLang="en-US" sz="2400" dirty="0" smtClean="0"/>
              <a:t>列表生成方案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，直接用</a:t>
            </a:r>
            <a:r>
              <a:rPr lang="en-US" altLang="zh-CN" sz="2400" dirty="0" smtClean="0"/>
              <a:t>[  ]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 smtClean="0"/>
              <a:t>x=[1, 2,3,”</a:t>
            </a:r>
            <a:r>
              <a:rPr lang="zh-CN" altLang="en-US" sz="2400" dirty="0" smtClean="0"/>
              <a:t>小王</a:t>
            </a:r>
            <a:r>
              <a:rPr lang="en-US" altLang="zh-CN" sz="2400" dirty="0" smtClean="0"/>
              <a:t>”,”</a:t>
            </a:r>
            <a:r>
              <a:rPr lang="en-US" altLang="zh-CN" sz="2400" dirty="0" err="1" smtClean="0"/>
              <a:t>anna</a:t>
            </a:r>
            <a:r>
              <a:rPr lang="en-US" altLang="zh-CN" sz="2400" dirty="0" smtClean="0"/>
              <a:t>”]</a:t>
            </a:r>
          </a:p>
        </p:txBody>
      </p:sp>
    </p:spTree>
    <p:extLst>
      <p:ext uri="{BB962C8B-B14F-4D97-AF65-F5344CB8AC3E}">
        <p14:creationId xmlns:p14="http://schemas.microsoft.com/office/powerpoint/2010/main" val="42521306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zip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88" y="1124744"/>
            <a:ext cx="8293100" cy="3888432"/>
          </a:xfrm>
        </p:spPr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zip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函数将多个列表的对应元素整合为元组，并返回以这些元组为元素的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zip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对象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names=['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张仟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', '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石戎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',  '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万行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']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ages=[23, 21, 22]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ziped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=zip(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names,ages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print(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ziped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print(list(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ziped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</a:p>
          <a:p>
            <a:pPr marL="0" indent="0">
              <a:buNone/>
            </a:pPr>
            <a:r>
              <a:rPr lang="en-US" altLang="zh-CN" dirty="0"/>
              <a:t>[('</a:t>
            </a:r>
            <a:r>
              <a:rPr lang="zh-CN" altLang="zh-CN" dirty="0"/>
              <a:t>张仟</a:t>
            </a:r>
            <a:r>
              <a:rPr lang="en-US" altLang="zh-CN" dirty="0"/>
              <a:t>', 23), ('</a:t>
            </a:r>
            <a:r>
              <a:rPr lang="zh-CN" altLang="zh-CN" dirty="0"/>
              <a:t>石戎</a:t>
            </a:r>
            <a:r>
              <a:rPr lang="en-US" altLang="zh-CN" dirty="0"/>
              <a:t>', 21), ('</a:t>
            </a:r>
            <a:r>
              <a:rPr lang="zh-CN" altLang="zh-CN" dirty="0"/>
              <a:t>万行</a:t>
            </a:r>
            <a:r>
              <a:rPr lang="en-US" altLang="zh-CN" dirty="0"/>
              <a:t>', 22</a:t>
            </a:r>
            <a:r>
              <a:rPr lang="en-US" altLang="zh-CN" dirty="0" smtClean="0"/>
              <a:t>)]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4427984" y="278092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indent="269875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names=['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张仟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', '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石戎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',  '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万行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']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9875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ages=[23, 21, 22]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9875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name,age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in zip(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names,ages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9875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print(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name,age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73533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enumerate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88" y="1124744"/>
            <a:ext cx="8293100" cy="4752528"/>
          </a:xfrm>
        </p:spPr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enumerate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函数将一个列表的元素与其下标索引号组成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元组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names=['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张仟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', '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石戎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',  '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万行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']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enu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=enumerate(names)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print(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enu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print(list(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enu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491133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二维列表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68930" y="1124744"/>
            <a:ext cx="7742696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列表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的元素是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列表，矩阵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 eaLnBrk="1" hangingPunct="1"/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表达形式   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[[],[],[],...]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83782" y="2391722"/>
            <a:ext cx="7742696" cy="6772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例子：利用列表推导式，求矩阵的转置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8930" y="3435838"/>
            <a:ext cx="7772400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algn="just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X=[[1, 2, 3, 4],  [5, 6, 7, 8],  [9, 10, 11, 12]]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algn="just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=[[row[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] for row in X ]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#</a:t>
            </a:r>
            <a:r>
              <a:rPr lang="zh-CN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每个</a:t>
            </a:r>
            <a:r>
              <a:rPr lang="zh-CN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元素是一个列表，由矩阵</a:t>
            </a:r>
            <a:r>
              <a:rPr lang="zh-CN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的列</a:t>
            </a:r>
            <a:r>
              <a:rPr lang="zh-CN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组成</a:t>
            </a:r>
          </a:p>
          <a:p>
            <a:pPr marL="68263" algn="just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for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(X[0])) ]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# </a:t>
            </a:r>
            <a:r>
              <a:rPr lang="zh-CN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循环以矩阵的列展开</a:t>
            </a:r>
          </a:p>
          <a:p>
            <a:pPr marL="68263" algn="just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print(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0477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鸢尾花分类器线性模型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08" y="1268760"/>
            <a:ext cx="8461471" cy="4680520"/>
          </a:xfrm>
        </p:spPr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变色鸢尾、山鸢尾，花瓣的长、宽，有差异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各取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朵花，数据如下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[[5.1,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3.5 ],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[4.9, 3.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],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[4.7,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3.2],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[4.6,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3.1],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[5. 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3.6],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[5.4,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3.9],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[4.6,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3.4],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[5. 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3.4 ],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[4.4,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2.9], [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4.9,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3.1]]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[[5.5,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2.6 ],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[6.1, 3.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],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[5.8,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2.6],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[5. 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2.3],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[5.6,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2.7],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[5.7, 3.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],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[5.7,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2.9],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[6.2,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2.9], [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5.1,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2.5],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[5.7,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2.8]]</a:t>
            </a: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分类数值，分别表达为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-1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[-1, -1, -1, -1, -1, -1, -1, -1, -1, -1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[1, 1, 1, 1, 1, 1, 1, 1, 1, 1]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052944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1268760"/>
            <a:ext cx="8293100" cy="4094163"/>
          </a:xfrm>
        </p:spPr>
        <p:txBody>
          <a:bodyPr/>
          <a:lstStyle/>
          <a:p>
            <a:r>
              <a:rPr lang="zh-CN" altLang="en-US" dirty="0" smtClean="0"/>
              <a:t>如何让计算机通过学习自动找到直线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23162"/>
            <a:ext cx="5688632" cy="38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79096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1268760"/>
            <a:ext cx="5489302" cy="200593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设直线方程为：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a1*x1+a2*x2+b=0</a:t>
            </a: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a1*x1+a2*x2+b&gt;=0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y=+1</a:t>
            </a:r>
          </a:p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&lt;=0,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y=-1</a:t>
            </a:r>
          </a:p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y*(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a1*x1+a2*x2+b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)&lt;0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，则样本误判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05" y="1268760"/>
            <a:ext cx="2992977" cy="20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83088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1268760"/>
            <a:ext cx="5489302" cy="345638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给定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初值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给定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学习速率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对于误判样本作如下的调整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a1 += r*y*x1</a:t>
            </a:r>
          </a:p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a2 +=r*y*x2</a:t>
            </a:r>
          </a:p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b +=r*y</a:t>
            </a: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为何这么调节系数？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05" y="1268760"/>
            <a:ext cx="2992977" cy="20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66150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1268760"/>
            <a:ext cx="8153598" cy="288032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判别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取值好不好？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损失函数，越小越好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损失函数定义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Loss(a1,a2,b)=</a:t>
            </a:r>
            <a:r>
              <a:rPr lang="el-GR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Σ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max(0, -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en-US" altLang="zh-CN" baseline="-25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(a1*x1</a:t>
            </a:r>
            <a:r>
              <a:rPr lang="en-US" altLang="zh-CN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+a2*x2</a:t>
            </a:r>
            <a:r>
              <a:rPr lang="en-US" altLang="zh-CN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+b))</a:t>
            </a: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即误判的样本的误差和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729738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感知器算法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损失函数定义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1008063"/>
            <a:ext cx="8153598" cy="5157241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算法思路：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给定样本矩阵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，分类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，系数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a(a1,a2)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，截距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计算每个样本的  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a1x1+a2x2+b 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的值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乘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以对应的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，形成列表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temp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根据公式计算损失函数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返回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temp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函数格式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函数名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参数表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.....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......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return 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表达式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9206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感知器算法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损失函数定义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1008063"/>
            <a:ext cx="8153598" cy="5157241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lossF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x,y,a,b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): 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 x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维列表，每行一个样本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, y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是样本分类符，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temp=[]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for one in x: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temp1=[one[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]*a[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 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(one))]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temp1=sum(temp1)+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b   #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每个样本的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a1x1+a2x2+b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的取值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temp.append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(temp1)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temp2=[]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(temp)):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temp2.append(temp[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]*y[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])   #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每个样本函数值与真值的乘积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s=0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temp2: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s += max(0,-i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 #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计算损失函数，每项取负值，即误判样本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return </a:t>
            </a:r>
            <a:r>
              <a:rPr lang="en-US" altLang="zh-CN" sz="28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s,temp2 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 temp2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返回有用，用于找误判，调节系数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3091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List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39552" y="1268760"/>
            <a:ext cx="777240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400" dirty="0" smtClean="0"/>
              <a:t>列表生成方案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函数配合</a:t>
            </a:r>
            <a:r>
              <a:rPr lang="en-US" altLang="zh-CN" sz="2400" dirty="0" smtClean="0"/>
              <a:t>range 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39552" y="2420888"/>
            <a:ext cx="7772400" cy="3290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en-US" altLang="zh-CN" sz="2400" dirty="0"/>
              <a:t>r</a:t>
            </a:r>
            <a:r>
              <a:rPr lang="en-US" altLang="zh-CN" sz="2400" dirty="0" smtClean="0"/>
              <a:t>ange</a:t>
            </a:r>
            <a:r>
              <a:rPr lang="zh-CN" altLang="en-US" sz="2400" dirty="0" smtClean="0"/>
              <a:t>函数产生列表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格式为：</a:t>
            </a:r>
            <a:endParaRPr lang="en-US" altLang="zh-CN" sz="2400" dirty="0" smtClean="0"/>
          </a:p>
          <a:p>
            <a:pPr algn="just" eaLnBrk="1" hangingPunct="1">
              <a:buFontTx/>
              <a:buNone/>
            </a:pPr>
            <a:r>
              <a:rPr lang="en-US" altLang="zh-CN" sz="2400" dirty="0" smtClean="0"/>
              <a:t>range(start, end, step)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其中</a:t>
            </a:r>
            <a:r>
              <a:rPr lang="en-US" altLang="zh-CN" sz="2400" dirty="0" smtClean="0"/>
              <a:t>start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step</a:t>
            </a:r>
            <a:r>
              <a:rPr lang="zh-CN" altLang="en-US" sz="2400" dirty="0" smtClean="0"/>
              <a:t>可以省略，</a:t>
            </a:r>
            <a:r>
              <a:rPr lang="en-US" altLang="zh-CN" sz="2400" dirty="0" smtClean="0"/>
              <a:t>step</a:t>
            </a:r>
            <a:r>
              <a:rPr lang="zh-CN" altLang="en-US" sz="2400" dirty="0" smtClean="0"/>
              <a:t>省略，则其为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start</a:t>
            </a:r>
            <a:r>
              <a:rPr lang="zh-CN" altLang="en-US" sz="2400" dirty="0" smtClean="0"/>
              <a:t>省略，则认为其为</a:t>
            </a:r>
            <a:r>
              <a:rPr lang="en-US" altLang="zh-CN" sz="2400" dirty="0" smtClean="0"/>
              <a:t>0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/>
              <a:t>例如 </a:t>
            </a:r>
            <a:r>
              <a:rPr lang="en-US" altLang="zh-CN" sz="2400" dirty="0" smtClean="0"/>
              <a:t>list(range(1,10))</a:t>
            </a:r>
            <a:r>
              <a:rPr lang="zh-CN" altLang="en-US" sz="2400" dirty="0" smtClean="0"/>
              <a:t>产生</a:t>
            </a:r>
            <a:r>
              <a:rPr lang="en-US" altLang="zh-CN" sz="2400" dirty="0" smtClean="0"/>
              <a:t>[1,2,…, 9]</a:t>
            </a:r>
            <a:r>
              <a:rPr lang="zh-CN" altLang="en-US" sz="2400" dirty="0" smtClean="0"/>
              <a:t>的列表</a:t>
            </a:r>
            <a:endParaRPr lang="en-US" altLang="zh-CN" sz="2400" dirty="0" smtClean="0"/>
          </a:p>
          <a:p>
            <a:pPr algn="just" eaLnBrk="1" hangingPunct="1">
              <a:buFontTx/>
              <a:buNone/>
            </a:pPr>
            <a:r>
              <a:rPr lang="en-US" altLang="zh-CN" sz="2400" dirty="0" smtClean="0"/>
              <a:t>range(1,10,3) </a:t>
            </a:r>
            <a:r>
              <a:rPr lang="zh-CN" altLang="en-US" sz="2400" dirty="0" smtClean="0"/>
              <a:t>产生</a:t>
            </a:r>
            <a:r>
              <a:rPr lang="en-US" altLang="zh-CN" sz="2400" dirty="0" smtClean="0"/>
              <a:t>[1,4,7]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 smtClean="0"/>
              <a:t>Range</a:t>
            </a:r>
            <a:r>
              <a:rPr lang="zh-CN" altLang="en-US" sz="2400" dirty="0" smtClean="0"/>
              <a:t>确定的范围为 </a:t>
            </a:r>
            <a:r>
              <a:rPr lang="en-US" altLang="zh-CN" sz="2400" dirty="0" smtClean="0"/>
              <a:t>[  )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左端闭区间，右端开区间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402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感知器算法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主程序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1008063"/>
            <a:ext cx="8153598" cy="5157241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数据准备</a:t>
            </a:r>
            <a:endParaRPr lang="es-E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s-E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x1</a:t>
            </a: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=[[5.1, 3.5 ],  [4.9, 3. ],  [4.7, 3.2], [4.6, 3.1], [5. , 3.6], [5.4, 3.9],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[4.6, 3.4], [5. , 3.4 ], [4.4, 2.9], [4.9, 3.1]]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x2=[[5.5, 2.6 ],  [6.1, 3. ],  [5.8, 2.6], [5. , 2.3], [5.6, 2.7],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[5.7, 3. ],  [5.7, 2.9],  [6.2, 2.9], [5.1, 2.5],  [5.7, 2.8]]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x1.extend(x2)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x=x1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y=[-1, -1, -1, -1, -1, -1, -1, -1, -1, -1]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y1=[1, 1, 1, 1, 1, 1, 1, 1, 1, 1]</a:t>
            </a:r>
          </a:p>
          <a:p>
            <a:pPr marL="0" indent="0">
              <a:buNone/>
            </a:pPr>
            <a:r>
              <a:rPr lang="es-E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y.extend(y1)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9891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感知器算法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主程序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1196752"/>
            <a:ext cx="8153598" cy="4077121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算法思路</a:t>
            </a:r>
            <a:endParaRPr lang="es-E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给定系数，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=[1,1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]; b=1; 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学习速率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rate=0.1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指定迭代次数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根据 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 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b, rate, 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计算损失函数、每个样本的 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y*(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样本公式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值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找误判样本，按公式调节系数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578654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感知器算法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主程序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1008063"/>
            <a:ext cx="8153598" cy="5157241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算法</a:t>
            </a:r>
            <a:endParaRPr lang="es-E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a=[1,1]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b=1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rate=0.1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range(100):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loss,temp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lossF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x,y,a,b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print(loss)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for j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(temp)):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if temp[j] &lt;0: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    a[0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 +=rate*y[j]*x[j][0]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a[1] +=rate*y[j]*x[j][1]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b +=rate*y[j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print("model is {:10.3f}x1+{:10.3f}x2+{:10.3f}".format(a[0],a[1],b))</a:t>
            </a:r>
          </a:p>
          <a:p>
            <a:pPr marL="0" indent="0">
              <a:buNone/>
            </a:pP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75584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感知器算法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主程序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1008063"/>
            <a:ext cx="8153598" cy="558928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制图，后面有讲解</a:t>
            </a:r>
            <a:endParaRPr lang="es-E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xvalue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=[x[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][0] 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(x))]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xmin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=min(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xvalue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xmax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=max(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xvalue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xmin,xmax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=[-a[0]/a[1]*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xmin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-b/a[1],-a[0]/a[1]*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xmax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-b/a[1]]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pylab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import *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cls1x=[x[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][0] 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(x)) if y[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]==-1]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cls2x=[x[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][0] 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(x)) if y[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]==1]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cls1y=[x[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][1] 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(x)) if y[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]==-1]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cls2y=[x[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][1] 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(x)) if y[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]==1]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plot(cls1x,cls1y,'b^')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plot(cls2x,cls2y,'r^')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plot(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xp,yp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show()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85089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列表推导式快速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求列表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46050" y="1268760"/>
            <a:ext cx="777240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400" dirty="0" smtClean="0"/>
              <a:t>列表生成方案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：列表推导式</a:t>
            </a:r>
            <a:endParaRPr lang="en-US" altLang="zh-CN" sz="2400" dirty="0" smtClean="0"/>
          </a:p>
          <a:p>
            <a:pPr algn="just" eaLnBrk="1" hangingPunct="1"/>
            <a:r>
              <a:rPr lang="zh-CN" altLang="en-US" sz="2400" dirty="0" smtClean="0"/>
              <a:t>例子 求 </a:t>
            </a:r>
            <a:r>
              <a:rPr lang="en-US" altLang="zh-CN" sz="2400" dirty="0" smtClean="0"/>
              <a:t>0—9 </a:t>
            </a:r>
            <a:r>
              <a:rPr lang="zh-CN" altLang="en-US" sz="2400" dirty="0" smtClean="0"/>
              <a:t>每个数字平方的列表</a:t>
            </a:r>
            <a:endParaRPr lang="en-US" altLang="zh-CN" sz="2400" dirty="0" smtClean="0"/>
          </a:p>
          <a:p>
            <a:pPr marL="68263" indent="0" algn="just" eaLnBrk="1" hangingPunct="1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li= </a:t>
            </a:r>
            <a:r>
              <a:rPr lang="en-US" altLang="zh-CN" sz="2400" b="1" dirty="0">
                <a:solidFill>
                  <a:srgbClr val="FF0000"/>
                </a:solidFill>
              </a:rPr>
              <a:t>[x*x for x in range(10)]</a:t>
            </a:r>
          </a:p>
          <a:p>
            <a:pPr marL="68263" indent="0" algn="just" eaLnBrk="1" hangingPunct="1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[0, 1, 4, 9, 16, 25, 36, 49, 64, 81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]</a:t>
            </a:r>
          </a:p>
          <a:p>
            <a:pPr marL="68263" indent="0" algn="just" eaLnBrk="1" hangingPunct="1">
              <a:buNone/>
            </a:pPr>
            <a:endParaRPr lang="en-US" altLang="zh-CN" sz="2400" b="1" dirty="0" smtClean="0">
              <a:solidFill>
                <a:srgbClr val="FFFF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54078" y="3501008"/>
            <a:ext cx="777240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求 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0—9 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中可以被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整除的数字的平方列表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46050" y="4797152"/>
            <a:ext cx="777240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 eaLnBrk="1" hangingPunct="1">
              <a:buNone/>
            </a:pP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li=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[x*x for x in range(10) if x%3==0]</a:t>
            </a:r>
          </a:p>
          <a:p>
            <a:pPr marL="68263" indent="0" algn="just" eaLnBrk="1" hangingPunct="1"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[0, 9, 36, 81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070137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539552" y="59851"/>
            <a:ext cx="7772400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列表元素的调用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5876" y="1052736"/>
            <a:ext cx="777240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400" dirty="0" smtClean="0"/>
              <a:t>列表通过   表名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下标</a:t>
            </a:r>
            <a:r>
              <a:rPr lang="en-US" altLang="zh-CN" sz="2400" dirty="0" smtClean="0"/>
              <a:t>]</a:t>
            </a:r>
          </a:p>
          <a:p>
            <a:pPr algn="just" eaLnBrk="1" hangingPunct="1"/>
            <a:r>
              <a:rPr lang="zh-CN" altLang="en-US" sz="2400" dirty="0" smtClean="0"/>
              <a:t>下标从左到右 </a:t>
            </a:r>
            <a:r>
              <a:rPr lang="en-US" altLang="zh-CN" sz="2400" dirty="0" smtClean="0"/>
              <a:t>0~n-1  </a:t>
            </a:r>
            <a:r>
              <a:rPr lang="zh-CN" altLang="en-US" sz="2400" dirty="0" smtClean="0"/>
              <a:t>；从右向左 </a:t>
            </a:r>
            <a:r>
              <a:rPr lang="en-US" altLang="zh-CN" sz="2400" dirty="0" smtClean="0"/>
              <a:t>-1~-n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5876" y="2457453"/>
            <a:ext cx="4320480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it-IT" altLang="zh-CN" sz="2400" dirty="0"/>
              <a:t>&gt;&gt;&gt; x=[1, 2,3,'</a:t>
            </a:r>
            <a:r>
              <a:rPr lang="zh-CN" altLang="it-IT" sz="2400" dirty="0"/>
              <a:t>小王</a:t>
            </a:r>
            <a:r>
              <a:rPr lang="it-IT" altLang="zh-CN" sz="2400" dirty="0"/>
              <a:t>','anna']</a:t>
            </a:r>
          </a:p>
          <a:p>
            <a:pPr algn="just" eaLnBrk="1" hangingPunct="1">
              <a:buFontTx/>
              <a:buNone/>
            </a:pPr>
            <a:r>
              <a:rPr lang="it-IT" altLang="zh-CN" sz="2400" dirty="0"/>
              <a:t>&gt;&gt;&gt; x[0]</a:t>
            </a:r>
          </a:p>
          <a:p>
            <a:pPr algn="just" eaLnBrk="1" hangingPunct="1">
              <a:buFontTx/>
              <a:buNone/>
            </a:pPr>
            <a:r>
              <a:rPr lang="it-IT" altLang="zh-CN" sz="2400" dirty="0"/>
              <a:t>1</a:t>
            </a:r>
          </a:p>
          <a:p>
            <a:pPr algn="just" eaLnBrk="1" hangingPunct="1">
              <a:buFontTx/>
              <a:buNone/>
            </a:pPr>
            <a:r>
              <a:rPr lang="it-IT" altLang="zh-CN" sz="2400" dirty="0"/>
              <a:t>&gt;&gt;&gt; x[-1]</a:t>
            </a:r>
          </a:p>
          <a:p>
            <a:pPr algn="just" eaLnBrk="1" hangingPunct="1">
              <a:buFontTx/>
              <a:buNone/>
            </a:pPr>
            <a:r>
              <a:rPr lang="it-IT" altLang="zh-CN" sz="2400" dirty="0"/>
              <a:t>'anna'</a:t>
            </a:r>
          </a:p>
          <a:p>
            <a:pPr algn="just" eaLnBrk="1" hangingPunct="1">
              <a:buFontTx/>
              <a:buNone/>
            </a:pPr>
            <a:r>
              <a:rPr lang="it-IT" altLang="zh-CN" sz="2400" dirty="0"/>
              <a:t>&gt;&gt;&gt;</a:t>
            </a:r>
            <a:endParaRPr lang="en-US" altLang="zh-CN" sz="24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004048" y="2924944"/>
            <a:ext cx="3091880" cy="7068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dirty="0" smtClean="0"/>
              <a:t>用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索引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方式引用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879412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列表运算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分片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0590" y="1412776"/>
            <a:ext cx="7992887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800" b="1" dirty="0" smtClean="0"/>
              <a:t>与字符串一样</a:t>
            </a:r>
            <a:endParaRPr lang="en-US" altLang="zh-CN" sz="2800" b="1" dirty="0" smtClean="0"/>
          </a:p>
          <a:p>
            <a:pPr algn="just" eaLnBrk="1" hangingPunct="1"/>
            <a:r>
              <a:rPr lang="zh-CN" altLang="en-US" sz="2800" b="1" dirty="0" smtClean="0"/>
              <a:t>采用</a:t>
            </a:r>
            <a:r>
              <a:rPr lang="en-US" altLang="zh-CN" sz="2800" b="1" dirty="0" smtClean="0"/>
              <a:t>[</a:t>
            </a:r>
            <a:r>
              <a:rPr lang="en-US" altLang="zh-CN" sz="2800" b="1" dirty="0" err="1" smtClean="0"/>
              <a:t>start:end:step</a:t>
            </a:r>
            <a:r>
              <a:rPr lang="en-US" altLang="zh-CN" sz="2800" b="1" dirty="0" smtClean="0"/>
              <a:t>]</a:t>
            </a:r>
            <a:r>
              <a:rPr lang="zh-CN" altLang="en-US" sz="2800" b="1" dirty="0" smtClean="0"/>
              <a:t>的形式，左闭右开</a:t>
            </a:r>
            <a:endParaRPr lang="en-US" altLang="zh-CN" sz="2800" b="1" dirty="0" smtClean="0"/>
          </a:p>
          <a:p>
            <a:pPr algn="just" eaLnBrk="1" hangingPunct="1"/>
            <a:r>
              <a:rPr lang="en-US" altLang="zh-CN" sz="2800" b="1" dirty="0" smtClean="0"/>
              <a:t>start</a:t>
            </a:r>
            <a:r>
              <a:rPr lang="zh-CN" altLang="en-US" sz="2800" b="1" dirty="0" smtClean="0"/>
              <a:t>省略，取</a:t>
            </a:r>
            <a:r>
              <a:rPr lang="en-US" altLang="zh-CN" sz="2800" b="1" dirty="0" smtClean="0"/>
              <a:t>0</a:t>
            </a:r>
          </a:p>
          <a:p>
            <a:pPr algn="just" eaLnBrk="1" hangingPunct="1"/>
            <a:r>
              <a:rPr lang="en-US" altLang="zh-CN" sz="2800" b="1" dirty="0" smtClean="0"/>
              <a:t>end</a:t>
            </a:r>
            <a:r>
              <a:rPr lang="zh-CN" altLang="en-US" sz="2800" b="1" dirty="0" smtClean="0"/>
              <a:t>省略，取最大值</a:t>
            </a:r>
            <a:endParaRPr lang="en-US" altLang="zh-CN" sz="2800" b="1" dirty="0" smtClean="0"/>
          </a:p>
          <a:p>
            <a:pPr algn="just" eaLnBrk="1" hangingPunct="1"/>
            <a:r>
              <a:rPr lang="en-US" altLang="zh-CN" sz="2800" b="1" dirty="0" smtClean="0"/>
              <a:t>step</a:t>
            </a:r>
            <a:r>
              <a:rPr lang="zh-CN" altLang="en-US" sz="2800" b="1" dirty="0" smtClean="0"/>
              <a:t>省略，取</a:t>
            </a:r>
            <a:r>
              <a:rPr lang="en-US" altLang="zh-CN" sz="2800" b="1" dirty="0" smtClean="0"/>
              <a:t>1</a:t>
            </a:r>
          </a:p>
          <a:p>
            <a:pPr algn="just" eaLnBrk="1" hangingPunct="1"/>
            <a:r>
              <a:rPr lang="zh-CN" altLang="en-US" sz="2800" b="1" dirty="0" smtClean="0"/>
              <a:t>全部省略，取整个表，既拷贝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773755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列表的拷贝与引用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li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it-IT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it-IT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[0, 1, 4, 9, 16, 25, 36, 49, 64, 81]</a:t>
            </a:r>
          </a:p>
          <a:p>
            <a:pPr marL="0" indent="0">
              <a:buNone/>
            </a:pPr>
            <a:endParaRPr lang="it-IT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it-IT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a=li   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引用，两者是一样的</a:t>
            </a:r>
            <a:endParaRPr lang="it-IT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it-IT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a=li[:] 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拷贝</a:t>
            </a:r>
            <a:endParaRPr lang="it-IT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比较两者差异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测试： </a:t>
            </a:r>
            <a:endParaRPr lang="it-IT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it-IT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it-IT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a[0]=-</a:t>
            </a:r>
            <a:r>
              <a:rPr lang="it-IT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</a:p>
          <a:p>
            <a:pPr marL="0" indent="0"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595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列表的加法和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乘法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与字符串一样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11560" y="1196752"/>
            <a:ext cx="7848872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法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68263" indent="0" algn="just" eaLnBrk="1" hangingPunct="1">
              <a:buNone/>
            </a:pPr>
            <a:r>
              <a:rPr lang="en-US" altLang="zh-CN" sz="2400" b="1" dirty="0"/>
              <a:t>&gt;&gt;&gt; x</a:t>
            </a:r>
          </a:p>
          <a:p>
            <a:pPr marL="68263" indent="0" algn="just" eaLnBrk="1" hangingPunct="1">
              <a:buNone/>
            </a:pPr>
            <a:r>
              <a:rPr lang="en-US" altLang="zh-CN" sz="2400" b="1" dirty="0"/>
              <a:t>[1, 3, 23, 22, 45, 90]</a:t>
            </a:r>
          </a:p>
          <a:p>
            <a:pPr marL="68263" indent="0" algn="just" eaLnBrk="1" hangingPunct="1">
              <a:buNone/>
            </a:pPr>
            <a:r>
              <a:rPr lang="en-US" altLang="zh-CN" sz="2400" b="1" dirty="0"/>
              <a:t>&gt;&gt;&gt; y</a:t>
            </a:r>
          </a:p>
          <a:p>
            <a:pPr marL="68263" indent="0" algn="just" eaLnBrk="1" hangingPunct="1">
              <a:buNone/>
            </a:pPr>
            <a:r>
              <a:rPr lang="en-US" altLang="zh-CN" sz="2400" b="1" dirty="0"/>
              <a:t>['bob', '</a:t>
            </a:r>
            <a:r>
              <a:rPr lang="en-US" altLang="zh-CN" sz="2400" b="1" dirty="0" err="1"/>
              <a:t>alice</a:t>
            </a:r>
            <a:r>
              <a:rPr lang="en-US" altLang="zh-CN" sz="2400" b="1" dirty="0"/>
              <a:t>', 'storm']</a:t>
            </a:r>
          </a:p>
          <a:p>
            <a:pPr marL="68263" indent="0" algn="just" eaLnBrk="1" hangingPunct="1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b="1" dirty="0" err="1"/>
              <a:t>x+y</a:t>
            </a:r>
            <a:endParaRPr lang="en-US" altLang="zh-CN" sz="2400" b="1" dirty="0"/>
          </a:p>
          <a:p>
            <a:pPr marL="68263" indent="0" algn="just" eaLnBrk="1" hangingPunct="1">
              <a:buNone/>
            </a:pPr>
            <a:r>
              <a:rPr lang="en-US" altLang="zh-CN" sz="2400" b="1" dirty="0"/>
              <a:t>[1, 3, 23, 22, 45, 90, 'bob', '</a:t>
            </a:r>
            <a:r>
              <a:rPr lang="en-US" altLang="zh-CN" sz="2400" b="1" dirty="0" err="1"/>
              <a:t>alice</a:t>
            </a:r>
            <a:r>
              <a:rPr lang="en-US" altLang="zh-CN" sz="2400" b="1" dirty="0"/>
              <a:t>', 'storm</a:t>
            </a:r>
            <a:r>
              <a:rPr lang="en-US" altLang="zh-CN" sz="2400" b="1" dirty="0" smtClean="0"/>
              <a:t>']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*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法</a:t>
            </a:r>
            <a:r>
              <a:rPr lang="en-US" altLang="zh-CN" sz="2400" b="1" dirty="0" smtClean="0"/>
              <a:t> </a:t>
            </a:r>
          </a:p>
          <a:p>
            <a:pPr marL="68263" indent="0" algn="just" eaLnBrk="1" hangingPunct="1">
              <a:buNone/>
            </a:pPr>
            <a:r>
              <a:rPr lang="en-US" altLang="zh-CN" sz="2400" b="1" dirty="0"/>
              <a:t>&gt;&gt;&gt; y*3</a:t>
            </a:r>
          </a:p>
          <a:p>
            <a:pPr marL="68263" indent="0" algn="just" eaLnBrk="1" hangingPunct="1">
              <a:buNone/>
            </a:pPr>
            <a:r>
              <a:rPr lang="en-US" altLang="zh-CN" sz="2400" b="1" dirty="0"/>
              <a:t>['bob', '</a:t>
            </a:r>
            <a:r>
              <a:rPr lang="en-US" altLang="zh-CN" sz="2400" b="1" dirty="0" err="1"/>
              <a:t>alice</a:t>
            </a:r>
            <a:r>
              <a:rPr lang="en-US" altLang="zh-CN" sz="2400" b="1" dirty="0"/>
              <a:t>', 'storm', 'bob', '</a:t>
            </a:r>
            <a:r>
              <a:rPr lang="en-US" altLang="zh-CN" sz="2400" b="1" dirty="0" err="1"/>
              <a:t>alice</a:t>
            </a:r>
            <a:r>
              <a:rPr lang="en-US" altLang="zh-CN" sz="2400" b="1" dirty="0"/>
              <a:t>', 'storm', 'bob', '</a:t>
            </a:r>
            <a:r>
              <a:rPr lang="en-US" altLang="zh-CN" sz="2400" b="1" dirty="0" err="1"/>
              <a:t>alice</a:t>
            </a:r>
            <a:r>
              <a:rPr lang="en-US" altLang="zh-CN" sz="2400" b="1" dirty="0"/>
              <a:t>', 'storm']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825164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8171</TotalTime>
  <Words>2902</Words>
  <Application>Microsoft Office PowerPoint</Application>
  <PresentationFormat>全屏显示(4:3)</PresentationFormat>
  <Paragraphs>395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等线</vt:lpstr>
      <vt:lpstr>黑体</vt:lpstr>
      <vt:lpstr>华文新魏</vt:lpstr>
      <vt:lpstr>宋体</vt:lpstr>
      <vt:lpstr>Arial</vt:lpstr>
      <vt:lpstr>Bodoni MT Black</vt:lpstr>
      <vt:lpstr>Calibri</vt:lpstr>
      <vt:lpstr>Times New Roman</vt:lpstr>
      <vt:lpstr>Wingdings</vt:lpstr>
      <vt:lpstr>主题1</vt:lpstr>
      <vt:lpstr>公式</vt:lpstr>
      <vt:lpstr>Python数据结构--list</vt:lpstr>
      <vt:lpstr>本节内容</vt:lpstr>
      <vt:lpstr>列表List</vt:lpstr>
      <vt:lpstr>列表List</vt:lpstr>
      <vt:lpstr>列表推导式快速求列表</vt:lpstr>
      <vt:lpstr>列表元素的调用</vt:lpstr>
      <vt:lpstr>列表运算----分片</vt:lpstr>
      <vt:lpstr>列表的拷贝与引用</vt:lpstr>
      <vt:lpstr>列表的加法和乘法—与字符串一样</vt:lpstr>
      <vt:lpstr>空列表</vt:lpstr>
      <vt:lpstr>成员资格(成员在表中in运算符)</vt:lpstr>
      <vt:lpstr>列表的方法</vt:lpstr>
      <vt:lpstr>列表方法  列表作为对象</vt:lpstr>
      <vt:lpstr>列表方法  列表作为对象</vt:lpstr>
      <vt:lpstr>列表方法  列表作为对象</vt:lpstr>
      <vt:lpstr>列表遍历</vt:lpstr>
      <vt:lpstr>函数sum 、len、max、min</vt:lpstr>
      <vt:lpstr>优化问题 9宫格  </vt:lpstr>
      <vt:lpstr>9宫格</vt:lpstr>
      <vt:lpstr>9宫格</vt:lpstr>
      <vt:lpstr>9宫格—程序</vt:lpstr>
      <vt:lpstr>9宫格—主程序</vt:lpstr>
      <vt:lpstr>信号平滑-移动平均</vt:lpstr>
      <vt:lpstr>信号平滑</vt:lpstr>
      <vt:lpstr>数据模拟 – Gauss函数</vt:lpstr>
      <vt:lpstr>信号平滑</vt:lpstr>
      <vt:lpstr>内建函数--map</vt:lpstr>
      <vt:lpstr>map例子</vt:lpstr>
      <vt:lpstr>列表内建函数—map支持自定义函数</vt:lpstr>
      <vt:lpstr>zip函数</vt:lpstr>
      <vt:lpstr>enumerate函数</vt:lpstr>
      <vt:lpstr>二维列表</vt:lpstr>
      <vt:lpstr>鸢尾花分类器线性模型</vt:lpstr>
      <vt:lpstr>感知器算法</vt:lpstr>
      <vt:lpstr>感知器算法</vt:lpstr>
      <vt:lpstr>感知器算法</vt:lpstr>
      <vt:lpstr>感知器算法</vt:lpstr>
      <vt:lpstr>感知器算法—损失函数定义</vt:lpstr>
      <vt:lpstr>感知器算法—损失函数定义</vt:lpstr>
      <vt:lpstr>感知器算法—主程序</vt:lpstr>
      <vt:lpstr>感知器算法—主程序</vt:lpstr>
      <vt:lpstr>感知器算法—主程序</vt:lpstr>
      <vt:lpstr>感知器算法—主程序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405</cp:revision>
  <dcterms:created xsi:type="dcterms:W3CDTF">2010-02-28T17:17:53Z</dcterms:created>
  <dcterms:modified xsi:type="dcterms:W3CDTF">2019-09-23T07:54:47Z</dcterms:modified>
</cp:coreProperties>
</file>