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28"/>
  </p:notesMasterIdLst>
  <p:sldIdLst>
    <p:sldId id="256" r:id="rId2"/>
    <p:sldId id="306" r:id="rId3"/>
    <p:sldId id="307" r:id="rId4"/>
    <p:sldId id="310" r:id="rId5"/>
    <p:sldId id="335" r:id="rId6"/>
    <p:sldId id="311" r:id="rId7"/>
    <p:sldId id="312" r:id="rId8"/>
    <p:sldId id="313" r:id="rId9"/>
    <p:sldId id="314" r:id="rId10"/>
    <p:sldId id="332" r:id="rId11"/>
    <p:sldId id="333" r:id="rId12"/>
    <p:sldId id="334" r:id="rId13"/>
    <p:sldId id="315" r:id="rId14"/>
    <p:sldId id="336" r:id="rId15"/>
    <p:sldId id="321" r:id="rId16"/>
    <p:sldId id="337" r:id="rId17"/>
    <p:sldId id="338" r:id="rId18"/>
    <p:sldId id="322" r:id="rId19"/>
    <p:sldId id="323" r:id="rId20"/>
    <p:sldId id="324" r:id="rId21"/>
    <p:sldId id="325" r:id="rId22"/>
    <p:sldId id="326" r:id="rId23"/>
    <p:sldId id="328" r:id="rId24"/>
    <p:sldId id="329" r:id="rId25"/>
    <p:sldId id="331" r:id="rId26"/>
    <p:sldId id="330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6"/>
    <a:srgbClr val="0000B4"/>
    <a:srgbClr val="0000A8"/>
    <a:srgbClr val="00FFA8"/>
    <a:srgbClr val="006699"/>
    <a:srgbClr val="CC0099"/>
    <a:srgbClr val="A7D9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4592A4-E237-4A56-9CB9-39DC0234BDB2}" type="datetimeFigureOut">
              <a:rPr lang="zh-CN" altLang="en-US"/>
              <a:pPr>
                <a:defRPr/>
              </a:pPr>
              <a:t>2019/9/23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941A3E1-9B29-4EC3-8654-927667BFF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860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4"/>
          <p:cNvSpPr>
            <a:spLocks noChangeArrowheads="1"/>
          </p:cNvSpPr>
          <p:nvPr/>
        </p:nvSpPr>
        <p:spPr bwMode="gray">
          <a:xfrm>
            <a:off x="0" y="3132138"/>
            <a:ext cx="9144000" cy="3725862"/>
          </a:xfrm>
          <a:prstGeom prst="rect">
            <a:avLst/>
          </a:prstGeom>
          <a:gradFill rotWithShape="1">
            <a:gsLst>
              <a:gs pos="0">
                <a:srgbClr val="003569"/>
              </a:gs>
              <a:gs pos="100000">
                <a:srgbClr val="417E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Line 65"/>
          <p:cNvSpPr>
            <a:spLocks noChangeShapeType="1"/>
          </p:cNvSpPr>
          <p:nvPr/>
        </p:nvSpPr>
        <p:spPr bwMode="gray">
          <a:xfrm>
            <a:off x="0" y="3125788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0" y="6537325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83415D4A-526D-4DC9-BF32-C7B8DBFED9D6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32363" y="4929188"/>
            <a:ext cx="371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000" b="1" smtClean="0">
                <a:solidFill>
                  <a:schemeClr val="bg1"/>
                </a:solidFill>
              </a:rPr>
              <a:t>pshcong@tongji.edu.cn</a:t>
            </a:r>
            <a:endParaRPr lang="zh-CN" altLang="en-US" sz="2000" b="1" smtClean="0">
              <a:solidFill>
                <a:schemeClr val="bg1"/>
              </a:solidFill>
            </a:endParaRPr>
          </a:p>
        </p:txBody>
      </p:sp>
      <p:pic>
        <p:nvPicPr>
          <p:cNvPr id="8" name="Picture 8" descr="http://www.rrcap.unep.org/userfiles/image/200px-Tongji_University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5750"/>
            <a:ext cx="1905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11" name="Rectangle 47"/>
          <p:cNvSpPr>
            <a:spLocks noGrp="1" noChangeArrowheads="1"/>
          </p:cNvSpPr>
          <p:nvPr>
            <p:ph type="ctrTitle" sz="quarter"/>
          </p:nvPr>
        </p:nvSpPr>
        <p:spPr>
          <a:xfrm>
            <a:off x="1117600" y="1406525"/>
            <a:ext cx="7508875" cy="1470025"/>
          </a:xfrm>
        </p:spPr>
        <p:txBody>
          <a:bodyPr anchor="ctr"/>
          <a:lstStyle>
            <a:lvl1pPr algn="r">
              <a:defRPr sz="48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88112" name="Rectangle 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1063" y="3357562"/>
            <a:ext cx="5205412" cy="1085859"/>
          </a:xfrm>
        </p:spPr>
        <p:txBody>
          <a:bodyPr/>
          <a:lstStyle>
            <a:lvl1pPr marL="0" indent="0" algn="r">
              <a:spcBef>
                <a:spcPct val="20000"/>
              </a:spcBef>
              <a:buClrTx/>
              <a:buFontTx/>
              <a:buNone/>
              <a:defRPr sz="2400">
                <a:solidFill>
                  <a:schemeClr val="bg1"/>
                </a:solidFill>
                <a:latin typeface="Bodoni MT Black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63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/>
        </p:nvCxnSpPr>
        <p:spPr bwMode="auto">
          <a:xfrm>
            <a:off x="571500" y="6858000"/>
            <a:ext cx="18573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95025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2613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84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45FD9-2A9F-4ADC-AC9B-CCE7FF1D7D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77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4"/>
          <p:cNvSpPr>
            <a:spLocks noChangeArrowheads="1"/>
          </p:cNvSpPr>
          <p:nvPr/>
        </p:nvSpPr>
        <p:spPr bwMode="gray">
          <a:xfrm>
            <a:off x="0" y="6375400"/>
            <a:ext cx="9107488" cy="482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Line 56"/>
          <p:cNvSpPr>
            <a:spLocks noChangeShapeType="1"/>
          </p:cNvSpPr>
          <p:nvPr/>
        </p:nvSpPr>
        <p:spPr bwMode="gray">
          <a:xfrm>
            <a:off x="0" y="6369050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412875"/>
            <a:ext cx="82931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9" name="Text Box 45"/>
          <p:cNvSpPr txBox="1">
            <a:spLocks noChangeArrowheads="1"/>
          </p:cNvSpPr>
          <p:nvPr/>
        </p:nvSpPr>
        <p:spPr bwMode="ltGray">
          <a:xfrm>
            <a:off x="8621713" y="6453188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6FD76A5C-5101-48E2-B4FF-7E96E16CB41A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103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139700"/>
            <a:ext cx="827563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pic>
        <p:nvPicPr>
          <p:cNvPr id="1032" name="Picture 9" descr="tongji university lo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15888"/>
            <a:ext cx="21240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4"/>
          <p:cNvSpPr txBox="1">
            <a:spLocks noChangeArrowheads="1"/>
          </p:cNvSpPr>
          <p:nvPr userDrawn="1"/>
        </p:nvSpPr>
        <p:spPr bwMode="auto">
          <a:xfrm>
            <a:off x="179512" y="6369051"/>
            <a:ext cx="3600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0" dirty="0" smtClean="0">
                <a:solidFill>
                  <a:srgbClr val="FFFF00"/>
                </a:solidFill>
              </a:rPr>
              <a:t>http://cal.tongji.edu.cn/IT</a:t>
            </a:r>
            <a:endParaRPr lang="zh-CN" altLang="en-US" sz="2400" dirty="0" smtClean="0">
              <a:solidFill>
                <a:srgbClr val="FFFF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3" r:id="rId3"/>
    <p:sldLayoutId id="2147483925" r:id="rId4"/>
    <p:sldLayoutId id="2147483928" r:id="rId5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400" b="1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2200">
          <a:solidFill>
            <a:schemeClr val="tx1"/>
          </a:solidFill>
          <a:latin typeface="华文新魏" pitchFamily="2" charset="-122"/>
          <a:ea typeface="华文新魏" pitchFamily="2" charset="-122"/>
        </a:defRPr>
      </a:lvl2pPr>
      <a:lvl3pPr marL="11430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>
          <a:solidFill>
            <a:schemeClr val="tx1"/>
          </a:solidFill>
          <a:latin typeface="华文新魏" pitchFamily="2" charset="-122"/>
          <a:ea typeface="华文新魏" pitchFamily="2" charset="-122"/>
        </a:defRPr>
      </a:lvl3pPr>
      <a:lvl4pPr marL="16002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华文新魏" pitchFamily="2" charset="-122"/>
          <a:ea typeface="华文新魏" pitchFamily="2" charset="-122"/>
        </a:defRPr>
      </a:lvl4pPr>
      <a:lvl5pPr marL="20574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  <a:ea typeface="华文新魏" pitchFamily="2" charset="-122"/>
        </a:defRPr>
      </a:lvl5pPr>
      <a:lvl6pPr marL="25146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 smtClean="0"/>
              <a:t>Python</a:t>
            </a:r>
            <a:r>
              <a:rPr lang="zh-CN" altLang="en-US" dirty="0" smtClean="0"/>
              <a:t>语法基础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函数</a:t>
            </a:r>
          </a:p>
        </p:txBody>
      </p:sp>
      <p:sp>
        <p:nvSpPr>
          <p:cNvPr id="4099" name="副标题 2"/>
          <p:cNvSpPr>
            <a:spLocks noGrp="1"/>
          </p:cNvSpPr>
          <p:nvPr>
            <p:ph type="subTitle" sz="quarter" idx="1"/>
          </p:nvPr>
        </p:nvSpPr>
        <p:spPr>
          <a:xfrm>
            <a:off x="3421063" y="3357563"/>
            <a:ext cx="5205412" cy="1085850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latin typeface="Bodoni MT Black"/>
              </a:rPr>
              <a:t>  教师：丛培盛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611559" y="336170"/>
            <a:ext cx="7982489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en-US" altLang="zh-CN" dirty="0"/>
              <a:t>   </a:t>
            </a:r>
            <a:r>
              <a:rPr lang="zh-CN" altLang="en-US" dirty="0" smtClean="0"/>
              <a:t>求</a:t>
            </a:r>
            <a:r>
              <a:rPr lang="zh-CN" altLang="en-US" dirty="0"/>
              <a:t>一元高次方程的根</a:t>
            </a: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124744"/>
            <a:ext cx="5075133" cy="302433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740397" y="4138883"/>
            <a:ext cx="4853651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25463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b="1" dirty="0"/>
              <a:t>f(a)*f(b)&lt;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，根在</a:t>
            </a:r>
            <a:r>
              <a:rPr lang="en-US" altLang="zh-CN" sz="2000" b="1" dirty="0" err="1" smtClean="0"/>
              <a:t>a,b</a:t>
            </a:r>
            <a:r>
              <a:rPr lang="zh-CN" altLang="en-US" sz="2000" b="1" dirty="0" smtClean="0"/>
              <a:t>中间</a:t>
            </a:r>
            <a:endParaRPr lang="en-US" altLang="zh-CN" sz="2000" b="1" dirty="0" smtClean="0"/>
          </a:p>
          <a:p>
            <a:pPr marL="525463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zh-CN" altLang="zh-CN" sz="2000" b="1" dirty="0" smtClean="0"/>
              <a:t>取</a:t>
            </a:r>
            <a:r>
              <a:rPr lang="en-US" altLang="zh-CN" sz="2000" b="1" dirty="0" smtClean="0"/>
              <a:t>m</a:t>
            </a:r>
            <a:r>
              <a:rPr lang="en-US" altLang="zh-CN" sz="2000" b="1" dirty="0"/>
              <a:t>=(</a:t>
            </a:r>
            <a:r>
              <a:rPr lang="en-US" altLang="zh-CN" sz="2000" b="1" dirty="0" err="1"/>
              <a:t>a+b</a:t>
            </a:r>
            <a:r>
              <a:rPr lang="en-US" altLang="zh-CN" sz="2000" b="1" dirty="0"/>
              <a:t>)/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，</a:t>
            </a:r>
            <a:r>
              <a:rPr lang="zh-CN" altLang="zh-CN" sz="2000" b="1" dirty="0"/>
              <a:t>计算</a:t>
            </a:r>
            <a:r>
              <a:rPr lang="en-US" altLang="zh-CN" sz="2000" b="1" dirty="0"/>
              <a:t>f(m</a:t>
            </a:r>
            <a:r>
              <a:rPr lang="en-US" altLang="zh-CN" sz="2000" b="1" dirty="0" smtClean="0"/>
              <a:t>)</a:t>
            </a:r>
            <a:endParaRPr lang="en-US" altLang="zh-CN" sz="2000" b="1" dirty="0"/>
          </a:p>
          <a:p>
            <a:pPr marL="525463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zh-CN" altLang="zh-CN" sz="2000" b="1" dirty="0" smtClean="0"/>
              <a:t>比较</a:t>
            </a:r>
            <a:r>
              <a:rPr lang="en-US" altLang="zh-CN" sz="2000" b="1" dirty="0"/>
              <a:t>f(m)</a:t>
            </a:r>
            <a:r>
              <a:rPr lang="zh-CN" altLang="zh-CN" sz="2000" b="1" dirty="0"/>
              <a:t>和</a:t>
            </a:r>
            <a:r>
              <a:rPr lang="en-US" altLang="zh-CN" sz="2000" b="1" dirty="0"/>
              <a:t>f(a)</a:t>
            </a:r>
            <a:r>
              <a:rPr lang="zh-CN" altLang="zh-CN" sz="2000" b="1" dirty="0"/>
              <a:t>的</a:t>
            </a:r>
            <a:r>
              <a:rPr lang="zh-CN" altLang="zh-CN" sz="2000" b="1" dirty="0" smtClean="0"/>
              <a:t>符号</a:t>
            </a:r>
            <a:r>
              <a:rPr lang="zh-CN" altLang="en-US" sz="2000" b="1" dirty="0" smtClean="0"/>
              <a:t>，同号则</a:t>
            </a:r>
            <a:r>
              <a:rPr lang="en-US" altLang="zh-CN" sz="2000" b="1" dirty="0" smtClean="0"/>
              <a:t>a=m, </a:t>
            </a:r>
            <a:r>
              <a:rPr lang="zh-CN" altLang="en-US" sz="2000" b="1" dirty="0" smtClean="0"/>
              <a:t>否则 </a:t>
            </a:r>
            <a:r>
              <a:rPr lang="en-US" altLang="zh-CN" sz="2000" b="1" dirty="0" smtClean="0"/>
              <a:t>b=m</a:t>
            </a:r>
          </a:p>
          <a:p>
            <a:pPr marL="525463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b="1" dirty="0" smtClean="0"/>
              <a:t>a, b </a:t>
            </a:r>
            <a:r>
              <a:rPr lang="zh-CN" altLang="en-US" sz="2000" b="1" dirty="0" smtClean="0"/>
              <a:t>差值很小时，结束，否则转</a:t>
            </a:r>
            <a:r>
              <a:rPr lang="en-US" altLang="zh-CN" sz="2000" b="1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2906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8229600" cy="762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问题  醋酸溶液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pH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值求解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数学转换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6778" y="908720"/>
            <a:ext cx="7067550" cy="277495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zh-CN" altLang="zh-CN" sz="1800" b="1" dirty="0"/>
              <a:t>弱酸</a:t>
            </a:r>
            <a:r>
              <a:rPr lang="en-US" altLang="zh-CN" sz="1800" b="1" dirty="0"/>
              <a:t>HA</a:t>
            </a:r>
            <a:r>
              <a:rPr lang="zh-CN" altLang="zh-CN" sz="1800" b="1" dirty="0"/>
              <a:t>在水溶液中的解离方程为： </a:t>
            </a:r>
            <a:r>
              <a:rPr lang="en-US" altLang="zh-CN" sz="1800" b="1" dirty="0"/>
              <a:t>HA=H</a:t>
            </a:r>
            <a:r>
              <a:rPr lang="en-US" altLang="zh-CN" sz="1800" b="1" baseline="30000" dirty="0"/>
              <a:t>+</a:t>
            </a:r>
            <a:r>
              <a:rPr lang="en-US" altLang="zh-CN" sz="1800" b="1" dirty="0"/>
              <a:t> + </a:t>
            </a:r>
            <a:r>
              <a:rPr lang="en-US" altLang="zh-CN" sz="1800" b="1" dirty="0" smtClean="0"/>
              <a:t>A</a:t>
            </a:r>
            <a:r>
              <a:rPr lang="en-US" altLang="zh-CN" sz="1800" b="1" baseline="30000" dirty="0" smtClean="0"/>
              <a:t>-</a:t>
            </a:r>
            <a:endParaRPr lang="en-US" altLang="zh-CN" sz="1800" b="1" dirty="0" smtClean="0"/>
          </a:p>
          <a:p>
            <a:pPr marL="41148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zh-CN" altLang="zh-CN" sz="1800" b="1" dirty="0"/>
              <a:t>电离常数为</a:t>
            </a:r>
            <a:r>
              <a:rPr lang="en-US" altLang="zh-CN" sz="1800" b="1" i="1" dirty="0" err="1" smtClean="0"/>
              <a:t>K</a:t>
            </a:r>
            <a:r>
              <a:rPr lang="en-US" altLang="zh-CN" sz="1800" b="1" baseline="-25000" dirty="0" err="1" smtClean="0"/>
              <a:t>a</a:t>
            </a:r>
            <a:r>
              <a:rPr lang="en-US" altLang="zh-CN" sz="1800" b="1" dirty="0"/>
              <a:t> </a:t>
            </a:r>
            <a:r>
              <a:rPr lang="en-US" altLang="zh-CN" sz="1800" b="1" dirty="0" smtClean="0"/>
              <a:t>   </a:t>
            </a:r>
            <a:r>
              <a:rPr lang="en-US" altLang="zh-CN" sz="1800" b="1" dirty="0" err="1" smtClean="0"/>
              <a:t>K</a:t>
            </a:r>
            <a:r>
              <a:rPr lang="en-US" altLang="zh-CN" sz="1800" b="1" baseline="-25000" dirty="0" err="1" smtClean="0"/>
              <a:t>a</a:t>
            </a:r>
            <a:r>
              <a:rPr lang="en-US" altLang="zh-CN" sz="1800" b="1" dirty="0" smtClean="0"/>
              <a:t> </a:t>
            </a:r>
            <a:r>
              <a:rPr lang="en-US" altLang="zh-CN" sz="1800" b="1" dirty="0"/>
              <a:t>= [H</a:t>
            </a:r>
            <a:r>
              <a:rPr lang="en-US" altLang="zh-CN" sz="1800" b="1" baseline="30000" dirty="0"/>
              <a:t>+</a:t>
            </a:r>
            <a:r>
              <a:rPr lang="en-US" altLang="zh-CN" sz="1800" b="1" dirty="0"/>
              <a:t>][A</a:t>
            </a:r>
            <a:r>
              <a:rPr lang="en-US" altLang="zh-CN" sz="1800" b="1" baseline="30000" dirty="0"/>
              <a:t>-</a:t>
            </a:r>
            <a:r>
              <a:rPr lang="en-US" altLang="zh-CN" sz="1800" b="1" dirty="0"/>
              <a:t>] / [HA</a:t>
            </a:r>
            <a:r>
              <a:rPr lang="en-US" altLang="zh-CN" sz="1800" b="1" dirty="0" smtClean="0"/>
              <a:t>]</a:t>
            </a:r>
          </a:p>
          <a:p>
            <a:pPr marL="6858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zh-CN" altLang="zh-CN" sz="1800" b="1" dirty="0"/>
              <a:t>质子平衡方程为： </a:t>
            </a:r>
            <a:r>
              <a:rPr lang="en-US" altLang="zh-CN" sz="1800" b="1" dirty="0" smtClean="0"/>
              <a:t>[</a:t>
            </a:r>
            <a:r>
              <a:rPr lang="en-US" altLang="zh-CN" sz="1800" b="1" dirty="0"/>
              <a:t>H</a:t>
            </a:r>
            <a:r>
              <a:rPr lang="en-US" altLang="zh-CN" sz="1800" b="1" baseline="30000" dirty="0"/>
              <a:t>+</a:t>
            </a:r>
            <a:r>
              <a:rPr lang="en-US" altLang="zh-CN" sz="1800" b="1" dirty="0"/>
              <a:t>] = [A</a:t>
            </a:r>
            <a:r>
              <a:rPr lang="en-US" altLang="zh-CN" sz="1800" b="1" baseline="30000" dirty="0"/>
              <a:t>-</a:t>
            </a:r>
            <a:r>
              <a:rPr lang="en-US" altLang="zh-CN" sz="1800" b="1" dirty="0"/>
              <a:t>]  +  [OH</a:t>
            </a:r>
            <a:r>
              <a:rPr lang="en-US" altLang="zh-CN" sz="1800" b="1" baseline="30000" dirty="0"/>
              <a:t>-</a:t>
            </a:r>
            <a:r>
              <a:rPr lang="en-US" altLang="zh-CN" sz="1800" b="1" dirty="0"/>
              <a:t>]                   </a:t>
            </a:r>
            <a:endParaRPr lang="en-US" altLang="zh-CN" sz="1800" b="1" dirty="0" smtClean="0"/>
          </a:p>
          <a:p>
            <a:pPr marL="6858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CN" sz="1800" b="1" dirty="0"/>
              <a:t>[OH</a:t>
            </a:r>
            <a:r>
              <a:rPr lang="en-US" altLang="zh-CN" sz="1800" b="1" baseline="30000" dirty="0"/>
              <a:t>-</a:t>
            </a:r>
            <a:r>
              <a:rPr lang="en-US" altLang="zh-CN" sz="1800" b="1" dirty="0"/>
              <a:t>]</a:t>
            </a:r>
            <a:r>
              <a:rPr lang="zh-CN" altLang="zh-CN" sz="1800" b="1" dirty="0"/>
              <a:t>和</a:t>
            </a:r>
            <a:r>
              <a:rPr lang="en-US" altLang="zh-CN" sz="1800" b="1" dirty="0"/>
              <a:t>[A</a:t>
            </a:r>
            <a:r>
              <a:rPr lang="en-US" altLang="zh-CN" sz="1800" b="1" baseline="30000" dirty="0"/>
              <a:t>-</a:t>
            </a:r>
            <a:r>
              <a:rPr lang="en-US" altLang="zh-CN" sz="1800" b="1" dirty="0"/>
              <a:t>]</a:t>
            </a:r>
            <a:r>
              <a:rPr lang="zh-CN" altLang="zh-CN" sz="1800" b="1" dirty="0"/>
              <a:t>都可以表达为</a:t>
            </a:r>
            <a:r>
              <a:rPr lang="en-US" altLang="zh-CN" sz="1800" b="1" dirty="0"/>
              <a:t>[H</a:t>
            </a:r>
            <a:r>
              <a:rPr lang="en-US" altLang="zh-CN" sz="1800" b="1" baseline="30000" dirty="0"/>
              <a:t>+</a:t>
            </a:r>
            <a:r>
              <a:rPr lang="en-US" altLang="zh-CN" sz="1800" b="1" dirty="0"/>
              <a:t>]</a:t>
            </a:r>
            <a:r>
              <a:rPr lang="zh-CN" altLang="zh-CN" sz="1800" b="1" dirty="0"/>
              <a:t>的</a:t>
            </a:r>
            <a:r>
              <a:rPr lang="zh-CN" altLang="zh-CN" sz="1800" b="1" dirty="0" smtClean="0"/>
              <a:t>函数</a:t>
            </a:r>
            <a:endParaRPr lang="zh-CN" altLang="zh-CN" sz="1800" b="1" dirty="0"/>
          </a:p>
          <a:p>
            <a:pPr marL="6858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CN" sz="1800" b="1" dirty="0"/>
              <a:t>[OH</a:t>
            </a:r>
            <a:r>
              <a:rPr lang="en-US" altLang="zh-CN" sz="1800" b="1" baseline="30000" dirty="0"/>
              <a:t>-</a:t>
            </a:r>
            <a:r>
              <a:rPr lang="en-US" altLang="zh-CN" sz="1800" b="1" dirty="0"/>
              <a:t>] = K</a:t>
            </a:r>
            <a:r>
              <a:rPr lang="en-US" altLang="zh-CN" sz="1800" b="1" baseline="-25000" dirty="0"/>
              <a:t>w</a:t>
            </a:r>
            <a:r>
              <a:rPr lang="en-US" altLang="zh-CN" sz="1800" b="1" dirty="0"/>
              <a:t>/[H</a:t>
            </a:r>
            <a:r>
              <a:rPr lang="en-US" altLang="zh-CN" sz="1800" b="1" baseline="30000" dirty="0"/>
              <a:t>+</a:t>
            </a:r>
            <a:r>
              <a:rPr lang="en-US" altLang="zh-CN" sz="1800" b="1" dirty="0"/>
              <a:t>]                       </a:t>
            </a:r>
            <a:endParaRPr lang="zh-CN" altLang="zh-CN" sz="1800" b="1" dirty="0"/>
          </a:p>
          <a:p>
            <a:pPr marL="6858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CN" sz="1800" b="1" dirty="0"/>
              <a:t>[A</a:t>
            </a:r>
            <a:r>
              <a:rPr lang="en-US" altLang="zh-CN" sz="1800" b="1" baseline="30000" dirty="0"/>
              <a:t>-</a:t>
            </a:r>
            <a:r>
              <a:rPr lang="en-US" altLang="zh-CN" sz="1800" b="1" dirty="0"/>
              <a:t>] = </a:t>
            </a:r>
            <a:r>
              <a:rPr lang="zh-CN" altLang="zh-CN" sz="1800" b="1" i="1" dirty="0"/>
              <a:t>δ</a:t>
            </a:r>
            <a:r>
              <a:rPr lang="en-US" altLang="zh-CN" sz="1800" b="1" i="1" baseline="-25000" dirty="0" err="1"/>
              <a:t>n</a:t>
            </a:r>
            <a:r>
              <a:rPr lang="en-US" altLang="zh-CN" sz="1800" b="1" i="1" dirty="0" err="1"/>
              <a:t>c</a:t>
            </a:r>
            <a:r>
              <a:rPr lang="en-US" altLang="zh-CN" sz="1800" b="1" dirty="0"/>
              <a:t>                                </a:t>
            </a:r>
            <a:endParaRPr lang="zh-CN" altLang="zh-CN" sz="1800" b="1" dirty="0"/>
          </a:p>
          <a:p>
            <a:pPr marL="6858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zh-CN" altLang="zh-CN" sz="1800" b="1" i="1" dirty="0"/>
              <a:t>δ</a:t>
            </a:r>
            <a:r>
              <a:rPr lang="zh-CN" altLang="zh-CN" sz="1800" b="1" dirty="0"/>
              <a:t>为</a:t>
            </a:r>
            <a:r>
              <a:rPr lang="en-US" altLang="zh-CN" sz="1800" b="1" i="1" dirty="0"/>
              <a:t>n</a:t>
            </a:r>
            <a:r>
              <a:rPr lang="zh-CN" altLang="zh-CN" sz="1800" b="1" dirty="0"/>
              <a:t>元弱酸的分布</a:t>
            </a:r>
            <a:r>
              <a:rPr lang="zh-CN" altLang="zh-CN" sz="1800" b="1" dirty="0" smtClean="0"/>
              <a:t>分数</a:t>
            </a:r>
            <a:r>
              <a:rPr lang="en-US" altLang="zh-CN" sz="1800" b="1" dirty="0" smtClean="0"/>
              <a:t>,</a:t>
            </a:r>
            <a:r>
              <a:rPr lang="zh-CN" altLang="zh-CN" sz="1800" b="1" dirty="0"/>
              <a:t>下标对应于解离了相应</a:t>
            </a:r>
            <a:r>
              <a:rPr lang="en-US" altLang="zh-CN" sz="1800" b="1" dirty="0"/>
              <a:t>H</a:t>
            </a:r>
            <a:r>
              <a:rPr lang="en-US" altLang="zh-CN" sz="1800" b="1" baseline="30000" dirty="0"/>
              <a:t>+</a:t>
            </a:r>
            <a:r>
              <a:rPr lang="zh-CN" altLang="zh-CN" sz="1800" b="1" dirty="0"/>
              <a:t>数目后的型</a:t>
            </a:r>
            <a:r>
              <a:rPr lang="zh-CN" altLang="zh-CN" sz="1800" b="1" dirty="0" smtClean="0"/>
              <a:t>体</a:t>
            </a:r>
            <a:endParaRPr lang="en-US" altLang="zh-CN" sz="1800" b="1" dirty="0"/>
          </a:p>
          <a:p>
            <a:pPr marL="6858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zh-CN" altLang="zh-CN" sz="1800" b="1" dirty="0" smtClean="0"/>
              <a:t>分布</a:t>
            </a:r>
            <a:r>
              <a:rPr lang="zh-CN" altLang="zh-CN" sz="1800" b="1" dirty="0"/>
              <a:t>分数的通式为</a:t>
            </a:r>
            <a:r>
              <a:rPr lang="zh-CN" altLang="zh-CN" sz="1800" b="1" dirty="0" smtClean="0"/>
              <a:t>：</a:t>
            </a:r>
            <a:endParaRPr lang="zh-CN" altLang="zh-CN" sz="1800" b="1" dirty="0"/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5" name="对象 2"/>
          <p:cNvGraphicFramePr>
            <a:graphicFrameLocks noChangeAspect="1"/>
          </p:cNvGraphicFramePr>
          <p:nvPr>
            <p:extLst/>
          </p:nvPr>
        </p:nvGraphicFramePr>
        <p:xfrm>
          <a:off x="562393" y="3823614"/>
          <a:ext cx="48323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3" imgW="2806700" imgH="495300" progId="Equation.3">
                  <p:embed/>
                </p:oleObj>
              </mc:Choice>
              <mc:Fallback>
                <p:oleObj name="Equation" r:id="rId3" imgW="2806700" imgH="495300" progId="Equation.3">
                  <p:embed/>
                  <p:pic>
                    <p:nvPicPr>
                      <p:cNvPr id="10245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393" y="3823614"/>
                        <a:ext cx="4832350" cy="850900"/>
                      </a:xfrm>
                      <a:prstGeom prst="rect">
                        <a:avLst/>
                      </a:prstGeom>
                      <a:solidFill>
                        <a:srgbClr val="EDF0F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5594746" y="3861048"/>
            <a:ext cx="3176587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b="1" dirty="0">
                <a:solidFill>
                  <a:schemeClr val="tx1"/>
                </a:solidFill>
              </a:rPr>
              <a:t>对醋酸，</a:t>
            </a:r>
            <a:r>
              <a:rPr lang="en-US" altLang="zh-CN" sz="1800" b="1" dirty="0">
                <a:solidFill>
                  <a:schemeClr val="tx1"/>
                </a:solidFill>
              </a:rPr>
              <a:t>n=1, </a:t>
            </a:r>
            <a:r>
              <a:rPr lang="zh-CN" altLang="en-US" sz="1800" b="1" dirty="0">
                <a:solidFill>
                  <a:schemeClr val="tx1"/>
                </a:solidFill>
              </a:rPr>
              <a:t>所以 </a:t>
            </a:r>
            <a:r>
              <a:rPr lang="en-US" altLang="zh-CN" sz="1800" b="1" dirty="0">
                <a:solidFill>
                  <a:schemeClr val="tx1"/>
                </a:solidFill>
              </a:rPr>
              <a:t>[A</a:t>
            </a:r>
            <a:r>
              <a:rPr lang="en-US" altLang="zh-CN" sz="1800" b="1" baseline="30000" dirty="0">
                <a:solidFill>
                  <a:schemeClr val="tx1"/>
                </a:solidFill>
              </a:rPr>
              <a:t>-</a:t>
            </a:r>
            <a:r>
              <a:rPr lang="en-US" altLang="zh-CN" sz="1800" b="1" dirty="0">
                <a:solidFill>
                  <a:schemeClr val="tx1"/>
                </a:solidFill>
              </a:rPr>
              <a:t>]=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8" name="对象 5"/>
          <p:cNvGraphicFramePr>
            <a:graphicFrameLocks noChangeAspect="1"/>
          </p:cNvGraphicFramePr>
          <p:nvPr/>
        </p:nvGraphicFramePr>
        <p:xfrm>
          <a:off x="6597650" y="4933950"/>
          <a:ext cx="1143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5" imgW="672808" imgH="431613" progId="Equation.3">
                  <p:embed/>
                </p:oleObj>
              </mc:Choice>
              <mc:Fallback>
                <p:oleObj name="Equation" r:id="rId5" imgW="672808" imgH="431613" progId="Equation.3">
                  <p:embed/>
                  <p:pic>
                    <p:nvPicPr>
                      <p:cNvPr id="10248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650" y="4933950"/>
                        <a:ext cx="1143000" cy="723900"/>
                      </a:xfrm>
                      <a:prstGeom prst="rect">
                        <a:avLst/>
                      </a:prstGeom>
                      <a:solidFill>
                        <a:srgbClr val="EDF0F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533400" y="4581128"/>
            <a:ext cx="4876800" cy="17637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zh-CN" altLang="en-US" sz="1800" b="1" dirty="0">
                <a:solidFill>
                  <a:schemeClr val="tx1"/>
                </a:solidFill>
              </a:rPr>
              <a:t>将 </a:t>
            </a:r>
            <a:r>
              <a:rPr lang="en-US" altLang="zh-CN" sz="1800" b="1" dirty="0">
                <a:solidFill>
                  <a:schemeClr val="tx1"/>
                </a:solidFill>
              </a:rPr>
              <a:t>[A</a:t>
            </a:r>
            <a:r>
              <a:rPr lang="en-US" altLang="zh-CN" sz="1800" b="1" baseline="30000" dirty="0">
                <a:solidFill>
                  <a:schemeClr val="tx1"/>
                </a:solidFill>
              </a:rPr>
              <a:t>-</a:t>
            </a:r>
            <a:r>
              <a:rPr lang="en-US" altLang="zh-CN" sz="1800" b="1" dirty="0">
                <a:solidFill>
                  <a:schemeClr val="tx1"/>
                </a:solidFill>
              </a:rPr>
              <a:t>]</a:t>
            </a:r>
            <a:r>
              <a:rPr lang="zh-CN" altLang="en-US" sz="1800" b="1" dirty="0">
                <a:solidFill>
                  <a:schemeClr val="tx1"/>
                </a:solidFill>
              </a:rPr>
              <a:t>和</a:t>
            </a:r>
            <a:r>
              <a:rPr lang="en-US" altLang="zh-CN" sz="1800" b="1" dirty="0">
                <a:solidFill>
                  <a:schemeClr val="tx1"/>
                </a:solidFill>
              </a:rPr>
              <a:t>[OH</a:t>
            </a:r>
            <a:r>
              <a:rPr lang="en-US" altLang="zh-CN" sz="1800" b="1" baseline="30000" dirty="0">
                <a:solidFill>
                  <a:schemeClr val="tx1"/>
                </a:solidFill>
              </a:rPr>
              <a:t>-</a:t>
            </a:r>
            <a:r>
              <a:rPr lang="en-US" altLang="zh-CN" sz="1800" b="1" dirty="0">
                <a:solidFill>
                  <a:schemeClr val="tx1"/>
                </a:solidFill>
              </a:rPr>
              <a:t>]</a:t>
            </a:r>
            <a:r>
              <a:rPr lang="zh-CN" altLang="en-US" sz="1800" b="1" dirty="0">
                <a:solidFill>
                  <a:schemeClr val="tx1"/>
                </a:solidFill>
              </a:rPr>
              <a:t>带入质子平衡式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altLang="zh-CN" sz="1800" b="1" dirty="0">
                <a:solidFill>
                  <a:schemeClr val="tx1"/>
                </a:solidFill>
              </a:rPr>
              <a:t>[H</a:t>
            </a:r>
            <a:r>
              <a:rPr lang="en-US" altLang="zh-CN" sz="1800" b="1" baseline="30000" dirty="0">
                <a:solidFill>
                  <a:schemeClr val="tx1"/>
                </a:solidFill>
              </a:rPr>
              <a:t>+</a:t>
            </a:r>
            <a:r>
              <a:rPr lang="en-US" altLang="zh-CN" sz="1800" b="1" dirty="0">
                <a:solidFill>
                  <a:schemeClr val="tx1"/>
                </a:solidFill>
              </a:rPr>
              <a:t>]</a:t>
            </a:r>
            <a:r>
              <a:rPr lang="en-US" altLang="zh-CN" sz="1800" b="1" baseline="30000" dirty="0">
                <a:solidFill>
                  <a:schemeClr val="tx1"/>
                </a:solidFill>
              </a:rPr>
              <a:t>3</a:t>
            </a:r>
            <a:r>
              <a:rPr lang="en-US" altLang="zh-CN" sz="1800" b="1" dirty="0">
                <a:solidFill>
                  <a:schemeClr val="tx1"/>
                </a:solidFill>
              </a:rPr>
              <a:t>+K</a:t>
            </a:r>
            <a:r>
              <a:rPr lang="en-US" altLang="zh-CN" sz="1800" b="1" baseline="-25000" dirty="0">
                <a:solidFill>
                  <a:schemeClr val="tx1"/>
                </a:solidFill>
              </a:rPr>
              <a:t>a</a:t>
            </a:r>
            <a:r>
              <a:rPr lang="en-US" altLang="zh-CN" sz="1800" b="1" dirty="0">
                <a:solidFill>
                  <a:schemeClr val="tx1"/>
                </a:solidFill>
              </a:rPr>
              <a:t> [H</a:t>
            </a:r>
            <a:r>
              <a:rPr lang="en-US" altLang="zh-CN" sz="1800" b="1" baseline="30000" dirty="0">
                <a:solidFill>
                  <a:schemeClr val="tx1"/>
                </a:solidFill>
              </a:rPr>
              <a:t>+</a:t>
            </a:r>
            <a:r>
              <a:rPr lang="en-US" altLang="zh-CN" sz="1800" b="1" dirty="0">
                <a:solidFill>
                  <a:schemeClr val="tx1"/>
                </a:solidFill>
              </a:rPr>
              <a:t>]</a:t>
            </a:r>
            <a:r>
              <a:rPr lang="en-US" altLang="zh-CN" sz="1800" b="1" baseline="30000" dirty="0">
                <a:solidFill>
                  <a:schemeClr val="tx1"/>
                </a:solidFill>
              </a:rPr>
              <a:t>2</a:t>
            </a:r>
            <a:r>
              <a:rPr lang="en-US" altLang="zh-CN" sz="1800" b="1" dirty="0">
                <a:solidFill>
                  <a:schemeClr val="tx1"/>
                </a:solidFill>
              </a:rPr>
              <a:t>-(</a:t>
            </a:r>
            <a:r>
              <a:rPr lang="en-US" altLang="zh-CN" sz="1800" b="1" dirty="0" err="1">
                <a:solidFill>
                  <a:schemeClr val="tx1"/>
                </a:solidFill>
              </a:rPr>
              <a:t>K</a:t>
            </a:r>
            <a:r>
              <a:rPr lang="en-US" altLang="zh-CN" sz="1800" b="1" baseline="-25000" dirty="0" err="1">
                <a:solidFill>
                  <a:schemeClr val="tx1"/>
                </a:solidFill>
              </a:rPr>
              <a:t>a</a:t>
            </a:r>
            <a:r>
              <a:rPr lang="en-US" altLang="zh-CN" sz="1800" b="1" dirty="0">
                <a:solidFill>
                  <a:schemeClr val="tx1"/>
                </a:solidFill>
              </a:rPr>
              <a:t> c + K</a:t>
            </a:r>
            <a:r>
              <a:rPr lang="en-US" altLang="zh-CN" sz="1800" b="1" baseline="-25000" dirty="0">
                <a:solidFill>
                  <a:schemeClr val="tx1"/>
                </a:solidFill>
              </a:rPr>
              <a:t>w</a:t>
            </a:r>
            <a:r>
              <a:rPr lang="en-US" altLang="zh-CN" sz="1800" b="1" dirty="0">
                <a:solidFill>
                  <a:schemeClr val="tx1"/>
                </a:solidFill>
              </a:rPr>
              <a:t>) [H</a:t>
            </a:r>
            <a:r>
              <a:rPr lang="en-US" altLang="zh-CN" sz="1800" b="1" baseline="30000" dirty="0">
                <a:solidFill>
                  <a:schemeClr val="tx1"/>
                </a:solidFill>
              </a:rPr>
              <a:t>+</a:t>
            </a:r>
            <a:r>
              <a:rPr lang="en-US" altLang="zh-CN" sz="1800" b="1" dirty="0">
                <a:solidFill>
                  <a:schemeClr val="tx1"/>
                </a:solidFill>
              </a:rPr>
              <a:t>] –</a:t>
            </a:r>
            <a:r>
              <a:rPr lang="en-US" altLang="zh-CN" sz="1800" b="1" dirty="0" err="1">
                <a:solidFill>
                  <a:schemeClr val="tx1"/>
                </a:solidFill>
              </a:rPr>
              <a:t>K</a:t>
            </a:r>
            <a:r>
              <a:rPr lang="en-US" altLang="zh-CN" sz="1800" b="1" baseline="-25000" dirty="0" err="1">
                <a:solidFill>
                  <a:schemeClr val="tx1"/>
                </a:solidFill>
              </a:rPr>
              <a:t>a</a:t>
            </a:r>
            <a:r>
              <a:rPr lang="en-US" altLang="zh-CN" sz="1800" b="1" dirty="0" err="1">
                <a:solidFill>
                  <a:schemeClr val="tx1"/>
                </a:solidFill>
              </a:rPr>
              <a:t>K</a:t>
            </a:r>
            <a:r>
              <a:rPr lang="en-US" altLang="zh-CN" sz="1800" b="1" baseline="-25000" dirty="0" err="1">
                <a:solidFill>
                  <a:schemeClr val="tx1"/>
                </a:solidFill>
              </a:rPr>
              <a:t>w</a:t>
            </a:r>
            <a:r>
              <a:rPr lang="en-US" altLang="zh-CN" sz="1800" b="1" dirty="0">
                <a:solidFill>
                  <a:schemeClr val="tx1"/>
                </a:solidFill>
              </a:rPr>
              <a:t> = 0       </a:t>
            </a:r>
            <a:endParaRPr lang="zh-CN" altLang="zh-CN" sz="1800" b="1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zh-CN" altLang="zh-CN" sz="1800" b="1" dirty="0">
                <a:solidFill>
                  <a:schemeClr val="tx1"/>
                </a:solidFill>
              </a:rPr>
              <a:t>将 </a:t>
            </a:r>
            <a:r>
              <a:rPr lang="en-US" altLang="zh-CN" sz="1800" b="1" dirty="0">
                <a:solidFill>
                  <a:schemeClr val="tx1"/>
                </a:solidFill>
              </a:rPr>
              <a:t>[H</a:t>
            </a:r>
            <a:r>
              <a:rPr lang="en-US" altLang="zh-CN" sz="1800" b="1" baseline="30000" dirty="0">
                <a:solidFill>
                  <a:schemeClr val="tx1"/>
                </a:solidFill>
              </a:rPr>
              <a:t>+</a:t>
            </a:r>
            <a:r>
              <a:rPr lang="en-US" altLang="zh-CN" sz="1800" b="1" dirty="0">
                <a:solidFill>
                  <a:schemeClr val="tx1"/>
                </a:solidFill>
              </a:rPr>
              <a:t>]</a:t>
            </a:r>
            <a:r>
              <a:rPr lang="zh-CN" altLang="zh-CN" sz="1800" b="1" dirty="0">
                <a:solidFill>
                  <a:schemeClr val="tx1"/>
                </a:solidFill>
              </a:rPr>
              <a:t>用</a:t>
            </a:r>
            <a:r>
              <a:rPr lang="en-US" altLang="zh-CN" sz="1800" b="1" i="1" dirty="0">
                <a:solidFill>
                  <a:schemeClr val="tx1"/>
                </a:solidFill>
              </a:rPr>
              <a:t>x</a:t>
            </a:r>
            <a:r>
              <a:rPr lang="zh-CN" altLang="zh-CN" sz="1800" b="1" dirty="0">
                <a:solidFill>
                  <a:schemeClr val="tx1"/>
                </a:solidFill>
              </a:rPr>
              <a:t>代替，最终得到：</a:t>
            </a:r>
          </a:p>
          <a:p>
            <a:pPr algn="just">
              <a:defRPr/>
            </a:pPr>
            <a:r>
              <a:rPr lang="en-US" altLang="zh-CN" sz="1800" b="1" dirty="0">
                <a:solidFill>
                  <a:schemeClr val="tx1"/>
                </a:solidFill>
              </a:rPr>
              <a:t>x</a:t>
            </a:r>
            <a:r>
              <a:rPr lang="en-US" altLang="zh-CN" sz="1800" b="1" baseline="30000" dirty="0">
                <a:solidFill>
                  <a:schemeClr val="tx1"/>
                </a:solidFill>
              </a:rPr>
              <a:t>3</a:t>
            </a:r>
            <a:r>
              <a:rPr lang="en-US" altLang="zh-CN" sz="1800" b="1" dirty="0">
                <a:solidFill>
                  <a:schemeClr val="tx1"/>
                </a:solidFill>
              </a:rPr>
              <a:t> + K</a:t>
            </a:r>
            <a:r>
              <a:rPr lang="en-US" altLang="zh-CN" sz="1800" b="1" baseline="-25000" dirty="0">
                <a:solidFill>
                  <a:schemeClr val="tx1"/>
                </a:solidFill>
              </a:rPr>
              <a:t>a</a:t>
            </a:r>
            <a:r>
              <a:rPr lang="en-US" altLang="zh-CN" sz="1800" b="1" dirty="0">
                <a:solidFill>
                  <a:schemeClr val="tx1"/>
                </a:solidFill>
              </a:rPr>
              <a:t>x</a:t>
            </a:r>
            <a:r>
              <a:rPr lang="en-US" altLang="zh-CN" sz="1800" b="1" baseline="30000" dirty="0">
                <a:solidFill>
                  <a:schemeClr val="tx1"/>
                </a:solidFill>
              </a:rPr>
              <a:t>2</a:t>
            </a:r>
            <a:r>
              <a:rPr lang="en-US" altLang="zh-CN" sz="1800" b="1" dirty="0">
                <a:solidFill>
                  <a:schemeClr val="tx1"/>
                </a:solidFill>
              </a:rPr>
              <a:t> –(</a:t>
            </a:r>
            <a:r>
              <a:rPr lang="en-US" altLang="zh-CN" sz="1800" b="1" dirty="0" err="1">
                <a:solidFill>
                  <a:schemeClr val="tx1"/>
                </a:solidFill>
              </a:rPr>
              <a:t>K</a:t>
            </a:r>
            <a:r>
              <a:rPr lang="en-US" altLang="zh-CN" sz="1800" b="1" baseline="-25000" dirty="0" err="1">
                <a:solidFill>
                  <a:schemeClr val="tx1"/>
                </a:solidFill>
              </a:rPr>
              <a:t>a</a:t>
            </a:r>
            <a:r>
              <a:rPr lang="en-US" altLang="zh-CN" sz="1800" b="1" dirty="0" err="1">
                <a:solidFill>
                  <a:schemeClr val="tx1"/>
                </a:solidFill>
              </a:rPr>
              <a:t>c+K</a:t>
            </a:r>
            <a:r>
              <a:rPr lang="en-US" altLang="zh-CN" sz="1800" b="1" baseline="-25000" dirty="0" err="1">
                <a:solidFill>
                  <a:schemeClr val="tx1"/>
                </a:solidFill>
              </a:rPr>
              <a:t>w</a:t>
            </a:r>
            <a:r>
              <a:rPr lang="en-US" altLang="zh-CN" sz="1800" b="1" dirty="0">
                <a:solidFill>
                  <a:schemeClr val="tx1"/>
                </a:solidFill>
              </a:rPr>
              <a:t>)x –</a:t>
            </a:r>
            <a:r>
              <a:rPr lang="en-US" altLang="zh-CN" sz="1800" b="1" dirty="0" err="1">
                <a:solidFill>
                  <a:schemeClr val="tx1"/>
                </a:solidFill>
              </a:rPr>
              <a:t>K</a:t>
            </a:r>
            <a:r>
              <a:rPr lang="en-US" altLang="zh-CN" sz="1800" b="1" baseline="-25000" dirty="0" err="1">
                <a:solidFill>
                  <a:schemeClr val="tx1"/>
                </a:solidFill>
              </a:rPr>
              <a:t>a</a:t>
            </a:r>
            <a:r>
              <a:rPr lang="en-US" altLang="zh-CN" sz="1800" b="1" dirty="0" err="1">
                <a:solidFill>
                  <a:schemeClr val="tx1"/>
                </a:solidFill>
              </a:rPr>
              <a:t>K</a:t>
            </a:r>
            <a:r>
              <a:rPr lang="en-US" altLang="zh-CN" sz="1800" b="1" baseline="-25000" dirty="0" err="1">
                <a:solidFill>
                  <a:schemeClr val="tx1"/>
                </a:solidFill>
              </a:rPr>
              <a:t>w</a:t>
            </a:r>
            <a:r>
              <a:rPr lang="en-US" altLang="zh-CN" sz="1800" b="1" dirty="0">
                <a:solidFill>
                  <a:schemeClr val="tx1"/>
                </a:solidFill>
              </a:rPr>
              <a:t> = 0              </a:t>
            </a:r>
            <a:endParaRPr lang="zh-CN" altLang="zh-CN" sz="18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25343" y="1971059"/>
            <a:ext cx="5647057" cy="812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r>
              <a:rPr lang="en-US" altLang="zh-CN" sz="2800" b="1" baseline="30000" dirty="0" smtClean="0">
                <a:solidFill>
                  <a:srgbClr val="FF0000"/>
                </a:solidFill>
              </a:rPr>
              <a:t>3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+ K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</a:rPr>
              <a:t>x</a:t>
            </a:r>
            <a:r>
              <a:rPr lang="en-US" altLang="zh-CN" sz="2800" b="1" baseline="30000" dirty="0">
                <a:solidFill>
                  <a:srgbClr val="FF0000"/>
                </a:solidFill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</a:rPr>
              <a:t> –(</a:t>
            </a:r>
            <a:r>
              <a:rPr lang="en-US" altLang="zh-CN" sz="2800" b="1" dirty="0" err="1">
                <a:solidFill>
                  <a:srgbClr val="FF0000"/>
                </a:solidFill>
              </a:rPr>
              <a:t>K</a:t>
            </a:r>
            <a:r>
              <a:rPr lang="en-US" altLang="zh-CN" sz="2800" b="1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sz="2800" b="1" dirty="0" err="1">
                <a:solidFill>
                  <a:srgbClr val="FF0000"/>
                </a:solidFill>
              </a:rPr>
              <a:t>c+K</a:t>
            </a:r>
            <a:r>
              <a:rPr lang="en-US" altLang="zh-CN" sz="2800" b="1" baseline="-25000" dirty="0" err="1">
                <a:solidFill>
                  <a:srgbClr val="FF0000"/>
                </a:solidFill>
              </a:rPr>
              <a:t>w</a:t>
            </a:r>
            <a:r>
              <a:rPr lang="en-US" altLang="zh-CN" sz="2800" b="1" dirty="0">
                <a:solidFill>
                  <a:srgbClr val="FF0000"/>
                </a:solidFill>
              </a:rPr>
              <a:t>)x –</a:t>
            </a:r>
            <a:r>
              <a:rPr lang="en-US" altLang="zh-CN" sz="2800" b="1" dirty="0" err="1">
                <a:solidFill>
                  <a:srgbClr val="FF0000"/>
                </a:solidFill>
              </a:rPr>
              <a:t>K</a:t>
            </a:r>
            <a:r>
              <a:rPr lang="en-US" altLang="zh-CN" sz="2800" b="1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sz="2800" b="1" dirty="0" err="1">
                <a:solidFill>
                  <a:srgbClr val="FF0000"/>
                </a:solidFill>
              </a:rPr>
              <a:t>K</a:t>
            </a:r>
            <a:r>
              <a:rPr lang="en-US" altLang="zh-CN" sz="2800" b="1" baseline="-25000" dirty="0" err="1">
                <a:solidFill>
                  <a:srgbClr val="FF0000"/>
                </a:solidFill>
              </a:rPr>
              <a:t>w</a:t>
            </a:r>
            <a:r>
              <a:rPr lang="en-US" altLang="zh-CN" sz="2800" b="1" dirty="0">
                <a:solidFill>
                  <a:srgbClr val="FF0000"/>
                </a:solidFill>
              </a:rPr>
              <a:t> = 0              </a:t>
            </a:r>
            <a:endParaRPr lang="zh-CN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48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539553" y="351171"/>
            <a:ext cx="7982489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en-US" altLang="zh-CN" dirty="0" smtClean="0"/>
              <a:t>while</a:t>
            </a:r>
            <a:r>
              <a:rPr lang="zh-CN" altLang="en-US" dirty="0"/>
              <a:t>例子  求一元高次方程的根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98368" y="1191289"/>
            <a:ext cx="830608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zh-CN" altLang="en-US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例子：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y=x</a:t>
            </a:r>
            <a:r>
              <a:rPr lang="en-US" altLang="zh-CN" sz="2000" b="1" baseline="3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en-US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+ 10</a:t>
            </a:r>
            <a:r>
              <a:rPr lang="en-US" altLang="zh-CN" sz="2000" b="1" baseline="3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-4.56</a:t>
            </a:r>
            <a:r>
              <a:rPr lang="en-US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* x </a:t>
            </a:r>
            <a:r>
              <a:rPr lang="en-US" altLang="zh-CN" sz="2000" b="1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- </a:t>
            </a:r>
            <a:r>
              <a:rPr lang="en-US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en-US" altLang="zh-CN" sz="2000" b="1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-4.56</a:t>
            </a:r>
            <a:r>
              <a:rPr lang="en-US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* </a:t>
            </a:r>
            <a:r>
              <a:rPr lang="en-US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0.01 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+ </a:t>
            </a:r>
            <a:r>
              <a:rPr lang="en-US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en-US" altLang="zh-CN" sz="2000" b="1" baseline="3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-14</a:t>
            </a:r>
            <a:r>
              <a:rPr lang="en-US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) 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* x </a:t>
            </a:r>
            <a:r>
              <a:rPr lang="en-US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– 10</a:t>
            </a:r>
            <a:r>
              <a:rPr lang="en-US" altLang="zh-CN" sz="2000" b="1" baseline="3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-4.56</a:t>
            </a:r>
            <a:r>
              <a:rPr lang="en-US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* </a:t>
            </a:r>
            <a:r>
              <a:rPr lang="en-US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en-US" altLang="zh-CN" sz="2000" b="1" baseline="3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-14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98368" y="1916832"/>
            <a:ext cx="6721904" cy="352839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25463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zh-CN" altLang="en-US" sz="2400" b="1" dirty="0" smtClean="0"/>
              <a:t>输入</a:t>
            </a:r>
            <a:r>
              <a:rPr lang="en-US" altLang="zh-CN" sz="2400" b="1" dirty="0" err="1" smtClean="0"/>
              <a:t>a,b</a:t>
            </a:r>
            <a:r>
              <a:rPr lang="en-US" altLang="zh-CN" sz="2400" b="1" dirty="0" smtClean="0"/>
              <a:t>,</a:t>
            </a:r>
            <a:r>
              <a:rPr lang="zh-CN" altLang="en-US" sz="2400" b="1" dirty="0" smtClean="0"/>
              <a:t>计算</a:t>
            </a:r>
            <a:r>
              <a:rPr lang="en-US" altLang="zh-CN" sz="2400" b="1" dirty="0" err="1" smtClean="0"/>
              <a:t>fa</a:t>
            </a:r>
            <a:r>
              <a:rPr lang="zh-CN" altLang="en-US" sz="2400" b="1" dirty="0" smtClean="0"/>
              <a:t>和</a:t>
            </a:r>
            <a:r>
              <a:rPr lang="en-US" altLang="zh-CN" sz="2400" b="1" dirty="0" err="1" smtClean="0"/>
              <a:t>fb</a:t>
            </a:r>
            <a:endParaRPr lang="en-US" altLang="zh-CN" sz="2400" b="1" dirty="0" smtClean="0"/>
          </a:p>
          <a:p>
            <a:pPr marL="525463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zh-CN" altLang="en-US" sz="2400" b="1" dirty="0" smtClean="0"/>
              <a:t>如果</a:t>
            </a:r>
            <a:r>
              <a:rPr lang="en-US" altLang="zh-CN" sz="2400" b="1" dirty="0" err="1" smtClean="0"/>
              <a:t>fa</a:t>
            </a:r>
            <a:r>
              <a:rPr lang="en-US" altLang="zh-CN" sz="2400" b="1" dirty="0" smtClean="0"/>
              <a:t>*</a:t>
            </a:r>
            <a:r>
              <a:rPr lang="en-US" altLang="zh-CN" sz="2400" b="1" dirty="0" err="1" smtClean="0"/>
              <a:t>fb</a:t>
            </a:r>
            <a:r>
              <a:rPr lang="en-US" altLang="zh-CN" sz="2400" b="1" dirty="0" smtClean="0"/>
              <a:t>&gt;0</a:t>
            </a:r>
            <a:r>
              <a:rPr lang="zh-CN" altLang="en-US" sz="2400" b="1" dirty="0" smtClean="0"/>
              <a:t>，重新输入，直到</a:t>
            </a:r>
            <a:r>
              <a:rPr lang="en-US" altLang="zh-CN" sz="2400" b="1" dirty="0" err="1" smtClean="0"/>
              <a:t>fa</a:t>
            </a:r>
            <a:r>
              <a:rPr lang="en-US" altLang="zh-CN" sz="2400" b="1" dirty="0" smtClean="0"/>
              <a:t>*</a:t>
            </a:r>
            <a:r>
              <a:rPr lang="en-US" altLang="zh-CN" sz="2400" b="1" dirty="0" err="1" smtClean="0"/>
              <a:t>fb</a:t>
            </a:r>
            <a:r>
              <a:rPr lang="en-US" altLang="zh-CN" sz="2400" b="1" dirty="0" smtClean="0"/>
              <a:t>&lt;0</a:t>
            </a:r>
          </a:p>
          <a:p>
            <a:pPr marL="525463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zh-CN" altLang="en-US" sz="2400" b="1" dirty="0" smtClean="0"/>
              <a:t>设定计算终止条件，</a:t>
            </a:r>
            <a:r>
              <a:rPr lang="en-US" altLang="zh-CN" sz="2400" b="1" dirty="0" err="1" smtClean="0"/>
              <a:t>a,b</a:t>
            </a:r>
            <a:r>
              <a:rPr lang="zh-CN" altLang="en-US" sz="2400" b="1" dirty="0" smtClean="0"/>
              <a:t>的差值</a:t>
            </a:r>
            <a:endParaRPr lang="en-US" altLang="zh-CN" sz="2400" b="1" dirty="0" smtClean="0"/>
          </a:p>
          <a:p>
            <a:pPr marL="525463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zh-CN" altLang="en-US" sz="2400" b="1" dirty="0" smtClean="0"/>
              <a:t>计算</a:t>
            </a:r>
            <a:r>
              <a:rPr lang="en-US" altLang="zh-CN" sz="2400" b="1" dirty="0" err="1" smtClean="0"/>
              <a:t>a,b</a:t>
            </a:r>
            <a:r>
              <a:rPr lang="zh-CN" altLang="en-US" sz="2400" b="1" dirty="0" smtClean="0"/>
              <a:t>中值的函数值，决定其取代</a:t>
            </a: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还是</a:t>
            </a:r>
            <a:r>
              <a:rPr lang="en-US" altLang="zh-CN" sz="2400" b="1" dirty="0" smtClean="0"/>
              <a:t>b</a:t>
            </a:r>
          </a:p>
          <a:p>
            <a:pPr marL="525463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zh-CN" altLang="en-US" sz="2400" b="1" dirty="0" smtClean="0"/>
              <a:t>直到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条件满足</a:t>
            </a:r>
            <a:endParaRPr lang="en-US" altLang="zh-CN" sz="24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endParaRPr lang="en-US" altLang="zh-CN" sz="24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7216337" y="1926677"/>
            <a:ext cx="1800200" cy="1224136"/>
          </a:xfrm>
          <a:prstGeom prst="rect">
            <a:avLst/>
          </a:prstGeom>
          <a:solidFill>
            <a:srgbClr val="CC66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/>
              <a:t>步骤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，可以用死循环加</a:t>
            </a:r>
            <a:r>
              <a:rPr lang="en-US" altLang="zh-CN" sz="2000" dirty="0" smtClean="0"/>
              <a:t>break</a:t>
            </a:r>
            <a:r>
              <a:rPr lang="zh-CN" altLang="en-US" sz="2000" dirty="0" smtClean="0"/>
              <a:t>语句解决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7142363" y="3861048"/>
            <a:ext cx="1856594" cy="1584176"/>
          </a:xfrm>
          <a:prstGeom prst="rect">
            <a:avLst/>
          </a:prstGeom>
          <a:solidFill>
            <a:srgbClr val="CC66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/>
              <a:t>步骤</a:t>
            </a:r>
            <a:r>
              <a:rPr lang="en-US" altLang="zh-CN" sz="2000" dirty="0"/>
              <a:t>3</a:t>
            </a:r>
            <a:r>
              <a:rPr lang="zh-CN" altLang="en-US" sz="2000" dirty="0" smtClean="0"/>
              <a:t>和</a:t>
            </a:r>
            <a:r>
              <a:rPr lang="en-US" altLang="zh-CN" sz="2000" dirty="0"/>
              <a:t>4</a:t>
            </a:r>
            <a:r>
              <a:rPr lang="zh-CN" altLang="en-US" sz="2000" dirty="0" smtClean="0"/>
              <a:t>，因为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的值在变，可以直接用</a:t>
            </a:r>
            <a:r>
              <a:rPr lang="en-US" altLang="zh-CN" sz="2000" dirty="0" smtClean="0"/>
              <a:t>abs(a-b)/b&lt;10</a:t>
            </a:r>
            <a:r>
              <a:rPr lang="en-US" altLang="zh-CN" sz="2000" baseline="30000" dirty="0" smtClean="0"/>
              <a:t>-6</a:t>
            </a:r>
            <a:endParaRPr lang="zh-CN" alt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314819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828092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再求高次方程的根 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biSolution.py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2710" y="1268760"/>
            <a:ext cx="823776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 smtClean="0"/>
              <a:t>例子：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求</a:t>
            </a:r>
            <a:r>
              <a:rPr lang="en-US" altLang="zh-CN" sz="2000" dirty="0" smtClean="0"/>
              <a:t>y=x</a:t>
            </a:r>
            <a:r>
              <a:rPr lang="en-US" altLang="zh-CN" sz="2000" baseline="30000" dirty="0" smtClean="0"/>
              <a:t>3</a:t>
            </a:r>
            <a:r>
              <a:rPr lang="en-US" altLang="zh-CN" sz="2000" dirty="0" smtClean="0"/>
              <a:t>+ 10</a:t>
            </a:r>
            <a:r>
              <a:rPr lang="en-US" altLang="zh-CN" sz="2000" baseline="30000" dirty="0" smtClean="0"/>
              <a:t>-4.56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* x </a:t>
            </a:r>
            <a:r>
              <a:rPr lang="en-US" altLang="zh-CN" sz="2000" baseline="30000" dirty="0"/>
              <a:t>2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- </a:t>
            </a:r>
            <a:r>
              <a:rPr lang="en-US" altLang="zh-CN" sz="2000" dirty="0" smtClean="0"/>
              <a:t>(</a:t>
            </a:r>
            <a:r>
              <a:rPr lang="en-US" altLang="zh-CN" sz="2000" dirty="0"/>
              <a:t>10</a:t>
            </a:r>
            <a:r>
              <a:rPr lang="en-US" altLang="zh-CN" sz="2000" baseline="30000" dirty="0"/>
              <a:t>-4.56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* </a:t>
            </a:r>
            <a:r>
              <a:rPr lang="en-US" altLang="zh-CN" sz="2000" dirty="0" smtClean="0"/>
              <a:t>0.01 </a:t>
            </a:r>
            <a:r>
              <a:rPr lang="en-US" altLang="zh-CN" sz="2000" dirty="0"/>
              <a:t>+ </a:t>
            </a:r>
            <a:r>
              <a:rPr lang="en-US" altLang="zh-CN" sz="2000" dirty="0" smtClean="0"/>
              <a:t>10</a:t>
            </a:r>
            <a:r>
              <a:rPr lang="en-US" altLang="zh-CN" sz="2000" baseline="30000" dirty="0" smtClean="0"/>
              <a:t>-14</a:t>
            </a:r>
            <a:r>
              <a:rPr lang="en-US" altLang="zh-CN" sz="2000" dirty="0" smtClean="0"/>
              <a:t>) </a:t>
            </a:r>
            <a:r>
              <a:rPr lang="en-US" altLang="zh-CN" sz="2000" dirty="0"/>
              <a:t>* x </a:t>
            </a:r>
            <a:r>
              <a:rPr lang="en-US" altLang="zh-CN" sz="2000" dirty="0" smtClean="0"/>
              <a:t>– 10</a:t>
            </a:r>
            <a:r>
              <a:rPr lang="en-US" altLang="zh-CN" sz="2000" baseline="30000" dirty="0" smtClean="0"/>
              <a:t>-4.56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* </a:t>
            </a:r>
            <a:r>
              <a:rPr lang="en-US" altLang="zh-CN" sz="2000" dirty="0" smtClean="0"/>
              <a:t>10</a:t>
            </a:r>
            <a:r>
              <a:rPr lang="en-US" altLang="zh-CN" sz="2000" baseline="30000" dirty="0" smtClean="0"/>
              <a:t>-14</a:t>
            </a:r>
            <a:r>
              <a:rPr lang="zh-CN" altLang="en-US" sz="2000" dirty="0" smtClean="0"/>
              <a:t>根</a:t>
            </a:r>
            <a:endParaRPr lang="en-US" altLang="zh-CN" sz="2000" b="1" dirty="0" smtClean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82710" y="1794520"/>
            <a:ext cx="6437562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from math import *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 err="1"/>
              <a:t>d</a:t>
            </a:r>
            <a:r>
              <a:rPr lang="en-US" altLang="zh-CN" sz="2000" b="1" dirty="0" err="1" smtClean="0"/>
              <a:t>ef</a:t>
            </a:r>
            <a:r>
              <a:rPr lang="en-US" altLang="zh-CN" sz="2000" b="1" dirty="0" smtClean="0"/>
              <a:t>  f(x</a:t>
            </a:r>
            <a:r>
              <a:rPr lang="en-US" altLang="zh-CN" sz="2000" b="1" dirty="0"/>
              <a:t>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ka</a:t>
            </a:r>
            <a:r>
              <a:rPr lang="en-US" altLang="zh-CN" sz="2000" b="1" dirty="0"/>
              <a:t> = </a:t>
            </a:r>
            <a:r>
              <a:rPr lang="en-US" altLang="zh-CN" sz="2000" b="1" dirty="0" smtClean="0"/>
              <a:t>10**(-</a:t>
            </a:r>
            <a:r>
              <a:rPr lang="en-US" altLang="zh-CN" sz="2000" b="1" dirty="0"/>
              <a:t>4.56)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y = x*x*</a:t>
            </a:r>
            <a:r>
              <a:rPr lang="en-US" altLang="zh-CN" sz="2000" b="1" dirty="0" err="1"/>
              <a:t>x+ka</a:t>
            </a:r>
            <a:r>
              <a:rPr lang="en-US" altLang="zh-CN" sz="2000" b="1" dirty="0"/>
              <a:t>*x*x-(</a:t>
            </a:r>
            <a:r>
              <a:rPr lang="en-US" altLang="zh-CN" sz="2000" b="1" dirty="0" err="1"/>
              <a:t>ka</a:t>
            </a:r>
            <a:r>
              <a:rPr lang="en-US" altLang="zh-CN" sz="2000" b="1" dirty="0"/>
              <a:t>*0.01+1e-14)*x-</a:t>
            </a:r>
            <a:r>
              <a:rPr lang="en-US" altLang="zh-CN" sz="2000" b="1" dirty="0" err="1"/>
              <a:t>ka</a:t>
            </a:r>
            <a:r>
              <a:rPr lang="en-US" altLang="zh-CN" sz="2000" b="1" dirty="0"/>
              <a:t>*1e-14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return y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endParaRPr lang="en-US" altLang="zh-CN" sz="2000" b="1" dirty="0" smtClean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82710" y="3803104"/>
            <a:ext cx="3341218" cy="25565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while True: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a=float(input("a="))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b=float(input("b="))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fa</a:t>
            </a:r>
            <a:r>
              <a:rPr lang="en-US" altLang="zh-CN" sz="2000" b="1" dirty="0"/>
              <a:t> = </a:t>
            </a:r>
            <a:r>
              <a:rPr lang="en-US" altLang="zh-CN" sz="2000" b="1" dirty="0" smtClean="0"/>
              <a:t>f(a</a:t>
            </a:r>
            <a:r>
              <a:rPr lang="en-US" altLang="zh-CN" sz="2000" b="1" dirty="0"/>
              <a:t>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fb</a:t>
            </a:r>
            <a:r>
              <a:rPr lang="en-US" altLang="zh-CN" sz="2000" b="1" dirty="0"/>
              <a:t> = </a:t>
            </a:r>
            <a:r>
              <a:rPr lang="en-US" altLang="zh-CN" sz="2000" b="1" dirty="0" smtClean="0"/>
              <a:t>f(b</a:t>
            </a:r>
            <a:r>
              <a:rPr lang="en-US" altLang="zh-CN" sz="2000" b="1" dirty="0"/>
              <a:t>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if( </a:t>
            </a:r>
            <a:r>
              <a:rPr lang="en-US" altLang="zh-CN" sz="2000" b="1" dirty="0" err="1"/>
              <a:t>fa</a:t>
            </a:r>
            <a:r>
              <a:rPr lang="en-US" altLang="zh-CN" sz="2000" b="1" dirty="0"/>
              <a:t>* </a:t>
            </a:r>
            <a:r>
              <a:rPr lang="en-US" altLang="zh-CN" sz="2000" b="1" dirty="0" err="1"/>
              <a:t>fb</a:t>
            </a:r>
            <a:r>
              <a:rPr lang="en-US" altLang="zh-CN" sz="2000" b="1" dirty="0"/>
              <a:t> &lt;0):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   </a:t>
            </a:r>
            <a:r>
              <a:rPr lang="en-US" altLang="zh-CN" sz="2000" b="1" dirty="0" smtClean="0"/>
              <a:t>break</a:t>
            </a:r>
            <a:endParaRPr lang="en-US" altLang="zh-CN" sz="2000" b="1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824028" y="3330771"/>
            <a:ext cx="3612755" cy="299695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 smtClean="0"/>
              <a:t>while </a:t>
            </a:r>
            <a:r>
              <a:rPr lang="en-US" altLang="zh-CN" sz="2000" b="1" dirty="0"/>
              <a:t>abs(a-b)/b&gt;1e-8: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m = (</a:t>
            </a:r>
            <a:r>
              <a:rPr lang="en-US" altLang="zh-CN" sz="2000" b="1" dirty="0" err="1"/>
              <a:t>a+b</a:t>
            </a:r>
            <a:r>
              <a:rPr lang="en-US" altLang="zh-CN" sz="2000" b="1" dirty="0"/>
              <a:t>) /2.0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fm</a:t>
            </a:r>
            <a:r>
              <a:rPr lang="en-US" altLang="zh-CN" sz="2000" b="1" dirty="0"/>
              <a:t> = </a:t>
            </a:r>
            <a:r>
              <a:rPr lang="en-US" altLang="zh-CN" sz="2000" b="1" dirty="0" smtClean="0"/>
              <a:t>f(m</a:t>
            </a:r>
            <a:r>
              <a:rPr lang="en-US" altLang="zh-CN" sz="2000" b="1" dirty="0"/>
              <a:t>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if </a:t>
            </a:r>
            <a:r>
              <a:rPr lang="en-US" altLang="zh-CN" sz="2000" b="1" dirty="0" err="1"/>
              <a:t>fm</a:t>
            </a:r>
            <a:r>
              <a:rPr lang="en-US" altLang="zh-CN" sz="2000" b="1" dirty="0"/>
              <a:t>*</a:t>
            </a:r>
            <a:r>
              <a:rPr lang="en-US" altLang="zh-CN" sz="2000" b="1" dirty="0" err="1"/>
              <a:t>fa</a:t>
            </a:r>
            <a:r>
              <a:rPr lang="en-US" altLang="zh-CN" sz="2000" b="1" dirty="0"/>
              <a:t> &gt;0: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   a=m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else: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   b=m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print("The answer </a:t>
            </a:r>
            <a:r>
              <a:rPr lang="en-US" altLang="zh-CN" sz="2000" b="1" dirty="0" err="1"/>
              <a:t>is:",a</a:t>
            </a:r>
            <a:r>
              <a:rPr lang="en-US" altLang="zh-CN" sz="2000" b="1" dirty="0"/>
              <a:t>)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22658823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611559" y="336170"/>
            <a:ext cx="79824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en-US" altLang="zh-CN" dirty="0"/>
              <a:t>   </a:t>
            </a:r>
            <a:r>
              <a:rPr lang="zh-CN" altLang="en-US" dirty="0"/>
              <a:t>函数定义的规则</a:t>
            </a:r>
            <a:r>
              <a:rPr lang="en-US" altLang="zh-CN" dirty="0"/>
              <a:t>--</a:t>
            </a:r>
            <a:r>
              <a:rPr lang="zh-CN" altLang="en-US" dirty="0"/>
              <a:t>例子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504" y="1268760"/>
            <a:ext cx="4896544" cy="460851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/>
              <a:t>求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阶乘</a:t>
            </a:r>
            <a:endParaRPr lang="en-US" altLang="zh-CN" sz="24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err="1"/>
              <a:t>def</a:t>
            </a:r>
            <a:r>
              <a:rPr lang="en-US" altLang="zh-CN" sz="2400" b="1" dirty="0"/>
              <a:t> </a:t>
            </a:r>
            <a:r>
              <a:rPr lang="en-US" altLang="zh-CN" sz="2400" b="1" dirty="0" err="1" smtClean="0"/>
              <a:t>fac</a:t>
            </a:r>
            <a:r>
              <a:rPr lang="en-US" altLang="zh-CN" sz="2400" b="1" dirty="0" smtClean="0"/>
              <a:t>(n):</a:t>
            </a:r>
            <a:endParaRPr lang="en-US" altLang="zh-CN" sz="24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 err="1" smtClean="0"/>
              <a:t>ans</a:t>
            </a:r>
            <a:r>
              <a:rPr lang="en-US" altLang="zh-CN" sz="2400" b="1" dirty="0" smtClean="0"/>
              <a:t>=1.0</a:t>
            </a:r>
            <a:endParaRPr lang="en-US" altLang="zh-CN" sz="24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for i in </a:t>
            </a:r>
            <a:r>
              <a:rPr lang="en-US" altLang="zh-CN" sz="2400" b="1" dirty="0" smtClean="0"/>
              <a:t>range(1,n+1):</a:t>
            </a:r>
            <a:endParaRPr lang="en-US" altLang="zh-CN" sz="24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    </a:t>
            </a:r>
            <a:r>
              <a:rPr lang="en-US" altLang="zh-CN" sz="2400" b="1" dirty="0" err="1" smtClean="0"/>
              <a:t>ans</a:t>
            </a:r>
            <a:r>
              <a:rPr lang="en-US" altLang="zh-CN" sz="2400" b="1" dirty="0" smtClean="0"/>
              <a:t> = </a:t>
            </a:r>
            <a:r>
              <a:rPr lang="en-US" altLang="zh-CN" sz="2400" b="1" dirty="0" err="1" smtClean="0"/>
              <a:t>ans</a:t>
            </a:r>
            <a:r>
              <a:rPr lang="en-US" altLang="zh-CN" sz="2400" b="1" dirty="0" smtClean="0"/>
              <a:t>*i</a:t>
            </a:r>
            <a:endParaRPr lang="en-US" altLang="zh-CN" sz="24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return </a:t>
            </a:r>
            <a:r>
              <a:rPr lang="en-US" altLang="zh-CN" sz="2400" b="1" dirty="0" err="1" smtClean="0"/>
              <a:t>ans</a:t>
            </a:r>
            <a:endParaRPr lang="en-US" altLang="zh-CN" sz="24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endParaRPr lang="en-US" altLang="zh-CN" sz="2400" b="1" dirty="0"/>
          </a:p>
          <a:p>
            <a:pPr marL="68263" indent="0" eaLnBrk="1" hangingPunct="1">
              <a:lnSpc>
                <a:spcPct val="90000"/>
              </a:lnSpc>
              <a:buNone/>
            </a:pPr>
            <a:endParaRPr lang="en-US" altLang="zh-CN" sz="24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err="1"/>
              <a:t>a</a:t>
            </a:r>
            <a:r>
              <a:rPr lang="en-US" altLang="zh-CN" sz="2400" b="1" dirty="0" err="1" smtClean="0"/>
              <a:t>ns</a:t>
            </a:r>
            <a:r>
              <a:rPr lang="en-US" altLang="zh-CN" sz="2400" b="1" dirty="0" smtClean="0"/>
              <a:t> = </a:t>
            </a:r>
            <a:r>
              <a:rPr lang="en-US" altLang="zh-CN" sz="2400" b="1" dirty="0" err="1" smtClean="0"/>
              <a:t>fac</a:t>
            </a:r>
            <a:r>
              <a:rPr lang="en-US" altLang="zh-CN" sz="2400" b="1" dirty="0" smtClean="0"/>
              <a:t>(12) </a:t>
            </a:r>
            <a:endParaRPr lang="en-US" altLang="zh-CN" sz="2400" b="1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372201" y="1476104"/>
            <a:ext cx="2448272" cy="10801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/>
              <a:t>n</a:t>
            </a:r>
            <a:r>
              <a:rPr lang="en-US" altLang="zh-CN" sz="2000" b="1" dirty="0" smtClean="0"/>
              <a:t>! </a:t>
            </a:r>
            <a:r>
              <a:rPr lang="zh-CN" altLang="en-US" sz="2000" b="1" dirty="0" smtClean="0"/>
              <a:t>只需一个参数，</a:t>
            </a:r>
            <a:endParaRPr lang="en-US" altLang="zh-CN" sz="2000" b="1" dirty="0" smtClean="0"/>
          </a:p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/>
              <a:t>结果是一个实数，直接返回</a:t>
            </a:r>
            <a:endParaRPr lang="en-US" altLang="zh-CN" sz="2000" b="1" dirty="0" smtClean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1835696" y="1772816"/>
            <a:ext cx="4248472" cy="1440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2339752" y="2348880"/>
            <a:ext cx="4032449" cy="11521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01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611559" y="336170"/>
            <a:ext cx="79824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en-US" altLang="zh-CN" dirty="0"/>
              <a:t>   </a:t>
            </a:r>
            <a:r>
              <a:rPr lang="zh-CN" altLang="en-US" dirty="0"/>
              <a:t>函数定义的规则</a:t>
            </a:r>
            <a:r>
              <a:rPr lang="en-US" altLang="zh-CN" dirty="0"/>
              <a:t>--</a:t>
            </a:r>
            <a:r>
              <a:rPr lang="zh-CN" altLang="en-US" dirty="0"/>
              <a:t>例子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03848" y="1304764"/>
            <a:ext cx="5688632" cy="486054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 smtClean="0"/>
              <a:t>求一元二次方程根</a:t>
            </a:r>
            <a:endParaRPr lang="en-US" altLang="zh-CN" sz="20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from math import *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 err="1"/>
              <a:t>def</a:t>
            </a:r>
            <a:r>
              <a:rPr lang="en-US" altLang="zh-CN" sz="2000" b="1" dirty="0"/>
              <a:t> equation(</a:t>
            </a:r>
            <a:r>
              <a:rPr lang="en-US" altLang="zh-CN" sz="2000" b="1" dirty="0" err="1"/>
              <a:t>a,b,c</a:t>
            </a:r>
            <a:r>
              <a:rPr lang="en-US" altLang="zh-CN" sz="2000" b="1" dirty="0"/>
              <a:t>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delta = b*b-4*a*c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if delta&gt;=0: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   root1=(-</a:t>
            </a:r>
            <a:r>
              <a:rPr lang="en-US" altLang="zh-CN" sz="2000" b="1" dirty="0" err="1"/>
              <a:t>b+sqrt</a:t>
            </a:r>
            <a:r>
              <a:rPr lang="en-US" altLang="zh-CN" sz="2000" b="1" dirty="0"/>
              <a:t> (delta))/(2*a)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   root2=(-b-</a:t>
            </a:r>
            <a:r>
              <a:rPr lang="en-US" altLang="zh-CN" sz="2000" b="1" dirty="0" err="1"/>
              <a:t>sqrt</a:t>
            </a:r>
            <a:r>
              <a:rPr lang="en-US" altLang="zh-CN" sz="2000" b="1" dirty="0"/>
              <a:t> (delta))/(2*a)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   return [root1,root2]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else: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   return </a:t>
            </a:r>
            <a:r>
              <a:rPr lang="en-US" altLang="zh-CN" sz="2000" b="1" dirty="0" smtClean="0"/>
              <a:t>[ ]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 err="1" smtClean="0"/>
              <a:t>ans</a:t>
            </a:r>
            <a:r>
              <a:rPr lang="en-US" altLang="zh-CN" sz="2000" b="1" dirty="0" smtClean="0"/>
              <a:t> = equation(24,-600,471)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i</a:t>
            </a:r>
            <a:r>
              <a:rPr lang="en-US" altLang="zh-CN" sz="2000" b="1" dirty="0" smtClean="0"/>
              <a:t>f (</a:t>
            </a:r>
            <a:r>
              <a:rPr lang="en-US" altLang="zh-CN" sz="2000" b="1" dirty="0" err="1" smtClean="0"/>
              <a:t>len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ans</a:t>
            </a:r>
            <a:r>
              <a:rPr lang="en-US" altLang="zh-CN" sz="2000" b="1" dirty="0" smtClean="0"/>
              <a:t>)==2):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......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endParaRPr lang="en-US" altLang="zh-CN" sz="2000" b="1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26339" y="2348880"/>
            <a:ext cx="2184284" cy="144016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/>
              <a:t>一元二次方程，需要</a:t>
            </a: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个参数。</a:t>
            </a:r>
            <a:endParaRPr lang="en-US" altLang="zh-CN" sz="2000" b="1" dirty="0" smtClean="0"/>
          </a:p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/>
              <a:t>结果多于一个数，用列表返回</a:t>
            </a:r>
            <a:endParaRPr lang="en-US" altLang="zh-CN" sz="2000" b="1" dirty="0" smtClean="0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2339752" y="2330878"/>
            <a:ext cx="2952328" cy="2457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014905" y="3584701"/>
            <a:ext cx="1765007" cy="121245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84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82710" y="188640"/>
            <a:ext cx="8280920" cy="69837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默认值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2710" y="1052736"/>
            <a:ext cx="8381778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/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函数的参数，有时部分参数可取默认值，调用时，可设置对应实参，也可忽略，是</a:t>
            </a:r>
            <a:r>
              <a:rPr lang="en-US" altLang="zh-CN" sz="28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py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一种灵活机制</a:t>
            </a:r>
            <a:endParaRPr lang="en-US" altLang="zh-CN" sz="28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可选参数，必须在必选参数的后面</a:t>
            </a:r>
            <a:endParaRPr lang="en-US" altLang="zh-CN" sz="28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格式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 标识符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值</a:t>
            </a: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82710" y="3177627"/>
            <a:ext cx="8381778" cy="223224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en-US" altLang="zh-CN" sz="28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def</a:t>
            </a: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 dup(</a:t>
            </a:r>
            <a:r>
              <a:rPr lang="en-US" altLang="zh-CN" sz="28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str,times</a:t>
            </a: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=1):</a:t>
            </a:r>
          </a:p>
          <a:p>
            <a:pPr marL="68263" indent="0" eaLnBrk="1" hangingPunct="1">
              <a:buNone/>
            </a:pP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    return </a:t>
            </a:r>
            <a:r>
              <a:rPr lang="en-US" altLang="zh-CN" sz="28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str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*times</a:t>
            </a:r>
            <a:endParaRPr lang="en-US" altLang="zh-CN" sz="2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</a:pP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print(dup('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星宿老怪，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天下无敌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!'))</a:t>
            </a:r>
            <a:endParaRPr lang="en-US" altLang="zh-CN" sz="2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</a:pP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print(dup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('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学好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，天下无敌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!',</a:t>
            </a: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times=3))</a:t>
            </a:r>
            <a:endParaRPr lang="en-US" altLang="zh-CN" sz="28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84168" y="3356992"/>
            <a:ext cx="2531712" cy="432048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FFFF00"/>
                </a:solidFill>
              </a:rPr>
              <a:t>times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可选参数</a:t>
            </a:r>
            <a:endParaRPr lang="en-US" altLang="zh-CN" sz="2000" b="1" dirty="0" smtClean="0">
              <a:solidFill>
                <a:srgbClr val="FFFF00"/>
              </a:solidFill>
            </a:endParaRPr>
          </a:p>
        </p:txBody>
      </p:sp>
      <p:cxnSp>
        <p:nvCxnSpPr>
          <p:cNvPr id="9" name="直接箭头连接符 8"/>
          <p:cNvCxnSpPr>
            <a:stCxn id="8" idx="1"/>
          </p:cNvCxnSpPr>
          <p:nvPr/>
        </p:nvCxnSpPr>
        <p:spPr>
          <a:xfrm flipH="1" flipV="1">
            <a:off x="3707904" y="3501008"/>
            <a:ext cx="2376264" cy="72008"/>
          </a:xfrm>
          <a:prstGeom prst="straightConnector1">
            <a:avLst/>
          </a:prstGeom>
          <a:ln>
            <a:solidFill>
              <a:srgbClr val="0000A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432776" y="4062667"/>
            <a:ext cx="2531712" cy="432048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FFFF00"/>
                </a:solidFill>
              </a:rPr>
              <a:t>times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忽略</a:t>
            </a:r>
            <a:endParaRPr lang="en-US" altLang="zh-CN" sz="2000" b="1" dirty="0" smtClean="0">
              <a:solidFill>
                <a:srgbClr val="FFFF00"/>
              </a:solidFill>
            </a:endParaRPr>
          </a:p>
        </p:txBody>
      </p:sp>
      <p:cxnSp>
        <p:nvCxnSpPr>
          <p:cNvPr id="14" name="直接箭头连接符 13"/>
          <p:cNvCxnSpPr>
            <a:stCxn id="11" idx="1"/>
          </p:cNvCxnSpPr>
          <p:nvPr/>
        </p:nvCxnSpPr>
        <p:spPr>
          <a:xfrm flipH="1">
            <a:off x="6084168" y="4278691"/>
            <a:ext cx="348608" cy="104742"/>
          </a:xfrm>
          <a:prstGeom prst="straightConnector1">
            <a:avLst/>
          </a:prstGeom>
          <a:ln>
            <a:solidFill>
              <a:srgbClr val="0000A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397815" y="5683502"/>
            <a:ext cx="2531712" cy="432048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FFFF00"/>
                </a:solidFill>
              </a:rPr>
              <a:t>times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给值</a:t>
            </a:r>
            <a:endParaRPr lang="en-US" altLang="zh-CN" sz="2000" b="1" dirty="0" smtClean="0">
              <a:solidFill>
                <a:srgbClr val="FFFF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6432776" y="5249492"/>
            <a:ext cx="947536" cy="376407"/>
          </a:xfrm>
          <a:prstGeom prst="straightConnector1">
            <a:avLst/>
          </a:prstGeom>
          <a:ln>
            <a:solidFill>
              <a:srgbClr val="0000A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18907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7060"/>
            <a:ext cx="8280920" cy="69837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实参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形参对应关系</a:t>
            </a:r>
            <a:endParaRPr lang="zh-CN" alt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37667" y="833839"/>
            <a:ext cx="8381778" cy="522712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/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默认情况下，实参与形参按顺序一一对应</a:t>
            </a:r>
            <a:endParaRPr lang="en-US" altLang="zh-CN" sz="28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</a:pPr>
            <a:r>
              <a:rPr lang="en-US" altLang="zh-CN" sz="28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def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f1(a, b, c, d):       #  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定义 ：形参</a:t>
            </a:r>
            <a:endParaRPr lang="en-US" altLang="zh-CN" sz="28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</a:pPr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 ...........</a:t>
            </a:r>
          </a:p>
          <a:p>
            <a:pPr marL="68263" indent="0" eaLnBrk="1" hangingPunct="1">
              <a:buNone/>
            </a:pP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f1(1, 2, 3, 4.7)            # 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调用，实参</a:t>
            </a:r>
            <a:endParaRPr lang="en-US" altLang="zh-CN" sz="28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</a:pP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参数多时，可读性差</a:t>
            </a:r>
            <a:endParaRPr lang="en-US" altLang="zh-CN" sz="28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调用时，指定形参的名字，可以不管位置</a:t>
            </a:r>
            <a:endParaRPr lang="en-US" altLang="zh-CN" sz="28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</a:pP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f1(a=1,d=4.7,b=3,c=20.8)</a:t>
            </a:r>
          </a:p>
          <a:p>
            <a:pPr marL="68263" indent="0" eaLnBrk="1" hangingPunct="1">
              <a:buNone/>
            </a:pP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def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 f1(</a:t>
            </a: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a,b,c,d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):</a:t>
            </a:r>
          </a:p>
          <a:p>
            <a:pPr marL="68263" indent="0" eaLnBrk="1" hangingPunct="1">
              <a:buNone/>
            </a:pP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s1=</a:t>
            </a:r>
            <a:r>
              <a:rPr lang="en-US" altLang="zh-CN" sz="24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a+b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;    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s2=c-d</a:t>
            </a:r>
          </a:p>
          <a:p>
            <a:pPr marL="68263" indent="0" eaLnBrk="1" hangingPunct="1">
              <a:buNone/>
            </a:pP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    return  [s1,s2]</a:t>
            </a:r>
          </a:p>
          <a:p>
            <a:pPr marL="68263" indent="0" eaLnBrk="1" hangingPunct="1">
              <a:buNone/>
            </a:pP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print(f1(1,2,3,4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));print(f1(b=2,a=1,d=28,c=17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))</a:t>
            </a:r>
            <a:endParaRPr lang="en-US" altLang="zh-CN" sz="24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 flipV="1">
            <a:off x="1115616" y="1916832"/>
            <a:ext cx="576064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直接箭头连接符 4"/>
          <p:cNvCxnSpPr/>
          <p:nvPr/>
        </p:nvCxnSpPr>
        <p:spPr bwMode="auto">
          <a:xfrm flipV="1">
            <a:off x="1475656" y="1808018"/>
            <a:ext cx="576064" cy="5408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接箭头连接符 9"/>
          <p:cNvCxnSpPr/>
          <p:nvPr/>
        </p:nvCxnSpPr>
        <p:spPr bwMode="auto">
          <a:xfrm flipV="1">
            <a:off x="1907704" y="1826421"/>
            <a:ext cx="504056" cy="5224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 flipV="1">
            <a:off x="2469629" y="1844824"/>
            <a:ext cx="230163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4533659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611559" y="336170"/>
            <a:ext cx="79824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en-US" altLang="zh-CN" dirty="0"/>
              <a:t>   </a:t>
            </a:r>
            <a:r>
              <a:rPr lang="zh-CN" altLang="en-US" dirty="0"/>
              <a:t>变量的作用域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70356" y="1196752"/>
            <a:ext cx="7818068" cy="86409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/>
              <a:t>变量的有效调用范围，称为作用域</a:t>
            </a: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/>
              <a:t>函数中定义的变量，只在函数内有效</a:t>
            </a:r>
            <a:endParaRPr lang="en-US" altLang="zh-CN" sz="2400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4522210" y="2366333"/>
            <a:ext cx="1345934" cy="576064"/>
          </a:xfrm>
          <a:prstGeom prst="rect">
            <a:avLst/>
          </a:prstGeom>
          <a:solidFill>
            <a:srgbClr val="CC66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b="1" dirty="0" smtClean="0"/>
              <a:t>全局的</a:t>
            </a:r>
            <a:endParaRPr lang="zh-CN" altLang="en-US" sz="2000" b="1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55155" y="2420888"/>
            <a:ext cx="3440781" cy="28803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/>
              <a:t>x=1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/>
              <a:t>def fx():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/>
              <a:t>    x=1000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/>
              <a:t>    print("</a:t>
            </a:r>
            <a:r>
              <a:rPr lang="zh-CN" altLang="fr-FR" sz="2400" b="1" dirty="0"/>
              <a:t>局部的</a:t>
            </a:r>
            <a:r>
              <a:rPr lang="fr-FR" altLang="zh-CN" sz="2400" b="1" dirty="0"/>
              <a:t>x=",x)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endParaRPr lang="fr-FR" altLang="zh-CN" sz="24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/>
              <a:t>fx()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/>
              <a:t>print </a:t>
            </a:r>
            <a:r>
              <a:rPr lang="fr-FR" altLang="zh-CN" sz="2400" b="1" dirty="0" smtClean="0"/>
              <a:t>("</a:t>
            </a:r>
            <a:r>
              <a:rPr lang="zh-CN" altLang="en-US" sz="2400" b="1" dirty="0" smtClean="0"/>
              <a:t>全局</a:t>
            </a:r>
            <a:r>
              <a:rPr lang="zh-CN" altLang="fr-FR" sz="2400" b="1" dirty="0" smtClean="0"/>
              <a:t>的</a:t>
            </a:r>
            <a:r>
              <a:rPr lang="fr-FR" altLang="zh-CN" sz="2400" b="1" dirty="0"/>
              <a:t>x=", x)</a:t>
            </a:r>
            <a:endParaRPr lang="en-US" altLang="zh-CN" sz="24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5109382" y="3320988"/>
            <a:ext cx="3855106" cy="756084"/>
          </a:xfrm>
          <a:prstGeom prst="rect">
            <a:avLst/>
          </a:prstGeom>
          <a:solidFill>
            <a:srgbClr val="CC66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b="1" dirty="0" smtClean="0"/>
              <a:t>函数内部，局部变量</a:t>
            </a:r>
            <a:endParaRPr lang="en-US" altLang="zh-CN" sz="2000" b="1" dirty="0" smtClean="0"/>
          </a:p>
          <a:p>
            <a:pPr algn="just"/>
            <a:r>
              <a:rPr lang="zh-CN" altLang="en-US" sz="2000" b="1" dirty="0" smtClean="0"/>
              <a:t>与全局变量重名时，则覆盖它</a:t>
            </a:r>
            <a:endParaRPr lang="zh-CN" altLang="en-US" sz="2000" b="1" dirty="0"/>
          </a:p>
        </p:txBody>
      </p:sp>
      <p:cxnSp>
        <p:nvCxnSpPr>
          <p:cNvPr id="3" name="直接箭头连接符 2"/>
          <p:cNvCxnSpPr>
            <a:stCxn id="5" idx="1"/>
          </p:cNvCxnSpPr>
          <p:nvPr/>
        </p:nvCxnSpPr>
        <p:spPr>
          <a:xfrm flipH="1">
            <a:off x="1619672" y="2654365"/>
            <a:ext cx="290253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1"/>
          </p:cNvCxnSpPr>
          <p:nvPr/>
        </p:nvCxnSpPr>
        <p:spPr>
          <a:xfrm flipH="1" flipV="1">
            <a:off x="2051720" y="3429000"/>
            <a:ext cx="3057662" cy="2700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183930" y="4617132"/>
            <a:ext cx="2387133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 smtClean="0"/>
              <a:t>执行结果</a:t>
            </a:r>
            <a:endParaRPr lang="en-US" altLang="zh-CN" sz="20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 smtClean="0"/>
              <a:t>&gt;&gt;&gt; </a:t>
            </a:r>
            <a:endParaRPr lang="en-US" altLang="zh-CN" sz="20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/>
              <a:t>局部的</a:t>
            </a:r>
            <a:r>
              <a:rPr lang="fr-FR" altLang="zh-CN" sz="2000" b="1" dirty="0"/>
              <a:t>x= 1000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 smtClean="0"/>
              <a:t>全局的</a:t>
            </a:r>
            <a:r>
              <a:rPr lang="fr-FR" altLang="zh-CN" sz="2000" b="1" dirty="0" smtClean="0"/>
              <a:t>x</a:t>
            </a:r>
            <a:r>
              <a:rPr lang="en-US" altLang="zh-CN" sz="2000" b="1" dirty="0" smtClean="0"/>
              <a:t>=</a:t>
            </a:r>
            <a:r>
              <a:rPr lang="fr-FR" altLang="zh-CN" sz="2000" b="1" dirty="0" smtClean="0"/>
              <a:t> </a:t>
            </a:r>
            <a:r>
              <a:rPr lang="fr-FR" altLang="zh-CN" sz="2000" b="1" dirty="0"/>
              <a:t>1</a:t>
            </a:r>
            <a:endParaRPr lang="en-US" altLang="zh-CN" sz="2000" b="1" dirty="0" smtClean="0"/>
          </a:p>
        </p:txBody>
      </p:sp>
      <p:sp>
        <p:nvSpPr>
          <p:cNvPr id="12" name="矩形 11"/>
          <p:cNvSpPr/>
          <p:nvPr/>
        </p:nvSpPr>
        <p:spPr>
          <a:xfrm>
            <a:off x="6735215" y="4648142"/>
            <a:ext cx="1944216" cy="1152127"/>
          </a:xfrm>
          <a:prstGeom prst="rect">
            <a:avLst/>
          </a:prstGeom>
          <a:solidFill>
            <a:srgbClr val="CC66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b="1" dirty="0" smtClean="0"/>
              <a:t>函数执行后，</a:t>
            </a:r>
            <a:endParaRPr lang="en-US" altLang="zh-CN" sz="2000" b="1" dirty="0" smtClean="0"/>
          </a:p>
          <a:p>
            <a:pPr algn="just"/>
            <a:r>
              <a:rPr lang="zh-CN" altLang="en-US" sz="2000" b="1" dirty="0" smtClean="0"/>
              <a:t>局部的</a:t>
            </a:r>
            <a:r>
              <a:rPr lang="en-US" altLang="zh-CN" sz="2000" b="1" dirty="0" smtClean="0"/>
              <a:t>x=1000</a:t>
            </a:r>
          </a:p>
          <a:p>
            <a:pPr algn="just"/>
            <a:r>
              <a:rPr lang="zh-CN" altLang="en-US" sz="2000" b="1" dirty="0" smtClean="0"/>
              <a:t>全局的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值没变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83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611559" y="336170"/>
            <a:ext cx="79824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en-US" altLang="zh-CN" dirty="0"/>
              <a:t>   </a:t>
            </a:r>
            <a:r>
              <a:rPr lang="zh-CN" altLang="en-US" dirty="0"/>
              <a:t>函数中使用全局变量 </a:t>
            </a:r>
            <a:r>
              <a:rPr lang="en-US" altLang="zh-CN" dirty="0"/>
              <a:t>global</a:t>
            </a: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70356" y="1196752"/>
            <a:ext cx="7458028" cy="86409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/>
              <a:t>变量的有效调用范围，称为作用域</a:t>
            </a: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/>
              <a:t>函数中定义的变量，只在函数内有效</a:t>
            </a:r>
            <a:endParaRPr lang="en-US" altLang="zh-CN" sz="2400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4522210" y="2366333"/>
            <a:ext cx="1656063" cy="576064"/>
          </a:xfrm>
          <a:prstGeom prst="rect">
            <a:avLst/>
          </a:prstGeom>
          <a:solidFill>
            <a:srgbClr val="CC66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 smtClean="0"/>
              <a:t>全局的</a:t>
            </a:r>
            <a:endParaRPr lang="zh-CN" altLang="en-US" sz="2400" b="1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55155" y="2420887"/>
            <a:ext cx="3114067" cy="38884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/>
              <a:t>x=1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/>
              <a:t>def fx():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/>
              <a:t>    global x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/>
              <a:t>    x=1000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/>
              <a:t>    print("</a:t>
            </a:r>
            <a:r>
              <a:rPr lang="zh-CN" altLang="en-US" sz="2400" b="1" dirty="0"/>
              <a:t>局部的</a:t>
            </a:r>
            <a:r>
              <a:rPr lang="fr-FR" altLang="zh-CN" sz="2400" b="1" dirty="0"/>
              <a:t>x=",x)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endParaRPr lang="fr-FR" altLang="zh-CN" sz="24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/>
              <a:t>fx()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/>
              <a:t>print </a:t>
            </a:r>
            <a:r>
              <a:rPr lang="fr-FR" altLang="zh-CN" sz="2400" b="1" dirty="0" smtClean="0"/>
              <a:t>("</a:t>
            </a:r>
            <a:r>
              <a:rPr lang="zh-CN" altLang="en-US" sz="2400" b="1" dirty="0" smtClean="0"/>
              <a:t>全局的</a:t>
            </a:r>
            <a:r>
              <a:rPr lang="fr-FR" altLang="zh-CN" sz="2400" b="1" dirty="0"/>
              <a:t>x=", x)</a:t>
            </a:r>
          </a:p>
        </p:txBody>
      </p:sp>
      <p:sp>
        <p:nvSpPr>
          <p:cNvPr id="7" name="矩形 6"/>
          <p:cNvSpPr/>
          <p:nvPr/>
        </p:nvSpPr>
        <p:spPr>
          <a:xfrm>
            <a:off x="4461310" y="3320988"/>
            <a:ext cx="2774986" cy="576064"/>
          </a:xfrm>
          <a:prstGeom prst="rect">
            <a:avLst/>
          </a:prstGeom>
          <a:solidFill>
            <a:srgbClr val="CC66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 smtClean="0"/>
              <a:t>引用全局变量</a:t>
            </a:r>
            <a:endParaRPr lang="zh-CN" altLang="en-US" sz="2400" b="1" dirty="0"/>
          </a:p>
        </p:txBody>
      </p:sp>
      <p:cxnSp>
        <p:nvCxnSpPr>
          <p:cNvPr id="3" name="直接箭头连接符 2"/>
          <p:cNvCxnSpPr>
            <a:stCxn id="5" idx="1"/>
          </p:cNvCxnSpPr>
          <p:nvPr/>
        </p:nvCxnSpPr>
        <p:spPr>
          <a:xfrm flipH="1">
            <a:off x="1619672" y="2654365"/>
            <a:ext cx="290253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1"/>
          </p:cNvCxnSpPr>
          <p:nvPr/>
        </p:nvCxnSpPr>
        <p:spPr>
          <a:xfrm flipH="1" flipV="1">
            <a:off x="2411760" y="3501008"/>
            <a:ext cx="2049550" cy="1080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791140" y="4509120"/>
            <a:ext cx="2387133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 smtClean="0"/>
              <a:t>执行结果</a:t>
            </a:r>
            <a:endParaRPr lang="en-US" altLang="zh-CN" sz="20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 smtClean="0"/>
              <a:t>&gt;&gt;&gt; </a:t>
            </a:r>
            <a:endParaRPr lang="en-US" altLang="zh-CN" sz="20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/>
              <a:t>局部的</a:t>
            </a:r>
            <a:r>
              <a:rPr lang="fr-FR" altLang="zh-CN" sz="2000" b="1" dirty="0"/>
              <a:t>x= 1000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 smtClean="0"/>
              <a:t>全局的</a:t>
            </a:r>
            <a:r>
              <a:rPr lang="en-US" altLang="zh-CN" sz="2000" b="1" dirty="0" smtClean="0"/>
              <a:t>x=</a:t>
            </a:r>
            <a:r>
              <a:rPr lang="fr-FR" altLang="zh-CN" sz="2000" b="1" dirty="0" smtClean="0"/>
              <a:t>1</a:t>
            </a:r>
            <a:r>
              <a:rPr lang="en-US" altLang="zh-CN" sz="2000" b="1" dirty="0" smtClean="0"/>
              <a:t>000</a:t>
            </a:r>
          </a:p>
        </p:txBody>
      </p:sp>
      <p:sp>
        <p:nvSpPr>
          <p:cNvPr id="12" name="矩形 11"/>
          <p:cNvSpPr/>
          <p:nvPr/>
        </p:nvSpPr>
        <p:spPr>
          <a:xfrm>
            <a:off x="6804248" y="4797153"/>
            <a:ext cx="1944216" cy="1152127"/>
          </a:xfrm>
          <a:prstGeom prst="rect">
            <a:avLst/>
          </a:prstGeom>
          <a:solidFill>
            <a:srgbClr val="CC66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 smtClean="0"/>
              <a:t>函数执行后，</a:t>
            </a:r>
            <a:endParaRPr lang="en-US" altLang="zh-CN" sz="2400" b="1" dirty="0" smtClean="0"/>
          </a:p>
          <a:p>
            <a:pPr algn="just"/>
            <a:r>
              <a:rPr lang="zh-CN" altLang="en-US" sz="2400" b="1" dirty="0" smtClean="0"/>
              <a:t>局部的、全局的</a:t>
            </a:r>
            <a:r>
              <a:rPr lang="en-US" altLang="zh-CN" sz="2400" b="1" dirty="0" smtClean="0"/>
              <a:t>x=1000</a:t>
            </a:r>
          </a:p>
        </p:txBody>
      </p:sp>
    </p:spTree>
    <p:extLst>
      <p:ext uri="{BB962C8B-B14F-4D97-AF65-F5344CB8AC3E}">
        <p14:creationId xmlns:p14="http://schemas.microsoft.com/office/powerpoint/2010/main" val="316569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打印一颗树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936754" y="1241256"/>
            <a:ext cx="3309246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>
                <a:solidFill>
                  <a:srgbClr val="FF0000"/>
                </a:solidFill>
              </a:rPr>
              <a:t>print('   *')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>
                <a:solidFill>
                  <a:srgbClr val="FF0000"/>
                </a:solidFill>
              </a:rPr>
              <a:t>print('  ***')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>
                <a:solidFill>
                  <a:srgbClr val="FF0000"/>
                </a:solidFill>
              </a:rPr>
              <a:t>print(' *****')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>
                <a:solidFill>
                  <a:srgbClr val="FF0000"/>
                </a:solidFill>
              </a:rPr>
              <a:t>print('*******')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>
                <a:solidFill>
                  <a:srgbClr val="000096"/>
                </a:solidFill>
              </a:rPr>
              <a:t>print('   *')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>
                <a:solidFill>
                  <a:srgbClr val="000096"/>
                </a:solidFill>
              </a:rPr>
              <a:t>print('  ***')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>
                <a:solidFill>
                  <a:srgbClr val="000096"/>
                </a:solidFill>
              </a:rPr>
              <a:t>print(' *****')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>
                <a:solidFill>
                  <a:srgbClr val="000096"/>
                </a:solidFill>
              </a:rPr>
              <a:t>print('*******')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>
                <a:solidFill>
                  <a:srgbClr val="00B050"/>
                </a:solidFill>
              </a:rPr>
              <a:t>print('   #')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>
                <a:solidFill>
                  <a:srgbClr val="00B050"/>
                </a:solidFill>
              </a:rPr>
              <a:t>print('   #')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>
                <a:solidFill>
                  <a:srgbClr val="00B050"/>
                </a:solidFill>
              </a:rPr>
              <a:t>print('   #')</a:t>
            </a:r>
            <a:endParaRPr lang="en-US" altLang="zh-CN" sz="2400" b="1" dirty="0" smtClean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1880558" cy="5057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6546620" y="1772816"/>
            <a:ext cx="2345860" cy="936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FF0000"/>
                </a:solidFill>
              </a:rPr>
              <a:t>代码重复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000" b="1" dirty="0">
                <a:solidFill>
                  <a:srgbClr val="FF0000"/>
                </a:solidFill>
              </a:rPr>
              <a:t>换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个符号？不灵活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61166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555155" y="327681"/>
            <a:ext cx="770056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zh-CN" altLang="en-US" dirty="0" smtClean="0"/>
              <a:t>递归</a:t>
            </a:r>
            <a:r>
              <a:rPr lang="en-US" altLang="zh-CN" dirty="0"/>
              <a:t>—</a:t>
            </a:r>
            <a:r>
              <a:rPr lang="zh-CN" altLang="en-US" dirty="0"/>
              <a:t>自身调用</a:t>
            </a:r>
            <a:r>
              <a:rPr lang="en-US" altLang="zh-CN" dirty="0"/>
              <a:t>----</a:t>
            </a:r>
            <a:r>
              <a:rPr lang="zh-CN" altLang="en-US" dirty="0"/>
              <a:t>例子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83878" y="1268760"/>
            <a:ext cx="787655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/>
              <a:t>求</a:t>
            </a:r>
            <a:r>
              <a:rPr lang="en-US" altLang="zh-CN" sz="2400" b="1" dirty="0" err="1" smtClean="0"/>
              <a:t>x</a:t>
            </a:r>
            <a:r>
              <a:rPr lang="en-US" altLang="zh-CN" sz="2400" b="1" baseline="30000" dirty="0" err="1" smtClean="0"/>
              <a:t>n</a:t>
            </a:r>
            <a:r>
              <a:rPr lang="en-US" altLang="zh-CN" sz="2400" b="1" dirty="0" smtClean="0"/>
              <a:t>,   </a:t>
            </a:r>
            <a:r>
              <a:rPr lang="zh-CN" altLang="en-US" sz="2400" b="1" dirty="0" smtClean="0"/>
              <a:t>特点 </a:t>
            </a:r>
            <a:r>
              <a:rPr lang="en-US" altLang="zh-CN" sz="2400" b="1" dirty="0" smtClean="0"/>
              <a:t>x</a:t>
            </a:r>
            <a:r>
              <a:rPr lang="en-US" altLang="zh-CN" sz="2400" b="1" baseline="30000" dirty="0" smtClean="0"/>
              <a:t>0</a:t>
            </a:r>
            <a:r>
              <a:rPr lang="en-US" altLang="zh-CN" sz="2400" b="1" dirty="0" smtClean="0"/>
              <a:t>=1, </a:t>
            </a:r>
            <a:r>
              <a:rPr lang="en-US" altLang="zh-CN" sz="2400" b="1" dirty="0" err="1" smtClean="0"/>
              <a:t>x</a:t>
            </a:r>
            <a:r>
              <a:rPr lang="en-US" altLang="zh-CN" sz="2400" b="1" baseline="30000" dirty="0" err="1" smtClean="0"/>
              <a:t>n</a:t>
            </a:r>
            <a:r>
              <a:rPr lang="en-US" altLang="zh-CN" sz="2400" b="1" dirty="0" smtClean="0"/>
              <a:t>=x*x</a:t>
            </a:r>
            <a:r>
              <a:rPr lang="en-US" altLang="zh-CN" sz="2400" b="1" baseline="30000" dirty="0" smtClean="0"/>
              <a:t>n-1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55155" y="1916832"/>
            <a:ext cx="4088853" cy="410445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endParaRPr lang="fr-FR" altLang="zh-CN" sz="24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err="1"/>
              <a:t>def</a:t>
            </a:r>
            <a:r>
              <a:rPr lang="en-US" altLang="zh-CN" sz="2400" b="1" dirty="0"/>
              <a:t>  power(</a:t>
            </a:r>
            <a:r>
              <a:rPr lang="en-US" altLang="zh-CN" sz="2400" b="1" dirty="0" err="1"/>
              <a:t>x,n</a:t>
            </a:r>
            <a:r>
              <a:rPr lang="en-US" altLang="zh-CN" sz="2400" b="1" dirty="0"/>
              <a:t>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if n==0: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    return 1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else: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    return x*power(x,n-1)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endParaRPr lang="en-US" altLang="zh-CN" sz="24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y=power(10,3)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print(y)</a:t>
            </a:r>
          </a:p>
        </p:txBody>
      </p:sp>
      <p:sp>
        <p:nvSpPr>
          <p:cNvPr id="7" name="矩形 6"/>
          <p:cNvSpPr/>
          <p:nvPr/>
        </p:nvSpPr>
        <p:spPr>
          <a:xfrm>
            <a:off x="4979827" y="2654365"/>
            <a:ext cx="1667129" cy="576064"/>
          </a:xfrm>
          <a:prstGeom prst="rect">
            <a:avLst/>
          </a:prstGeom>
          <a:solidFill>
            <a:srgbClr val="CC66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 smtClean="0"/>
              <a:t>递归结束</a:t>
            </a:r>
            <a:endParaRPr lang="zh-CN" altLang="en-US" sz="2400" b="1" dirty="0"/>
          </a:p>
        </p:txBody>
      </p:sp>
      <p:cxnSp>
        <p:nvCxnSpPr>
          <p:cNvPr id="3" name="直接箭头连接符 2"/>
          <p:cNvCxnSpPr>
            <a:stCxn id="7" idx="1"/>
          </p:cNvCxnSpPr>
          <p:nvPr/>
        </p:nvCxnSpPr>
        <p:spPr>
          <a:xfrm flipH="1">
            <a:off x="3275857" y="2942397"/>
            <a:ext cx="170397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979828" y="3566261"/>
            <a:ext cx="3408596" cy="576064"/>
          </a:xfrm>
          <a:prstGeom prst="rect">
            <a:avLst/>
          </a:prstGeom>
          <a:solidFill>
            <a:srgbClr val="CC66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 smtClean="0"/>
              <a:t>调用自己，继续递归</a:t>
            </a:r>
            <a:endParaRPr lang="zh-CN" altLang="en-US" sz="2400" b="1" dirty="0"/>
          </a:p>
        </p:txBody>
      </p:sp>
      <p:cxnSp>
        <p:nvCxnSpPr>
          <p:cNvPr id="10" name="直接箭头连接符 9"/>
          <p:cNvCxnSpPr>
            <a:stCxn id="9" idx="1"/>
            <a:endCxn id="5" idx="3"/>
          </p:cNvCxnSpPr>
          <p:nvPr/>
        </p:nvCxnSpPr>
        <p:spPr>
          <a:xfrm flipH="1">
            <a:off x="4644008" y="3854293"/>
            <a:ext cx="335820" cy="11476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099211" y="5196970"/>
            <a:ext cx="3169829" cy="864096"/>
          </a:xfrm>
          <a:prstGeom prst="rect">
            <a:avLst/>
          </a:prstGeom>
          <a:solidFill>
            <a:srgbClr val="CC66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 smtClean="0"/>
              <a:t>递归的特点：明确的不再递归的语句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1252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611559" y="336170"/>
            <a:ext cx="79824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zh-CN" altLang="en-US" dirty="0" smtClean="0"/>
              <a:t>优化建模  </a:t>
            </a:r>
            <a:r>
              <a:rPr lang="zh-CN" altLang="en-US" dirty="0"/>
              <a:t>遗传算法寻优</a:t>
            </a:r>
            <a:endParaRPr lang="en-US" altLang="zh-CN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83878" y="1268760"/>
            <a:ext cx="816458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dirty="0"/>
              <a:t>y=(x-2.5)</a:t>
            </a:r>
            <a:r>
              <a:rPr lang="en-US" altLang="zh-CN" sz="2400" baseline="30000" dirty="0"/>
              <a:t>2</a:t>
            </a:r>
            <a:r>
              <a:rPr lang="zh-CN" altLang="zh-CN" sz="2400" dirty="0"/>
              <a:t>，在</a:t>
            </a:r>
            <a:r>
              <a:rPr lang="en-US" altLang="zh-CN" sz="2400" dirty="0"/>
              <a:t>x=2.5</a:t>
            </a:r>
            <a:r>
              <a:rPr lang="zh-CN" altLang="zh-CN" sz="2400" dirty="0"/>
              <a:t>时，</a:t>
            </a:r>
            <a:r>
              <a:rPr lang="en-US" altLang="zh-CN" sz="2400" dirty="0"/>
              <a:t>y</a:t>
            </a:r>
            <a:r>
              <a:rPr lang="zh-CN" altLang="zh-CN" sz="2400" dirty="0"/>
              <a:t>的值是</a:t>
            </a:r>
            <a:r>
              <a:rPr lang="en-US" altLang="zh-CN" sz="2400" dirty="0" smtClean="0"/>
              <a:t>0</a:t>
            </a:r>
            <a:endParaRPr lang="en-US" altLang="zh-CN" sz="2400" b="1" baseline="300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11559" y="1916832"/>
            <a:ext cx="8136905" cy="243959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25463" indent="-457200">
              <a:buFont typeface="+mj-lt"/>
              <a:buAutoNum type="arabicPeriod"/>
            </a:pPr>
            <a:r>
              <a:rPr lang="zh-CN" altLang="zh-CN" sz="2400" b="1" dirty="0" smtClean="0"/>
              <a:t>给定</a:t>
            </a:r>
            <a:r>
              <a:rPr lang="zh-CN" altLang="zh-CN" sz="2400" b="1" dirty="0"/>
              <a:t>的一个初值</a:t>
            </a:r>
            <a:r>
              <a:rPr lang="en-US" altLang="zh-CN" sz="2400" b="1" dirty="0"/>
              <a:t>x0</a:t>
            </a:r>
            <a:r>
              <a:rPr lang="zh-CN" altLang="zh-CN" sz="2400" b="1" dirty="0"/>
              <a:t>，计算</a:t>
            </a:r>
            <a:r>
              <a:rPr lang="en-US" altLang="zh-CN" sz="2400" b="1" dirty="0"/>
              <a:t>y0</a:t>
            </a:r>
            <a:endParaRPr lang="zh-CN" altLang="zh-CN" sz="2400" b="1" dirty="0"/>
          </a:p>
          <a:p>
            <a:pPr marL="525463" indent="-457200">
              <a:buFont typeface="+mj-lt"/>
              <a:buAutoNum type="arabicPeriod"/>
            </a:pPr>
            <a:r>
              <a:rPr lang="zh-CN" altLang="zh-CN" sz="2400" b="1" dirty="0" smtClean="0"/>
              <a:t>产生</a:t>
            </a:r>
            <a:r>
              <a:rPr lang="zh-CN" altLang="zh-CN" sz="2400" b="1" dirty="0"/>
              <a:t>一个随机小数</a:t>
            </a:r>
            <a:r>
              <a:rPr lang="en-US" altLang="zh-CN" sz="2400" b="1" dirty="0" smtClean="0"/>
              <a:t>delta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0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</a:t>
            </a:r>
            <a:r>
              <a:rPr lang="zh-CN" altLang="zh-CN" sz="2400" b="1" dirty="0" smtClean="0"/>
              <a:t>，</a:t>
            </a:r>
            <a:r>
              <a:rPr lang="en-US" altLang="zh-CN" sz="2400" b="1" dirty="0" smtClean="0"/>
              <a:t>-0.5</a:t>
            </a:r>
            <a:r>
              <a:rPr lang="zh-CN" altLang="en-US" sz="2400" b="1" dirty="0" smtClean="0"/>
              <a:t>，分布（</a:t>
            </a:r>
            <a:r>
              <a:rPr lang="en-US" altLang="zh-CN" sz="2400" b="1" dirty="0" smtClean="0"/>
              <a:t>-0.5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0.5</a:t>
            </a:r>
            <a:r>
              <a:rPr lang="zh-CN" altLang="en-US" sz="2400" b="1" dirty="0" smtClean="0"/>
              <a:t>），</a:t>
            </a:r>
            <a:r>
              <a:rPr lang="en-US" altLang="zh-CN" sz="2400" b="1" dirty="0" smtClean="0"/>
              <a:t>x1=x0+delta</a:t>
            </a:r>
            <a:r>
              <a:rPr lang="zh-CN" altLang="zh-CN" sz="2400" b="1" dirty="0" smtClean="0"/>
              <a:t>。</a:t>
            </a:r>
            <a:endParaRPr lang="zh-CN" altLang="zh-CN" sz="2400" b="1" dirty="0"/>
          </a:p>
          <a:p>
            <a:pPr marL="525463" indent="-457200">
              <a:buFont typeface="+mj-lt"/>
              <a:buAutoNum type="arabicPeriod"/>
            </a:pPr>
            <a:r>
              <a:rPr lang="zh-CN" altLang="zh-CN" sz="2400" b="1" dirty="0" smtClean="0"/>
              <a:t>计算</a:t>
            </a:r>
            <a:r>
              <a:rPr lang="en-US" altLang="zh-CN" sz="2400" b="1" dirty="0"/>
              <a:t>x1 </a:t>
            </a:r>
            <a:r>
              <a:rPr lang="zh-CN" altLang="zh-CN" sz="2400" b="1" dirty="0"/>
              <a:t>的函数值</a:t>
            </a:r>
            <a:r>
              <a:rPr lang="en-US" altLang="zh-CN" sz="2400" b="1" dirty="0"/>
              <a:t>y1</a:t>
            </a:r>
            <a:r>
              <a:rPr lang="zh-CN" altLang="zh-CN" sz="2400" b="1" dirty="0"/>
              <a:t>，如果</a:t>
            </a:r>
            <a:r>
              <a:rPr lang="en-US" altLang="zh-CN" sz="2400" b="1" dirty="0"/>
              <a:t>y1</a:t>
            </a:r>
            <a:r>
              <a:rPr lang="zh-CN" altLang="zh-CN" sz="2400" b="1" dirty="0"/>
              <a:t>比</a:t>
            </a:r>
            <a:r>
              <a:rPr lang="en-US" altLang="zh-CN" sz="2400" b="1" dirty="0"/>
              <a:t>y0</a:t>
            </a:r>
            <a:r>
              <a:rPr lang="zh-CN" altLang="zh-CN" sz="2400" b="1" dirty="0"/>
              <a:t>小，则说明</a:t>
            </a:r>
            <a:r>
              <a:rPr lang="en-US" altLang="zh-CN" sz="2400" b="1" dirty="0"/>
              <a:t>x1</a:t>
            </a:r>
            <a:r>
              <a:rPr lang="zh-CN" altLang="zh-CN" sz="2400" b="1" dirty="0"/>
              <a:t>比</a:t>
            </a:r>
            <a:r>
              <a:rPr lang="en-US" altLang="zh-CN" sz="2400" b="1" dirty="0"/>
              <a:t>x0</a:t>
            </a:r>
            <a:r>
              <a:rPr lang="zh-CN" altLang="zh-CN" sz="2400" b="1" dirty="0"/>
              <a:t>优秀，保留它，再转</a:t>
            </a:r>
            <a:r>
              <a:rPr lang="zh-CN" altLang="zh-CN" sz="2400" b="1" dirty="0" smtClean="0"/>
              <a:t>步骤</a:t>
            </a:r>
            <a:r>
              <a:rPr lang="en-US" altLang="zh-CN" sz="2400" b="1" dirty="0"/>
              <a:t>2</a:t>
            </a:r>
            <a:r>
              <a:rPr lang="zh-CN" altLang="zh-CN" sz="2400" b="1" dirty="0" smtClean="0"/>
              <a:t>，</a:t>
            </a:r>
            <a:r>
              <a:rPr lang="zh-CN" altLang="zh-CN" sz="2400" b="1" dirty="0"/>
              <a:t>通过优化的次数决定最终的结果</a:t>
            </a:r>
            <a:endParaRPr lang="en-US" altLang="zh-CN" sz="2400" b="1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1187624" y="5805264"/>
            <a:ext cx="662473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707904" y="5085184"/>
            <a:ext cx="0" cy="1772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/>
        </p:nvSpPr>
        <p:spPr>
          <a:xfrm>
            <a:off x="4275125" y="4725144"/>
            <a:ext cx="1665027" cy="1336892"/>
          </a:xfrm>
          <a:custGeom>
            <a:avLst/>
            <a:gdLst>
              <a:gd name="connsiteX0" fmla="*/ 0 w 1665027"/>
              <a:gd name="connsiteY0" fmla="*/ 0 h 1336892"/>
              <a:gd name="connsiteX1" fmla="*/ 109182 w 1665027"/>
              <a:gd name="connsiteY1" fmla="*/ 709684 h 1336892"/>
              <a:gd name="connsiteX2" fmla="*/ 423081 w 1665027"/>
              <a:gd name="connsiteY2" fmla="*/ 1282890 h 1336892"/>
              <a:gd name="connsiteX3" fmla="*/ 805218 w 1665027"/>
              <a:gd name="connsiteY3" fmla="*/ 1255594 h 1336892"/>
              <a:gd name="connsiteX4" fmla="*/ 1310185 w 1665027"/>
              <a:gd name="connsiteY4" fmla="*/ 777923 h 1336892"/>
              <a:gd name="connsiteX5" fmla="*/ 1460311 w 1665027"/>
              <a:gd name="connsiteY5" fmla="*/ 532263 h 1336892"/>
              <a:gd name="connsiteX6" fmla="*/ 1596788 w 1665027"/>
              <a:gd name="connsiteY6" fmla="*/ 313899 h 1336892"/>
              <a:gd name="connsiteX7" fmla="*/ 1610436 w 1665027"/>
              <a:gd name="connsiteY7" fmla="*/ 109182 h 1336892"/>
              <a:gd name="connsiteX8" fmla="*/ 1665027 w 1665027"/>
              <a:gd name="connsiteY8" fmla="*/ 40944 h 1336892"/>
              <a:gd name="connsiteX9" fmla="*/ 1665027 w 1665027"/>
              <a:gd name="connsiteY9" fmla="*/ 40944 h 1336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5027" h="1336892">
                <a:moveTo>
                  <a:pt x="0" y="0"/>
                </a:moveTo>
                <a:cubicBezTo>
                  <a:pt x="19334" y="247934"/>
                  <a:pt x="38669" y="495869"/>
                  <a:pt x="109182" y="709684"/>
                </a:cubicBezTo>
                <a:cubicBezTo>
                  <a:pt x="179695" y="923499"/>
                  <a:pt x="307075" y="1191905"/>
                  <a:pt x="423081" y="1282890"/>
                </a:cubicBezTo>
                <a:cubicBezTo>
                  <a:pt x="539087" y="1373875"/>
                  <a:pt x="657367" y="1339755"/>
                  <a:pt x="805218" y="1255594"/>
                </a:cubicBezTo>
                <a:cubicBezTo>
                  <a:pt x="953069" y="1171433"/>
                  <a:pt x="1201003" y="898478"/>
                  <a:pt x="1310185" y="777923"/>
                </a:cubicBezTo>
                <a:cubicBezTo>
                  <a:pt x="1419367" y="657368"/>
                  <a:pt x="1412544" y="609600"/>
                  <a:pt x="1460311" y="532263"/>
                </a:cubicBezTo>
                <a:cubicBezTo>
                  <a:pt x="1508078" y="454926"/>
                  <a:pt x="1571767" y="384412"/>
                  <a:pt x="1596788" y="313899"/>
                </a:cubicBezTo>
                <a:cubicBezTo>
                  <a:pt x="1621809" y="243386"/>
                  <a:pt x="1599063" y="154674"/>
                  <a:pt x="1610436" y="109182"/>
                </a:cubicBezTo>
                <a:cubicBezTo>
                  <a:pt x="1621809" y="63690"/>
                  <a:pt x="1665027" y="40944"/>
                  <a:pt x="1665027" y="40944"/>
                </a:cubicBezTo>
                <a:lnTo>
                  <a:pt x="1665027" y="40944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292080" y="5611552"/>
            <a:ext cx="144016" cy="1937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508104" y="5373216"/>
            <a:ext cx="144016" cy="1937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932040" y="5899584"/>
            <a:ext cx="144016" cy="1937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 bwMode="auto">
          <a:xfrm>
            <a:off x="4645357" y="4941168"/>
            <a:ext cx="539250" cy="369332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FFFF00"/>
                </a:solidFill>
              </a:rPr>
              <a:t>x0</a:t>
            </a:r>
            <a:endParaRPr lang="zh-CN" altLang="en-US" sz="2000" b="1" dirty="0" smtClean="0">
              <a:solidFill>
                <a:srgbClr val="FFFF00"/>
              </a:solidFill>
            </a:endParaRPr>
          </a:p>
        </p:txBody>
      </p:sp>
      <p:cxnSp>
        <p:nvCxnSpPr>
          <p:cNvPr id="14" name="直接箭头连接符 13"/>
          <p:cNvCxnSpPr>
            <a:stCxn id="10" idx="2"/>
            <a:endCxn id="9" idx="1"/>
          </p:cNvCxnSpPr>
          <p:nvPr/>
        </p:nvCxnSpPr>
        <p:spPr>
          <a:xfrm>
            <a:off x="4914982" y="5310500"/>
            <a:ext cx="398189" cy="3294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 bwMode="auto">
          <a:xfrm>
            <a:off x="6372200" y="5093568"/>
            <a:ext cx="1440160" cy="369332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FFFF00"/>
                </a:solidFill>
              </a:rPr>
              <a:t>X0+</a:t>
            </a:r>
            <a:r>
              <a:rPr lang="el-GR" altLang="zh-CN" sz="2000" b="1" dirty="0" smtClean="0">
                <a:solidFill>
                  <a:srgbClr val="FFFF00"/>
                </a:solidFill>
              </a:rPr>
              <a:t>Δ</a:t>
            </a:r>
            <a:endParaRPr lang="zh-CN" altLang="en-US" sz="2000" b="1" dirty="0" smtClean="0">
              <a:solidFill>
                <a:srgbClr val="FFFF00"/>
              </a:solidFill>
            </a:endParaRPr>
          </a:p>
        </p:txBody>
      </p:sp>
      <p:cxnSp>
        <p:nvCxnSpPr>
          <p:cNvPr id="17" name="直接箭头连接符 16"/>
          <p:cNvCxnSpPr>
            <a:stCxn id="16" idx="1"/>
            <a:endCxn id="11" idx="6"/>
          </p:cNvCxnSpPr>
          <p:nvPr/>
        </p:nvCxnSpPr>
        <p:spPr>
          <a:xfrm flipH="1">
            <a:off x="5652120" y="5278234"/>
            <a:ext cx="720080" cy="1918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 bwMode="auto">
          <a:xfrm>
            <a:off x="1835696" y="5188550"/>
            <a:ext cx="1440160" cy="369332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FFFF00"/>
                </a:solidFill>
              </a:rPr>
              <a:t>X0-</a:t>
            </a:r>
            <a:r>
              <a:rPr lang="el-GR" altLang="zh-CN" sz="2000" b="1" dirty="0" smtClean="0">
                <a:solidFill>
                  <a:srgbClr val="FFFF00"/>
                </a:solidFill>
              </a:rPr>
              <a:t>Δ</a:t>
            </a:r>
            <a:endParaRPr lang="zh-CN" altLang="en-US" sz="2000" b="1" dirty="0" smtClean="0">
              <a:solidFill>
                <a:srgbClr val="FFFF00"/>
              </a:solidFill>
            </a:endParaRPr>
          </a:p>
        </p:txBody>
      </p:sp>
      <p:cxnSp>
        <p:nvCxnSpPr>
          <p:cNvPr id="22" name="直接箭头连接符 21"/>
          <p:cNvCxnSpPr>
            <a:stCxn id="21" idx="3"/>
            <a:endCxn id="12" idx="2"/>
          </p:cNvCxnSpPr>
          <p:nvPr/>
        </p:nvCxnSpPr>
        <p:spPr>
          <a:xfrm>
            <a:off x="3275856" y="5373216"/>
            <a:ext cx="1656184" cy="6232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5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611559" y="336170"/>
            <a:ext cx="79824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zh-CN" altLang="en-US" dirty="0"/>
              <a:t>例子  遗传算法寻优</a:t>
            </a:r>
            <a:endParaRPr lang="en-US" altLang="zh-C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23738" y="1340768"/>
            <a:ext cx="8358130" cy="410445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25463" indent="-457200">
              <a:buFont typeface="+mj-lt"/>
              <a:buAutoNum type="arabicPeriod"/>
            </a:pPr>
            <a:r>
              <a:rPr lang="zh-CN" altLang="en-US" sz="3600" dirty="0" smtClean="0"/>
              <a:t>随机数，用</a:t>
            </a:r>
            <a:r>
              <a:rPr lang="en-US" altLang="zh-CN" sz="3600" dirty="0"/>
              <a:t>import </a:t>
            </a:r>
            <a:r>
              <a:rPr lang="en-US" altLang="zh-CN" sz="3600" dirty="0" smtClean="0"/>
              <a:t>random as R</a:t>
            </a:r>
            <a:endParaRPr lang="zh-CN" altLang="zh-CN" sz="3600" dirty="0"/>
          </a:p>
          <a:p>
            <a:pPr marL="525463" indent="-457200">
              <a:buFont typeface="+mj-lt"/>
              <a:buAutoNum type="arabicPeriod"/>
            </a:pPr>
            <a:r>
              <a:rPr lang="en-US" altLang="zh-CN" sz="3600" dirty="0" err="1"/>
              <a:t>R</a:t>
            </a:r>
            <a:r>
              <a:rPr lang="en-US" altLang="zh-CN" sz="3600" dirty="0" err="1" smtClean="0"/>
              <a:t>.randint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a,b</a:t>
            </a:r>
            <a:r>
              <a:rPr lang="en-US" altLang="zh-CN" sz="3600" dirty="0" smtClean="0"/>
              <a:t>)</a:t>
            </a:r>
            <a:r>
              <a:rPr lang="zh-CN" altLang="en-US" sz="3600" dirty="0" smtClean="0"/>
              <a:t>，产生</a:t>
            </a:r>
            <a:r>
              <a:rPr lang="en-US" altLang="zh-CN" sz="3600" dirty="0" smtClean="0"/>
              <a:t>[</a:t>
            </a:r>
            <a:r>
              <a:rPr lang="en-US" altLang="zh-CN" sz="3600" dirty="0" err="1" smtClean="0"/>
              <a:t>a,b</a:t>
            </a:r>
            <a:r>
              <a:rPr lang="en-US" altLang="zh-CN" sz="3600" dirty="0" smtClean="0"/>
              <a:t>]</a:t>
            </a:r>
            <a:r>
              <a:rPr lang="zh-CN" altLang="en-US" sz="3600" dirty="0" smtClean="0"/>
              <a:t>间整数</a:t>
            </a:r>
            <a:endParaRPr lang="zh-CN" altLang="zh-CN" sz="3600" dirty="0"/>
          </a:p>
          <a:p>
            <a:pPr marL="525463" indent="-457200">
              <a:buFont typeface="+mj-lt"/>
              <a:buAutoNum type="arabicPeriod"/>
            </a:pPr>
            <a:r>
              <a:rPr lang="en-US" altLang="zh-CN" sz="3600" dirty="0" err="1"/>
              <a:t>R</a:t>
            </a:r>
            <a:r>
              <a:rPr lang="en-US" altLang="zh-CN" sz="3600" dirty="0" err="1" smtClean="0"/>
              <a:t>.random</a:t>
            </a:r>
            <a:r>
              <a:rPr lang="en-US" altLang="zh-CN" sz="3600" dirty="0" smtClean="0"/>
              <a:t>()</a:t>
            </a:r>
            <a:r>
              <a:rPr lang="zh-CN" altLang="en-US" sz="3600" dirty="0" smtClean="0"/>
              <a:t>，产生</a:t>
            </a:r>
            <a:r>
              <a:rPr lang="en-US" altLang="zh-CN" sz="3600" dirty="0" smtClean="0"/>
              <a:t>(0,1)</a:t>
            </a:r>
            <a:r>
              <a:rPr lang="zh-CN" altLang="en-US" sz="3600" dirty="0" smtClean="0"/>
              <a:t>间小数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143975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546182" y="188640"/>
            <a:ext cx="79824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zh-CN" altLang="en-US" dirty="0"/>
              <a:t>例子  遗传算法寻优</a:t>
            </a:r>
            <a:endParaRPr lang="en-US" altLang="zh-C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51520" y="896526"/>
            <a:ext cx="8496944" cy="534078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smtClean="0"/>
              <a:t>random as R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 err="1"/>
              <a:t>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fx</a:t>
            </a:r>
            <a:r>
              <a:rPr lang="en-US" altLang="zh-CN" sz="2400" dirty="0"/>
              <a:t>(x):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    f=(x-2.5)*(x-2.5)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    return f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x0=float(input("</a:t>
            </a:r>
            <a:r>
              <a:rPr lang="zh-CN" altLang="zh-CN" sz="2400" dirty="0"/>
              <a:t>请输入起始值</a:t>
            </a:r>
            <a:r>
              <a:rPr lang="en-US" altLang="zh-CN" sz="2400" dirty="0"/>
              <a:t>:"))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y0=</a:t>
            </a:r>
            <a:r>
              <a:rPr lang="en-US" altLang="zh-CN" sz="2400" dirty="0" err="1"/>
              <a:t>fx</a:t>
            </a:r>
            <a:r>
              <a:rPr lang="en-US" altLang="zh-CN" sz="2400" dirty="0"/>
              <a:t>(x0)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count=0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while count&lt;10: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 smtClean="0"/>
              <a:t>     delta</a:t>
            </a:r>
            <a:r>
              <a:rPr lang="en-US" altLang="zh-CN" sz="2400" dirty="0" smtClean="0"/>
              <a:t>=(</a:t>
            </a:r>
            <a:r>
              <a:rPr lang="en-US" altLang="zh-CN" sz="2400" dirty="0" err="1" smtClean="0"/>
              <a:t>R.random</a:t>
            </a:r>
            <a:r>
              <a:rPr lang="en-US" altLang="zh-CN" sz="2400" dirty="0" smtClean="0"/>
              <a:t>()-0.5)/10.0  </a:t>
            </a:r>
          </a:p>
          <a:p>
            <a:pPr marL="68263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# </a:t>
            </a:r>
            <a:r>
              <a:rPr lang="zh-CN" altLang="zh-CN" sz="2400" dirty="0"/>
              <a:t>使得自变量的值变化的小一点，避免</a:t>
            </a:r>
            <a:r>
              <a:rPr lang="zh-CN" altLang="zh-CN" sz="2400" dirty="0" smtClean="0"/>
              <a:t>跳跃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641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546182" y="188640"/>
            <a:ext cx="79824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zh-CN" altLang="en-US" dirty="0"/>
              <a:t>例子  遗传算法寻优</a:t>
            </a:r>
            <a:endParaRPr lang="en-US" altLang="zh-C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51520" y="896526"/>
            <a:ext cx="8136905" cy="534078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400" dirty="0" smtClean="0"/>
              <a:t>    y1=</a:t>
            </a:r>
            <a:r>
              <a:rPr lang="en-US" altLang="zh-CN" sz="2400" dirty="0" err="1" smtClean="0"/>
              <a:t>fx</a:t>
            </a:r>
            <a:r>
              <a:rPr lang="en-US" altLang="zh-CN" sz="2400" dirty="0" smtClean="0"/>
              <a:t>(x1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    if (y1&lt;y0):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        x0=x1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        y0=y1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    print("</a:t>
            </a:r>
            <a:r>
              <a:rPr lang="zh-CN" altLang="zh-CN" sz="2400" dirty="0"/>
              <a:t>第</a:t>
            </a:r>
            <a:r>
              <a:rPr lang="en-US" altLang="zh-CN" sz="2400" dirty="0"/>
              <a:t>",count,"</a:t>
            </a:r>
            <a:r>
              <a:rPr lang="zh-CN" altLang="zh-CN" sz="2400" dirty="0"/>
              <a:t>次迭代，</a:t>
            </a:r>
            <a:r>
              <a:rPr lang="en-US" altLang="zh-CN" sz="2400" dirty="0"/>
              <a:t>","x=",x0,"  y=",y0)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    count +=1</a:t>
            </a:r>
            <a:endParaRPr lang="zh-CN" altLang="zh-CN" sz="2400" dirty="0"/>
          </a:p>
          <a:p>
            <a:pPr marL="68263" indent="0">
              <a:buNone/>
            </a:pP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84177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546182" y="188640"/>
            <a:ext cx="79824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zh-CN" altLang="en-US" dirty="0"/>
              <a:t>问题</a:t>
            </a:r>
            <a:r>
              <a:rPr lang="zh-CN" altLang="en-US" dirty="0" smtClean="0"/>
              <a:t>  </a:t>
            </a:r>
            <a:r>
              <a:rPr lang="zh-CN" altLang="en-US" dirty="0"/>
              <a:t>遗传算法寻优</a:t>
            </a:r>
            <a:endParaRPr lang="en-US" altLang="zh-C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527" y="1040542"/>
            <a:ext cx="8136905" cy="188440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zh-CN" altLang="en-US" sz="2400" dirty="0" smtClean="0"/>
              <a:t>将上述算法，定义</a:t>
            </a:r>
            <a:r>
              <a:rPr lang="en-US" altLang="zh-CN" sz="2400" dirty="0" smtClean="0"/>
              <a:t>NGA</a:t>
            </a:r>
            <a:r>
              <a:rPr lang="zh-CN" altLang="en-US" sz="2400" dirty="0" smtClean="0"/>
              <a:t>函数</a:t>
            </a:r>
            <a:endParaRPr lang="en-US" altLang="zh-CN" sz="2400" dirty="0" smtClean="0"/>
          </a:p>
          <a:p>
            <a:r>
              <a:rPr lang="zh-CN" altLang="en-US" sz="2400" dirty="0" smtClean="0"/>
              <a:t>它接收一个函数（评估函数）作为参数</a:t>
            </a:r>
            <a:endParaRPr lang="en-US" altLang="zh-CN" sz="2400" dirty="0" smtClean="0"/>
          </a:p>
          <a:p>
            <a:r>
              <a:rPr lang="zh-CN" altLang="en-US" sz="2400" dirty="0" smtClean="0"/>
              <a:t>接收最大迭代次数作为优化终止</a:t>
            </a:r>
            <a:endParaRPr lang="en-US" altLang="zh-CN" sz="2400" dirty="0" smtClean="0"/>
          </a:p>
          <a:p>
            <a:r>
              <a:rPr lang="zh-CN" altLang="en-US" sz="2400" dirty="0" smtClean="0"/>
              <a:t>接收初始值</a:t>
            </a:r>
            <a:endParaRPr lang="en-US" altLang="zh-CN" sz="24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18901" y="4307760"/>
            <a:ext cx="8309770" cy="171352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 smtClean="0"/>
              <a:t>例子：</a:t>
            </a:r>
            <a:r>
              <a:rPr lang="en-US" altLang="zh-CN" sz="2000" dirty="0"/>
              <a:t> 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dirty="0" smtClean="0"/>
              <a:t>求 </a:t>
            </a:r>
            <a:r>
              <a:rPr lang="en-US" altLang="zh-CN" sz="2000" dirty="0" smtClean="0"/>
              <a:t>y=x</a:t>
            </a:r>
            <a:r>
              <a:rPr lang="en-US" altLang="zh-CN" sz="2000" baseline="30000" dirty="0" smtClean="0"/>
              <a:t>3</a:t>
            </a:r>
            <a:r>
              <a:rPr lang="en-US" altLang="zh-CN" sz="2000" dirty="0" smtClean="0"/>
              <a:t>+ 10</a:t>
            </a:r>
            <a:r>
              <a:rPr lang="en-US" altLang="zh-CN" sz="2000" baseline="30000" dirty="0" smtClean="0"/>
              <a:t>-4.56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* x </a:t>
            </a:r>
            <a:r>
              <a:rPr lang="en-US" altLang="zh-CN" sz="2000" baseline="30000" dirty="0"/>
              <a:t>2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- </a:t>
            </a:r>
            <a:r>
              <a:rPr lang="en-US" altLang="zh-CN" sz="2000" dirty="0" smtClean="0"/>
              <a:t>(</a:t>
            </a:r>
            <a:r>
              <a:rPr lang="en-US" altLang="zh-CN" sz="2000" dirty="0"/>
              <a:t>10</a:t>
            </a:r>
            <a:r>
              <a:rPr lang="en-US" altLang="zh-CN" sz="2000" baseline="30000" dirty="0"/>
              <a:t>-4.56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* </a:t>
            </a:r>
            <a:r>
              <a:rPr lang="en-US" altLang="zh-CN" sz="2000" dirty="0" smtClean="0"/>
              <a:t>0.01 </a:t>
            </a:r>
            <a:r>
              <a:rPr lang="en-US" altLang="zh-CN" sz="2000" dirty="0"/>
              <a:t>+ </a:t>
            </a:r>
            <a:r>
              <a:rPr lang="en-US" altLang="zh-CN" sz="2000" dirty="0" smtClean="0"/>
              <a:t>10</a:t>
            </a:r>
            <a:r>
              <a:rPr lang="en-US" altLang="zh-CN" sz="2000" baseline="30000" dirty="0" smtClean="0"/>
              <a:t>-14</a:t>
            </a:r>
            <a:r>
              <a:rPr lang="en-US" altLang="zh-CN" sz="2000" dirty="0" smtClean="0"/>
              <a:t>) </a:t>
            </a:r>
            <a:r>
              <a:rPr lang="en-US" altLang="zh-CN" sz="2000" dirty="0"/>
              <a:t>* x </a:t>
            </a:r>
            <a:r>
              <a:rPr lang="en-US" altLang="zh-CN" sz="2000" dirty="0" smtClean="0"/>
              <a:t>– 10</a:t>
            </a:r>
            <a:r>
              <a:rPr lang="en-US" altLang="zh-CN" sz="2000" baseline="30000" dirty="0" smtClean="0"/>
              <a:t>-4.56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* </a:t>
            </a:r>
            <a:r>
              <a:rPr lang="en-US" altLang="zh-CN" sz="2000" dirty="0" smtClean="0"/>
              <a:t>10</a:t>
            </a:r>
            <a:r>
              <a:rPr lang="en-US" altLang="zh-CN" sz="2000" baseline="30000" dirty="0" smtClean="0"/>
              <a:t>-14</a:t>
            </a:r>
            <a:r>
              <a:rPr lang="zh-CN" altLang="en-US" sz="2000" dirty="0" smtClean="0"/>
              <a:t>根</a:t>
            </a:r>
            <a:endParaRPr lang="en-US" altLang="zh-CN" sz="2000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 smtClean="0"/>
              <a:t>根据前面的程序，修改成函数</a:t>
            </a:r>
            <a:endParaRPr lang="en-US" altLang="zh-CN" sz="2000" b="1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527" y="3212976"/>
            <a:ext cx="8136905" cy="5614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zh-CN" altLang="en-US" sz="2400" dirty="0" smtClean="0"/>
              <a:t>用</a:t>
            </a:r>
            <a:r>
              <a:rPr lang="en-US" altLang="zh-CN" sz="2400" dirty="0" smtClean="0"/>
              <a:t>NGA</a:t>
            </a:r>
            <a:r>
              <a:rPr lang="zh-CN" altLang="en-US" sz="2400" dirty="0" smtClean="0"/>
              <a:t>函数求解醋酸</a:t>
            </a:r>
            <a:r>
              <a:rPr lang="en-US" altLang="zh-CN" sz="2400" dirty="0" smtClean="0"/>
              <a:t>pH</a:t>
            </a:r>
            <a:r>
              <a:rPr lang="zh-CN" altLang="en-US" sz="2400" dirty="0" smtClean="0"/>
              <a:t>值，即下面方程的根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5756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546182" y="188640"/>
            <a:ext cx="79824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zh-CN" altLang="en-US" dirty="0"/>
              <a:t>问题</a:t>
            </a:r>
            <a:r>
              <a:rPr lang="zh-CN" altLang="en-US" dirty="0" smtClean="0"/>
              <a:t>  </a:t>
            </a:r>
            <a:r>
              <a:rPr lang="en-US" altLang="zh-CN" dirty="0" smtClean="0"/>
              <a:t>9</a:t>
            </a:r>
            <a:r>
              <a:rPr lang="zh-CN" altLang="en-US" dirty="0" smtClean="0"/>
              <a:t>宫格函数化</a:t>
            </a:r>
            <a:endParaRPr lang="en-US" altLang="zh-C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51520" y="896526"/>
            <a:ext cx="8136905" cy="534078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400" b="1" dirty="0" smtClean="0"/>
              <a:t>题目：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定义</a:t>
            </a:r>
            <a:r>
              <a:rPr lang="en-US" altLang="zh-CN" sz="2400" b="1" dirty="0" smtClean="0"/>
              <a:t>9</a:t>
            </a:r>
            <a:r>
              <a:rPr lang="zh-CN" altLang="en-US" sz="2400" b="1" dirty="0" smtClean="0"/>
              <a:t>宫格优化的函数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计算列表的行、列、对角的和，计算差的绝对值的和</a:t>
            </a:r>
            <a:endParaRPr lang="en-US" altLang="zh-CN" sz="2400" b="1" dirty="0" smtClean="0"/>
          </a:p>
          <a:p>
            <a:r>
              <a:rPr lang="zh-CN" altLang="en-US" sz="2400" b="1" dirty="0"/>
              <a:t>返回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53471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4624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为何要用函数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2710" y="1772816"/>
            <a:ext cx="6653586" cy="446449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from math import *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 err="1"/>
              <a:t>ka</a:t>
            </a:r>
            <a:r>
              <a:rPr lang="en-US" altLang="zh-CN" sz="2000" b="1" dirty="0"/>
              <a:t>=</a:t>
            </a:r>
            <a:r>
              <a:rPr lang="en-US" altLang="zh-CN" sz="2000" b="1" dirty="0" err="1"/>
              <a:t>pow</a:t>
            </a:r>
            <a:r>
              <a:rPr lang="en-US" altLang="zh-CN" sz="2000" b="1" dirty="0"/>
              <a:t>(10,-4.56)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while True: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a=float(input("a="))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b=float(input("b="))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fa</a:t>
            </a:r>
            <a:r>
              <a:rPr lang="en-US" altLang="zh-CN" sz="2000" b="1" dirty="0"/>
              <a:t> = a*a*</a:t>
            </a:r>
            <a:r>
              <a:rPr lang="en-US" altLang="zh-CN" sz="2000" b="1" dirty="0" err="1"/>
              <a:t>a+ka</a:t>
            </a:r>
            <a:r>
              <a:rPr lang="en-US" altLang="zh-CN" sz="2000" b="1" dirty="0"/>
              <a:t>*a*a-(</a:t>
            </a:r>
            <a:r>
              <a:rPr lang="en-US" altLang="zh-CN" sz="2000" b="1" dirty="0" err="1"/>
              <a:t>ka</a:t>
            </a:r>
            <a:r>
              <a:rPr lang="en-US" altLang="zh-CN" sz="2000" b="1" dirty="0"/>
              <a:t>*0.01+1e-14)*a-</a:t>
            </a:r>
            <a:r>
              <a:rPr lang="en-US" altLang="zh-CN" sz="2000" b="1" dirty="0" err="1"/>
              <a:t>ka</a:t>
            </a:r>
            <a:r>
              <a:rPr lang="en-US" altLang="zh-CN" sz="2000" b="1" dirty="0"/>
              <a:t>*1e-14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fb</a:t>
            </a:r>
            <a:r>
              <a:rPr lang="en-US" altLang="zh-CN" sz="2000" b="1" dirty="0"/>
              <a:t> = b*b*b + </a:t>
            </a:r>
            <a:r>
              <a:rPr lang="en-US" altLang="zh-CN" sz="2000" b="1" dirty="0" err="1"/>
              <a:t>ka</a:t>
            </a:r>
            <a:r>
              <a:rPr lang="en-US" altLang="zh-CN" sz="2000" b="1" dirty="0"/>
              <a:t>*b*b-(</a:t>
            </a:r>
            <a:r>
              <a:rPr lang="en-US" altLang="zh-CN" sz="2000" b="1" dirty="0" err="1"/>
              <a:t>ka</a:t>
            </a:r>
            <a:r>
              <a:rPr lang="en-US" altLang="zh-CN" sz="2000" b="1" dirty="0"/>
              <a:t>*0.01+1e-14)*b-</a:t>
            </a:r>
            <a:r>
              <a:rPr lang="en-US" altLang="zh-CN" sz="2000" b="1" dirty="0" err="1"/>
              <a:t>ka</a:t>
            </a:r>
            <a:r>
              <a:rPr lang="en-US" altLang="zh-CN" sz="2000" b="1" dirty="0"/>
              <a:t>*1e-14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if( </a:t>
            </a:r>
            <a:r>
              <a:rPr lang="en-US" altLang="zh-CN" sz="2000" b="1" dirty="0" err="1"/>
              <a:t>fa</a:t>
            </a:r>
            <a:r>
              <a:rPr lang="en-US" altLang="zh-CN" sz="2000" b="1" dirty="0"/>
              <a:t>* </a:t>
            </a:r>
            <a:r>
              <a:rPr lang="en-US" altLang="zh-CN" sz="2000" b="1" dirty="0" err="1"/>
              <a:t>fb</a:t>
            </a:r>
            <a:r>
              <a:rPr lang="en-US" altLang="zh-CN" sz="2000" b="1" dirty="0"/>
              <a:t> &lt;0):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   </a:t>
            </a:r>
            <a:r>
              <a:rPr lang="en-US" altLang="zh-CN" sz="2000" b="1" dirty="0" smtClean="0"/>
              <a:t>break</a:t>
            </a:r>
            <a:endParaRPr lang="en-US" altLang="zh-CN" sz="20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 smtClean="0"/>
              <a:t>     ….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 smtClean="0"/>
              <a:t>    m </a:t>
            </a:r>
            <a:r>
              <a:rPr lang="en-US" altLang="zh-CN" sz="2000" b="1" dirty="0"/>
              <a:t>= (</a:t>
            </a:r>
            <a:r>
              <a:rPr lang="en-US" altLang="zh-CN" sz="2000" b="1" dirty="0" err="1"/>
              <a:t>a+b</a:t>
            </a:r>
            <a:r>
              <a:rPr lang="en-US" altLang="zh-CN" sz="2000" b="1" dirty="0"/>
              <a:t>) /2.0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fm</a:t>
            </a:r>
            <a:r>
              <a:rPr lang="en-US" altLang="zh-CN" sz="2000" b="1" dirty="0"/>
              <a:t> = m*m*</a:t>
            </a:r>
            <a:r>
              <a:rPr lang="en-US" altLang="zh-CN" sz="2000" b="1" dirty="0" err="1"/>
              <a:t>m+ka</a:t>
            </a:r>
            <a:r>
              <a:rPr lang="en-US" altLang="zh-CN" sz="2000" b="1" dirty="0"/>
              <a:t>*m*m-(</a:t>
            </a:r>
            <a:r>
              <a:rPr lang="en-US" altLang="zh-CN" sz="2000" b="1" dirty="0" err="1"/>
              <a:t>ka</a:t>
            </a:r>
            <a:r>
              <a:rPr lang="en-US" altLang="zh-CN" sz="2000" b="1" dirty="0"/>
              <a:t>*0.01+1e-14)*m-</a:t>
            </a:r>
            <a:r>
              <a:rPr lang="en-US" altLang="zh-CN" sz="2000" b="1" dirty="0" err="1"/>
              <a:t>ka</a:t>
            </a:r>
            <a:r>
              <a:rPr lang="en-US" altLang="zh-CN" sz="2000" b="1" dirty="0"/>
              <a:t>*1e-14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endParaRPr lang="en-US" altLang="zh-CN" sz="2000" b="1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2710" y="1052736"/>
            <a:ext cx="830977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 smtClean="0"/>
              <a:t>例子：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求</a:t>
            </a:r>
            <a:r>
              <a:rPr lang="en-US" altLang="zh-CN" sz="2000" dirty="0" smtClean="0"/>
              <a:t>y=x</a:t>
            </a:r>
            <a:r>
              <a:rPr lang="en-US" altLang="zh-CN" sz="2000" baseline="30000" dirty="0" smtClean="0"/>
              <a:t>3</a:t>
            </a:r>
            <a:r>
              <a:rPr lang="en-US" altLang="zh-CN" sz="2000" dirty="0" smtClean="0"/>
              <a:t>+ 10</a:t>
            </a:r>
            <a:r>
              <a:rPr lang="en-US" altLang="zh-CN" sz="2000" baseline="30000" dirty="0" smtClean="0"/>
              <a:t>-4.56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* x </a:t>
            </a:r>
            <a:r>
              <a:rPr lang="en-US" altLang="zh-CN" sz="2000" baseline="30000" dirty="0"/>
              <a:t>2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- </a:t>
            </a:r>
            <a:r>
              <a:rPr lang="en-US" altLang="zh-CN" sz="2000" dirty="0" smtClean="0"/>
              <a:t>(</a:t>
            </a:r>
            <a:r>
              <a:rPr lang="en-US" altLang="zh-CN" sz="2000" dirty="0"/>
              <a:t>10</a:t>
            </a:r>
            <a:r>
              <a:rPr lang="en-US" altLang="zh-CN" sz="2000" baseline="30000" dirty="0"/>
              <a:t>-4.56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* </a:t>
            </a:r>
            <a:r>
              <a:rPr lang="en-US" altLang="zh-CN" sz="2000" dirty="0" smtClean="0"/>
              <a:t>0.01 </a:t>
            </a:r>
            <a:r>
              <a:rPr lang="en-US" altLang="zh-CN" sz="2000" dirty="0"/>
              <a:t>+ </a:t>
            </a:r>
            <a:r>
              <a:rPr lang="en-US" altLang="zh-CN" sz="2000" dirty="0" smtClean="0"/>
              <a:t>10</a:t>
            </a:r>
            <a:r>
              <a:rPr lang="en-US" altLang="zh-CN" sz="2000" baseline="30000" dirty="0" smtClean="0"/>
              <a:t>-14</a:t>
            </a:r>
            <a:r>
              <a:rPr lang="en-US" altLang="zh-CN" sz="2000" dirty="0" smtClean="0"/>
              <a:t>) </a:t>
            </a:r>
            <a:r>
              <a:rPr lang="en-US" altLang="zh-CN" sz="2000" dirty="0"/>
              <a:t>* x </a:t>
            </a:r>
            <a:r>
              <a:rPr lang="en-US" altLang="zh-CN" sz="2000" dirty="0" smtClean="0"/>
              <a:t>– 10</a:t>
            </a:r>
            <a:r>
              <a:rPr lang="en-US" altLang="zh-CN" sz="2000" baseline="30000" dirty="0" smtClean="0"/>
              <a:t>-4.56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* </a:t>
            </a:r>
            <a:r>
              <a:rPr lang="en-US" altLang="zh-CN" sz="2000" dirty="0" smtClean="0"/>
              <a:t>10</a:t>
            </a:r>
            <a:r>
              <a:rPr lang="en-US" altLang="zh-CN" sz="2000" baseline="30000" dirty="0" smtClean="0"/>
              <a:t>-14</a:t>
            </a:r>
            <a:r>
              <a:rPr lang="zh-CN" altLang="en-US" sz="2000" dirty="0" smtClean="0"/>
              <a:t>根</a:t>
            </a:r>
            <a:endParaRPr lang="en-US" altLang="zh-CN" sz="20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7524328" y="3284984"/>
            <a:ext cx="1495273" cy="1584176"/>
          </a:xfrm>
          <a:prstGeom prst="rect">
            <a:avLst/>
          </a:prstGeom>
          <a:solidFill>
            <a:srgbClr val="CC66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次使用，极容易出错</a:t>
            </a:r>
            <a:endParaRPr lang="zh-CN" altLang="en-US" sz="2000" b="1" dirty="0"/>
          </a:p>
        </p:txBody>
      </p:sp>
      <p:cxnSp>
        <p:nvCxnSpPr>
          <p:cNvPr id="3" name="直接箭头连接符 2"/>
          <p:cNvCxnSpPr>
            <a:stCxn id="7" idx="1"/>
          </p:cNvCxnSpPr>
          <p:nvPr/>
        </p:nvCxnSpPr>
        <p:spPr>
          <a:xfrm flipH="1" flipV="1">
            <a:off x="6372200" y="3861048"/>
            <a:ext cx="1152128" cy="2160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1"/>
          </p:cNvCxnSpPr>
          <p:nvPr/>
        </p:nvCxnSpPr>
        <p:spPr>
          <a:xfrm flipH="1">
            <a:off x="6516216" y="4077072"/>
            <a:ext cx="1008112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1"/>
          </p:cNvCxnSpPr>
          <p:nvPr/>
        </p:nvCxnSpPr>
        <p:spPr>
          <a:xfrm flipH="1">
            <a:off x="6588224" y="4077072"/>
            <a:ext cx="936104" cy="1800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6152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196752"/>
            <a:ext cx="7956202" cy="1656184"/>
          </a:xfr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提高代码的复用率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提成程序的可阅读性，降低程序难度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提高程序的稳健性</a:t>
            </a:r>
            <a:endParaRPr lang="zh-CN" altLang="en-US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420866" y="332656"/>
            <a:ext cx="7982489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zh-CN" altLang="en-US" dirty="0" smtClean="0"/>
              <a:t>为何写函数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698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92262" y="1934834"/>
            <a:ext cx="4556524" cy="2304256"/>
          </a:xfr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格式：</a:t>
            </a:r>
            <a:endParaRPr lang="en-US" altLang="zh-CN" sz="2800" b="1" dirty="0" smtClean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ef</a:t>
            </a:r>
            <a:r>
              <a:rPr lang="en-US" altLang="zh-CN" sz="28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zh-CN" altLang="en-US" sz="28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函数名</a:t>
            </a:r>
            <a:r>
              <a:rPr lang="en-US" altLang="zh-CN" sz="28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参数表</a:t>
            </a:r>
            <a:r>
              <a:rPr lang="en-US" altLang="zh-CN" sz="28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 </a:t>
            </a:r>
            <a:r>
              <a:rPr lang="en-US" altLang="zh-CN" sz="36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</a:t>
            </a:r>
            <a:r>
              <a:rPr lang="zh-CN" altLang="en-US" sz="28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函数体</a:t>
            </a:r>
            <a:endParaRPr lang="en-US" altLang="zh-CN" sz="2800" b="1" dirty="0" smtClean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return  </a:t>
            </a:r>
            <a:r>
              <a:rPr lang="zh-CN" altLang="en-US" sz="28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语句</a:t>
            </a:r>
          </a:p>
        </p:txBody>
      </p:sp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611559" y="336170"/>
            <a:ext cx="7982489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en-US" altLang="zh-CN" dirty="0"/>
              <a:t>   </a:t>
            </a:r>
            <a:r>
              <a:rPr lang="zh-CN" altLang="en-US" dirty="0"/>
              <a:t>函数的定义</a:t>
            </a:r>
            <a:endParaRPr lang="en-US" altLang="zh-CN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300192" y="2276872"/>
            <a:ext cx="2664296" cy="20882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/>
              <a:t>函数由函数头</a:t>
            </a:r>
            <a:endParaRPr lang="en-US" altLang="zh-CN" sz="2400" b="1" dirty="0" smtClean="0"/>
          </a:p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/>
              <a:t>函数体组成</a:t>
            </a:r>
            <a:endParaRPr lang="en-US" altLang="zh-CN" sz="2400" b="1" dirty="0" smtClean="0"/>
          </a:p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/>
              <a:t>r</a:t>
            </a:r>
            <a:r>
              <a:rPr lang="en-US" altLang="zh-CN" sz="2400" b="1" dirty="0" smtClean="0"/>
              <a:t>eturn </a:t>
            </a:r>
            <a:r>
              <a:rPr lang="zh-CN" altLang="en-US" sz="2400" b="1" dirty="0" smtClean="0"/>
              <a:t>返回结果</a:t>
            </a:r>
            <a:endParaRPr lang="en-US" altLang="zh-CN" sz="2400" b="1" dirty="0" smtClean="0"/>
          </a:p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/>
              <a:t>r</a:t>
            </a:r>
            <a:r>
              <a:rPr lang="en-US" altLang="zh-CN" sz="2400" b="1" dirty="0" smtClean="0"/>
              <a:t>eturn </a:t>
            </a:r>
            <a:r>
              <a:rPr lang="zh-CN" altLang="en-US" sz="2400" b="1" dirty="0" smtClean="0"/>
              <a:t>可省略</a:t>
            </a:r>
            <a:endParaRPr lang="en-US" altLang="zh-CN" sz="2400" b="1" dirty="0" smtClean="0"/>
          </a:p>
        </p:txBody>
      </p:sp>
      <p:cxnSp>
        <p:nvCxnSpPr>
          <p:cNvPr id="3" name="直接箭头连接符 2"/>
          <p:cNvCxnSpPr>
            <a:stCxn id="4" idx="1"/>
          </p:cNvCxnSpPr>
          <p:nvPr/>
        </p:nvCxnSpPr>
        <p:spPr>
          <a:xfrm flipH="1" flipV="1">
            <a:off x="3491880" y="2852936"/>
            <a:ext cx="2808312" cy="4680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" idx="1"/>
          </p:cNvCxnSpPr>
          <p:nvPr/>
        </p:nvCxnSpPr>
        <p:spPr>
          <a:xfrm flipH="1" flipV="1">
            <a:off x="2339752" y="3284984"/>
            <a:ext cx="3960440" cy="360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46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uiExpand="1" build="p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树的组成   函数定义 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915816" y="1340585"/>
            <a:ext cx="2808312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 smtClean="0"/>
              <a:t>def  treeTop():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 smtClean="0"/>
              <a:t>    print</a:t>
            </a:r>
            <a:r>
              <a:rPr lang="fr-FR" altLang="zh-CN" sz="2400" b="1" dirty="0"/>
              <a:t>('   *')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 smtClean="0"/>
              <a:t>    print</a:t>
            </a:r>
            <a:r>
              <a:rPr lang="fr-FR" altLang="zh-CN" sz="2400" b="1" dirty="0"/>
              <a:t>('  ***')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 smtClean="0"/>
              <a:t>    print</a:t>
            </a:r>
            <a:r>
              <a:rPr lang="fr-FR" altLang="zh-CN" sz="2400" b="1" dirty="0"/>
              <a:t>(' *****')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 smtClean="0"/>
              <a:t>    print</a:t>
            </a:r>
            <a:r>
              <a:rPr lang="fr-FR" altLang="zh-CN" sz="2400" b="1" dirty="0"/>
              <a:t>('*******')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endParaRPr lang="fr-FR" altLang="zh-CN" sz="24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/>
              <a:t>d</a:t>
            </a:r>
            <a:r>
              <a:rPr lang="fr-FR" altLang="zh-CN" sz="2400" b="1" dirty="0" smtClean="0"/>
              <a:t>ef  treeTrunk():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 smtClean="0"/>
              <a:t>    print</a:t>
            </a:r>
            <a:r>
              <a:rPr lang="fr-FR" altLang="zh-CN" sz="2400" b="1" dirty="0"/>
              <a:t>('   #')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 smtClean="0"/>
              <a:t>    print</a:t>
            </a:r>
            <a:r>
              <a:rPr lang="fr-FR" altLang="zh-CN" sz="2400" b="1" dirty="0"/>
              <a:t>('   #')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 smtClean="0"/>
              <a:t>    print</a:t>
            </a:r>
            <a:r>
              <a:rPr lang="fr-FR" altLang="zh-CN" sz="2400" b="1" dirty="0"/>
              <a:t>('   </a:t>
            </a:r>
            <a:r>
              <a:rPr lang="fr-FR" altLang="zh-CN" sz="2400" b="1" dirty="0" smtClean="0"/>
              <a:t>#')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endParaRPr lang="fr-FR" altLang="zh-CN" sz="2400" b="1" dirty="0"/>
          </a:p>
          <a:p>
            <a:pPr marL="68263" indent="0" eaLnBrk="1" hangingPunct="1">
              <a:lnSpc>
                <a:spcPct val="90000"/>
              </a:lnSpc>
              <a:buNone/>
            </a:pPr>
            <a:endParaRPr lang="en-US" altLang="zh-CN" sz="24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12105"/>
            <a:ext cx="1880558" cy="4509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04248" y="1867717"/>
            <a:ext cx="1584176" cy="432048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FFFF00"/>
                </a:solidFill>
              </a:rPr>
              <a:t>树的头部</a:t>
            </a:r>
            <a:endParaRPr lang="en-US" altLang="zh-CN" sz="2000" b="1" dirty="0" smtClean="0">
              <a:solidFill>
                <a:srgbClr val="FFFF00"/>
              </a:solidFill>
            </a:endParaRPr>
          </a:p>
        </p:txBody>
      </p:sp>
      <p:cxnSp>
        <p:nvCxnSpPr>
          <p:cNvPr id="3" name="直接箭头连接符 2"/>
          <p:cNvCxnSpPr>
            <a:stCxn id="6" idx="1"/>
          </p:cNvCxnSpPr>
          <p:nvPr/>
        </p:nvCxnSpPr>
        <p:spPr>
          <a:xfrm flipH="1">
            <a:off x="5220072" y="2083741"/>
            <a:ext cx="158417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036795" y="2780928"/>
            <a:ext cx="941436" cy="432048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FFFF00"/>
                </a:solidFill>
              </a:rPr>
              <a:t>树</a:t>
            </a:r>
            <a:r>
              <a:rPr lang="zh-CN" altLang="en-US" sz="2000" b="1" dirty="0">
                <a:solidFill>
                  <a:srgbClr val="FFFF00"/>
                </a:solidFill>
              </a:rPr>
              <a:t>干</a:t>
            </a:r>
            <a:endParaRPr lang="en-US" altLang="zh-CN" sz="2000" b="1" dirty="0" smtClean="0">
              <a:solidFill>
                <a:srgbClr val="FFFF00"/>
              </a:solidFill>
            </a:endParaRPr>
          </a:p>
        </p:txBody>
      </p:sp>
      <p:cxnSp>
        <p:nvCxnSpPr>
          <p:cNvPr id="4" name="直接箭头连接符 3"/>
          <p:cNvCxnSpPr>
            <a:stCxn id="10" idx="1"/>
          </p:cNvCxnSpPr>
          <p:nvPr/>
        </p:nvCxnSpPr>
        <p:spPr>
          <a:xfrm flipH="1">
            <a:off x="4499992" y="2996952"/>
            <a:ext cx="1536803" cy="10439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868144" y="3518918"/>
            <a:ext cx="2808312" cy="176437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 smtClean="0"/>
              <a:t>def  tree: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 smtClean="0"/>
              <a:t>    </a:t>
            </a:r>
            <a:r>
              <a:rPr lang="en-US" altLang="zh-CN" sz="2400" b="1" dirty="0" err="1" smtClean="0"/>
              <a:t>treeTop</a:t>
            </a:r>
            <a:r>
              <a:rPr lang="en-US" altLang="zh-CN" sz="2400" b="1" dirty="0" smtClean="0"/>
              <a:t>()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</a:t>
            </a:r>
            <a:r>
              <a:rPr lang="en-US" altLang="zh-CN" sz="2400" b="1" dirty="0" err="1" smtClean="0"/>
              <a:t>treeTop</a:t>
            </a:r>
            <a:r>
              <a:rPr lang="en-US" altLang="zh-CN" sz="2400" b="1" dirty="0" smtClean="0"/>
              <a:t>()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</a:t>
            </a:r>
            <a:r>
              <a:rPr lang="en-US" altLang="zh-CN" sz="2400" b="1" dirty="0" err="1" smtClean="0"/>
              <a:t>treeTrunk</a:t>
            </a:r>
            <a:r>
              <a:rPr lang="en-US" altLang="zh-CN" sz="2400" b="1" dirty="0" smtClean="0"/>
              <a:t>()</a:t>
            </a:r>
            <a:endParaRPr lang="fr-FR" altLang="zh-CN" sz="2400" b="1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5868144" y="5407775"/>
            <a:ext cx="2808312" cy="88219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/>
              <a:t>t</a:t>
            </a:r>
            <a:r>
              <a:rPr lang="fr-FR" altLang="zh-CN" sz="2400" b="1" dirty="0" smtClean="0"/>
              <a:t>ree()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/>
              <a:t>主函数调用</a:t>
            </a:r>
            <a:endParaRPr lang="fr-FR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61588039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继续画树   画树使用的字符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参数 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915816" y="1340585"/>
            <a:ext cx="2808312" cy="479722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err="1"/>
              <a:t>def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treeTop</a:t>
            </a:r>
            <a:r>
              <a:rPr lang="en-US" altLang="zh-CN" sz="2400" b="1" dirty="0"/>
              <a:t>(s):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print('    ',s)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print('   ',3*s)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print('  ',5*s)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print(' ',7*s)</a:t>
            </a:r>
            <a:endParaRPr lang="fr-FR" altLang="zh-CN" sz="24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err="1"/>
              <a:t>def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treeTrunk</a:t>
            </a:r>
            <a:r>
              <a:rPr lang="en-US" altLang="zh-CN" sz="2400" b="1" dirty="0"/>
              <a:t>(s):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print('    ',s)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print('    ',s)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print('    ',s)</a:t>
            </a:r>
            <a:endParaRPr lang="fr-FR" altLang="zh-CN" sz="2400" b="1" dirty="0"/>
          </a:p>
          <a:p>
            <a:pPr marL="68263" indent="0" eaLnBrk="1" hangingPunct="1">
              <a:lnSpc>
                <a:spcPct val="90000"/>
              </a:lnSpc>
              <a:buNone/>
            </a:pPr>
            <a:endParaRPr lang="en-US" altLang="zh-CN" sz="24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14" y="1417412"/>
            <a:ext cx="1880558" cy="4720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04248" y="1867717"/>
            <a:ext cx="1584176" cy="432048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FFFF00"/>
                </a:solidFill>
              </a:rPr>
              <a:t>树的头部</a:t>
            </a:r>
            <a:endParaRPr lang="en-US" altLang="zh-CN" sz="2000" b="1" dirty="0" smtClean="0">
              <a:solidFill>
                <a:srgbClr val="FFFF00"/>
              </a:solidFill>
            </a:endParaRPr>
          </a:p>
        </p:txBody>
      </p:sp>
      <p:cxnSp>
        <p:nvCxnSpPr>
          <p:cNvPr id="3" name="直接箭头连接符 2"/>
          <p:cNvCxnSpPr>
            <a:stCxn id="6" idx="1"/>
          </p:cNvCxnSpPr>
          <p:nvPr/>
        </p:nvCxnSpPr>
        <p:spPr>
          <a:xfrm flipH="1">
            <a:off x="5220072" y="2083741"/>
            <a:ext cx="158417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036795" y="2780928"/>
            <a:ext cx="941436" cy="432048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FFFF00"/>
                </a:solidFill>
              </a:rPr>
              <a:t>树</a:t>
            </a:r>
            <a:r>
              <a:rPr lang="zh-CN" altLang="en-US" sz="2000" b="1" dirty="0">
                <a:solidFill>
                  <a:srgbClr val="FFFF00"/>
                </a:solidFill>
              </a:rPr>
              <a:t>干</a:t>
            </a:r>
            <a:endParaRPr lang="en-US" altLang="zh-CN" sz="2000" b="1" dirty="0" smtClean="0">
              <a:solidFill>
                <a:srgbClr val="FFFF00"/>
              </a:solidFill>
            </a:endParaRPr>
          </a:p>
        </p:txBody>
      </p:sp>
      <p:cxnSp>
        <p:nvCxnSpPr>
          <p:cNvPr id="4" name="直接箭头连接符 3"/>
          <p:cNvCxnSpPr>
            <a:stCxn id="10" idx="1"/>
          </p:cNvCxnSpPr>
          <p:nvPr/>
        </p:nvCxnSpPr>
        <p:spPr>
          <a:xfrm flipH="1">
            <a:off x="4499992" y="2996952"/>
            <a:ext cx="1536803" cy="10439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868144" y="3518918"/>
            <a:ext cx="2808312" cy="176437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err="1"/>
              <a:t>def</a:t>
            </a:r>
            <a:r>
              <a:rPr lang="en-US" altLang="zh-CN" sz="2400" b="1" dirty="0"/>
              <a:t> t</a:t>
            </a:r>
            <a:r>
              <a:rPr lang="en-US" altLang="zh-CN" sz="2400" b="1" dirty="0" smtClean="0"/>
              <a:t>ree(s</a:t>
            </a:r>
            <a:r>
              <a:rPr lang="en-US" altLang="zh-CN" sz="2400" b="1" dirty="0"/>
              <a:t>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 err="1"/>
              <a:t>treeTop</a:t>
            </a:r>
            <a:r>
              <a:rPr lang="en-US" altLang="zh-CN" sz="2400" b="1" dirty="0"/>
              <a:t>(s)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 err="1"/>
              <a:t>treeTop</a:t>
            </a:r>
            <a:r>
              <a:rPr lang="en-US" altLang="zh-CN" sz="2400" b="1" dirty="0"/>
              <a:t>(s)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 err="1"/>
              <a:t>treeTrunk</a:t>
            </a:r>
            <a:r>
              <a:rPr lang="en-US" altLang="zh-CN" sz="2400" b="1" dirty="0"/>
              <a:t>(s)</a:t>
            </a:r>
            <a:endParaRPr lang="fr-FR" altLang="zh-CN" sz="2400" b="1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868144" y="5696718"/>
            <a:ext cx="2808312" cy="44109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smtClean="0"/>
              <a:t>Tree(‘@’)</a:t>
            </a:r>
            <a:endParaRPr lang="fr-FR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4521271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2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611559" y="336170"/>
            <a:ext cx="7982489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en-US" altLang="zh-CN" dirty="0"/>
              <a:t>   </a:t>
            </a:r>
            <a:r>
              <a:rPr lang="zh-CN" altLang="en-US" dirty="0"/>
              <a:t>函数的定义</a:t>
            </a:r>
            <a:r>
              <a:rPr lang="en-US" altLang="zh-CN" dirty="0"/>
              <a:t>--</a:t>
            </a:r>
            <a:r>
              <a:rPr lang="zh-CN" altLang="en-US" dirty="0"/>
              <a:t>斐波那契数列</a:t>
            </a:r>
            <a:endParaRPr lang="en-US" altLang="zh-CN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67545" y="1268760"/>
            <a:ext cx="4536504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/>
              <a:t>斐波那契函数的定义</a:t>
            </a:r>
            <a:endParaRPr lang="en-US" altLang="zh-CN" sz="28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/>
              <a:t>第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项为 </a:t>
            </a:r>
            <a:r>
              <a:rPr lang="en-US" altLang="zh-CN" sz="2800" b="1" dirty="0" smtClean="0"/>
              <a:t>0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1   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800" b="1" dirty="0"/>
              <a:t>后续</a:t>
            </a:r>
            <a:r>
              <a:rPr lang="zh-CN" altLang="en-US" sz="2800" b="1" dirty="0" smtClean="0"/>
              <a:t>的每项是前两项的和</a:t>
            </a:r>
            <a:endParaRPr lang="en-US" altLang="zh-CN" sz="28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endParaRPr lang="en-US" altLang="zh-CN" sz="28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/>
              <a:t>求前</a:t>
            </a: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项</a:t>
            </a:r>
            <a:endParaRPr lang="en-US" altLang="zh-CN" sz="2800" b="1" dirty="0" smtClean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65522" y="3958983"/>
            <a:ext cx="7960391" cy="11881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/>
              <a:t>传递参数  </a:t>
            </a: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，形式参数</a:t>
            </a:r>
            <a:endParaRPr lang="en-US" altLang="zh-CN" sz="28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/>
              <a:t>返回  ：一个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列表</a:t>
            </a:r>
            <a:r>
              <a:rPr lang="zh-CN" altLang="en-US" sz="2800" b="1" dirty="0" smtClean="0"/>
              <a:t>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148064" y="1268760"/>
            <a:ext cx="3836444" cy="2376264"/>
          </a:xfr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solidFill>
                  <a:schemeClr val="tx2"/>
                </a:solidFill>
              </a:rPr>
              <a:t>格式：</a:t>
            </a:r>
            <a:endParaRPr lang="en-US" altLang="zh-CN" sz="2800" b="1" dirty="0" smtClean="0">
              <a:solidFill>
                <a:schemeClr val="tx2"/>
              </a:solidFill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800" b="1" dirty="0" err="1">
                <a:solidFill>
                  <a:schemeClr val="tx2"/>
                </a:solidFill>
              </a:rPr>
              <a:t>d</a:t>
            </a:r>
            <a:r>
              <a:rPr lang="en-US" altLang="zh-CN" sz="2800" b="1" dirty="0" err="1" smtClean="0">
                <a:solidFill>
                  <a:schemeClr val="tx2"/>
                </a:solidFill>
              </a:rPr>
              <a:t>ef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  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函数名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(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参数表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) 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 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   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函数体</a:t>
            </a:r>
            <a:endParaRPr lang="en-US" altLang="zh-CN" sz="2800" b="1" dirty="0" smtClean="0">
              <a:solidFill>
                <a:schemeClr val="tx2"/>
              </a:solidFill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 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   return  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92803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67543" y="3861048"/>
            <a:ext cx="5145329" cy="209427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smtClean="0"/>
              <a:t>x=fibs(10</a:t>
            </a:r>
            <a:r>
              <a:rPr lang="en-US" altLang="zh-CN" sz="2400" b="1" dirty="0"/>
              <a:t>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print (x</a:t>
            </a:r>
            <a:r>
              <a:rPr lang="en-US" altLang="zh-CN" sz="2400" b="1" dirty="0" smtClean="0"/>
              <a:t>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smtClean="0"/>
              <a:t>k=5</a:t>
            </a:r>
            <a:endParaRPr lang="en-US" altLang="zh-CN" sz="24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smtClean="0"/>
              <a:t>y=fibs(k)</a:t>
            </a:r>
            <a:endParaRPr lang="en-US" altLang="zh-CN" sz="24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print (</a:t>
            </a:r>
            <a:r>
              <a:rPr lang="en-US" altLang="zh-CN" sz="2400" b="1" dirty="0" smtClean="0"/>
              <a:t>y) </a:t>
            </a:r>
            <a:endParaRPr lang="zh-CN" altLang="en-US" sz="2400" b="1" dirty="0" smtClean="0"/>
          </a:p>
        </p:txBody>
      </p:sp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611559" y="336170"/>
            <a:ext cx="7982489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en-US" altLang="zh-CN" dirty="0"/>
              <a:t>   </a:t>
            </a:r>
            <a:r>
              <a:rPr lang="zh-CN" altLang="en-US" dirty="0"/>
              <a:t>函数的定义</a:t>
            </a:r>
            <a:r>
              <a:rPr lang="en-US" altLang="zh-CN" dirty="0"/>
              <a:t>--</a:t>
            </a:r>
            <a:r>
              <a:rPr lang="zh-CN" altLang="en-US" dirty="0"/>
              <a:t>斐波那契数列</a:t>
            </a:r>
            <a:endParaRPr lang="en-US" altLang="zh-CN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67543" y="1121720"/>
            <a:ext cx="5145329" cy="237021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err="1" smtClean="0">
                <a:solidFill>
                  <a:schemeClr val="tx2"/>
                </a:solidFill>
              </a:rPr>
              <a:t>def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 fibs(n):</a:t>
            </a:r>
            <a:endParaRPr lang="en-US" altLang="zh-CN" sz="2400" b="1" dirty="0">
              <a:solidFill>
                <a:schemeClr val="tx2"/>
              </a:solidFill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    </a:t>
            </a:r>
            <a:r>
              <a:rPr lang="en-US" altLang="zh-CN" sz="2400" b="1" dirty="0" err="1">
                <a:solidFill>
                  <a:schemeClr val="tx2"/>
                </a:solidFill>
              </a:rPr>
              <a:t>ans</a:t>
            </a:r>
            <a:r>
              <a:rPr lang="en-US" altLang="zh-CN" sz="2400" b="1" dirty="0">
                <a:solidFill>
                  <a:schemeClr val="tx2"/>
                </a:solidFill>
              </a:rPr>
              <a:t>=[0,1]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    for i in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range(n-2</a:t>
            </a:r>
            <a:r>
              <a:rPr lang="en-US" altLang="zh-CN" sz="2400" b="1" dirty="0">
                <a:solidFill>
                  <a:schemeClr val="tx2"/>
                </a:solidFill>
              </a:rPr>
              <a:t>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        </a:t>
            </a:r>
            <a:r>
              <a:rPr lang="en-US" altLang="zh-CN" sz="2400" b="1" dirty="0" err="1">
                <a:solidFill>
                  <a:schemeClr val="tx2"/>
                </a:solidFill>
              </a:rPr>
              <a:t>ans.append</a:t>
            </a:r>
            <a:r>
              <a:rPr lang="en-US" altLang="zh-CN" sz="2400" b="1" dirty="0">
                <a:solidFill>
                  <a:schemeClr val="tx2"/>
                </a:solidFill>
              </a:rPr>
              <a:t>(</a:t>
            </a:r>
            <a:r>
              <a:rPr lang="en-US" altLang="zh-CN" sz="2400" b="1" dirty="0" err="1">
                <a:solidFill>
                  <a:schemeClr val="tx2"/>
                </a:solidFill>
              </a:rPr>
              <a:t>ans</a:t>
            </a:r>
            <a:r>
              <a:rPr lang="en-US" altLang="zh-CN" sz="2400" b="1" dirty="0">
                <a:solidFill>
                  <a:schemeClr val="tx2"/>
                </a:solidFill>
              </a:rPr>
              <a:t>[-2] + </a:t>
            </a:r>
            <a:r>
              <a:rPr lang="en-US" altLang="zh-CN" sz="2400" b="1" dirty="0" err="1">
                <a:solidFill>
                  <a:schemeClr val="tx2"/>
                </a:solidFill>
              </a:rPr>
              <a:t>ans</a:t>
            </a:r>
            <a:r>
              <a:rPr lang="en-US" altLang="zh-CN" sz="2400" b="1" dirty="0">
                <a:solidFill>
                  <a:schemeClr val="tx2"/>
                </a:solidFill>
              </a:rPr>
              <a:t>[-1])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    return </a:t>
            </a:r>
            <a:r>
              <a:rPr lang="en-US" altLang="zh-CN" sz="2400" b="1" dirty="0" err="1" smtClean="0">
                <a:solidFill>
                  <a:schemeClr val="tx2"/>
                </a:solidFill>
              </a:rPr>
              <a:t>ans</a:t>
            </a:r>
            <a:endParaRPr lang="en-US" altLang="zh-CN" sz="2400" b="1" dirty="0">
              <a:solidFill>
                <a:schemeClr val="tx2"/>
              </a:solidFill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6167608" y="1732944"/>
            <a:ext cx="2232248" cy="432048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bg1"/>
                </a:solidFill>
              </a:rPr>
              <a:t>这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是函数的定义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2" name="直接箭头连接符 11"/>
          <p:cNvCxnSpPr>
            <a:stCxn id="14" idx="1"/>
          </p:cNvCxnSpPr>
          <p:nvPr/>
        </p:nvCxnSpPr>
        <p:spPr>
          <a:xfrm flipH="1" flipV="1">
            <a:off x="2411760" y="1424976"/>
            <a:ext cx="3755848" cy="5239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6167608" y="3717032"/>
            <a:ext cx="3012904" cy="1440160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bg1"/>
                </a:solidFill>
              </a:rPr>
              <a:t>这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是函数的调用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chemeClr val="bg1"/>
                </a:solidFill>
              </a:rPr>
              <a:t>方式为：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chemeClr val="bg1"/>
                </a:solidFill>
              </a:rPr>
              <a:t>变量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=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函数名字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(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实际参数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9" name="直接箭头连接符 18"/>
          <p:cNvCxnSpPr>
            <a:stCxn id="20" idx="1"/>
          </p:cNvCxnSpPr>
          <p:nvPr/>
        </p:nvCxnSpPr>
        <p:spPr>
          <a:xfrm flipH="1">
            <a:off x="1907704" y="4437112"/>
            <a:ext cx="4259904" cy="864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"/>
          <p:cNvSpPr txBox="1">
            <a:spLocks noChangeArrowheads="1"/>
          </p:cNvSpPr>
          <p:nvPr/>
        </p:nvSpPr>
        <p:spPr bwMode="auto">
          <a:xfrm>
            <a:off x="5890241" y="2564904"/>
            <a:ext cx="3097649" cy="792088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chemeClr val="bg1"/>
                </a:solidFill>
              </a:rPr>
              <a:t>函数定义时，叫形式参数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chemeClr val="bg1"/>
                </a:solidFill>
              </a:rPr>
              <a:t>函数使用时，叫实际参数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70667" name="直接箭头连接符 70666"/>
          <p:cNvCxnSpPr>
            <a:stCxn id="40" idx="1"/>
          </p:cNvCxnSpPr>
          <p:nvPr/>
        </p:nvCxnSpPr>
        <p:spPr>
          <a:xfrm flipH="1" flipV="1">
            <a:off x="2411760" y="1732944"/>
            <a:ext cx="3478481" cy="12280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69" name="直接箭头连接符 70668"/>
          <p:cNvCxnSpPr>
            <a:stCxn id="40" idx="1"/>
          </p:cNvCxnSpPr>
          <p:nvPr/>
        </p:nvCxnSpPr>
        <p:spPr>
          <a:xfrm flipH="1">
            <a:off x="1785785" y="2960948"/>
            <a:ext cx="4104456" cy="10441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13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0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14" grpId="0" animBg="1"/>
      <p:bldP spid="20" grpId="0" animBg="1"/>
      <p:bldP spid="40" grpId="0" animBg="1"/>
    </p:bldLst>
  </p:timing>
</p:sld>
</file>

<file path=ppt/theme/theme1.xml><?xml version="1.0" encoding="utf-8"?>
<a:theme xmlns:a="http://schemas.openxmlformats.org/drawingml/2006/main" name="主题1">
  <a:themeElements>
    <a:clrScheme name="Blank Presentation 12">
      <a:dk1>
        <a:srgbClr val="000000"/>
      </a:dk1>
      <a:lt1>
        <a:srgbClr val="FFFFFF"/>
      </a:lt1>
      <a:dk2>
        <a:srgbClr val="BF311A"/>
      </a:dk2>
      <a:lt2>
        <a:srgbClr val="808285"/>
      </a:lt2>
      <a:accent1>
        <a:srgbClr val="005595"/>
      </a:accent1>
      <a:accent2>
        <a:srgbClr val="BEC0C2"/>
      </a:accent2>
      <a:accent3>
        <a:srgbClr val="FFFFFF"/>
      </a:accent3>
      <a:accent4>
        <a:srgbClr val="000000"/>
      </a:accent4>
      <a:accent5>
        <a:srgbClr val="AAB4C8"/>
      </a:accent5>
      <a:accent6>
        <a:srgbClr val="ACAEB0"/>
      </a:accent6>
      <a:hlink>
        <a:srgbClr val="5C8727"/>
      </a:hlink>
      <a:folHlink>
        <a:srgbClr val="EC891D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4577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5C8727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EC891D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000000"/>
        </a:dk1>
        <a:lt1>
          <a:srgbClr val="FFFFFF"/>
        </a:lt1>
        <a:dk2>
          <a:srgbClr val="EC891D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000000"/>
        </a:dk1>
        <a:lt1>
          <a:srgbClr val="FFFFFF"/>
        </a:lt1>
        <a:dk2>
          <a:srgbClr val="BF311A"/>
        </a:dk2>
        <a:lt2>
          <a:srgbClr val="808285"/>
        </a:lt2>
        <a:accent1>
          <a:srgbClr val="005595"/>
        </a:accent1>
        <a:accent2>
          <a:srgbClr val="BEC0C2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CAEB0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6155</TotalTime>
  <Words>1784</Words>
  <Application>Microsoft Office PowerPoint</Application>
  <PresentationFormat>全屏显示(4:3)</PresentationFormat>
  <Paragraphs>311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等线</vt:lpstr>
      <vt:lpstr>黑体</vt:lpstr>
      <vt:lpstr>华文新魏</vt:lpstr>
      <vt:lpstr>宋体</vt:lpstr>
      <vt:lpstr>Arial</vt:lpstr>
      <vt:lpstr>Bodoni MT Black</vt:lpstr>
      <vt:lpstr>Calibri</vt:lpstr>
      <vt:lpstr>Wingdings</vt:lpstr>
      <vt:lpstr>主题1</vt:lpstr>
      <vt:lpstr>Equation</vt:lpstr>
      <vt:lpstr>Python语法基础 函数</vt:lpstr>
      <vt:lpstr>打印一颗树</vt:lpstr>
      <vt:lpstr>为何要用函数</vt:lpstr>
      <vt:lpstr>PowerPoint 演示文稿</vt:lpstr>
      <vt:lpstr>PowerPoint 演示文稿</vt:lpstr>
      <vt:lpstr>树的组成   函数定义  </vt:lpstr>
      <vt:lpstr>继续画树   画树使用的字符—参数  </vt:lpstr>
      <vt:lpstr>PowerPoint 演示文稿</vt:lpstr>
      <vt:lpstr>PowerPoint 演示文稿</vt:lpstr>
      <vt:lpstr>PowerPoint 演示文稿</vt:lpstr>
      <vt:lpstr>问题  醋酸溶液pH值求解—数学转换</vt:lpstr>
      <vt:lpstr>PowerPoint 演示文稿</vt:lpstr>
      <vt:lpstr>再求高次方程的根  biSolution.py</vt:lpstr>
      <vt:lpstr>PowerPoint 演示文稿</vt:lpstr>
      <vt:lpstr>PowerPoint 演示文稿</vt:lpstr>
      <vt:lpstr>默认值参数</vt:lpstr>
      <vt:lpstr>实参—形参对应关系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Workgroup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软件技术基础</dc:title>
  <dc:creator>Ruizhi Wang</dc:creator>
  <cp:lastModifiedBy>pshcong@tongji.edu.cn</cp:lastModifiedBy>
  <cp:revision>322</cp:revision>
  <dcterms:created xsi:type="dcterms:W3CDTF">2010-02-28T17:17:53Z</dcterms:created>
  <dcterms:modified xsi:type="dcterms:W3CDTF">2019-09-23T08:21:51Z</dcterms:modified>
</cp:coreProperties>
</file>