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35"/>
  </p:notesMasterIdLst>
  <p:handoutMasterIdLst>
    <p:handoutMasterId r:id="rId36"/>
  </p:handoutMasterIdLst>
  <p:sldIdLst>
    <p:sldId id="256" r:id="rId2"/>
    <p:sldId id="331" r:id="rId3"/>
    <p:sldId id="372" r:id="rId4"/>
    <p:sldId id="332" r:id="rId5"/>
    <p:sldId id="333" r:id="rId6"/>
    <p:sldId id="334" r:id="rId7"/>
    <p:sldId id="335" r:id="rId8"/>
    <p:sldId id="336" r:id="rId9"/>
    <p:sldId id="362" r:id="rId10"/>
    <p:sldId id="363" r:id="rId11"/>
    <p:sldId id="373" r:id="rId12"/>
    <p:sldId id="337" r:id="rId13"/>
    <p:sldId id="339" r:id="rId14"/>
    <p:sldId id="340" r:id="rId15"/>
    <p:sldId id="364" r:id="rId16"/>
    <p:sldId id="341" r:id="rId17"/>
    <p:sldId id="343" r:id="rId18"/>
    <p:sldId id="344" r:id="rId19"/>
    <p:sldId id="365" r:id="rId20"/>
    <p:sldId id="366" r:id="rId21"/>
    <p:sldId id="367" r:id="rId22"/>
    <p:sldId id="347" r:id="rId23"/>
    <p:sldId id="376" r:id="rId24"/>
    <p:sldId id="370" r:id="rId25"/>
    <p:sldId id="371" r:id="rId26"/>
    <p:sldId id="348" r:id="rId27"/>
    <p:sldId id="374" r:id="rId28"/>
    <p:sldId id="368" r:id="rId29"/>
    <p:sldId id="352" r:id="rId30"/>
    <p:sldId id="353" r:id="rId31"/>
    <p:sldId id="354" r:id="rId32"/>
    <p:sldId id="361" r:id="rId33"/>
    <p:sldId id="375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B4"/>
    <a:srgbClr val="000096"/>
    <a:srgbClr val="0000A8"/>
    <a:srgbClr val="00FFA8"/>
    <a:srgbClr val="006699"/>
    <a:srgbClr val="CC0099"/>
    <a:srgbClr val="A7D9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>
      <p:cViewPr varScale="1">
        <p:scale>
          <a:sx n="73" d="100"/>
          <a:sy n="73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BD166CF-6E35-43E2-A5D5-0F5CD5F97553}" type="datetimeFigureOut">
              <a:rPr lang="zh-CN" altLang="en-US"/>
              <a:pPr>
                <a:defRPr/>
              </a:pPr>
              <a:t>2020/5/27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592758F-AF89-4E1A-8BFA-9CF1203E40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591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BE26F37-DC11-4BAC-B4D7-6B624C80AD08}" type="datetimeFigureOut">
              <a:rPr lang="zh-CN" altLang="en-US"/>
              <a:pPr>
                <a:defRPr/>
              </a:pPr>
              <a:t>2020/5/27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1FA80E0-6A02-4797-B90A-746FD6185F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53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31D432-6F1F-4CA5-9DB9-BBA88A771467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1827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782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555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2810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2744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340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4"/>
          <p:cNvSpPr>
            <a:spLocks noChangeArrowheads="1"/>
          </p:cNvSpPr>
          <p:nvPr/>
        </p:nvSpPr>
        <p:spPr bwMode="gray">
          <a:xfrm>
            <a:off x="0" y="3132138"/>
            <a:ext cx="9144000" cy="3725862"/>
          </a:xfrm>
          <a:prstGeom prst="rect">
            <a:avLst/>
          </a:prstGeom>
          <a:gradFill rotWithShape="1">
            <a:gsLst>
              <a:gs pos="0">
                <a:srgbClr val="003569"/>
              </a:gs>
              <a:gs pos="100000">
                <a:srgbClr val="417EB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Line 65"/>
          <p:cNvSpPr>
            <a:spLocks noChangeShapeType="1"/>
          </p:cNvSpPr>
          <p:nvPr/>
        </p:nvSpPr>
        <p:spPr bwMode="gray">
          <a:xfrm>
            <a:off x="0" y="3125788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46"/>
          <p:cNvSpPr txBox="1">
            <a:spLocks noChangeArrowheads="1"/>
          </p:cNvSpPr>
          <p:nvPr/>
        </p:nvSpPr>
        <p:spPr bwMode="auto">
          <a:xfrm>
            <a:off x="0" y="6537325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8BF95EB6-EBEA-436B-B8C7-CC5733D447DD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32363" y="4929188"/>
            <a:ext cx="371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pshcong@tongji.edu.cn</a:t>
            </a:r>
            <a:endParaRPr lang="zh-CN" altLang="en-US" sz="2000" b="1" dirty="0" smtClean="0">
              <a:solidFill>
                <a:schemeClr val="bg1"/>
              </a:solidFill>
            </a:endParaRPr>
          </a:p>
        </p:txBody>
      </p:sp>
      <p:pic>
        <p:nvPicPr>
          <p:cNvPr id="8" name="Picture 8" descr="http://www.rrcap.unep.org/userfiles/image/200px-Tongji_University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85750"/>
            <a:ext cx="1905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11" name="Rectangle 47"/>
          <p:cNvSpPr>
            <a:spLocks noGrp="1" noChangeArrowheads="1"/>
          </p:cNvSpPr>
          <p:nvPr>
            <p:ph type="ctrTitle" sz="quarter"/>
          </p:nvPr>
        </p:nvSpPr>
        <p:spPr>
          <a:xfrm>
            <a:off x="1117600" y="1406525"/>
            <a:ext cx="7508875" cy="1470025"/>
          </a:xfrm>
        </p:spPr>
        <p:txBody>
          <a:bodyPr anchor="ctr"/>
          <a:lstStyle>
            <a:lvl1pPr algn="r">
              <a:defRPr sz="48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88112" name="Rectangle 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1063" y="3357562"/>
            <a:ext cx="5205412" cy="1085859"/>
          </a:xfrm>
        </p:spPr>
        <p:txBody>
          <a:bodyPr/>
          <a:lstStyle>
            <a:lvl1pPr marL="0" indent="0" algn="r">
              <a:spcBef>
                <a:spcPct val="20000"/>
              </a:spcBef>
              <a:buClrTx/>
              <a:buFontTx/>
              <a:buNone/>
              <a:defRPr sz="2400">
                <a:solidFill>
                  <a:schemeClr val="bg1"/>
                </a:solidFill>
                <a:latin typeface="Bodoni MT Black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432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/>
        </p:nvCxnSpPr>
        <p:spPr bwMode="auto">
          <a:xfrm>
            <a:off x="571500" y="6858000"/>
            <a:ext cx="18573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195736" y="6469211"/>
            <a:ext cx="309634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http://</a:t>
            </a:r>
            <a:r>
              <a:rPr lang="en-US" altLang="zh-CN" dirty="0" smtClean="0"/>
              <a:t>cal.tongji.edu.cn/IT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253219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268538" y="6423025"/>
            <a:ext cx="345598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2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498725" y="6448425"/>
            <a:ext cx="56022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043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339975" y="6469063"/>
            <a:ext cx="56022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712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dirty="0" smtClean="0"/>
              <a:t>http://cal.tongji.edu.cn/soft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CA0B10D-2920-4D21-A0A6-46244B5531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220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4"/>
          <p:cNvSpPr>
            <a:spLocks noChangeArrowheads="1"/>
          </p:cNvSpPr>
          <p:nvPr/>
        </p:nvSpPr>
        <p:spPr bwMode="gray">
          <a:xfrm>
            <a:off x="0" y="6375400"/>
            <a:ext cx="9144000" cy="482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Line 56"/>
          <p:cNvSpPr>
            <a:spLocks noChangeShapeType="1"/>
          </p:cNvSpPr>
          <p:nvPr/>
        </p:nvSpPr>
        <p:spPr bwMode="gray">
          <a:xfrm>
            <a:off x="0" y="6369050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1412875"/>
            <a:ext cx="82931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29" name="Text Box 45"/>
          <p:cNvSpPr txBox="1">
            <a:spLocks noChangeArrowheads="1"/>
          </p:cNvSpPr>
          <p:nvPr/>
        </p:nvSpPr>
        <p:spPr bwMode="ltGray">
          <a:xfrm>
            <a:off x="8621713" y="6453188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1846873-C626-4E8F-AAAA-8170E633D58C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1030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139700"/>
            <a:ext cx="8275638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31" name="TextBox 6"/>
          <p:cNvSpPr txBox="1">
            <a:spLocks noChangeArrowheads="1"/>
          </p:cNvSpPr>
          <p:nvPr/>
        </p:nvSpPr>
        <p:spPr bwMode="auto">
          <a:xfrm>
            <a:off x="4763" y="6416675"/>
            <a:ext cx="6438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 err="1" smtClean="0">
                <a:solidFill>
                  <a:schemeClr val="bg1"/>
                </a:solidFill>
              </a:rPr>
              <a:t>Tongji</a:t>
            </a:r>
            <a:r>
              <a:rPr lang="en-US" altLang="zh-CN" b="1" dirty="0" smtClean="0">
                <a:solidFill>
                  <a:schemeClr val="bg1"/>
                </a:solidFill>
              </a:rPr>
              <a:t> University    http://cal.tongji.edu.cn/IT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pic>
        <p:nvPicPr>
          <p:cNvPr id="1032" name="Picture 9" descr="tongji university lo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15888"/>
            <a:ext cx="21240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400" b="1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2200">
          <a:solidFill>
            <a:schemeClr val="tx1"/>
          </a:solidFill>
          <a:latin typeface="华文新魏" pitchFamily="2" charset="-122"/>
          <a:ea typeface="华文新魏" pitchFamily="2" charset="-122"/>
        </a:defRPr>
      </a:lvl2pPr>
      <a:lvl3pPr marL="11430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>
          <a:solidFill>
            <a:schemeClr val="tx1"/>
          </a:solidFill>
          <a:latin typeface="华文新魏" pitchFamily="2" charset="-122"/>
          <a:ea typeface="华文新魏" pitchFamily="2" charset="-122"/>
        </a:defRPr>
      </a:lvl3pPr>
      <a:lvl4pPr marL="16002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1600">
          <a:solidFill>
            <a:schemeClr val="tx1"/>
          </a:solidFill>
          <a:latin typeface="华文新魏" pitchFamily="2" charset="-122"/>
          <a:ea typeface="华文新魏" pitchFamily="2" charset="-122"/>
        </a:defRPr>
      </a:lvl4pPr>
      <a:lvl5pPr marL="20574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  <a:ea typeface="华文新魏" pitchFamily="2" charset="-122"/>
        </a:defRPr>
      </a:lvl5pPr>
      <a:lvl6pPr marL="25146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ctrTitle" sz="quarter"/>
          </p:nvPr>
        </p:nvSpPr>
        <p:spPr>
          <a:xfrm>
            <a:off x="1691680" y="1052736"/>
            <a:ext cx="7056784" cy="14700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神经网络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手写数字识别</a:t>
            </a:r>
          </a:p>
        </p:txBody>
      </p:sp>
      <p:sp>
        <p:nvSpPr>
          <p:cNvPr id="7171" name="副标题 2"/>
          <p:cNvSpPr>
            <a:spLocks noGrp="1"/>
          </p:cNvSpPr>
          <p:nvPr>
            <p:ph type="subTitle" sz="quarter" idx="1"/>
          </p:nvPr>
        </p:nvSpPr>
        <p:spPr>
          <a:xfrm>
            <a:off x="3421063" y="3357563"/>
            <a:ext cx="5205412" cy="1085850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latin typeface="Bodoni MT Black"/>
              </a:rPr>
              <a:t>教师  丛培盛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去背景程序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0261" y="1008063"/>
            <a:ext cx="8293100" cy="515724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from PIL import Image</a:t>
            </a:r>
          </a:p>
          <a:p>
            <a:pPr marL="0" indent="0">
              <a:buNone/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def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convert_to_bw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im,threshold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):  #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im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是图像对象</a:t>
            </a:r>
          </a:p>
          <a:p>
            <a:pPr marL="0" indent="0">
              <a:buNone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im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im.convert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("L")  #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转换为灰度图像</a:t>
            </a:r>
          </a:p>
          <a:p>
            <a:pPr marL="0" indent="0">
              <a:buNone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im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im.point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(lambda x: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255 if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 &gt; threshold else 0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) 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#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大于阈值，取白色，否则像素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值置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，黑色</a:t>
            </a:r>
          </a:p>
          <a:p>
            <a:pPr marL="0" indent="0">
              <a:buNone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im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im.convert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('1') #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黑白二值图像</a:t>
            </a:r>
          </a:p>
          <a:p>
            <a:pPr marL="0" indent="0">
              <a:buNone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return 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im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im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Image.open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r"E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:\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22\cong_digit0.jpg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")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im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convert_to_bw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(im,143)</a:t>
            </a:r>
          </a:p>
          <a:p>
            <a:pPr marL="0" indent="0">
              <a:buNone/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im.show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 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065554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25472" y="19116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小数字方块</a:t>
            </a:r>
            <a:r>
              <a:rPr lang="zh-CN" altLang="en-US"/>
              <a:t>的</a:t>
            </a:r>
            <a:r>
              <a:rPr lang="zh-CN" altLang="en-US" smtClean="0"/>
              <a:t>“挖出来”  </a:t>
            </a:r>
            <a:r>
              <a:rPr lang="en-US" altLang="zh-CN" smtClean="0"/>
              <a:t>1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03119" y="947916"/>
            <a:ext cx="7920880" cy="53614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000"/>
              <a:t>from PIL import Image</a:t>
            </a:r>
          </a:p>
          <a:p>
            <a:pPr marL="68263" indent="0">
              <a:buNone/>
            </a:pPr>
            <a:r>
              <a:rPr lang="en-US" altLang="zh-CN" sz="2000"/>
              <a:t>def convert_to_bw(im,threshold):  #im</a:t>
            </a:r>
            <a:r>
              <a:rPr lang="zh-CN" altLang="en-US" sz="2000"/>
              <a:t>是图像对象</a:t>
            </a:r>
          </a:p>
          <a:p>
            <a:pPr marL="68263" indent="0">
              <a:buNone/>
            </a:pPr>
            <a:r>
              <a:rPr lang="zh-CN" altLang="en-US" sz="2000"/>
              <a:t>	</a:t>
            </a:r>
            <a:r>
              <a:rPr lang="en-US" altLang="zh-CN" sz="2000"/>
              <a:t>im = im.convert("L")  # </a:t>
            </a:r>
            <a:r>
              <a:rPr lang="zh-CN" altLang="en-US" sz="2000"/>
              <a:t>转换为灰度图像</a:t>
            </a:r>
          </a:p>
          <a:p>
            <a:pPr marL="68263" indent="0">
              <a:buNone/>
            </a:pPr>
            <a:r>
              <a:rPr lang="zh-CN" altLang="en-US" sz="2000"/>
              <a:t>	</a:t>
            </a:r>
            <a:r>
              <a:rPr lang="en-US" altLang="zh-CN" sz="2000"/>
              <a:t>im = im.point(lambda x: 255 if x &gt; threshold else 0) #</a:t>
            </a:r>
            <a:r>
              <a:rPr lang="zh-CN" altLang="en-US" sz="2000"/>
              <a:t>代表数字的像素值置</a:t>
            </a:r>
            <a:r>
              <a:rPr lang="en-US" altLang="zh-CN" sz="2000"/>
              <a:t>0</a:t>
            </a:r>
            <a:r>
              <a:rPr lang="zh-CN" altLang="en-US" sz="2000"/>
              <a:t>，黑色</a:t>
            </a:r>
          </a:p>
          <a:p>
            <a:pPr marL="68263" indent="0">
              <a:buNone/>
            </a:pPr>
            <a:r>
              <a:rPr lang="zh-CN" altLang="en-US" sz="2000"/>
              <a:t>	</a:t>
            </a:r>
            <a:r>
              <a:rPr lang="en-US" altLang="zh-CN" sz="2000"/>
              <a:t>im = im.convert('1') # </a:t>
            </a:r>
            <a:r>
              <a:rPr lang="zh-CN" altLang="en-US" sz="2000"/>
              <a:t>黑白二值图像</a:t>
            </a:r>
          </a:p>
          <a:p>
            <a:pPr marL="68263" indent="0">
              <a:buNone/>
            </a:pPr>
            <a:r>
              <a:rPr lang="zh-CN" altLang="en-US" sz="2000"/>
              <a:t>	</a:t>
            </a:r>
            <a:r>
              <a:rPr lang="en-US" altLang="zh-CN" sz="2000"/>
              <a:t>return im</a:t>
            </a:r>
          </a:p>
          <a:p>
            <a:pPr marL="68263" indent="0">
              <a:buNone/>
            </a:pPr>
            <a:r>
              <a:rPr lang="en-US" altLang="zh-CN" sz="2000"/>
              <a:t>im = Image.open(r"E:\22\cong_digit0.jpg")</a:t>
            </a:r>
          </a:p>
          <a:p>
            <a:pPr marL="68263" indent="0">
              <a:buNone/>
            </a:pPr>
            <a:r>
              <a:rPr lang="en-US" altLang="zh-CN" sz="2000"/>
              <a:t>im=convert_to_bw(im,143)</a:t>
            </a:r>
          </a:p>
          <a:p>
            <a:pPr marL="68263" indent="0">
              <a:buNone/>
            </a:pPr>
            <a:r>
              <a:rPr lang="en-US" altLang="zh-CN" sz="2000"/>
              <a:t>xs = [0, 31]</a:t>
            </a:r>
          </a:p>
          <a:p>
            <a:pPr marL="68263" indent="0">
              <a:buNone/>
            </a:pPr>
            <a:r>
              <a:rPr lang="en-US" altLang="zh-CN" sz="2000"/>
              <a:t>ys = [0, 47]</a:t>
            </a:r>
          </a:p>
          <a:p>
            <a:pPr marL="68263" indent="0">
              <a:buNone/>
            </a:pPr>
            <a:r>
              <a:rPr lang="en-US" altLang="zh-CN" sz="2000"/>
              <a:t>box=(xs[0],ys[0],xs[1],ys[1])</a:t>
            </a:r>
          </a:p>
          <a:p>
            <a:pPr marL="68263" indent="0">
              <a:buNone/>
            </a:pPr>
            <a:r>
              <a:rPr lang="en-US" altLang="zh-CN" sz="2000"/>
              <a:t>t = im.crop(box).copy()</a:t>
            </a:r>
          </a:p>
          <a:p>
            <a:pPr marL="68263" indent="0">
              <a:buNone/>
            </a:pPr>
            <a:r>
              <a:rPr lang="en-US" altLang="zh-CN" sz="2000"/>
              <a:t>t.show()</a:t>
            </a:r>
            <a:endParaRPr lang="zh-CN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3573016"/>
            <a:ext cx="30099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8295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25472" y="19116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小数字方块的“挖出来”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17847" y="1068283"/>
            <a:ext cx="7920880" cy="69450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defRPr/>
            </a:pPr>
            <a:r>
              <a:rPr lang="zh-CN" altLang="en-US" sz="2800" b="1" dirty="0" smtClean="0"/>
              <a:t>画图中找出行列的大致位置</a:t>
            </a:r>
            <a:endParaRPr lang="en-US" altLang="zh-CN" sz="2800" b="1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17847" y="1897552"/>
            <a:ext cx="7920880" cy="12434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000" dirty="0"/>
              <a:t>w, h = </a:t>
            </a:r>
            <a:r>
              <a:rPr lang="en-US" altLang="zh-CN" sz="2000" dirty="0" err="1"/>
              <a:t>im.size</a:t>
            </a:r>
            <a:endParaRPr lang="zh-CN" altLang="zh-CN" sz="2000" dirty="0"/>
          </a:p>
          <a:p>
            <a:pPr marL="68263" indent="0">
              <a:buNone/>
            </a:pPr>
            <a:r>
              <a:rPr lang="en-US" altLang="zh-CN" sz="2000" dirty="0" err="1" smtClean="0"/>
              <a:t>xs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[0, 31, 65, 91, 122, 150, 182, 211,242, 271,  w]</a:t>
            </a:r>
            <a:endParaRPr lang="zh-CN" altLang="zh-CN" sz="2000" dirty="0"/>
          </a:p>
          <a:p>
            <a:pPr marL="68263" indent="0">
              <a:buNone/>
            </a:pPr>
            <a:r>
              <a:rPr lang="en-US" altLang="zh-CN" sz="2000" dirty="0" err="1"/>
              <a:t>ys</a:t>
            </a:r>
            <a:r>
              <a:rPr lang="en-US" altLang="zh-CN" sz="2000" dirty="0"/>
              <a:t> = [0, 47, 93, 137, 185,232, h]</a:t>
            </a:r>
            <a:endParaRPr lang="zh-CN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501008"/>
            <a:ext cx="30099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0718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4013E-72B3-4BC2-A078-5783D8301FA6}" type="slidenum">
              <a:rPr lang="zh-CN" altLang="en-US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9459" name="标题 1"/>
          <p:cNvSpPr>
            <a:spLocks noGrp="1"/>
          </p:cNvSpPr>
          <p:nvPr>
            <p:ph type="title" idx="4294967295"/>
          </p:nvPr>
        </p:nvSpPr>
        <p:spPr>
          <a:xfrm>
            <a:off x="458787" y="184373"/>
            <a:ext cx="8226425" cy="8683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挖小数字的</a:t>
            </a:r>
            <a:r>
              <a:rPr lang="zh-CN" altLang="en-US" dirty="0" smtClean="0"/>
              <a:t>程序和标准化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4294967295"/>
          </p:nvPr>
        </p:nvSpPr>
        <p:spPr>
          <a:xfrm>
            <a:off x="323528" y="1155058"/>
            <a:ext cx="8496944" cy="5592949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此程序将每个小数字</a:t>
            </a:r>
            <a:r>
              <a:rPr lang="zh-CN" altLang="en-US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挖出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from PIL import Image</a:t>
            </a:r>
          </a:p>
          <a:p>
            <a:pPr marL="0" indent="0">
              <a:buNone/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def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split(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im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):  #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im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为去除背景后的整个图像</a:t>
            </a:r>
          </a:p>
          <a:p>
            <a:pPr marL="0" indent="0">
              <a:buNone/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assert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im.mode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== '1'</a:t>
            </a: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   w, h =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im.size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xs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= [0, 31, 65, 91, 122, 150, 182, 211,242, 271,  w]</a:t>
            </a: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ys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= [0, 47, 93, 137, 185,232, h]</a:t>
            </a: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   for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, x in enumerate(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xs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):</a:t>
            </a: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       if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+ 1 &gt;=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len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xs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):</a:t>
            </a: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           break</a:t>
            </a: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       for j, y in enumerate(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ys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):</a:t>
            </a: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           if j + 1 &gt;=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len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ys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):</a:t>
            </a: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               break</a:t>
            </a: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           box = (x, y,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xs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[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+ 1],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ys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[j + 1])  #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一个字符所在图像的位置</a:t>
            </a:r>
          </a:p>
          <a:p>
            <a:pPr marL="0" indent="0">
              <a:buNone/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           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t =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im.crop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(box).copy()  #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将字符挖出来</a:t>
            </a:r>
          </a:p>
          <a:p>
            <a:pPr marL="0" indent="0">
              <a:buNone/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           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t.save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("e:\\22\\" +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str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((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+ 1) % 10) + "_" +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str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(j) + ".bmp")</a:t>
            </a:r>
            <a:endParaRPr lang="zh-CN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508104" y="1844824"/>
            <a:ext cx="31771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#</a:t>
            </a:r>
            <a:r>
              <a:rPr lang="zh-CN" altLang="en-US" dirty="0" smtClean="0"/>
              <a:t>主函数</a:t>
            </a:r>
            <a:endParaRPr lang="en-US" altLang="zh-CN" dirty="0" smtClean="0"/>
          </a:p>
          <a:p>
            <a:r>
              <a:rPr lang="en-US" altLang="zh-CN" dirty="0" err="1" smtClean="0"/>
              <a:t>im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Image.open</a:t>
            </a:r>
            <a:r>
              <a:rPr lang="en-US" altLang="zh-CN" dirty="0"/>
              <a:t>(</a:t>
            </a:r>
            <a:r>
              <a:rPr lang="en-US" altLang="zh-CN" dirty="0" err="1"/>
              <a:t>r"E</a:t>
            </a:r>
            <a:r>
              <a:rPr lang="en-US" altLang="zh-CN" dirty="0"/>
              <a:t>:\22\sample_1.bmp")</a:t>
            </a:r>
          </a:p>
          <a:p>
            <a:r>
              <a:rPr lang="en-US" altLang="zh-CN" dirty="0"/>
              <a:t>split(</a:t>
            </a:r>
            <a:r>
              <a:rPr lang="en-US" altLang="zh-CN" dirty="0" err="1"/>
              <a:t>im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9" name="图片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65306"/>
            <a:ext cx="6840760" cy="559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6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4013E-72B3-4BC2-A078-5783D8301FA6}" type="slidenum">
              <a:rPr lang="zh-CN" altLang="en-US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9459" name="标题 1"/>
          <p:cNvSpPr>
            <a:spLocks noGrp="1"/>
          </p:cNvSpPr>
          <p:nvPr>
            <p:ph type="title" idx="4294967295"/>
          </p:nvPr>
        </p:nvSpPr>
        <p:spPr>
          <a:xfrm>
            <a:off x="455613" y="273050"/>
            <a:ext cx="8226425" cy="8683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标准化</a:t>
            </a:r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323528" y="1268760"/>
            <a:ext cx="8229600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just" ea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  <a:defRPr sz="3200" b="1">
                <a:latin typeface="+mn-lt"/>
                <a:ea typeface="+mn-ea"/>
              </a:defRPr>
            </a:lvl1pPr>
            <a:lvl2pPr marL="742950" indent="-28575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2200"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1600"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  <a:ea typeface="华文新魏" pitchFamily="2" charset="-122"/>
              </a:defRPr>
            </a:lvl5pPr>
            <a:lvl6pPr marL="25146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r>
              <a:rPr lang="zh-CN" altLang="zh-CN" dirty="0"/>
              <a:t>提取出来的每个字符图像，大小不一，字符在小图像中的位置</a:t>
            </a:r>
            <a:r>
              <a:rPr lang="zh-CN" altLang="en-US" dirty="0"/>
              <a:t>不居中</a:t>
            </a:r>
            <a:endParaRPr lang="en-US" altLang="zh-CN" dirty="0"/>
          </a:p>
          <a:p>
            <a:r>
              <a:rPr lang="zh-CN" altLang="en-US" dirty="0"/>
              <a:t>希望</a:t>
            </a:r>
            <a:r>
              <a:rPr lang="zh-CN" altLang="zh-CN" dirty="0"/>
              <a:t>每个小图像的大小都是</a:t>
            </a:r>
            <a:r>
              <a:rPr lang="en-US" altLang="zh-CN" dirty="0"/>
              <a:t>32*32</a:t>
            </a:r>
            <a:r>
              <a:rPr lang="zh-CN" altLang="zh-CN" dirty="0"/>
              <a:t>，且字符的上下、左右边距一样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25" y="3573016"/>
            <a:ext cx="2574708" cy="2167806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 bwMode="auto">
          <a:xfrm>
            <a:off x="5449951" y="3573016"/>
            <a:ext cx="0" cy="20162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6228184" y="3573016"/>
            <a:ext cx="0" cy="20162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文本框 7"/>
          <p:cNvSpPr txBox="1"/>
          <p:nvPr/>
        </p:nvSpPr>
        <p:spPr>
          <a:xfrm>
            <a:off x="5292080" y="5740822"/>
            <a:ext cx="145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字符宽度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139952" y="6164785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左右</a:t>
            </a:r>
            <a:r>
              <a:rPr lang="zh-CN" altLang="en-US" sz="2400" b="1" dirty="0" smtClean="0"/>
              <a:t>边距</a:t>
            </a:r>
            <a:r>
              <a:rPr lang="en-US" altLang="zh-CN" sz="2400" b="1" dirty="0" smtClean="0"/>
              <a:t>=</a:t>
            </a:r>
            <a:r>
              <a:rPr lang="en-US" altLang="zh-CN" sz="2400" b="1" dirty="0"/>
              <a:t>(</a:t>
            </a:r>
            <a:r>
              <a:rPr lang="en-US" altLang="zh-CN" sz="2400" b="1" dirty="0" smtClean="0"/>
              <a:t>32-</a:t>
            </a:r>
            <a:r>
              <a:rPr lang="zh-CN" altLang="en-US" sz="2400" b="1" dirty="0" smtClean="0"/>
              <a:t>字符宽度</a:t>
            </a:r>
            <a:r>
              <a:rPr lang="en-US" altLang="zh-CN" sz="2400" b="1" dirty="0" smtClean="0"/>
              <a:t>)/2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323528" y="4120070"/>
            <a:ext cx="35403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h </a:t>
            </a:r>
            <a:r>
              <a:rPr lang="en-US" altLang="zh-CN" sz="24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40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im.size</a:t>
            </a: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im.getpixel((i, j))</a:t>
            </a:r>
            <a:endParaRPr lang="en-US" altLang="zh-CN" sz="2400" smtClean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4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1508" y="116632"/>
            <a:ext cx="815896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小图像的标准化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8155632" cy="518457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68263" indent="0" eaLnBrk="1" hangingPunct="1">
              <a:buNone/>
              <a:defRPr/>
            </a:pPr>
            <a:r>
              <a:rPr lang="en-US" altLang="zh-CN" sz="2000" dirty="0" err="1"/>
              <a:t>def</a:t>
            </a:r>
            <a:r>
              <a:rPr lang="en-US" altLang="zh-CN" sz="2000" dirty="0"/>
              <a:t> to_32_32(</a:t>
            </a:r>
            <a:r>
              <a:rPr lang="en-US" altLang="zh-CN" sz="2000" dirty="0" err="1"/>
              <a:t>im</a:t>
            </a:r>
            <a:r>
              <a:rPr lang="en-US" altLang="zh-CN" sz="2000" dirty="0"/>
              <a:t>, ii, </a:t>
            </a:r>
            <a:r>
              <a:rPr lang="en-US" altLang="zh-CN" sz="2000" dirty="0" err="1"/>
              <a:t>jj</a:t>
            </a:r>
            <a:r>
              <a:rPr lang="en-US" altLang="zh-CN" sz="2000" dirty="0"/>
              <a:t>):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im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im.convert</a:t>
            </a:r>
            <a:r>
              <a:rPr lang="en-US" altLang="zh-CN" sz="2000" dirty="0"/>
              <a:t>("L")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 smtClean="0"/>
              <a:t>    w</a:t>
            </a:r>
            <a:r>
              <a:rPr lang="en-US" altLang="zh-CN" sz="2000" dirty="0"/>
              <a:t>, h </a:t>
            </a:r>
            <a:r>
              <a:rPr lang="en-US" altLang="zh-CN" sz="2000"/>
              <a:t>= </a:t>
            </a:r>
            <a:r>
              <a:rPr lang="en-US" altLang="zh-CN" sz="2000" smtClean="0"/>
              <a:t>im.size  # </a:t>
            </a:r>
            <a:r>
              <a:rPr lang="zh-CN" altLang="en-US" sz="2000" smtClean="0"/>
              <a:t>校图像的宽、高</a:t>
            </a:r>
            <a:endParaRPr lang="en-US" altLang="zh-CN" sz="2000" dirty="0"/>
          </a:p>
          <a:p>
            <a:pPr marL="68263" indent="0" eaLnBrk="1" hangingPunct="1">
              <a:buNone/>
              <a:defRPr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xrow</a:t>
            </a:r>
            <a:r>
              <a:rPr lang="en-US" altLang="zh-CN" sz="2000" dirty="0"/>
              <a:t> = []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ycol</a:t>
            </a:r>
            <a:r>
              <a:rPr lang="en-US" altLang="zh-CN" sz="2000" dirty="0"/>
              <a:t> = []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/>
              <a:t>    for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in range(w):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/>
              <a:t>        for j in range(h):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/>
              <a:t>            pixel = </a:t>
            </a:r>
            <a:r>
              <a:rPr lang="en-US" altLang="zh-CN" sz="2000" dirty="0" err="1"/>
              <a:t>im.getpixel</a:t>
            </a:r>
            <a:r>
              <a:rPr lang="en-US" altLang="zh-CN" sz="2000" dirty="0"/>
              <a:t>((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j))  # </a:t>
            </a:r>
            <a:r>
              <a:rPr lang="zh-CN" altLang="en-US" sz="2000" dirty="0"/>
              <a:t>返回某一点的像素值</a:t>
            </a:r>
          </a:p>
          <a:p>
            <a:pPr marL="68263" indent="0" eaLnBrk="1" hangingPunct="1">
              <a:buNone/>
              <a:defRPr/>
            </a:pPr>
            <a:r>
              <a:rPr lang="zh-CN" altLang="en-US" sz="2000" dirty="0"/>
              <a:t>            </a:t>
            </a:r>
            <a:r>
              <a:rPr lang="en-US" altLang="zh-CN" sz="2000" dirty="0"/>
              <a:t>if (pixel &lt; 1):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/>
              <a:t>                </a:t>
            </a:r>
            <a:r>
              <a:rPr lang="en-US" altLang="zh-CN" sz="2000" dirty="0" err="1"/>
              <a:t>xrow.append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/>
              <a:t>                </a:t>
            </a:r>
            <a:r>
              <a:rPr lang="en-US" altLang="zh-CN" sz="2000" dirty="0" err="1"/>
              <a:t>ycol.append</a:t>
            </a:r>
            <a:r>
              <a:rPr lang="en-US" altLang="zh-CN" sz="2000" dirty="0"/>
              <a:t>(j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9866960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1508" y="116632"/>
            <a:ext cx="815896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小图像的标准化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8155632" cy="511256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68263" indent="0" eaLnBrk="1" hangingPunct="1">
              <a:buNone/>
              <a:defRPr/>
            </a:pP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xLength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= max(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xrow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 - min(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xrow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 + 1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yLength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= max(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ycol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 - min(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ycol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 + 1  #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得到字符的长度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宽度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box = (min(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xrow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), min(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ycol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), max(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xrow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 + 1, max(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ycol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 + 1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t =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im.crop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(box).copy()  #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从当前的图像中返回一个矩形区域的拷贝。变量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box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是一个四元组，定义了左、上、右和下的像素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坐标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xStart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= (32 -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xLength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 // 2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yStart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= (32 -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yLength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 // 2  # 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居中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bg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Image.new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('RGB', (32, 32), 'white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')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bg.paste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(t, 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xStart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yStart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))  #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将一张图粘贴到另一张图像上</a:t>
            </a:r>
          </a:p>
          <a:p>
            <a:pPr marL="68263" indent="0" eaLnBrk="1" hangingPunct="1">
              <a:buNone/>
              <a:defRPr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bg.save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("e:\\22\\32\\" +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str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(ii) + "_" +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str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jj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 + "_32_32.bmp")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544045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小图像的标准化</a:t>
            </a:r>
            <a:r>
              <a:rPr lang="en-US" altLang="zh-CN" dirty="0"/>
              <a:t>—</a:t>
            </a:r>
            <a:r>
              <a:rPr lang="zh-CN" altLang="en-US" dirty="0"/>
              <a:t>主函数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69368"/>
            <a:ext cx="7772400" cy="456388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68263" indent="0" eaLnBrk="1" hangingPunct="1">
              <a:buNone/>
              <a:defRPr/>
            </a:pP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调用分割和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32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*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32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小图像的主函数</a:t>
            </a:r>
            <a:endParaRPr lang="en-US" altLang="zh-CN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im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=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Image.open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r"E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:\22\sample_1.bmp")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im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im.convert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("1")  #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转换为灰度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位图像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split(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im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68263" indent="0" eaLnBrk="1" hangingPunct="1">
              <a:buNone/>
              <a:defRPr/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for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in range(10):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for j in range(6):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im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Image.open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("E:\\22\\" +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str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 + "_" +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str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(j) + ".bmp")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to_32_32(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im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, j)</a:t>
            </a:r>
          </a:p>
          <a:p>
            <a:pPr marL="68263" indent="0" eaLnBrk="1" hangingPunct="1">
              <a:buNone/>
              <a:defRPr/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462796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数字特征表达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84784"/>
            <a:ext cx="7772400" cy="446449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32*32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的小图像后，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为建模，需要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将小图像表达为数字化的特征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我们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采取的策略是：将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32*32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的小图像分割成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256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个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2*2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的范围，统计每个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2*2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的小方框中，像素值为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的个数，由此将每个字符表达为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256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个数字组成的向量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977726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51" y="116632"/>
            <a:ext cx="7772400" cy="7703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提取数字特征</a:t>
            </a:r>
            <a:r>
              <a:rPr lang="zh-CN" altLang="en-US" dirty="0"/>
              <a:t>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9551" y="980728"/>
            <a:ext cx="8568952" cy="525658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from PIL import Image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import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numpy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as np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def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featureExtract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im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):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im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im.convert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("1")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y =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np.array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([0, 1])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features = []  #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将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32*32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的小图像分割成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256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个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2*2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的范围，统计每个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2*2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的小方框中，像素值为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的个数，由此将每个字符表达为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256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个数字组成的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向量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for j in range(16):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x =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np.array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([0, 1])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for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in range(16):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    box = (x[0], y[0], x[1] + 1, y[1] + 1)  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en-US" altLang="zh-CN" sz="2000" smtClean="0">
                <a:latin typeface="等线" panose="02010600030101010101" pitchFamily="2" charset="-122"/>
                <a:ea typeface="等线" panose="02010600030101010101" pitchFamily="2" charset="-122"/>
              </a:rPr>
              <a:t>2*2</a:t>
            </a:r>
            <a:r>
              <a:rPr lang="zh-CN" altLang="en-US" sz="2000" smtClean="0">
                <a:latin typeface="等线" panose="02010600030101010101" pitchFamily="2" charset="-122"/>
                <a:ea typeface="等线" panose="02010600030101010101" pitchFamily="2" charset="-122"/>
              </a:rPr>
              <a:t>小区间，开区间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   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t =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im.crop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(box).copy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308876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960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本节要点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5960" y="1198090"/>
            <a:ext cx="7992888" cy="4823198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图像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特征获取手段</a:t>
            </a:r>
            <a:endParaRPr lang="en-US" altLang="zh-CN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模式特征的表达</a:t>
            </a:r>
            <a:endParaRPr lang="en-US" altLang="zh-CN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非线性建模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3248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51" y="116632"/>
            <a:ext cx="7772400" cy="7703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提取数字特征</a:t>
            </a:r>
            <a:r>
              <a:rPr lang="zh-CN" altLang="en-US" dirty="0"/>
              <a:t>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03811"/>
            <a:ext cx="8568952" cy="51342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68263" indent="0" eaLnBrk="1" hangingPunct="1">
              <a:buNone/>
              <a:defRPr/>
            </a:pP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        count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= 0.0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    for ii in range(2):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        for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jj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in range(2):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            pixel =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t.getpixel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((ii,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jj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))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            if (pixel &lt; 1):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                count += 1.0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   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features.append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(count)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    x = x + 2  # np.array+2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整个矩阵向右平移</a:t>
            </a:r>
          </a:p>
          <a:p>
            <a:pPr marL="68263" indent="0" eaLnBrk="1" hangingPunct="1">
              <a:buNone/>
              <a:defRPr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y = y + 2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return features</a:t>
            </a:r>
          </a:p>
        </p:txBody>
      </p:sp>
    </p:spTree>
    <p:extLst>
      <p:ext uri="{BB962C8B-B14F-4D97-AF65-F5344CB8AC3E}">
        <p14:creationId xmlns:p14="http://schemas.microsoft.com/office/powerpoint/2010/main" val="163949611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51" y="116632"/>
            <a:ext cx="7772400" cy="7703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提取数字特征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主函数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9551" y="980728"/>
            <a:ext cx="8568952" cy="525658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68263" indent="0" eaLnBrk="1" hangingPunct="1">
              <a:buNone/>
              <a:defRPr/>
            </a:pP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netTrainDataInput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= []  #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存储输入数据，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netTrainDataoutput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= []  #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存储输出点的真值，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Y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for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in range(10):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outNode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= [0.0] * 10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outNode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[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] = 1.0  #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训练集的函数真值，每种模式对应的位置数字为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for j in range(6):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im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Image.open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("E:\\22\\32\\" +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str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 + "_" +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str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(j) + "_32_32.bmp")  #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把同一个数字的所有图片调用</a:t>
            </a:r>
          </a:p>
          <a:p>
            <a:pPr marL="68263" indent="0" eaLnBrk="1" hangingPunct="1">
              <a:buNone/>
              <a:defRPr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f =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featureExtract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im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netTrainDataInput.append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(f)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netTrainDataoutput.append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outNode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X =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np.array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netTrainDataInput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 #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建模用的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y =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np.array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netTrainDataoutput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019799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神经网络模型的设计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69368"/>
            <a:ext cx="7772400" cy="168356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68263" indent="0" eaLnBrk="1" hangingPunct="1">
              <a:buNone/>
              <a:defRPr/>
            </a:pP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输入层：向量的长度，</a:t>
            </a: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256</a:t>
            </a:r>
          </a:p>
          <a:p>
            <a:pPr marL="68263" indent="0" eaLnBrk="1" hangingPunct="1">
              <a:buNone/>
              <a:defRPr/>
            </a:pP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最后输出层：一般采用正交编码</a:t>
            </a:r>
            <a:endParaRPr lang="en-US" altLang="zh-CN" sz="2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中间层：</a:t>
            </a: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64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，注意过拟合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68960"/>
            <a:ext cx="6479475" cy="303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028327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4013E-72B3-4BC2-A078-5783D8301FA6}" type="slidenum">
              <a:rPr lang="zh-CN" altLang="en-US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19459" name="标题 1"/>
          <p:cNvSpPr>
            <a:spLocks noGrp="1"/>
          </p:cNvSpPr>
          <p:nvPr>
            <p:ph type="title" idx="4294967295"/>
          </p:nvPr>
        </p:nvSpPr>
        <p:spPr>
          <a:xfrm>
            <a:off x="458787" y="184373"/>
            <a:ext cx="8226425" cy="8683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实际情况复杂的多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4294967295"/>
          </p:nvPr>
        </p:nvSpPr>
        <p:spPr>
          <a:xfrm>
            <a:off x="323528" y="1155059"/>
            <a:ext cx="8496944" cy="5154262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写的字太大怎么办？</a:t>
            </a:r>
            <a:endParaRPr lang="en-US" altLang="zh-CN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t = t.resize((32, 32),Image.ANTIALIAS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)  # 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调整到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32*32</a:t>
            </a:r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能否自动找分割线？</a:t>
            </a:r>
            <a:endParaRPr lang="en-US" altLang="zh-CN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自动分割时，找到过多的分割线怎么办？（背景过滤不干净，有个别黑点）</a:t>
            </a:r>
            <a:endParaRPr lang="en-US" altLang="zh-CN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97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类化</a:t>
            </a:r>
            <a:r>
              <a:rPr lang="en-US" altLang="zh-CN" smtClean="0"/>
              <a:t>-</a:t>
            </a:r>
            <a:r>
              <a:rPr lang="zh-CN" altLang="en-US" smtClean="0"/>
              <a:t>归纳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31925"/>
            <a:ext cx="7772400" cy="499593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68263" indent="0" eaLnBrk="1" hangingPunct="1">
              <a:buNone/>
              <a:defRPr/>
            </a:pPr>
            <a:r>
              <a:rPr lang="en-US" altLang="zh-CN" sz="2600">
                <a:latin typeface="等线" panose="02010600030101010101" pitchFamily="2" charset="-122"/>
                <a:ea typeface="等线" panose="02010600030101010101" pitchFamily="2" charset="-122"/>
              </a:rPr>
              <a:t>class ImageDigit</a:t>
            </a:r>
            <a:r>
              <a:rPr lang="en-US" altLang="zh-CN" sz="2600" smtClean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</a:p>
          <a:p>
            <a:pPr marL="68263" indent="0" eaLnBrk="1" hangingPunct="1">
              <a:buNone/>
              <a:defRPr/>
            </a:pPr>
            <a:r>
              <a:rPr lang="zh-CN" altLang="en-US" sz="2600" smtClean="0">
                <a:latin typeface="等线" panose="02010600030101010101" pitchFamily="2" charset="-122"/>
                <a:ea typeface="等线" panose="02010600030101010101" pitchFamily="2" charset="-122"/>
              </a:rPr>
              <a:t>构造函数：</a:t>
            </a:r>
            <a:r>
              <a:rPr lang="en-US" altLang="zh-CN" sz="2600">
                <a:latin typeface="等线" panose="02010600030101010101" pitchFamily="2" charset="-122"/>
                <a:ea typeface="等线" panose="02010600030101010101" pitchFamily="2" charset="-122"/>
              </a:rPr>
              <a:t>def __init__(self,im</a:t>
            </a:r>
            <a:r>
              <a:rPr lang="en-US" altLang="zh-CN" sz="2600" smtClean="0">
                <a:latin typeface="等线" panose="02010600030101010101" pitchFamily="2" charset="-122"/>
                <a:ea typeface="等线" panose="02010600030101010101" pitchFamily="2" charset="-122"/>
              </a:rPr>
              <a:t>):</a:t>
            </a:r>
          </a:p>
          <a:p>
            <a:pPr marL="68263" indent="0" eaLnBrk="1" hangingPunct="1">
              <a:buNone/>
              <a:defRPr/>
            </a:pPr>
            <a:r>
              <a:rPr lang="zh-CN" altLang="en-US" sz="2600" smtClean="0">
                <a:latin typeface="等线" panose="02010600030101010101" pitchFamily="2" charset="-122"/>
                <a:ea typeface="等线" panose="02010600030101010101" pitchFamily="2" charset="-122"/>
              </a:rPr>
              <a:t>灰度直方图：</a:t>
            </a:r>
            <a:r>
              <a:rPr lang="en-US" altLang="zh-CN" sz="2600" smtClean="0">
                <a:latin typeface="等线" panose="02010600030101010101" pitchFamily="2" charset="-122"/>
                <a:ea typeface="等线" panose="02010600030101010101" pitchFamily="2" charset="-122"/>
              </a:rPr>
              <a:t>def </a:t>
            </a:r>
            <a:r>
              <a:rPr lang="en-US" altLang="zh-CN" sz="2600">
                <a:latin typeface="等线" panose="02010600030101010101" pitchFamily="2" charset="-122"/>
                <a:ea typeface="等线" panose="02010600030101010101" pitchFamily="2" charset="-122"/>
              </a:rPr>
              <a:t>histShow(self):</a:t>
            </a:r>
          </a:p>
          <a:p>
            <a:pPr marL="68263" indent="0" eaLnBrk="1" hangingPunct="1">
              <a:buNone/>
              <a:defRPr/>
            </a:pPr>
            <a:r>
              <a:rPr lang="zh-CN" altLang="en-US" sz="2600" smtClean="0">
                <a:latin typeface="等线" panose="02010600030101010101" pitchFamily="2" charset="-122"/>
                <a:ea typeface="等线" panose="02010600030101010101" pitchFamily="2" charset="-122"/>
              </a:rPr>
              <a:t>背景去除：</a:t>
            </a:r>
            <a:r>
              <a:rPr lang="en-US" altLang="zh-CN" sz="2600" smtClean="0">
                <a:latin typeface="等线" panose="02010600030101010101" pitchFamily="2" charset="-122"/>
                <a:ea typeface="等线" panose="02010600030101010101" pitchFamily="2" charset="-122"/>
              </a:rPr>
              <a:t>def </a:t>
            </a:r>
            <a:r>
              <a:rPr lang="en-US" altLang="zh-CN" sz="2600">
                <a:latin typeface="等线" panose="02010600030101010101" pitchFamily="2" charset="-122"/>
                <a:ea typeface="等线" panose="02010600030101010101" pitchFamily="2" charset="-122"/>
              </a:rPr>
              <a:t>convert_to_bw(self,</a:t>
            </a:r>
            <a:r>
              <a:rPr lang="en-US" altLang="zh-CN" sz="26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threshold</a:t>
            </a:r>
            <a:r>
              <a:rPr lang="en-US" altLang="zh-CN" sz="2600">
                <a:latin typeface="等线" panose="02010600030101010101" pitchFamily="2" charset="-122"/>
                <a:ea typeface="等线" panose="02010600030101010101" pitchFamily="2" charset="-122"/>
              </a:rPr>
              <a:t>):</a:t>
            </a:r>
          </a:p>
          <a:p>
            <a:pPr marL="68263" indent="0" eaLnBrk="1" hangingPunct="1">
              <a:buNone/>
              <a:defRPr/>
            </a:pPr>
            <a:r>
              <a:rPr lang="zh-CN" altLang="en-US" sz="2600" smtClean="0">
                <a:latin typeface="等线" panose="02010600030101010101" pitchFamily="2" charset="-122"/>
                <a:ea typeface="等线" panose="02010600030101010101" pitchFamily="2" charset="-122"/>
              </a:rPr>
              <a:t>分割出小数字，自动缩放到</a:t>
            </a:r>
            <a:r>
              <a:rPr lang="en-US" altLang="zh-CN" sz="2600" smtClean="0">
                <a:latin typeface="等线" panose="02010600030101010101" pitchFamily="2" charset="-122"/>
                <a:ea typeface="等线" panose="02010600030101010101" pitchFamily="2" charset="-122"/>
              </a:rPr>
              <a:t>32</a:t>
            </a:r>
            <a:r>
              <a:rPr lang="zh-CN" altLang="en-US" sz="2600" smtClean="0">
                <a:latin typeface="等线" panose="02010600030101010101" pitchFamily="2" charset="-122"/>
                <a:ea typeface="等线" panose="02010600030101010101" pitchFamily="2" charset="-122"/>
              </a:rPr>
              <a:t>*</a:t>
            </a:r>
            <a:r>
              <a:rPr lang="en-US" altLang="zh-CN" sz="2600" smtClean="0">
                <a:latin typeface="等线" panose="02010600030101010101" pitchFamily="2" charset="-122"/>
                <a:ea typeface="等线" panose="02010600030101010101" pitchFamily="2" charset="-122"/>
              </a:rPr>
              <a:t>32</a:t>
            </a:r>
            <a:r>
              <a:rPr lang="zh-CN" altLang="en-US" sz="260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en-US" altLang="zh-CN" sz="260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r>
              <a:rPr lang="en-US" altLang="zh-CN" sz="260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600" smtClean="0">
                <a:latin typeface="等线" panose="02010600030101010101" pitchFamily="2" charset="-122"/>
                <a:ea typeface="等线" panose="02010600030101010101" pitchFamily="2" charset="-122"/>
              </a:rPr>
              <a:t>  def </a:t>
            </a:r>
            <a:r>
              <a:rPr lang="en-US" altLang="zh-CN" sz="2600">
                <a:latin typeface="等线" panose="02010600030101010101" pitchFamily="2" charset="-122"/>
                <a:ea typeface="等线" panose="02010600030101010101" pitchFamily="2" charset="-122"/>
              </a:rPr>
              <a:t>split(self</a:t>
            </a:r>
            <a:r>
              <a:rPr lang="en-US" altLang="zh-CN" sz="2600" smtClean="0">
                <a:latin typeface="等线" panose="02010600030101010101" pitchFamily="2" charset="-122"/>
                <a:ea typeface="等线" panose="02010600030101010101" pitchFamily="2" charset="-122"/>
              </a:rPr>
              <a:t>):</a:t>
            </a:r>
          </a:p>
          <a:p>
            <a:pPr marL="68263" indent="0" eaLnBrk="1" hangingPunct="1">
              <a:buNone/>
              <a:defRPr/>
            </a:pPr>
            <a:r>
              <a:rPr lang="zh-CN" altLang="en-US" sz="2600" smtClean="0">
                <a:latin typeface="等线" panose="02010600030101010101" pitchFamily="2" charset="-122"/>
                <a:ea typeface="等线" panose="02010600030101010101" pitchFamily="2" charset="-122"/>
              </a:rPr>
              <a:t>标准小图像</a:t>
            </a:r>
            <a:r>
              <a:rPr lang="en-US" altLang="zh-CN" sz="2600" smtClean="0">
                <a:latin typeface="等线" panose="02010600030101010101" pitchFamily="2" charset="-122"/>
                <a:ea typeface="等线" panose="02010600030101010101" pitchFamily="2" charset="-122"/>
              </a:rPr>
              <a:t>32</a:t>
            </a:r>
            <a:r>
              <a:rPr lang="zh-CN" altLang="en-US" sz="2600" smtClean="0">
                <a:latin typeface="等线" panose="02010600030101010101" pitchFamily="2" charset="-122"/>
                <a:ea typeface="等线" panose="02010600030101010101" pitchFamily="2" charset="-122"/>
              </a:rPr>
              <a:t>*</a:t>
            </a:r>
            <a:r>
              <a:rPr lang="en-US" altLang="zh-CN" sz="2600" smtClean="0">
                <a:latin typeface="等线" panose="02010600030101010101" pitchFamily="2" charset="-122"/>
                <a:ea typeface="等线" panose="02010600030101010101" pitchFamily="2" charset="-122"/>
              </a:rPr>
              <a:t>32</a:t>
            </a:r>
            <a:r>
              <a:rPr lang="zh-CN" altLang="en-US" sz="2600" smtClean="0">
                <a:latin typeface="等线" panose="02010600030101010101" pitchFamily="2" charset="-122"/>
                <a:ea typeface="等线" panose="02010600030101010101" pitchFamily="2" charset="-122"/>
              </a:rPr>
              <a:t>，居中</a:t>
            </a:r>
            <a:r>
              <a:rPr lang="en-US" altLang="zh-CN" sz="260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lang="en-US" altLang="zh-CN" sz="2600" smtClean="0">
                <a:latin typeface="等线" panose="02010600030101010101" pitchFamily="2" charset="-122"/>
                <a:ea typeface="等线" panose="02010600030101010101" pitchFamily="2" charset="-122"/>
              </a:rPr>
              <a:t>to_32_32(path)</a:t>
            </a:r>
            <a:r>
              <a:rPr lang="zh-CN" altLang="en-US" sz="260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2600" smtClean="0">
                <a:latin typeface="等线" panose="02010600030101010101" pitchFamily="2" charset="-122"/>
                <a:ea typeface="等线" panose="02010600030101010101" pitchFamily="2" charset="-122"/>
              </a:rPr>
              <a:t>path </a:t>
            </a:r>
            <a:r>
              <a:rPr lang="zh-CN" altLang="en-US" sz="2600" smtClean="0">
                <a:latin typeface="等线" panose="02010600030101010101" pitchFamily="2" charset="-122"/>
                <a:ea typeface="等线" panose="02010600030101010101" pitchFamily="2" charset="-122"/>
              </a:rPr>
              <a:t>是标准图像存储路径；如</a:t>
            </a:r>
            <a:r>
              <a:rPr lang="en-US" altLang="zh-CN" sz="2600" smtClean="0">
                <a:latin typeface="等线" panose="02010600030101010101" pitchFamily="2" charset="-122"/>
                <a:ea typeface="等线" panose="02010600030101010101" pitchFamily="2" charset="-122"/>
              </a:rPr>
              <a:t>:e:\22\32</a:t>
            </a:r>
          </a:p>
          <a:p>
            <a:pPr marL="68263" indent="0" eaLnBrk="1" hangingPunct="1">
              <a:buNone/>
              <a:defRPr/>
            </a:pPr>
            <a:r>
              <a:rPr lang="zh-CN" altLang="en-US" sz="2600" smtClean="0">
                <a:latin typeface="等线" panose="02010600030101010101" pitchFamily="2" charset="-122"/>
                <a:ea typeface="等线" panose="02010600030101010101" pitchFamily="2" charset="-122"/>
              </a:rPr>
              <a:t>提取特征：</a:t>
            </a:r>
            <a:r>
              <a:rPr lang="en-US" altLang="zh-CN" sz="2600" smtClean="0">
                <a:latin typeface="等线" panose="02010600030101010101" pitchFamily="2" charset="-122"/>
                <a:ea typeface="等线" panose="02010600030101010101" pitchFamily="2" charset="-122"/>
              </a:rPr>
              <a:t>featureExtract()</a:t>
            </a:r>
            <a:r>
              <a:rPr lang="zh-CN" altLang="en-US" sz="2600" smtClean="0">
                <a:latin typeface="等线" panose="02010600030101010101" pitchFamily="2" charset="-122"/>
                <a:ea typeface="等线" panose="02010600030101010101" pitchFamily="2" charset="-122"/>
              </a:rPr>
              <a:t>，返回</a:t>
            </a:r>
            <a:r>
              <a:rPr lang="en-US" altLang="zh-CN" sz="2600" smtClean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zh-CN" altLang="en-US" sz="2600" smtClean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2600" smtClean="0">
                <a:latin typeface="等线" panose="02010600030101010101" pitchFamily="2" charset="-122"/>
                <a:ea typeface="等线" panose="02010600030101010101" pitchFamily="2" charset="-122"/>
              </a:rPr>
              <a:t>Y</a:t>
            </a:r>
            <a:r>
              <a:rPr lang="zh-CN" altLang="en-US" sz="2600" smtClean="0">
                <a:latin typeface="等线" panose="02010600030101010101" pitchFamily="2" charset="-122"/>
                <a:ea typeface="等线" panose="02010600030101010101" pitchFamily="2" charset="-122"/>
              </a:rPr>
              <a:t>矩阵，</a:t>
            </a:r>
            <a:endParaRPr lang="en-US" altLang="zh-CN" sz="260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r>
              <a:rPr lang="en-US" altLang="zh-CN" sz="2600" smtClean="0">
                <a:latin typeface="等线" panose="02010600030101010101" pitchFamily="2" charset="-122"/>
                <a:ea typeface="等线" panose="02010600030101010101" pitchFamily="2" charset="-122"/>
              </a:rPr>
              <a:t>Y</a:t>
            </a:r>
            <a:r>
              <a:rPr lang="zh-CN" altLang="en-US" sz="2600" smtClean="0">
                <a:latin typeface="等线" panose="02010600030101010101" pitchFamily="2" charset="-122"/>
                <a:ea typeface="等线" panose="02010600030101010101" pitchFamily="2" charset="-122"/>
              </a:rPr>
              <a:t>是正交编码</a:t>
            </a:r>
            <a:endParaRPr lang="en-US" altLang="zh-CN" sz="26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endParaRPr lang="zh-CN" altLang="en-US" sz="2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66796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类调用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08800"/>
            <a:ext cx="7772400" cy="510538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68263" indent="0" eaLnBrk="1" hangingPunct="1">
              <a:buNone/>
              <a:defRPr/>
            </a:pPr>
            <a:r>
              <a:rPr lang="en-US" altLang="zh-CN" sz="2800" smtClean="0">
                <a:latin typeface="等线" panose="02010600030101010101" pitchFamily="2" charset="-122"/>
                <a:ea typeface="等线" panose="02010600030101010101" pitchFamily="2" charset="-122"/>
              </a:rPr>
              <a:t>img </a:t>
            </a:r>
            <a:r>
              <a:rPr lang="en-US" altLang="zh-CN" sz="2800">
                <a:latin typeface="等线" panose="02010600030101010101" pitchFamily="2" charset="-122"/>
                <a:ea typeface="等线" panose="02010600030101010101" pitchFamily="2" charset="-122"/>
              </a:rPr>
              <a:t>= Image.open("e:\\22\cong_digit1.jpg")</a:t>
            </a:r>
          </a:p>
          <a:p>
            <a:pPr marL="68263" indent="0" eaLnBrk="1" hangingPunct="1">
              <a:buNone/>
              <a:defRPr/>
            </a:pPr>
            <a:r>
              <a:rPr lang="en-US" altLang="zh-CN" sz="2800">
                <a:latin typeface="等线" panose="02010600030101010101" pitchFamily="2" charset="-122"/>
                <a:ea typeface="等线" panose="02010600030101010101" pitchFamily="2" charset="-122"/>
              </a:rPr>
              <a:t>imgToDigit=ImageDigit(img)</a:t>
            </a:r>
          </a:p>
          <a:p>
            <a:pPr marL="68263" indent="0" eaLnBrk="1" hangingPunct="1">
              <a:buNone/>
              <a:defRPr/>
            </a:pPr>
            <a:r>
              <a:rPr lang="en-US" altLang="zh-CN" sz="2800">
                <a:latin typeface="等线" panose="02010600030101010101" pitchFamily="2" charset="-122"/>
                <a:ea typeface="等线" panose="02010600030101010101" pitchFamily="2" charset="-122"/>
              </a:rPr>
              <a:t>imgToDigit.histShow()</a:t>
            </a:r>
          </a:p>
          <a:p>
            <a:pPr marL="68263" indent="0" eaLnBrk="1" hangingPunct="1">
              <a:buNone/>
              <a:defRPr/>
            </a:pPr>
            <a:r>
              <a:rPr lang="en-US" altLang="zh-CN" sz="2800">
                <a:latin typeface="等线" panose="02010600030101010101" pitchFamily="2" charset="-122"/>
                <a:ea typeface="等线" panose="02010600030101010101" pitchFamily="2" charset="-122"/>
              </a:rPr>
              <a:t>thr=int(input('</a:t>
            </a:r>
            <a:r>
              <a:rPr lang="zh-CN" altLang="en-US" sz="2800">
                <a:latin typeface="等线" panose="02010600030101010101" pitchFamily="2" charset="-122"/>
                <a:ea typeface="等线" panose="02010600030101010101" pitchFamily="2" charset="-122"/>
              </a:rPr>
              <a:t>请输入背景阈值：</a:t>
            </a:r>
            <a:r>
              <a:rPr lang="en-US" altLang="zh-CN" sz="2800">
                <a:latin typeface="等线" panose="02010600030101010101" pitchFamily="2" charset="-122"/>
                <a:ea typeface="等线" panose="02010600030101010101" pitchFamily="2" charset="-122"/>
              </a:rPr>
              <a:t>'))</a:t>
            </a:r>
          </a:p>
          <a:p>
            <a:pPr marL="68263" indent="0" eaLnBrk="1" hangingPunct="1">
              <a:buNone/>
              <a:defRPr/>
            </a:pPr>
            <a:r>
              <a:rPr lang="en-US" altLang="zh-CN" sz="2800" smtClean="0">
                <a:latin typeface="等线" panose="02010600030101010101" pitchFamily="2" charset="-122"/>
                <a:ea typeface="等线" panose="02010600030101010101" pitchFamily="2" charset="-122"/>
              </a:rPr>
              <a:t>imgToDigit.convert_to_bw(thr)</a:t>
            </a:r>
            <a:endParaRPr lang="en-US" altLang="zh-CN" sz="28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r>
              <a:rPr lang="en-US" altLang="zh-CN" sz="2800">
                <a:latin typeface="等线" panose="02010600030101010101" pitchFamily="2" charset="-122"/>
                <a:ea typeface="等线" panose="02010600030101010101" pitchFamily="2" charset="-122"/>
              </a:rPr>
              <a:t>digits=imgToDigit.split</a:t>
            </a:r>
            <a:r>
              <a:rPr lang="en-US" altLang="zh-CN" sz="2800" smtClean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  <a:endParaRPr lang="en-US" altLang="zh-CN" sz="28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r>
              <a:rPr lang="en-US" altLang="zh-CN" sz="2800">
                <a:latin typeface="等线" panose="02010600030101010101" pitchFamily="2" charset="-122"/>
                <a:ea typeface="等线" panose="02010600030101010101" pitchFamily="2" charset="-122"/>
              </a:rPr>
              <a:t>imgToDigit.to_32_32("e:\\22\\32")</a:t>
            </a:r>
          </a:p>
          <a:p>
            <a:pPr marL="68263" indent="0" eaLnBrk="1" hangingPunct="1">
              <a:buNone/>
              <a:defRPr/>
            </a:pPr>
            <a:r>
              <a:rPr lang="en-US" altLang="zh-CN" sz="2800">
                <a:latin typeface="等线" panose="02010600030101010101" pitchFamily="2" charset="-122"/>
                <a:ea typeface="等线" panose="02010600030101010101" pitchFamily="2" charset="-122"/>
              </a:rPr>
              <a:t>X,Y=imgToDigit.featureExtract()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473404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7703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机器学习</a:t>
            </a:r>
            <a:r>
              <a:rPr lang="en-US" altLang="zh-CN" dirty="0"/>
              <a:t>--</a:t>
            </a:r>
            <a:r>
              <a:rPr lang="zh-CN" altLang="en-US" dirty="0"/>
              <a:t>神经网络模型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207" y="978860"/>
            <a:ext cx="7772400" cy="518644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from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sklearn.model_selection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import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train_test_split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from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sklearn.preprocessing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import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StandardScaler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from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sklearn.neural_network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import </a:t>
            </a:r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MLPClassifier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标准化数据，保证每个维度的特征数据方差为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，均值为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，使得预测结果不会被某些维度过大的特征值而主导</a:t>
            </a:r>
          </a:p>
          <a:p>
            <a:pPr marL="0" indent="0">
              <a:buNone/>
            </a:pPr>
            <a:r>
              <a:rPr lang="it-IT" altLang="zh-CN" sz="2000"/>
              <a:t>ma=X.max(0</a:t>
            </a:r>
            <a:r>
              <a:rPr lang="it-IT" altLang="zh-CN" sz="2000" smtClean="0"/>
              <a:t>)  </a:t>
            </a:r>
            <a:r>
              <a:rPr lang="en-US" altLang="zh-CN" sz="2000" smtClean="0"/>
              <a:t># </a:t>
            </a:r>
            <a:r>
              <a:rPr lang="zh-CN" altLang="en-US" sz="2000" smtClean="0"/>
              <a:t>求每列的最大值</a:t>
            </a:r>
            <a:endParaRPr lang="it-IT" altLang="zh-CN" sz="2000"/>
          </a:p>
          <a:p>
            <a:pPr marL="0" indent="0">
              <a:buNone/>
            </a:pPr>
            <a:r>
              <a:rPr lang="it-IT" altLang="zh-CN" sz="2000"/>
              <a:t>ma[ma==0]=</a:t>
            </a:r>
            <a:r>
              <a:rPr lang="it-IT" altLang="zh-CN" sz="2000" smtClean="0"/>
              <a:t>1  </a:t>
            </a:r>
            <a:r>
              <a:rPr lang="en-US" altLang="zh-CN" sz="2000" smtClean="0"/>
              <a:t># </a:t>
            </a:r>
            <a:r>
              <a:rPr lang="zh-CN" altLang="en-US" sz="2000" smtClean="0"/>
              <a:t>有很多列是</a:t>
            </a:r>
            <a:r>
              <a:rPr lang="en-US" altLang="zh-CN" sz="2000" smtClean="0"/>
              <a:t>0</a:t>
            </a:r>
            <a:r>
              <a:rPr lang="zh-CN" altLang="en-US" sz="2000" smtClean="0"/>
              <a:t>，保证不被</a:t>
            </a:r>
            <a:r>
              <a:rPr lang="en-US" altLang="zh-CN" sz="2000" smtClean="0"/>
              <a:t>0</a:t>
            </a:r>
            <a:r>
              <a:rPr lang="zh-CN" altLang="en-US" sz="2000" smtClean="0"/>
              <a:t>除而出错</a:t>
            </a:r>
            <a:endParaRPr lang="it-IT" altLang="zh-CN" sz="2000"/>
          </a:p>
          <a:p>
            <a:pPr marL="0" indent="0">
              <a:buNone/>
            </a:pPr>
            <a:r>
              <a:rPr lang="it-IT" altLang="zh-CN" sz="2000"/>
              <a:t>mi=X.min(0</a:t>
            </a:r>
            <a:r>
              <a:rPr lang="it-IT" altLang="zh-CN" sz="2000" smtClean="0"/>
              <a:t>);X=X-mi ;X=X/ma</a:t>
            </a:r>
            <a:endParaRPr lang="en-US" altLang="zh-CN" sz="20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r>
              <a:rPr lang="en-US" altLang="zh-CN" sz="2000" smtClean="0">
                <a:latin typeface="等线" panose="02010600030101010101" pitchFamily="2" charset="-122"/>
                <a:ea typeface="等线" panose="02010600030101010101" pitchFamily="2" charset="-122"/>
              </a:rPr>
              <a:t>X_train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X_test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y_train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y_test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train_test_split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(X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2000" smtClean="0">
                <a:latin typeface="等线" panose="02010600030101010101" pitchFamily="2" charset="-122"/>
                <a:ea typeface="等线" panose="02010600030101010101" pitchFamily="2" charset="-122"/>
              </a:rPr>
              <a:t>Y,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test_size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=.1)  #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采用交叉验证，验证集占训练集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10%/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随机划分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clf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MLPClassifier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(solver='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lbfgs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',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hidden_layer_sizes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=(100, ), alpha=1e-5,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random_state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=1,max_iter=8000)#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最大迭代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次数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clf.fit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X_train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y_train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  #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训练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模型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941715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7703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机器学习</a:t>
            </a:r>
            <a:r>
              <a:rPr lang="en-US" altLang="zh-CN" dirty="0"/>
              <a:t>--</a:t>
            </a:r>
            <a:r>
              <a:rPr lang="zh-CN" altLang="en-US" dirty="0"/>
              <a:t>神经网络模型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207" y="978861"/>
            <a:ext cx="7772400" cy="49239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68263" indent="0" eaLnBrk="1" hangingPunct="1">
              <a:buNone/>
              <a:defRPr/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score =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clf.score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X_test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y_test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print('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预测得分：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',score)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yhat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clf.predict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X_test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print("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预测值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",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yhat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print("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真值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",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y_test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68263" indent="0" eaLnBrk="1" hangingPunct="1">
              <a:buNone/>
              <a:defRPr/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702433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7703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请</a:t>
            </a:r>
            <a:r>
              <a:rPr lang="zh-CN" altLang="en-US" smtClean="0"/>
              <a:t>你手写数字验证模型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1864" y="2852936"/>
            <a:ext cx="7772400" cy="283382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68263" indent="0" eaLnBrk="1" hangingPunct="1">
              <a:buNone/>
              <a:defRPr/>
            </a:pPr>
            <a:r>
              <a:rPr lang="zh-CN" altLang="en-US" sz="2000" smtClean="0">
                <a:latin typeface="等线" panose="02010600030101010101" pitchFamily="2" charset="-122"/>
                <a:ea typeface="等线" panose="02010600030101010101" pitchFamily="2" charset="-122"/>
              </a:rPr>
              <a:t>在“画图”软件中</a:t>
            </a:r>
            <a:r>
              <a:rPr lang="zh-CN" altLang="en-US" sz="2000" smtClean="0">
                <a:latin typeface="等线" panose="02010600030101010101" pitchFamily="2" charset="-122"/>
                <a:ea typeface="等线" panose="02010600030101010101" pitchFamily="2" charset="-122"/>
              </a:rPr>
              <a:t>，写数字。</a:t>
            </a:r>
            <a:endParaRPr lang="en-US" altLang="zh-CN" sz="200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r>
              <a:rPr lang="zh-CN" altLang="en-US" sz="2000" smtClean="0">
                <a:latin typeface="等线" panose="02010600030101010101" pitchFamily="2" charset="-122"/>
                <a:ea typeface="等线" panose="02010600030101010101" pitchFamily="2" charset="-122"/>
              </a:rPr>
              <a:t>适当调整大小（因为程序写的还有很多不好的地方）</a:t>
            </a:r>
            <a:endParaRPr lang="en-US" altLang="zh-CN" sz="200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r>
              <a:rPr lang="zh-CN" altLang="en-US" sz="2000" smtClean="0">
                <a:latin typeface="等线" panose="02010600030101010101" pitchFamily="2" charset="-122"/>
                <a:ea typeface="等线" panose="02010600030101010101" pitchFamily="2" charset="-122"/>
              </a:rPr>
              <a:t>提取特征</a:t>
            </a:r>
            <a:endParaRPr lang="en-US" altLang="zh-CN" sz="200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r>
              <a:rPr lang="zh-CN" altLang="en-US" sz="2000" smtClean="0">
                <a:latin typeface="等线" panose="02010600030101010101" pitchFamily="2" charset="-122"/>
                <a:ea typeface="等线" panose="02010600030101010101" pitchFamily="2" charset="-122"/>
              </a:rPr>
              <a:t>用建立的模型识别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332954"/>
            <a:ext cx="21431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6888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8414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Sklearn</a:t>
            </a:r>
            <a:r>
              <a:rPr lang="zh-CN" altLang="en-US" dirty="0" smtClean="0"/>
              <a:t>提供的手写数字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136904" cy="441419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sklearn.datasets</a:t>
            </a:r>
            <a:r>
              <a:rPr lang="zh-CN" altLang="zh-CN" dirty="0"/>
              <a:t>中有一套手写数字，共有</a:t>
            </a:r>
            <a:r>
              <a:rPr lang="en-US" altLang="zh-CN" dirty="0"/>
              <a:t>1797</a:t>
            </a:r>
            <a:r>
              <a:rPr lang="zh-CN" altLang="zh-CN" dirty="0" smtClean="0"/>
              <a:t>个</a:t>
            </a:r>
            <a:r>
              <a:rPr lang="zh-CN" altLang="en-US" dirty="0" smtClean="0"/>
              <a:t>数字</a:t>
            </a:r>
            <a:r>
              <a:rPr lang="zh-CN" altLang="zh-CN" dirty="0" smtClean="0"/>
              <a:t>图片</a:t>
            </a:r>
            <a:r>
              <a:rPr lang="zh-CN" altLang="zh-CN" dirty="0"/>
              <a:t>，每个图片大小为</a:t>
            </a:r>
            <a:r>
              <a:rPr lang="en-US" altLang="zh-CN" dirty="0"/>
              <a:t>8*8</a:t>
            </a:r>
            <a:r>
              <a:rPr lang="zh-CN" altLang="zh-CN" dirty="0" smtClean="0"/>
              <a:t>，</a:t>
            </a:r>
            <a:r>
              <a:rPr lang="zh-CN" altLang="en-US" dirty="0" smtClean="0"/>
              <a:t>以像素点取值为特征，</a:t>
            </a:r>
            <a:r>
              <a:rPr lang="zh-CN" altLang="zh-CN" dirty="0" smtClean="0"/>
              <a:t>共</a:t>
            </a:r>
            <a:r>
              <a:rPr lang="zh-CN" altLang="zh-CN" dirty="0"/>
              <a:t>被分成</a:t>
            </a:r>
            <a:r>
              <a:rPr lang="en-US" altLang="zh-CN" dirty="0"/>
              <a:t>10</a:t>
            </a:r>
            <a:r>
              <a:rPr lang="zh-CN" altLang="zh-CN" dirty="0"/>
              <a:t>类（</a:t>
            </a:r>
            <a:r>
              <a:rPr lang="en-US" altLang="zh-CN" dirty="0"/>
              <a:t>10</a:t>
            </a:r>
            <a:r>
              <a:rPr lang="zh-CN" altLang="zh-CN" dirty="0"/>
              <a:t>个数字），可以通过语句：</a:t>
            </a:r>
          </a:p>
          <a:p>
            <a:pPr marL="0" indent="0"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sklearn.datasets</a:t>
            </a:r>
            <a:r>
              <a:rPr lang="en-US" altLang="zh-CN" dirty="0"/>
              <a:t> import </a:t>
            </a:r>
            <a:r>
              <a:rPr lang="en-US" altLang="zh-CN" dirty="0" err="1"/>
              <a:t>load_digits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digits = </a:t>
            </a:r>
            <a:r>
              <a:rPr lang="en-US" altLang="zh-CN" dirty="0" err="1"/>
              <a:t>load_digits</a:t>
            </a:r>
            <a:r>
              <a:rPr lang="en-US" altLang="zh-CN" dirty="0"/>
              <a:t>()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X = </a:t>
            </a:r>
            <a:r>
              <a:rPr lang="en-US" altLang="zh-CN" dirty="0" err="1"/>
              <a:t>digits.data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y = </a:t>
            </a:r>
            <a:r>
              <a:rPr lang="en-US" altLang="zh-CN" dirty="0" err="1"/>
              <a:t>digits.target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1576291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模式识别的关键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0865" y="1268760"/>
            <a:ext cx="7992888" cy="792088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手写数字的模式如何表达？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348880"/>
            <a:ext cx="3579290" cy="313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3700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8414" y="188640"/>
            <a:ext cx="7772400" cy="64807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神经网络建模实例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0386" y="836712"/>
            <a:ext cx="8136904" cy="54006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from </a:t>
            </a:r>
            <a:r>
              <a:rPr lang="en-US" altLang="zh-CN" sz="2000" dirty="0" err="1"/>
              <a:t>sklearn.datasets</a:t>
            </a:r>
            <a:r>
              <a:rPr lang="en-US" altLang="zh-CN" sz="2000" dirty="0"/>
              <a:t> import </a:t>
            </a:r>
            <a:r>
              <a:rPr lang="en-US" altLang="zh-CN" sz="2000" dirty="0" err="1"/>
              <a:t>load_digits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from </a:t>
            </a:r>
            <a:r>
              <a:rPr lang="en-US" altLang="zh-CN" sz="2000" dirty="0" err="1"/>
              <a:t>sklearn.metrics</a:t>
            </a:r>
            <a:r>
              <a:rPr lang="en-US" altLang="zh-CN" sz="2000" dirty="0"/>
              <a:t> import </a:t>
            </a:r>
            <a:r>
              <a:rPr lang="en-US" altLang="zh-CN" sz="2000" dirty="0" err="1"/>
              <a:t>confusion_matrix,classification_report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from </a:t>
            </a:r>
            <a:r>
              <a:rPr lang="en-US" altLang="zh-CN" sz="2000" dirty="0" err="1"/>
              <a:t>sklearn.preprocessing</a:t>
            </a:r>
            <a:r>
              <a:rPr lang="en-US" altLang="zh-CN" sz="2000" dirty="0"/>
              <a:t> import </a:t>
            </a:r>
            <a:r>
              <a:rPr lang="en-US" altLang="zh-CN" sz="2000" dirty="0" err="1"/>
              <a:t>LabelBinarizer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from </a:t>
            </a:r>
            <a:r>
              <a:rPr lang="en-US" altLang="zh-CN" sz="2000" dirty="0" err="1" smtClean="0"/>
              <a:t>sklearn</a:t>
            </a:r>
            <a:r>
              <a:rPr lang="en-US" altLang="zh-CN" sz="2000" dirty="0"/>
              <a:t>. </a:t>
            </a:r>
            <a:r>
              <a:rPr lang="en-US" altLang="zh-CN" sz="2000" dirty="0" err="1"/>
              <a:t>model_selection</a:t>
            </a:r>
            <a:r>
              <a:rPr lang="en-US" altLang="zh-CN" sz="2000" dirty="0"/>
              <a:t> import </a:t>
            </a:r>
            <a:r>
              <a:rPr lang="en-US" altLang="zh-CN" sz="2000" dirty="0" err="1" smtClean="0"/>
              <a:t>train_test_split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from </a:t>
            </a:r>
            <a:r>
              <a:rPr lang="en-US" altLang="zh-CN" sz="2000" dirty="0" err="1" smtClean="0"/>
              <a:t>neuralNetwork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import </a:t>
            </a:r>
            <a:r>
              <a:rPr lang="en-US" altLang="zh-CN" sz="2000" dirty="0" err="1"/>
              <a:t>NeuralNetwork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digits = </a:t>
            </a:r>
            <a:r>
              <a:rPr lang="en-US" altLang="zh-CN" sz="2000" dirty="0" err="1"/>
              <a:t>load_digits</a:t>
            </a:r>
            <a:r>
              <a:rPr lang="en-US" altLang="zh-CN" sz="2000" dirty="0"/>
              <a:t>()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X = </a:t>
            </a:r>
            <a:r>
              <a:rPr lang="en-US" altLang="zh-CN" sz="2000" dirty="0" err="1"/>
              <a:t>digits.data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y = </a:t>
            </a:r>
            <a:r>
              <a:rPr lang="en-US" altLang="zh-CN" sz="2000" dirty="0" err="1"/>
              <a:t>digits.target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X </a:t>
            </a:r>
            <a:r>
              <a:rPr lang="en-US" altLang="zh-CN" sz="2000">
                <a:solidFill>
                  <a:srgbClr val="FF0000"/>
                </a:solidFill>
              </a:rPr>
              <a:t>-= </a:t>
            </a:r>
            <a:r>
              <a:rPr lang="en-US" altLang="zh-CN" sz="2000" smtClean="0">
                <a:solidFill>
                  <a:srgbClr val="FF0000"/>
                </a:solidFill>
              </a:rPr>
              <a:t>X.min(0)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X </a:t>
            </a:r>
            <a:r>
              <a:rPr lang="en-US" altLang="zh-CN" sz="2000">
                <a:solidFill>
                  <a:srgbClr val="FF0000"/>
                </a:solidFill>
              </a:rPr>
              <a:t>/= </a:t>
            </a:r>
            <a:r>
              <a:rPr lang="en-US" altLang="zh-CN" sz="2000" smtClean="0">
                <a:solidFill>
                  <a:srgbClr val="FF0000"/>
                </a:solidFill>
              </a:rPr>
              <a:t>X.max(0)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 err="1"/>
              <a:t>nn</a:t>
            </a:r>
            <a:r>
              <a:rPr lang="en-US" altLang="zh-CN" sz="2000" dirty="0"/>
              <a:t> =</a:t>
            </a:r>
            <a:r>
              <a:rPr lang="en-US" altLang="zh-CN" sz="2000" dirty="0" err="1"/>
              <a:t>NeuralNetwork</a:t>
            </a:r>
            <a:r>
              <a:rPr lang="en-US" altLang="zh-CN" sz="2000" dirty="0"/>
              <a:t>([64,100,10],'logistic')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/>
              <a:t>X_train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X_test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y_train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y_test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train_test_split</a:t>
            </a:r>
            <a:r>
              <a:rPr lang="en-US" altLang="zh-CN" sz="2000" dirty="0"/>
              <a:t>(X, </a:t>
            </a:r>
            <a:r>
              <a:rPr lang="en-US" altLang="zh-CN" sz="2000" dirty="0" err="1" smtClean="0"/>
              <a:t>y,test_size</a:t>
            </a:r>
            <a:r>
              <a:rPr lang="en-US" altLang="zh-CN" sz="2000" dirty="0" smtClean="0"/>
              <a:t>=0.1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/>
              <a:t>labels_train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LabelBinarizer</a:t>
            </a:r>
            <a:r>
              <a:rPr lang="en-US" altLang="zh-CN" sz="2000" dirty="0"/>
              <a:t>().</a:t>
            </a:r>
            <a:r>
              <a:rPr lang="en-US" altLang="zh-CN" sz="2000" dirty="0" err="1"/>
              <a:t>fit_transform</a:t>
            </a:r>
            <a:r>
              <a:rPr lang="en-US" altLang="zh-CN" sz="2000" dirty="0"/>
              <a:t>(</a:t>
            </a:r>
            <a:r>
              <a:rPr lang="en-US" altLang="zh-CN" sz="2000" dirty="0" err="1"/>
              <a:t>y_train</a:t>
            </a:r>
            <a:r>
              <a:rPr lang="en-US" altLang="zh-CN" sz="2000" dirty="0"/>
              <a:t>)# </a:t>
            </a:r>
            <a:r>
              <a:rPr lang="zh-CN" altLang="zh-CN" sz="2000" dirty="0"/>
              <a:t>正交化</a:t>
            </a:r>
            <a:r>
              <a:rPr lang="en-US" altLang="zh-CN" sz="2000" dirty="0"/>
              <a:t>1</a:t>
            </a:r>
            <a:r>
              <a:rPr lang="zh-CN" altLang="zh-CN" sz="2000" dirty="0" smtClean="0"/>
              <a:t>表达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7082002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8414" y="188640"/>
            <a:ext cx="7772400" cy="57606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神经网络建模实例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391" y="764705"/>
            <a:ext cx="8136904" cy="439248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2000" dirty="0" err="1" smtClean="0"/>
              <a:t>labels_test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LabelBinarizer</a:t>
            </a:r>
            <a:r>
              <a:rPr lang="en-US" altLang="zh-CN" sz="2000" dirty="0"/>
              <a:t>().</a:t>
            </a:r>
            <a:r>
              <a:rPr lang="en-US" altLang="zh-CN" sz="2000" dirty="0" err="1"/>
              <a:t>fit_transform</a:t>
            </a:r>
            <a:r>
              <a:rPr lang="en-US" altLang="zh-CN" sz="2000" dirty="0"/>
              <a:t>(</a:t>
            </a:r>
            <a:r>
              <a:rPr lang="en-US" altLang="zh-CN" sz="2000" dirty="0" err="1"/>
              <a:t>y_test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print ("start fitting")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/>
              <a:t>nn.fit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X_train,labels_train,epochs</a:t>
            </a:r>
            <a:r>
              <a:rPr lang="en-US" altLang="zh-CN" sz="2000" dirty="0"/>
              <a:t>=3000)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predictions = []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for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in range(</a:t>
            </a:r>
            <a:r>
              <a:rPr lang="en-US" altLang="zh-CN" sz="2000" dirty="0" err="1"/>
              <a:t>X_test.shape</a:t>
            </a:r>
            <a:r>
              <a:rPr lang="en-US" altLang="zh-CN" sz="2000" dirty="0"/>
              <a:t>[0]):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o = </a:t>
            </a:r>
            <a:r>
              <a:rPr lang="en-US" altLang="zh-CN" sz="2000" dirty="0" err="1"/>
              <a:t>nn.predict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X_test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predictions.append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np.argmax</a:t>
            </a:r>
            <a:r>
              <a:rPr lang="en-US" altLang="zh-CN" sz="2000" dirty="0"/>
              <a:t>(o))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print (</a:t>
            </a:r>
            <a:r>
              <a:rPr lang="en-US" altLang="zh-CN" sz="2000" dirty="0" err="1"/>
              <a:t>confusion_matrix</a:t>
            </a:r>
            <a:r>
              <a:rPr lang="en-US" altLang="zh-CN" sz="2000" dirty="0"/>
              <a:t>(</a:t>
            </a:r>
            <a:r>
              <a:rPr lang="en-US" altLang="zh-CN" sz="2000" dirty="0" err="1"/>
              <a:t>y_test</a:t>
            </a:r>
            <a:r>
              <a:rPr lang="en-US" altLang="zh-CN" sz="2000" dirty="0"/>
              <a:t>, predictions))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print (</a:t>
            </a:r>
            <a:r>
              <a:rPr lang="en-US" altLang="zh-CN" sz="2000" dirty="0" err="1"/>
              <a:t>classification_report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y_test</a:t>
            </a:r>
            <a:r>
              <a:rPr lang="en-US" altLang="zh-CN" sz="2000" dirty="0"/>
              <a:t>, predictions))</a:t>
            </a:r>
            <a:endParaRPr lang="zh-CN" altLang="zh-CN" sz="2000" dirty="0"/>
          </a:p>
          <a:p>
            <a:pPr marL="0" indent="0">
              <a:buNone/>
            </a:pP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926301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8414" y="188640"/>
            <a:ext cx="7772400" cy="57606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神经网络建模实例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391" y="764705"/>
            <a:ext cx="8136904" cy="439248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训练集中抽出</a:t>
            </a:r>
            <a:r>
              <a:rPr lang="en-US" altLang="zh-CN" dirty="0"/>
              <a:t>1%</a:t>
            </a:r>
            <a:r>
              <a:rPr lang="zh-CN" altLang="zh-CN" dirty="0"/>
              <a:t>的数据作为测试集，其余数据作为建模的训练集，得到的结果如下</a:t>
            </a:r>
            <a:endParaRPr lang="zh-CN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306" y="1844824"/>
            <a:ext cx="5544616" cy="429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1289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8414" y="188640"/>
            <a:ext cx="7772400" cy="57606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神经网络建模实例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414" y="980728"/>
            <a:ext cx="8136904" cy="439248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用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MLPClassifier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试试？</a:t>
            </a:r>
            <a:endParaRPr lang="zh-CN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960480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894" y="404664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采取何种模型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763" y="1700808"/>
            <a:ext cx="7992888" cy="1944216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kern="1200" dirty="0">
                <a:latin typeface="宋体" panose="02010600030101010101" pitchFamily="2" charset="-122"/>
                <a:ea typeface="宋体" pitchFamily="2" charset="-122"/>
              </a:rPr>
              <a:t>是</a:t>
            </a:r>
            <a:r>
              <a:rPr lang="zh-CN" altLang="en-US" kern="1200">
                <a:latin typeface="宋体" panose="02010600030101010101" pitchFamily="2" charset="-122"/>
                <a:ea typeface="宋体" pitchFamily="2" charset="-122"/>
              </a:rPr>
              <a:t>一</a:t>
            </a:r>
            <a:r>
              <a:rPr lang="zh-CN" altLang="en-US" kern="1200" smtClean="0">
                <a:latin typeface="宋体" panose="02010600030101010101" pitchFamily="2" charset="-122"/>
                <a:ea typeface="宋体" pitchFamily="2" charset="-122"/>
              </a:rPr>
              <a:t>个数字小</a:t>
            </a:r>
            <a:r>
              <a:rPr lang="zh-CN" altLang="en-US" kern="1200" dirty="0">
                <a:latin typeface="宋体" panose="02010600030101010101" pitchFamily="2" charset="-122"/>
                <a:ea typeface="宋体" pitchFamily="2" charset="-122"/>
              </a:rPr>
              <a:t>图形中含有的点，与数字之间的一个模型。</a:t>
            </a:r>
            <a:endParaRPr lang="en-US" altLang="zh-CN" kern="1200" dirty="0">
              <a:latin typeface="宋体" panose="02010600030101010101" pitchFamily="2" charset="-122"/>
              <a:ea typeface="宋体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kern="1200" dirty="0">
                <a:latin typeface="宋体" panose="02010600030101010101" pitchFamily="2" charset="-122"/>
                <a:ea typeface="宋体" pitchFamily="2" charset="-122"/>
              </a:rPr>
              <a:t>线性的？还是非线性的</a:t>
            </a:r>
            <a:r>
              <a:rPr lang="zh-CN" altLang="en-US" kern="1200" dirty="0" smtClean="0">
                <a:latin typeface="宋体" panose="02010600030101010101" pitchFamily="2" charset="-122"/>
                <a:ea typeface="宋体" pitchFamily="2" charset="-122"/>
              </a:rPr>
              <a:t>？</a:t>
            </a:r>
            <a:endParaRPr lang="en-US" altLang="zh-CN" kern="1200" dirty="0" smtClean="0">
              <a:latin typeface="宋体" panose="02010600030101010101" pitchFamily="2" charset="-122"/>
              <a:ea typeface="宋体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kern="1200" dirty="0" smtClean="0">
                <a:latin typeface="宋体" panose="02010600030101010101" pitchFamily="2" charset="-122"/>
                <a:ea typeface="宋体" pitchFamily="2" charset="-122"/>
              </a:rPr>
              <a:t>是一个模式识别问题</a:t>
            </a:r>
            <a:endParaRPr lang="en-US" altLang="zh-CN" kern="1200" dirty="0">
              <a:latin typeface="宋体" panose="02010600030101010101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719241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28092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模式表达</a:t>
            </a:r>
            <a:r>
              <a:rPr lang="en-US" altLang="zh-CN" dirty="0"/>
              <a:t>—</a:t>
            </a:r>
            <a:r>
              <a:rPr lang="zh-CN" altLang="en-US" dirty="0"/>
              <a:t>变成可建模计算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39552" y="3790528"/>
            <a:ext cx="8141607" cy="244827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800" b="1" dirty="0" smtClean="0"/>
              <a:t>将每个数字的小图像整理出来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将每个整理的数字小图像转换为一个向量，输入神经网络，训练建模型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预测</a:t>
            </a:r>
            <a:endParaRPr lang="en-US" altLang="zh-CN" sz="2800" b="1" dirty="0" smtClean="0"/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484784"/>
            <a:ext cx="3096344" cy="1986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175048"/>
            <a:ext cx="2808312" cy="246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0506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28092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模式表达</a:t>
            </a:r>
            <a:r>
              <a:rPr lang="en-US" altLang="zh-CN" dirty="0"/>
              <a:t>—</a:t>
            </a:r>
            <a:r>
              <a:rPr lang="zh-CN" altLang="en-US" dirty="0"/>
              <a:t>变成可建模计算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395536" y="1628800"/>
            <a:ext cx="4824536" cy="403187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5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2</a:t>
            </a:r>
            <a:endParaRPr kumimoji="0" lang="zh-CN" altLang="en-US" sz="25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395536" y="1988840"/>
            <a:ext cx="48245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>
            <a:off x="395536" y="2348880"/>
            <a:ext cx="48245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/>
          <p:nvPr/>
        </p:nvCxnSpPr>
        <p:spPr bwMode="auto">
          <a:xfrm>
            <a:off x="395536" y="2708920"/>
            <a:ext cx="48245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/>
          <p:nvPr/>
        </p:nvCxnSpPr>
        <p:spPr bwMode="auto">
          <a:xfrm>
            <a:off x="395536" y="3068960"/>
            <a:ext cx="48245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>
            <a:off x="395536" y="3429000"/>
            <a:ext cx="48245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395536" y="3789040"/>
            <a:ext cx="48245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>
            <a:off x="395536" y="4149080"/>
            <a:ext cx="48245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/>
          <p:nvPr/>
        </p:nvCxnSpPr>
        <p:spPr bwMode="auto">
          <a:xfrm>
            <a:off x="395536" y="4509120"/>
            <a:ext cx="48245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>
            <a:off x="395536" y="4869160"/>
            <a:ext cx="48245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395536" y="5229200"/>
            <a:ext cx="48245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827584" y="1628800"/>
            <a:ext cx="0" cy="4031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>
            <a:off x="1259632" y="1628800"/>
            <a:ext cx="0" cy="4031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/>
          <p:nvPr/>
        </p:nvCxnSpPr>
        <p:spPr bwMode="auto">
          <a:xfrm>
            <a:off x="1691680" y="1628800"/>
            <a:ext cx="0" cy="4031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/>
          <p:nvPr/>
        </p:nvCxnSpPr>
        <p:spPr bwMode="auto">
          <a:xfrm>
            <a:off x="2051720" y="1628800"/>
            <a:ext cx="0" cy="4031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/>
          <p:nvPr/>
        </p:nvCxnSpPr>
        <p:spPr bwMode="auto">
          <a:xfrm>
            <a:off x="2483768" y="1628800"/>
            <a:ext cx="0" cy="4031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/>
          <p:nvPr/>
        </p:nvCxnSpPr>
        <p:spPr bwMode="auto">
          <a:xfrm>
            <a:off x="2915816" y="1628800"/>
            <a:ext cx="0" cy="4031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/>
          <p:nvPr/>
        </p:nvCxnSpPr>
        <p:spPr bwMode="auto">
          <a:xfrm>
            <a:off x="3347864" y="1628800"/>
            <a:ext cx="0" cy="4031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接连接符 26"/>
          <p:cNvCxnSpPr/>
          <p:nvPr/>
        </p:nvCxnSpPr>
        <p:spPr bwMode="auto">
          <a:xfrm>
            <a:off x="3835332" y="1628800"/>
            <a:ext cx="0" cy="4031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>
            <a:off x="4267380" y="1628800"/>
            <a:ext cx="0" cy="4031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>
            <a:off x="4727138" y="1628800"/>
            <a:ext cx="0" cy="4031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椭圆 19"/>
          <p:cNvSpPr/>
          <p:nvPr/>
        </p:nvSpPr>
        <p:spPr bwMode="auto">
          <a:xfrm>
            <a:off x="395536" y="1628800"/>
            <a:ext cx="864096" cy="72008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259632" y="1628800"/>
            <a:ext cx="864096" cy="72008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2051720" y="2348880"/>
            <a:ext cx="864096" cy="72008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796136" y="1628800"/>
            <a:ext cx="30243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每个数字，整理成一个</a:t>
            </a:r>
            <a:r>
              <a:rPr lang="en-US" altLang="zh-CN" sz="2800" dirty="0" smtClean="0"/>
              <a:t>32</a:t>
            </a:r>
            <a:r>
              <a:rPr lang="zh-CN" altLang="en-US" sz="2800" dirty="0" smtClean="0"/>
              <a:t>*</a:t>
            </a:r>
            <a:r>
              <a:rPr lang="en-US" altLang="zh-CN" sz="2800" dirty="0" smtClean="0"/>
              <a:t>32</a:t>
            </a:r>
            <a:r>
              <a:rPr lang="zh-CN" altLang="en-US" sz="2800" dirty="0" smtClean="0"/>
              <a:t>的小图像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小图像中每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*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的网格中，统计黑像素点的个数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可以统计出</a:t>
            </a:r>
            <a:r>
              <a:rPr lang="en-US" altLang="zh-CN" sz="2800" dirty="0" smtClean="0"/>
              <a:t>256</a:t>
            </a:r>
            <a:r>
              <a:rPr lang="zh-CN" altLang="en-US" sz="2800" dirty="0" smtClean="0"/>
              <a:t>个数字，组成向量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372062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图像处理包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44686" y="1484784"/>
            <a:ext cx="8347794" cy="396044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09600" indent="-609600" eaLnBrk="1" hangingPunct="1">
              <a:defRPr/>
            </a:pPr>
            <a:r>
              <a:rPr lang="en-US" altLang="zh-CN" sz="3200" dirty="0" smtClean="0"/>
              <a:t>PIL</a:t>
            </a:r>
            <a:r>
              <a:rPr lang="zh-CN" altLang="en-US" sz="3200" dirty="0" smtClean="0"/>
              <a:t>包  </a:t>
            </a:r>
            <a:r>
              <a:rPr lang="en-US" altLang="zh-CN" sz="3200" dirty="0" smtClean="0"/>
              <a:t>from </a:t>
            </a:r>
            <a:r>
              <a:rPr lang="en-US" altLang="zh-CN" sz="3200" dirty="0"/>
              <a:t>PIL import Image</a:t>
            </a:r>
            <a:endParaRPr lang="zh-CN" altLang="zh-CN" sz="3200" dirty="0"/>
          </a:p>
          <a:p>
            <a:pPr marL="609600" indent="-609600" eaLnBrk="1" hangingPunct="1">
              <a:defRPr/>
            </a:pPr>
            <a:r>
              <a:rPr lang="zh-CN" altLang="en-US" sz="3200" dirty="0" smtClean="0"/>
              <a:t>加载图像：</a:t>
            </a:r>
            <a:endParaRPr lang="en-US" altLang="zh-CN" sz="3200" dirty="0" smtClean="0"/>
          </a:p>
          <a:p>
            <a:pPr marL="609600" indent="-609600" eaLnBrk="1" hangingPunct="1">
              <a:defRPr/>
            </a:pPr>
            <a:r>
              <a:rPr lang="en-US" altLang="zh-CN" sz="3200" dirty="0" err="1"/>
              <a:t>im</a:t>
            </a:r>
            <a:r>
              <a:rPr lang="en-US" altLang="zh-CN" sz="3200" dirty="0"/>
              <a:t> </a:t>
            </a:r>
            <a:r>
              <a:rPr lang="en-US" altLang="zh-CN" sz="3200"/>
              <a:t>= </a:t>
            </a:r>
            <a:r>
              <a:rPr lang="en-US" altLang="zh-CN" sz="3200" smtClean="0"/>
              <a:t>Image.open(r"F:\</a:t>
            </a:r>
            <a:r>
              <a:rPr lang="en-US" altLang="zh-CN" sz="3200" dirty="0" smtClean="0"/>
              <a:t>teach\programTeach\pyteach\digit.jpg")</a:t>
            </a:r>
          </a:p>
          <a:p>
            <a:pPr marL="609600" indent="-609600" eaLnBrk="1" hangingPunct="1">
              <a:defRPr/>
            </a:pPr>
            <a:r>
              <a:rPr lang="en-US" altLang="zh-CN" sz="3200" dirty="0" err="1" smtClean="0"/>
              <a:t>im.show</a:t>
            </a:r>
            <a:r>
              <a:rPr lang="en-US" altLang="zh-CN" sz="3200" dirty="0" smtClean="0"/>
              <a:t>()</a:t>
            </a:r>
            <a:endParaRPr lang="zh-CN" altLang="zh-CN" sz="3200" dirty="0"/>
          </a:p>
          <a:p>
            <a:pPr marL="609600" indent="-609600" eaLnBrk="1" hangingPunct="1">
              <a:defRPr/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80136551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44686" y="77269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去除背景灰度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44686" y="4736085"/>
            <a:ext cx="8347794" cy="10981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just" eaLnBrk="1" hangingPunct="1">
              <a:buNone/>
              <a:defRPr/>
            </a:pPr>
            <a:r>
              <a:rPr lang="zh-CN" altLang="en-US" sz="2800" smtClean="0">
                <a:latin typeface="等线" panose="02010600030101010101" pitchFamily="2" charset="-122"/>
                <a:ea typeface="等线" panose="02010600030101010101" pitchFamily="2" charset="-122"/>
              </a:rPr>
              <a:t>制作灰度直方图，背景灰度像素的个数多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095118"/>
              </p:ext>
            </p:extLst>
          </p:nvPr>
        </p:nvGraphicFramePr>
        <p:xfrm>
          <a:off x="4741727" y="1207693"/>
          <a:ext cx="3762593" cy="3312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BMP 图像" r:id="rId4" imgW="3019048" imgH="2657846" progId="Paint.Picture">
                  <p:embed/>
                </p:oleObj>
              </mc:Choice>
              <mc:Fallback>
                <p:oleObj name="BMP 图像" r:id="rId4" imgW="3019048" imgH="2657846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727" y="1207693"/>
                        <a:ext cx="3762593" cy="33123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789" y="1207693"/>
            <a:ext cx="3778730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3174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确定阈值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0261" y="1008063"/>
            <a:ext cx="8293100" cy="515724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import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numpy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as np</a:t>
            </a: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from PIL import Image</a:t>
            </a: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import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matplotlib.pyplot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as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plt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img=np.array(Image.open(r"F:\22\cong_digit0.jpg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").convert('L'))</a:t>
            </a:r>
          </a:p>
          <a:p>
            <a:pPr marL="0" indent="0">
              <a:buNone/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plt.figure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("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hist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")</a:t>
            </a:r>
          </a:p>
          <a:p>
            <a:pPr marL="0" indent="0">
              <a:buNone/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arr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img.flatten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n, bins, patches =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plt.hist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arr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, bins=256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, density =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1,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facecolor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='green', alpha=0.75)  </a:t>
            </a:r>
          </a:p>
          <a:p>
            <a:pPr marL="0" indent="0">
              <a:buNone/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plt.show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</a:p>
          <a:p>
            <a:pPr marL="0" indent="0">
              <a:buNone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阈值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143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左右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545" y="1628800"/>
            <a:ext cx="3854450" cy="254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3899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主题1">
  <a:themeElements>
    <a:clrScheme name="Blank Presentation 12">
      <a:dk1>
        <a:srgbClr val="000000"/>
      </a:dk1>
      <a:lt1>
        <a:srgbClr val="FFFFFF"/>
      </a:lt1>
      <a:dk2>
        <a:srgbClr val="BF311A"/>
      </a:dk2>
      <a:lt2>
        <a:srgbClr val="808285"/>
      </a:lt2>
      <a:accent1>
        <a:srgbClr val="005595"/>
      </a:accent1>
      <a:accent2>
        <a:srgbClr val="BEC0C2"/>
      </a:accent2>
      <a:accent3>
        <a:srgbClr val="FFFFFF"/>
      </a:accent3>
      <a:accent4>
        <a:srgbClr val="000000"/>
      </a:accent4>
      <a:accent5>
        <a:srgbClr val="AAB4C8"/>
      </a:accent5>
      <a:accent6>
        <a:srgbClr val="ACAEB0"/>
      </a:accent6>
      <a:hlink>
        <a:srgbClr val="5C8727"/>
      </a:hlink>
      <a:folHlink>
        <a:srgbClr val="EC891D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4577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5C8727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EC891D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000000"/>
        </a:dk1>
        <a:lt1>
          <a:srgbClr val="FFFFFF"/>
        </a:lt1>
        <a:dk2>
          <a:srgbClr val="EC891D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000000"/>
        </a:dk1>
        <a:lt1>
          <a:srgbClr val="FFFFFF"/>
        </a:lt1>
        <a:dk2>
          <a:srgbClr val="BF311A"/>
        </a:dk2>
        <a:lt2>
          <a:srgbClr val="808285"/>
        </a:lt2>
        <a:accent1>
          <a:srgbClr val="005595"/>
        </a:accent1>
        <a:accent2>
          <a:srgbClr val="BEC0C2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CAEB0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ank Presentation 12">
    <a:dk1>
      <a:srgbClr val="000000"/>
    </a:dk1>
    <a:lt1>
      <a:srgbClr val="FFFFFF"/>
    </a:lt1>
    <a:dk2>
      <a:srgbClr val="BF311A"/>
    </a:dk2>
    <a:lt2>
      <a:srgbClr val="808285"/>
    </a:lt2>
    <a:accent1>
      <a:srgbClr val="005595"/>
    </a:accent1>
    <a:accent2>
      <a:srgbClr val="BEC0C2"/>
    </a:accent2>
    <a:accent3>
      <a:srgbClr val="FFFFFF"/>
    </a:accent3>
    <a:accent4>
      <a:srgbClr val="000000"/>
    </a:accent4>
    <a:accent5>
      <a:srgbClr val="AAB4C8"/>
    </a:accent5>
    <a:accent6>
      <a:srgbClr val="ACAEB0"/>
    </a:accent6>
    <a:hlink>
      <a:srgbClr val="5C8727"/>
    </a:hlink>
    <a:folHlink>
      <a:srgbClr val="EC891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10737</TotalTime>
  <Words>1885</Words>
  <Application>Microsoft Office PowerPoint</Application>
  <PresentationFormat>全屏显示(4:3)</PresentationFormat>
  <Paragraphs>261</Paragraphs>
  <Slides>33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等线</vt:lpstr>
      <vt:lpstr>华文新魏</vt:lpstr>
      <vt:lpstr>宋体</vt:lpstr>
      <vt:lpstr>Arial</vt:lpstr>
      <vt:lpstr>Bodoni MT Black</vt:lpstr>
      <vt:lpstr>Calibri</vt:lpstr>
      <vt:lpstr>Times New Roman</vt:lpstr>
      <vt:lpstr>Wingdings</vt:lpstr>
      <vt:lpstr>主题1</vt:lpstr>
      <vt:lpstr>BMP 图像</vt:lpstr>
      <vt:lpstr>神经网络 手写数字识别</vt:lpstr>
      <vt:lpstr>本节要点</vt:lpstr>
      <vt:lpstr>模式识别的关键</vt:lpstr>
      <vt:lpstr>采取何种模型</vt:lpstr>
      <vt:lpstr>模式表达—变成可建模计算</vt:lpstr>
      <vt:lpstr>模式表达—变成可建模计算</vt:lpstr>
      <vt:lpstr>Python图像处理包</vt:lpstr>
      <vt:lpstr>去除背景灰度</vt:lpstr>
      <vt:lpstr>确定阈值</vt:lpstr>
      <vt:lpstr>去背景程序</vt:lpstr>
      <vt:lpstr>小数字方块的“挖出来”  1</vt:lpstr>
      <vt:lpstr>小数字方块的“挖出来”</vt:lpstr>
      <vt:lpstr>挖小数字的程序和标准化</vt:lpstr>
      <vt:lpstr>标准化</vt:lpstr>
      <vt:lpstr>小图像的标准化</vt:lpstr>
      <vt:lpstr>小图像的标准化</vt:lpstr>
      <vt:lpstr>小图像的标准化—主函数</vt:lpstr>
      <vt:lpstr>数字特征表达</vt:lpstr>
      <vt:lpstr>提取数字特征的函数</vt:lpstr>
      <vt:lpstr>提取数字特征的函数</vt:lpstr>
      <vt:lpstr>提取数字特征—主函数</vt:lpstr>
      <vt:lpstr>神经网络模型的设计</vt:lpstr>
      <vt:lpstr>实际情况复杂的多</vt:lpstr>
      <vt:lpstr>类化-归纳</vt:lpstr>
      <vt:lpstr>类调用</vt:lpstr>
      <vt:lpstr>机器学习--神经网络模型</vt:lpstr>
      <vt:lpstr>机器学习--神经网络模型</vt:lpstr>
      <vt:lpstr>请你手写数字验证模型</vt:lpstr>
      <vt:lpstr>Sklearn提供的手写数字</vt:lpstr>
      <vt:lpstr>神经网络建模实例</vt:lpstr>
      <vt:lpstr>神经网络建模实例</vt:lpstr>
      <vt:lpstr>神经网络建模实例</vt:lpstr>
      <vt:lpstr>神经网络建模实例</vt:lpstr>
    </vt:vector>
  </TitlesOfParts>
  <Company>Workgroup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软件技术基础</dc:title>
  <dc:creator>Ruizhi Wang</dc:creator>
  <cp:lastModifiedBy>pshcong@tongji.edu.cn</cp:lastModifiedBy>
  <cp:revision>490</cp:revision>
  <dcterms:created xsi:type="dcterms:W3CDTF">2010-02-28T17:17:53Z</dcterms:created>
  <dcterms:modified xsi:type="dcterms:W3CDTF">2020-05-27T07:02:28Z</dcterms:modified>
</cp:coreProperties>
</file>