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3"/>
  </p:notesMasterIdLst>
  <p:sldIdLst>
    <p:sldId id="256" r:id="rId2"/>
    <p:sldId id="308" r:id="rId3"/>
    <p:sldId id="309" r:id="rId4"/>
    <p:sldId id="310" r:id="rId5"/>
    <p:sldId id="311" r:id="rId6"/>
    <p:sldId id="351" r:id="rId7"/>
    <p:sldId id="350" r:id="rId8"/>
    <p:sldId id="363" r:id="rId9"/>
    <p:sldId id="312" r:id="rId10"/>
    <p:sldId id="313" r:id="rId11"/>
    <p:sldId id="364" r:id="rId12"/>
    <p:sldId id="352" r:id="rId13"/>
    <p:sldId id="365" r:id="rId14"/>
    <p:sldId id="353" r:id="rId15"/>
    <p:sldId id="354" r:id="rId16"/>
    <p:sldId id="315" r:id="rId17"/>
    <p:sldId id="356" r:id="rId18"/>
    <p:sldId id="369" r:id="rId19"/>
    <p:sldId id="316" r:id="rId20"/>
    <p:sldId id="370" r:id="rId21"/>
    <p:sldId id="371" r:id="rId22"/>
    <p:sldId id="372" r:id="rId23"/>
    <p:sldId id="366" r:id="rId24"/>
    <p:sldId id="367" r:id="rId25"/>
    <p:sldId id="319" r:id="rId26"/>
    <p:sldId id="368" r:id="rId27"/>
    <p:sldId id="320" r:id="rId28"/>
    <p:sldId id="321" r:id="rId29"/>
    <p:sldId id="322" r:id="rId30"/>
    <p:sldId id="326" r:id="rId31"/>
    <p:sldId id="359" r:id="rId32"/>
    <p:sldId id="323" r:id="rId33"/>
    <p:sldId id="360" r:id="rId34"/>
    <p:sldId id="327" r:id="rId35"/>
    <p:sldId id="361" r:id="rId36"/>
    <p:sldId id="373" r:id="rId37"/>
    <p:sldId id="328" r:id="rId38"/>
    <p:sldId id="329" r:id="rId39"/>
    <p:sldId id="362" r:id="rId40"/>
    <p:sldId id="336" r:id="rId41"/>
    <p:sldId id="33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B4"/>
    <a:srgbClr val="000096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</a:t>
            </a:r>
            <a:r>
              <a:rPr lang="en-US" altLang="zh-CN" sz="2400" b="0" smtClean="0">
                <a:solidFill>
                  <a:srgbClr val="FFFF00"/>
                </a:solidFill>
              </a:rPr>
              <a:t>cal.tongji.edu.cn/IT 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初等</a:t>
            </a:r>
            <a:r>
              <a:rPr lang="zh-CN" altLang="en-US" smtClean="0"/>
              <a:t>模型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47308"/>
            <a:ext cx="8424935" cy="14401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提示：使用</a:t>
            </a:r>
            <a:r>
              <a:rPr lang="en-US" altLang="zh-CN" sz="2400" dirty="0" err="1" smtClean="0"/>
              <a:t>numpy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err="1" smtClean="0"/>
              <a:t>np.random.random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，产生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之间小数</a:t>
            </a:r>
            <a:endParaRPr lang="en-US" altLang="zh-CN" sz="2400" dirty="0" smtClean="0"/>
          </a:p>
          <a:p>
            <a:pPr marL="525463" indent="-457200">
              <a:buFont typeface="+mj-lt"/>
              <a:buAutoNum type="alphaUcPeriod"/>
            </a:pPr>
            <a:endParaRPr lang="en-US" altLang="zh-CN" sz="24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3" y="3475232"/>
            <a:ext cx="8424934" cy="27866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lphaUcPeriod"/>
            </a:pPr>
            <a:r>
              <a:rPr lang="zh-CN" altLang="zh-CN" sz="2400" dirty="0" smtClean="0"/>
              <a:t>针对</a:t>
            </a:r>
            <a:r>
              <a:rPr lang="zh-CN" altLang="zh-CN" sz="2400" dirty="0"/>
              <a:t>给定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任意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个初值</a:t>
            </a:r>
            <a:r>
              <a:rPr lang="en-US" altLang="zh-CN" sz="2400" dirty="0"/>
              <a:t>x0</a:t>
            </a:r>
            <a:r>
              <a:rPr lang="zh-CN" altLang="zh-CN" sz="2400" dirty="0"/>
              <a:t>，计算</a:t>
            </a:r>
            <a:r>
              <a:rPr lang="en-US" altLang="zh-CN" sz="2400" dirty="0"/>
              <a:t>y0</a:t>
            </a:r>
            <a:endParaRPr lang="zh-CN" altLang="zh-CN" sz="2400" dirty="0"/>
          </a:p>
          <a:p>
            <a:pPr marL="525463" indent="-457200">
              <a:buFont typeface="+mj-lt"/>
              <a:buAutoNum type="alphaUcPeriod"/>
            </a:pPr>
            <a:r>
              <a:rPr lang="zh-CN" altLang="zh-CN" sz="2400" dirty="0" smtClean="0"/>
              <a:t>产生随机</a:t>
            </a:r>
            <a:r>
              <a:rPr lang="zh-CN" altLang="zh-CN" sz="2400" dirty="0"/>
              <a:t>小数</a:t>
            </a:r>
            <a:r>
              <a:rPr lang="en-US" altLang="zh-CN" sz="2400" dirty="0" smtClean="0"/>
              <a:t>delta-0.5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x1=x0+delta</a:t>
            </a:r>
            <a:r>
              <a:rPr lang="zh-CN" altLang="zh-CN" sz="2400" dirty="0" smtClean="0"/>
              <a:t> 。</a:t>
            </a:r>
            <a:endParaRPr lang="zh-CN" altLang="zh-CN" sz="2400" dirty="0"/>
          </a:p>
          <a:p>
            <a:pPr marL="525463" indent="-457200">
              <a:buFont typeface="+mj-lt"/>
              <a:buAutoNum type="alphaUcPeriod"/>
            </a:pPr>
            <a:r>
              <a:rPr lang="en-US" altLang="zh-CN" sz="2400" dirty="0" smtClean="0"/>
              <a:t> </a:t>
            </a:r>
            <a:r>
              <a:rPr lang="zh-CN" altLang="zh-CN" sz="2400" dirty="0"/>
              <a:t>计算</a:t>
            </a:r>
            <a:r>
              <a:rPr lang="en-US" altLang="zh-CN" sz="2400" dirty="0"/>
              <a:t>x1 </a:t>
            </a:r>
            <a:r>
              <a:rPr lang="zh-CN" altLang="zh-CN" sz="2400" dirty="0"/>
              <a:t>的函数值</a:t>
            </a:r>
            <a:r>
              <a:rPr lang="en-US" altLang="zh-CN" sz="2400" dirty="0"/>
              <a:t>y1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若</a:t>
            </a:r>
            <a:r>
              <a:rPr lang="en-US" altLang="zh-CN" sz="2400" dirty="0" smtClean="0"/>
              <a:t>y1&lt;y0</a:t>
            </a:r>
            <a:r>
              <a:rPr lang="zh-CN" altLang="zh-CN" sz="2400" dirty="0" smtClean="0"/>
              <a:t>，则</a:t>
            </a:r>
            <a:r>
              <a:rPr lang="en-US" altLang="zh-CN" sz="2400" dirty="0" smtClean="0"/>
              <a:t>x1</a:t>
            </a:r>
            <a:r>
              <a:rPr lang="zh-CN" altLang="zh-CN" sz="2400" dirty="0"/>
              <a:t>比</a:t>
            </a:r>
            <a:r>
              <a:rPr lang="en-US" altLang="zh-CN" sz="2400" dirty="0"/>
              <a:t>x0</a:t>
            </a:r>
            <a:r>
              <a:rPr lang="zh-CN" altLang="zh-CN" sz="2400" dirty="0"/>
              <a:t>优秀，保留它，再转</a:t>
            </a:r>
            <a:r>
              <a:rPr lang="zh-CN" altLang="zh-CN" sz="2400" dirty="0" smtClean="0"/>
              <a:t>步骤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，到设定的循环次数结束</a:t>
            </a:r>
            <a:endParaRPr lang="en-US" altLang="zh-CN" sz="24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79512" y="2788568"/>
            <a:ext cx="8568953" cy="4855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=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函数，用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852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优化函数的设计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76712" y="2474524"/>
            <a:ext cx="8424934" cy="14585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lphaUcPeriod"/>
            </a:pPr>
            <a:r>
              <a:rPr lang="zh-CN" altLang="en-US" sz="2400" smtClean="0"/>
              <a:t>设平方、三次、四次方，分别用</a:t>
            </a:r>
            <a:r>
              <a:rPr lang="en-US" altLang="zh-CN" sz="2400" smtClean="0"/>
              <a:t>v2,v3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v4</a:t>
            </a:r>
            <a:r>
              <a:rPr lang="zh-CN" altLang="en-US" sz="2400" smtClean="0"/>
              <a:t>全局变量表示，距离用矩阵</a:t>
            </a:r>
            <a:r>
              <a:rPr lang="en-US" altLang="zh-CN" sz="2400" smtClean="0"/>
              <a:t>d</a:t>
            </a:r>
            <a:r>
              <a:rPr lang="zh-CN" altLang="en-US" sz="2400" smtClean="0"/>
              <a:t>表示，函数值是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的函数，</a:t>
            </a:r>
            <a:r>
              <a:rPr lang="zh-CN" altLang="en-US" sz="2400" smtClean="0">
                <a:solidFill>
                  <a:srgbClr val="FF0000"/>
                </a:solidFill>
              </a:rPr>
              <a:t>则优化函数如何定义？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96420" y="1546000"/>
            <a:ext cx="8568953" cy="4855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=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函数，用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4446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求解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优化函数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42493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 =0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63279" y="1834983"/>
            <a:ext cx="8424935" cy="41863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def f(k):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ans=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(np.sum(d*v2-0.75*v3-k*v4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))  #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优化函数变化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041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程序设计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42493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 =0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63279" y="1834983"/>
            <a:ext cx="8424935" cy="41863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data=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r"G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:\modelTeach\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刹车速度与距离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v=data[:,0]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d=data[:,1]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v2=v**2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v3=v**3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v4=v**4</a:t>
            </a:r>
          </a:p>
          <a:p>
            <a:pPr marL="68263" indent="0" eaLnBrk="1" hangingPunct="1">
              <a:buNone/>
            </a:pPr>
            <a:r>
              <a:rPr lang="en-US" altLang="zh-CN" sz="2000" b="1" err="1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f(k):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ans=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(np.sum(d*v2-0.75*v3-k*v4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))  #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优化函数变化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175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程序设计，用遗传算法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63279" y="1103041"/>
            <a:ext cx="8424935" cy="49182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arfa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start=1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fValue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=f(start)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loop=1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pPr marL="68263" indent="0" eaLnBrk="1" hangingPunct="1"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delta=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np.random.random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()-0.5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nextPoint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start+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delta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arfa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nextValue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=f(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nextPoint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nextValue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fValue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start=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nextPoint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fValue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nextValue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6145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程序设计，用遗传算法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63279" y="1103041"/>
            <a:ext cx="8424935" cy="49182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loop=loop+1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print(start,'\t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函数值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=',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fValue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if loop % 1000==0: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arfa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/=10.0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if loop&gt;10000: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break</a:t>
            </a: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start,fValue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263" indent="0" eaLnBrk="1" hangingPunct="1">
              <a:buNone/>
            </a:pP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0.02554793603456406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函数值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 0.000315651239362</a:t>
            </a:r>
          </a:p>
        </p:txBody>
      </p:sp>
    </p:spTree>
    <p:extLst>
      <p:ext uri="{BB962C8B-B14F-4D97-AF65-F5344CB8AC3E}">
        <p14:creationId xmlns:p14="http://schemas.microsoft.com/office/powerpoint/2010/main" val="5714229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模型案例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zh-CN" dirty="0"/>
              <a:t>黑枸杞花青素溶出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424935" cy="17281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zh-CN" dirty="0"/>
              <a:t>将一颗黑枸杞放入温水中，</a:t>
            </a:r>
            <a:r>
              <a:rPr lang="zh-CN" altLang="zh-CN" dirty="0" smtClean="0"/>
              <a:t>花青素会溶</a:t>
            </a:r>
            <a:r>
              <a:rPr lang="zh-CN" altLang="zh-CN" dirty="0"/>
              <a:t>出，但花青素又极易</a:t>
            </a:r>
            <a:r>
              <a:rPr lang="zh-CN" altLang="zh-CN" dirty="0" smtClean="0"/>
              <a:t>被氧化</a:t>
            </a:r>
            <a:r>
              <a:rPr lang="zh-CN" altLang="en-US" dirty="0" smtClean="0"/>
              <a:t>，</a:t>
            </a:r>
            <a:r>
              <a:rPr lang="zh-CN" altLang="zh-CN" dirty="0"/>
              <a:t>遵循的数学模型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smtClean="0"/>
              <a:t>A =  a</a:t>
            </a:r>
            <a:r>
              <a:rPr lang="en-US" altLang="zh-CN" dirty="0"/>
              <a:t>* k1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</a:t>
            </a:r>
            <a:r>
              <a:rPr lang="en-US" altLang="zh-CN"/>
              <a:t>k2-k1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FF0000"/>
                </a:solidFill>
              </a:rPr>
              <a:t>#  </a:t>
            </a:r>
            <a:r>
              <a:rPr lang="zh-CN" altLang="en-US" smtClean="0">
                <a:solidFill>
                  <a:srgbClr val="FF0000"/>
                </a:solidFill>
              </a:rPr>
              <a:t>左真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，右预测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ip</a:t>
            </a:r>
            <a:endParaRPr lang="zh-CN" altLang="zh-CN" baseline="-25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dirty="0"/>
              <a:t>k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k2</a:t>
            </a:r>
            <a:r>
              <a:rPr lang="zh-CN" altLang="en-US" dirty="0" smtClean="0"/>
              <a:t>分别为溶出和氧化速率常数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2984"/>
              </p:ext>
            </p:extLst>
          </p:nvPr>
        </p:nvGraphicFramePr>
        <p:xfrm>
          <a:off x="4732135" y="3031232"/>
          <a:ext cx="3872312" cy="309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078">
                  <a:extLst>
                    <a:ext uri="{9D8B030D-6E8A-4147-A177-3AD203B41FA5}">
                      <a16:colId xmlns:a16="http://schemas.microsoft.com/office/drawing/2014/main" val="945148808"/>
                    </a:ext>
                  </a:extLst>
                </a:gridCol>
                <a:gridCol w="968078">
                  <a:extLst>
                    <a:ext uri="{9D8B030D-6E8A-4147-A177-3AD203B41FA5}">
                      <a16:colId xmlns:a16="http://schemas.microsoft.com/office/drawing/2014/main" val="1236579708"/>
                    </a:ext>
                  </a:extLst>
                </a:gridCol>
                <a:gridCol w="968078">
                  <a:extLst>
                    <a:ext uri="{9D8B030D-6E8A-4147-A177-3AD203B41FA5}">
                      <a16:colId xmlns:a16="http://schemas.microsoft.com/office/drawing/2014/main" val="2038863722"/>
                    </a:ext>
                  </a:extLst>
                </a:gridCol>
                <a:gridCol w="968078">
                  <a:extLst>
                    <a:ext uri="{9D8B030D-6E8A-4147-A177-3AD203B41FA5}">
                      <a16:colId xmlns:a16="http://schemas.microsoft.com/office/drawing/2014/main" val="3470695963"/>
                    </a:ext>
                  </a:extLst>
                </a:gridCol>
              </a:tblGrid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r>
                        <a:rPr lang="en-US" sz="1100" kern="0">
                          <a:effectLst/>
                        </a:rPr>
                        <a:t>min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r>
                        <a:rPr lang="en-US" sz="1100" kern="0">
                          <a:effectLst/>
                        </a:rPr>
                        <a:t>min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239608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0.12848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0.6194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041358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0.47347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0.58583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2989317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0.64519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217.7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0.55902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427062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0.72529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234.2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0.52609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750590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0.76145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251.5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0.50143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8292811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0.76143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269.8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0.47521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906762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0.76882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288.9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0.45011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0272641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0.73785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0.42467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743033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0.73481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330.1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0.40056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308831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0.69888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352.3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0.38322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1496440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156.9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0.6806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375.4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0.3584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03689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171.9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0.65183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0.33776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925999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40709" y="3043630"/>
            <a:ext cx="4268216" cy="15374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dirty="0" smtClean="0"/>
              <a:t>根据实测数据，可否求解参数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, k1, k2</a:t>
            </a:r>
          </a:p>
          <a:p>
            <a:pPr marL="68263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个参数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4716792"/>
            <a:ext cx="4268216" cy="14107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mtClean="0"/>
              <a:t>评估</a:t>
            </a:r>
            <a:r>
              <a:rPr lang="zh-CN" altLang="en-US" smtClean="0"/>
              <a:t>：</a:t>
            </a:r>
            <a:r>
              <a:rPr lang="el-GR" altLang="zh-CN" smtClean="0">
                <a:solidFill>
                  <a:srgbClr val="FF0000"/>
                </a:solidFill>
              </a:rPr>
              <a:t>Σ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ip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825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生物进化论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优胜劣汰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67544" y="2497693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467544" y="2641709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67544" y="2785725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55204" y="2929741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67544" y="3085605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467544" y="3238005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67544" y="3361789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86290" y="1908308"/>
            <a:ext cx="917358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/>
              <a:t>种群</a:t>
            </a:r>
            <a:endParaRPr lang="en-US" altLang="zh-CN" smtClean="0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3347864" y="2785725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3347864" y="3217773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2699792" y="3238005"/>
            <a:ext cx="576064" cy="123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2699792" y="2641709"/>
            <a:ext cx="57606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3788776" y="2153476"/>
            <a:ext cx="1503303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mtClean="0"/>
              <a:t>结婚遗传</a:t>
            </a:r>
            <a:endParaRPr lang="en-US" altLang="zh-CN" smtClean="0"/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5940152" y="2747797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940152" y="3179845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6173906" y="2099726"/>
            <a:ext cx="1854478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mtClean="0"/>
              <a:t>新后代</a:t>
            </a:r>
            <a:endParaRPr lang="en-US" altLang="zh-CN" smtClean="0"/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2987824" y="4222979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1403648" y="3296614"/>
            <a:ext cx="1584176" cy="926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280288" y="3749457"/>
            <a:ext cx="1503303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mtClean="0"/>
              <a:t>基因突变</a:t>
            </a:r>
            <a:endParaRPr lang="en-US" altLang="zh-CN" smtClean="0"/>
          </a:p>
        </p:txBody>
      </p:sp>
      <p:sp>
        <p:nvSpPr>
          <p:cNvPr id="37" name="右箭头 36"/>
          <p:cNvSpPr/>
          <p:nvPr/>
        </p:nvSpPr>
        <p:spPr bwMode="auto">
          <a:xfrm>
            <a:off x="5436096" y="2929741"/>
            <a:ext cx="504056" cy="15586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右箭头 39"/>
          <p:cNvSpPr/>
          <p:nvPr/>
        </p:nvSpPr>
        <p:spPr bwMode="auto">
          <a:xfrm>
            <a:off x="5338390" y="4103573"/>
            <a:ext cx="504056" cy="15586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6057029" y="4157851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直角上箭头 41"/>
          <p:cNvSpPr/>
          <p:nvPr/>
        </p:nvSpPr>
        <p:spPr bwMode="auto">
          <a:xfrm flipH="1">
            <a:off x="683568" y="3446978"/>
            <a:ext cx="6417576" cy="1710214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新后代进入种群</a:t>
            </a: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6732239" y="4181505"/>
            <a:ext cx="401917" cy="620444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86290" y="2747797"/>
            <a:ext cx="341294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918338" y="2744832"/>
            <a:ext cx="341294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343672" y="2747241"/>
            <a:ext cx="341294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782434" y="2747241"/>
            <a:ext cx="341294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214482" y="2744832"/>
            <a:ext cx="341294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1638418" y="1916832"/>
            <a:ext cx="917358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/>
              <a:t>基因</a:t>
            </a:r>
            <a:endParaRPr lang="en-US" altLang="zh-CN" smtClean="0"/>
          </a:p>
        </p:txBody>
      </p:sp>
      <p:cxnSp>
        <p:nvCxnSpPr>
          <p:cNvPr id="51" name="直接箭头连接符 50"/>
          <p:cNvCxnSpPr>
            <a:stCxn id="50" idx="2"/>
            <a:endCxn id="47" idx="0"/>
          </p:cNvCxnSpPr>
          <p:nvPr/>
        </p:nvCxnSpPr>
        <p:spPr bwMode="auto">
          <a:xfrm flipH="1">
            <a:off x="1514319" y="2348880"/>
            <a:ext cx="582778" cy="398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8618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理论到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案例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zh-CN" dirty="0"/>
              <a:t>黑枸杞花青素溶出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40710" y="1712977"/>
            <a:ext cx="8086564" cy="9970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A=a</a:t>
            </a:r>
            <a:r>
              <a:rPr lang="en-US" altLang="zh-CN" dirty="0"/>
              <a:t>* k1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)/(k2-k1</a:t>
            </a:r>
            <a:r>
              <a:rPr lang="en-US" altLang="zh-CN" dirty="0" smtClean="0"/>
              <a:t>)</a:t>
            </a:r>
          </a:p>
          <a:p>
            <a:pPr marL="68263" indent="0"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min </a:t>
            </a:r>
            <a:r>
              <a:rPr lang="el-GR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40709" y="3043630"/>
            <a:ext cx="3711211" cy="240159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dirty="0" smtClean="0"/>
              <a:t>          多组  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smtClean="0"/>
              <a:t>a,            k1,            k2</a:t>
            </a:r>
          </a:p>
          <a:p>
            <a:pPr marL="68263" indent="0">
              <a:buNone/>
            </a:pPr>
            <a:r>
              <a:rPr lang="en-US" altLang="zh-CN" dirty="0" smtClean="0"/>
              <a:t>1.01    0.01201    0.9812</a:t>
            </a:r>
          </a:p>
          <a:p>
            <a:pPr marL="68263" indent="0">
              <a:buNone/>
            </a:pPr>
            <a:r>
              <a:rPr lang="en-US" altLang="zh-CN" dirty="0" smtClean="0"/>
              <a:t>0.71    0.2376      0.6512</a:t>
            </a:r>
          </a:p>
          <a:p>
            <a:pPr marL="68263" indent="0">
              <a:buNone/>
            </a:pPr>
            <a:r>
              <a:rPr lang="en-US" altLang="zh-CN" dirty="0" smtClean="0"/>
              <a:t>3.27    1.652         1.1789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16062" y="4921455"/>
            <a:ext cx="3711211" cy="523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3.27    </a:t>
            </a:r>
            <a:r>
              <a:rPr lang="en-US" altLang="zh-CN" dirty="0" smtClean="0">
                <a:solidFill>
                  <a:srgbClr val="FF0000"/>
                </a:solidFill>
              </a:rPr>
              <a:t>1.695 </a:t>
            </a:r>
            <a:r>
              <a:rPr lang="en-US" altLang="zh-CN" dirty="0" smtClean="0"/>
              <a:t>    1.1789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3851920" y="5013176"/>
            <a:ext cx="540059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16263" y="3649850"/>
            <a:ext cx="3711211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1.01    </a:t>
            </a:r>
            <a:r>
              <a:rPr lang="en-US" altLang="zh-CN" dirty="0">
                <a:solidFill>
                  <a:srgbClr val="FF0000"/>
                </a:solidFill>
              </a:rPr>
              <a:t>0.2376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0.6512</a:t>
            </a:r>
          </a:p>
          <a:p>
            <a:pPr marL="68263" indent="0">
              <a:buNone/>
            </a:pPr>
            <a:r>
              <a:rPr lang="en-US" altLang="zh-CN" dirty="0"/>
              <a:t>0.71    </a:t>
            </a:r>
            <a:r>
              <a:rPr lang="en-US" altLang="zh-CN" dirty="0">
                <a:solidFill>
                  <a:srgbClr val="0000A8"/>
                </a:solidFill>
              </a:rPr>
              <a:t>0.01201    </a:t>
            </a:r>
            <a:r>
              <a:rPr lang="en-US" altLang="zh-CN" dirty="0" smtClean="0">
                <a:solidFill>
                  <a:srgbClr val="0000A8"/>
                </a:solidFill>
              </a:rPr>
              <a:t>0.9812</a:t>
            </a:r>
            <a:endParaRPr lang="en-US" altLang="zh-CN" dirty="0">
              <a:solidFill>
                <a:srgbClr val="0000A8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 rot="20831332">
            <a:off x="3717870" y="4142675"/>
            <a:ext cx="80815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0709" y="4057556"/>
            <a:ext cx="3711211" cy="7269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0709" y="4921455"/>
            <a:ext cx="3711211" cy="379753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 cap="flat" cmpd="sng" algn="ctr">
            <a:solidFill>
              <a:schemeClr val="accent1">
                <a:alpha val="4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881542" y="3665518"/>
            <a:ext cx="74892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/>
              <a:t>遗传</a:t>
            </a: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51920" y="4582289"/>
            <a:ext cx="74892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/>
              <a:t>变异</a:t>
            </a: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590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9" grpId="1" animBg="1"/>
      <p:bldP spid="4" grpId="0" animBg="1"/>
      <p:bldP spid="4" grpId="1" animBg="1"/>
      <p:bldP spid="10" grpId="0" animBg="1"/>
      <p:bldP spid="10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数值遗传算法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5689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Numeric Genetic Algorithm(NGA)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laocong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t.h</a:t>
            </a:r>
            <a:r>
              <a:rPr lang="en-US" altLang="zh-CN" dirty="0" smtClean="0"/>
              <a:t>. Li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1992</a:t>
            </a:r>
            <a:r>
              <a:rPr lang="zh-CN" altLang="en-US" dirty="0" smtClean="0"/>
              <a:t>年提出，在</a:t>
            </a:r>
            <a:r>
              <a:rPr lang="en-US" altLang="zh-CN" dirty="0" err="1" smtClean="0"/>
              <a:t>J.Holland</a:t>
            </a:r>
            <a:r>
              <a:rPr lang="zh-CN" altLang="en-US" dirty="0" smtClean="0"/>
              <a:t>遗传算法的基础上，实现实数问题优化。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83673" y="2636912"/>
            <a:ext cx="8568952" cy="331236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mtClean="0"/>
              <a:t>整体思想</a:t>
            </a:r>
            <a:endParaRPr lang="en-US" altLang="zh-CN" dirty="0" smtClean="0"/>
          </a:p>
          <a:p>
            <a:pPr marL="68263" indent="0">
              <a:buNone/>
            </a:pPr>
            <a:r>
              <a:rPr lang="zh-CN" altLang="zh-CN"/>
              <a:t>① </a:t>
            </a:r>
            <a:r>
              <a:rPr lang="zh-CN" altLang="en-US" smtClean="0"/>
              <a:t>编码</a:t>
            </a:r>
            <a:r>
              <a:rPr lang="zh-CN" altLang="en-US" smtClean="0"/>
              <a:t>：问题种类及基因个数，定</a:t>
            </a:r>
            <a:r>
              <a:rPr lang="zh-CN" altLang="zh-CN" smtClean="0"/>
              <a:t>染色体</a:t>
            </a:r>
            <a:r>
              <a:rPr lang="zh-CN" altLang="zh-CN" dirty="0" smtClean="0"/>
              <a:t>编码</a:t>
            </a:r>
            <a:r>
              <a:rPr lang="zh-CN" altLang="en-US" dirty="0" smtClean="0"/>
              <a:t>，一条染色体就是种群中的一个个体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68263" indent="0">
              <a:buNone/>
            </a:pPr>
            <a:r>
              <a:rPr lang="zh-CN" altLang="zh-CN" smtClean="0"/>
              <a:t>②</a:t>
            </a:r>
            <a:r>
              <a:rPr lang="zh-CN" altLang="en-US" smtClean="0"/>
              <a:t>种群：</a:t>
            </a:r>
            <a:r>
              <a:rPr lang="zh-CN" altLang="zh-CN" smtClean="0"/>
              <a:t>构建</a:t>
            </a:r>
            <a:r>
              <a:rPr lang="zh-CN" altLang="zh-CN" dirty="0"/>
              <a:t>解决方案的初始种群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通过随机数</a:t>
            </a:r>
            <a:endParaRPr lang="zh-CN" altLang="zh-CN" dirty="0"/>
          </a:p>
          <a:p>
            <a:pPr marL="68263" indent="0">
              <a:buNone/>
            </a:pPr>
            <a:r>
              <a:rPr lang="zh-CN" altLang="zh-CN" smtClean="0"/>
              <a:t>③</a:t>
            </a:r>
            <a:r>
              <a:rPr lang="zh-CN" altLang="en-US" smtClean="0"/>
              <a:t>评估函数：</a:t>
            </a:r>
            <a:r>
              <a:rPr lang="zh-CN" altLang="zh-CN" smtClean="0"/>
              <a:t>根据</a:t>
            </a:r>
            <a:r>
              <a:rPr lang="zh-CN" altLang="zh-CN" dirty="0"/>
              <a:t>评价函数计算每个个体的适应度。</a:t>
            </a:r>
          </a:p>
          <a:p>
            <a:pPr marL="68263" indent="0">
              <a:buNone/>
            </a:pPr>
            <a:r>
              <a:rPr lang="zh-CN" altLang="zh-CN" smtClean="0"/>
              <a:t>④繁衍</a:t>
            </a:r>
            <a:r>
              <a:rPr lang="zh-CN" altLang="en-US" smtClean="0"/>
              <a:t>：</a:t>
            </a:r>
            <a:r>
              <a:rPr lang="zh-CN" altLang="zh-CN" smtClean="0"/>
              <a:t>通过</a:t>
            </a:r>
            <a:r>
              <a:rPr lang="zh-CN" altLang="zh-CN" dirty="0"/>
              <a:t>遗传操作来改变子代的基因。</a:t>
            </a:r>
          </a:p>
          <a:p>
            <a:pPr marL="68263" indent="0">
              <a:buNone/>
            </a:pPr>
            <a:r>
              <a:rPr lang="zh-CN" altLang="zh-CN" smtClean="0"/>
              <a:t>⑤</a:t>
            </a:r>
            <a:r>
              <a:rPr lang="zh-CN" altLang="en-US" smtClean="0"/>
              <a:t>评估新个体：</a:t>
            </a:r>
            <a:r>
              <a:rPr lang="zh-CN" altLang="zh-CN" smtClean="0"/>
              <a:t>对</a:t>
            </a:r>
            <a:r>
              <a:rPr lang="zh-CN" altLang="zh-CN" dirty="0"/>
              <a:t>遗传操作得出的个体进行</a:t>
            </a:r>
            <a:r>
              <a:rPr lang="zh-CN" altLang="zh-CN" dirty="0" smtClean="0"/>
              <a:t>评价</a:t>
            </a:r>
            <a:r>
              <a:rPr lang="zh-CN" altLang="en-US" dirty="0" smtClean="0"/>
              <a:t>，重构种群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68263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8818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引例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刹车距离与车速的关系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484784"/>
            <a:ext cx="8208912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司机开车，经常采用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秒规则保持车距。问：是否合适？及应如何改进？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3275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问题种类、参数决定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染色体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568952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zh-CN" dirty="0"/>
              <a:t>二进制编码中，采用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/>
              <a:t>表达每个</a:t>
            </a:r>
            <a:r>
              <a:rPr lang="zh-CN" altLang="zh-CN" dirty="0" smtClean="0"/>
              <a:t>基因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zh-CN" dirty="0"/>
              <a:t>实数编码，既每个基因采用</a:t>
            </a:r>
            <a:r>
              <a:rPr lang="zh-CN" altLang="zh-CN" dirty="0" smtClean="0"/>
              <a:t>实数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47223" y="2996952"/>
            <a:ext cx="8568952" cy="21602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zh-CN" dirty="0"/>
              <a:t>对于函数</a:t>
            </a:r>
            <a:r>
              <a:rPr lang="en-US" altLang="zh-CN" dirty="0"/>
              <a:t>y=f(x1,x2,…</a:t>
            </a:r>
            <a:r>
              <a:rPr lang="en-US" altLang="zh-CN" dirty="0" err="1"/>
              <a:t>xn</a:t>
            </a:r>
            <a:r>
              <a:rPr lang="en-US" altLang="zh-CN" dirty="0"/>
              <a:t>)</a:t>
            </a:r>
            <a:r>
              <a:rPr lang="zh-CN" altLang="zh-CN" dirty="0"/>
              <a:t>，如果求解问题是选取</a:t>
            </a:r>
            <a:r>
              <a:rPr lang="en-US" altLang="zh-CN" dirty="0"/>
              <a:t>x1, x2,……, </a:t>
            </a:r>
            <a:r>
              <a:rPr lang="en-US" altLang="zh-CN" dirty="0" err="1"/>
              <a:t>xn</a:t>
            </a:r>
            <a:r>
              <a:rPr lang="zh-CN" altLang="zh-CN" dirty="0"/>
              <a:t>中的一种组合，使得函数最可靠，则应该选取二进制编码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选中</a:t>
            </a:r>
            <a:endParaRPr lang="en-US" altLang="zh-CN" dirty="0" smtClean="0"/>
          </a:p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zh-CN" dirty="0"/>
              <a:t>对于函数</a:t>
            </a:r>
            <a:r>
              <a:rPr lang="en-US" altLang="zh-CN" dirty="0"/>
              <a:t>y=(x1-3)</a:t>
            </a:r>
            <a:r>
              <a:rPr lang="en-US" altLang="zh-CN" baseline="30000" dirty="0"/>
              <a:t>2</a:t>
            </a:r>
            <a:r>
              <a:rPr lang="en-US" altLang="zh-CN" dirty="0"/>
              <a:t>+(x2-3)</a:t>
            </a:r>
            <a:r>
              <a:rPr lang="en-US" altLang="zh-CN" baseline="30000" dirty="0"/>
              <a:t>2</a:t>
            </a:r>
            <a:r>
              <a:rPr lang="zh-CN" altLang="zh-CN" dirty="0"/>
              <a:t>，求其极小值</a:t>
            </a:r>
            <a:r>
              <a:rPr lang="zh-CN" altLang="zh-CN" smtClean="0"/>
              <a:t>点</a:t>
            </a:r>
            <a:r>
              <a:rPr lang="zh-CN" altLang="en-US" smtClean="0"/>
              <a:t>，对</a:t>
            </a:r>
            <a:r>
              <a:rPr lang="en-US" altLang="zh-CN" smtClean="0"/>
              <a:t>x1</a:t>
            </a:r>
            <a:r>
              <a:rPr lang="zh-CN" altLang="en-US" smtClean="0"/>
              <a:t>和</a:t>
            </a:r>
            <a:r>
              <a:rPr lang="en-US" altLang="zh-CN" smtClean="0"/>
              <a:t>x2</a:t>
            </a:r>
            <a:r>
              <a:rPr lang="zh-CN" altLang="en-US" smtClean="0"/>
              <a:t>的值进行优化，实数</a:t>
            </a:r>
            <a:r>
              <a:rPr lang="zh-CN" altLang="en-US" dirty="0" smtClean="0"/>
              <a:t>编码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5061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染色体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编码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实例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2278086"/>
            <a:ext cx="7632848" cy="26671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en-US" smtClean="0"/>
              <a:t>有三个参数，都是</a:t>
            </a:r>
            <a:r>
              <a:rPr lang="zh-CN" altLang="zh-CN" smtClean="0"/>
              <a:t>实数</a:t>
            </a:r>
            <a:r>
              <a:rPr lang="zh-CN" altLang="en-US" smtClean="0"/>
              <a:t>，</a:t>
            </a:r>
            <a:r>
              <a:rPr lang="zh-CN" altLang="zh-CN" smtClean="0"/>
              <a:t>每个基因</a:t>
            </a:r>
            <a:r>
              <a:rPr lang="zh-CN" altLang="en-US" smtClean="0"/>
              <a:t>是一个</a:t>
            </a:r>
            <a:r>
              <a:rPr lang="zh-CN" altLang="zh-CN" smtClean="0"/>
              <a:t>实数</a:t>
            </a:r>
            <a:endParaRPr lang="en-US" altLang="zh-CN" dirty="0" smtClean="0"/>
          </a:p>
          <a:p>
            <a:pPr marL="68263" indent="0">
              <a:buNone/>
            </a:pPr>
            <a:r>
              <a:rPr lang="zh-CN" altLang="en-US" dirty="0" smtClean="0"/>
              <a:t>只需给定优化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个数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/>
              <a:t>即</a:t>
            </a:r>
            <a:r>
              <a:rPr lang="zh-CN" altLang="en-US" dirty="0" smtClean="0"/>
              <a:t>可，用一</a:t>
            </a:r>
            <a:r>
              <a:rPr lang="zh-CN" altLang="en-US" smtClean="0"/>
              <a:t>个</a:t>
            </a:r>
            <a:r>
              <a:rPr lang="zh-CN" altLang="en-US" smtClean="0"/>
              <a:t>数组</a:t>
            </a:r>
            <a:r>
              <a:rPr lang="en-US" altLang="zh-CN" smtClean="0"/>
              <a:t>chromosome</a:t>
            </a:r>
            <a:r>
              <a:rPr lang="zh-CN" altLang="en-US" smtClean="0"/>
              <a:t>表达</a:t>
            </a:r>
            <a:endParaRPr lang="en-US" altLang="zh-CN" smtClean="0"/>
          </a:p>
          <a:p>
            <a:pPr marL="68263" indent="0">
              <a:buNone/>
            </a:pPr>
            <a:r>
              <a:rPr lang="zh-CN" altLang="en-US" smtClean="0"/>
              <a:t>可以用</a:t>
            </a:r>
            <a:r>
              <a:rPr lang="en-US" altLang="zh-CN" smtClean="0"/>
              <a:t>numpy.random  as npr </a:t>
            </a:r>
            <a:r>
              <a:rPr lang="zh-CN" altLang="en-US" smtClean="0"/>
              <a:t>的</a:t>
            </a:r>
            <a:r>
              <a:rPr lang="en-US" altLang="zh-CN" smtClean="0"/>
              <a:t>npr.random(n)</a:t>
            </a:r>
            <a:r>
              <a:rPr lang="zh-CN" altLang="en-US" smtClean="0"/>
              <a:t>实现</a:t>
            </a:r>
            <a:endParaRPr lang="en-US" altLang="zh-CN" smtClean="0"/>
          </a:p>
          <a:p>
            <a:pPr marL="68263" indent="0">
              <a:buNone/>
            </a:pPr>
            <a:r>
              <a:rPr lang="zh-CN" altLang="en-US" smtClean="0"/>
              <a:t>染色体有评估值</a:t>
            </a:r>
            <a:r>
              <a:rPr lang="en-US" altLang="zh-CN" smtClean="0"/>
              <a:t>eval</a:t>
            </a:r>
            <a:r>
              <a:rPr lang="zh-CN" altLang="en-US" smtClean="0"/>
              <a:t>，初值</a:t>
            </a:r>
            <a:r>
              <a:rPr lang="en-US" altLang="zh-CN" smtClean="0"/>
              <a:t>=0</a:t>
            </a:r>
          </a:p>
          <a:p>
            <a:pPr marL="68263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现在可以编写个体类</a:t>
            </a:r>
            <a:r>
              <a:rPr lang="zh-CN" altLang="en-US" smtClean="0"/>
              <a:t>？</a:t>
            </a:r>
            <a:r>
              <a:rPr lang="en-US" altLang="zh-CN"/>
              <a:t> Individual</a:t>
            </a:r>
          </a:p>
          <a:p>
            <a:pPr marL="68263" indent="0">
              <a:buNone/>
            </a:pPr>
            <a:endParaRPr lang="en-US" altLang="zh-CN" dirty="0" smtClean="0"/>
          </a:p>
          <a:p>
            <a:pPr marL="68263" indent="0">
              <a:buNone/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 bwMode="auto">
          <a:xfrm>
            <a:off x="469359" y="5108391"/>
            <a:ext cx="619268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eaLnBrk="0" hangingPunct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dirty="0" smtClean="0">
                <a:latin typeface="+mn-lt"/>
                <a:ea typeface="+mn-ea"/>
              </a:rPr>
              <a:t>0.25                    0.1245            0.0091</a:t>
            </a:r>
            <a:endParaRPr lang="zh-CN" altLang="en-US" sz="2400" dirty="0">
              <a:latin typeface="+mn-lt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627784" y="5250395"/>
            <a:ext cx="72008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843808" y="5250395"/>
            <a:ext cx="0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788024" y="5271591"/>
            <a:ext cx="0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7544" y="1340514"/>
            <a:ext cx="5112568" cy="63747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A=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/>
              <a:t>* </a:t>
            </a:r>
            <a:r>
              <a:rPr lang="en-US" altLang="zh-CN" dirty="0">
                <a:solidFill>
                  <a:srgbClr val="FF0000"/>
                </a:solidFill>
              </a:rPr>
              <a:t>k1</a:t>
            </a:r>
            <a:r>
              <a:rPr lang="en-US" altLang="zh-CN" dirty="0"/>
              <a:t>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</a:t>
            </a:r>
            <a:r>
              <a:rPr lang="en-US" altLang="zh-CN" dirty="0">
                <a:solidFill>
                  <a:srgbClr val="FF0000"/>
                </a:solidFill>
              </a:rPr>
              <a:t>k2</a:t>
            </a:r>
            <a:r>
              <a:rPr lang="en-US" altLang="zh-CN" dirty="0"/>
              <a:t>-k1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710389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染色体编码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程序代码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196752"/>
            <a:ext cx="8568952" cy="37444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411163" indent="-342900">
              <a:buFont typeface="Wingdings" panose="05000000000000000000" pitchFamily="2" charset="2"/>
              <a:buChar char="u"/>
            </a:pPr>
            <a:r>
              <a:rPr lang="zh-CN" altLang="zh-CN" dirty="0" smtClean="0"/>
              <a:t>实数</a:t>
            </a:r>
            <a:r>
              <a:rPr lang="zh-CN" altLang="zh-CN" dirty="0"/>
              <a:t>编码，既每个基因采用</a:t>
            </a:r>
            <a:r>
              <a:rPr lang="zh-CN" altLang="zh-CN" dirty="0" smtClean="0"/>
              <a:t>实数</a:t>
            </a:r>
            <a:endParaRPr lang="en-US" altLang="zh-CN" dirty="0" smtClean="0"/>
          </a:p>
          <a:p>
            <a:pPr marL="68263" indent="0">
              <a:buNone/>
            </a:pPr>
            <a:r>
              <a:rPr lang="zh-CN" altLang="en-US" dirty="0" smtClean="0"/>
              <a:t>只需给定优化</a:t>
            </a:r>
            <a:r>
              <a:rPr lang="zh-CN" altLang="en-US" dirty="0" smtClean="0">
                <a:solidFill>
                  <a:srgbClr val="FF0000"/>
                </a:solidFill>
              </a:rPr>
              <a:t>参数的个数</a:t>
            </a:r>
            <a:r>
              <a:rPr lang="zh-CN" altLang="en-US" dirty="0" smtClean="0"/>
              <a:t>即可，用一个数组表达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numpy.random</a:t>
            </a:r>
            <a:r>
              <a:rPr lang="en-US" altLang="zh-CN" dirty="0"/>
              <a:t> as </a:t>
            </a:r>
            <a:r>
              <a:rPr lang="en-US" altLang="zh-CN" dirty="0" err="1"/>
              <a:t>npr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class Individual: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eval</a:t>
            </a:r>
            <a:r>
              <a:rPr lang="en-US" altLang="zh-CN" dirty="0"/>
              <a:t>=0.0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chromsome</a:t>
            </a:r>
            <a:r>
              <a:rPr lang="en-US" altLang="zh-CN" dirty="0"/>
              <a:t>=None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err="1"/>
              <a:t>self,n</a:t>
            </a:r>
            <a:r>
              <a:rPr lang="en-US" altLang="zh-CN" dirty="0"/>
              <a:t>):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self.chromsome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npr.random</a:t>
            </a:r>
            <a:r>
              <a:rPr lang="en-US" altLang="zh-CN" dirty="0" smtClean="0"/>
              <a:t>(n</a:t>
            </a:r>
            <a:r>
              <a:rPr lang="en-US" altLang="zh-CN" dirty="0"/>
              <a:t>)</a:t>
            </a:r>
            <a:endParaRPr lang="zh-CN" altLang="zh-CN" dirty="0"/>
          </a:p>
          <a:p>
            <a:pPr marL="68263" indent="0">
              <a:buNone/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 bwMode="auto">
          <a:xfrm>
            <a:off x="971600" y="5250395"/>
            <a:ext cx="619268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eaLnBrk="0" hangingPunct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dirty="0" smtClean="0">
                <a:latin typeface="+mn-lt"/>
                <a:ea typeface="+mn-ea"/>
              </a:rPr>
              <a:t>0.25                    0.1245            0.0091</a:t>
            </a:r>
            <a:endParaRPr lang="zh-CN" altLang="en-US" sz="2400" dirty="0">
              <a:latin typeface="+mn-lt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627784" y="5250395"/>
            <a:ext cx="72008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843808" y="5250395"/>
            <a:ext cx="0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788024" y="5271591"/>
            <a:ext cx="0" cy="461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491880" y="3068960"/>
            <a:ext cx="5112568" cy="63747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smtClean="0"/>
              <a:t>A=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/>
              <a:t>* </a:t>
            </a:r>
            <a:r>
              <a:rPr lang="en-US" altLang="zh-CN" dirty="0">
                <a:solidFill>
                  <a:srgbClr val="FF0000"/>
                </a:solidFill>
              </a:rPr>
              <a:t>k1</a:t>
            </a:r>
            <a:r>
              <a:rPr lang="en-US" altLang="zh-CN" dirty="0"/>
              <a:t>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</a:t>
            </a:r>
            <a:r>
              <a:rPr lang="en-US" altLang="zh-CN" dirty="0">
                <a:solidFill>
                  <a:srgbClr val="FF0000"/>
                </a:solidFill>
              </a:rPr>
              <a:t>k2</a:t>
            </a:r>
            <a:r>
              <a:rPr lang="en-US" altLang="zh-CN" dirty="0"/>
              <a:t>-k1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49634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评估函数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28191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lvl="0"/>
            <a:r>
              <a:rPr lang="zh-CN" altLang="en-US" dirty="0" smtClean="0"/>
              <a:t>针对优化问题，编写评估函数，如下面函数</a:t>
            </a:r>
            <a:endParaRPr lang="en-US" altLang="zh-CN" dirty="0" smtClean="0"/>
          </a:p>
          <a:p>
            <a:r>
              <a:rPr lang="en-US" altLang="zh-CN" dirty="0"/>
              <a:t>Y=(x1-4)</a:t>
            </a:r>
            <a:r>
              <a:rPr lang="en-US" altLang="zh-CN" baseline="30000" dirty="0"/>
              <a:t>2</a:t>
            </a:r>
            <a:r>
              <a:rPr lang="en-US" altLang="zh-CN" dirty="0"/>
              <a:t>+2(x2+3)</a:t>
            </a:r>
            <a:r>
              <a:rPr lang="en-US" altLang="zh-CN" baseline="30000" dirty="0"/>
              <a:t>2</a:t>
            </a:r>
            <a:r>
              <a:rPr lang="en-US" altLang="zh-CN" dirty="0"/>
              <a:t>+(x3-4)</a:t>
            </a:r>
            <a:r>
              <a:rPr lang="en-US" altLang="zh-CN" baseline="30000" dirty="0"/>
              <a:t>2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f1(v</a:t>
            </a:r>
            <a:r>
              <a:rPr lang="en-US" altLang="zh-CN" dirty="0" smtClean="0"/>
              <a:t>):</a:t>
            </a:r>
          </a:p>
          <a:p>
            <a:pPr marL="6826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x1,x2,x3=v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f = </a:t>
            </a:r>
            <a:r>
              <a:rPr lang="en-US" altLang="zh-CN" dirty="0" smtClean="0"/>
              <a:t>(x1- </a:t>
            </a:r>
            <a:r>
              <a:rPr lang="en-US" altLang="zh-CN" dirty="0"/>
              <a:t>4)**2 + 2 * </a:t>
            </a:r>
            <a:r>
              <a:rPr lang="en-US" altLang="zh-CN" dirty="0" smtClean="0"/>
              <a:t>(x2 </a:t>
            </a:r>
            <a:r>
              <a:rPr lang="en-US" altLang="zh-CN" dirty="0"/>
              <a:t>+ 3)** 2+ </a:t>
            </a:r>
            <a:r>
              <a:rPr lang="en-US" altLang="zh-CN" dirty="0" smtClean="0"/>
              <a:t>(x3 </a:t>
            </a:r>
            <a:r>
              <a:rPr lang="en-US" altLang="zh-CN" dirty="0"/>
              <a:t>- 4)** 2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return f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66042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64" y="188640"/>
            <a:ext cx="795963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黑枸杞的评估函数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40464" y="1412776"/>
            <a:ext cx="8640960" cy="46805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dirty="0" smtClean="0"/>
              <a:t>根据实验数据求解  </a:t>
            </a:r>
            <a:r>
              <a:rPr lang="en-US" altLang="zh-CN" dirty="0"/>
              <a:t>A=a* k1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)/(k2-k1)</a:t>
            </a:r>
            <a:endParaRPr lang="zh-CN" altLang="zh-CN" dirty="0"/>
          </a:p>
          <a:p>
            <a:pPr marL="68263" lvl="0" indent="0"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t</a:t>
            </a:r>
            <a:r>
              <a:rPr lang="zh-CN" altLang="en-US" smtClean="0"/>
              <a:t>，</a:t>
            </a:r>
            <a:r>
              <a:rPr lang="en-US" altLang="zh-CN" smtClean="0"/>
              <a:t>y </a:t>
            </a:r>
            <a:r>
              <a:rPr lang="zh-CN" altLang="en-US" smtClean="0"/>
              <a:t>全局</a:t>
            </a:r>
            <a:r>
              <a:rPr lang="en-US" altLang="zh-CN" smtClean="0"/>
              <a:t>,</a:t>
            </a:r>
            <a:r>
              <a:rPr lang="zh-CN" altLang="en-US" smtClean="0"/>
              <a:t>实验测量值</a:t>
            </a:r>
            <a:endParaRPr lang="en-US" altLang="zh-CN" smtClean="0"/>
          </a:p>
          <a:p>
            <a:pPr marL="68263" lvl="0" indent="0">
              <a:buNone/>
            </a:pPr>
            <a:r>
              <a:rPr lang="en-US" altLang="zh-CN" smtClean="0"/>
              <a:t>def </a:t>
            </a:r>
            <a:r>
              <a:rPr lang="en-US" altLang="zh-CN"/>
              <a:t>f2(v</a:t>
            </a:r>
            <a:r>
              <a:rPr lang="en-US" altLang="zh-CN" smtClean="0"/>
              <a:t>):</a:t>
            </a:r>
          </a:p>
          <a:p>
            <a:pPr marL="68263" lv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global t,y</a:t>
            </a:r>
            <a:endParaRPr lang="en-US" altLang="zh-CN" dirty="0" smtClean="0"/>
          </a:p>
          <a:p>
            <a:pPr marL="68263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a,k1,k2=v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/>
              <a:t>     </a:t>
            </a:r>
            <a:r>
              <a:rPr lang="en-US" altLang="zh-CN" smtClean="0"/>
              <a:t>pred=a </a:t>
            </a:r>
            <a:r>
              <a:rPr lang="en-US" altLang="zh-CN"/>
              <a:t>* </a:t>
            </a:r>
            <a:r>
              <a:rPr lang="en-US" altLang="zh-CN" smtClean="0"/>
              <a:t>k1 </a:t>
            </a:r>
            <a:r>
              <a:rPr lang="en-US" altLang="zh-CN" dirty="0"/>
              <a:t>* (</a:t>
            </a:r>
            <a:r>
              <a:rPr lang="en-US" altLang="zh-CN" err="1"/>
              <a:t>np.exp</a:t>
            </a:r>
            <a:r>
              <a:rPr lang="en-US" altLang="zh-CN" smtClean="0"/>
              <a:t>(-k1 </a:t>
            </a:r>
            <a:r>
              <a:rPr lang="en-US" altLang="zh-CN" dirty="0"/>
              <a:t>* </a:t>
            </a:r>
            <a:r>
              <a:rPr lang="en-US" altLang="zh-CN" dirty="0" smtClean="0"/>
              <a:t>t) </a:t>
            </a:r>
            <a:r>
              <a:rPr lang="en-US" altLang="zh-CN" dirty="0"/>
              <a:t>- </a:t>
            </a:r>
            <a:r>
              <a:rPr lang="en-US" altLang="zh-CN" err="1"/>
              <a:t>np.exp</a:t>
            </a:r>
            <a:r>
              <a:rPr lang="en-US" altLang="zh-CN" smtClean="0"/>
              <a:t>(-k2 </a:t>
            </a:r>
            <a:r>
              <a:rPr lang="en-US" altLang="zh-CN" dirty="0"/>
              <a:t>* </a:t>
            </a:r>
            <a:r>
              <a:rPr lang="en-US" altLang="zh-CN" dirty="0" smtClean="0"/>
              <a:t>t)) </a:t>
            </a:r>
            <a:r>
              <a:rPr lang="en-US" altLang="zh-CN"/>
              <a:t>/ </a:t>
            </a:r>
            <a:r>
              <a:rPr lang="en-US" altLang="zh-CN" smtClean="0"/>
              <a:t>(k2 – k1) </a:t>
            </a:r>
            <a:endParaRPr lang="en-US" altLang="zh-CN" dirty="0" smtClean="0"/>
          </a:p>
          <a:p>
            <a:pPr marL="68263" lvl="0" indent="0">
              <a:buNone/>
            </a:pPr>
            <a:r>
              <a:rPr lang="en-US" altLang="zh-CN" dirty="0" smtClean="0"/>
              <a:t>    # t</a:t>
            </a:r>
            <a:r>
              <a:rPr lang="zh-CN" altLang="en-US" dirty="0" smtClean="0"/>
              <a:t>是全局变量，记录时间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error=y-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  </a:t>
            </a:r>
            <a:r>
              <a:rPr lang="en-US" altLang="zh-CN" smtClean="0"/>
              <a:t>#  t,y</a:t>
            </a:r>
            <a:r>
              <a:rPr lang="zh-CN" altLang="en-US" dirty="0" smtClean="0"/>
              <a:t>是</a:t>
            </a:r>
            <a:r>
              <a:rPr lang="zh-CN" altLang="en-US" smtClean="0"/>
              <a:t>全局变量，通过</a:t>
            </a:r>
            <a:r>
              <a:rPr lang="zh-CN" altLang="en-US" dirty="0" smtClean="0"/>
              <a:t>文件读入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/>
              <a:t>    </a:t>
            </a:r>
            <a:r>
              <a:rPr lang="en-US" altLang="zh-CN" smtClean="0"/>
              <a:t>s=np.sum(error</a:t>
            </a:r>
            <a:r>
              <a:rPr lang="en-US" altLang="zh-CN" dirty="0" smtClean="0"/>
              <a:t>*</a:t>
            </a:r>
            <a:r>
              <a:rPr lang="zh-CN" altLang="en-US" dirty="0" smtClean="0"/>
              <a:t>*</a:t>
            </a:r>
            <a:r>
              <a:rPr lang="en-US" altLang="zh-CN" dirty="0" smtClean="0"/>
              <a:t>2)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 dirty="0"/>
              <a:t>    return </a:t>
            </a:r>
            <a:r>
              <a:rPr lang="en-US" altLang="zh-CN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672723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959634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NGA—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构造函数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052736"/>
            <a:ext cx="8640960" cy="50405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zh-CN" altLang="en-US" smtClean="0"/>
              <a:t>种群</a:t>
            </a:r>
            <a:r>
              <a:rPr lang="en-US" altLang="zh-CN" smtClean="0"/>
              <a:t>population</a:t>
            </a:r>
            <a:r>
              <a:rPr lang="zh-CN" altLang="en-US" smtClean="0"/>
              <a:t>：每</a:t>
            </a:r>
            <a:r>
              <a:rPr lang="zh-CN" altLang="en-US" dirty="0" smtClean="0"/>
              <a:t>个体的生成，及每个个体的</a:t>
            </a:r>
            <a:r>
              <a:rPr lang="zh-CN" altLang="en-US" smtClean="0"/>
              <a:t>生存</a:t>
            </a:r>
            <a:r>
              <a:rPr lang="zh-CN" altLang="en-US" smtClean="0"/>
              <a:t>值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smtClean="0"/>
              <a:t>空间维数，决定染色体的维数</a:t>
            </a:r>
            <a:endParaRPr lang="en-US" altLang="zh-CN" smtClean="0"/>
          </a:p>
          <a:p>
            <a:pPr>
              <a:buFont typeface="+mj-lt"/>
              <a:buAutoNum type="arabicPeriod"/>
            </a:pPr>
            <a:r>
              <a:rPr lang="zh-CN" altLang="en-US" smtClean="0"/>
              <a:t>种群</a:t>
            </a:r>
            <a:r>
              <a:rPr lang="zh-CN" altLang="en-US" smtClean="0"/>
              <a:t>数量</a:t>
            </a:r>
            <a:r>
              <a:rPr lang="en-US" altLang="zh-CN"/>
              <a:t>popu </a:t>
            </a:r>
            <a:r>
              <a:rPr lang="zh-CN" altLang="en-US" smtClean="0"/>
              <a:t>：生成</a:t>
            </a:r>
            <a:r>
              <a:rPr lang="en-US" altLang="zh-CN"/>
              <a:t>popu</a:t>
            </a:r>
            <a:r>
              <a:rPr lang="zh-CN" altLang="en-US" smtClean="0"/>
              <a:t>个</a:t>
            </a:r>
            <a:r>
              <a:rPr lang="en-US" altLang="zh-CN" smtClean="0"/>
              <a:t>Individual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并对其评估</a:t>
            </a:r>
            <a:endParaRPr lang="en-US" altLang="zh-CN" smtClean="0"/>
          </a:p>
          <a:p>
            <a:pPr>
              <a:buFont typeface="+mj-lt"/>
              <a:buAutoNum type="arabicPeriod"/>
            </a:pPr>
            <a:r>
              <a:rPr lang="zh-CN" altLang="en-US" smtClean="0"/>
              <a:t>迭代次数，交叉、变异概率</a:t>
            </a:r>
            <a:endParaRPr lang="en-US" altLang="zh-CN" smtClean="0"/>
          </a:p>
          <a:p>
            <a:pPr>
              <a:buFont typeface="+mj-lt"/>
              <a:buAutoNum type="arabicPeriod"/>
            </a:pPr>
            <a:r>
              <a:rPr lang="zh-CN" altLang="en-US" smtClean="0"/>
              <a:t>评估函数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8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959634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种群设定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512" y="1052736"/>
            <a:ext cx="8640960" cy="5400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smtClean="0"/>
              <a:t>def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popu</a:t>
            </a:r>
            <a:r>
              <a:rPr lang="en-US" altLang="zh-CN" sz="2000" dirty="0"/>
              <a:t>, dimension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crossoverProb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mutationProb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maxIterTime</a:t>
            </a:r>
            <a:r>
              <a:rPr lang="en-US" altLang="zh-CN" sz="2000" dirty="0" smtClean="0"/>
              <a:t>, </a:t>
            </a:r>
            <a:r>
              <a:rPr lang="en-US" altLang="zh-CN" sz="2000" err="1" smtClean="0"/>
              <a:t>evalFunc</a:t>
            </a:r>
            <a:r>
              <a:rPr lang="en-US" altLang="zh-CN" sz="2000" smtClean="0"/>
              <a:t>):</a:t>
            </a:r>
          </a:p>
          <a:p>
            <a:pPr marL="68263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 self.population=[]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popu</a:t>
            </a:r>
            <a:r>
              <a:rPr lang="en-US" altLang="zh-CN" sz="2000"/>
              <a:t>):  </a:t>
            </a:r>
            <a:r>
              <a:rPr lang="en-US" altLang="zh-CN" sz="2000" smtClean="0"/>
              <a:t>#popu</a:t>
            </a:r>
            <a:r>
              <a:rPr lang="zh-CN" altLang="en-US" sz="2000" smtClean="0"/>
              <a:t>个体的个数</a:t>
            </a:r>
            <a:r>
              <a:rPr lang="zh-CN" altLang="zh-CN" sz="2000" smtClean="0"/>
              <a:t>，</a:t>
            </a:r>
            <a:r>
              <a:rPr lang="zh-CN" altLang="zh-CN" sz="2000" dirty="0"/>
              <a:t>生成种群中的每个个体</a:t>
            </a:r>
            <a:r>
              <a:rPr lang="zh-CN" altLang="zh-CN" sz="2000" dirty="0" smtClean="0"/>
              <a:t>，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oneInd</a:t>
            </a:r>
            <a:r>
              <a:rPr lang="en-US" altLang="zh-CN" sz="2000" dirty="0"/>
              <a:t>=Individual(dimension)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oneInd.eval</a:t>
            </a:r>
            <a:r>
              <a:rPr lang="en-US" altLang="zh-CN" sz="2000" dirty="0"/>
              <a:t>=</a:t>
            </a:r>
            <a:r>
              <a:rPr lang="en-US" altLang="zh-CN" sz="2000" dirty="0" err="1"/>
              <a:t>evalFunc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oneInd.chromsome</a:t>
            </a:r>
            <a:r>
              <a:rPr lang="en-US" altLang="zh-CN" sz="2000" dirty="0" smtClean="0"/>
              <a:t>)  #</a:t>
            </a:r>
            <a:r>
              <a:rPr lang="zh-CN" altLang="zh-CN" sz="2000" dirty="0"/>
              <a:t>评估其优劣</a:t>
            </a:r>
          </a:p>
          <a:p>
            <a:pPr marL="68263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self.population.append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oneInd</a:t>
            </a:r>
            <a:r>
              <a:rPr lang="en-US" altLang="zh-CN" sz="2000" dirty="0" smtClean="0"/>
              <a:t>)  #</a:t>
            </a:r>
            <a:r>
              <a:rPr lang="zh-CN" altLang="en-US" sz="2000" dirty="0" smtClean="0"/>
              <a:t>加到种群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self.crossoverProb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crossoverProb</a:t>
            </a:r>
            <a:r>
              <a:rPr lang="en-US" altLang="zh-CN" sz="2000" dirty="0" smtClean="0"/>
              <a:t>   # </a:t>
            </a:r>
            <a:r>
              <a:rPr lang="zh-CN" altLang="en-US" sz="2000" dirty="0" smtClean="0"/>
              <a:t>交叉概率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self.mutationProb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mutationProb</a:t>
            </a:r>
            <a:r>
              <a:rPr lang="en-US" altLang="zh-CN" sz="2000" dirty="0" smtClean="0"/>
              <a:t>  #</a:t>
            </a:r>
            <a:r>
              <a:rPr lang="zh-CN" altLang="en-US" sz="2000" dirty="0" smtClean="0"/>
              <a:t>变异概率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self.maxIterTime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maxIterTime</a:t>
            </a:r>
            <a:r>
              <a:rPr lang="en-US" altLang="zh-CN" sz="2000" dirty="0" smtClean="0"/>
              <a:t>   #</a:t>
            </a:r>
            <a:r>
              <a:rPr lang="zh-CN" altLang="en-US" sz="2000" dirty="0" smtClean="0"/>
              <a:t>最大代数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self.evalFunc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evalFunc</a:t>
            </a:r>
            <a:r>
              <a:rPr lang="en-US" altLang="zh-CN" sz="2000" dirty="0" smtClean="0"/>
              <a:t>   # </a:t>
            </a:r>
            <a:r>
              <a:rPr lang="zh-CN" altLang="en-US" sz="2000" dirty="0" smtClean="0"/>
              <a:t>评估函数，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self.popu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popu</a:t>
            </a:r>
            <a:r>
              <a:rPr lang="en-US" altLang="zh-CN" sz="2000" dirty="0" smtClean="0"/>
              <a:t> # </a:t>
            </a:r>
            <a:r>
              <a:rPr lang="zh-CN" altLang="en-US" sz="2000" dirty="0" smtClean="0"/>
              <a:t>种群中个体的数量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self.dimension</a:t>
            </a:r>
            <a:r>
              <a:rPr lang="en-US" altLang="zh-CN" sz="2000" dirty="0" smtClean="0"/>
              <a:t>=dimension  # </a:t>
            </a:r>
            <a:r>
              <a:rPr lang="zh-CN" altLang="en-US" sz="2000" dirty="0" smtClean="0"/>
              <a:t>优化参数</a:t>
            </a:r>
            <a:r>
              <a:rPr lang="zh-CN" altLang="en-US" sz="2000" smtClean="0"/>
              <a:t>的个数</a:t>
            </a: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 self.arfa=1.0   # </a:t>
            </a:r>
            <a:r>
              <a:rPr lang="zh-CN" altLang="en-US" sz="2000" smtClean="0"/>
              <a:t>学习速率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70565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CrossOver-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操作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2243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 smtClean="0"/>
              <a:t>P1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P2 </a:t>
            </a:r>
            <a:r>
              <a:rPr lang="zh-CN" altLang="en-US" sz="2000" dirty="0" smtClean="0"/>
              <a:t>是两个父辈个体，</a:t>
            </a:r>
            <a:r>
              <a:rPr lang="en-US" altLang="zh-CN" sz="2000" dirty="0" smtClean="0"/>
              <a:t>Q1,Q2</a:t>
            </a:r>
            <a:r>
              <a:rPr lang="zh-CN" altLang="en-US" sz="2000" dirty="0" smtClean="0"/>
              <a:t>是交叉操作产生的子代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en-US" sz="2000" dirty="0" smtClean="0"/>
              <a:t>算法原理：</a:t>
            </a:r>
            <a:endParaRPr lang="en-US" altLang="zh-CN" sz="2000" dirty="0" smtClean="0"/>
          </a:p>
          <a:p>
            <a:pPr>
              <a:buFont typeface="+mj-lt"/>
              <a:buAutoNum type="arabicPeriod"/>
            </a:pPr>
            <a:r>
              <a:rPr lang="zh-CN" altLang="en-US" sz="2000" dirty="0" smtClean="0"/>
              <a:t>从群体中随机找</a:t>
            </a:r>
            <a:r>
              <a:rPr lang="en-US" altLang="zh-CN" sz="2000" dirty="0" smtClean="0"/>
              <a:t>2</a:t>
            </a:r>
            <a:r>
              <a:rPr lang="zh-CN" altLang="en-US" sz="2000" smtClean="0"/>
              <a:t>个</a:t>
            </a:r>
            <a:r>
              <a:rPr lang="zh-CN" altLang="en-US" sz="2000" smtClean="0"/>
              <a:t>个体： </a:t>
            </a:r>
            <a:r>
              <a:rPr lang="en-US" altLang="zh-CN" sz="2000"/>
              <a:t>npr.randint(0,self.popu)</a:t>
            </a:r>
            <a:endParaRPr lang="en-US" altLang="zh-CN" sz="2000" dirty="0" smtClean="0"/>
          </a:p>
          <a:p>
            <a:pPr>
              <a:buFont typeface="+mj-lt"/>
              <a:buAutoNum type="arabicPeriod"/>
            </a:pPr>
            <a:r>
              <a:rPr lang="zh-CN" altLang="en-US" sz="2000" dirty="0" smtClean="0"/>
              <a:t>选定交换基因片段的起始位置和长度，交换</a:t>
            </a:r>
            <a:endParaRPr lang="en-US" altLang="zh-CN" sz="2000" dirty="0" smtClean="0"/>
          </a:p>
          <a:p>
            <a:pPr>
              <a:buFont typeface="+mj-lt"/>
              <a:buAutoNum type="arabicPeriod"/>
            </a:pPr>
            <a:r>
              <a:rPr lang="zh-CN" altLang="en-US" sz="2000" dirty="0" smtClean="0"/>
              <a:t>评估</a:t>
            </a:r>
            <a:r>
              <a:rPr lang="en-US" altLang="zh-CN" sz="2000" dirty="0" smtClean="0"/>
              <a:t>Q1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Q2</a:t>
            </a:r>
            <a:r>
              <a:rPr lang="zh-CN" altLang="en-US" sz="2000" dirty="0" smtClean="0"/>
              <a:t>，比群体里最差的好，则替换最差的。群体总量不变</a:t>
            </a:r>
            <a:endParaRPr lang="en-US" altLang="zh-CN" sz="2000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5256584" cy="1728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箭头连接符 2"/>
          <p:cNvCxnSpPr/>
          <p:nvPr/>
        </p:nvCxnSpPr>
        <p:spPr bwMode="auto">
          <a:xfrm flipV="1">
            <a:off x="2123728" y="450912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2627784" y="450912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右箭头 8"/>
          <p:cNvSpPr/>
          <p:nvPr/>
        </p:nvSpPr>
        <p:spPr bwMode="auto">
          <a:xfrm>
            <a:off x="3563888" y="4581128"/>
            <a:ext cx="68356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541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CrossOver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程序代码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49073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z="2000" dirty="0" smtClean="0"/>
              <a:t>选爸爸和妈妈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fatherPos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npr.randint</a:t>
            </a:r>
            <a:r>
              <a:rPr lang="en-US" altLang="zh-CN" dirty="0" smtClean="0"/>
              <a:t>(0,self.popu)  # </a:t>
            </a:r>
            <a:r>
              <a:rPr lang="zh-CN" altLang="en-US" dirty="0" smtClean="0"/>
              <a:t>父个体的位置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motherPos</a:t>
            </a:r>
            <a:r>
              <a:rPr lang="en-US" altLang="zh-CN" dirty="0"/>
              <a:t>=</a:t>
            </a:r>
            <a:r>
              <a:rPr lang="en-US" altLang="zh-CN" dirty="0" err="1"/>
              <a:t>npr.randint</a:t>
            </a:r>
            <a:r>
              <a:rPr lang="en-US" altLang="zh-CN" dirty="0"/>
              <a:t>(0,self.popu)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while </a:t>
            </a:r>
            <a:r>
              <a:rPr lang="en-US" altLang="zh-CN" dirty="0" err="1"/>
              <a:t>motherPos</a:t>
            </a:r>
            <a:r>
              <a:rPr lang="en-US" altLang="zh-CN" dirty="0"/>
              <a:t> == </a:t>
            </a:r>
            <a:r>
              <a:rPr lang="en-US" altLang="zh-CN" dirty="0" err="1"/>
              <a:t>fatherPos</a:t>
            </a:r>
            <a:r>
              <a:rPr lang="en-US" altLang="zh-CN" dirty="0"/>
              <a:t>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motherPos</a:t>
            </a:r>
            <a:r>
              <a:rPr lang="en-US" altLang="zh-CN" dirty="0"/>
              <a:t> = </a:t>
            </a:r>
            <a:r>
              <a:rPr lang="en-US" altLang="zh-CN" dirty="0" err="1"/>
              <a:t>npr.randint</a:t>
            </a:r>
            <a:r>
              <a:rPr lang="en-US" altLang="zh-CN" dirty="0"/>
              <a:t>(0,self.popu)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father =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fatherPos</a:t>
            </a:r>
            <a:r>
              <a:rPr lang="en-US" altLang="zh-CN" dirty="0"/>
              <a:t>]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mother =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motherPos</a:t>
            </a:r>
            <a:r>
              <a:rPr lang="en-US" altLang="zh-CN" dirty="0" smtClean="0"/>
              <a:t>]</a:t>
            </a:r>
          </a:p>
          <a:p>
            <a:pPr marL="68263" indent="0">
              <a:buNone/>
            </a:pPr>
            <a:r>
              <a:rPr lang="zh-CN" altLang="en-US" dirty="0" smtClean="0"/>
              <a:t>选基因片段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startPos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npr.randint</a:t>
            </a:r>
            <a:r>
              <a:rPr lang="en-US" altLang="zh-CN" dirty="0"/>
              <a:t>(</a:t>
            </a:r>
            <a:r>
              <a:rPr lang="en-US" altLang="zh-CN" dirty="0" err="1"/>
              <a:t>self.dimension</a:t>
            </a:r>
            <a:r>
              <a:rPr lang="en-US" altLang="zh-CN" dirty="0"/>
              <a:t>) #</a:t>
            </a:r>
            <a:r>
              <a:rPr lang="zh-CN" altLang="zh-CN" dirty="0"/>
              <a:t>交叉的起始位置</a:t>
            </a:r>
          </a:p>
          <a:p>
            <a:pPr marL="68263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jeneLength</a:t>
            </a:r>
            <a:r>
              <a:rPr lang="en-US" altLang="zh-CN" dirty="0"/>
              <a:t> = </a:t>
            </a:r>
            <a:r>
              <a:rPr lang="en-US" altLang="zh-CN" dirty="0" err="1"/>
              <a:t>npr.randint</a:t>
            </a:r>
            <a:r>
              <a:rPr lang="en-US" altLang="zh-CN" dirty="0"/>
              <a:t>(</a:t>
            </a:r>
            <a:r>
              <a:rPr lang="en-US" altLang="zh-CN" dirty="0" err="1"/>
              <a:t>self.dimension</a:t>
            </a:r>
            <a:r>
              <a:rPr lang="en-US" altLang="zh-CN" dirty="0"/>
              <a:t>)+1 # //</a:t>
            </a:r>
            <a:r>
              <a:rPr lang="zh-CN" altLang="zh-CN" dirty="0" smtClean="0"/>
              <a:t>交叉长度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56190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CrossOver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程序代码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49073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z="2000" dirty="0" smtClean="0"/>
              <a:t>生两个儿子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/>
              <a:t>son1 = Individual(</a:t>
            </a:r>
            <a:r>
              <a:rPr lang="en-US" altLang="zh-CN" sz="2000" dirty="0" err="1"/>
              <a:t>self.dimension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son2 </a:t>
            </a:r>
            <a:r>
              <a:rPr lang="en-US" altLang="zh-CN" sz="2000" dirty="0"/>
              <a:t>= Individual(</a:t>
            </a:r>
            <a:r>
              <a:rPr lang="en-US" altLang="zh-CN" sz="2000" dirty="0" err="1"/>
              <a:t>self.dimension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son1.chromsome[0:startPos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father.chromsome</a:t>
            </a:r>
            <a:r>
              <a:rPr lang="en-US" altLang="zh-CN" sz="2000" dirty="0"/>
              <a:t>[0:startPos]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son2.chromsome[0:startPos</a:t>
            </a:r>
            <a:r>
              <a:rPr lang="en-US" altLang="zh-CN" sz="2000" dirty="0"/>
              <a:t>]=</a:t>
            </a:r>
            <a:r>
              <a:rPr lang="en-US" altLang="zh-CN" sz="2000" err="1"/>
              <a:t>mother.chromsome</a:t>
            </a:r>
            <a:r>
              <a:rPr lang="en-US" altLang="zh-CN" sz="2000"/>
              <a:t>[0:startPos</a:t>
            </a:r>
            <a:r>
              <a:rPr lang="en-US" altLang="zh-CN" sz="2000" smtClean="0"/>
              <a:t>]</a:t>
            </a:r>
          </a:p>
          <a:p>
            <a:pPr marL="68263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endpos=startPos+jeneLength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son1.chromsome[startPos:endpos]=mother.chromsome[startPos:endpos]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son2.chromsome[startPos:endpos]=father.chromsome[startPos:endpos]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 smtClean="0"/>
              <a:t>son1.chromsome[endpos:]=father.chromsome[endpos:]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smtClean="0"/>
              <a:t>son2.chromsome[endpos:]=mother.chromsome[endpos:]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1985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937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刹车距离与车速关系模型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1207840"/>
            <a:ext cx="8568952" cy="46085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刹车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距离：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反应距离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制动距离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与车速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d1=t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    t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是反应时间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刹车最大制动力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与车质量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做功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动能的改变。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= mv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/2   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因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成正比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=kv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所以模型为：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d=d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=t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v+kv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35332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CrossOver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程序代码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49073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sz="2000" dirty="0" smtClean="0"/>
              <a:t>形成新种群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dirty="0" smtClean="0"/>
              <a:t>       son1.eval </a:t>
            </a:r>
            <a:r>
              <a:rPr lang="en-US" altLang="zh-CN" dirty="0"/>
              <a:t>= </a:t>
            </a:r>
            <a:r>
              <a:rPr lang="en-US" altLang="zh-CN" dirty="0" err="1"/>
              <a:t>self.evalFunc</a:t>
            </a:r>
            <a:r>
              <a:rPr lang="en-US" altLang="zh-CN" dirty="0"/>
              <a:t>(son1.chromsome) 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#</a:t>
            </a:r>
            <a:r>
              <a:rPr lang="zh-CN" altLang="zh-CN" dirty="0" smtClean="0"/>
              <a:t>评估</a:t>
            </a:r>
            <a:r>
              <a:rPr lang="zh-CN" altLang="zh-CN" dirty="0"/>
              <a:t>第一个子代</a:t>
            </a:r>
          </a:p>
          <a:p>
            <a:pPr marL="68263" indent="0">
              <a:buNone/>
            </a:pPr>
            <a:r>
              <a:rPr lang="en-US" altLang="zh-CN" dirty="0"/>
              <a:t>        son2.eval = </a:t>
            </a:r>
            <a:r>
              <a:rPr lang="en-US" altLang="zh-CN" dirty="0" err="1"/>
              <a:t>self.evalFunc</a:t>
            </a:r>
            <a:r>
              <a:rPr lang="en-US" altLang="zh-CN" dirty="0"/>
              <a:t>(son2.chromsome)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 smtClean="0"/>
              <a:t>       </a:t>
            </a:r>
            <a:r>
              <a:rPr lang="en-US" altLang="zh-CN" err="1" smtClean="0"/>
              <a:t>self.findBestWorst</a:t>
            </a:r>
            <a:r>
              <a:rPr lang="en-US" altLang="zh-CN" smtClean="0"/>
              <a:t>()  # </a:t>
            </a:r>
            <a:r>
              <a:rPr lang="zh-CN" altLang="en-US" smtClean="0"/>
              <a:t>替换最差个体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 smtClean="0"/>
              <a:t>       if </a:t>
            </a:r>
            <a:r>
              <a:rPr lang="en-US" altLang="zh-CN" dirty="0"/>
              <a:t>son1.eval &lt;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self.worstPos</a:t>
            </a:r>
            <a:r>
              <a:rPr lang="en-US" altLang="zh-CN" dirty="0"/>
              <a:t>].</a:t>
            </a:r>
            <a:r>
              <a:rPr lang="en-US" altLang="zh-CN" dirty="0" err="1"/>
              <a:t>eval</a:t>
            </a:r>
            <a:r>
              <a:rPr lang="en-US" altLang="zh-CN" dirty="0"/>
              <a:t>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self.worstPos</a:t>
            </a:r>
            <a:r>
              <a:rPr lang="en-US" altLang="zh-CN" dirty="0"/>
              <a:t>] = son1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self.findBestWorst</a:t>
            </a:r>
            <a:r>
              <a:rPr lang="en-US" altLang="zh-CN" dirty="0"/>
              <a:t>()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if son2.eval &lt;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self.worstPos</a:t>
            </a:r>
            <a:r>
              <a:rPr lang="en-US" altLang="zh-CN" dirty="0"/>
              <a:t>].</a:t>
            </a:r>
            <a:r>
              <a:rPr lang="en-US" altLang="zh-CN" dirty="0" err="1"/>
              <a:t>eval</a:t>
            </a:r>
            <a:r>
              <a:rPr lang="en-US" altLang="zh-CN" dirty="0"/>
              <a:t>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self.population</a:t>
            </a:r>
            <a:r>
              <a:rPr lang="en-US" altLang="zh-CN" dirty="0"/>
              <a:t>[</a:t>
            </a:r>
            <a:r>
              <a:rPr lang="en-US" altLang="zh-CN" dirty="0" err="1"/>
              <a:t>self.worstPos</a:t>
            </a:r>
            <a:r>
              <a:rPr lang="en-US" altLang="zh-CN" dirty="0"/>
              <a:t>] = son2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4511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寻找最优和最劣个体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51234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findBestWorst</a:t>
            </a:r>
            <a:r>
              <a:rPr lang="en-US" altLang="zh-CN" sz="2000" dirty="0"/>
              <a:t>(self):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worst=best= 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eval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worstPos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bestPos</a:t>
            </a:r>
            <a:r>
              <a:rPr lang="en-US" altLang="zh-CN" sz="2000" dirty="0"/>
              <a:t> = 0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range(1,self.popu):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if best &gt; 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bestPos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    best = 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eval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if worst&lt;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worstPos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     worst=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eval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self.bestPos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bestPos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self.worstPos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worstPos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26179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mutation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196752"/>
            <a:ext cx="8640960" cy="27363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产生随机整数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选取</a:t>
            </a:r>
            <a:r>
              <a:rPr lang="zh-CN" altLang="zh-CN" dirty="0" smtClean="0"/>
              <a:t>取</a:t>
            </a:r>
            <a:r>
              <a:rPr lang="zh-CN" altLang="zh-CN"/>
              <a:t>一个个</a:t>
            </a:r>
            <a:r>
              <a:rPr lang="zh-CN" altLang="zh-CN" smtClean="0"/>
              <a:t>体</a:t>
            </a:r>
            <a:r>
              <a:rPr lang="zh-CN" altLang="en-US" smtClean="0"/>
              <a:t>，作为</a:t>
            </a:r>
            <a:r>
              <a:rPr lang="en-US" altLang="zh-CN" smtClean="0"/>
              <a:t>father</a:t>
            </a:r>
          </a:p>
          <a:p>
            <a:pPr lvl="0"/>
            <a:r>
              <a:rPr lang="zh-CN" altLang="en-US" smtClean="0"/>
              <a:t>新个体的染色体是</a:t>
            </a:r>
            <a:r>
              <a:rPr lang="en-US" altLang="zh-CN" smtClean="0"/>
              <a:t>father</a:t>
            </a:r>
            <a:r>
              <a:rPr lang="zh-CN" altLang="en-US" smtClean="0"/>
              <a:t>的染色体的</a:t>
            </a:r>
            <a:r>
              <a:rPr lang="en-US" altLang="zh-CN" smtClean="0"/>
              <a:t>copy</a:t>
            </a:r>
            <a:endParaRPr lang="zh-CN" altLang="zh-CN" dirty="0"/>
          </a:p>
          <a:p>
            <a:pPr lvl="0"/>
            <a:r>
              <a:rPr lang="zh-CN" altLang="zh-CN" dirty="0"/>
              <a:t>产生一个随机数，选取该个体的一个基因，变异。变异操作为：在原数字的基础上，加或减去一个小数</a:t>
            </a:r>
          </a:p>
          <a:p>
            <a:pPr lvl="0"/>
            <a:r>
              <a:rPr lang="zh-CN" altLang="zh-CN" dirty="0"/>
              <a:t>对新个体进行评估，产生新</a:t>
            </a:r>
            <a:r>
              <a:rPr lang="zh-CN" altLang="zh-CN"/>
              <a:t>的</a:t>
            </a:r>
            <a:r>
              <a:rPr lang="zh-CN" altLang="zh-CN" smtClean="0"/>
              <a:t>种群</a:t>
            </a:r>
            <a:endParaRPr lang="en-US" altLang="zh-CN" smtClean="0"/>
          </a:p>
          <a:p>
            <a:pPr lvl="0"/>
            <a:r>
              <a:rPr lang="zh-CN" altLang="en-US" smtClean="0"/>
              <a:t>请你编写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5328592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3854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mutation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815008"/>
            <a:ext cx="8640960" cy="54943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lv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mutation(self):</a:t>
            </a:r>
          </a:p>
          <a:p>
            <a:pPr marL="68263" lvl="0" indent="0">
              <a:buNone/>
            </a:pPr>
            <a:r>
              <a:rPr lang="en-US" altLang="zh-CN" sz="1800" dirty="0"/>
              <a:t>        father = </a:t>
            </a:r>
            <a:r>
              <a:rPr lang="en-US" altLang="zh-CN" sz="1800" dirty="0" err="1"/>
              <a:t>self.population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npr.randint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self.popu</a:t>
            </a:r>
            <a:r>
              <a:rPr lang="en-US" altLang="zh-CN" sz="1800" dirty="0"/>
              <a:t>)]</a:t>
            </a:r>
          </a:p>
          <a:p>
            <a:pPr marL="68263" lvl="0" indent="0">
              <a:buNone/>
            </a:pPr>
            <a:r>
              <a:rPr lang="en-US" altLang="zh-CN" sz="1800" dirty="0"/>
              <a:t>        son = Individual(</a:t>
            </a:r>
            <a:r>
              <a:rPr lang="en-US" altLang="zh-CN" sz="1800" dirty="0" err="1"/>
              <a:t>self.dimension</a:t>
            </a:r>
            <a:r>
              <a:rPr lang="en-US" altLang="zh-CN" sz="1800" dirty="0"/>
              <a:t>)</a:t>
            </a:r>
          </a:p>
          <a:p>
            <a:pPr marL="68263" lv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son.chromsome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father.chromsome.copy</a:t>
            </a:r>
            <a:r>
              <a:rPr lang="en-US" altLang="zh-CN" sz="1800" dirty="0"/>
              <a:t>()</a:t>
            </a:r>
          </a:p>
          <a:p>
            <a:pPr marL="68263" lv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mutationPos</a:t>
            </a:r>
            <a:r>
              <a:rPr lang="en-US" altLang="zh-CN" sz="1800" dirty="0"/>
              <a:t> =</a:t>
            </a:r>
            <a:r>
              <a:rPr lang="en-US" altLang="zh-CN" sz="1800" dirty="0" err="1"/>
              <a:t>npr.randint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self.dimension</a:t>
            </a:r>
            <a:r>
              <a:rPr lang="en-US" altLang="zh-CN" sz="1800" dirty="0"/>
              <a:t>)#;//</a:t>
            </a:r>
            <a:r>
              <a:rPr lang="zh-CN" altLang="en-US" sz="1800" dirty="0"/>
              <a:t>变异的位置</a:t>
            </a:r>
          </a:p>
          <a:p>
            <a:pPr marL="68263" lv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#</a:t>
            </a:r>
            <a:r>
              <a:rPr lang="zh-CN" altLang="en-US" sz="1800" dirty="0"/>
              <a:t>产生一个</a:t>
            </a:r>
            <a:r>
              <a:rPr lang="en-US" altLang="zh-CN" sz="1800" dirty="0"/>
              <a:t>0-1</a:t>
            </a:r>
            <a:r>
              <a:rPr lang="zh-CN" altLang="en-US" sz="1800" dirty="0"/>
              <a:t>之间的随机小数</a:t>
            </a:r>
          </a:p>
          <a:p>
            <a:pPr marL="68263" lv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temp = </a:t>
            </a:r>
            <a:r>
              <a:rPr lang="en-US" altLang="zh-CN" sz="1800" dirty="0" err="1"/>
              <a:t>npr.random</a:t>
            </a:r>
            <a:r>
              <a:rPr lang="en-US" altLang="zh-CN" sz="1800" dirty="0" smtClean="0"/>
              <a:t>()-0.5</a:t>
            </a:r>
            <a:endParaRPr lang="en-US" altLang="zh-CN" sz="1800" dirty="0"/>
          </a:p>
          <a:p>
            <a:pPr marL="68263" lvl="0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son.chromsome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mutationPos</a:t>
            </a:r>
            <a:r>
              <a:rPr lang="en-US" altLang="zh-CN" sz="1800" dirty="0"/>
              <a:t>] += </a:t>
            </a:r>
            <a:r>
              <a:rPr lang="en-US" altLang="zh-CN" sz="1800" dirty="0" err="1"/>
              <a:t>self.arfa</a:t>
            </a:r>
            <a:r>
              <a:rPr lang="en-US" altLang="zh-CN" sz="1800" dirty="0"/>
              <a:t> </a:t>
            </a:r>
            <a:r>
              <a:rPr lang="en-US" altLang="zh-CN" sz="1800"/>
              <a:t>* </a:t>
            </a:r>
            <a:r>
              <a:rPr lang="en-US" altLang="zh-CN" sz="1800" smtClean="0"/>
              <a:t>temp  # arfa</a:t>
            </a:r>
            <a:r>
              <a:rPr lang="zh-CN" altLang="en-US" sz="1800" smtClean="0"/>
              <a:t>是学习速率</a:t>
            </a:r>
            <a:endParaRPr lang="en-US" altLang="zh-CN" sz="1800" dirty="0"/>
          </a:p>
          <a:p>
            <a:pPr marL="68263" lv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son.eval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self.evalFunc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son.chromsome</a:t>
            </a:r>
            <a:r>
              <a:rPr lang="en-US" altLang="zh-CN" sz="1800" dirty="0"/>
              <a:t>)</a:t>
            </a:r>
          </a:p>
          <a:p>
            <a:pPr marL="68263" lv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self.findBestWorst</a:t>
            </a:r>
            <a:r>
              <a:rPr lang="en-US" altLang="zh-CN" sz="1800" dirty="0"/>
              <a:t>()</a:t>
            </a:r>
          </a:p>
          <a:p>
            <a:pPr marL="68263" lvl="0" indent="0">
              <a:buNone/>
            </a:pPr>
            <a:r>
              <a:rPr lang="en-US" altLang="zh-CN" sz="1800" dirty="0"/>
              <a:t>        if </a:t>
            </a:r>
            <a:r>
              <a:rPr lang="en-US" altLang="zh-CN" sz="1800" dirty="0" err="1"/>
              <a:t>son.eval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self.population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self.worstPos</a:t>
            </a:r>
            <a:r>
              <a:rPr lang="en-US" altLang="zh-CN" sz="1800" dirty="0"/>
              <a:t>].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:</a:t>
            </a:r>
          </a:p>
          <a:p>
            <a:pPr marL="68263" lv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self.population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self.worstPos</a:t>
            </a:r>
            <a:r>
              <a:rPr lang="en-US" altLang="zh-CN" sz="1800" dirty="0"/>
              <a:t>] = son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011167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遗传算法组成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51234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lvl="0">
              <a:buFont typeface="+mj-lt"/>
              <a:buAutoNum type="arabicPeriod"/>
            </a:pPr>
            <a:r>
              <a:rPr lang="zh-CN" altLang="zh-CN" dirty="0"/>
              <a:t>进入循环，如果循环次数小于迭代次数，继续，</a:t>
            </a:r>
          </a:p>
          <a:p>
            <a:pPr lvl="0">
              <a:buFont typeface="+mj-lt"/>
              <a:buAutoNum type="arabicPeriod"/>
            </a:pPr>
            <a:r>
              <a:rPr lang="zh-CN" altLang="zh-CN" dirty="0"/>
              <a:t>按设定的交叉概率，进行交叉操作，</a:t>
            </a:r>
          </a:p>
          <a:p>
            <a:pPr lvl="0">
              <a:buFont typeface="+mj-lt"/>
              <a:buAutoNum type="arabicPeriod"/>
            </a:pPr>
            <a:r>
              <a:rPr lang="zh-CN" altLang="zh-CN" dirty="0"/>
              <a:t>按设定的变异概率，进行变异操作，</a:t>
            </a:r>
          </a:p>
          <a:p>
            <a:pPr lvl="0">
              <a:buFont typeface="+mj-lt"/>
              <a:buAutoNum type="arabicPeriod"/>
            </a:pPr>
            <a:r>
              <a:rPr lang="zh-CN" altLang="zh-CN" dirty="0"/>
              <a:t>如果到底最大迭代次数，结束计算，否则转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buFont typeface="+mj-lt"/>
              <a:buAutoNum type="arabicPeriod"/>
            </a:pPr>
            <a:r>
              <a:rPr lang="zh-CN" altLang="en-US" dirty="0" smtClean="0"/>
              <a:t>输出最优个体</a:t>
            </a:r>
            <a:endParaRPr lang="zh-CN" altLang="zh-CN" dirty="0"/>
          </a:p>
          <a:p>
            <a:pPr>
              <a:buFont typeface="+mj-lt"/>
              <a:buAutoNum type="arabicPeriod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114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遗传算法组成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07504" y="887016"/>
            <a:ext cx="8640960" cy="626454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solve(self):</a:t>
            </a:r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shrinkTimes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self.maxIterTime</a:t>
            </a:r>
            <a:r>
              <a:rPr lang="en-US" altLang="zh-CN" sz="2000" dirty="0"/>
              <a:t> / 10 </a:t>
            </a:r>
          </a:p>
          <a:p>
            <a:pPr marL="68263" indent="0">
              <a:buNone/>
            </a:pPr>
            <a:r>
              <a:rPr lang="en-US" altLang="zh-CN" sz="2000" dirty="0"/>
              <a:t>        #//</a:t>
            </a:r>
            <a:r>
              <a:rPr lang="zh-CN" altLang="en-US" sz="2000" dirty="0"/>
              <a:t>将总迭代代数分成</a:t>
            </a:r>
            <a:r>
              <a:rPr lang="en-US" altLang="zh-CN" sz="2000"/>
              <a:t>10</a:t>
            </a:r>
            <a:r>
              <a:rPr lang="zh-CN" altLang="en-US" sz="2000" smtClean="0"/>
              <a:t>份，每份完成后，学习速率降低  </a:t>
            </a:r>
            <a:r>
              <a:rPr lang="en-US" altLang="zh-CN" sz="2000" smtClean="0"/>
              <a:t>/2</a:t>
            </a:r>
            <a:endParaRPr lang="zh-CN" altLang="en-US" sz="2000" dirty="0"/>
          </a:p>
          <a:p>
            <a:pPr marL="68263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oneFold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shrinkTimes</a:t>
            </a:r>
            <a:r>
              <a:rPr lang="en-US" altLang="zh-CN" sz="2000" dirty="0"/>
              <a:t> #;//</a:t>
            </a:r>
            <a:r>
              <a:rPr lang="zh-CN" altLang="en-US" sz="2000" dirty="0"/>
              <a:t>每份中包含的次数</a:t>
            </a:r>
          </a:p>
          <a:p>
            <a:pPr marL="68263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</a:t>
            </a:r>
          </a:p>
          <a:p>
            <a:pPr marL="68263" indent="0">
              <a:buNone/>
            </a:pPr>
            <a:r>
              <a:rPr lang="en-US" altLang="zh-CN" sz="2000" dirty="0"/>
              <a:t>        while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self.maxIterTime</a:t>
            </a:r>
            <a:r>
              <a:rPr lang="en-US" altLang="zh-CN" sz="2000" dirty="0"/>
              <a:t>:</a:t>
            </a:r>
          </a:p>
          <a:p>
            <a:pPr marL="68263" indent="0">
              <a:buNone/>
            </a:pPr>
            <a:r>
              <a:rPr lang="en-US" altLang="zh-CN" sz="2000" dirty="0"/>
              <a:t>            print(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,"---",</a:t>
            </a:r>
            <a:r>
              <a:rPr lang="en-US" altLang="zh-CN" sz="2000" dirty="0" err="1"/>
              <a:t>self.maxIterTime</a:t>
            </a:r>
            <a:r>
              <a:rPr lang="en-US" altLang="zh-CN" sz="2000" dirty="0"/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        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shrinkTimes</a:t>
            </a:r>
            <a:r>
              <a:rPr lang="en-US" altLang="zh-CN" sz="2000" dirty="0"/>
              <a:t>:</a:t>
            </a:r>
          </a:p>
          <a:p>
            <a:pPr marL="68263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self.arfa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self.arfa</a:t>
            </a:r>
            <a:r>
              <a:rPr lang="en-US" altLang="zh-CN" sz="2000" dirty="0"/>
              <a:t> / 2.0</a:t>
            </a:r>
          </a:p>
          <a:p>
            <a:pPr marL="68263" indent="0">
              <a:buNone/>
            </a:pPr>
            <a:r>
              <a:rPr lang="en-US" altLang="zh-CN" sz="2000" dirty="0"/>
              <a:t>            #</a:t>
            </a:r>
            <a:r>
              <a:rPr lang="zh-CN" altLang="en-US" sz="2000" dirty="0"/>
              <a:t>经过一份代数的迭代后，将收敛参数</a:t>
            </a:r>
            <a:r>
              <a:rPr lang="en-US" altLang="zh-CN" sz="2000" dirty="0" err="1"/>
              <a:t>arfa</a:t>
            </a:r>
            <a:r>
              <a:rPr lang="zh-CN" altLang="en-US" sz="2000" dirty="0"/>
              <a:t>缩小为原来的</a:t>
            </a:r>
            <a:r>
              <a:rPr lang="en-US" altLang="zh-CN" sz="2000" dirty="0" smtClean="0"/>
              <a:t>1/2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smtClean="0"/>
              <a:t>     </a:t>
            </a:r>
            <a:r>
              <a:rPr lang="en-US" altLang="zh-CN" sz="2000" dirty="0" err="1"/>
              <a:t>shrinkTimes</a:t>
            </a:r>
            <a:r>
              <a:rPr lang="en-US" altLang="zh-CN" sz="2000" dirty="0"/>
              <a:t> += </a:t>
            </a:r>
            <a:r>
              <a:rPr lang="en-US" altLang="zh-CN" sz="2000" dirty="0" err="1"/>
              <a:t>oneFold</a:t>
            </a:r>
            <a:r>
              <a:rPr lang="en-US" altLang="zh-CN" sz="2000" dirty="0"/>
              <a:t>  #;//</a:t>
            </a:r>
            <a:r>
              <a:rPr lang="zh-CN" altLang="en-US" sz="2000" dirty="0"/>
              <a:t>下一份到达的位置</a:t>
            </a:r>
          </a:p>
          <a:p>
            <a:pPr marL="68263" indent="0"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for  j in range(</a:t>
            </a:r>
            <a:r>
              <a:rPr lang="en-US" altLang="zh-CN" sz="2000" dirty="0" err="1"/>
              <a:t>self.crossoverProb</a:t>
            </a:r>
            <a:r>
              <a:rPr lang="en-US" altLang="zh-CN" sz="2000" dirty="0"/>
              <a:t>):</a:t>
            </a:r>
          </a:p>
          <a:p>
            <a:pPr marL="68263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self.crossover</a:t>
            </a:r>
            <a:r>
              <a:rPr lang="en-US" altLang="zh-CN" sz="2000" dirty="0"/>
              <a:t>()</a:t>
            </a:r>
          </a:p>
          <a:p>
            <a:pPr marL="68263" indent="0">
              <a:buNone/>
            </a:pPr>
            <a:r>
              <a:rPr lang="en-US" altLang="zh-CN" sz="2000" dirty="0"/>
              <a:t>            for  j in range(</a:t>
            </a:r>
            <a:r>
              <a:rPr lang="en-US" altLang="zh-CN" sz="2000" dirty="0" err="1"/>
              <a:t>self.mutationProb</a:t>
            </a:r>
            <a:r>
              <a:rPr lang="en-US" altLang="zh-CN" sz="2000" dirty="0"/>
              <a:t>):</a:t>
            </a:r>
          </a:p>
          <a:p>
            <a:pPr marL="68263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self.mutation</a:t>
            </a:r>
            <a:r>
              <a:rPr lang="en-US" altLang="zh-CN" sz="2000" dirty="0"/>
              <a:t>()</a:t>
            </a:r>
          </a:p>
          <a:p>
            <a:pPr marL="68263" indent="0">
              <a:buNone/>
            </a:pPr>
            <a:r>
              <a:rPr lang="en-US" altLang="zh-CN" sz="2000" dirty="0"/>
              <a:t>            print("solution:",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self.bestPos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chromsome</a:t>
            </a:r>
            <a:r>
              <a:rPr lang="en-US" altLang="zh-CN" sz="2000" dirty="0"/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            print("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 value:",</a:t>
            </a:r>
            <a:r>
              <a:rPr lang="en-US" altLang="zh-CN" sz="2000" dirty="0" err="1"/>
              <a:t>self.population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self.bestPos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=i+1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84593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64" y="188640"/>
            <a:ext cx="795963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黑枸杞的评估函数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40464" y="1412776"/>
            <a:ext cx="8640960" cy="46805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en-US" dirty="0" smtClean="0"/>
              <a:t>根据实验数据求解  </a:t>
            </a:r>
            <a:r>
              <a:rPr lang="en-US" altLang="zh-CN" dirty="0"/>
              <a:t>A=a* k1 *( exp</a:t>
            </a:r>
            <a:r>
              <a:rPr lang="en-US" altLang="zh-CN" baseline="30000" dirty="0"/>
              <a:t>-k1* t</a:t>
            </a:r>
            <a:r>
              <a:rPr lang="en-US" altLang="zh-CN" dirty="0"/>
              <a:t>-exp</a:t>
            </a:r>
            <a:r>
              <a:rPr lang="en-US" altLang="zh-CN" baseline="30000" dirty="0"/>
              <a:t>-k2* t</a:t>
            </a:r>
            <a:r>
              <a:rPr lang="en-US" altLang="zh-CN" dirty="0"/>
              <a:t>)/(k2-k1)</a:t>
            </a:r>
            <a:endParaRPr lang="zh-CN" altLang="zh-CN" dirty="0"/>
          </a:p>
          <a:p>
            <a:pPr marL="68263" lvl="0" indent="0"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t</a:t>
            </a:r>
            <a:r>
              <a:rPr lang="zh-CN" altLang="en-US" smtClean="0"/>
              <a:t>，</a:t>
            </a:r>
            <a:r>
              <a:rPr lang="en-US" altLang="zh-CN" smtClean="0"/>
              <a:t>y </a:t>
            </a:r>
            <a:r>
              <a:rPr lang="zh-CN" altLang="en-US" smtClean="0"/>
              <a:t>全局</a:t>
            </a:r>
            <a:r>
              <a:rPr lang="en-US" altLang="zh-CN" smtClean="0"/>
              <a:t>,</a:t>
            </a:r>
            <a:r>
              <a:rPr lang="zh-CN" altLang="en-US" smtClean="0"/>
              <a:t>实验测量值</a:t>
            </a:r>
            <a:endParaRPr lang="en-US" altLang="zh-CN" smtClean="0"/>
          </a:p>
          <a:p>
            <a:pPr marL="68263" lvl="0" indent="0">
              <a:buNone/>
            </a:pPr>
            <a:r>
              <a:rPr lang="en-US" altLang="zh-CN" smtClean="0"/>
              <a:t>def </a:t>
            </a:r>
            <a:r>
              <a:rPr lang="en-US" altLang="zh-CN"/>
              <a:t>f2(v</a:t>
            </a:r>
            <a:r>
              <a:rPr lang="en-US" altLang="zh-CN" smtClean="0"/>
              <a:t>):</a:t>
            </a:r>
          </a:p>
          <a:p>
            <a:pPr marL="68263" lv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global t,y</a:t>
            </a:r>
            <a:endParaRPr lang="en-US" altLang="zh-CN" dirty="0" smtClean="0"/>
          </a:p>
          <a:p>
            <a:pPr marL="68263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a,k1,k2=v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/>
              <a:t>     </a:t>
            </a:r>
            <a:r>
              <a:rPr lang="en-US" altLang="zh-CN" smtClean="0"/>
              <a:t>pred=a </a:t>
            </a:r>
            <a:r>
              <a:rPr lang="en-US" altLang="zh-CN"/>
              <a:t>* </a:t>
            </a:r>
            <a:r>
              <a:rPr lang="en-US" altLang="zh-CN" smtClean="0"/>
              <a:t>k1 </a:t>
            </a:r>
            <a:r>
              <a:rPr lang="en-US" altLang="zh-CN" dirty="0"/>
              <a:t>* (</a:t>
            </a:r>
            <a:r>
              <a:rPr lang="en-US" altLang="zh-CN" err="1"/>
              <a:t>np.exp</a:t>
            </a:r>
            <a:r>
              <a:rPr lang="en-US" altLang="zh-CN" smtClean="0"/>
              <a:t>(-k1 </a:t>
            </a:r>
            <a:r>
              <a:rPr lang="en-US" altLang="zh-CN" dirty="0"/>
              <a:t>* </a:t>
            </a:r>
            <a:r>
              <a:rPr lang="en-US" altLang="zh-CN" dirty="0" smtClean="0"/>
              <a:t>t) </a:t>
            </a:r>
            <a:r>
              <a:rPr lang="en-US" altLang="zh-CN" dirty="0"/>
              <a:t>- </a:t>
            </a:r>
            <a:r>
              <a:rPr lang="en-US" altLang="zh-CN" err="1"/>
              <a:t>np.exp</a:t>
            </a:r>
            <a:r>
              <a:rPr lang="en-US" altLang="zh-CN" smtClean="0"/>
              <a:t>(-k2 </a:t>
            </a:r>
            <a:r>
              <a:rPr lang="en-US" altLang="zh-CN" dirty="0"/>
              <a:t>* </a:t>
            </a:r>
            <a:r>
              <a:rPr lang="en-US" altLang="zh-CN" dirty="0" smtClean="0"/>
              <a:t>t)) </a:t>
            </a:r>
            <a:r>
              <a:rPr lang="en-US" altLang="zh-CN"/>
              <a:t>/ </a:t>
            </a:r>
            <a:r>
              <a:rPr lang="en-US" altLang="zh-CN" smtClean="0"/>
              <a:t>(k2 – k1) </a:t>
            </a:r>
            <a:endParaRPr lang="en-US" altLang="zh-CN" dirty="0" smtClean="0"/>
          </a:p>
          <a:p>
            <a:pPr marL="68263" lvl="0" indent="0">
              <a:buNone/>
            </a:pPr>
            <a:r>
              <a:rPr lang="en-US" altLang="zh-CN" dirty="0" smtClean="0"/>
              <a:t>    # t</a:t>
            </a:r>
            <a:r>
              <a:rPr lang="zh-CN" altLang="en-US" dirty="0" smtClean="0"/>
              <a:t>是全局变量，记录时间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error=y-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  </a:t>
            </a:r>
            <a:r>
              <a:rPr lang="en-US" altLang="zh-CN" smtClean="0"/>
              <a:t>#  t,y</a:t>
            </a:r>
            <a:r>
              <a:rPr lang="zh-CN" altLang="en-US" dirty="0" smtClean="0"/>
              <a:t>是</a:t>
            </a:r>
            <a:r>
              <a:rPr lang="zh-CN" altLang="en-US" smtClean="0"/>
              <a:t>全局变量，通过</a:t>
            </a:r>
            <a:r>
              <a:rPr lang="zh-CN" altLang="en-US" dirty="0" smtClean="0"/>
              <a:t>文件读入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/>
              <a:t>    </a:t>
            </a:r>
            <a:r>
              <a:rPr lang="en-US" altLang="zh-CN" smtClean="0"/>
              <a:t>s=np.sum(error</a:t>
            </a:r>
            <a:r>
              <a:rPr lang="en-US" altLang="zh-CN" dirty="0" smtClean="0"/>
              <a:t>*</a:t>
            </a:r>
            <a:r>
              <a:rPr lang="zh-CN" altLang="en-US" dirty="0" smtClean="0"/>
              <a:t>*</a:t>
            </a:r>
            <a:r>
              <a:rPr lang="en-US" altLang="zh-CN" dirty="0" smtClean="0"/>
              <a:t>2)</a:t>
            </a:r>
            <a:endParaRPr lang="en-US" altLang="zh-CN" dirty="0"/>
          </a:p>
          <a:p>
            <a:pPr marL="68263" lvl="0" indent="0">
              <a:buNone/>
            </a:pPr>
            <a:r>
              <a:rPr lang="en-US" altLang="zh-CN" dirty="0"/>
              <a:t>    return </a:t>
            </a:r>
            <a:r>
              <a:rPr lang="en-US" altLang="zh-CN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54480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64" y="188640"/>
            <a:ext cx="795963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遗传算法应用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29701" y="889688"/>
            <a:ext cx="8640960" cy="54916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lvl="0" indent="0">
              <a:buNone/>
            </a:pPr>
            <a:r>
              <a:rPr lang="en-US" altLang="zh-CN" sz="2800" smtClean="0"/>
              <a:t># 1 </a:t>
            </a:r>
            <a:r>
              <a:rPr lang="zh-CN" altLang="en-US" sz="2800" smtClean="0"/>
              <a:t>引用</a:t>
            </a:r>
            <a:r>
              <a:rPr lang="en-US" altLang="zh-CN" sz="2800" smtClean="0"/>
              <a:t>NGA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 from NGA import NGA</a:t>
            </a:r>
          </a:p>
          <a:p>
            <a:pPr marL="68263" lvl="0" indent="0">
              <a:buNone/>
            </a:pPr>
            <a:r>
              <a:rPr lang="en-US" altLang="zh-CN" sz="2800" smtClean="0"/>
              <a:t>#  2  </a:t>
            </a:r>
            <a:r>
              <a:rPr lang="zh-CN" altLang="en-US" sz="2800" smtClean="0">
                <a:solidFill>
                  <a:srgbClr val="FF0000"/>
                </a:solidFill>
              </a:rPr>
              <a:t>评估函数</a:t>
            </a:r>
            <a:r>
              <a:rPr lang="zh-CN" altLang="en-US" sz="2800" smtClean="0"/>
              <a:t>要自己定义，参数以列表方式传递</a:t>
            </a:r>
            <a:endParaRPr lang="en-US" altLang="zh-CN" sz="2800" smtClean="0"/>
          </a:p>
          <a:p>
            <a:pPr marL="68263" lvl="0" indent="0">
              <a:buNone/>
            </a:pPr>
            <a:r>
              <a:rPr lang="en-US" altLang="zh-CN" sz="2800" smtClean="0"/>
              <a:t>#   </a:t>
            </a:r>
            <a:r>
              <a:rPr lang="el-GR" altLang="zh-CN" sz="2800" smtClean="0"/>
              <a:t>Σ</a:t>
            </a:r>
            <a:r>
              <a:rPr lang="en-US" altLang="zh-CN" sz="2800" smtClean="0"/>
              <a:t>(</a:t>
            </a:r>
            <a:r>
              <a:rPr lang="zh-CN" altLang="en-US" sz="2800" smtClean="0"/>
              <a:t>实测值</a:t>
            </a:r>
            <a:r>
              <a:rPr lang="en-US" altLang="zh-CN" sz="2800" smtClean="0"/>
              <a:t>-</a:t>
            </a:r>
            <a:r>
              <a:rPr lang="zh-CN" altLang="en-US" sz="2800" smtClean="0"/>
              <a:t>预测值</a:t>
            </a:r>
            <a:r>
              <a:rPr lang="en-US" altLang="zh-CN" sz="2800" smtClean="0"/>
              <a:t>)</a:t>
            </a:r>
            <a:r>
              <a:rPr lang="en-US" altLang="zh-CN" sz="2800" baseline="30000" smtClean="0"/>
              <a:t>2</a:t>
            </a:r>
          </a:p>
          <a:p>
            <a:pPr marL="68263" lvl="0" indent="0">
              <a:buNone/>
            </a:pPr>
            <a:endParaRPr lang="en-US" altLang="zh-CN" sz="2000" smtClean="0"/>
          </a:p>
          <a:p>
            <a:pPr marL="68263" lvl="0" indent="0">
              <a:buNone/>
            </a:pPr>
            <a:r>
              <a:rPr lang="zh-CN" altLang="en-US" sz="2000" smtClean="0"/>
              <a:t>定义 黑枸杞的评估函数，</a:t>
            </a:r>
            <a:r>
              <a:rPr lang="en-US" altLang="zh-CN" sz="2000" smtClean="0"/>
              <a:t>f2, </a:t>
            </a:r>
            <a:r>
              <a:rPr lang="zh-CN" altLang="en-US" sz="2000" smtClean="0"/>
              <a:t>见前面</a:t>
            </a:r>
            <a:endParaRPr lang="en-US" altLang="zh-CN" sz="2000" smtClean="0"/>
          </a:p>
          <a:p>
            <a:pPr marL="68263" lvl="0" indent="0">
              <a:buNone/>
            </a:pPr>
            <a:r>
              <a:rPr lang="en-US" altLang="zh-CN" sz="2000" smtClean="0"/>
              <a:t>ma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(r" E:\</a:t>
            </a:r>
            <a:r>
              <a:rPr lang="en-US" altLang="zh-CN" sz="2000" dirty="0" smtClean="0"/>
              <a:t>teach\programTeach\modelTeach\</a:t>
            </a:r>
            <a:r>
              <a:rPr lang="zh-CN" altLang="en-US" sz="2000" dirty="0"/>
              <a:t>黑枸杞溶出</a:t>
            </a:r>
            <a:r>
              <a:rPr lang="en-US" altLang="zh-CN" sz="2000" dirty="0"/>
              <a:t>.txt</a:t>
            </a:r>
            <a:r>
              <a:rPr lang="en-US" altLang="zh-CN" sz="2000" dirty="0" smtClean="0"/>
              <a:t>")</a:t>
            </a:r>
            <a:endParaRPr lang="en-US" altLang="zh-CN" sz="2000" dirty="0"/>
          </a:p>
          <a:p>
            <a:pPr marL="68263" lvl="0" indent="0">
              <a:buNone/>
            </a:pPr>
            <a:r>
              <a:rPr lang="en-US" altLang="zh-CN" sz="2000" dirty="0"/>
              <a:t>t</a:t>
            </a:r>
            <a:r>
              <a:rPr lang="en-US" altLang="zh-CN" sz="2000" smtClean="0"/>
              <a:t>=ma</a:t>
            </a:r>
            <a:r>
              <a:rPr lang="en-US" altLang="zh-CN" sz="2000" dirty="0"/>
              <a:t>[:,0]</a:t>
            </a:r>
          </a:p>
          <a:p>
            <a:pPr marL="68263" lvl="0" indent="0">
              <a:buNone/>
            </a:pPr>
            <a:r>
              <a:rPr lang="en-US" altLang="zh-CN" sz="2000" dirty="0"/>
              <a:t>y=ma[:,1]</a:t>
            </a:r>
          </a:p>
          <a:p>
            <a:pPr marL="68263" lvl="0" indent="0">
              <a:buNone/>
            </a:pPr>
            <a:r>
              <a:rPr lang="en-US" altLang="zh-CN" sz="2000" dirty="0" err="1"/>
              <a:t>nga</a:t>
            </a:r>
            <a:r>
              <a:rPr lang="en-US" altLang="zh-CN" sz="2000" dirty="0"/>
              <a:t>=NGA(10,3,0,90,10000,f2)</a:t>
            </a:r>
          </a:p>
          <a:p>
            <a:pPr marL="68263" lvl="0" indent="0">
              <a:buNone/>
            </a:pPr>
            <a:r>
              <a:rPr lang="en-US" altLang="zh-CN" sz="2000" dirty="0" err="1"/>
              <a:t>nga.solve</a:t>
            </a:r>
            <a:r>
              <a:rPr lang="en-US" altLang="zh-CN" sz="2000" dirty="0"/>
              <a:t>()</a:t>
            </a:r>
          </a:p>
          <a:p>
            <a:pPr marL="68263" lvl="0" indent="0">
              <a:buNone/>
            </a:pPr>
            <a:r>
              <a:rPr lang="en-US" altLang="zh-CN" sz="2000" dirty="0" err="1"/>
              <a:t>ans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nga.getAnswer</a:t>
            </a:r>
            <a:r>
              <a:rPr lang="en-US" altLang="zh-CN" sz="2000" dirty="0"/>
              <a:t>()</a:t>
            </a:r>
          </a:p>
          <a:p>
            <a:pPr marL="68263" lv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668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3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遗传算法应用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67639" y="1257908"/>
            <a:ext cx="8640960" cy="45473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525463" indent="-4572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lphaUcPeriod"/>
              <a:defRPr sz="24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zh-CN" altLang="en-US" dirty="0" smtClean="0"/>
              <a:t>求解  </a:t>
            </a:r>
            <a:r>
              <a:rPr lang="en-US" altLang="zh-CN" dirty="0"/>
              <a:t>Y=(x1-4)</a:t>
            </a:r>
            <a:r>
              <a:rPr lang="en-US" altLang="zh-CN" baseline="30000" dirty="0"/>
              <a:t>2</a:t>
            </a:r>
            <a:r>
              <a:rPr lang="en-US" altLang="zh-CN" dirty="0"/>
              <a:t>+2(x2+3)</a:t>
            </a:r>
            <a:r>
              <a:rPr lang="en-US" altLang="zh-CN" baseline="30000" dirty="0"/>
              <a:t>2</a:t>
            </a:r>
            <a:r>
              <a:rPr lang="en-US" altLang="zh-CN" dirty="0"/>
              <a:t>+(x3-4)</a:t>
            </a:r>
            <a:r>
              <a:rPr lang="en-US" altLang="zh-CN" baseline="30000" dirty="0"/>
              <a:t>2</a:t>
            </a:r>
            <a:endParaRPr lang="zh-CN" altLang="zh-CN" dirty="0"/>
          </a:p>
          <a:p>
            <a:pPr marL="68263" lvl="0" indent="0">
              <a:buNone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f1(v):</a:t>
            </a:r>
          </a:p>
          <a:p>
            <a:pPr marL="68263" lvl="0" indent="0">
              <a:buNone/>
            </a:pPr>
            <a:r>
              <a:rPr lang="en-US" altLang="zh-CN" sz="2000" dirty="0"/>
              <a:t>    f = (v[0] - 4)**2 + 2 * (v[1] + 3)** 2+ (v[2] - 4)** 2</a:t>
            </a:r>
          </a:p>
          <a:p>
            <a:pPr marL="68263" lvl="0" indent="0"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smtClean="0"/>
              <a:t>f</a:t>
            </a:r>
            <a:endParaRPr lang="en-US" altLang="zh-CN" sz="2000" dirty="0"/>
          </a:p>
          <a:p>
            <a:pPr marL="68263" lvl="0" indent="0">
              <a:buNone/>
            </a:pPr>
            <a:endParaRPr lang="en-US" altLang="zh-CN" sz="2000" dirty="0"/>
          </a:p>
          <a:p>
            <a:pPr marL="68263" lvl="0" indent="0">
              <a:buNone/>
            </a:pPr>
            <a:r>
              <a:rPr lang="en-US" altLang="zh-CN" sz="2000" dirty="0" err="1" smtClean="0"/>
              <a:t>nga</a:t>
            </a:r>
            <a:r>
              <a:rPr lang="en-US" altLang="zh-CN" sz="2000" dirty="0" smtClean="0"/>
              <a:t>=NGA(10,3,0,90,10000,f1)  # </a:t>
            </a:r>
            <a:r>
              <a:rPr lang="zh-CN" altLang="en-US" sz="2000" dirty="0" smtClean="0"/>
              <a:t>种群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3</a:t>
            </a:r>
            <a:r>
              <a:rPr lang="zh-CN" altLang="en-US" sz="2000" dirty="0" smtClean="0"/>
              <a:t>参数，迭代</a:t>
            </a:r>
            <a:r>
              <a:rPr lang="en-US" altLang="zh-CN" sz="2000" dirty="0" smtClean="0"/>
              <a:t>10000</a:t>
            </a:r>
            <a:r>
              <a:rPr lang="zh-CN" altLang="en-US" sz="2000" dirty="0"/>
              <a:t>次</a:t>
            </a:r>
            <a:endParaRPr lang="en-US" altLang="zh-CN" sz="2000" dirty="0"/>
          </a:p>
          <a:p>
            <a:pPr marL="68263" lvl="0" indent="0">
              <a:buNone/>
            </a:pPr>
            <a:r>
              <a:rPr lang="en-US" altLang="zh-CN" sz="2000" dirty="0" err="1"/>
              <a:t>nga.solve</a:t>
            </a:r>
            <a:r>
              <a:rPr lang="en-US" altLang="zh-CN" sz="2000" dirty="0"/>
              <a:t>()</a:t>
            </a:r>
          </a:p>
          <a:p>
            <a:pPr marL="68263" lvl="0" indent="0">
              <a:buNone/>
            </a:pPr>
            <a:r>
              <a:rPr lang="en-US" altLang="zh-CN" sz="2000" dirty="0" err="1"/>
              <a:t>ans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nga.getAnswer</a:t>
            </a:r>
            <a:r>
              <a:rPr lang="en-US" altLang="zh-CN" sz="2000" dirty="0"/>
              <a:t>()</a:t>
            </a:r>
          </a:p>
          <a:p>
            <a:pPr marL="68263" lv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5445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线性方程组</a:t>
            </a:r>
            <a:r>
              <a:rPr lang="zh-CN" altLang="en-US" smtClean="0"/>
              <a:t>求解</a:t>
            </a:r>
            <a:r>
              <a:rPr lang="en-US" altLang="zh-CN" smtClean="0"/>
              <a:t>—</a:t>
            </a:r>
            <a:r>
              <a:rPr lang="zh-CN" altLang="en-US" smtClean="0"/>
              <a:t>优化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3568" y="1008063"/>
            <a:ext cx="8256346" cy="522924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scipy.optimize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fsolve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用于线性方程组的求解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要求：所有方程的右侧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方程组函数：定义方程组函数，</a:t>
            </a:r>
            <a:r>
              <a:rPr lang="zh-CN" altLang="en-US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将所有函数组成一个列表返回</a:t>
            </a:r>
            <a:endParaRPr lang="en-US" altLang="zh-CN" kern="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kern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只接收一个参数</a:t>
            </a: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，多参数通过列表</a:t>
            </a:r>
            <a:endParaRPr lang="en-US" altLang="zh-CN" kern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：将第一的函数给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fsolve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，并给定初始值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fsolve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(f,   [1.0,1.0,1.0]  )</a:t>
            </a:r>
          </a:p>
          <a:p>
            <a:pPr marL="0" indent="0">
              <a:buFontTx/>
              <a:buNone/>
            </a:pP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print (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print (f(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100462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刹车距离与车速关系模型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340768"/>
            <a:ext cx="7957392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模型为：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d=d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=t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v+kv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测定数据：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=0.75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秒，下表为其他实测数据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95424"/>
              </p:ext>
            </p:extLst>
          </p:nvPr>
        </p:nvGraphicFramePr>
        <p:xfrm>
          <a:off x="406121" y="2658616"/>
          <a:ext cx="55340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443">
                  <a:extLst>
                    <a:ext uri="{9D8B030D-6E8A-4147-A177-3AD203B41FA5}">
                      <a16:colId xmlns:a16="http://schemas.microsoft.com/office/drawing/2014/main" val="4293703394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3836681520"/>
                    </a:ext>
                  </a:extLst>
                </a:gridCol>
                <a:gridCol w="2592712">
                  <a:extLst>
                    <a:ext uri="{9D8B030D-6E8A-4147-A177-3AD203B41FA5}">
                      <a16:colId xmlns:a16="http://schemas.microsoft.com/office/drawing/2014/main" val="286580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 英里</a:t>
                      </a:r>
                      <a:r>
                        <a:rPr lang="en-US" altLang="zh-CN" dirty="0" smtClean="0"/>
                        <a:t>/h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 英尺</a:t>
                      </a:r>
                      <a:r>
                        <a:rPr lang="en-US" altLang="zh-CN" dirty="0" smtClean="0"/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刹车距离 英尺 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5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42-44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73.5-78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116-124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173-186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248-268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343-372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6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464-506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492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方程组求解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482453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2*x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+3=0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4*x</a:t>
            </a:r>
            <a:r>
              <a:rPr lang="en-US" altLang="zh-CN" sz="2000" baseline="-25000" dirty="0"/>
              <a:t>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+ sin(x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*x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*x</a:t>
            </a:r>
            <a:r>
              <a:rPr lang="en-US" altLang="zh-CN" sz="2000" baseline="-25000"/>
              <a:t>2</a:t>
            </a:r>
            <a:r>
              <a:rPr lang="en-US" altLang="zh-CN" sz="2000"/>
              <a:t>/2 </a:t>
            </a:r>
            <a:r>
              <a:rPr lang="en-US" altLang="zh-CN" sz="2000"/>
              <a:t>=</a:t>
            </a:r>
            <a:r>
              <a:rPr lang="en-US" altLang="zh-CN" sz="2000" smtClean="0"/>
              <a:t>3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scipy.optimize import fsolve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def f(x):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x0, x1,x2 = x 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return [2*x1+3, 4*x0*x0 + np.sin(x1*x2), x1*x2/2 - 3]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ans = fsolve(f, [1.0,1.0,1.0])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 (ans)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 (f(ans))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271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82" y="-54719"/>
            <a:ext cx="8275638" cy="747415"/>
          </a:xfrm>
        </p:spPr>
        <p:txBody>
          <a:bodyPr/>
          <a:lstStyle/>
          <a:p>
            <a:r>
              <a:rPr lang="zh-CN" altLang="en-US" dirty="0" smtClean="0"/>
              <a:t>线性方程组求解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782" y="692696"/>
            <a:ext cx="8488382" cy="566989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2*x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+3=0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4*x</a:t>
            </a:r>
            <a:r>
              <a:rPr lang="en-US" altLang="zh-CN" sz="2000" baseline="-25000" dirty="0"/>
              <a:t>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+ sin(x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*x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*x</a:t>
            </a:r>
            <a:r>
              <a:rPr lang="en-US" altLang="zh-CN" sz="2000" baseline="-25000"/>
              <a:t>2</a:t>
            </a:r>
            <a:r>
              <a:rPr lang="en-US" altLang="zh-CN" sz="2000"/>
              <a:t>/2 </a:t>
            </a:r>
            <a:r>
              <a:rPr lang="en-US" altLang="zh-CN" sz="2000" smtClean="0"/>
              <a:t>=3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def f3(v):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sum = np.abs(2*v[1]+3) +np.abs(4*v[0]**2+np.sin(v[1]*v[2])) +np.abs(v[1]*v[2]/2-3)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return sum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这仍然是一个三维空间的优化问题，所以主函数定义如下：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NGA import NGA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nga=NGA(10,3,0,90,100000,f3)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nga.solve()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ans=nga.getAnswer()</a:t>
            </a:r>
          </a:p>
          <a:p>
            <a:pPr marL="0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print(ans)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0455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数学理论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340768"/>
            <a:ext cx="795739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最小，对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求导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9824"/>
              </p:ext>
            </p:extLst>
          </p:nvPr>
        </p:nvGraphicFramePr>
        <p:xfrm>
          <a:off x="827584" y="2420888"/>
          <a:ext cx="41615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76">
                  <a:extLst>
                    <a:ext uri="{9D8B030D-6E8A-4147-A177-3AD203B41FA5}">
                      <a16:colId xmlns:a16="http://schemas.microsoft.com/office/drawing/2014/main" val="3836681520"/>
                    </a:ext>
                  </a:extLst>
                </a:gridCol>
                <a:gridCol w="2592712">
                  <a:extLst>
                    <a:ext uri="{9D8B030D-6E8A-4147-A177-3AD203B41FA5}">
                      <a16:colId xmlns:a16="http://schemas.microsoft.com/office/drawing/2014/main" val="286580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 英尺</a:t>
                      </a:r>
                      <a:r>
                        <a:rPr lang="en-US" altLang="zh-CN" dirty="0" smtClean="0"/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刹车距离 英尺 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5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6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35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数学理论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340768"/>
            <a:ext cx="7957392" cy="23042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最小，对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求导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</a:p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</a:p>
          <a:p>
            <a:pPr marL="68263" indent="0" eaLnBrk="1" hangingPunct="1">
              <a:buNone/>
            </a:pP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=0  #  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l-GR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)=k</a:t>
            </a:r>
            <a:r>
              <a:rPr lang="el-GR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Σ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73832" y="3810744"/>
            <a:ext cx="4536504" cy="139903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将表的第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列，拷贝到文本文件中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先拷贝到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，再拷贝出来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263" indent="0" eaLnBrk="1" hangingPunct="1">
              <a:buNone/>
            </a:pP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780864"/>
            <a:ext cx="2304256" cy="2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67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188" y="260648"/>
            <a:ext cx="7959634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numpy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基础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40940" y="1052736"/>
            <a:ext cx="7957392" cy="511256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import numpy as np</a:t>
            </a:r>
          </a:p>
          <a:p>
            <a:pPr marL="68263" indent="0" eaLnBrk="1" hangingPunct="1"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import numpy.random as npr</a:t>
            </a:r>
          </a:p>
          <a:p>
            <a:pPr eaLnBrk="1" hangingPunct="1"/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读文件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  data=np.loadtxt(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)  # data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是矩阵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简单算术运算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乘方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**，对每个元素进行运算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 np.sum(A)  # A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矩阵元素加和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矩阵分片   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步长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步长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个同维度的矩阵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对应元素相乘，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A*B</a:t>
            </a:r>
          </a:p>
          <a:p>
            <a:pPr eaLnBrk="1" hangingPunct="1"/>
            <a:r>
              <a:rPr lang="en-US" altLang="zh-CN" sz="2000" smtClean="0"/>
              <a:t>npr.random()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0~1</a:t>
            </a:r>
            <a:r>
              <a:rPr lang="zh-CN" altLang="en-US" sz="2000" smtClean="0"/>
              <a:t>小数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npr.random(n),</a:t>
            </a:r>
            <a:r>
              <a:rPr lang="en-US" altLang="zh-CN" sz="2000"/>
              <a:t>n</a:t>
            </a:r>
            <a:r>
              <a:rPr lang="zh-CN" altLang="en-US" sz="2000"/>
              <a:t>个</a:t>
            </a:r>
            <a:r>
              <a:rPr lang="en-US" altLang="zh-CN" sz="2000"/>
              <a:t>0~1</a:t>
            </a:r>
            <a:r>
              <a:rPr lang="zh-CN" altLang="en-US" sz="2000" smtClean="0"/>
              <a:t>小数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npr.randint(n),0-n-1</a:t>
            </a:r>
            <a:r>
              <a:rPr lang="zh-CN" altLang="en-US" sz="2000" smtClean="0"/>
              <a:t>之间的</a:t>
            </a:r>
            <a:r>
              <a:rPr lang="zh-CN" altLang="en-US" sz="2000" smtClean="0"/>
              <a:t>整数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函数</a:t>
            </a:r>
            <a:r>
              <a:rPr lang="en-US" altLang="zh-CN" sz="2000" smtClean="0"/>
              <a:t>np.xxx</a:t>
            </a:r>
            <a:r>
              <a:rPr lang="zh-CN" altLang="en-US" sz="2000" smtClean="0"/>
              <a:t>，如</a:t>
            </a:r>
            <a:r>
              <a:rPr lang="en-US" altLang="zh-CN" sz="2000" smtClean="0"/>
              <a:t>exp</a:t>
            </a:r>
            <a:r>
              <a:rPr lang="zh-CN" altLang="en-US" sz="2000" smtClean="0"/>
              <a:t>等，支持数组自变量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631486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数学理论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268760"/>
            <a:ext cx="795739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结果公式：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)=k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Σ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73832" y="1916832"/>
            <a:ext cx="7979096" cy="44427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data=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r"G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:\modelTeach\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刹车速度与距离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v=data[:,0]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d=data[:,1]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v2=v**2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v3=v**3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v4=v**4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k=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np.sum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(d*v2-0.75*v3)/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np.sum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(v4)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print(k)</a:t>
            </a:r>
            <a:endParaRPr lang="en-US" altLang="zh-CN" sz="24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9472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模型求解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优化求解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5148064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9353" y="1240396"/>
            <a:ext cx="8424935" cy="7484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(d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-0.75v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-kv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=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函数，是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en-US" altLang="zh-CN" sz="2800" b="1" baseline="30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961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7918</TotalTime>
  <Words>2588</Words>
  <Application>Microsoft Office PowerPoint</Application>
  <PresentationFormat>全屏显示(4:3)</PresentationFormat>
  <Paragraphs>458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初等模型</vt:lpstr>
      <vt:lpstr>引例--刹车距离与车速的关系</vt:lpstr>
      <vt:lpstr>刹车距离与车速关系模型</vt:lpstr>
      <vt:lpstr>刹车距离与车速关系模型</vt:lpstr>
      <vt:lpstr>模型求解—数学理论</vt:lpstr>
      <vt:lpstr>模型求解—数学理论</vt:lpstr>
      <vt:lpstr>numpy 基础</vt:lpstr>
      <vt:lpstr>模型求解—数学理论</vt:lpstr>
      <vt:lpstr>模型求解—优化求解</vt:lpstr>
      <vt:lpstr>模型求解—程序设计</vt:lpstr>
      <vt:lpstr>模型求解—优化函数的设计</vt:lpstr>
      <vt:lpstr>模型求解—优化函数</vt:lpstr>
      <vt:lpstr>模型求解—程序设计</vt:lpstr>
      <vt:lpstr>模型求解—程序设计，用遗传算法</vt:lpstr>
      <vt:lpstr>模型求解—程序设计，用遗传算法</vt:lpstr>
      <vt:lpstr>模型案例—黑枸杞花青素溶出</vt:lpstr>
      <vt:lpstr>生物进化论—优胜劣汰</vt:lpstr>
      <vt:lpstr>理论到案例—黑枸杞花青素溶出</vt:lpstr>
      <vt:lpstr>数值遗传算法</vt:lpstr>
      <vt:lpstr>问题种类、参数决定染色体编码</vt:lpstr>
      <vt:lpstr>染色体编码实例</vt:lpstr>
      <vt:lpstr>染色体编码-程序代码</vt:lpstr>
      <vt:lpstr>评估函数-</vt:lpstr>
      <vt:lpstr>黑枸杞的评估函数</vt:lpstr>
      <vt:lpstr>类NGA—构造函数</vt:lpstr>
      <vt:lpstr>种群设定</vt:lpstr>
      <vt:lpstr>CrossOver-操作</vt:lpstr>
      <vt:lpstr>CrossOver-程序代码</vt:lpstr>
      <vt:lpstr>CrossOver-程序代码</vt:lpstr>
      <vt:lpstr>CrossOver-程序代码</vt:lpstr>
      <vt:lpstr>寻找最优和最劣个体</vt:lpstr>
      <vt:lpstr>mutation</vt:lpstr>
      <vt:lpstr>mutation</vt:lpstr>
      <vt:lpstr>遗传算法组成</vt:lpstr>
      <vt:lpstr>遗传算法组成</vt:lpstr>
      <vt:lpstr>黑枸杞的评估函数</vt:lpstr>
      <vt:lpstr>遗传算法应用</vt:lpstr>
      <vt:lpstr>遗传算法应用</vt:lpstr>
      <vt:lpstr>线性方程组求解—优化</vt:lpstr>
      <vt:lpstr>方程组求解</vt:lpstr>
      <vt:lpstr>线性方程组求解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427</cp:revision>
  <dcterms:created xsi:type="dcterms:W3CDTF">2010-02-28T17:17:53Z</dcterms:created>
  <dcterms:modified xsi:type="dcterms:W3CDTF">2020-04-08T04:41:40Z</dcterms:modified>
</cp:coreProperties>
</file>