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87" r:id="rId3"/>
    <p:sldId id="314" r:id="rId4"/>
    <p:sldId id="315" r:id="rId5"/>
    <p:sldId id="316" r:id="rId6"/>
    <p:sldId id="391" r:id="rId7"/>
    <p:sldId id="385" r:id="rId8"/>
    <p:sldId id="317" r:id="rId9"/>
    <p:sldId id="392" r:id="rId10"/>
    <p:sldId id="363" r:id="rId11"/>
    <p:sldId id="364" r:id="rId12"/>
    <p:sldId id="371" r:id="rId13"/>
    <p:sldId id="372" r:id="rId14"/>
    <p:sldId id="365" r:id="rId15"/>
    <p:sldId id="367" r:id="rId16"/>
    <p:sldId id="366" r:id="rId17"/>
    <p:sldId id="368" r:id="rId18"/>
    <p:sldId id="373" r:id="rId19"/>
    <p:sldId id="370" r:id="rId20"/>
    <p:sldId id="374" r:id="rId21"/>
    <p:sldId id="375" r:id="rId22"/>
    <p:sldId id="376" r:id="rId23"/>
    <p:sldId id="377" r:id="rId24"/>
    <p:sldId id="379" r:id="rId25"/>
    <p:sldId id="383" r:id="rId26"/>
    <p:sldId id="378" r:id="rId27"/>
    <p:sldId id="380" r:id="rId28"/>
    <p:sldId id="381" r:id="rId29"/>
    <p:sldId id="382" r:id="rId30"/>
    <p:sldId id="386" r:id="rId31"/>
    <p:sldId id="390" r:id="rId32"/>
    <p:sldId id="384" r:id="rId33"/>
    <p:sldId id="319" r:id="rId34"/>
    <p:sldId id="320" r:id="rId35"/>
    <p:sldId id="321" r:id="rId36"/>
    <p:sldId id="322" r:id="rId37"/>
    <p:sldId id="325" r:id="rId38"/>
    <p:sldId id="326" r:id="rId39"/>
    <p:sldId id="328" r:id="rId40"/>
    <p:sldId id="393" r:id="rId41"/>
    <p:sldId id="327" r:id="rId42"/>
    <p:sldId id="389" r:id="rId43"/>
    <p:sldId id="362" r:id="rId44"/>
    <p:sldId id="394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>
      <p:cViewPr varScale="1">
        <p:scale>
          <a:sx n="73" d="100"/>
          <a:sy n="73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907704" y="1340768"/>
            <a:ext cx="5400600" cy="14551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多变量非线性建模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神经网络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501008"/>
            <a:ext cx="2362200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462908"/>
            <a:ext cx="2390775" cy="2381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576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原理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1143" y="59897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算法代码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16632"/>
            <a:ext cx="1648582" cy="164216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80" y="228121"/>
            <a:ext cx="7772400" cy="7360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误差后向传播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en-US" altLang="zh-CN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n</a:t>
                </a:r>
                <a:r>
                  <a:rPr lang="zh-CN" altLang="en-US" sz="2800">
                    <a:latin typeface="等线" panose="02010600030101010101" pitchFamily="2" charset="-122"/>
                    <a:ea typeface="等线" panose="02010600030101010101" pitchFamily="2" charset="-122"/>
                  </a:rPr>
                  <a:t>个节点预测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输出值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第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样本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的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误差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误差函数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依赖于</a:t>
                </a:r>
                <a:r>
                  <a:rPr lang="en-US" altLang="zh-CN" sz="2800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en-US" altLang="zh-CN" sz="2800" baseline="-25000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ij</a:t>
                </a:r>
                <a:endParaRPr lang="en-US" altLang="zh-CN" sz="2800" baseline="-250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给定学习率</a:t>
                </a:r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η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，权重</a:t>
                </a:r>
                <a:r>
                  <a:rPr lang="en-US" altLang="zh-CN" sz="28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en-US" altLang="zh-CN" sz="2800" baseline="-250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ij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的调节</a:t>
                </a:r>
                <a:r>
                  <a:rPr lang="zh-CN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量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</a:p>
              <a:p>
                <a:pPr marL="457200" indent="-45720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输出层第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个神经元的</a:t>
                </a:r>
                <a:r>
                  <a:rPr lang="zh-CN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输入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 </a:t>
                </a: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输出为：                      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f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为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sigmoid 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函数</a:t>
                </a: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</a:t>
                </a:r>
                <a:r>
                  <a:rPr lang="en-US" altLang="zh-CN" sz="2800" baseline="-250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是关于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的函数，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是β</a:t>
                </a:r>
                <a:r>
                  <a:rPr lang="en-US" altLang="zh-CN" sz="2800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的函数，β</a:t>
                </a:r>
                <a:r>
                  <a:rPr lang="en-US" altLang="zh-CN" sz="2800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</a:t>
                </a:r>
                <a:r>
                  <a:rPr lang="en-US" altLang="zh-CN" sz="28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en-US" altLang="zh-CN" sz="2800" baseline="-250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ij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的函数，</a:t>
                </a:r>
                <a:r>
                  <a:rPr lang="zh-CN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利用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微分</a:t>
                </a:r>
                <a:r>
                  <a:rPr lang="zh-CN" altLang="zh-CN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链式法则</a:t>
                </a:r>
                <a:r>
                  <a:rPr lang="en-US" altLang="zh-CN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  </a:t>
                </a:r>
                <a:r>
                  <a:rPr lang="en-US" altLang="zh-CN" sz="160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①</a:t>
                </a:r>
                <a:r>
                  <a:rPr lang="en-US" altLang="zh-CN" sz="16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</a:t>
                </a:r>
                <a:r>
                  <a:rPr lang="en-US" altLang="zh-CN" sz="160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②</a:t>
                </a:r>
                <a:r>
                  <a:rPr lang="en-US" altLang="zh-CN" sz="16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</a:t>
                </a:r>
                <a:r>
                  <a:rPr lang="en-US" altLang="zh-CN" sz="160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③</a:t>
                </a:r>
                <a:r>
                  <a:rPr lang="en-US" altLang="zh-CN" sz="16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altLang="zh-CN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blipFill>
                <a:blip r:embed="rId2"/>
                <a:stretch>
                  <a:fillRect l="-427" t="-753" r="-55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8" y="1322495"/>
            <a:ext cx="2878378" cy="526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72" y="1858861"/>
            <a:ext cx="2838424" cy="576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773063"/>
            <a:ext cx="1871695" cy="527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914" y="3205951"/>
            <a:ext cx="1647825" cy="40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00" y="3674342"/>
            <a:ext cx="1181100" cy="39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683" y="5067228"/>
            <a:ext cx="3029350" cy="9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17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5704687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误差后向传播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根据输入层的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公式，</a:t>
                </a:r>
                <a:endParaRPr lang="en-US" altLang="zh-CN" sz="16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根据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误差公式</a:t>
                </a:r>
                <a:endParaRPr lang="en-US" altLang="zh-CN" sz="1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是输出层的输出对输入求偏导，输出层的函数为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Sigmoid</a:t>
                </a: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函数，其导数为：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f’(x)=f(x)*(1-f(x))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所以</a:t>
                </a:r>
                <a:endParaRPr lang="en-US" altLang="zh-CN" sz="280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最终 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blipFill>
                <a:blip r:embed="rId2"/>
                <a:stretch>
                  <a:fillRect l="-569" t="-75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7" y="1412776"/>
            <a:ext cx="1152525" cy="581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321" y="2208903"/>
            <a:ext cx="1791583" cy="644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973" y="4293096"/>
            <a:ext cx="4343400" cy="628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73" y="5332599"/>
            <a:ext cx="5328607" cy="612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35609" y="1997319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7737" y="1253950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6942" y="4191598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431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56" y="1052736"/>
            <a:ext cx="8424936" cy="484624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神经网络的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激活函数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只考虑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logistic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要定义，用于前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向计算输出值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后向误差传递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，需要激活函数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的一阶导数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网络的构造，输入层、隐含层、输出层，节点数需要构造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权重需要初始化，一般初始化为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-1~1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间的小数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如：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np.random.random((5,3))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产生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0~1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之间的随机数，将其*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2-1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，就得到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-1~1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之间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输入层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到隐层的权重矩阵的维数：输入特征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加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偏置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，隐层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，所以为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(n+1)*k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隐层到输出层：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个输出，权重的维数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k*s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627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NeuralNetwork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911" y="1124744"/>
            <a:ext cx="8424936" cy="36941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构造函数：用什么激活函数，网络构造（各层节点数，用一个列表表达）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根据节点数，构造权重矩阵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定义激活函数及其一阶导数函数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建模拟合函数：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fit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，给定学习速率，迭代次数，建模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预报函数</a:t>
            </a: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predict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5760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5008"/>
            <a:ext cx="813690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NeuralNetwork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定义激活函数，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生长函数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及其一阶导数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logistic(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1/(1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np.exp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(-x))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logistic_derivative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self.logistic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(x)*(1-self.logistic(x))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#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双曲函数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及其一阶导数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np.tanh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tanh_deriv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1.0 -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np.tanh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(x)**2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642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自编神经网络程序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5008"/>
            <a:ext cx="813690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 layer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参数用一个元组传递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，输入、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隐、出 节点数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__(self, layers, activation='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'):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if activation == 'logistic':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self.logistic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self.activation_deriv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self.logistic_derivative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elif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activation == 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self.tanh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self.activation_deriv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self.tanh_deriv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8680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5008"/>
            <a:ext cx="849694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两个层之间，有权重，初始化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(layers) - 1):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#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np.random.random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n,m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)),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产生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n*m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矩阵，每个数是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0-1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随机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# *2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后，成为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0-2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之间，再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，变成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之间。</a:t>
            </a: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==0: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输入层，加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偏置，节点数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w=2*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np.random.random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layers[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]+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1 ,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layers[1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]))-1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(w*0.5)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else: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w=2*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np.random.random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((layers[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 , layers[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+ 1]))-1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(w*0.5)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305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911" y="815008"/>
            <a:ext cx="813690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#X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矩阵，每行是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一个样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本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是分类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learning_rate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学习速率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epochs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最大迭代次数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fit(self, X, y,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learning_rate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=0.2, epochs=10000):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temp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np.ones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X.shape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[0])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初始化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X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np.c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_[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X,temp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#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加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，为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bias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for k in range(epochs):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随机选取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一个样本，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对神经网络进行更新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X.shape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[0])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a = [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X[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]]  #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列表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完成所有正向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的输出的计算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j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)):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a.append(self.activation(a[j] @ self.weights[j] )) 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巧妙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924944"/>
            <a:ext cx="1827900" cy="14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58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15008"/>
            <a:ext cx="8820472" cy="47022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error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= y[i] - a[-1]  # 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输出层在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[-1]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           deltas = [error * self.activation_deriv(a[-1])] 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输出层调节初值，见下式红框</a:t>
            </a:r>
            <a:endParaRPr lang="en-US" altLang="zh-CN" sz="1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18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开始反向误差传播，更新权重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j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(a) - 2, 0, -1):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从倒数第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层到开始层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deltas.append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(deltas[-1].dot(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[j].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) * self.activation_deriv(a[j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deltas.reverse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)):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更新权重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layer =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np.atleast_2d(a[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])    # 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作为推导公式的第</a:t>
            </a:r>
            <a:r>
              <a:rPr lang="en-US" altLang="zh-CN" sz="18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800" smtClean="0">
                <a:solidFill>
                  <a:srgbClr val="FF0000"/>
                </a:solidFill>
              </a:rPr>
              <a:t> ，见前面推导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delta =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np.atleast_2d(deltas[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])  #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向量转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成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一行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的矩阵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 +=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learning_rate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layer.T @ delta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98" y="2420888"/>
            <a:ext cx="1059741" cy="72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8800"/>
            <a:ext cx="4722796" cy="5429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915816" y="1628800"/>
            <a:ext cx="1728192" cy="4320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36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15008"/>
            <a:ext cx="8784976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预测函数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predict(self, x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给定一组预测样本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temp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np.ones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x.shape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[0])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x=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np.c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_[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x,temp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]  #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加偏置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for a in x: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for w in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a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(np.dot(a, w))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ans.append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  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np.argmax(a)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输出层节点正交化转类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return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698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本节要求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187" y="1263662"/>
            <a:ext cx="8136904" cy="158927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算法的原理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要求能自己编写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看例子，会组织，解决问题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01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非线性分类问题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318142"/>
            <a:ext cx="3654927" cy="369503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图：非线性分类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mtClean="0"/>
              <a:t>1x0.txt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分类为：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1y0.txt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，标识为：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用神经网络建，预测是否可分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39426"/>
            <a:ext cx="4536504" cy="38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98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315" y="129096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非线性分类问题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187512"/>
            <a:ext cx="8191431" cy="2889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数据预处理：因为神经网络的激活函数，数据要被预处理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方法一：处理到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0~1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方法二：处理到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-1~1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注意：处理时，记录处理的参数（如均值），预测新数据集时，用记录的参数对数据预处理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41009" y="4161544"/>
            <a:ext cx="8191431" cy="20037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分类信息正交化，如样本分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类，则类模式表达为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类：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1 0 0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类：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0 1 0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0 0 1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635896" y="5013176"/>
            <a:ext cx="4616896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配合数组下标从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开始，分类分为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等类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073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预处理</a:t>
            </a:r>
            <a:r>
              <a:rPr lang="en-US" altLang="zh-CN" dirty="0" smtClean="0">
                <a:solidFill>
                  <a:schemeClr val="tx1"/>
                </a:solidFill>
              </a:rPr>
              <a:t>0~1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187512"/>
            <a:ext cx="8191431" cy="2385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minx=Xtrain.min(axis=0)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maxx=Xtrain.max(axis=0)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-= minx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/=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maxx-minx)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1009" y="3789040"/>
            <a:ext cx="8191431" cy="17281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-= minx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kern="0" smtClean="0">
                <a:latin typeface="宋体" panose="02010600030101010101" pitchFamily="2" charset="-122"/>
                <a:ea typeface="宋体" panose="02010600030101010101" pitchFamily="2" charset="-122"/>
              </a:rPr>
              <a:t>/= </a:t>
            </a:r>
            <a:r>
              <a:rPr lang="en-US" altLang="zh-CN" sz="2800" kern="0" smtClean="0">
                <a:latin typeface="宋体" panose="02010600030101010101" pitchFamily="2" charset="-122"/>
                <a:ea typeface="宋体" panose="02010600030101010101" pitchFamily="2" charset="-122"/>
              </a:rPr>
              <a:t>(maxx-minx)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9367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预处理</a:t>
            </a:r>
            <a:r>
              <a:rPr lang="en-US" altLang="zh-CN" smtClean="0">
                <a:solidFill>
                  <a:schemeClr val="tx1"/>
                </a:solidFill>
              </a:rPr>
              <a:t>-</a:t>
            </a:r>
            <a:r>
              <a:rPr lang="en-US" altLang="zh-CN" smtClean="0">
                <a:solidFill>
                  <a:schemeClr val="tx1"/>
                </a:solidFill>
              </a:rPr>
              <a:t>1~1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3040"/>
            <a:ext cx="8191431" cy="252952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aver=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Xtrain.mean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(axis=0) #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求每列的均值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-= aver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Xtemp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np.abs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Xtemp.max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(axis=0)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#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除以列最大值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3789040"/>
            <a:ext cx="8191431" cy="14401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en-US" altLang="zh-CN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-=aver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endParaRPr lang="en-US" altLang="zh-CN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519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样本集处理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训练集、测试集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112" y="1196752"/>
            <a:ext cx="8352928" cy="374441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将样本集，随机分割成训练集和测试集，有利于模型验证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sklearn.model_selection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特征矩阵，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分类矩阵，设已经准备好了，则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y,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=.1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=0.1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的样本预测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8920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0160"/>
            <a:ext cx="8191431" cy="527828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读数据画图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sklearn.model_selection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X=np.loadtxt(r"F:\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teach\programTeach\modelTeach\1x0.txt")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y=np.loadtxt(r"F:\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teach\programTeach\modelTeach\1y0.txt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plot(X[y==1,0],X[y==1,1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],'b^')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plot(X[y!=1,0],X[y!=1,1],'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show()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84415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5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0160"/>
            <a:ext cx="8191431" cy="527828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数据分组，预处理，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-1~1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(X, y,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test_size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=.1)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aver=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Xtrain.mean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(axis=0)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-=aver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Xtemp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np.abs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Xtemp.max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(axis=0)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-=aver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9304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6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191431" cy="403244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对分类信息正交化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labelstrain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in range(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)):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one=2*[0]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]==0: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one[0]=1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else: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one[1]=1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labelstrain.append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(one)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labelstrain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np.array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labelstrain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82" y="1377847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60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191431" cy="5122345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neuralNetwork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NeuralNetwork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NeuralNetwork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 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X.shape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[1],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100,labelstrain.shape[1] ],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'logistic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nn.fit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Xtrain,labelstrain,epochs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=10000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X.shape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[1],100,labelstrain.shape[1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]]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，用输入特征数，和输出特征数，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定义网络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91190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96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预测及分类报告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predictions=</a:t>
            </a:r>
            <a:r>
              <a:rPr lang="en-US" altLang="zh-CN" sz="2000" err="1">
                <a:latin typeface="宋体" panose="02010600030101010101" pitchFamily="2" charset="-122"/>
                <a:ea typeface="宋体" panose="02010600030101010101" pitchFamily="2" charset="-122"/>
              </a:rPr>
              <a:t>nn.predict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  # 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每个样本的预报类别标识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print(predictions)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sklearn.metrics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classification_report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print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classification_report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predictions))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356992"/>
            <a:ext cx="552886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069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非线性建模问题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187" y="1263662"/>
            <a:ext cx="8136904" cy="12241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=f(x1,x2,…,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之间呈非线性。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7544" y="2780928"/>
            <a:ext cx="3405020" cy="2780891"/>
            <a:chOff x="6761610" y="2890345"/>
            <a:chExt cx="3877985" cy="2692596"/>
          </a:xfrm>
        </p:grpSpPr>
        <p:sp>
          <p:nvSpPr>
            <p:cNvPr id="9" name="矩形 8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线性化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61610" y="3280385"/>
              <a:ext cx="3877985" cy="2302556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将对应的</a:t>
              </a:r>
              <a:r>
                <a: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sz="2400" kern="0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取平方，对数等。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以多元线性回归建模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73071" y="2780928"/>
            <a:ext cx="3405020" cy="2780891"/>
            <a:chOff x="6761610" y="2890345"/>
            <a:chExt cx="3877985" cy="2692596"/>
          </a:xfrm>
        </p:grpSpPr>
        <p:sp>
          <p:nvSpPr>
            <p:cNvPr id="12" name="矩形 11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61610" y="3280385"/>
              <a:ext cx="3877985" cy="2302556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、变量很多，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kern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、不知道</a:t>
              </a: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该用哪种</a:t>
              </a:r>
              <a:r>
                <a:rPr lang="zh-CN" altLang="en-US" sz="2400" kern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分类报告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5" y="980728"/>
            <a:ext cx="8496944" cy="511256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classification_report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已经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成为分类问题事实上的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标准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(precision) =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(TP true positive)/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被预测为正集的个数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(TP+FP  false positive)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(recall)=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TP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)/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参与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(TP+FN false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nagative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得分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2*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正集、负集：对某一类而言，视为正集合，其他为负集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FN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值为负集，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真值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为正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集的个数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FP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  预测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值为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正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集，真值为负集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的个数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352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分类报告例子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40560"/>
          </a:xfrm>
        </p:spPr>
        <p:txBody>
          <a:bodyPr/>
          <a:lstStyle/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预测值：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[1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, 0, 0,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1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, 1, 0, 0, 0, 0, 1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真值：   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[1, 0, 1,  1, 1, 0, 0, 0, 0, 1]</a:t>
            </a:r>
          </a:p>
          <a:p>
            <a:pPr marL="0" indent="0">
              <a:buNone/>
            </a:pP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(precision) = 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 true positive)/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被预测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为正集的个数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(TP+FP  false positive)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      4/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4+0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     5/ (5+1)=0.83</a:t>
            </a:r>
          </a:p>
          <a:p>
            <a:pPr marL="0" indent="0">
              <a:buNone/>
            </a:pP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(recall)=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(TP)/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预测个数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(TP+FN false nagative)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    5/(5+0)=1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    4/(4+1)=0.8</a:t>
            </a:r>
          </a:p>
          <a:p>
            <a:pPr marL="0" indent="0"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254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换一组数据试试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9361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np.loadtxt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:\teach\programTeach\modelTeach\1x1.txt")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np.loadtxt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:\teach\programTeach\modelTeach\1y1.txt")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142"/>
            <a:ext cx="3989682" cy="2625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14" y="2348880"/>
            <a:ext cx="5140686" cy="182323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4941168"/>
            <a:ext cx="3640887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结果比较差，怎么办？</a:t>
            </a:r>
            <a:endParaRPr lang="en-US" altLang="zh-CN" sz="20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752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err="1" smtClean="0"/>
              <a:t>MLPClassifier</a:t>
            </a:r>
            <a:r>
              <a:rPr lang="en-US" altLang="zh-CN" smtClean="0"/>
              <a:t> </a:t>
            </a:r>
            <a:r>
              <a:rPr lang="zh-CN" altLang="en-US" smtClean="0"/>
              <a:t>神经网络分类器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268760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包，包含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MLP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：多层感知器，既神经网络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clf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=(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10,),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alpha=1e-5, 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很多参数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clf.fit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score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clf.score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得分，准确率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clf.predict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prob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clf.predict_proba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预测概率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097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665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MLPClassifier</a:t>
            </a:r>
            <a:r>
              <a:rPr lang="en-US" altLang="zh-CN" dirty="0" smtClean="0"/>
              <a:t> </a:t>
            </a:r>
            <a:r>
              <a:rPr lang="zh-CN" altLang="en-US" smtClean="0"/>
              <a:t>网络参数</a:t>
            </a:r>
            <a:r>
              <a:rPr lang="zh-CN" altLang="en-US"/>
              <a:t>说明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1051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：元组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，一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个数是一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隐层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节点数，如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=(50,50)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两个隐含层，每层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=(60,)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一个隐含层，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：随机数生成器的状态或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种子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alpha </a:t>
            </a:r>
            <a:r>
              <a:rPr lang="zh-CN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:默认</a:t>
            </a: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0.0001</a:t>
            </a:r>
            <a:r>
              <a:rPr lang="zh-CN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</a:t>
            </a: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则化</a:t>
            </a:r>
            <a:r>
              <a:rPr lang="zh-CN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</a:t>
            </a:r>
            <a:r>
              <a:rPr lang="zh-CN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（防止过拟合），参见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https://www.jianshu.com/p/70eea8513d16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activation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激活函数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Σ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r>
              <a:rPr lang="en-US" altLang="zh-CN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ij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转换，包括：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'identity', 'logistic', 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'},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默认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identity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f(x) = x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logistic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：其实就是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sigmod,f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(x) = 1 / (1 +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(-x)).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f(x)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(x).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f(x) = max(0, x)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4259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MLPClassifier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神经网络参数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268760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solver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：优化权重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的算法，取值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{'lbfgs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sgd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'},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lbfgs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quasi-Newton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（拟牛顿法）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的优化器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sgd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：随机梯度下降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Kingma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Diederik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and Jimmy Ba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提出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梯度的优化器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相对较大的数据集上效果比较好（几千个样本或者更多），对小数据集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来说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lbfgs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收敛更快效果也更好。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716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MLPClassifier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神经网络参数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03040"/>
            <a:ext cx="8551471" cy="501288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learning_rate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: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率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'constant'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invscaling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', 'adaptive'},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constant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constant: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learning_rate_init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的恒定学习率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invscaling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随着时间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power_t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逆标度指数不断降低学习率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learning_rate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effective_learning_rate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learning_rate_init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/ pow(t,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power_t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adaptive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只要训练损耗在下降，就保持学习率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learning_rate_init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，当连续两次不能降低训练损耗或验证分数停止升高至少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时，将当前学习率除以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迭代次数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max_iter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verbose=True,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输出训练过程的损失函数值，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不输出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002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633" y="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>
                <a:solidFill>
                  <a:schemeClr val="tx1"/>
                </a:solidFill>
              </a:rPr>
              <a:t>MLPClassifier</a:t>
            </a:r>
            <a:r>
              <a:rPr lang="zh-CN" altLang="en-US" smtClean="0">
                <a:solidFill>
                  <a:schemeClr val="tx1"/>
                </a:solidFill>
              </a:rPr>
              <a:t>例子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513" y="914400"/>
            <a:ext cx="8479463" cy="297495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将数据分成测试集和验证集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使用验证集建立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MLPClassifier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模型，并使用建立的模型预测验证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实现数据的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空间网格化，设每个网格点是一个样本，预测其概率，并画其等高线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实际建模点没那么多，所以就产生网格，假设网格点就是一个数据点，看其属于某类的概率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933056"/>
            <a:ext cx="3989682" cy="26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3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准备数据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71" y="1103040"/>
            <a:ext cx="8657015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train_test_split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sklearn.preprocessing import StandardScaler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sklearn.neural_network import MLPClassifier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X=np.loadtxt(r"f:\teach\programTeach\modelTeach\1x1.txt")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y=np.loadtxt(r"F:\teach\programTeach\modelTeach\1y1.txt")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 = StandardScaler().fit_transform(X)    # X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预处理 列  均值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，方差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=1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test_size=.4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411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建模及预测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34926"/>
            <a:ext cx="8479463" cy="499025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clf=MLPClassifier(hidden_layer_sizes=(100,), random_state=7)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clf.fit(X_train, y_train)#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建模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score = clf.score(X_test, y_test)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print('score=',score)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yhat=clf.predict(X_test)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print(yhat) #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print(y_test)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sklearn.metrics import classification_report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 (classification_report(y_test, yhat))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038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变量转换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318142"/>
            <a:ext cx="8136904" cy="203885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从初等模型出发的思考，变量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和函数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多项式模型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曲模型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对数模型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23" y="3429000"/>
            <a:ext cx="3084090" cy="280035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07473" y="3933056"/>
            <a:ext cx="4336535" cy="2038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y=a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x+a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sz="28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sz="28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+…</a:t>
            </a:r>
            <a:r>
              <a:rPr lang="en-US" altLang="zh-CN" sz="28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r>
              <a:rPr lang="en-US" altLang="zh-CN" sz="28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sz="2800" baseline="30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endParaRPr lang="zh-CN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多个变量，能否变成一个变量？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9336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建模及预测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34926"/>
            <a:ext cx="8479463" cy="499025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clf=MLPClassifier(hidden_layer_sizes=(100,), random_state=7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修改上述语句，如增加到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个隐含层（节点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64,32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），学习速率、指定算法、最大迭代次数，查看预测结果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340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931" y="1412776"/>
            <a:ext cx="8479463" cy="419909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为制作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网格点，假设新样本，三维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图准备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0].min() -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0].max() +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1].min() -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1].max() +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 = .2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xx,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h),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h))</a:t>
            </a:r>
          </a:p>
        </p:txBody>
      </p:sp>
    </p:spTree>
    <p:extLst>
      <p:ext uri="{BB962C8B-B14F-4D97-AF65-F5344CB8AC3E}">
        <p14:creationId xmlns:p14="http://schemas.microsoft.com/office/powerpoint/2010/main" val="600149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-2738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79463" cy="532859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matplotlib.colors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ListedColormap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cm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plt.cm.Accent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cm_bright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ListedColormap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(['#FF0000', '#0000FF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'])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clf.predict_proba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np.c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_[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xx.ravel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yy.ravel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()])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[:, 1]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选择第一类的概率输出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制作概率的等高线图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Z.reshape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xx.shape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4762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-2738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8245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CS = plt.contour(xx,yy, Z, 4, colors='k',)            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plt.clabel(CS, fontsize=12, inline=1)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画训练集点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plt.scatter(X_train[:, 0], X_train[:, 1], c=y_train, cmap=cm_bright, edgecolors='black', s=25)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画测试集点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plt.scatter(X_test[:, 0], X_test[:, 1], c=y_test, cmap=cm_bright, alpha=0.3, edgecolors='black', s=25)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plt.xlim(xx.min(), xx.max())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plt.ylim(yy.min(), yy.max())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73" y="2652158"/>
            <a:ext cx="4522230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21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-2738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课堂练习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980728"/>
            <a:ext cx="8640960" cy="48245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sklearn.datasets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中有一套手写数字，共有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1797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个图片，每个图片大小为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，共被分成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sklearn.datasets import load_digits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digits = load_digits()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 =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digits.data  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数字图片特征提取后得到的向量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digits.target  #  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是数字，如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正交化：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sklearn.preprocessing import LabelBinarizer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labels_y = LabelBinarizer().fit_transform(y)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labels_y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的正交化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786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神经网路如何解决非线性建模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8" y="1256348"/>
            <a:ext cx="8551471" cy="4836947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神经网络几乎可以解决任何非线性问题的建模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不追求得到显式的函数关系，其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非线性程度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无法想象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算法在飞速发展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：可伸缩性很强，如深度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tensorflow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keras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算法在固化：华为昇腾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910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、阿里平头哥含光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intel 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Nervana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，神经网络处理器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1249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神经网路如何解决非线性建模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5053759" y="1574039"/>
                <a:ext cx="3888432" cy="39131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F9900"/>
                  </a:buClr>
                  <a:buChar char="•"/>
                  <a:defRPr sz="220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F9900"/>
                  </a:buClr>
                  <a:buChar char="•"/>
                  <a:defRPr sz="160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如对节点</a:t>
                </a:r>
                <a:r>
                  <a:rPr lang="en-US" altLang="zh-CN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h1</a:t>
                </a:r>
                <a:r>
                  <a:rPr lang="zh-CN" altLang="en-US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：</a:t>
                </a:r>
                <a:endParaRPr lang="en-US" altLang="zh-CN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节点</a:t>
                </a:r>
                <a:r>
                  <a:rPr lang="zh-CN" altLang="en-US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输入</a:t>
                </a:r>
                <a:r>
                  <a:rPr lang="en-US" altLang="zh-CN" dirty="0" err="1" smtClean="0"/>
                  <a:t>z</a:t>
                </a:r>
                <a:r>
                  <a:rPr lang="en-US" altLang="zh-CN" baseline="-25000" dirty="0" err="1" smtClean="0"/>
                  <a:t>j</a:t>
                </a:r>
                <a:r>
                  <a:rPr lang="en-US" altLang="zh-CN" dirty="0" smtClean="0"/>
                  <a:t>=</a:t>
                </a:r>
                <a:r>
                  <a:rPr lang="zh-CN" altLang="zh-CN" dirty="0"/>
                  <a:t>Σ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ij</a:t>
                </a:r>
                <a:endParaRPr lang="en-US" altLang="zh-CN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dirty="0" smtClean="0">
                    <a:solidFill>
                      <a:srgbClr val="FF000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变成一个变量</a:t>
                </a:r>
                <a:r>
                  <a:rPr lang="en-US" altLang="zh-CN" kern="0" dirty="0" err="1" smtClean="0">
                    <a:solidFill>
                      <a:srgbClr val="FF000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z</a:t>
                </a:r>
                <a:r>
                  <a:rPr lang="en-US" altLang="zh-CN" kern="0" baseline="-25000" dirty="0" err="1" smtClean="0">
                    <a:solidFill>
                      <a:srgbClr val="FF000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endParaRPr lang="en-US" altLang="zh-CN" kern="0" baseline="-25000" dirty="0" smtClean="0">
                  <a:solidFill>
                    <a:srgbClr val="FF000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节点</a:t>
                </a:r>
                <a:r>
                  <a:rPr lang="zh-CN" altLang="en-US" kern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输出通过</a:t>
                </a:r>
                <a:r>
                  <a:rPr lang="zh-CN" altLang="en-US" kern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激活函数：</a:t>
                </a: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ho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调节</a:t>
                </a:r>
                <a:r>
                  <a:rPr lang="en-US" altLang="zh-CN" kern="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w</a:t>
                </a:r>
                <a:r>
                  <a:rPr lang="en-US" altLang="zh-CN" kern="0" baseline="-2500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ij</a:t>
                </a: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，使模型收敛</a:t>
                </a:r>
                <a:endParaRPr lang="en-US" altLang="zh-CN" kern="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3759" y="1574039"/>
                <a:ext cx="3888432" cy="3913155"/>
              </a:xfrm>
              <a:prstGeom prst="rect">
                <a:avLst/>
              </a:prstGeom>
              <a:blipFill>
                <a:blip r:embed="rId2"/>
                <a:stretch>
                  <a:fillRect l="-2188" t="-466"/>
                </a:stretch>
              </a:blipFill>
              <a:ln>
                <a:solidFill>
                  <a:srgbClr val="00B050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8" y="1845960"/>
            <a:ext cx="4392488" cy="31276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91680" y="25050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40459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n1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61271" y="4973573"/>
            <a:ext cx="3751961" cy="5136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                    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                    s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431516" y="2944700"/>
            <a:ext cx="176247" cy="205308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089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常用</a:t>
            </a:r>
            <a:r>
              <a:rPr lang="zh-CN" altLang="en-US">
                <a:solidFill>
                  <a:schemeClr val="tx1"/>
                </a:solidFill>
              </a:rPr>
              <a:t>激活</a:t>
            </a:r>
            <a:r>
              <a:rPr lang="zh-CN" altLang="en-US" smtClean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24459"/>
            <a:ext cx="8551471" cy="491917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sigmoid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                         </a:t>
            </a:r>
            <a:r>
              <a:rPr lang="en-US" altLang="zh-CN" sz="3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函数取值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范围 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0~1                                  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-1~1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很多分类问题：用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标识两种类别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f(x)=1/(1+e</a:t>
            </a:r>
            <a:r>
              <a:rPr lang="en-US" altLang="zh-CN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-x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                                      f(x)=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f'=f(x)*(1-f(x))                                       f'=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1.0 -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(x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)**2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7" y="1772816"/>
            <a:ext cx="3643262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97" y="1772816"/>
            <a:ext cx="3925796" cy="253666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4193673" y="1148922"/>
            <a:ext cx="0" cy="4918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843686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误差梯度下降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" y="1268760"/>
            <a:ext cx="6048672" cy="4682844"/>
          </a:xfrm>
        </p:spPr>
      </p:pic>
    </p:spTree>
    <p:extLst>
      <p:ext uri="{BB962C8B-B14F-4D97-AF65-F5344CB8AC3E}">
        <p14:creationId xmlns:p14="http://schemas.microsoft.com/office/powerpoint/2010/main" val="280980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网络训练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8" y="1318142"/>
            <a:ext cx="8551471" cy="369503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训练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神经网络的过程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，调节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优化权重的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过程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BP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Back Propagation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1986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年由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Rumelhart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McCelland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提出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按</a:t>
            </a:r>
            <a:r>
              <a:rPr lang="zh-CN" altLang="zh-CN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误差后向</a:t>
            </a:r>
            <a:r>
              <a:rPr lang="zh-CN" altLang="zh-CN" sz="3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传播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方式训练多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层前馈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网络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由输出层的误差开始，逐步向前层网络修正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权重。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0943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12895</TotalTime>
  <Words>2708</Words>
  <Application>Microsoft Office PowerPoint</Application>
  <PresentationFormat>全屏显示(4:3)</PresentationFormat>
  <Paragraphs>386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华文宋体</vt:lpstr>
      <vt:lpstr>华文新魏</vt:lpstr>
      <vt:lpstr>宋体</vt:lpstr>
      <vt:lpstr>微软雅黑</vt:lpstr>
      <vt:lpstr>Arial</vt:lpstr>
      <vt:lpstr>Bodoni MT Black</vt:lpstr>
      <vt:lpstr>Calibri</vt:lpstr>
      <vt:lpstr>Cambria Math</vt:lpstr>
      <vt:lpstr>Wingdings</vt:lpstr>
      <vt:lpstr>主题1</vt:lpstr>
      <vt:lpstr>多变量非线性建模 神经网络</vt:lpstr>
      <vt:lpstr>本节要求</vt:lpstr>
      <vt:lpstr>非线性建模问题</vt:lpstr>
      <vt:lpstr>变量转换</vt:lpstr>
      <vt:lpstr>神经网路如何解决非线性建模</vt:lpstr>
      <vt:lpstr>神经网路如何解决非线性建模</vt:lpstr>
      <vt:lpstr>常用激活函数</vt:lpstr>
      <vt:lpstr>误差梯度下降</vt:lpstr>
      <vt:lpstr>网络训练</vt:lpstr>
      <vt:lpstr>误差后向传播</vt:lpstr>
      <vt:lpstr>误差后向传播</vt:lpstr>
      <vt:lpstr>神经网络程序设计</vt:lpstr>
      <vt:lpstr>NeuralNetwork类</vt:lpstr>
      <vt:lpstr>神经网络程序</vt:lpstr>
      <vt:lpstr>自编神经网络程序</vt:lpstr>
      <vt:lpstr>神经网络程序</vt:lpstr>
      <vt:lpstr>神经网络程序</vt:lpstr>
      <vt:lpstr>神经网络程序</vt:lpstr>
      <vt:lpstr>神经网络程序</vt:lpstr>
      <vt:lpstr>非线性分类问题</vt:lpstr>
      <vt:lpstr>非线性分类问题-数据预处理</vt:lpstr>
      <vt:lpstr>预处理0~1</vt:lpstr>
      <vt:lpstr>预处理-1~1</vt:lpstr>
      <vt:lpstr>样本集处理---训练集、测试集</vt:lpstr>
      <vt:lpstr>神经网络应用—非线性分类</vt:lpstr>
      <vt:lpstr>神经网络应用—非线性分类</vt:lpstr>
      <vt:lpstr>神经网络应用—非线性分类</vt:lpstr>
      <vt:lpstr>神经网络应用—非线性分类</vt:lpstr>
      <vt:lpstr>神经网络应用—非线性分类</vt:lpstr>
      <vt:lpstr>分类报告</vt:lpstr>
      <vt:lpstr>分类报告例子</vt:lpstr>
      <vt:lpstr>换一组数据试试</vt:lpstr>
      <vt:lpstr>MLPClassifier 神经网络分类器</vt:lpstr>
      <vt:lpstr>MLPClassifier 网络参数说明</vt:lpstr>
      <vt:lpstr>MLPClassifier 神经网络参数</vt:lpstr>
      <vt:lpstr>MLPClassifier 神经网络参数</vt:lpstr>
      <vt:lpstr>MLPClassifier例子</vt:lpstr>
      <vt:lpstr>程序—准备数据</vt:lpstr>
      <vt:lpstr>程序—建模及预测</vt:lpstr>
      <vt:lpstr>程序—建模及预测</vt:lpstr>
      <vt:lpstr>程序—数据可视化</vt:lpstr>
      <vt:lpstr>程序—数据可视化</vt:lpstr>
      <vt:lpstr>程序—数据可视化</vt:lpstr>
      <vt:lpstr>课堂练习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562</cp:revision>
  <dcterms:created xsi:type="dcterms:W3CDTF">2010-02-28T17:17:53Z</dcterms:created>
  <dcterms:modified xsi:type="dcterms:W3CDTF">2020-05-20T03:32:48Z</dcterms:modified>
</cp:coreProperties>
</file>