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3"/>
  </p:notesMasterIdLst>
  <p:sldIdLst>
    <p:sldId id="256" r:id="rId2"/>
    <p:sldId id="360" r:id="rId3"/>
    <p:sldId id="351" r:id="rId4"/>
    <p:sldId id="353" r:id="rId5"/>
    <p:sldId id="354" r:id="rId6"/>
    <p:sldId id="355" r:id="rId7"/>
    <p:sldId id="356" r:id="rId8"/>
    <p:sldId id="357" r:id="rId9"/>
    <p:sldId id="358" r:id="rId10"/>
    <p:sldId id="361" r:id="rId11"/>
    <p:sldId id="362" r:id="rId12"/>
    <p:sldId id="359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74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79512" y="6385867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对象列表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280920" cy="6928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1418" y="1196752"/>
            <a:ext cx="809102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膜拜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单车被客户骑走的概率相同，设车子每次被客户骑行时的时间均匀分布在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5-20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分钟内，车速每分钟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米，现投放一批车子，统计一段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时间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后，每辆车的行使里程，并按行程排序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41418" y="2520147"/>
            <a:ext cx="809102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设摩拜车有唯一标识（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位数字），有一个方法，每当客户骑完毕后，能记录总行程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41418" y="3501008"/>
            <a:ext cx="8091022" cy="26818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Mobike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sumd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=0  		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总行程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__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__(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self,no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车子牌号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    self.no=no</a:t>
            </a:r>
          </a:p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sumdis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self,dis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algn="just" eaLnBrk="1" hangingPunct="1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self.sumd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+=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dis	#</a:t>
            </a:r>
          </a:p>
        </p:txBody>
      </p:sp>
    </p:spTree>
    <p:extLst>
      <p:ext uri="{BB962C8B-B14F-4D97-AF65-F5344CB8AC3E}">
        <p14:creationId xmlns:p14="http://schemas.microsoft.com/office/powerpoint/2010/main" val="27897750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87" y="188640"/>
            <a:ext cx="8280920" cy="6928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35465" y="1025485"/>
            <a:ext cx="403244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random as R</a:t>
            </a:r>
          </a:p>
          <a:p>
            <a:pPr marL="68263" indent="0" algn="just" eaLnBrk="1" hangingPunct="1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range(0,10): 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生成🔟辆车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no=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)*3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m=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Mobike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(no)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(m)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count=0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while count&lt;100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:  # 100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次骑行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bike=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R.randint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(0,len(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)-1)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times=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R.randint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(5,20)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[bike].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sumdis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(times*100)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count+=1</a:t>
            </a:r>
          </a:p>
          <a:p>
            <a:pPr marL="68263" indent="0" algn="just" eaLnBrk="1" hangingPunct="1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95847" y="1025485"/>
            <a:ext cx="4496633" cy="31235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bike in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print(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bike.no,bike.sumd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print()</a:t>
            </a:r>
          </a:p>
          <a:p>
            <a:pPr marL="68263" indent="0" algn="just" eaLnBrk="1" hangingPunct="1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mobList.sort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(key=lambda o:o.sumd,reverse=True)   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bike in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mobList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algn="just" eaLnBrk="1" hangingPunct="1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print(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bike.no,bike.sumd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8991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3882"/>
            <a:ext cx="8280920" cy="11869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对象列表的高级排序 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operator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库中的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attrgetter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***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03325" y="1340768"/>
            <a:ext cx="4608512" cy="8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dirty="0"/>
              <a:t>from operator import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attrgetter</a:t>
            </a:r>
            <a:endParaRPr lang="en-US" altLang="zh-CN" sz="2000" dirty="0" smtClean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a=sorted(li, key=</a:t>
            </a:r>
            <a:r>
              <a:rPr lang="en-US" altLang="zh-CN" sz="2000" dirty="0" err="1"/>
              <a:t>attrgetter</a:t>
            </a:r>
            <a:r>
              <a:rPr lang="en-US" altLang="zh-CN" sz="2000" dirty="0"/>
              <a:t>('tot</a:t>
            </a:r>
            <a:r>
              <a:rPr lang="en-US" altLang="zh-CN" sz="2000" dirty="0" smtClean="0"/>
              <a:t>'))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53415" y="2276872"/>
            <a:ext cx="4608512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dirty="0"/>
              <a:t>1200001 </a:t>
            </a:r>
            <a:r>
              <a:rPr lang="zh-CN" altLang="en-US" sz="2000" dirty="0"/>
              <a:t>许枫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65  </a:t>
            </a:r>
            <a:r>
              <a:rPr lang="en-US" altLang="zh-CN" sz="2000" dirty="0"/>
              <a:t>64 </a:t>
            </a:r>
            <a:r>
              <a:rPr lang="en-US" altLang="zh-CN" sz="2000" dirty="0" smtClean="0"/>
              <a:t> 61  190  63.3</a:t>
            </a:r>
            <a:endParaRPr lang="en-US" altLang="zh-CN" sz="2000" dirty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1200002 </a:t>
            </a:r>
            <a:r>
              <a:rPr lang="zh-CN" altLang="en-US" sz="2000" dirty="0"/>
              <a:t>周杰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76  65  72  213  71.0</a:t>
            </a:r>
            <a:endParaRPr lang="en-US" altLang="zh-CN" sz="2000" dirty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1200003 </a:t>
            </a:r>
            <a:r>
              <a:rPr lang="zh-CN" altLang="en-US" sz="2000" dirty="0"/>
              <a:t>李丽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82  76  91  249  83.0</a:t>
            </a:r>
            <a:endParaRPr lang="en-US" altLang="zh-CN" sz="2000" dirty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1200004 </a:t>
            </a:r>
            <a:r>
              <a:rPr lang="zh-CN" altLang="en-US" sz="2000" dirty="0"/>
              <a:t>王海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81  90  78  249  83.0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27372" y="3933056"/>
            <a:ext cx="6507104" cy="5040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b="1" dirty="0"/>
              <a:t>a=sorted(li, </a:t>
            </a:r>
            <a:r>
              <a:rPr lang="en-US" altLang="zh-CN" sz="2000" b="1" dirty="0" smtClean="0"/>
              <a:t>reverse=</a:t>
            </a:r>
            <a:r>
              <a:rPr lang="en-US" altLang="zh-CN" sz="2000" b="1" dirty="0" err="1" smtClean="0"/>
              <a:t>True,key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attrgetter</a:t>
            </a:r>
            <a:r>
              <a:rPr lang="en-US" altLang="zh-CN" sz="2000" b="1" dirty="0"/>
              <a:t>('tot','</a:t>
            </a:r>
            <a:r>
              <a:rPr lang="en-US" altLang="zh-CN" sz="2000" b="1" dirty="0" err="1"/>
              <a:t>phy</a:t>
            </a:r>
            <a:r>
              <a:rPr lang="en-US" altLang="zh-CN" sz="2000" b="1" dirty="0"/>
              <a:t>'))</a:t>
            </a:r>
            <a:endParaRPr lang="en-US" altLang="zh-CN" sz="2000" b="1" dirty="0" smtClean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66868" y="2636912"/>
            <a:ext cx="2725683" cy="108012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多字段排序。总分相等，则看物理，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逆序排序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57184" y="4653136"/>
            <a:ext cx="4608512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dirty="0"/>
              <a:t>1200004 </a:t>
            </a:r>
            <a:r>
              <a:rPr lang="zh-CN" altLang="en-US" sz="2000" dirty="0"/>
              <a:t>王海 </a:t>
            </a:r>
            <a:r>
              <a:rPr lang="en-US" altLang="zh-CN" sz="2000" dirty="0"/>
              <a:t>81 90 78 249 83.0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1200003 </a:t>
            </a:r>
            <a:r>
              <a:rPr lang="zh-CN" altLang="en-US" sz="2000" dirty="0"/>
              <a:t>李丽 </a:t>
            </a:r>
            <a:r>
              <a:rPr lang="en-US" altLang="zh-CN" sz="2000" dirty="0"/>
              <a:t>82 76 91 249 83.0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1200002 </a:t>
            </a:r>
            <a:r>
              <a:rPr lang="zh-CN" altLang="en-US" sz="2000" dirty="0"/>
              <a:t>周杰 </a:t>
            </a:r>
            <a:r>
              <a:rPr lang="en-US" altLang="zh-CN" sz="2000" dirty="0"/>
              <a:t>76 65 72 213 71.0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1200001 </a:t>
            </a:r>
            <a:r>
              <a:rPr lang="zh-CN" altLang="en-US" sz="2000" dirty="0"/>
              <a:t>许枫 </a:t>
            </a:r>
            <a:r>
              <a:rPr lang="en-US" altLang="zh-CN" sz="2000" dirty="0"/>
              <a:t>65 64 61 190 </a:t>
            </a:r>
            <a:r>
              <a:rPr lang="en-US" altLang="zh-CN" sz="2000" dirty="0" smtClean="0"/>
              <a:t>63.3</a:t>
            </a:r>
          </a:p>
        </p:txBody>
      </p:sp>
      <p:cxnSp>
        <p:nvCxnSpPr>
          <p:cNvPr id="4" name="直接箭头连接符 3"/>
          <p:cNvCxnSpPr>
            <a:stCxn id="15" idx="1"/>
          </p:cNvCxnSpPr>
          <p:nvPr/>
        </p:nvCxnSpPr>
        <p:spPr>
          <a:xfrm flipH="1">
            <a:off x="5652120" y="3176972"/>
            <a:ext cx="41474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70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数据结构 元组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3782" y="1052736"/>
            <a:ext cx="6164482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值不可变序列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just" eaLnBrk="1" hangingPunct="1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元组与列表一样，是一种序列，但元组数据不能修改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元组用一对小括号表示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x=(1,5,9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263" indent="0" algn="just" eaLnBrk="1" hangingPunct="1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只包含一个数的元组，必须有一个“，”号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x=(45)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x=(45,)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(45,)</a:t>
            </a:r>
          </a:p>
        </p:txBody>
      </p:sp>
      <p:sp>
        <p:nvSpPr>
          <p:cNvPr id="5" name="矩形 4"/>
          <p:cNvSpPr/>
          <p:nvPr/>
        </p:nvSpPr>
        <p:spPr>
          <a:xfrm>
            <a:off x="7380312" y="4293096"/>
            <a:ext cx="1348002" cy="93610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括号内的逗号，变成元组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 flipV="1">
            <a:off x="2123728" y="4149080"/>
            <a:ext cx="5256584" cy="612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2267744" y="4761148"/>
            <a:ext cx="5112568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609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395536" y="20205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元组的访问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812293"/>
            <a:ext cx="4248472" cy="5616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x=(1,3,5,7,9,11,13,15)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x[0]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y=x[:-1]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(1, 3, 5, 7, 9, 11, 13)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z=x[3:7]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z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(7, 9, 11, 13)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x[0]=1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"&lt;pyshell#14&gt;", line 1, in &lt;module&gt;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x[0]=1</a:t>
            </a:r>
          </a:p>
          <a:p>
            <a:pPr marL="68263" indent="0" algn="just" eaLnBrk="1" hangingPunct="1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'tuple' object does not support item assignment</a:t>
            </a:r>
          </a:p>
        </p:txBody>
      </p:sp>
      <p:sp>
        <p:nvSpPr>
          <p:cNvPr id="4" name="矩形 3"/>
          <p:cNvSpPr/>
          <p:nvPr/>
        </p:nvSpPr>
        <p:spPr>
          <a:xfrm>
            <a:off x="6084168" y="3020121"/>
            <a:ext cx="2520280" cy="576064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/>
              <a:t>列表可变</a:t>
            </a:r>
            <a:endParaRPr lang="zh-CN" altLang="en-US" sz="20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084168" y="4077072"/>
            <a:ext cx="2520280" cy="20014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pt-BR" altLang="zh-CN" sz="1800" b="1" dirty="0"/>
              <a:t>&gt;&gt;&gt; a=[1,3,5,7,9]</a:t>
            </a:r>
          </a:p>
          <a:p>
            <a:pPr marL="68263" indent="0" algn="just" eaLnBrk="1" hangingPunct="1">
              <a:buNone/>
            </a:pPr>
            <a:r>
              <a:rPr lang="pt-BR" altLang="zh-CN" sz="1800" b="1" dirty="0"/>
              <a:t>&gt;&gt;&gt; a[0]=-1</a:t>
            </a:r>
          </a:p>
          <a:p>
            <a:pPr marL="68263" indent="0" algn="just" eaLnBrk="1" hangingPunct="1">
              <a:buNone/>
            </a:pPr>
            <a:r>
              <a:rPr lang="pt-BR" altLang="zh-CN" sz="1800" b="1" dirty="0"/>
              <a:t>&gt;&gt;&gt; a</a:t>
            </a:r>
          </a:p>
          <a:p>
            <a:pPr marL="68263" indent="0" algn="just" eaLnBrk="1" hangingPunct="1">
              <a:buNone/>
            </a:pPr>
            <a:r>
              <a:rPr lang="pt-BR" altLang="zh-CN" sz="1800" b="1" dirty="0"/>
              <a:t>[-1, 3, 5, 7, 9]</a:t>
            </a:r>
            <a:endParaRPr lang="en-US" altLang="zh-CN" sz="1800" b="1" dirty="0"/>
          </a:p>
        </p:txBody>
      </p:sp>
      <p:sp>
        <p:nvSpPr>
          <p:cNvPr id="2" name="左右箭头 1"/>
          <p:cNvSpPr/>
          <p:nvPr/>
        </p:nvSpPr>
        <p:spPr>
          <a:xfrm>
            <a:off x="4932040" y="4375513"/>
            <a:ext cx="1008112" cy="35265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38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元组（或列表）解包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55576" y="1556792"/>
            <a:ext cx="777686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pPr marL="68263" indent="0" algn="just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(2, 2, 4, 4)</a:t>
            </a:r>
          </a:p>
          <a:p>
            <a:pPr marL="68263" indent="0" algn="just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a,b,c,d=x</a:t>
            </a:r>
          </a:p>
          <a:p>
            <a:pPr marL="68263" indent="0" algn="just" eaLnBrk="1" hangingPunct="1">
              <a:buNone/>
            </a:pP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3" indent="0" algn="just" eaLnBrk="1" hangingPunct="1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变量数，必须等于表中的元素个数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62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332656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元组有何意义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27584" y="1947539"/>
            <a:ext cx="7604642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元组是轻量级的列表，负荷小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元组可以作为很多内建函数的返回值，因为不需要修改其值</a:t>
            </a:r>
          </a:p>
        </p:txBody>
      </p:sp>
    </p:spTree>
    <p:extLst>
      <p:ext uri="{BB962C8B-B14F-4D97-AF65-F5344CB8AC3E}">
        <p14:creationId xmlns:p14="http://schemas.microsoft.com/office/powerpoint/2010/main" val="13502238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1700808"/>
            <a:ext cx="7912496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800" b="1" dirty="0" smtClean="0"/>
              <a:t>字典用一对花括号表示：</a:t>
            </a:r>
            <a:endParaRPr lang="en-US" altLang="zh-CN" sz="2800" b="1" dirty="0" smtClean="0"/>
          </a:p>
          <a:p>
            <a:pPr algn="just" eaLnBrk="1" hangingPunct="1">
              <a:buFontTx/>
              <a:buNone/>
            </a:pPr>
            <a:r>
              <a:rPr lang="zh-CN" altLang="en-US" sz="2800" b="1" dirty="0" smtClean="0"/>
              <a:t>例如：</a:t>
            </a:r>
            <a:r>
              <a:rPr lang="en-US" altLang="zh-CN" sz="2800" b="1" dirty="0" smtClean="0"/>
              <a:t>d={ }</a:t>
            </a:r>
            <a:r>
              <a:rPr lang="zh-CN" altLang="en-US" sz="2800" b="1" dirty="0" smtClean="0"/>
              <a:t>  ， 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就是一个字典</a:t>
            </a:r>
            <a:endParaRPr lang="en-US" altLang="zh-CN" sz="2800" b="1" dirty="0" smtClean="0"/>
          </a:p>
          <a:p>
            <a:pPr algn="just" eaLnBrk="1" hangingPunct="1">
              <a:buFontTx/>
              <a:buNone/>
            </a:pPr>
            <a:r>
              <a:rPr lang="zh-CN" altLang="en-US" sz="2800" b="1" dirty="0" smtClean="0"/>
              <a:t>字典存储的是：键</a:t>
            </a:r>
            <a:r>
              <a:rPr lang="en-US" altLang="zh-CN" sz="2800" b="1" dirty="0"/>
              <a:t>/</a:t>
            </a:r>
            <a:r>
              <a:rPr lang="zh-CN" altLang="en-US" sz="2800" b="1" dirty="0" smtClean="0"/>
              <a:t>值  对。如同查字典一样，</a:t>
            </a:r>
            <a:r>
              <a:rPr lang="zh-CN" altLang="en-US" sz="2800" b="1" dirty="0"/>
              <a:t>知道</a:t>
            </a:r>
            <a:r>
              <a:rPr lang="zh-CN" altLang="en-US" sz="2800" b="1" dirty="0" smtClean="0"/>
              <a:t>了键后，就可以查到值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4778306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03" y="286275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字典    手机电话号码本的存储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652120" y="2348879"/>
            <a:ext cx="3318953" cy="17090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4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建立学生电话号码本，</a:t>
            </a:r>
            <a:endParaRPr lang="en-US" altLang="zh-CN" dirty="0"/>
          </a:p>
          <a:p>
            <a:r>
              <a:rPr lang="zh-CN" altLang="en-US" dirty="0"/>
              <a:t>由姓名为键，电话为值。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1520" y="1772816"/>
            <a:ext cx="5048807" cy="4245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字典的建立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d</a:t>
            </a:r>
            <a:r>
              <a:rPr lang="en-US" altLang="zh-CN" sz="2400" b="1" dirty="0" smtClean="0"/>
              <a:t>={ }</a:t>
            </a:r>
            <a:endParaRPr lang="en-US" altLang="zh-CN" sz="2400" b="1" dirty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d['</a:t>
            </a:r>
            <a:r>
              <a:rPr lang="zh-CN" altLang="en-US" sz="2400" b="1" dirty="0"/>
              <a:t>张慧</a:t>
            </a:r>
            <a:r>
              <a:rPr lang="en-US" altLang="zh-CN" sz="2400" b="1" dirty="0"/>
              <a:t>']='15802349971'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d['</a:t>
            </a:r>
            <a:r>
              <a:rPr lang="zh-CN" altLang="en-US" sz="2400" b="1" dirty="0"/>
              <a:t>王全</a:t>
            </a:r>
            <a:r>
              <a:rPr lang="en-US" altLang="zh-CN" sz="2400" b="1" dirty="0"/>
              <a:t>']='13701892314'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d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{'</a:t>
            </a:r>
            <a:r>
              <a:rPr lang="zh-CN" altLang="en-US" sz="2400" b="1" dirty="0"/>
              <a:t>张慧</a:t>
            </a:r>
            <a:r>
              <a:rPr lang="en-US" altLang="zh-CN" sz="2400" b="1" dirty="0"/>
              <a:t>': '15802349971', '</a:t>
            </a:r>
            <a:r>
              <a:rPr lang="zh-CN" altLang="en-US" sz="2400" b="1" dirty="0"/>
              <a:t>王全</a:t>
            </a:r>
            <a:r>
              <a:rPr lang="en-US" altLang="zh-CN" sz="2400" b="1" dirty="0"/>
              <a:t>': '13701892314</a:t>
            </a:r>
            <a:r>
              <a:rPr lang="en-US" altLang="zh-CN" sz="2400" b="1" dirty="0" smtClean="0"/>
              <a:t>'}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d['</a:t>
            </a:r>
            <a:r>
              <a:rPr lang="zh-CN" altLang="en-US" sz="2400" b="1" dirty="0"/>
              <a:t>张慧</a:t>
            </a:r>
            <a:r>
              <a:rPr lang="en-US" altLang="zh-CN" sz="2400" b="1" dirty="0"/>
              <a:t>']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'15802349971'</a:t>
            </a:r>
            <a:endParaRPr lang="en-US" altLang="zh-CN" sz="2400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245390" y="4930791"/>
            <a:ext cx="2725683" cy="435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4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输入名字，得到电话</a:t>
            </a:r>
            <a:endParaRPr lang="en-US" altLang="zh-CN" sz="2000" dirty="0"/>
          </a:p>
        </p:txBody>
      </p:sp>
      <p:cxnSp>
        <p:nvCxnSpPr>
          <p:cNvPr id="3" name="直接箭头连接符 2"/>
          <p:cNvCxnSpPr>
            <a:stCxn id="8" idx="1"/>
          </p:cNvCxnSpPr>
          <p:nvPr/>
        </p:nvCxnSpPr>
        <p:spPr>
          <a:xfrm flipH="1">
            <a:off x="2518333" y="5148459"/>
            <a:ext cx="37270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934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字典的方法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72588" y="1412776"/>
            <a:ext cx="7912496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设字典对象为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，则：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 err="1" smtClean="0"/>
              <a:t>len</a:t>
            </a:r>
            <a:r>
              <a:rPr lang="en-US" altLang="zh-CN" sz="2400" b="1" dirty="0" smtClean="0"/>
              <a:t>(d) </a:t>
            </a:r>
            <a:r>
              <a:rPr lang="zh-CN" altLang="en-US" sz="2400" b="1" dirty="0" smtClean="0"/>
              <a:t>返回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中的  键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值  对的数量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 smtClean="0"/>
              <a:t>d[k]</a:t>
            </a:r>
            <a:r>
              <a:rPr lang="zh-CN" altLang="en-US" sz="2400" b="1" dirty="0" smtClean="0"/>
              <a:t>返回关联到键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上的值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/>
              <a:t>d</a:t>
            </a:r>
            <a:r>
              <a:rPr lang="en-US" altLang="zh-CN" sz="2400" b="1" dirty="0" smtClean="0"/>
              <a:t>[k] = v </a:t>
            </a:r>
            <a:r>
              <a:rPr lang="zh-CN" altLang="en-US" sz="2400" b="1" dirty="0" smtClean="0"/>
              <a:t>将值</a:t>
            </a:r>
            <a:r>
              <a:rPr lang="en-US" altLang="zh-CN" sz="2400" b="1" dirty="0" smtClean="0"/>
              <a:t>v </a:t>
            </a:r>
            <a:r>
              <a:rPr lang="zh-CN" altLang="en-US" sz="2400" b="1" dirty="0" smtClean="0"/>
              <a:t>关联到键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上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/>
              <a:t>d</a:t>
            </a:r>
            <a:r>
              <a:rPr lang="en-US" altLang="zh-CN" sz="2400" b="1" dirty="0" smtClean="0"/>
              <a:t>el  d[k] </a:t>
            </a:r>
            <a:r>
              <a:rPr lang="zh-CN" altLang="en-US" sz="2400" b="1" dirty="0" smtClean="0"/>
              <a:t>删除键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的项</a:t>
            </a:r>
            <a:endParaRPr lang="en-US" altLang="zh-CN" sz="2400" b="1" dirty="0" smtClean="0"/>
          </a:p>
          <a:p>
            <a:pPr algn="just" eaLnBrk="1" hangingPunct="1"/>
            <a:r>
              <a:rPr lang="en-US" altLang="zh-CN" sz="2400" b="1" dirty="0" smtClean="0"/>
              <a:t>k  in  d  </a:t>
            </a:r>
            <a:r>
              <a:rPr lang="zh-CN" altLang="en-US" sz="2400" b="1" dirty="0" smtClean="0"/>
              <a:t>判断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是否是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中的一个键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393432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类回顾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1268760"/>
            <a:ext cx="7772400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class  </a:t>
            </a:r>
            <a:r>
              <a:rPr lang="zh-CN" altLang="en-US" sz="3200" b="1" dirty="0"/>
              <a:t>类名</a:t>
            </a:r>
            <a:r>
              <a:rPr lang="en-US" altLang="zh-CN" sz="3200" b="1" dirty="0"/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 err="1"/>
              <a:t>def</a:t>
            </a:r>
            <a:r>
              <a:rPr lang="en-US" altLang="zh-CN" sz="3200" b="1" dirty="0"/>
              <a:t>  __</a:t>
            </a:r>
            <a:r>
              <a:rPr lang="en-US" altLang="zh-CN" sz="3200" b="1" dirty="0" err="1"/>
              <a:t>init</a:t>
            </a:r>
            <a:r>
              <a:rPr lang="en-US" altLang="zh-CN" sz="3200" b="1" dirty="0"/>
              <a:t>__(self, </a:t>
            </a:r>
            <a:r>
              <a:rPr lang="zh-CN" altLang="en-US" sz="3200" b="1" dirty="0"/>
              <a:t>参数</a:t>
            </a:r>
            <a:r>
              <a:rPr lang="en-US" altLang="zh-CN" sz="3200" b="1" dirty="0"/>
              <a:t>1,…, </a:t>
            </a:r>
            <a:r>
              <a:rPr lang="zh-CN" altLang="en-US" sz="3200" b="1" dirty="0"/>
              <a:t>参数</a:t>
            </a:r>
            <a:r>
              <a:rPr lang="en-US" altLang="zh-CN" sz="3200" b="1" dirty="0"/>
              <a:t>n):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     </a:t>
            </a:r>
            <a:r>
              <a:rPr lang="zh-CN" altLang="en-US" sz="3200" b="1" dirty="0"/>
              <a:t>确定类的属性，用</a:t>
            </a:r>
            <a:r>
              <a:rPr lang="en-US" altLang="zh-CN" sz="3200" b="1" dirty="0"/>
              <a:t>self.</a:t>
            </a:r>
            <a:r>
              <a:rPr lang="zh-CN" altLang="en-US" sz="3200" b="1" dirty="0"/>
              <a:t>属性名定义</a:t>
            </a:r>
            <a:endParaRPr lang="en-US" altLang="zh-CN" sz="32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 err="1"/>
              <a:t>def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行为</a:t>
            </a:r>
            <a:r>
              <a:rPr lang="en-US" altLang="zh-CN" sz="3200" b="1" dirty="0"/>
              <a:t>1(self,</a:t>
            </a:r>
            <a:r>
              <a:rPr lang="zh-CN" altLang="en-US" sz="3200" b="1" dirty="0"/>
              <a:t>形参表</a:t>
            </a:r>
            <a:r>
              <a:rPr lang="en-US" altLang="zh-CN" sz="32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行为逻辑</a:t>
            </a:r>
            <a:endParaRPr lang="en-US" altLang="zh-CN" sz="32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 err="1"/>
              <a:t>def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行为</a:t>
            </a:r>
            <a:r>
              <a:rPr lang="en-US" altLang="zh-CN" sz="3200" b="1" dirty="0"/>
              <a:t>n(self, </a:t>
            </a:r>
            <a:r>
              <a:rPr lang="zh-CN" altLang="en-US" sz="3200" b="1" dirty="0"/>
              <a:t>形参表</a:t>
            </a:r>
            <a:r>
              <a:rPr lang="en-US" altLang="zh-CN" sz="3200" b="1" dirty="0"/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行为逻辑</a:t>
            </a:r>
            <a:endParaRPr lang="en-US" altLang="zh-CN" sz="3200" b="1" dirty="0"/>
          </a:p>
          <a:p>
            <a:pPr marL="68263" indent="0" algn="just" eaLnBrk="1" hangingPunct="1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141471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以对象为元素  列表、字典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72627" y="2293108"/>
            <a:ext cx="7912496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000" b="1" dirty="0" smtClean="0"/>
              <a:t>当将上述学生放进一个列表</a:t>
            </a:r>
            <a:r>
              <a:rPr lang="en-US" altLang="zh-CN" sz="2000" b="1" dirty="0" smtClean="0"/>
              <a:t>li</a:t>
            </a:r>
            <a:r>
              <a:rPr lang="zh-CN" altLang="en-US" sz="2000" b="1" dirty="0" smtClean="0"/>
              <a:t>中，如何去查找一个对象？</a:t>
            </a:r>
            <a:endParaRPr lang="en-US" altLang="zh-CN" sz="2000" b="1" dirty="0" smtClean="0"/>
          </a:p>
          <a:p>
            <a:pPr algn="just" eaLnBrk="1" hangingPunct="1">
              <a:buFontTx/>
              <a:buNone/>
            </a:pPr>
            <a:r>
              <a:rPr lang="zh-CN" altLang="en-US" sz="2000" b="1" dirty="0" smtClean="0"/>
              <a:t>例如要找到 </a:t>
            </a:r>
            <a:r>
              <a:rPr lang="en-US" altLang="zh-CN" sz="2000" b="1" dirty="0" smtClean="0"/>
              <a:t>1200003 </a:t>
            </a:r>
            <a:r>
              <a:rPr lang="zh-CN" altLang="en-US" sz="2000" b="1" dirty="0" smtClean="0"/>
              <a:t>同学的信息？</a:t>
            </a:r>
            <a:endParaRPr lang="en-US" altLang="zh-CN" sz="2000" b="1" dirty="0" smtClean="0"/>
          </a:p>
          <a:p>
            <a:pPr algn="just" eaLnBrk="1" hangingPunct="1">
              <a:buFontTx/>
              <a:buNone/>
            </a:pPr>
            <a:r>
              <a:rPr lang="en-US" altLang="zh-CN" sz="2000" b="1" dirty="0"/>
              <a:t>i</a:t>
            </a:r>
            <a:r>
              <a:rPr lang="en-US" altLang="zh-CN" sz="2000" b="1" dirty="0" smtClean="0"/>
              <a:t>n </a:t>
            </a:r>
            <a:r>
              <a:rPr lang="zh-CN" altLang="en-US" sz="2000" b="1" dirty="0" smtClean="0"/>
              <a:t>运算符，可以测试元素是否在表中，</a:t>
            </a:r>
            <a:r>
              <a:rPr lang="en-US" altLang="zh-CN" sz="2000" b="1" dirty="0" smtClean="0"/>
              <a:t>index</a:t>
            </a:r>
            <a:r>
              <a:rPr lang="zh-CN" altLang="en-US" sz="2000" b="1" dirty="0" smtClean="0"/>
              <a:t>方法返回元素在表中的位置，但很难使用！我们只有学号</a:t>
            </a:r>
            <a:endParaRPr lang="en-US" altLang="zh-CN" sz="2000" b="1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72627" y="4074231"/>
            <a:ext cx="367240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dirty="0"/>
              <a:t>&gt;&gt;&gt; for 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 in li: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	if (stu.no == </a:t>
            </a:r>
            <a:r>
              <a:rPr lang="en-US" altLang="zh-CN" sz="2000" dirty="0" smtClean="0"/>
              <a:t>'1200002'):</a:t>
            </a:r>
            <a:endParaRPr lang="en-US" altLang="zh-CN" sz="2000" dirty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		s=</a:t>
            </a:r>
            <a:r>
              <a:rPr lang="en-US" altLang="zh-CN" sz="2000" dirty="0" err="1"/>
              <a:t>stu</a:t>
            </a:r>
            <a:endParaRPr lang="en-US" altLang="zh-CN" sz="2000" dirty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		break</a:t>
            </a:r>
            <a:endParaRPr lang="en-US" altLang="zh-CN" sz="2000" dirty="0" smtClean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91952" y="1189847"/>
            <a:ext cx="7912496" cy="8710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000" b="1" dirty="0"/>
              <a:t>1200001 </a:t>
            </a:r>
            <a:r>
              <a:rPr lang="zh-CN" altLang="en-US" sz="2000" b="1" dirty="0"/>
              <a:t>许枫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65  </a:t>
            </a:r>
            <a:r>
              <a:rPr lang="en-US" altLang="zh-CN" sz="2000" b="1" dirty="0"/>
              <a:t>64 </a:t>
            </a:r>
            <a:r>
              <a:rPr lang="en-US" altLang="zh-CN" sz="2000" b="1" dirty="0" smtClean="0"/>
              <a:t> 61  190  63.3</a:t>
            </a:r>
            <a:endParaRPr lang="en-US" altLang="zh-CN" sz="2000" b="1" dirty="0"/>
          </a:p>
          <a:p>
            <a:pPr algn="just" eaLnBrk="1" hangingPunct="1">
              <a:buFontTx/>
              <a:buNone/>
            </a:pPr>
            <a:r>
              <a:rPr lang="en-US" altLang="zh-CN" sz="2000" b="1" dirty="0"/>
              <a:t>1200002 </a:t>
            </a:r>
            <a:r>
              <a:rPr lang="zh-CN" altLang="en-US" sz="2000" b="1" dirty="0"/>
              <a:t>周杰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76  65  72  213  71.0</a:t>
            </a:r>
            <a:endParaRPr lang="en-US" altLang="zh-CN" sz="20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28875" y="4037536"/>
            <a:ext cx="3312368" cy="4696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需要用一个循环完成</a:t>
            </a:r>
            <a:endParaRPr lang="en-US" altLang="zh-CN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58607" y="5079215"/>
            <a:ext cx="3312368" cy="867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有一种数据结构：字典</a:t>
            </a:r>
            <a:endParaRPr lang="en-US" altLang="zh-CN" dirty="0"/>
          </a:p>
          <a:p>
            <a:r>
              <a:rPr lang="zh-CN" altLang="en-US" dirty="0"/>
              <a:t>可以迅速解决上述问题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165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新的数据结构  字典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72588" y="1124744"/>
            <a:ext cx="79124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000" dirty="0" smtClean="0"/>
              <a:t>将学生列表转换为一个字典</a:t>
            </a:r>
            <a:endParaRPr lang="en-US" altLang="zh-CN" sz="2000" dirty="0" smtClean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856611" y="4293519"/>
            <a:ext cx="2725683" cy="10834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将列表转化为字典</a:t>
            </a:r>
            <a:endParaRPr lang="en-US" altLang="zh-CN" dirty="0"/>
          </a:p>
          <a:p>
            <a:r>
              <a:rPr lang="zh-CN" altLang="en-US" dirty="0"/>
              <a:t>以学号为主键，学生为值</a:t>
            </a:r>
            <a:endParaRPr lang="en-US" altLang="zh-CN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83568" y="1700808"/>
            <a:ext cx="46085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smtClean="0"/>
              <a:t>li </a:t>
            </a:r>
            <a:r>
              <a:rPr lang="en-US" altLang="zh-CN" sz="2000" b="1" dirty="0"/>
              <a:t>= []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Student('1200001','</a:t>
            </a:r>
            <a:r>
              <a:rPr lang="zh-CN" altLang="en-US" sz="2000" b="1" dirty="0"/>
              <a:t>许枫</a:t>
            </a:r>
            <a:r>
              <a:rPr lang="en-US" altLang="zh-CN" sz="2000" b="1" dirty="0"/>
              <a:t>',65,64,61)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Student('1200002','</a:t>
            </a:r>
            <a:r>
              <a:rPr lang="zh-CN" altLang="en-US" sz="2000" b="1" dirty="0"/>
              <a:t>周杰</a:t>
            </a:r>
            <a:r>
              <a:rPr lang="en-US" altLang="zh-CN" sz="2000" b="1" dirty="0"/>
              <a:t>',76,65,72)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algn="just" eaLnBrk="1" hangingPunct="1">
              <a:buFontTx/>
              <a:buNone/>
            </a:pPr>
            <a:r>
              <a:rPr lang="it-IT" altLang="zh-CN" sz="2000" dirty="0" smtClean="0"/>
              <a:t>d={}</a:t>
            </a:r>
          </a:p>
          <a:p>
            <a:pPr algn="just" eaLnBrk="1" hangingPunct="1">
              <a:buFontTx/>
              <a:buNone/>
            </a:pPr>
            <a:r>
              <a:rPr lang="it-IT" altLang="zh-CN" sz="2000" dirty="0" smtClean="0"/>
              <a:t>for student </a:t>
            </a:r>
            <a:r>
              <a:rPr lang="it-IT" altLang="zh-CN" sz="2000" dirty="0"/>
              <a:t>in li:</a:t>
            </a:r>
          </a:p>
          <a:p>
            <a:pPr algn="just" eaLnBrk="1" hangingPunct="1">
              <a:buFontTx/>
              <a:buNone/>
            </a:pPr>
            <a:r>
              <a:rPr lang="it-IT" altLang="zh-CN" sz="2000" dirty="0"/>
              <a:t>	</a:t>
            </a:r>
            <a:r>
              <a:rPr lang="it-IT" altLang="zh-CN" sz="2000" dirty="0" smtClean="0"/>
              <a:t>d[student.no]=student</a:t>
            </a:r>
            <a:endParaRPr lang="en-US" altLang="zh-CN" sz="20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77410" y="1772816"/>
            <a:ext cx="352839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000" dirty="0" smtClean="0"/>
              <a:t>查找某个学生</a:t>
            </a:r>
            <a:endParaRPr lang="en-US" altLang="zh-CN" sz="2000" dirty="0" smtClean="0"/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&gt;&gt;&gt; s = d['1200001']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&gt;&gt;&gt; s.name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许枫</a:t>
            </a:r>
            <a:r>
              <a:rPr lang="en-US" altLang="zh-CN" sz="2000" dirty="0"/>
              <a:t>'</a:t>
            </a:r>
            <a:endParaRPr lang="en-US" altLang="zh-CN" sz="2000" dirty="0" smtClean="0"/>
          </a:p>
          <a:p>
            <a:pPr algn="just" eaLnBrk="1" hangingPunct="1">
              <a:buFontTx/>
              <a:buNone/>
            </a:pPr>
            <a:endParaRPr lang="en-US" altLang="zh-CN" sz="2000" dirty="0" smtClean="0"/>
          </a:p>
        </p:txBody>
      </p:sp>
      <p:cxnSp>
        <p:nvCxnSpPr>
          <p:cNvPr id="3" name="直接箭头连接符 2"/>
          <p:cNvCxnSpPr>
            <a:stCxn id="15" idx="1"/>
          </p:cNvCxnSpPr>
          <p:nvPr/>
        </p:nvCxnSpPr>
        <p:spPr>
          <a:xfrm flipH="1" flipV="1">
            <a:off x="3779912" y="4725144"/>
            <a:ext cx="2076699" cy="11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73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数据结构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对象列表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1268760"/>
            <a:ext cx="7772400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algn="just" eaLnBrk="1" hangingPunct="1">
              <a:buFont typeface="+mj-lt"/>
              <a:buAutoNum type="arabicPeriod"/>
            </a:pPr>
            <a:r>
              <a:rPr lang="zh-CN" altLang="en-US" sz="4000" dirty="0" smtClean="0"/>
              <a:t>列表的每个元素都是某类对象</a:t>
            </a:r>
            <a:endParaRPr lang="en-US" altLang="zh-CN" sz="4000" dirty="0" smtClean="0"/>
          </a:p>
          <a:p>
            <a:pPr marL="525463" indent="-457200" algn="just" eaLnBrk="1" hangingPunct="1">
              <a:buFont typeface="+mj-lt"/>
              <a:buAutoNum type="arabicPeriod"/>
            </a:pPr>
            <a:r>
              <a:rPr lang="zh-CN" altLang="en-US" sz="4000" dirty="0" smtClean="0"/>
              <a:t>例如</a:t>
            </a:r>
            <a:r>
              <a:rPr lang="en-US" altLang="zh-CN" sz="4000" dirty="0" smtClean="0"/>
              <a:t>KNN</a:t>
            </a:r>
            <a:r>
              <a:rPr lang="zh-CN" altLang="en-US" sz="4000" smtClean="0"/>
              <a:t>中的点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4950372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对象列表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93893" y="1340768"/>
            <a:ext cx="8389834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/>
              <a:t>列表的元素可以是简单整数，也可以是对象。例如，一个班级的学生期末考试的成绩表，就是一个对象列表</a:t>
            </a:r>
            <a:endParaRPr lang="en-US" altLang="zh-CN" sz="2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93890" y="2852936"/>
          <a:ext cx="8082565" cy="266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计算机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许枫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1200002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周杰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1200003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李丽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江红燕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531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形成对象列表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99592" y="1340416"/>
            <a:ext cx="7632847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class </a:t>
            </a:r>
            <a:r>
              <a:rPr lang="en-US" altLang="zh-CN" sz="2400" b="1" dirty="0"/>
              <a:t>Student: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__(self, no, name, math, </a:t>
            </a:r>
            <a:r>
              <a:rPr lang="en-US" altLang="zh-CN" sz="2400" b="1" dirty="0" err="1"/>
              <a:t>phy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compu</a:t>
            </a:r>
            <a:r>
              <a:rPr lang="en-US" altLang="zh-CN" sz="2400" b="1" dirty="0"/>
              <a:t>):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self.no = no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self.name=name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self.math</a:t>
            </a:r>
            <a:r>
              <a:rPr lang="en-US" altLang="zh-CN" sz="2400" b="1" dirty="0"/>
              <a:t>=math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self.phy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phy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self.compu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compu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self.tot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math+phy+compu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self.avg</a:t>
            </a:r>
            <a:r>
              <a:rPr lang="en-US" altLang="zh-CN" sz="2400" b="1" dirty="0"/>
              <a:t> = </a:t>
            </a:r>
            <a:r>
              <a:rPr lang="en-US" altLang="zh-CN" sz="2400" b="1" dirty="0" err="1" smtClean="0"/>
              <a:t>self.tot</a:t>
            </a:r>
            <a:r>
              <a:rPr lang="en-US" altLang="zh-CN" sz="2400" b="1" dirty="0" smtClean="0"/>
              <a:t>/3.0</a:t>
            </a:r>
          </a:p>
        </p:txBody>
      </p:sp>
    </p:spTree>
    <p:extLst>
      <p:ext uri="{BB962C8B-B14F-4D97-AF65-F5344CB8AC3E}">
        <p14:creationId xmlns:p14="http://schemas.microsoft.com/office/powerpoint/2010/main" val="24437571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44" y="188640"/>
            <a:ext cx="8280920" cy="6237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形成对象列表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3803" y="812420"/>
            <a:ext cx="8398675" cy="37687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/>
              <a:t>li = []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Student('1200001','</a:t>
            </a:r>
            <a:r>
              <a:rPr lang="zh-CN" altLang="en-US" sz="2000" b="1" dirty="0"/>
              <a:t>许枫</a:t>
            </a:r>
            <a:r>
              <a:rPr lang="en-US" altLang="zh-CN" sz="2000" b="1" dirty="0"/>
              <a:t>',65,64,61)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s=Student('1200002','</a:t>
            </a:r>
            <a:r>
              <a:rPr lang="zh-CN" altLang="en-US" sz="2000" b="1" dirty="0"/>
              <a:t>周杰</a:t>
            </a:r>
            <a:r>
              <a:rPr lang="en-US" altLang="zh-CN" sz="2000" b="1" dirty="0"/>
              <a:t>',76, 65, 72)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s=Student('1200003','</a:t>
            </a:r>
            <a:r>
              <a:rPr lang="zh-CN" altLang="en-US" sz="2000" b="1" dirty="0"/>
              <a:t>李丽</a:t>
            </a:r>
            <a:r>
              <a:rPr lang="en-US" altLang="zh-CN" sz="2000" b="1" dirty="0"/>
              <a:t>',82, 76, 91)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s = Student('1200004','</a:t>
            </a:r>
            <a:r>
              <a:rPr lang="zh-CN" altLang="en-US" sz="2000" b="1" dirty="0"/>
              <a:t>王海</a:t>
            </a:r>
            <a:r>
              <a:rPr lang="en-US" altLang="zh-CN" sz="2000" b="1" dirty="0"/>
              <a:t>',81,90,78)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li.append</a:t>
            </a:r>
            <a:r>
              <a:rPr lang="en-US" altLang="zh-CN" sz="2000" b="1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0615281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对象列表输出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8423" y="1643917"/>
            <a:ext cx="8404390" cy="1388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for s </a:t>
            </a:r>
            <a:r>
              <a:rPr lang="en-US" altLang="zh-CN" sz="2400" b="1" dirty="0"/>
              <a:t>in li: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smtClean="0"/>
              <a:t>print( s.no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s.name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s.math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s.phy</a:t>
            </a:r>
            <a:r>
              <a:rPr lang="en-US" altLang="zh-CN" sz="2400" b="1" dirty="0"/>
              <a:t>, </a:t>
            </a:r>
            <a:r>
              <a:rPr lang="en-US" altLang="zh-CN" sz="2400" b="1" err="1" smtClean="0"/>
              <a:t>s.compu,s.tot</a:t>
            </a:r>
            <a:r>
              <a:rPr lang="en-US" altLang="zh-CN" sz="2400" b="1" smtClean="0"/>
              <a:t>, s.avg)</a:t>
            </a:r>
            <a:endParaRPr lang="en-US" altLang="zh-CN" sz="24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3501008"/>
            <a:ext cx="840439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1200001 </a:t>
            </a:r>
            <a:r>
              <a:rPr lang="zh-CN" altLang="en-US" sz="2400" b="1" dirty="0"/>
              <a:t>许枫 </a:t>
            </a:r>
            <a:r>
              <a:rPr lang="en-US" altLang="zh-CN" sz="2400" b="1" dirty="0"/>
              <a:t>65 64 61 190 </a:t>
            </a:r>
            <a:r>
              <a:rPr lang="en-US" altLang="zh-CN" sz="2400" b="1" dirty="0" smtClean="0"/>
              <a:t> 63.3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1200002 </a:t>
            </a:r>
            <a:r>
              <a:rPr lang="zh-CN" altLang="en-US" sz="2400" b="1" dirty="0"/>
              <a:t>周杰 </a:t>
            </a:r>
            <a:r>
              <a:rPr lang="en-US" altLang="zh-CN" sz="2400" b="1" dirty="0"/>
              <a:t>76 65 72 213 71.0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1200003 </a:t>
            </a:r>
            <a:r>
              <a:rPr lang="zh-CN" altLang="en-US" sz="2400" b="1" dirty="0"/>
              <a:t>李丽 </a:t>
            </a:r>
            <a:r>
              <a:rPr lang="en-US" altLang="zh-CN" sz="2400" b="1" dirty="0"/>
              <a:t>82 76 91 249 83.0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1200004 </a:t>
            </a:r>
            <a:r>
              <a:rPr lang="zh-CN" altLang="en-US" sz="2400" b="1" dirty="0"/>
              <a:t>王海 </a:t>
            </a:r>
            <a:r>
              <a:rPr lang="en-US" altLang="zh-CN" sz="2400" b="1" dirty="0"/>
              <a:t>81 90 78 249 83.0</a:t>
            </a:r>
          </a:p>
        </p:txBody>
      </p:sp>
    </p:spTree>
    <p:extLst>
      <p:ext uri="{BB962C8B-B14F-4D97-AF65-F5344CB8AC3E}">
        <p14:creationId xmlns:p14="http://schemas.microsoft.com/office/powerpoint/2010/main" val="28649316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989" y="140285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对象列表的高级排序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lamda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表达式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5" y="908720"/>
            <a:ext cx="4536503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/>
              <a:t>Student:</a:t>
            </a:r>
          </a:p>
          <a:p>
            <a:pPr marL="68263" indent="0" eaLnBrk="1" hangingPunct="1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__(self, no, name, math, </a:t>
            </a:r>
            <a:r>
              <a:rPr lang="en-US" altLang="zh-CN" sz="1600" b="1" dirty="0" err="1"/>
              <a:t>phy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compu</a:t>
            </a:r>
            <a:r>
              <a:rPr lang="en-US" altLang="zh-CN" sz="1600" b="1" dirty="0"/>
              <a:t>):</a:t>
            </a:r>
          </a:p>
          <a:p>
            <a:pPr marL="68263" indent="0" eaLnBrk="1" hangingPunct="1">
              <a:buNone/>
            </a:pPr>
            <a:r>
              <a:rPr lang="en-US" altLang="zh-CN" sz="1600" b="1" dirty="0"/>
              <a:t>        self.no = no</a:t>
            </a:r>
          </a:p>
          <a:p>
            <a:pPr marL="68263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smtClean="0"/>
              <a:t>self.name=name</a:t>
            </a:r>
          </a:p>
          <a:p>
            <a:pPr marL="68263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……</a:t>
            </a:r>
            <a:endParaRPr lang="en-US" altLang="zh-CN" sz="1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179253" y="908720"/>
            <a:ext cx="3774837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1600" b="1" dirty="0" smtClean="0"/>
              <a:t>li </a:t>
            </a:r>
            <a:r>
              <a:rPr lang="en-US" altLang="zh-CN" sz="1600" b="1" dirty="0"/>
              <a:t>= []</a:t>
            </a:r>
          </a:p>
          <a:p>
            <a:pPr marL="68263" indent="0" eaLnBrk="1" hangingPunct="1">
              <a:buNone/>
            </a:pPr>
            <a:r>
              <a:rPr lang="en-US" altLang="zh-CN" sz="1600" b="1" dirty="0"/>
              <a:t>s = Student('1200001','</a:t>
            </a:r>
            <a:r>
              <a:rPr lang="zh-CN" altLang="en-US" sz="1600" b="1" dirty="0"/>
              <a:t>许枫</a:t>
            </a:r>
            <a:r>
              <a:rPr lang="en-US" altLang="zh-CN" sz="1600" b="1" dirty="0"/>
              <a:t>',65,64,61)</a:t>
            </a:r>
          </a:p>
          <a:p>
            <a:pPr marL="68263" indent="0" eaLnBrk="1" hangingPunct="1">
              <a:buNone/>
            </a:pPr>
            <a:r>
              <a:rPr lang="en-US" altLang="zh-CN" sz="1600" b="1" dirty="0" err="1"/>
              <a:t>li.append</a:t>
            </a:r>
            <a:r>
              <a:rPr lang="en-US" altLang="zh-CN" sz="1600" b="1" dirty="0"/>
              <a:t>(s</a:t>
            </a:r>
            <a:r>
              <a:rPr lang="en-US" altLang="zh-CN" sz="1600" b="1" dirty="0" smtClean="0"/>
              <a:t>)</a:t>
            </a:r>
          </a:p>
          <a:p>
            <a:pPr marL="68263" indent="0" eaLnBrk="1" hangingPunct="1">
              <a:buNone/>
            </a:pPr>
            <a:r>
              <a:rPr lang="en-US" altLang="zh-CN" sz="1600" b="1" dirty="0" smtClean="0"/>
              <a:t>……</a:t>
            </a:r>
            <a:endParaRPr lang="en-US" altLang="zh-CN" sz="16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5619" y="3140968"/>
            <a:ext cx="8528471" cy="9096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Li</a:t>
            </a:r>
            <a:r>
              <a:rPr lang="zh-CN" altLang="en-US" dirty="0"/>
              <a:t>是学生的列表，可以按学号排序，也可以按数学成绩、总分排序。能方便的随意实现吗？</a:t>
            </a:r>
            <a:endParaRPr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95536" y="4221088"/>
            <a:ext cx="855855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800" b="1" dirty="0" smtClean="0"/>
              <a:t>li=sorted(li, key=lambda o:o.math)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 smtClean="0"/>
              <a:t>for p in li: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 smtClean="0"/>
              <a:t>    print </a:t>
            </a:r>
            <a:r>
              <a:rPr lang="en-US" altLang="zh-CN" sz="2800" b="1" dirty="0"/>
              <a:t>(s.no, s.name, </a:t>
            </a:r>
            <a:r>
              <a:rPr lang="en-US" altLang="zh-CN" sz="2800" b="1" dirty="0" err="1"/>
              <a:t>s.math</a:t>
            </a:r>
            <a:r>
              <a:rPr lang="en-US" altLang="zh-CN" sz="2800" b="1" dirty="0"/>
              <a:t>)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564292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42" y="254732"/>
            <a:ext cx="8280920" cy="6401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列表高级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排序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lamda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表达式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95536" y="1052736"/>
            <a:ext cx="5184576" cy="13681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li=sorted(</a:t>
            </a:r>
            <a:r>
              <a:rPr lang="en-US" altLang="zh-CN" sz="2400" b="1" dirty="0" err="1" smtClean="0"/>
              <a:t>li,key</a:t>
            </a:r>
            <a:r>
              <a:rPr lang="en-US" altLang="zh-CN" sz="2400" b="1" dirty="0" smtClean="0"/>
              <a:t>=lambda o:o.math)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for p in li: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    print (…)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36912"/>
            <a:ext cx="838235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4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525463" indent="-4572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FF0000"/>
                </a:solidFill>
              </a:rPr>
              <a:t>Lamda</a:t>
            </a:r>
            <a:r>
              <a:rPr lang="zh-CN" altLang="en-US" sz="2000" dirty="0">
                <a:solidFill>
                  <a:srgbClr val="FF0000"/>
                </a:solidFill>
              </a:rPr>
              <a:t>是关键字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代表表中一个对象的临时变量，名字符合标识符定义即可</a:t>
            </a:r>
            <a:endParaRPr lang="en-US" altLang="zh-CN" sz="2000" dirty="0"/>
          </a:p>
          <a:p>
            <a:pPr marL="525463" indent="-4572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FF0000"/>
                </a:solidFill>
              </a:rPr>
              <a:t>Lamda</a:t>
            </a:r>
            <a:r>
              <a:rPr lang="zh-CN" altLang="en-US" sz="2000" dirty="0">
                <a:solidFill>
                  <a:srgbClr val="FF0000"/>
                </a:solidFill>
              </a:rPr>
              <a:t>表达式的写法</a:t>
            </a:r>
            <a:r>
              <a:rPr lang="zh-CN" altLang="en-US" sz="2000" dirty="0"/>
              <a:t>：</a:t>
            </a:r>
            <a:r>
              <a:rPr lang="en-US" altLang="zh-CN" sz="2000" dirty="0"/>
              <a:t>key=</a:t>
            </a:r>
            <a:r>
              <a:rPr lang="en-US" altLang="zh-CN" sz="2000" dirty="0" err="1"/>
              <a:t>lamda</a:t>
            </a:r>
            <a:r>
              <a:rPr lang="en-US" altLang="zh-CN" sz="2000" dirty="0"/>
              <a:t> </a:t>
            </a:r>
            <a:r>
              <a:rPr lang="zh-CN" altLang="en-US" sz="2000" dirty="0"/>
              <a:t>对象名</a:t>
            </a:r>
            <a:r>
              <a:rPr lang="en-US" altLang="zh-CN" sz="2000" dirty="0"/>
              <a:t>:</a:t>
            </a:r>
            <a:r>
              <a:rPr lang="zh-CN" altLang="en-US" sz="2000" dirty="0"/>
              <a:t>对象名</a:t>
            </a:r>
            <a:r>
              <a:rPr lang="en-US" altLang="zh-CN" sz="2000" dirty="0"/>
              <a:t>.</a:t>
            </a:r>
            <a:r>
              <a:rPr lang="zh-CN" altLang="en-US" sz="2000" dirty="0"/>
              <a:t>属性，指用该属性进行排序</a:t>
            </a:r>
            <a:endParaRPr lang="en-US" altLang="zh-CN" sz="2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5536" y="4221088"/>
            <a:ext cx="54726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li=sorted(</a:t>
            </a:r>
            <a:r>
              <a:rPr lang="en-US" altLang="zh-CN" sz="2400" b="1" dirty="0" err="1" smtClean="0"/>
              <a:t>li,key</a:t>
            </a:r>
            <a:r>
              <a:rPr lang="en-US" altLang="zh-CN" sz="2400" b="1" dirty="0" smtClean="0"/>
              <a:t>=lambda </a:t>
            </a:r>
            <a:r>
              <a:rPr lang="en-US" altLang="zh-CN" sz="2400" b="1" dirty="0" err="1" smtClean="0"/>
              <a:t>stu:stu.phy</a:t>
            </a:r>
            <a:r>
              <a:rPr lang="en-US" altLang="zh-CN" sz="2400" b="1" dirty="0" smtClean="0"/>
              <a:t>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84168" y="1241140"/>
            <a:ext cx="2725683" cy="7477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用</a:t>
            </a:r>
            <a:r>
              <a:rPr lang="en-US" altLang="zh-CN" dirty="0"/>
              <a:t>o</a:t>
            </a:r>
            <a:r>
              <a:rPr lang="zh-CN" altLang="en-US" dirty="0"/>
              <a:t>作对象名，用数学成绩，升序排序</a:t>
            </a:r>
            <a:endParaRPr lang="en-US" altLang="zh-CN" dirty="0"/>
          </a:p>
        </p:txBody>
      </p:sp>
      <p:cxnSp>
        <p:nvCxnSpPr>
          <p:cNvPr id="3" name="直接箭头连接符 2"/>
          <p:cNvCxnSpPr>
            <a:stCxn id="12" idx="1"/>
          </p:cNvCxnSpPr>
          <p:nvPr/>
        </p:nvCxnSpPr>
        <p:spPr>
          <a:xfrm flipH="1" flipV="1">
            <a:off x="4505302" y="1412776"/>
            <a:ext cx="1578866" cy="202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052204" y="4149080"/>
            <a:ext cx="2725683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用</a:t>
            </a:r>
            <a:r>
              <a:rPr lang="en-US" altLang="zh-CN" dirty="0"/>
              <a:t>stu</a:t>
            </a:r>
            <a:r>
              <a:rPr lang="zh-CN" altLang="en-US" dirty="0"/>
              <a:t>作对象名，用物理成绩，升序排序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95536" y="5013176"/>
            <a:ext cx="683544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b="1" dirty="0"/>
              <a:t>l</a:t>
            </a:r>
            <a:r>
              <a:rPr lang="en-US" altLang="zh-CN" sz="2400" b="1" dirty="0" smtClean="0"/>
              <a:t>i=sorted(li,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reverse=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True</a:t>
            </a:r>
            <a:r>
              <a:rPr lang="en-US" altLang="zh-CN" sz="2400" b="1" dirty="0" err="1" smtClean="0"/>
              <a:t>,key</a:t>
            </a:r>
            <a:r>
              <a:rPr lang="en-US" altLang="zh-CN" sz="2400" b="1" dirty="0" smtClean="0"/>
              <a:t>=lambda p:p.tot)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05302" y="5589240"/>
            <a:ext cx="445918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用</a:t>
            </a:r>
            <a:r>
              <a:rPr lang="en-US" altLang="zh-CN" dirty="0"/>
              <a:t>p</a:t>
            </a:r>
            <a:r>
              <a:rPr lang="zh-CN" altLang="en-US" dirty="0"/>
              <a:t>作对象，用总成绩，降序排序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1964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5920</TotalTime>
  <Words>1354</Words>
  <Application>Microsoft Office PowerPoint</Application>
  <PresentationFormat>全屏显示(4:3)</PresentationFormat>
  <Paragraphs>231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Python语法基础 数据结构—对象列表</vt:lpstr>
      <vt:lpstr>类回顾</vt:lpstr>
      <vt:lpstr>数据结构—对象列表</vt:lpstr>
      <vt:lpstr>对象列表</vt:lpstr>
      <vt:lpstr>形成对象列表</vt:lpstr>
      <vt:lpstr>形成对象列表</vt:lpstr>
      <vt:lpstr>对象列表输出</vt:lpstr>
      <vt:lpstr>对象列表的高级排序 lamda表达式</vt:lpstr>
      <vt:lpstr>对象列表高级排序 lamda表达式</vt:lpstr>
      <vt:lpstr>例子： </vt:lpstr>
      <vt:lpstr>例子 </vt:lpstr>
      <vt:lpstr>对象列表的高级排序 用operator库中的attrgetter  ***  </vt:lpstr>
      <vt:lpstr>数据结构 元组</vt:lpstr>
      <vt:lpstr>元组的访问</vt:lpstr>
      <vt:lpstr>元组（或列表）解包</vt:lpstr>
      <vt:lpstr>元组有何意义</vt:lpstr>
      <vt:lpstr>字典  </vt:lpstr>
      <vt:lpstr>字典    手机电话号码本的存储  </vt:lpstr>
      <vt:lpstr>字典的方法  </vt:lpstr>
      <vt:lpstr>以对象为元素  列表、字典  </vt:lpstr>
      <vt:lpstr>新的数据结构  字典  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312</cp:revision>
  <dcterms:created xsi:type="dcterms:W3CDTF">2010-02-28T17:17:53Z</dcterms:created>
  <dcterms:modified xsi:type="dcterms:W3CDTF">2020-03-30T11:59:02Z</dcterms:modified>
</cp:coreProperties>
</file>