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42"/>
  </p:notesMasterIdLst>
  <p:sldIdLst>
    <p:sldId id="256" r:id="rId2"/>
    <p:sldId id="308" r:id="rId3"/>
    <p:sldId id="309" r:id="rId4"/>
    <p:sldId id="310" r:id="rId5"/>
    <p:sldId id="311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76" r:id="rId23"/>
    <p:sldId id="378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9" r:id="rId35"/>
    <p:sldId id="370" r:id="rId36"/>
    <p:sldId id="371" r:id="rId37"/>
    <p:sldId id="372" r:id="rId38"/>
    <p:sldId id="373" r:id="rId39"/>
    <p:sldId id="374" r:id="rId40"/>
    <p:sldId id="375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45FD9-2A9F-4ADC-AC9B-CCE7FF1D7D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91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3205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907704" y="6381328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</a:t>
            </a:r>
            <a:r>
              <a:rPr lang="en-US" altLang="zh-CN" sz="2400" b="0" smtClean="0">
                <a:solidFill>
                  <a:srgbClr val="FFFF00"/>
                </a:solidFill>
              </a:rPr>
              <a:t>://</a:t>
            </a:r>
            <a:r>
              <a:rPr lang="en-US" altLang="zh-CN" sz="2400" b="0" smtClean="0">
                <a:solidFill>
                  <a:srgbClr val="FFFF00"/>
                </a:solidFill>
              </a:rPr>
              <a:t>cal.tongji.edu.cn/IT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  <p:sldLayoutId id="2147483928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语法基础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文本文件及</a:t>
            </a:r>
            <a:r>
              <a:rPr lang="en-US" altLang="zh-CN" dirty="0" smtClean="0"/>
              <a:t>excel</a:t>
            </a:r>
            <a:endParaRPr lang="zh-CN" altLang="en-US" dirty="0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484794" y="620688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读文件</a:t>
            </a:r>
            <a:r>
              <a:rPr lang="zh-CN" altLang="en-US" dirty="0"/>
              <a:t>三</a:t>
            </a:r>
            <a:r>
              <a:rPr lang="zh-CN" altLang="en-US" dirty="0" smtClean="0"/>
              <a:t>步曲</a:t>
            </a:r>
            <a:endParaRPr lang="en-US" altLang="zh-CN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84794" y="1772816"/>
            <a:ext cx="8074516" cy="19106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68263" indent="0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None/>
            </a:pPr>
            <a:endParaRPr lang="en-US" altLang="zh-CN" kern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打开文件 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f=open(....)</a:t>
            </a:r>
          </a:p>
          <a:p>
            <a:pPr marL="411163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n"/>
            </a:pPr>
            <a:r>
              <a:rPr lang="zh-CN" altLang="en-US" kern="0" smtClean="0">
                <a:latin typeface="等线" panose="02010600030101010101" pitchFamily="2" charset="-122"/>
                <a:ea typeface="等线" panose="02010600030101010101" pitchFamily="2" charset="-122"/>
              </a:rPr>
              <a:t>读             </a:t>
            </a:r>
            <a:r>
              <a:rPr lang="en-US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s=f.readline()</a:t>
            </a:r>
            <a:r>
              <a:rPr lang="en-US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;   </a:t>
            </a:r>
            <a:r>
              <a:rPr lang="en-US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.....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n"/>
            </a:pP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关闭        </a:t>
            </a:r>
            <a:r>
              <a:rPr lang="en-US" altLang="zh-CN" kern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f.close</a:t>
            </a:r>
            <a:r>
              <a:rPr lang="en-US" altLang="zh-CN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zh-CN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n"/>
            </a:pPr>
            <a:endParaRPr lang="en-US" altLang="zh-CN" kern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5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6566" y="1132292"/>
            <a:ext cx="8293758" cy="786687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已知文件内容如下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:   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:\teach\python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例子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学生对象表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.txt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2201" y="34968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读</a:t>
            </a:r>
            <a:r>
              <a:rPr lang="zh-CN" altLang="en-US" dirty="0" smtClean="0"/>
              <a:t>文件</a:t>
            </a:r>
            <a:r>
              <a:rPr lang="zh-CN" altLang="en-US" dirty="0"/>
              <a:t>方法</a:t>
            </a:r>
            <a:r>
              <a:rPr lang="zh-CN" altLang="en-US" dirty="0" smtClean="0"/>
              <a:t>之一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readline</a:t>
            </a:r>
            <a:endParaRPr lang="en-US" altLang="zh-CN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42164" y="4797152"/>
            <a:ext cx="5102812" cy="7716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请将文件内容全部读入，并在控制台输出</a:t>
            </a:r>
            <a:endParaRPr lang="zh-CN" alt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1" y="2165699"/>
            <a:ext cx="5093645" cy="2063398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843945" y="2165700"/>
            <a:ext cx="3024336" cy="20633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打开文件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进入死循环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读一行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空串，</a:t>
            </a:r>
            <a:r>
              <a:rPr lang="en-US" altLang="zh-CN" sz="2400" b="1" dirty="0" smtClean="0"/>
              <a:t>break</a:t>
            </a:r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输出读入行</a:t>
            </a:r>
            <a:endParaRPr lang="zh-CN" altLang="zh-CN" sz="24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862201" y="4781309"/>
            <a:ext cx="3006080" cy="7716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smtClean="0"/>
              <a:t>s</a:t>
            </a:r>
            <a:r>
              <a:rPr lang="zh-CN" altLang="en-US" sz="2400" b="1" smtClean="0"/>
              <a:t>为空串的判断：</a:t>
            </a:r>
            <a:endParaRPr lang="en-US" altLang="zh-CN" sz="2400" b="1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/>
              <a:t> </a:t>
            </a:r>
            <a:r>
              <a:rPr lang="en-US" altLang="zh-CN" sz="2400" b="1" smtClean="0"/>
              <a:t>  if not s: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3536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26714" y="1124744"/>
            <a:ext cx="8293758" cy="2880320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f=open(</a:t>
            </a:r>
            <a:r>
              <a:rPr lang="en-US" altLang="zh-CN" sz="32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'E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:\teach\python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例子数据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学生对象表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txt','r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while True: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s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f.readline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if </a:t>
            </a:r>
            <a:r>
              <a:rPr lang="en-US" altLang="zh-CN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</a:t>
            </a: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s: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break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print 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f.close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2201" y="34968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例子</a:t>
            </a:r>
            <a:endParaRPr lang="en-US" altLang="zh-CN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93534" y="4142916"/>
            <a:ext cx="8326938" cy="5822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文件名前加</a:t>
            </a:r>
            <a:r>
              <a:rPr lang="en-US" altLang="zh-CN" sz="2400" b="1" dirty="0" smtClean="0"/>
              <a:t>r</a:t>
            </a:r>
            <a:r>
              <a:rPr lang="zh-CN" altLang="en-US" sz="2400" b="1" dirty="0" smtClean="0"/>
              <a:t>，称原串，路径中就不必写两个</a:t>
            </a:r>
            <a:r>
              <a:rPr lang="en-US" altLang="zh-CN" sz="2400" b="1" dirty="0" smtClean="0"/>
              <a:t>\</a:t>
            </a:r>
            <a:endParaRPr lang="zh-CN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858500"/>
            <a:ext cx="4752528" cy="1944418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93534" y="4862996"/>
            <a:ext cx="8326938" cy="5822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输出结果为何出现空行？</a:t>
            </a:r>
            <a:endParaRPr lang="zh-CN" altLang="zh-CN" sz="2400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2199" y="5583076"/>
            <a:ext cx="8326938" cy="5822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读入时，每行后面的</a:t>
            </a:r>
            <a:r>
              <a:rPr lang="en-US" altLang="zh-CN" sz="2400" b="1" dirty="0" smtClean="0"/>
              <a:t>\n</a:t>
            </a:r>
            <a:r>
              <a:rPr lang="zh-CN" altLang="en-US" sz="2400" b="1" dirty="0" smtClean="0"/>
              <a:t>也读入了，怎么改？分片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4263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26714" y="1124744"/>
            <a:ext cx="8293758" cy="2880320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f=open(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r'E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:\teach\python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例子数据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学生对象表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txt','r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while True: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s=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f.readline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if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not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s: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break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print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s[</a:t>
            </a: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:-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])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f.close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2201" y="34968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例子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1" y="4365104"/>
            <a:ext cx="769205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58854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读文件方法二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一次读入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95536" y="1484784"/>
            <a:ext cx="8280920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f=open(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r'E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:\teach\python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例子数据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学生对象表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txt','r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lines=</a:t>
            </a:r>
            <a:r>
              <a:rPr lang="en-US" altLang="zh-CN" sz="24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f.readlines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en-US" altLang="zh-CN" sz="24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for line in lines: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print (line[:-1])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f.close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zh-CN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7114" y="3933056"/>
            <a:ext cx="828092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lines=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f.readlines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();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lines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是一个列表，每个元素是文件的一行</a:t>
            </a:r>
            <a:endParaRPr lang="zh-CN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4305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58854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读文件之三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将文件看作列表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95536" y="1484784"/>
            <a:ext cx="8280920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文件的每行，是列表的一个元素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f=open(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zh-CN" sz="24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'E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:\teach\python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例子数据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学生对象表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txt','r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68263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for </a:t>
            </a:r>
            <a:r>
              <a:rPr lang="en-US" altLang="zh-CN" sz="2400" b="1" dirty="0">
                <a:solidFill>
                  <a:srgbClr val="FF0000"/>
                </a:solidFill>
              </a:rPr>
              <a:t>line in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f: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68263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print </a:t>
            </a:r>
            <a:r>
              <a:rPr lang="en-US" altLang="zh-CN" sz="2400" b="1" dirty="0"/>
              <a:t>(</a:t>
            </a:r>
            <a:r>
              <a:rPr lang="en-US" altLang="zh-CN" sz="2400" b="1" dirty="0" smtClean="0"/>
              <a:t>line[:-1])</a:t>
            </a:r>
          </a:p>
          <a:p>
            <a:pPr marL="68263" indent="0">
              <a:buNone/>
            </a:pPr>
            <a:r>
              <a:rPr lang="en-US" altLang="zh-CN" sz="2400" b="1" dirty="0" err="1" smtClean="0"/>
              <a:t>f.close</a:t>
            </a:r>
            <a:r>
              <a:rPr lang="en-US" altLang="zh-CN" sz="2400" b="1" dirty="0" smtClean="0"/>
              <a:t>()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066823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26714" y="1124744"/>
            <a:ext cx="8293758" cy="504056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已知文件内容如下，整理成学生对象列表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568990" y="34968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例子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读成绩单文件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56" y="1798368"/>
            <a:ext cx="5093645" cy="2063398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802916" y="1785233"/>
            <a:ext cx="3024336" cy="32999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打开文件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/>
              <a:t>一</a:t>
            </a:r>
            <a:r>
              <a:rPr lang="zh-CN" altLang="en-US" sz="2400" b="1" dirty="0" smtClean="0"/>
              <a:t>次读入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进入循环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读一行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分割，形成对象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追加到对象列表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输出列表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771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6566" y="998181"/>
            <a:ext cx="8293758" cy="5040560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class Student: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__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__(self, no,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name,math,phy,comp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self.no = no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self.name=name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self.math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=math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self.phy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phy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self.comp=comp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def toString(self):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       s=self.no+'\t'+self.name+'\t'+str(self.math)+'\t'+str(self.phy)+'\t'+str(self.comp)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return 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f=open(r'E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:\teach\python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例子数据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score.txt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','r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lines=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f.readlines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()[1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:]  # 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去掉标题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stuList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=[]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2201" y="34968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例子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85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4558" y="1124744"/>
            <a:ext cx="8437774" cy="4104456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for line in lines: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unit=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line.split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stu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=Student(unit[0],unit[1],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(unit[2]),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(unit[3]),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(unit[4]))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stuList.append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stu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f.close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stu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in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stuList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print(stu.toString())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2201" y="34968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例子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29" y="2636912"/>
            <a:ext cx="3511561" cy="14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25" y="292342"/>
            <a:ext cx="8280920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例子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读矩阵数据文件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00441" y="2357074"/>
            <a:ext cx="2538590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dirty="0"/>
              <a:t>1	2	3</a:t>
            </a:r>
            <a:endParaRPr lang="zh-CN" altLang="zh-CN" sz="2400" b="1" dirty="0"/>
          </a:p>
          <a:p>
            <a:pPr marL="68263" indent="0">
              <a:buNone/>
            </a:pPr>
            <a:r>
              <a:rPr lang="en-US" altLang="zh-CN" sz="2400" b="1" dirty="0"/>
              <a:t>4	5	6</a:t>
            </a:r>
            <a:endParaRPr lang="zh-CN" altLang="zh-CN" sz="2400" b="1" dirty="0"/>
          </a:p>
          <a:p>
            <a:pPr marL="68263" indent="0">
              <a:buNone/>
            </a:pPr>
            <a:r>
              <a:rPr lang="en-US" altLang="zh-CN" sz="2400" b="1" dirty="0"/>
              <a:t>7	8	9</a:t>
            </a:r>
            <a:endParaRPr lang="zh-CN" altLang="zh-CN" sz="2400" b="1" dirty="0"/>
          </a:p>
          <a:p>
            <a:pPr marL="68263" indent="0">
              <a:buNone/>
            </a:pPr>
            <a:r>
              <a:rPr lang="en-US" altLang="zh-CN" sz="2400" b="1" dirty="0"/>
              <a:t>10	11	12</a:t>
            </a:r>
            <a:endParaRPr lang="zh-CN" altLang="zh-CN" sz="2400" b="1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584208" y="4595102"/>
            <a:ext cx="7992888" cy="12155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18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en-US" altLang="zh-CN" sz="2400" smtClean="0"/>
              <a:t>mat.txt</a:t>
            </a:r>
            <a:r>
              <a:rPr lang="zh-CN" altLang="en-US" sz="2400" dirty="0"/>
              <a:t>文件（列间</a:t>
            </a:r>
            <a:r>
              <a:rPr lang="en-US" altLang="zh-CN" sz="2400" dirty="0"/>
              <a:t>\t</a:t>
            </a:r>
            <a:r>
              <a:rPr lang="zh-CN" altLang="en-US" sz="2400" dirty="0"/>
              <a:t>）：读右侧的矩阵，形成一个表示矩阵的列表：</a:t>
            </a:r>
            <a:endParaRPr lang="en-US" altLang="zh-CN" sz="2400" dirty="0"/>
          </a:p>
          <a:p>
            <a:r>
              <a:rPr lang="zh-CN" altLang="en-US" sz="2400" dirty="0" smtClean="0"/>
              <a:t>既 </a:t>
            </a:r>
            <a:r>
              <a:rPr lang="en-US" altLang="zh-CN" sz="2400" dirty="0" smtClean="0"/>
              <a:t>[  </a:t>
            </a:r>
            <a:r>
              <a:rPr lang="en-US" altLang="zh-CN" sz="2400" dirty="0"/>
              <a:t>[…],   […..],  […..]   ]</a:t>
            </a:r>
            <a:r>
              <a:rPr lang="zh-CN" altLang="en-US" sz="2400" dirty="0"/>
              <a:t>的数据结构</a:t>
            </a:r>
            <a:endParaRPr lang="en-US" altLang="zh-CN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4208" y="1118964"/>
            <a:ext cx="799288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18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41116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文件格式：行数不定，每行的列数一样多</a:t>
            </a:r>
            <a:endParaRPr lang="en-US" altLang="zh-CN" sz="2400" dirty="0"/>
          </a:p>
          <a:p>
            <a:pPr marL="41116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程序要自动适应文件的保存的矩阵的大小</a:t>
            </a:r>
            <a:endParaRPr lang="en-US" altLang="zh-CN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491880" y="2348880"/>
            <a:ext cx="5101449" cy="18804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18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sz="2400" dirty="0"/>
              <a:t>读进一行，</a:t>
            </a:r>
            <a:r>
              <a:rPr lang="zh-CN" altLang="en-US" sz="2400" dirty="0" smtClean="0"/>
              <a:t>用</a:t>
            </a:r>
            <a:r>
              <a:rPr lang="en-US" altLang="zh-CN" sz="2400" dirty="0"/>
              <a:t>'</a:t>
            </a:r>
            <a:r>
              <a:rPr lang="en-US" altLang="zh-CN" sz="2400" dirty="0" smtClean="0"/>
              <a:t>\t'</a:t>
            </a:r>
            <a:r>
              <a:rPr lang="zh-CN" altLang="en-US" sz="2400" dirty="0" smtClean="0"/>
              <a:t>分割</a:t>
            </a:r>
            <a:r>
              <a:rPr lang="zh-CN" altLang="en-US" sz="2400" dirty="0"/>
              <a:t>，形成一个字符串列表</a:t>
            </a:r>
            <a:endParaRPr lang="en-US" altLang="zh-CN" sz="2400" dirty="0"/>
          </a:p>
          <a:p>
            <a:r>
              <a:rPr lang="zh-CN" altLang="en-US" sz="2400" dirty="0" smtClean="0"/>
              <a:t>用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转换为</a:t>
            </a:r>
            <a:r>
              <a:rPr lang="en-US" altLang="zh-CN" sz="2400" dirty="0" smtClean="0"/>
              <a:t>float</a:t>
            </a:r>
            <a:r>
              <a:rPr lang="zh-CN" altLang="en-US" sz="2400" dirty="0" smtClean="0"/>
              <a:t>列表</a:t>
            </a:r>
            <a:endParaRPr lang="en-US" altLang="zh-CN" sz="2400" dirty="0"/>
          </a:p>
          <a:p>
            <a:r>
              <a:rPr lang="zh-CN" altLang="en-US" sz="2400" dirty="0"/>
              <a:t>将实数列表追加到总列表中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398288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686" y="404664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学生成绩表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69402" y="1484784"/>
            <a:ext cx="786303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000" b="1" dirty="0"/>
              <a:t>学</a:t>
            </a:r>
            <a:r>
              <a:rPr lang="zh-CN" altLang="en-US" sz="2000" b="1" dirty="0" smtClean="0"/>
              <a:t>号             姓名          物理        高数         计算机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 smtClean="0"/>
              <a:t>1200001,    </a:t>
            </a:r>
            <a:r>
              <a:rPr lang="zh-CN" altLang="en-US" sz="2000" b="1" dirty="0" smtClean="0"/>
              <a:t>许枫</a:t>
            </a:r>
            <a:r>
              <a:rPr lang="en-US" altLang="zh-CN" sz="2000" b="1" dirty="0" smtClean="0"/>
              <a:t>,             65,          64,               61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 smtClean="0"/>
              <a:t>1200002,    </a:t>
            </a:r>
            <a:r>
              <a:rPr lang="zh-CN" altLang="en-US" sz="2000" b="1" dirty="0" smtClean="0"/>
              <a:t>周杰</a:t>
            </a:r>
            <a:r>
              <a:rPr lang="en-US" altLang="zh-CN" sz="2000" b="1" dirty="0" smtClean="0"/>
              <a:t>,             76,          65,                72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 smtClean="0"/>
              <a:t>1200003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,    </a:t>
            </a:r>
            <a:r>
              <a:rPr lang="zh-CN" altLang="en-US" sz="2000" b="1" dirty="0" smtClean="0"/>
              <a:t>李丽</a:t>
            </a:r>
            <a:r>
              <a:rPr lang="en-US" altLang="zh-CN" sz="2000" b="1" dirty="0" smtClean="0"/>
              <a:t>,             82,           76,              91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 smtClean="0"/>
              <a:t>1200004,   </a:t>
            </a:r>
            <a:r>
              <a:rPr lang="zh-CN" altLang="en-US" sz="2000" b="1" dirty="0" smtClean="0"/>
              <a:t>王海</a:t>
            </a:r>
            <a:r>
              <a:rPr lang="en-US" altLang="zh-CN" sz="2000" b="1" dirty="0" smtClean="0"/>
              <a:t>,               81,           90,              78</a:t>
            </a:r>
            <a:endParaRPr lang="en-US" altLang="zh-CN" sz="2000" b="1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9552" y="4365104"/>
            <a:ext cx="799288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ea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0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需求</a:t>
            </a:r>
            <a:r>
              <a:rPr lang="zh-CN" altLang="en-US"/>
              <a:t>：</a:t>
            </a:r>
            <a:r>
              <a:rPr lang="zh-CN" altLang="en-US" smtClean="0"/>
              <a:t>将</a:t>
            </a:r>
            <a:r>
              <a:rPr lang="zh-CN" altLang="en-US" smtClean="0"/>
              <a:t>每行</a:t>
            </a:r>
            <a:r>
              <a:rPr lang="zh-CN" altLang="en-US" smtClean="0"/>
              <a:t>读入</a:t>
            </a:r>
            <a:r>
              <a:rPr lang="zh-CN" altLang="en-US" dirty="0"/>
              <a:t>内存，列分割，得到独立数据单元，形成学生列表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13275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25" y="292342"/>
            <a:ext cx="8280920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例子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读矩阵数据文件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86114" y="1196752"/>
            <a:ext cx="8009121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18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sz="2400" dirty="0" smtClean="0"/>
              <a:t>定义函数：给定文件名，返回矩阵</a:t>
            </a:r>
            <a:endParaRPr lang="en-US" altLang="zh-CN" sz="2400" dirty="0" smtClean="0"/>
          </a:p>
          <a:p>
            <a:r>
              <a:rPr lang="zh-CN" altLang="en-US" sz="2400" smtClean="0"/>
              <a:t>定义</a:t>
            </a:r>
            <a:r>
              <a:rPr lang="zh-CN" altLang="en-US" sz="2400" smtClean="0"/>
              <a:t>总列表</a:t>
            </a:r>
            <a:r>
              <a:rPr lang="en-US" altLang="zh-CN" sz="2400" smtClean="0"/>
              <a:t>data</a:t>
            </a:r>
            <a:r>
              <a:rPr lang="en-US" altLang="zh-CN" sz="2400" smtClean="0"/>
              <a:t>=[]</a:t>
            </a:r>
            <a:r>
              <a:rPr lang="zh-CN" altLang="en-US" sz="2400" smtClean="0"/>
              <a:t>，</a:t>
            </a:r>
            <a:r>
              <a:rPr lang="zh-CN" altLang="en-US" sz="2400" dirty="0" smtClean="0"/>
              <a:t>用于将后续读入的行逐步加入</a:t>
            </a:r>
            <a:endParaRPr lang="en-US" altLang="zh-CN" sz="2400" dirty="0" smtClean="0"/>
          </a:p>
          <a:p>
            <a:r>
              <a:rPr lang="zh-CN" altLang="en-US" sz="2400" dirty="0" smtClean="0"/>
              <a:t>循环读文件：</a:t>
            </a:r>
            <a:endParaRPr lang="en-US" altLang="zh-CN" sz="2400" dirty="0" smtClean="0"/>
          </a:p>
          <a:p>
            <a:r>
              <a:rPr lang="zh-CN" altLang="en-US" sz="2400" dirty="0" smtClean="0"/>
              <a:t>    读一行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用</a:t>
            </a:r>
            <a:r>
              <a:rPr lang="en-US" altLang="zh-CN" sz="2400" dirty="0"/>
              <a:t>'</a:t>
            </a:r>
            <a:r>
              <a:rPr lang="en-US" altLang="zh-CN" sz="2400" dirty="0" smtClean="0"/>
              <a:t>\t'</a:t>
            </a:r>
            <a:r>
              <a:rPr lang="zh-CN" altLang="en-US" sz="2400" dirty="0" smtClean="0"/>
              <a:t>分割</a:t>
            </a:r>
            <a:r>
              <a:rPr lang="zh-CN" altLang="en-US" sz="2400" dirty="0"/>
              <a:t>，形成一个字符串列表</a:t>
            </a:r>
            <a:endParaRPr lang="en-US" altLang="zh-CN" sz="2400" dirty="0"/>
          </a:p>
          <a:p>
            <a:r>
              <a:rPr lang="zh-CN" altLang="en-US" sz="2400" dirty="0" smtClean="0"/>
              <a:t>   用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转换为</a:t>
            </a:r>
            <a:r>
              <a:rPr lang="en-US" altLang="zh-CN" sz="2400" dirty="0" smtClean="0"/>
              <a:t>float</a:t>
            </a:r>
            <a:r>
              <a:rPr lang="zh-CN" altLang="en-US" sz="2400" dirty="0" smtClean="0"/>
              <a:t>列表</a:t>
            </a:r>
            <a:endParaRPr lang="en-US" altLang="zh-CN" sz="2400" dirty="0"/>
          </a:p>
          <a:p>
            <a:r>
              <a:rPr lang="zh-CN" altLang="en-US" sz="2400" dirty="0" smtClean="0"/>
              <a:t>   将</a:t>
            </a:r>
            <a:r>
              <a:rPr lang="zh-CN" altLang="en-US" sz="2400" dirty="0"/>
              <a:t>实数列表追加到总</a:t>
            </a:r>
            <a:r>
              <a:rPr lang="zh-CN" altLang="en-US" sz="2400"/>
              <a:t>列表</a:t>
            </a:r>
            <a:r>
              <a:rPr lang="zh-CN" altLang="en-US" sz="2400" smtClean="0"/>
              <a:t>中</a:t>
            </a:r>
            <a:r>
              <a:rPr lang="en-US" altLang="zh-CN" sz="2400" smtClean="0"/>
              <a:t>data</a:t>
            </a:r>
            <a:endParaRPr lang="en-US" altLang="zh-CN" sz="2400" dirty="0" smtClean="0"/>
          </a:p>
          <a:p>
            <a:r>
              <a:rPr lang="zh-CN" altLang="en-US" sz="2400" smtClean="0"/>
              <a:t>返回 </a:t>
            </a:r>
            <a:r>
              <a:rPr lang="en-US" altLang="zh-CN" sz="2400" smtClean="0"/>
              <a:t>data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534319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21913"/>
            <a:ext cx="6120680" cy="78565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例子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读矩阵数据文件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79512" y="763742"/>
            <a:ext cx="8712968" cy="56175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getMat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(file):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b="1" smtClean="0">
                <a:latin typeface="等线" panose="02010600030101010101" pitchFamily="2" charset="-122"/>
                <a:ea typeface="等线" panose="02010600030101010101" pitchFamily="2" charset="-122"/>
              </a:rPr>
              <a:t>f=open(file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,'r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s=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f.readlines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();  data=[]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for row in s: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oneRow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row.split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if 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oneRow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)==1: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oneData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=float(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oneRow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[0])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oneData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=list(map(float, 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oneRow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data.append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(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oneData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return data 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file=</a:t>
            </a:r>
            <a:r>
              <a:rPr lang="en-US" altLang="zh-CN" sz="20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r'E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:\teach\python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例子数据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\mat.txt'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data=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getMat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(file)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row 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in 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data: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for j in 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row: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print(j,"\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t", end="")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print()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04248" y="2348880"/>
            <a:ext cx="1872208" cy="720080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切割一行成一个字符串列表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3" name="直接箭头连接符 2"/>
          <p:cNvCxnSpPr>
            <a:stCxn id="8" idx="1"/>
          </p:cNvCxnSpPr>
          <p:nvPr/>
        </p:nvCxnSpPr>
        <p:spPr>
          <a:xfrm flipH="1" flipV="1">
            <a:off x="3239852" y="2420888"/>
            <a:ext cx="3564396" cy="28803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3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53559"/>
            <a:ext cx="6120680" cy="78565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例子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读矩阵数据文件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51520" y="1052736"/>
            <a:ext cx="8568952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鸢尾花中的变色鸢尾、山鸢尾，样本共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个，以花瓣数据为例，将数据读入矩阵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file=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r'F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:\teach\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programTeach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modelTeach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\data\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山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变色鸢尾花瓣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.txt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山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变色鸢尾花瓣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txt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smtClean="0">
                <a:latin typeface="等线" panose="02010600030101010101" pitchFamily="2" charset="-122"/>
                <a:ea typeface="等线" panose="02010600030101010101" pitchFamily="2" charset="-122"/>
              </a:rPr>
              <a:t>翻开 </a:t>
            </a:r>
            <a:r>
              <a:rPr lang="en-US" altLang="zh-CN" sz="2000" b="1" smtClean="0">
                <a:latin typeface="等线" panose="02010600030101010101" pitchFamily="2" charset="-122"/>
                <a:ea typeface="等线" panose="02010600030101010101" pitchFamily="2" charset="-122"/>
              </a:rPr>
              <a:t>KNN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算法，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文件如何与算法结合？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96" y="2064732"/>
            <a:ext cx="2076566" cy="44906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772" y="2042484"/>
            <a:ext cx="1790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355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KNN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1177396"/>
            <a:ext cx="8208912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数据获取部分，改为：</a:t>
            </a:r>
            <a:endParaRPr lang="en-US" altLang="zh-CN" sz="2400" b="1" dirty="0"/>
          </a:p>
          <a:p>
            <a:pPr marL="68263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file=</a:t>
            </a:r>
            <a:r>
              <a:rPr lang="en-US" altLang="zh-CN" sz="2400" b="1" dirty="0" err="1"/>
              <a:t>r'F</a:t>
            </a:r>
            <a:r>
              <a:rPr lang="en-US" altLang="zh-CN" sz="2400" b="1" dirty="0" smtClean="0"/>
              <a:t>:\</a:t>
            </a:r>
            <a:r>
              <a:rPr lang="en-US" altLang="zh-CN" sz="2400" b="1" dirty="0" err="1" smtClean="0"/>
              <a:t>modelTeach</a:t>
            </a:r>
            <a:r>
              <a:rPr lang="en-US" altLang="zh-CN" sz="2400" b="1" dirty="0" smtClean="0"/>
              <a:t>\data</a:t>
            </a:r>
            <a:r>
              <a:rPr lang="en-US" altLang="zh-CN" sz="2400" b="1" dirty="0"/>
              <a:t>\</a:t>
            </a:r>
            <a:r>
              <a:rPr lang="zh-CN" altLang="en-US" sz="2400" b="1" dirty="0"/>
              <a:t>山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变色鸢尾花瓣</a:t>
            </a:r>
            <a:r>
              <a:rPr lang="en-US" altLang="zh-CN" sz="2400" b="1" dirty="0"/>
              <a:t>.txt'</a:t>
            </a:r>
          </a:p>
          <a:p>
            <a:pPr marL="68263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x=</a:t>
            </a:r>
            <a:r>
              <a:rPr lang="en-US" altLang="zh-CN" sz="2400" b="1" dirty="0" err="1"/>
              <a:t>getMat</a:t>
            </a:r>
            <a:r>
              <a:rPr lang="en-US" altLang="zh-CN" sz="2400" b="1" dirty="0"/>
              <a:t>(file)</a:t>
            </a:r>
          </a:p>
          <a:p>
            <a:pPr marL="68263" indent="0" eaLnBrk="1" hangingPunct="1">
              <a:lnSpc>
                <a:spcPct val="150000"/>
              </a:lnSpc>
              <a:buNone/>
            </a:pPr>
            <a:r>
              <a:rPr lang="en-US" altLang="zh-CN" sz="2400" b="1" dirty="0" smtClean="0"/>
              <a:t>file=</a:t>
            </a:r>
            <a:r>
              <a:rPr lang="en-US" altLang="zh-CN" sz="2400" b="1" dirty="0" err="1" smtClean="0"/>
              <a:t>r'F</a:t>
            </a:r>
            <a:r>
              <a:rPr lang="en-US" altLang="zh-CN" sz="2400" b="1" dirty="0" smtClean="0"/>
              <a:t>:\</a:t>
            </a:r>
            <a:r>
              <a:rPr lang="en-US" altLang="zh-CN" sz="2400" b="1" dirty="0" err="1" smtClean="0"/>
              <a:t>modelTeach</a:t>
            </a:r>
            <a:r>
              <a:rPr lang="en-US" altLang="zh-CN" sz="2400" b="1" dirty="0" smtClean="0"/>
              <a:t>\data</a:t>
            </a:r>
            <a:r>
              <a:rPr lang="en-US" altLang="zh-CN" sz="2400" b="1" dirty="0"/>
              <a:t>\</a:t>
            </a:r>
            <a:r>
              <a:rPr lang="zh-CN" altLang="en-US" sz="2400" b="1" dirty="0"/>
              <a:t>山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变色鸢尾花瓣分类</a:t>
            </a:r>
            <a:r>
              <a:rPr lang="en-US" altLang="zh-CN" sz="2400" b="1" dirty="0"/>
              <a:t>.txt'</a:t>
            </a:r>
          </a:p>
          <a:p>
            <a:pPr marL="68263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y=</a:t>
            </a:r>
            <a:r>
              <a:rPr lang="en-US" altLang="zh-CN" sz="2400" b="1" dirty="0" err="1"/>
              <a:t>getMat</a:t>
            </a:r>
            <a:r>
              <a:rPr lang="en-US" altLang="zh-CN" sz="2400" b="1" dirty="0"/>
              <a:t>(file</a:t>
            </a:r>
            <a:r>
              <a:rPr lang="en-US" altLang="zh-CN" sz="2400" b="1" dirty="0" smtClean="0"/>
              <a:t>)</a:t>
            </a:r>
          </a:p>
          <a:p>
            <a:pPr marL="68263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如何用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，形成点的列表，才可以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knn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，同学们现场作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68263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p1=Point([1,0.4],1)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892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写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文件三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步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曲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9552" y="1700808"/>
            <a:ext cx="8136904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文件以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'w'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'x'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'a'</a:t>
            </a:r>
            <a:r>
              <a:rPr lang="zh-CN" altLang="en-US" sz="2400" b="1" dirty="0" smtClean="0"/>
              <a:t>模式打开</a:t>
            </a:r>
            <a:r>
              <a:rPr lang="en-US" altLang="zh-CN" sz="2400" b="1" dirty="0" smtClean="0"/>
              <a:t>,  x</a:t>
            </a:r>
            <a:r>
              <a:rPr lang="zh-CN" altLang="en-US" sz="2400" b="1" dirty="0" smtClean="0"/>
              <a:t>方式文件不能事先存在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写内容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关闭文件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462225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写文件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1556792"/>
            <a:ext cx="8136904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设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是打开文件的句柄，则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 err="1" smtClean="0"/>
              <a:t>f.write</a:t>
            </a:r>
            <a:r>
              <a:rPr lang="en-US" altLang="zh-CN" sz="2400" b="1" dirty="0" smtClean="0"/>
              <a:t>(x): </a:t>
            </a:r>
            <a:r>
              <a:rPr lang="zh-CN" altLang="en-US" sz="2400" b="1" dirty="0" smtClean="0"/>
              <a:t>变量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写入文件，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必须是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str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 err="1" smtClean="0"/>
              <a:t>f.writelines</a:t>
            </a:r>
            <a:r>
              <a:rPr lang="en-US" altLang="zh-CN" sz="2400" b="1" dirty="0" smtClean="0"/>
              <a:t>(x)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x</a:t>
            </a:r>
            <a:r>
              <a:rPr lang="zh-CN" altLang="en-US" sz="2400" b="1" dirty="0"/>
              <a:t>可以</a:t>
            </a:r>
            <a:r>
              <a:rPr lang="zh-CN" altLang="en-US" sz="2400" b="1" dirty="0" smtClean="0"/>
              <a:t>是列表类型，列表的元素是</a:t>
            </a:r>
            <a:r>
              <a:rPr lang="en-US" altLang="zh-CN" sz="2400" b="1" dirty="0" err="1" smtClean="0"/>
              <a:t>str</a:t>
            </a:r>
            <a:r>
              <a:rPr lang="zh-CN" altLang="en-US" sz="2400" b="1" dirty="0" smtClean="0"/>
              <a:t>类型；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也可以是字符串类型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622886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948" y="372054"/>
            <a:ext cx="828092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写文件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列表一次写入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8948" y="1298323"/>
            <a:ext cx="8163931" cy="18947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400" b="1" dirty="0"/>
              <a:t>f=open</a:t>
            </a:r>
            <a:r>
              <a:rPr lang="en-US" altLang="zh-CN" sz="2400" b="1" dirty="0" smtClean="0"/>
              <a:t>('g:\\</a:t>
            </a:r>
            <a:r>
              <a:rPr lang="en-US" altLang="zh-CN" sz="2400" b="1" dirty="0" err="1"/>
              <a:t>ma.txt','w</a:t>
            </a:r>
            <a:r>
              <a:rPr lang="en-US" altLang="zh-CN" sz="2400" b="1" dirty="0"/>
              <a:t>')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lines=["111","2222","3333333"]</a:t>
            </a:r>
          </a:p>
          <a:p>
            <a:pPr marL="68263" indent="0" eaLnBrk="1" hangingPunct="1">
              <a:buNone/>
            </a:pPr>
            <a:r>
              <a:rPr lang="en-US" altLang="zh-CN" sz="2400" b="1" dirty="0" err="1"/>
              <a:t>f.writelines</a:t>
            </a:r>
            <a:r>
              <a:rPr lang="en-US" altLang="zh-CN" sz="2400" b="1" dirty="0"/>
              <a:t>(lines</a:t>
            </a:r>
            <a:r>
              <a:rPr lang="en-US" altLang="zh-CN" sz="2400" b="1" dirty="0" smtClean="0"/>
              <a:t>)   #lines</a:t>
            </a:r>
            <a:r>
              <a:rPr lang="zh-CN" altLang="en-US" sz="2400" b="1" dirty="0" smtClean="0"/>
              <a:t>是列表，元素都是字符串</a:t>
            </a:r>
            <a:endParaRPr lang="en-US" altLang="zh-CN" sz="2400" b="1" dirty="0"/>
          </a:p>
          <a:p>
            <a:pPr marL="68263" indent="0" eaLnBrk="1" hangingPunct="1">
              <a:buNone/>
            </a:pPr>
            <a:r>
              <a:rPr lang="en-US" altLang="zh-CN" sz="2400" b="1" dirty="0" err="1"/>
              <a:t>f.close</a:t>
            </a:r>
            <a:r>
              <a:rPr lang="en-US" altLang="zh-CN" sz="2400" b="1" dirty="0"/>
              <a:t>()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98948" y="5445224"/>
            <a:ext cx="8136578" cy="524245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将列表写入文件，不分行，若要换行，用户自己控制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\n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8" y="3420927"/>
            <a:ext cx="3829036" cy="167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385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948" y="372054"/>
            <a:ext cx="828092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写文件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列表逐个元素写入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41871" y="1185572"/>
            <a:ext cx="8136578" cy="524245"/>
          </a:xfrm>
          <a:prstGeom prst="rect">
            <a:avLst/>
          </a:prstGeom>
          <a:solidFill>
            <a:srgbClr val="CC3300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自己控制</a:t>
            </a:r>
            <a:r>
              <a:rPr lang="zh-CN" altLang="en-US" sz="2000" b="1" dirty="0">
                <a:solidFill>
                  <a:schemeClr val="bg1"/>
                </a:solidFill>
              </a:rPr>
              <a:t>分行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26479" y="1829419"/>
            <a:ext cx="8151970" cy="22930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400" b="1" dirty="0"/>
              <a:t>f=open('g:\\</a:t>
            </a:r>
            <a:r>
              <a:rPr lang="en-US" altLang="zh-CN" sz="2400" b="1" dirty="0" err="1"/>
              <a:t>ma.txt','w</a:t>
            </a:r>
            <a:r>
              <a:rPr lang="en-US" altLang="zh-CN" sz="2400" b="1" dirty="0"/>
              <a:t>')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lines=[111,2222,333.0</a:t>
            </a:r>
            <a:r>
              <a:rPr lang="en-US" altLang="zh-CN" sz="2400" b="1" dirty="0" smtClean="0"/>
              <a:t>]   # </a:t>
            </a:r>
            <a:r>
              <a:rPr lang="zh-CN" altLang="en-US" sz="2400" b="1" dirty="0" smtClean="0"/>
              <a:t>非字符串列表，不能一次写入</a:t>
            </a:r>
            <a:endParaRPr lang="en-US" altLang="zh-CN" sz="2400" b="1" dirty="0"/>
          </a:p>
          <a:p>
            <a:pPr marL="68263" indent="0" eaLnBrk="1" hangingPunct="1">
              <a:buNone/>
            </a:pPr>
            <a:r>
              <a:rPr lang="en-US" altLang="zh-CN" sz="2400" b="1" dirty="0"/>
              <a:t>for line in lines: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f.</a:t>
            </a:r>
            <a:r>
              <a:rPr lang="en-US" altLang="zh-CN" sz="2400" b="1" dirty="0" err="1">
                <a:solidFill>
                  <a:srgbClr val="FF0000"/>
                </a:solidFill>
              </a:rPr>
              <a:t>writelines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(line</a:t>
            </a:r>
            <a:r>
              <a:rPr lang="en-US" altLang="zh-CN" sz="2400" b="1" dirty="0" smtClean="0"/>
              <a:t>)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 "\</a:t>
            </a:r>
            <a:r>
              <a:rPr lang="en-US" altLang="zh-CN" sz="2400" b="1" dirty="0">
                <a:solidFill>
                  <a:srgbClr val="FF0000"/>
                </a:solidFill>
              </a:rPr>
              <a:t>n"</a:t>
            </a:r>
            <a:r>
              <a:rPr lang="en-US" altLang="zh-CN" sz="2400" b="1" dirty="0"/>
              <a:t>)</a:t>
            </a:r>
          </a:p>
          <a:p>
            <a:pPr marL="68263" indent="0" eaLnBrk="1" hangingPunct="1">
              <a:buNone/>
            </a:pPr>
            <a:r>
              <a:rPr lang="en-US" altLang="zh-CN" sz="2400" b="1" dirty="0" err="1"/>
              <a:t>f.close</a:t>
            </a:r>
            <a:r>
              <a:rPr lang="en-US" altLang="zh-CN" sz="2400" b="1" dirty="0"/>
              <a:t>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356992"/>
            <a:ext cx="2952328" cy="25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9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948" y="372054"/>
            <a:ext cx="828092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写文件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-write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逐个写入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98948" y="1309105"/>
            <a:ext cx="8195073" cy="22930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400" b="1" dirty="0"/>
              <a:t>f=open('g:\\</a:t>
            </a:r>
            <a:r>
              <a:rPr lang="en-US" altLang="zh-CN" sz="2400" b="1" dirty="0" err="1"/>
              <a:t>ma.txt','w</a:t>
            </a:r>
            <a:r>
              <a:rPr lang="en-US" altLang="zh-CN" sz="2400" b="1" dirty="0"/>
              <a:t>')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lines=[111,2222,333.0]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for line in lines: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 smtClean="0"/>
              <a:t>f.write</a:t>
            </a:r>
            <a:r>
              <a:rPr lang="en-US" altLang="zh-CN" sz="2400" b="1" dirty="0" smtClean="0"/>
              <a:t>(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(line</a:t>
            </a:r>
            <a:r>
              <a:rPr lang="en-US" altLang="zh-CN" sz="2400" b="1" dirty="0">
                <a:solidFill>
                  <a:srgbClr val="FF0000"/>
                </a:solidFill>
              </a:rPr>
              <a:t>)+"\n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  <a:p>
            <a:pPr marL="68263" indent="0" eaLnBrk="1" hangingPunct="1">
              <a:buNone/>
            </a:pPr>
            <a:r>
              <a:rPr lang="en-US" altLang="zh-CN" sz="2400" b="1" dirty="0" err="1"/>
              <a:t>f.close</a:t>
            </a:r>
            <a:r>
              <a:rPr lang="en-US" altLang="zh-CN" sz="2400" b="1" dirty="0"/>
              <a:t>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840858"/>
            <a:ext cx="2718611" cy="23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98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948" y="372054"/>
            <a:ext cx="828092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写文件例子，学生数学成绩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1196752"/>
            <a:ext cx="8163931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 smtClean="0"/>
              <a:t>前面的学生</a:t>
            </a:r>
            <a:r>
              <a:rPr lang="zh-CN" altLang="en-US" sz="2400" b="1" dirty="0"/>
              <a:t>对象</a:t>
            </a:r>
            <a:r>
              <a:rPr lang="zh-CN" altLang="en-US" sz="2400" b="1" dirty="0" smtClean="0"/>
              <a:t>表，已经读入</a:t>
            </a:r>
            <a:endParaRPr lang="en-US" altLang="zh-CN" sz="2400" b="1" dirty="0" smtClean="0"/>
          </a:p>
          <a:p>
            <a:pPr marL="68263" indent="0" eaLnBrk="1" hangingPunct="1">
              <a:buNone/>
            </a:pPr>
            <a:r>
              <a:rPr lang="zh-CN" altLang="en-US" sz="2400" b="1" dirty="0" smtClean="0"/>
              <a:t>现要求：只保留学号、姓名、数学成绩、保存到</a:t>
            </a:r>
            <a:r>
              <a:rPr lang="en-US" altLang="zh-CN" sz="2400" b="1" dirty="0" smtClean="0"/>
              <a:t>f:\score.txt</a:t>
            </a:r>
            <a:endParaRPr lang="en-US" altLang="zh-CN" sz="2400" b="1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356992"/>
            <a:ext cx="8163931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zh-CN" sz="2400" b="1" dirty="0" smtClean="0"/>
              <a:t>open</a:t>
            </a:r>
            <a:r>
              <a:rPr lang="zh-CN" altLang="en-US" sz="2400" b="1" dirty="0" smtClean="0"/>
              <a:t>打开文件读</a:t>
            </a:r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为写打开文件</a:t>
            </a:r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对列表的每个学生</a:t>
            </a:r>
            <a:r>
              <a:rPr lang="zh-CN" altLang="en-US" sz="2400" b="1" dirty="0"/>
              <a:t>，写学号、姓名、</a:t>
            </a:r>
            <a:r>
              <a:rPr lang="zh-CN" altLang="en-US" sz="2400" b="1" dirty="0" smtClean="0"/>
              <a:t>数学</a:t>
            </a:r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数值类型要转字符串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7614046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文件格式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样品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光谱测量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53972" y="1268760"/>
            <a:ext cx="6552728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1600" b="1" dirty="0"/>
              <a:t>波长</a:t>
            </a:r>
            <a:r>
              <a:rPr lang="zh-CN" altLang="en-US" sz="1600" b="1" dirty="0" smtClean="0"/>
              <a:t>          样</a:t>
            </a:r>
            <a:r>
              <a:rPr lang="en-US" altLang="zh-CN" sz="1600" b="1" dirty="0" smtClean="0"/>
              <a:t>1        </a:t>
            </a:r>
            <a:r>
              <a:rPr lang="zh-CN" altLang="en-US" sz="1600" b="1" dirty="0" smtClean="0"/>
              <a:t>样</a:t>
            </a:r>
            <a:r>
              <a:rPr lang="en-US" altLang="zh-CN" sz="1600" b="1" dirty="0" smtClean="0"/>
              <a:t>2           </a:t>
            </a:r>
            <a:r>
              <a:rPr lang="zh-CN" altLang="en-US" sz="1600" b="1" dirty="0" smtClean="0"/>
              <a:t>样</a:t>
            </a:r>
            <a:r>
              <a:rPr lang="en-US" altLang="zh-CN" sz="1600" b="1" dirty="0" smtClean="0"/>
              <a:t>3          </a:t>
            </a:r>
            <a:r>
              <a:rPr lang="zh-CN" altLang="en-US" sz="1600" b="1" dirty="0" smtClean="0"/>
              <a:t>样</a:t>
            </a:r>
            <a:r>
              <a:rPr lang="en-US" altLang="zh-CN" sz="1600" b="1" dirty="0" smtClean="0"/>
              <a:t>4           </a:t>
            </a:r>
            <a:r>
              <a:rPr lang="zh-CN" altLang="en-US" sz="1600" b="1" dirty="0" smtClean="0"/>
              <a:t>样</a:t>
            </a:r>
            <a:r>
              <a:rPr lang="en-US" altLang="zh-CN" sz="1600" b="1" dirty="0" smtClean="0"/>
              <a:t>5          </a:t>
            </a:r>
            <a:r>
              <a:rPr lang="zh-CN" altLang="en-US" sz="1600" b="1" dirty="0" smtClean="0"/>
              <a:t>样</a:t>
            </a:r>
            <a:r>
              <a:rPr lang="en-US" altLang="zh-CN" sz="1600" b="1" dirty="0"/>
              <a:t>6</a:t>
            </a:r>
            <a:r>
              <a:rPr lang="en-US" altLang="zh-CN" sz="1600" b="1" dirty="0" smtClean="0"/>
              <a:t>    </a:t>
            </a:r>
            <a:endParaRPr lang="en-US" altLang="zh-CN" sz="1600" b="1" dirty="0"/>
          </a:p>
          <a:p>
            <a:pPr marL="68263" indent="0" eaLnBrk="1" hangingPunct="1">
              <a:buNone/>
            </a:pPr>
            <a:r>
              <a:rPr lang="en-US" altLang="zh-CN" sz="1200" b="1" dirty="0"/>
              <a:t>390	0.441	0.576	0.337	0.676	0.195	0.457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400	0.498	0.656	0.38	0.773	0.22	0.524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410	0.539	0.717	0.411	0.845	0.236	0.575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420	0.576	0.765	0.443	0.901	0.26	0.625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430	0.593	0.789	0.472	0.926	0.286	0.656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440	0.626	0.8	0.514	0.927	0.329	0.665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450	0.666	0.775	0.58	0.889	0.403	0.664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460	0.688	0.715	0.655	0.803	0.505	0.647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470	0.707	0.645	0.734	0.704	0.612	0.64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480	0.697	0.56	0.79	0.596	0.705	0.629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490	0.617	0.443	0.79	0.465	0.753	0.605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500	0.549	0.363	0.778	0.379	0.775	0.593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510	0.481	0.315	0.737	0.337	0.753	0.585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520	0.333	0.242	0.6	0.287	0.643	0.552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530	0.152	0.155	0.427	0.224	0.494	0.495</a:t>
            </a:r>
          </a:p>
          <a:p>
            <a:pPr marL="68263" indent="0" eaLnBrk="1" hangingPunct="1">
              <a:buNone/>
            </a:pPr>
            <a:r>
              <a:rPr lang="en-US" altLang="zh-CN" sz="1200" b="1" dirty="0"/>
              <a:t>540	0.049	0.096	0.292	0.17	0.363	0.411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524328" y="2816932"/>
            <a:ext cx="144066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ea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16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sz="2400" dirty="0"/>
              <a:t>需求：变成矩阵，以便运算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710065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6566" y="984691"/>
            <a:ext cx="8293758" cy="4968552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class Student: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......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f=open(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r'F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:\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teach\python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例子数据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学生对象表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txt','r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lines=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f.readlines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()[1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:]  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去掉标题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stuList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=[]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for line in lines: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unit=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line.split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stu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=Student(unit[0],unit[1],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(unit[2]),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(unit[3]),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(unit[4]))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stuList.append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stu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f.close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2201" y="34968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读成绩表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74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4558" y="1124744"/>
            <a:ext cx="8437774" cy="4104456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fscore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=open('g:\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mathScore.txt','w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stu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in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stuList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   fscore.write(stu.toString()+'\n') 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#write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只支持一个参数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fscore.close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2201" y="34968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例子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写数学成绩单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15" y="3501008"/>
            <a:ext cx="442062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应用实例：数据分拣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80102" y="1268760"/>
            <a:ext cx="79124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dirty="0" smtClean="0"/>
              <a:t>混班考试</a:t>
            </a:r>
            <a:endParaRPr lang="en-US" altLang="zh-CN" sz="2400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2198" y="2492896"/>
            <a:ext cx="4689881" cy="36004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467350" y="2518530"/>
            <a:ext cx="3353122" cy="352839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7847" y="1954916"/>
            <a:ext cx="7912496" cy="5040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zh-CN" altLang="en-US" sz="2400" dirty="0" smtClean="0"/>
              <a:t>一场考试成绩单                                    教师的名单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618560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244" y="280246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应用实例：数据分拣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04456" y="3429000"/>
            <a:ext cx="8244008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zh-CN" altLang="en-US" sz="2400" dirty="0" smtClean="0"/>
              <a:t>思路：</a:t>
            </a:r>
            <a:endParaRPr lang="en-US" altLang="zh-CN" sz="2400" dirty="0" smtClean="0"/>
          </a:p>
          <a:p>
            <a:pPr marL="68263" indent="0" algn="just" eaLnBrk="1" hangingPunct="1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、先读教师名单表，分割后，形成只有学号的列表</a:t>
            </a:r>
            <a:endParaRPr lang="en-US" altLang="zh-CN" sz="2400" dirty="0" smtClean="0"/>
          </a:p>
          <a:p>
            <a:pPr marL="68263" indent="0" algn="just" eaLnBrk="1" hangingPunct="1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、定义输出文件，写打开</a:t>
            </a:r>
            <a:endParaRPr lang="en-US" altLang="zh-CN" sz="2400" dirty="0" smtClean="0"/>
          </a:p>
          <a:p>
            <a:pPr marL="68263" indent="0" algn="just" eaLnBrk="1" hangingPunct="1">
              <a:buNone/>
            </a:pPr>
            <a:r>
              <a:rPr lang="en-US" altLang="zh-CN" sz="2400" dirty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smtClean="0"/>
              <a:t>读</a:t>
            </a:r>
            <a:r>
              <a:rPr lang="zh-CN" altLang="en-US" sz="2400" smtClean="0"/>
              <a:t>考场</a:t>
            </a:r>
            <a:r>
              <a:rPr lang="zh-CN" altLang="en-US" sz="2400"/>
              <a:t>考试</a:t>
            </a:r>
            <a:r>
              <a:rPr lang="zh-CN" altLang="en-US" sz="2400" smtClean="0"/>
              <a:t>表</a:t>
            </a:r>
            <a:r>
              <a:rPr lang="zh-CN" altLang="en-US" sz="2400" dirty="0" smtClean="0"/>
              <a:t>，分割，如果学号在教师名单表，则整行输出到结果文件中。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6" y="1141519"/>
            <a:ext cx="4708601" cy="16014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81" y="1141519"/>
            <a:ext cx="3631890" cy="15365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4456" y="2940594"/>
            <a:ext cx="8094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263" indent="0" algn="just" eaLnBrk="1" hangingPunct="1">
              <a:buNone/>
            </a:pPr>
            <a:r>
              <a:rPr lang="en-US" altLang="zh-CN" dirty="0" err="1" smtClean="0"/>
              <a:t>myClassFile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r'F</a:t>
            </a:r>
            <a:r>
              <a:rPr lang="en-US" altLang="zh-CN" dirty="0" smtClean="0"/>
              <a:t>:\</a:t>
            </a:r>
            <a:r>
              <a:rPr lang="en-US" altLang="zh-CN" dirty="0"/>
              <a:t>teach\python</a:t>
            </a:r>
            <a:r>
              <a:rPr lang="zh-CN" altLang="en-US" dirty="0"/>
              <a:t>语言</a:t>
            </a:r>
            <a:r>
              <a:rPr lang="en-US" altLang="zh-CN" dirty="0"/>
              <a:t>\</a:t>
            </a:r>
            <a:r>
              <a:rPr lang="zh-CN" altLang="en-US" dirty="0"/>
              <a:t>例子数据</a:t>
            </a:r>
            <a:r>
              <a:rPr lang="en-US" altLang="zh-CN" dirty="0"/>
              <a:t>\2015</a:t>
            </a:r>
            <a:r>
              <a:rPr lang="zh-CN" altLang="en-US" dirty="0"/>
              <a:t>年周一班名单</a:t>
            </a:r>
            <a:r>
              <a:rPr lang="en-US" altLang="zh-CN" dirty="0"/>
              <a:t>.txt'</a:t>
            </a:r>
          </a:p>
        </p:txBody>
      </p:sp>
    </p:spTree>
    <p:extLst>
      <p:ext uri="{BB962C8B-B14F-4D97-AF65-F5344CB8AC3E}">
        <p14:creationId xmlns:p14="http://schemas.microsoft.com/office/powerpoint/2010/main" val="35159745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9835" y="548680"/>
            <a:ext cx="8280920" cy="5760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Excel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39835" y="1484784"/>
            <a:ext cx="8452645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提供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个包操作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excel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读：</a:t>
            </a:r>
            <a:r>
              <a:rPr lang="en-US" altLang="zh-CN" sz="2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xlrd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,  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使用时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dirty="0"/>
              <a:t>import </a:t>
            </a:r>
            <a:r>
              <a:rPr lang="en-US" altLang="zh-CN" sz="2800" dirty="0" err="1"/>
              <a:t>xlrd</a:t>
            </a:r>
            <a:r>
              <a:rPr lang="en-US" altLang="zh-CN" sz="2800" dirty="0"/>
              <a:t> 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写：</a:t>
            </a:r>
            <a:r>
              <a:rPr lang="en-US" altLang="zh-CN" sz="2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xlwt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,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使用时  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xlwt</a:t>
            </a:r>
            <a:endParaRPr lang="zh-CN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7064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9835" y="260648"/>
            <a:ext cx="8280920" cy="5760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Excel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文件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39834" y="908720"/>
            <a:ext cx="8452645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en-US" altLang="zh-CN" sz="2400" dirty="0"/>
              <a:t>i</a:t>
            </a:r>
            <a:r>
              <a:rPr lang="en-US" altLang="zh-CN" sz="2400" dirty="0" smtClean="0"/>
              <a:t>mport </a:t>
            </a:r>
            <a:r>
              <a:rPr lang="en-US" altLang="zh-CN" sz="2400" dirty="0" err="1" smtClean="0"/>
              <a:t>xlrd</a:t>
            </a:r>
            <a:r>
              <a:rPr lang="en-US" altLang="zh-CN" sz="2400" dirty="0" smtClean="0"/>
              <a:t> </a:t>
            </a:r>
          </a:p>
          <a:p>
            <a:pPr algn="just" eaLnBrk="1" hangingPunct="1"/>
            <a:r>
              <a:rPr lang="zh-CN" altLang="en-US" sz="2400" dirty="0" smtClean="0"/>
              <a:t>打开</a:t>
            </a:r>
            <a:endParaRPr lang="en-US" altLang="zh-CN" sz="2400" dirty="0" smtClean="0"/>
          </a:p>
          <a:p>
            <a:pPr marL="68263" indent="0" algn="just" eaLnBrk="1" hangingPunct="1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x=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xlrd.open_workbook</a:t>
            </a:r>
            <a:r>
              <a:rPr lang="en-US" altLang="zh-CN" sz="2400" dirty="0" smtClean="0"/>
              <a:t>(r</a:t>
            </a:r>
            <a:r>
              <a:rPr lang="en-US" altLang="zh-CN" sz="2400" dirty="0"/>
              <a:t>" E</a:t>
            </a:r>
            <a:r>
              <a:rPr lang="en-US" altLang="zh-CN" sz="2400" dirty="0" smtClean="0"/>
              <a:t>:\teach\</a:t>
            </a:r>
            <a:r>
              <a:rPr lang="zh-CN" altLang="en-US" sz="2400" dirty="0" smtClean="0"/>
              <a:t>成绩</a:t>
            </a:r>
            <a:r>
              <a:rPr lang="zh-CN" altLang="en-US" sz="2400" dirty="0"/>
              <a:t>总表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xlsx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")</a:t>
            </a:r>
          </a:p>
          <a:p>
            <a:pPr algn="just" eaLnBrk="1" hangingPunct="1"/>
            <a:r>
              <a:rPr lang="zh-CN" altLang="en-US" sz="2400" dirty="0"/>
              <a:t>选</a:t>
            </a:r>
            <a:r>
              <a:rPr lang="en-US" altLang="zh-CN" sz="2400" dirty="0"/>
              <a:t>sheet</a:t>
            </a:r>
            <a:r>
              <a:rPr lang="zh-CN" altLang="en-US" sz="2400" dirty="0"/>
              <a:t>，用下标表示，从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</a:t>
            </a:r>
            <a:endParaRPr lang="en-US" altLang="zh-CN" sz="2400" dirty="0"/>
          </a:p>
          <a:p>
            <a:pPr marL="68263" indent="0" algn="just" eaLnBrk="1" hangingPunct="1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y=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x.sheets</a:t>
            </a:r>
            <a:r>
              <a:rPr lang="en-US" altLang="zh-CN" sz="2400" dirty="0" smtClean="0">
                <a:solidFill>
                  <a:srgbClr val="FF0000"/>
                </a:solidFill>
              </a:rPr>
              <a:t>()[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>
                <a:solidFill>
                  <a:srgbClr val="FF0000"/>
                </a:solidFill>
              </a:rPr>
              <a:t>]       </a:t>
            </a:r>
            <a:r>
              <a:rPr lang="en-US" altLang="zh-CN" sz="2400" dirty="0" smtClean="0"/>
              <a:t>#[0]</a:t>
            </a:r>
            <a:r>
              <a:rPr lang="zh-CN" altLang="en-US" sz="2400" dirty="0" smtClean="0"/>
              <a:t>代表取</a:t>
            </a:r>
            <a:r>
              <a:rPr lang="zh-CN" altLang="en-US" sz="2400" dirty="0"/>
              <a:t>第一个</a:t>
            </a:r>
            <a:r>
              <a:rPr lang="en-US" altLang="zh-CN" sz="2400" dirty="0" smtClean="0"/>
              <a:t>sheet  </a:t>
            </a:r>
            <a:r>
              <a:rPr lang="zh-CN" altLang="en-US" sz="2400" dirty="0" smtClean="0"/>
              <a:t>理解语法</a:t>
            </a:r>
            <a:endParaRPr lang="en-US" altLang="zh-CN" sz="2400" dirty="0" smtClean="0"/>
          </a:p>
          <a:p>
            <a:r>
              <a:rPr lang="zh-CN" altLang="en-US" sz="2400" dirty="0" smtClean="0"/>
              <a:t>表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的行和列</a:t>
            </a:r>
            <a:r>
              <a:rPr lang="zh-CN" altLang="en-US" sz="2400" dirty="0"/>
              <a:t>数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y.nrows</a:t>
            </a:r>
            <a:r>
              <a:rPr lang="zh-CN" altLang="zh-CN" sz="2400" dirty="0"/>
              <a:t>（所有行数）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y.ncols</a:t>
            </a:r>
            <a:r>
              <a:rPr lang="zh-CN" altLang="zh-CN" sz="2400" dirty="0"/>
              <a:t>（所有列数）</a:t>
            </a:r>
            <a:endParaRPr lang="en-US" altLang="zh-CN" sz="2400" dirty="0"/>
          </a:p>
          <a:p>
            <a:pPr algn="just" eaLnBrk="1" hangingPunct="1"/>
            <a:r>
              <a:rPr lang="zh-CN" altLang="en-US" sz="2400" dirty="0" smtClean="0"/>
              <a:t>获取表的整行（列）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    row1=</a:t>
            </a:r>
            <a:r>
              <a:rPr lang="en-US" altLang="zh-CN" sz="2400" dirty="0" err="1" smtClean="0"/>
              <a:t>y.row_values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  #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开始，数值被认为是浮点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 smtClean="0"/>
              <a:t>    col1=</a:t>
            </a:r>
            <a:r>
              <a:rPr lang="en-US" altLang="zh-CN" sz="2400" dirty="0" err="1" smtClean="0"/>
              <a:t>y.col_values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# </a:t>
            </a:r>
            <a:r>
              <a:rPr lang="zh-CN" altLang="en-US" sz="2400" dirty="0" smtClean="0"/>
              <a:t>读第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列</a:t>
            </a:r>
            <a:endParaRPr lang="en-US" altLang="zh-CN" sz="2400" dirty="0" smtClean="0"/>
          </a:p>
          <a:p>
            <a:pPr marL="68263" indent="0">
              <a:buNone/>
            </a:pPr>
            <a:endParaRPr lang="en-US" altLang="zh-CN" sz="2400" dirty="0" smtClean="0"/>
          </a:p>
          <a:p>
            <a:pPr marL="68263" indent="0">
              <a:buNone/>
            </a:pPr>
            <a:endParaRPr lang="zh-CN" altLang="zh-CN" sz="2400" dirty="0"/>
          </a:p>
          <a:p>
            <a:pPr marL="68263" indent="0" algn="just" eaLnBrk="1" hangingPunct="1">
              <a:buNone/>
            </a:pPr>
            <a:endParaRPr lang="zh-CN" altLang="zh-CN" sz="2400" dirty="0"/>
          </a:p>
          <a:p>
            <a:pPr marL="68263" indent="0" algn="just" eaLnBrk="1" hangingPunct="1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156012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280920" cy="5760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Excel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遍历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49036" y="1340768"/>
            <a:ext cx="8452645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 smtClean="0"/>
              <a:t>按行遍历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y=</a:t>
            </a:r>
            <a:r>
              <a:rPr lang="en-US" altLang="zh-CN" sz="2400" dirty="0" err="1" smtClean="0"/>
              <a:t>x.sheets</a:t>
            </a:r>
            <a:r>
              <a:rPr lang="en-US" altLang="zh-CN" sz="2400" dirty="0" smtClean="0"/>
              <a:t>()  [0]           # </a:t>
            </a:r>
            <a:r>
              <a:rPr lang="zh-CN" altLang="en-US" sz="2400" dirty="0" smtClean="0"/>
              <a:t>选定一个</a:t>
            </a:r>
            <a:r>
              <a:rPr lang="en-US" altLang="zh-CN" sz="2400" dirty="0" smtClean="0"/>
              <a:t>sheet</a:t>
            </a:r>
          </a:p>
          <a:p>
            <a:pPr marL="68263" indent="0">
              <a:buNone/>
            </a:pPr>
            <a:r>
              <a:rPr lang="en-US" altLang="zh-CN" sz="2400" dirty="0" smtClean="0"/>
              <a:t>for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in range(</a:t>
            </a:r>
            <a:r>
              <a:rPr lang="en-US" altLang="zh-CN" sz="2400" dirty="0" err="1" smtClean="0"/>
              <a:t>y.nrows</a:t>
            </a:r>
            <a:r>
              <a:rPr lang="en-US" altLang="zh-CN" sz="2400" dirty="0" smtClean="0"/>
              <a:t>):</a:t>
            </a:r>
          </a:p>
          <a:p>
            <a:pPr marL="68263" indent="0">
              <a:buNone/>
            </a:pPr>
            <a:r>
              <a:rPr lang="en-US" altLang="zh-CN" sz="2400" dirty="0" smtClean="0"/>
              <a:t>    temp=</a:t>
            </a:r>
            <a:r>
              <a:rPr lang="en-US" altLang="zh-CN" sz="2400" dirty="0" err="1" smtClean="0"/>
              <a:t>y.row_values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</a:p>
          <a:p>
            <a:pPr marL="68263" indent="0">
              <a:buNone/>
            </a:pPr>
            <a:r>
              <a:rPr lang="en-US" altLang="zh-CN" sz="2400" dirty="0" smtClean="0"/>
              <a:t>    print(temp)</a:t>
            </a:r>
          </a:p>
          <a:p>
            <a:r>
              <a:rPr lang="zh-CN" altLang="en-US" sz="2400" dirty="0" smtClean="0"/>
              <a:t>列遍历，自己尝试一下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96253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3332" y="200634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应用实例：再练数据分拣（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Excel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83332" y="1139878"/>
            <a:ext cx="8316665" cy="10381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zh-CN" sz="2400" dirty="0"/>
              <a:t>请注意：成绩总表中的学号，是以</a:t>
            </a:r>
            <a:r>
              <a:rPr lang="zh-CN" altLang="zh-CN" sz="2400" dirty="0" smtClean="0"/>
              <a:t>字符串</a:t>
            </a:r>
            <a:r>
              <a:rPr lang="zh-CN" altLang="en-US" sz="2400" dirty="0"/>
              <a:t>类型</a:t>
            </a:r>
            <a:r>
              <a:rPr lang="zh-CN" altLang="zh-CN" sz="2400" dirty="0" smtClean="0"/>
              <a:t>存储</a:t>
            </a:r>
            <a:endParaRPr lang="en-US" altLang="zh-CN" sz="2400" dirty="0" smtClean="0"/>
          </a:p>
          <a:p>
            <a:pPr algn="just" eaLnBrk="1" hangingPunct="1"/>
            <a:r>
              <a:rPr lang="zh-CN" altLang="en-US" sz="2400" dirty="0" smtClean="0"/>
              <a:t>教师班级</a:t>
            </a:r>
            <a:r>
              <a:rPr lang="en-US" altLang="zh-CN" sz="2400" dirty="0" smtClean="0"/>
              <a:t>excel</a:t>
            </a:r>
            <a:r>
              <a:rPr lang="zh-CN" altLang="en-US" sz="2400" dirty="0" smtClean="0"/>
              <a:t>文件：学号是数值，读入后，浮点</a:t>
            </a:r>
            <a:endParaRPr lang="en-US" altLang="zh-CN" sz="2400" dirty="0" smtClean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2623746" cy="3816424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3595700" y="2348880"/>
            <a:ext cx="500429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645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170" y="116632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Excel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文件读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02394" y="908720"/>
            <a:ext cx="8820472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algn="just" eaLnBrk="1" hangingPunct="1">
              <a:buNone/>
            </a:pPr>
            <a:r>
              <a:rPr lang="en-US" altLang="zh-CN" sz="2000" b="1" dirty="0"/>
              <a:t>import </a:t>
            </a:r>
            <a:r>
              <a:rPr lang="en-US" altLang="zh-CN" sz="2000" b="1" dirty="0" err="1"/>
              <a:t>xlrd</a:t>
            </a:r>
            <a:r>
              <a:rPr lang="en-US" altLang="zh-CN" sz="2000" b="1" dirty="0"/>
              <a:t>  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/>
              <a:t>x=</a:t>
            </a:r>
            <a:r>
              <a:rPr lang="en-US" altLang="zh-CN" sz="2000" b="1" dirty="0" err="1"/>
              <a:t>xlrd.open_workbook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r'E</a:t>
            </a:r>
            <a:r>
              <a:rPr lang="en-US" altLang="zh-CN" sz="2000" b="1" dirty="0"/>
              <a:t>:\</a:t>
            </a:r>
            <a:r>
              <a:rPr lang="en-US" altLang="zh-CN" sz="2000" b="1" dirty="0" smtClean="0"/>
              <a:t>teach\</a:t>
            </a:r>
            <a:r>
              <a:rPr lang="zh-CN" altLang="en-US" sz="2000" b="1" dirty="0"/>
              <a:t>我班名单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xlsx</a:t>
            </a:r>
            <a:r>
              <a:rPr lang="en-US" altLang="zh-CN" sz="2000" b="1" dirty="0"/>
              <a:t>')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/>
              <a:t>y=</a:t>
            </a:r>
            <a:r>
              <a:rPr lang="en-US" altLang="zh-CN" sz="2000" b="1" dirty="0" err="1"/>
              <a:t>x.sheets</a:t>
            </a:r>
            <a:r>
              <a:rPr lang="en-US" altLang="zh-CN" sz="2000" b="1" dirty="0"/>
              <a:t>()[0]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 err="1"/>
              <a:t>myStudent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y.col_values</a:t>
            </a:r>
            <a:r>
              <a:rPr lang="en-US" altLang="zh-CN" sz="2000" b="1" dirty="0"/>
              <a:t>(0</a:t>
            </a:r>
            <a:r>
              <a:rPr lang="en-US" altLang="zh-CN" sz="2000" b="1" dirty="0" smtClean="0"/>
              <a:t>)  # </a:t>
            </a:r>
            <a:r>
              <a:rPr lang="zh-CN" altLang="en-US" sz="2000" b="1" dirty="0" smtClean="0"/>
              <a:t>读第一列</a:t>
            </a:r>
            <a:endParaRPr lang="en-US" altLang="zh-CN" sz="2000" b="1" dirty="0"/>
          </a:p>
          <a:p>
            <a:pPr marL="68263" indent="0" algn="just" eaLnBrk="1" hangingPunct="1">
              <a:buNone/>
            </a:pPr>
            <a:r>
              <a:rPr lang="en-US" altLang="zh-CN" sz="2000" b="1" dirty="0" err="1" smtClean="0"/>
              <a:t>myStudent</a:t>
            </a:r>
            <a:r>
              <a:rPr lang="en-US" altLang="zh-CN" sz="2000" b="1" dirty="0" smtClean="0"/>
              <a:t>=list(map(</a:t>
            </a:r>
            <a:r>
              <a:rPr lang="en-US" altLang="zh-CN" sz="2000" b="1" dirty="0" err="1" smtClean="0"/>
              <a:t>int,myStudent</a:t>
            </a:r>
            <a:r>
              <a:rPr lang="en-US" altLang="zh-CN" sz="2000" b="1" dirty="0" smtClean="0"/>
              <a:t>))  #  </a:t>
            </a:r>
            <a:r>
              <a:rPr lang="zh-CN" altLang="en-US" sz="2000" b="1" dirty="0" smtClean="0"/>
              <a:t>教师</a:t>
            </a:r>
            <a:r>
              <a:rPr lang="zh-CN" altLang="en-US" sz="2000" b="1" smtClean="0"/>
              <a:t>班级</a:t>
            </a:r>
            <a:r>
              <a:rPr lang="zh-CN" altLang="en-US" sz="2000" b="1" smtClean="0"/>
              <a:t>学生学号名单</a:t>
            </a:r>
            <a:endParaRPr lang="en-US" altLang="zh-CN" sz="2000" b="1" dirty="0" smtClean="0"/>
          </a:p>
          <a:p>
            <a:pPr marL="68263" indent="0" algn="just" eaLnBrk="1" hangingPunct="1">
              <a:buNone/>
            </a:pPr>
            <a:endParaRPr lang="en-US" altLang="zh-CN" sz="2000" b="1" dirty="0"/>
          </a:p>
          <a:p>
            <a:pPr marL="68263" indent="0" algn="just" eaLnBrk="1" hangingPunct="1">
              <a:buNone/>
            </a:pPr>
            <a:r>
              <a:rPr lang="en-US" altLang="zh-CN" sz="2000" b="1" dirty="0"/>
              <a:t>x=</a:t>
            </a:r>
            <a:r>
              <a:rPr lang="en-US" altLang="zh-CN" sz="2000" b="1" dirty="0" err="1"/>
              <a:t>xlrd.open_workbook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r'E</a:t>
            </a:r>
            <a:r>
              <a:rPr lang="en-US" altLang="zh-CN" sz="2000" b="1" dirty="0"/>
              <a:t>:\</a:t>
            </a:r>
            <a:r>
              <a:rPr lang="en-US" altLang="zh-CN" sz="2000" b="1" dirty="0" smtClean="0"/>
              <a:t>teach\</a:t>
            </a:r>
            <a:r>
              <a:rPr lang="zh-CN" altLang="en-US" sz="2000" b="1" dirty="0"/>
              <a:t>成绩总表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xlsx</a:t>
            </a:r>
            <a:r>
              <a:rPr lang="en-US" altLang="zh-CN" sz="2000" b="1" dirty="0"/>
              <a:t>')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/>
              <a:t>y=</a:t>
            </a:r>
            <a:r>
              <a:rPr lang="en-US" altLang="zh-CN" sz="2000" b="1" dirty="0" err="1"/>
              <a:t>x.sheets</a:t>
            </a:r>
            <a:r>
              <a:rPr lang="en-US" altLang="zh-CN" sz="2000" b="1" dirty="0"/>
              <a:t>()[0]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/>
              <a:t>result=[]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/>
              <a:t>for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in range(1,y.nrows</a:t>
            </a:r>
            <a:r>
              <a:rPr lang="en-US" altLang="zh-CN" sz="2000" b="1" dirty="0" smtClean="0"/>
              <a:t>): # </a:t>
            </a:r>
            <a:r>
              <a:rPr lang="zh-CN" altLang="en-US" sz="2000" b="1" dirty="0" smtClean="0"/>
              <a:t>从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开始，跳过第一行，它是标题</a:t>
            </a:r>
            <a:endParaRPr lang="en-US" altLang="zh-CN" sz="2000" b="1" dirty="0"/>
          </a:p>
          <a:p>
            <a:pPr marL="68263" indent="0" algn="just" eaLnBrk="1" hangingPunct="1">
              <a:buNone/>
            </a:pPr>
            <a:r>
              <a:rPr lang="en-US" altLang="zh-CN" sz="2000" b="1" dirty="0"/>
              <a:t>    a=</a:t>
            </a:r>
            <a:r>
              <a:rPr lang="en-US" altLang="zh-CN" sz="2000" b="1" dirty="0" err="1"/>
              <a:t>y.row_values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/>
              <a:t>    if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(a[0</a:t>
            </a:r>
            <a:r>
              <a:rPr lang="en-US" altLang="zh-CN" sz="2000" b="1" dirty="0">
                <a:solidFill>
                  <a:srgbClr val="FF0000"/>
                </a:solidFill>
              </a:rPr>
              <a:t>]) </a:t>
            </a:r>
            <a:r>
              <a:rPr lang="en-US" altLang="zh-CN" sz="2000" b="1" dirty="0" smtClean="0"/>
              <a:t> in </a:t>
            </a:r>
            <a:r>
              <a:rPr lang="en-US" altLang="zh-CN" sz="2000" b="1" dirty="0" err="1"/>
              <a:t>myStudent</a:t>
            </a:r>
            <a:r>
              <a:rPr lang="en-US" altLang="zh-CN" sz="2000" b="1" dirty="0"/>
              <a:t>:</a:t>
            </a:r>
          </a:p>
          <a:p>
            <a:pPr marL="68263" indent="0" algn="just" eaLnBrk="1" hangingPunct="1"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result.append</a:t>
            </a:r>
            <a:r>
              <a:rPr lang="en-US" altLang="zh-CN" sz="2000" b="1" dirty="0"/>
              <a:t>(a</a:t>
            </a:r>
            <a:r>
              <a:rPr lang="en-US" altLang="zh-CN" sz="2000" b="1" dirty="0" smtClean="0"/>
              <a:t>)   # </a:t>
            </a:r>
            <a:r>
              <a:rPr lang="zh-CN" altLang="en-US" sz="2000" b="1" dirty="0" smtClean="0"/>
              <a:t>后续想想如何保存</a:t>
            </a:r>
            <a:r>
              <a:rPr lang="en-US" altLang="zh-CN" sz="2000" b="1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525599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Excel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文件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79512" y="1196752"/>
            <a:ext cx="8820472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xlwt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# </a:t>
            </a:r>
            <a:r>
              <a:rPr lang="zh-CN" altLang="en-US" sz="2400" dirty="0"/>
              <a:t>导入</a:t>
            </a:r>
            <a:r>
              <a:rPr lang="en-US" altLang="zh-CN" sz="2400" dirty="0" err="1"/>
              <a:t>xlwt</a:t>
            </a:r>
            <a:endParaRPr lang="en-US" altLang="zh-CN" sz="2400" dirty="0"/>
          </a:p>
          <a:p>
            <a:r>
              <a:rPr lang="en-US" altLang="zh-CN" sz="2400" dirty="0"/>
              <a:t> </a:t>
            </a:r>
            <a:r>
              <a:rPr lang="zh-CN" altLang="en-US" sz="2400" dirty="0" smtClean="0"/>
              <a:t>新建</a:t>
            </a:r>
            <a:r>
              <a:rPr lang="zh-CN" altLang="en-US" sz="2400" dirty="0"/>
              <a:t>一个</a:t>
            </a:r>
            <a:r>
              <a:rPr lang="en-US" altLang="zh-CN" sz="2400" dirty="0"/>
              <a:t>excel</a:t>
            </a:r>
            <a:r>
              <a:rPr lang="zh-CN" altLang="en-US" sz="2400" dirty="0"/>
              <a:t>文件</a:t>
            </a:r>
          </a:p>
          <a:p>
            <a:pPr marL="68263" indent="0">
              <a:buNone/>
            </a:pPr>
            <a:r>
              <a:rPr lang="en-US" altLang="zh-CN" sz="2400" dirty="0" smtClean="0"/>
              <a:t>     file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xlwt.Workbook</a:t>
            </a:r>
            <a:r>
              <a:rPr lang="en-US" altLang="zh-CN" sz="2400" dirty="0"/>
              <a:t>() </a:t>
            </a:r>
            <a:endParaRPr lang="en-US" altLang="zh-CN" sz="2400" dirty="0" smtClean="0"/>
          </a:p>
          <a:p>
            <a:r>
              <a:rPr lang="zh-CN" altLang="en-US" sz="2400" dirty="0"/>
              <a:t> </a:t>
            </a:r>
            <a:r>
              <a:rPr lang="zh-CN" altLang="en-US" sz="2400" dirty="0" smtClean="0"/>
              <a:t>新建</a:t>
            </a:r>
            <a:r>
              <a:rPr lang="zh-CN" altLang="en-US" sz="2400" dirty="0"/>
              <a:t>一个</a:t>
            </a:r>
            <a:r>
              <a:rPr lang="en-US" altLang="zh-CN" sz="2400" dirty="0" smtClean="0"/>
              <a:t>sheet</a:t>
            </a:r>
            <a:r>
              <a:rPr lang="zh-CN" altLang="en-US" sz="2400" dirty="0" smtClean="0"/>
              <a:t>，允许单元格覆盖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table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file.add_sheet</a:t>
            </a:r>
            <a:r>
              <a:rPr lang="en-US" altLang="zh-CN" sz="2400" dirty="0"/>
              <a:t>('sheet name',</a:t>
            </a:r>
            <a:r>
              <a:rPr lang="en-US" altLang="zh-CN" sz="2400" dirty="0" err="1"/>
              <a:t>cell_overwrite_ok</a:t>
            </a:r>
            <a:r>
              <a:rPr lang="en-US" altLang="zh-CN" sz="2400" dirty="0"/>
              <a:t>=True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写入数据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table.write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行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zh-CN" altLang="en-US" sz="2400" dirty="0">
                <a:solidFill>
                  <a:srgbClr val="FF0000"/>
                </a:solidFill>
              </a:rPr>
              <a:t>列</a:t>
            </a:r>
            <a:r>
              <a:rPr lang="en-US" altLang="zh-CN" sz="2400" dirty="0">
                <a:solidFill>
                  <a:srgbClr val="FF0000"/>
                </a:solidFill>
              </a:rPr>
              <a:t>,value)</a:t>
            </a:r>
          </a:p>
          <a:p>
            <a:pPr marL="68263" indent="0"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err="1" smtClean="0"/>
              <a:t>table.write</a:t>
            </a:r>
            <a:r>
              <a:rPr lang="en-US" altLang="zh-CN" sz="2400" dirty="0" smtClean="0"/>
              <a:t>(0,0,2)  #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列，写入数据</a:t>
            </a:r>
            <a:r>
              <a:rPr lang="en-US" altLang="zh-CN" sz="2400" dirty="0" smtClean="0"/>
              <a:t>2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保存文件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file.save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'g:\demo.xls')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94333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文件格式：全世界著名的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PDB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库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44232" y="1124744"/>
            <a:ext cx="79124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000" dirty="0" smtClean="0"/>
              <a:t>查询蛋白质二级结构</a:t>
            </a:r>
            <a:r>
              <a:rPr lang="zh-CN" altLang="en-US" sz="2000" dirty="0"/>
              <a:t>、序列</a:t>
            </a:r>
            <a:r>
              <a:rPr lang="en-US" altLang="zh-CN" sz="2000" dirty="0"/>
              <a:t> </a:t>
            </a:r>
            <a:r>
              <a:rPr lang="zh-CN" altLang="en-US" sz="2000" dirty="0" smtClean="0"/>
              <a:t>文件，得到的格式： </a:t>
            </a:r>
            <a:r>
              <a:rPr lang="en-US" altLang="zh-CN" sz="2000" dirty="0" smtClean="0"/>
              <a:t>ss.txt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2" y="1700808"/>
            <a:ext cx="699620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69414" y="2204864"/>
            <a:ext cx="1440668" cy="35283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just" eaLnBrk="1" hangingPunct="1">
              <a:spcBef>
                <a:spcPts val="700"/>
              </a:spcBef>
              <a:buClr>
                <a:schemeClr val="tx2"/>
              </a:buClr>
              <a:buSzPct val="95000"/>
              <a:buFontTx/>
              <a:buNone/>
              <a:defRPr sz="2000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需求：整理成如下格式：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&gt;ID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序列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&gt;ID</a:t>
            </a:r>
          </a:p>
          <a:p>
            <a:r>
              <a:rPr lang="zh-CN" altLang="en-US" dirty="0"/>
              <a:t>序列</a:t>
            </a:r>
            <a:endParaRPr lang="en-US" altLang="zh-CN" dirty="0"/>
          </a:p>
          <a:p>
            <a:r>
              <a:rPr lang="zh-CN" altLang="en-US" dirty="0"/>
              <a:t>结构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764224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394" y="260648"/>
            <a:ext cx="828092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例子：将整理的教师成绩表写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Excel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02394" y="1268760"/>
            <a:ext cx="837406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dirty="0" smtClean="0"/>
              <a:t>...</a:t>
            </a:r>
            <a:r>
              <a:rPr lang="zh-CN" altLang="en-US" sz="2400" dirty="0" smtClean="0"/>
              <a:t>整理好</a:t>
            </a:r>
            <a:r>
              <a:rPr lang="en-US" altLang="zh-CN" sz="2400" dirty="0" smtClean="0"/>
              <a:t>result</a:t>
            </a:r>
            <a:r>
              <a:rPr lang="zh-CN" altLang="en-US" sz="2400" dirty="0" smtClean="0"/>
              <a:t>，见前页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 err="1"/>
              <a:t>xlwt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file = </a:t>
            </a:r>
            <a:r>
              <a:rPr lang="en-US" altLang="zh-CN" sz="2400" dirty="0" err="1"/>
              <a:t>xlwt.Workbook</a:t>
            </a:r>
            <a:r>
              <a:rPr lang="en-US" altLang="zh-CN" sz="2400" dirty="0" smtClean="0"/>
              <a:t>() # </a:t>
            </a:r>
            <a:r>
              <a:rPr lang="zh-CN" altLang="en-US" sz="2400" dirty="0" smtClean="0"/>
              <a:t>建立工作簿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table = </a:t>
            </a:r>
            <a:r>
              <a:rPr lang="en-US" altLang="zh-CN" sz="2400" dirty="0" err="1"/>
              <a:t>file.add_sheet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myClass</a:t>
            </a:r>
            <a:r>
              <a:rPr lang="en-US" altLang="zh-CN" sz="2400" dirty="0"/>
              <a:t>',</a:t>
            </a:r>
            <a:r>
              <a:rPr lang="en-US" altLang="zh-CN" sz="2400" dirty="0" err="1"/>
              <a:t>cell_overwrite_ok</a:t>
            </a:r>
            <a:r>
              <a:rPr lang="en-US" altLang="zh-CN" sz="2400" dirty="0"/>
              <a:t>=True)</a:t>
            </a:r>
          </a:p>
          <a:p>
            <a:pPr marL="68263" indent="0">
              <a:buNone/>
            </a:pPr>
            <a:r>
              <a:rPr lang="en-US" altLang="zh-CN" sz="2400" dirty="0"/>
              <a:t>for row in range(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(result)):</a:t>
            </a:r>
          </a:p>
          <a:p>
            <a:pPr marL="68263" indent="0">
              <a:buNone/>
            </a:pPr>
            <a:r>
              <a:rPr lang="en-US" altLang="zh-CN" sz="2400" dirty="0"/>
              <a:t>    for col in range(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(result[0])):</a:t>
            </a:r>
          </a:p>
          <a:p>
            <a:pPr marL="68263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table.write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row,col,result</a:t>
            </a:r>
            <a:r>
              <a:rPr lang="en-US" altLang="zh-CN" sz="2400" dirty="0"/>
              <a:t>[row][col</a:t>
            </a:r>
            <a:r>
              <a:rPr lang="en-US" altLang="zh-CN" sz="2400" dirty="0" smtClean="0"/>
              <a:t>]) # </a:t>
            </a:r>
            <a:r>
              <a:rPr lang="zh-CN" altLang="en-US" sz="2400" dirty="0" smtClean="0"/>
              <a:t>写每个单元格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 err="1"/>
              <a:t>file.save</a:t>
            </a:r>
            <a:r>
              <a:rPr lang="en-US" altLang="zh-CN" sz="2400" dirty="0"/>
              <a:t>('g:\demo.xls')</a:t>
            </a:r>
          </a:p>
        </p:txBody>
      </p:sp>
    </p:spTree>
    <p:extLst>
      <p:ext uri="{BB962C8B-B14F-4D97-AF65-F5344CB8AC3E}">
        <p14:creationId xmlns:p14="http://schemas.microsoft.com/office/powerpoint/2010/main" val="33564476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686" y="404664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4686" y="3223132"/>
            <a:ext cx="8133778" cy="14591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文件有多种存储格式，除保存的信息外，还包含文件格式。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例如</a:t>
            </a:r>
            <a:r>
              <a:rPr lang="en-US" altLang="zh-CN" sz="2400" b="1" dirty="0" smtClean="0"/>
              <a:t>:</a:t>
            </a:r>
            <a:r>
              <a:rPr lang="en-US" altLang="zh-CN" sz="2400" b="1" dirty="0"/>
              <a:t> </a:t>
            </a:r>
            <a:r>
              <a:rPr lang="en-US" altLang="zh-CN" sz="2400" b="1" dirty="0" err="1" smtClean="0"/>
              <a:t>docx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word</a:t>
            </a:r>
            <a:r>
              <a:rPr lang="zh-CN" altLang="en-US" sz="2400" b="1" dirty="0" smtClean="0"/>
              <a:t>文件，只能用</a:t>
            </a:r>
            <a:r>
              <a:rPr lang="en-US" altLang="zh-CN" sz="2400" b="1" dirty="0" smtClean="0"/>
              <a:t>word</a:t>
            </a:r>
            <a:r>
              <a:rPr lang="zh-CN" altLang="en-US" sz="2400" b="1" dirty="0" smtClean="0"/>
              <a:t>打开。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 smtClean="0"/>
              <a:t>Mdf</a:t>
            </a:r>
            <a:r>
              <a:rPr lang="zh-CN" altLang="en-US" sz="2400" b="1" dirty="0" smtClean="0"/>
              <a:t>文件是微软数据库文件，通过</a:t>
            </a:r>
            <a:r>
              <a:rPr lang="en-US" altLang="zh-CN" sz="2400" b="1" dirty="0" err="1" smtClean="0"/>
              <a:t>sql</a:t>
            </a:r>
            <a:r>
              <a:rPr lang="en-US" altLang="zh-CN" sz="2400" b="1" dirty="0" smtClean="0"/>
              <a:t> server </a:t>
            </a:r>
            <a:r>
              <a:rPr lang="zh-CN" altLang="en-US" sz="2400" b="1" dirty="0" smtClean="0"/>
              <a:t>来管理</a:t>
            </a:r>
            <a:endParaRPr lang="en-US" altLang="zh-CN" sz="2400" b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4686" y="4891650"/>
            <a:ext cx="8133778" cy="12153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最简单格式的文件：</a:t>
            </a:r>
            <a:r>
              <a:rPr lang="en-US" altLang="zh-CN" sz="2400" b="1" dirty="0" smtClean="0"/>
              <a:t>txt   </a:t>
            </a:r>
            <a:r>
              <a:rPr lang="zh-CN" altLang="en-US" sz="2400" b="1" dirty="0" smtClean="0"/>
              <a:t>，文本文件，里面只包含数据信息。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本章只涉及文本文件、</a:t>
            </a:r>
            <a:r>
              <a:rPr lang="en-US" altLang="zh-CN" sz="2400" b="1" dirty="0" smtClean="0"/>
              <a:t>Excel</a:t>
            </a:r>
            <a:r>
              <a:rPr lang="zh-CN" altLang="en-US" sz="2400" b="1" dirty="0" smtClean="0"/>
              <a:t>的读写处理</a:t>
            </a:r>
            <a:endParaRPr lang="en-US" altLang="zh-CN" sz="2400" b="1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14686" y="1406138"/>
            <a:ext cx="4838702" cy="1581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dirty="0" smtClean="0"/>
              <a:t>s1= </a:t>
            </a:r>
            <a:r>
              <a:rPr lang="en-US" altLang="zh-CN" sz="2000" b="1" dirty="0"/>
              <a:t>Student('1200001','</a:t>
            </a:r>
            <a:r>
              <a:rPr lang="zh-CN" altLang="en-US" sz="2000" b="1" dirty="0"/>
              <a:t>许枫</a:t>
            </a:r>
            <a:r>
              <a:rPr lang="en-US" altLang="zh-CN" sz="2000" b="1" dirty="0"/>
              <a:t>',65,64,61)</a:t>
            </a:r>
          </a:p>
          <a:p>
            <a:pPr marL="68263" indent="0" eaLnBrk="1" hangingPunct="1">
              <a:buNone/>
            </a:pPr>
            <a:r>
              <a:rPr lang="en-US" altLang="zh-CN" sz="2000" b="1" dirty="0" smtClean="0"/>
              <a:t>s2= </a:t>
            </a:r>
            <a:r>
              <a:rPr lang="en-US" altLang="zh-CN" sz="2000" b="1" dirty="0"/>
              <a:t>Student('1200002','</a:t>
            </a:r>
            <a:r>
              <a:rPr lang="zh-CN" altLang="en-US" sz="2000" b="1" dirty="0"/>
              <a:t>周杰</a:t>
            </a:r>
            <a:r>
              <a:rPr lang="en-US" altLang="zh-CN" sz="2000" b="1" dirty="0"/>
              <a:t>',76,65,72)</a:t>
            </a:r>
          </a:p>
          <a:p>
            <a:pPr marL="68263" indent="0" eaLnBrk="1" hangingPunct="1">
              <a:buNone/>
            </a:pPr>
            <a:r>
              <a:rPr lang="en-US" altLang="zh-CN" sz="2000" b="1" dirty="0" smtClean="0"/>
              <a:t>s3= </a:t>
            </a:r>
            <a:r>
              <a:rPr lang="en-US" altLang="zh-CN" sz="2000" b="1" dirty="0"/>
              <a:t>Student('1200003','</a:t>
            </a:r>
            <a:r>
              <a:rPr lang="zh-CN" altLang="en-US" sz="2000" b="1" dirty="0"/>
              <a:t>李丽</a:t>
            </a:r>
            <a:r>
              <a:rPr lang="en-US" altLang="zh-CN" sz="2000" b="1" dirty="0"/>
              <a:t>',82,76,91)</a:t>
            </a:r>
          </a:p>
          <a:p>
            <a:pPr marL="68263" indent="0" eaLnBrk="1" hangingPunct="1">
              <a:buNone/>
            </a:pPr>
            <a:r>
              <a:rPr lang="en-US" altLang="zh-CN" sz="2000" b="1" dirty="0" smtClean="0"/>
              <a:t>s4= </a:t>
            </a:r>
            <a:r>
              <a:rPr lang="en-US" altLang="zh-CN" sz="2000" b="1" dirty="0"/>
              <a:t>Student(‘1200004’,‘</a:t>
            </a:r>
            <a:r>
              <a:rPr lang="zh-CN" altLang="en-US" sz="2000" b="1" dirty="0"/>
              <a:t>王海</a:t>
            </a:r>
            <a:r>
              <a:rPr lang="en-US" altLang="zh-CN" sz="2000" b="1" dirty="0"/>
              <a:t>',81,90,78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652120" y="1700808"/>
            <a:ext cx="3096344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ea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0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形成学生列表时，直接在程序中写数据，不切实际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56121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720" y="201808"/>
            <a:ext cx="7959634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open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打开文件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51720" y="1340768"/>
            <a:ext cx="780527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以文本文件操作为例子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open: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打开文件，调用格式为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tx1"/>
                </a:solidFill>
              </a:rPr>
              <a:t>f=open(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文件名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,mode)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58857" y="3645024"/>
            <a:ext cx="780527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文件名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：包含路径的文件字符串，例</a:t>
            </a:r>
            <a:r>
              <a:rPr lang="en-US" altLang="zh-CN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'C:\\newdata.txt</a:t>
            </a:r>
            <a:r>
              <a:rPr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endParaRPr lang="en-US" altLang="zh-CN" sz="2400" b="1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mode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：打开模式，如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'r'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读，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'w'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写</a:t>
            </a:r>
            <a:endParaRPr kumimoji="1" lang="en-US" altLang="zh-CN" sz="2400" b="1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则是被操作文件的标识，称为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文件句柄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，是一个对象</a:t>
            </a:r>
            <a:endParaRPr kumimoji="1" lang="en-US" altLang="zh-CN" sz="2400" b="1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295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720" y="201808"/>
            <a:ext cx="7959634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操作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文件的函数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4367" y="2060848"/>
            <a:ext cx="780527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例子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tx1"/>
                </a:solidFill>
              </a:rPr>
              <a:t>f=open(</a:t>
            </a:r>
            <a:r>
              <a:rPr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'C:\\</a:t>
            </a:r>
            <a:r>
              <a:rPr lang="en-US" altLang="zh-CN" sz="2400" b="1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newdata.txt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,'r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')  #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为读打开文件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</a:rPr>
              <a:t>f=open(</a:t>
            </a:r>
            <a:r>
              <a:rPr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'C:\\</a:t>
            </a:r>
            <a:r>
              <a:rPr lang="en-US" altLang="zh-CN" sz="2400" b="1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newdata.txt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,'w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')  </a:t>
            </a:r>
            <a:r>
              <a:rPr lang="en-US" altLang="zh-CN" sz="2400" b="1" dirty="0">
                <a:solidFill>
                  <a:schemeClr val="tx1"/>
                </a:solidFill>
              </a:rPr>
              <a:t># </a:t>
            </a:r>
            <a:r>
              <a:rPr lang="zh-CN" altLang="en-US" sz="2400" b="1" dirty="0">
                <a:solidFill>
                  <a:schemeClr val="tx1"/>
                </a:solidFill>
              </a:rPr>
              <a:t>为读打开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文件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894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720" y="201808"/>
            <a:ext cx="7959634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文件打开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模式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续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233" y="1268760"/>
            <a:ext cx="7805274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'r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：读 </a:t>
            </a:r>
            <a:endParaRPr kumimoji="1" lang="en-US" altLang="zh-CN" sz="2400" b="1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'w'</a:t>
            </a:r>
            <a:r>
              <a:rPr kumimoji="1"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：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文件不存在创建，存在覆盖</a:t>
            </a:r>
            <a:endParaRPr kumimoji="1" lang="en-US" altLang="zh-CN" sz="2400" b="1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'x'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：写，文件不存在，创建；存在，报错</a:t>
            </a:r>
            <a:endParaRPr kumimoji="1" lang="en-US" altLang="zh-CN" sz="2400" b="1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'a</a:t>
            </a:r>
            <a:r>
              <a:rPr kumimoji="1" lang="en-US" altLang="zh-CN" sz="2400" b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':  </a:t>
            </a:r>
            <a:r>
              <a:rPr kumimoji="1" lang="zh-CN" altLang="en-US" sz="2400" b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写追加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写模式，</a:t>
            </a:r>
            <a:r>
              <a:rPr kumimoji="1"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文件不存在，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创建</a:t>
            </a:r>
            <a:endParaRPr kumimoji="1" lang="en-US" altLang="zh-CN" sz="2400" b="1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'b'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：二进制模式</a:t>
            </a:r>
            <a:endParaRPr kumimoji="1" lang="en-US" altLang="zh-CN" sz="2400" b="1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't'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：文本模式，默认值</a:t>
            </a:r>
            <a:endParaRPr kumimoji="1" lang="en-US" altLang="zh-CN" sz="2400" b="1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'+'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：配合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r/w/a/x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模式，增加同时读写</a:t>
            </a:r>
            <a:endParaRPr kumimoji="1" lang="en-US" altLang="zh-CN" sz="2400" b="1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模式间合并写，如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rb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，二进制读</a:t>
            </a:r>
            <a:endParaRPr kumimoji="1" lang="en-US" altLang="zh-CN" sz="2400" b="1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1067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20174" y="1556792"/>
            <a:ext cx="8074516" cy="2232248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n"/>
            </a:pPr>
            <a:r>
              <a:rPr lang="zh-CN" altLang="en-US" sz="2800" kern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打开文件后，读文件通常有三种方式</a:t>
            </a:r>
            <a:endParaRPr lang="en-US" altLang="zh-CN" sz="2800" kern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82613" indent="-514350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</a:pPr>
            <a:r>
              <a:rPr lang="zh-CN" altLang="en-US" sz="2800" kern="1200" dirty="0">
                <a:latin typeface="等线" panose="02010600030101010101" pitchFamily="2" charset="-122"/>
                <a:ea typeface="等线" panose="02010600030101010101" pitchFamily="2" charset="-122"/>
              </a:rPr>
              <a:t>一次读一行：</a:t>
            </a:r>
            <a:r>
              <a:rPr lang="en-US" altLang="zh-CN" sz="2800" kern="1200" dirty="0" err="1">
                <a:latin typeface="等线" panose="02010600030101010101" pitchFamily="2" charset="-122"/>
                <a:ea typeface="等线" panose="02010600030101010101" pitchFamily="2" charset="-122"/>
              </a:rPr>
              <a:t>f.readline</a:t>
            </a:r>
            <a:r>
              <a:rPr lang="en-US" altLang="zh-CN" sz="2800" kern="1200" dirty="0">
                <a:latin typeface="等线" panose="02010600030101010101" pitchFamily="2" charset="-122"/>
                <a:ea typeface="等线" panose="02010600030101010101" pitchFamily="2" charset="-122"/>
              </a:rPr>
              <a:t> ()</a:t>
            </a:r>
          </a:p>
          <a:p>
            <a:pPr marL="582613" indent="-514350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</a:pPr>
            <a:r>
              <a:rPr lang="zh-CN" altLang="en-US" sz="2800" kern="1200" dirty="0">
                <a:latin typeface="等线" panose="02010600030101010101" pitchFamily="2" charset="-122"/>
                <a:ea typeface="等线" panose="02010600030101010101" pitchFamily="2" charset="-122"/>
              </a:rPr>
              <a:t>一次性全部读入：</a:t>
            </a:r>
            <a:r>
              <a:rPr lang="en-US" altLang="zh-CN" sz="2800" kern="1200">
                <a:latin typeface="等线" panose="02010600030101010101" pitchFamily="2" charset="-122"/>
                <a:ea typeface="等线" panose="02010600030101010101" pitchFamily="2" charset="-122"/>
              </a:rPr>
              <a:t>lines=</a:t>
            </a:r>
            <a:r>
              <a:rPr lang="en-US" altLang="zh-CN" sz="2800" kern="1200" err="1">
                <a:latin typeface="等线" panose="02010600030101010101" pitchFamily="2" charset="-122"/>
                <a:ea typeface="等线" panose="02010600030101010101" pitchFamily="2" charset="-122"/>
              </a:rPr>
              <a:t>f.readlines</a:t>
            </a:r>
            <a:r>
              <a:rPr lang="en-US" altLang="zh-CN" sz="28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(),</a:t>
            </a:r>
            <a:r>
              <a:rPr lang="zh-CN" altLang="en-US" sz="28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字符串列表，一行一个元素</a:t>
            </a:r>
            <a:endParaRPr lang="en-US" altLang="zh-CN" sz="2800" kern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82613" indent="-514350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+mj-lt"/>
              <a:buAutoNum type="arabicPeriod"/>
            </a:pPr>
            <a:r>
              <a:rPr lang="zh-CN" altLang="en-US" sz="2800" kern="1200" dirty="0">
                <a:latin typeface="等线" panose="02010600030101010101" pitchFamily="2" charset="-122"/>
                <a:ea typeface="等线" panose="02010600030101010101" pitchFamily="2" charset="-122"/>
              </a:rPr>
              <a:t>将文件作为集合  </a:t>
            </a:r>
            <a:r>
              <a:rPr lang="en-US" altLang="zh-CN" sz="2800" kern="1200" dirty="0">
                <a:latin typeface="等线" panose="02010600030101010101" pitchFamily="2" charset="-122"/>
                <a:ea typeface="等线" panose="02010600030101010101" pitchFamily="2" charset="-122"/>
              </a:rPr>
              <a:t>for line in </a:t>
            </a:r>
            <a:r>
              <a:rPr lang="en-US" altLang="zh-CN" sz="2800" kern="120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en-US" altLang="zh-CN" sz="28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:    </a:t>
            </a:r>
            <a:r>
              <a:rPr lang="zh-CN" altLang="en-US" sz="28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行为元素</a:t>
            </a:r>
            <a:endParaRPr lang="zh-CN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n"/>
            </a:pPr>
            <a:endParaRPr lang="en-US" altLang="zh-CN" sz="2800" kern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2201" y="34968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读文件的常见三种方式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13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6588</TotalTime>
  <Words>2055</Words>
  <Application>Microsoft Office PowerPoint</Application>
  <PresentationFormat>全屏显示(4:3)</PresentationFormat>
  <Paragraphs>330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黑体</vt:lpstr>
      <vt:lpstr>华文新魏</vt:lpstr>
      <vt:lpstr>宋体</vt:lpstr>
      <vt:lpstr>Arial</vt:lpstr>
      <vt:lpstr>Bodoni MT Black</vt:lpstr>
      <vt:lpstr>Calibri</vt:lpstr>
      <vt:lpstr>Wingdings</vt:lpstr>
      <vt:lpstr>主题1</vt:lpstr>
      <vt:lpstr>Python语法基础 文本文件及excel</vt:lpstr>
      <vt:lpstr>文件格式—学生成绩表</vt:lpstr>
      <vt:lpstr>文件格式—样品光谱测量</vt:lpstr>
      <vt:lpstr>文件格式：全世界著名的PDB库</vt:lpstr>
      <vt:lpstr>文件</vt:lpstr>
      <vt:lpstr>open函数—打开文件</vt:lpstr>
      <vt:lpstr>python操作文件的函数</vt:lpstr>
      <vt:lpstr>文件打开模式-续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读文件方法二-- 一次读入</vt:lpstr>
      <vt:lpstr>读文件之三—将文件看作列表</vt:lpstr>
      <vt:lpstr>PowerPoint 演示文稿</vt:lpstr>
      <vt:lpstr>PowerPoint 演示文稿</vt:lpstr>
      <vt:lpstr>PowerPoint 演示文稿</vt:lpstr>
      <vt:lpstr>例子-读矩阵数据文件</vt:lpstr>
      <vt:lpstr>例子-读矩阵数据文件</vt:lpstr>
      <vt:lpstr>例子--读矩阵数据文件</vt:lpstr>
      <vt:lpstr>例子--读矩阵数据文件</vt:lpstr>
      <vt:lpstr>KNN </vt:lpstr>
      <vt:lpstr>写文件三步曲</vt:lpstr>
      <vt:lpstr>写文件</vt:lpstr>
      <vt:lpstr>写文件-列表一次写入</vt:lpstr>
      <vt:lpstr>写文件-列表逐个元素写入</vt:lpstr>
      <vt:lpstr>写文件-write逐个写入</vt:lpstr>
      <vt:lpstr>写文件例子，学生数学成绩</vt:lpstr>
      <vt:lpstr>PowerPoint 演示文稿</vt:lpstr>
      <vt:lpstr>PowerPoint 演示文稿</vt:lpstr>
      <vt:lpstr>应用实例：数据分拣</vt:lpstr>
      <vt:lpstr>应用实例：数据分拣</vt:lpstr>
      <vt:lpstr>python与Excel</vt:lpstr>
      <vt:lpstr>读Excel文件</vt:lpstr>
      <vt:lpstr>读Excel文件—遍历</vt:lpstr>
      <vt:lpstr>应用实例：再练数据分拣（Excel）</vt:lpstr>
      <vt:lpstr>Excel文件读</vt:lpstr>
      <vt:lpstr>写Excel文件</vt:lpstr>
      <vt:lpstr>例子：将整理的教师成绩表写Excel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341</cp:revision>
  <dcterms:created xsi:type="dcterms:W3CDTF">2010-02-28T17:17:53Z</dcterms:created>
  <dcterms:modified xsi:type="dcterms:W3CDTF">2020-03-31T03:01:33Z</dcterms:modified>
</cp:coreProperties>
</file>