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4" r:id="rId3"/>
    <p:sldId id="384" r:id="rId4"/>
    <p:sldId id="385" r:id="rId5"/>
    <p:sldId id="386" r:id="rId6"/>
    <p:sldId id="371" r:id="rId7"/>
    <p:sldId id="387" r:id="rId8"/>
    <p:sldId id="316" r:id="rId9"/>
    <p:sldId id="378" r:id="rId10"/>
    <p:sldId id="377" r:id="rId11"/>
    <p:sldId id="374" r:id="rId12"/>
    <p:sldId id="375" r:id="rId13"/>
    <p:sldId id="376" r:id="rId14"/>
    <p:sldId id="379" r:id="rId15"/>
    <p:sldId id="382" r:id="rId16"/>
    <p:sldId id="380" r:id="rId17"/>
    <p:sldId id="381" r:id="rId18"/>
    <p:sldId id="319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7"/>
    <p:restoredTop sz="94647"/>
  </p:normalViewPr>
  <p:slideViewPr>
    <p:cSldViewPr>
      <p:cViewPr>
        <p:scale>
          <a:sx n="87" d="100"/>
          <a:sy n="87" d="100"/>
        </p:scale>
        <p:origin x="168" y="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3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2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16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99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21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73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54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052736"/>
            <a:ext cx="7056784" cy="1470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交叉验证策略及实现</a:t>
            </a:r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73016"/>
            <a:ext cx="2400300" cy="233362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1225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/>
              <a:t>注意问题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3019" y="1196752"/>
            <a:ext cx="8280920" cy="44227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份交叉验证，每次都预测一份样本的误差</a:t>
            </a:r>
            <a:endParaRPr lang="en-US" altLang="zh-CN" sz="24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不同组要组合到一起，需要矩阵的合并，预测样本和样本真值对应不能乱</a:t>
            </a:r>
            <a:endParaRPr lang="en-US" altLang="zh-CN" sz="24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总的误差需要合并得到的矩阵来计算</a:t>
            </a:r>
            <a:endParaRPr lang="en-US" altLang="zh-CN" sz="24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5829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03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结合交叉验证策略的回归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蛋白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1859" y="1175048"/>
            <a:ext cx="8655020" cy="48854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准备数据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pPr marL="68263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sklearn.cross_decomposition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PLSRegression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sklearn.model_selection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KFold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data=</a:t>
            </a:r>
            <a:r>
              <a:rPr lang="en-US" altLang="zh-CN" sz="2000" dirty="0" err="1"/>
              <a:t>np.loadtxt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r'e</a:t>
            </a:r>
            <a:r>
              <a:rPr lang="en-US" altLang="zh-CN" sz="2000" dirty="0"/>
              <a:t>:\</a:t>
            </a:r>
            <a:r>
              <a:rPr lang="en-US" altLang="zh-CN" sz="2000" dirty="0" err="1"/>
              <a:t>zdj</a:t>
            </a:r>
            <a:r>
              <a:rPr lang="zh-CN" altLang="en-US" sz="2000" dirty="0"/>
              <a:t>建模数据</a:t>
            </a:r>
            <a:r>
              <a:rPr lang="en-US" altLang="zh-CN" sz="2000" dirty="0"/>
              <a:t>\alldata.txt')</a:t>
            </a:r>
          </a:p>
          <a:p>
            <a:pPr marL="68263" indent="0">
              <a:buNone/>
            </a:pPr>
            <a:r>
              <a:rPr lang="en-US" altLang="zh-CN" sz="2000" dirty="0"/>
              <a:t>X=data[:-1]</a:t>
            </a:r>
          </a:p>
          <a:p>
            <a:pPr marL="68263" indent="0">
              <a:buNone/>
            </a:pPr>
            <a:r>
              <a:rPr lang="en-US" altLang="zh-CN" sz="2000" dirty="0"/>
              <a:t>X=X.T</a:t>
            </a:r>
          </a:p>
          <a:p>
            <a:pPr marL="68263" indent="0">
              <a:buNone/>
            </a:pPr>
            <a:r>
              <a:rPr lang="en-US" altLang="zh-CN" sz="2000" dirty="0"/>
              <a:t>Y=data[-</a:t>
            </a:r>
            <a:r>
              <a:rPr lang="en-US" altLang="zh-CN" sz="2000" dirty="0" smtClean="0"/>
              <a:t>1:].T</a:t>
            </a:r>
          </a:p>
          <a:p>
            <a:pPr marL="68263" indent="0">
              <a:buNone/>
            </a:pPr>
            <a:r>
              <a:rPr lang="en-US" altLang="zh-CN" sz="2000" dirty="0" err="1" smtClean="0"/>
              <a:t>kf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KFold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n_splits</a:t>
            </a:r>
            <a:r>
              <a:rPr lang="en-US" altLang="zh-CN" sz="2000" dirty="0"/>
              <a:t>=10)  # 10</a:t>
            </a:r>
            <a:r>
              <a:rPr lang="zh-CN" altLang="en-US" sz="2000" dirty="0"/>
              <a:t>份交叉验证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 err="1"/>
              <a:t>yTrue</a:t>
            </a:r>
            <a:r>
              <a:rPr lang="en-US" altLang="zh-CN" sz="2000" dirty="0"/>
              <a:t>=None;  </a:t>
            </a:r>
            <a:r>
              <a:rPr lang="en-US" altLang="zh-CN" sz="2000" dirty="0" err="1" smtClean="0"/>
              <a:t>yHat</a:t>
            </a:r>
            <a:r>
              <a:rPr lang="en-US" altLang="zh-CN" sz="2000" dirty="0" smtClean="0"/>
              <a:t>=None  # </a:t>
            </a:r>
            <a:r>
              <a:rPr lang="zh-CN" altLang="en-US" sz="2000" dirty="0" smtClean="0"/>
              <a:t>用于后续记录交叉验证合并的矩阵</a:t>
            </a:r>
            <a:endParaRPr lang="en-US" altLang="zh-CN" sz="2000" dirty="0"/>
          </a:p>
          <a:p>
            <a:pPr marL="68263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421105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03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结合交叉验证策略的回归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蛋白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84188" y="1124744"/>
            <a:ext cx="8655020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经典的交叉验证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 err="1" smtClean="0"/>
              <a:t>pls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PLSRegression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n_components</a:t>
            </a:r>
            <a:r>
              <a:rPr lang="en-US" altLang="zh-CN" sz="2000" dirty="0"/>
              <a:t>=4</a:t>
            </a:r>
            <a:r>
              <a:rPr lang="en-US" altLang="zh-CN" sz="2000" dirty="0" smtClean="0"/>
              <a:t>, scale=False)  # 4</a:t>
            </a:r>
            <a:r>
              <a:rPr lang="zh-CN" altLang="en-US" sz="2000" dirty="0" smtClean="0"/>
              <a:t>主成分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for </a:t>
            </a:r>
            <a:r>
              <a:rPr lang="en-US" altLang="zh-CN" sz="2000" dirty="0" err="1"/>
              <a:t>train_index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test_index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kf.split</a:t>
            </a:r>
            <a:r>
              <a:rPr lang="en-US" altLang="zh-CN" sz="2000" dirty="0"/>
              <a:t>(X</a:t>
            </a:r>
            <a:r>
              <a:rPr lang="en-US" altLang="zh-CN" sz="2000" dirty="0" smtClean="0"/>
              <a:t>):  # </a:t>
            </a:r>
            <a:r>
              <a:rPr lang="zh-CN" altLang="en-US" sz="2000" dirty="0" smtClean="0"/>
              <a:t>建模、测试样本编号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X_train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X_test</a:t>
            </a:r>
            <a:r>
              <a:rPr lang="en-US" altLang="zh-CN" sz="2000" dirty="0"/>
              <a:t> = X[</a:t>
            </a:r>
            <a:r>
              <a:rPr lang="en-US" altLang="zh-CN" sz="2000" dirty="0" err="1"/>
              <a:t>train_index</a:t>
            </a:r>
            <a:r>
              <a:rPr lang="en-US" altLang="zh-CN" sz="2000" dirty="0"/>
              <a:t>], X[</a:t>
            </a:r>
            <a:r>
              <a:rPr lang="en-US" altLang="zh-CN" sz="2000" dirty="0" err="1"/>
              <a:t>test_index</a:t>
            </a:r>
            <a:r>
              <a:rPr lang="en-US" altLang="zh-CN" sz="2000" dirty="0"/>
              <a:t>]</a:t>
            </a:r>
          </a:p>
          <a:p>
            <a:pPr marL="68263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y_train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y_test</a:t>
            </a:r>
            <a:r>
              <a:rPr lang="en-US" altLang="zh-CN" sz="2000" dirty="0"/>
              <a:t> = Y[</a:t>
            </a:r>
            <a:r>
              <a:rPr lang="en-US" altLang="zh-CN" sz="2000" dirty="0" err="1"/>
              <a:t>train_index</a:t>
            </a:r>
            <a:r>
              <a:rPr lang="en-US" altLang="zh-CN" sz="2000" dirty="0"/>
              <a:t>], Y[</a:t>
            </a:r>
            <a:r>
              <a:rPr lang="en-US" altLang="zh-CN" sz="2000" dirty="0" err="1"/>
              <a:t>test_index</a:t>
            </a:r>
            <a:r>
              <a:rPr lang="en-US" altLang="zh-CN" sz="2000" dirty="0"/>
              <a:t>]</a:t>
            </a:r>
          </a:p>
          <a:p>
            <a:pPr marL="68263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pls.fit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X_train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y_train</a:t>
            </a:r>
            <a:r>
              <a:rPr lang="en-US" altLang="zh-CN" sz="2000" dirty="0"/>
              <a:t>)</a:t>
            </a:r>
          </a:p>
          <a:p>
            <a:pPr marL="68263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y</a:t>
            </a:r>
            <a:r>
              <a:rPr lang="en-US" altLang="zh-CN" sz="2000" dirty="0" err="1" smtClean="0"/>
              <a:t>_pred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pls.predict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X_test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    if </a:t>
            </a:r>
            <a:r>
              <a:rPr lang="en-US" altLang="zh-CN" sz="2000" dirty="0" err="1"/>
              <a:t>yTrue</a:t>
            </a:r>
            <a:r>
              <a:rPr lang="en-US" altLang="zh-CN" sz="2000" dirty="0"/>
              <a:t> is None</a:t>
            </a:r>
            <a:r>
              <a:rPr lang="en-US" altLang="zh-CN" sz="2000" dirty="0" smtClean="0"/>
              <a:t>:  # </a:t>
            </a:r>
            <a:r>
              <a:rPr lang="zh-CN" altLang="en-US" sz="2000" dirty="0" smtClean="0"/>
              <a:t>第一份预测，当时</a:t>
            </a:r>
            <a:r>
              <a:rPr lang="en-US" altLang="zh-CN" sz="2000" dirty="0" err="1" smtClean="0"/>
              <a:t>yTrue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None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yTrue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y_test</a:t>
            </a:r>
            <a:r>
              <a:rPr lang="en-US" altLang="zh-CN" sz="2000" dirty="0"/>
              <a:t>  # </a:t>
            </a:r>
            <a:r>
              <a:rPr lang="zh-CN" altLang="en-US" sz="2000" dirty="0"/>
              <a:t>真值</a:t>
            </a:r>
          </a:p>
          <a:p>
            <a:pPr marL="68263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err="1" smtClean="0"/>
              <a:t>yHat</a:t>
            </a:r>
            <a:r>
              <a:rPr lang="en-US" altLang="zh-CN" sz="2000" dirty="0" smtClean="0"/>
              <a:t>=</a:t>
            </a:r>
            <a:r>
              <a:rPr lang="en-US" altLang="zh-CN" sz="2000" dirty="0" err="1"/>
              <a:t>y</a:t>
            </a:r>
            <a:r>
              <a:rPr lang="en-US" altLang="zh-CN" sz="2000" dirty="0" err="1" smtClean="0"/>
              <a:t>_pred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#</a:t>
            </a:r>
            <a:r>
              <a:rPr lang="zh-CN" altLang="en-US" sz="2000" dirty="0"/>
              <a:t>预测值</a:t>
            </a:r>
          </a:p>
          <a:p>
            <a:pPr marL="68263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else:</a:t>
            </a:r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yTrue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np.r</a:t>
            </a:r>
            <a:r>
              <a:rPr lang="en-US" altLang="zh-CN" sz="2000" dirty="0"/>
              <a:t>_[</a:t>
            </a:r>
            <a:r>
              <a:rPr lang="en-US" altLang="zh-CN" sz="2000" dirty="0" err="1"/>
              <a:t>yTrue,y_test</a:t>
            </a:r>
            <a:r>
              <a:rPr lang="en-US" altLang="zh-CN" sz="2000" dirty="0" smtClean="0"/>
              <a:t>]  #  </a:t>
            </a:r>
            <a:r>
              <a:rPr lang="zh-CN" altLang="en-US" sz="2000" dirty="0" smtClean="0"/>
              <a:t>后续预测，进行行叠加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yHat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np.r</a:t>
            </a:r>
            <a:r>
              <a:rPr lang="en-US" altLang="zh-CN" sz="2000" dirty="0"/>
              <a:t>_[</a:t>
            </a:r>
            <a:r>
              <a:rPr lang="en-US" altLang="zh-CN" sz="2000" dirty="0" err="1"/>
              <a:t>yHat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</a:t>
            </a:r>
            <a:r>
              <a:rPr lang="en-US" altLang="zh-CN" sz="2000" dirty="0" err="1" smtClean="0"/>
              <a:t>_pred</a:t>
            </a:r>
            <a:r>
              <a:rPr lang="en-US" altLang="zh-CN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26050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03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结合交叉验证策略的回归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蛋白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1859" y="1175048"/>
            <a:ext cx="8655020" cy="47022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计算每个样本的预测误差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np.abs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yTrue-yHat</a:t>
            </a:r>
            <a:r>
              <a:rPr lang="en-US" altLang="zh-CN" sz="2000" dirty="0"/>
              <a:t>)/</a:t>
            </a:r>
            <a:r>
              <a:rPr lang="en-US" altLang="zh-CN" sz="2000" dirty="0" err="1"/>
              <a:t>yTrue</a:t>
            </a:r>
            <a:r>
              <a:rPr lang="en-US" altLang="zh-CN" sz="2000" dirty="0"/>
              <a:t>*100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np.sum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np.abs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yTrue-yHat</a:t>
            </a:r>
            <a:r>
              <a:rPr lang="en-US" altLang="zh-CN" sz="2000" dirty="0"/>
              <a:t>)/</a:t>
            </a:r>
            <a:r>
              <a:rPr lang="en-US" altLang="zh-CN" sz="2000" dirty="0" err="1"/>
              <a:t>yTrue</a:t>
            </a:r>
            <a:r>
              <a:rPr lang="en-US" altLang="zh-CN" sz="2000" dirty="0"/>
              <a:t>*100)/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(X</a:t>
            </a:r>
            <a:r>
              <a:rPr lang="en-US" altLang="zh-CN" sz="2000" dirty="0" smtClean="0"/>
              <a:t>)) # </a:t>
            </a:r>
            <a:r>
              <a:rPr lang="zh-CN" altLang="en-US" sz="2000" dirty="0" smtClean="0"/>
              <a:t>平均</a:t>
            </a:r>
            <a:r>
              <a:rPr lang="en-US" altLang="zh-CN" sz="2000" dirty="0" smtClean="0"/>
              <a:t>%</a:t>
            </a:r>
            <a:r>
              <a:rPr lang="zh-CN" altLang="en-US" sz="2000" dirty="0" smtClean="0"/>
              <a:t>误差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067205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交叉验证决定维度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4608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取不同的主成分建模，记录每个主成分的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CV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误差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用误差对主成分数制图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188475"/>
            <a:ext cx="4649259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16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交叉验证决定维度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197" y="1041033"/>
            <a:ext cx="8496944" cy="518457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from sklearn.cross_decomposition import PLSRegression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from sklearn.model_selection import KFold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def cvPCS(n</a:t>
            </a:r>
            <a:r>
              <a:rPr lang="en-US" altLang="zh-CN" sz="2000" kern="1200" smtClean="0">
                <a:latin typeface="等线" panose="02010600030101010101" pitchFamily="2" charset="-122"/>
                <a:ea typeface="等线" panose="02010600030101010101" pitchFamily="2" charset="-122"/>
              </a:rPr>
              <a:t>): # n</a:t>
            </a:r>
            <a:r>
              <a:rPr lang="zh-CN" altLang="en-US" sz="2000" kern="1200" smtClean="0">
                <a:latin typeface="等线" panose="02010600030101010101" pitchFamily="2" charset="-122"/>
                <a:ea typeface="等线" panose="02010600030101010101" pitchFamily="2" charset="-122"/>
              </a:rPr>
              <a:t>是主成分数</a:t>
            </a:r>
            <a:endParaRPr lang="en-US" altLang="zh-CN" sz="2000" kern="12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yTrue=None;  yHat=None  </a:t>
            </a:r>
            <a:endParaRPr lang="zh-CN" altLang="en-US" sz="2000" kern="12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pls = PLSRegression(n_components=n, scale=False)  </a:t>
            </a:r>
            <a:endParaRPr lang="zh-CN" altLang="en-US" sz="2000" kern="12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for train_index, test_index in kf.split(X):  </a:t>
            </a:r>
            <a:endParaRPr lang="zh-CN" altLang="en-US" sz="2000" kern="12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X_train, X_test = X[train_index], X[test_index]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y_train, y_test = Y[train_index], Y[test_index]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pls.fit(X_train, y_train)</a:t>
            </a:r>
          </a:p>
        </p:txBody>
      </p:sp>
    </p:spTree>
    <p:extLst>
      <p:ext uri="{BB962C8B-B14F-4D97-AF65-F5344CB8AC3E}">
        <p14:creationId xmlns:p14="http://schemas.microsoft.com/office/powerpoint/2010/main" val="36759567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交叉验证决定维度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18457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c_pred = pls.predict(X_test</a:t>
            </a:r>
            <a:r>
              <a:rPr lang="en-US" altLang="zh-CN" sz="2000" kern="120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2000" kern="12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if yTrue is None:  # 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第一份预测，当时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yTrue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None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    yTrue=y_test  # 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真值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yHat=c_pred  #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预测值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else: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    yTrue=np.r_[yTrue,y_test]  #  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后续预测，进行行叠加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yHat=np.r_[yHat, c_pred]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#print(np.abs(yTrue-yHat)/yTrue*100)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return np.sum(np.abs(yTrue-yHat)/yTrue*100)/len(X) # 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平均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%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误差</a:t>
            </a:r>
          </a:p>
        </p:txBody>
      </p:sp>
    </p:spTree>
    <p:extLst>
      <p:ext uri="{BB962C8B-B14F-4D97-AF65-F5344CB8AC3E}">
        <p14:creationId xmlns:p14="http://schemas.microsoft.com/office/powerpoint/2010/main" val="28535956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交叉验证决定维度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197" y="1013324"/>
            <a:ext cx="8496944" cy="518457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data=np.loadtxt(r'e:\zdj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建模数据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\alldata.txt')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X=data[:-1];  X=X.T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Y=data[-1</a:t>
            </a:r>
            <a:r>
              <a:rPr lang="en-US" altLang="zh-CN" sz="2000" kern="1200" smtClean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Y=Y[...,np.newaxis]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kf = KFold(n_splits=10)  # 10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份交叉验证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err=[]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pcs=list(range(1,10))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for i in pcs: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err.append(cvPCS(i))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import matplotlib.pyplot as plt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plt.plot(pcs,err)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plt.show()</a:t>
            </a:r>
            <a:endParaRPr lang="zh-CN" altLang="en-US" sz="2000" kern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2753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03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结合交叉验证策略的回归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例子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1859" y="1175048"/>
            <a:ext cx="8655020" cy="48854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有机发光材料玻璃点的预测建模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有机发光材料，折叠屏幕，玻璃点，即开始融化成玻璃态的温度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与多种材料的分子性质、物理性质有关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 smtClean="0"/>
              <a:t>#</a:t>
            </a:r>
            <a:r>
              <a:rPr lang="zh-CN" altLang="en-US" sz="2000" dirty="0" smtClean="0"/>
              <a:t> </a:t>
            </a:r>
            <a:r>
              <a:rPr lang="zh-CN" altLang="en-US" sz="2000" smtClean="0"/>
              <a:t>请 用</a:t>
            </a:r>
            <a:r>
              <a:rPr lang="en-US" altLang="zh-CN" sz="2000" smtClean="0"/>
              <a:t>PLS</a:t>
            </a:r>
            <a:r>
              <a:rPr lang="zh-CN" altLang="en-US" sz="2000" dirty="0" smtClean="0"/>
              <a:t>交叉验证建模预测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zh-CN" altLang="en-US" sz="2000" dirty="0" smtClean="0"/>
              <a:t> 数 据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 smtClean="0"/>
              <a:t>X=</a:t>
            </a:r>
            <a:r>
              <a:rPr lang="en-US" altLang="zh-CN" sz="2000" dirty="0" err="1" smtClean="0"/>
              <a:t>np.loadtxt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r"G</a:t>
            </a:r>
            <a:r>
              <a:rPr lang="en-US" altLang="zh-CN" sz="2000" dirty="0"/>
              <a:t>:\</a:t>
            </a:r>
            <a:r>
              <a:rPr lang="zh-CN" altLang="en-US" sz="2000" dirty="0"/>
              <a:t>张嵩阳数据</a:t>
            </a:r>
            <a:r>
              <a:rPr lang="en-US" altLang="zh-CN" sz="2000" dirty="0"/>
              <a:t>\</a:t>
            </a:r>
            <a:r>
              <a:rPr lang="en-US" altLang="zh-CN" sz="2000" dirty="0" err="1"/>
              <a:t>PIdata</a:t>
            </a:r>
            <a:r>
              <a:rPr lang="en-US" altLang="zh-CN" sz="2000" dirty="0"/>
              <a:t>\X-PI.txt")</a:t>
            </a:r>
          </a:p>
          <a:p>
            <a:pPr marL="68263" indent="0">
              <a:buNone/>
            </a:pPr>
            <a:r>
              <a:rPr lang="en-US" altLang="zh-CN" sz="2000" dirty="0"/>
              <a:t>Y=</a:t>
            </a:r>
            <a:r>
              <a:rPr lang="en-US" altLang="zh-CN" sz="2000" dirty="0" err="1"/>
              <a:t>np.loadtxt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r"G</a:t>
            </a:r>
            <a:r>
              <a:rPr lang="en-US" altLang="zh-CN" sz="2000" dirty="0"/>
              <a:t>:\</a:t>
            </a:r>
            <a:r>
              <a:rPr lang="zh-CN" altLang="en-US" sz="2000" dirty="0"/>
              <a:t>张嵩阳数据</a:t>
            </a:r>
            <a:r>
              <a:rPr lang="en-US" altLang="zh-CN" sz="2000" dirty="0"/>
              <a:t>\</a:t>
            </a:r>
            <a:r>
              <a:rPr lang="en-US" altLang="zh-CN" sz="2000" dirty="0" err="1"/>
              <a:t>PIdata</a:t>
            </a:r>
            <a:r>
              <a:rPr lang="en-US" altLang="zh-CN" sz="2000" dirty="0"/>
              <a:t>\Y-PI.txt")</a:t>
            </a:r>
          </a:p>
          <a:p>
            <a:pPr marL="68263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449547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9941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为何要</a:t>
            </a:r>
            <a:r>
              <a:rPr lang="zh-CN" altLang="en-US">
                <a:solidFill>
                  <a:schemeClr val="tx1"/>
                </a:solidFill>
              </a:rPr>
              <a:t>独立</a:t>
            </a:r>
            <a:r>
              <a:rPr lang="zh-CN" altLang="en-US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136904" cy="4176463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建模预报自身，有老王卖瓜的嫌疑，科研论文中不认可</a:t>
            </a:r>
            <a:endParaRPr lang="en-US" altLang="zh-CN" sz="28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需要其他的方案</a:t>
            </a:r>
            <a:endParaRPr lang="en-US" altLang="zh-CN" sz="28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8469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9941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样本分割验证法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136904" cy="4176463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zh-CN" altLang="en-US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提供</a:t>
            </a:r>
            <a:r>
              <a:rPr lang="en-US" altLang="zh-CN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把样本分割为训练集和测试集</a:t>
            </a:r>
            <a:endParaRPr lang="en-US" altLang="zh-CN" sz="2800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0">
                <a:latin typeface="等线" panose="02010600030101010101" pitchFamily="2" charset="-122"/>
                <a:ea typeface="等线" panose="02010600030101010101" pitchFamily="2" charset="-122"/>
              </a:rPr>
              <a:t>引用</a:t>
            </a:r>
            <a:endParaRPr lang="en-US" altLang="zh-CN" sz="28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 from </a:t>
            </a:r>
            <a:r>
              <a:rPr lang="en-US" altLang="zh-CN" sz="28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en-US" altLang="zh-CN" sz="2800" b="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800" b="0" err="1" smtClean="0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en-US" altLang="zh-CN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</a:p>
          <a:p>
            <a:pPr marL="68263" indent="0">
              <a:buNone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X_train, X_test, Y_train, Y_test = train_test_split(X, Y, test_size=0.1 )    </a:t>
            </a:r>
          </a:p>
          <a:p>
            <a:pPr marL="68263" indent="0">
              <a:buNone/>
            </a:pPr>
            <a:r>
              <a:rPr lang="en-US" altLang="zh-CN" sz="2800" smtClean="0">
                <a:latin typeface="等线" panose="02010600030101010101" pitchFamily="2" charset="-122"/>
                <a:ea typeface="等线" panose="02010600030101010101" pitchFamily="2" charset="-122"/>
              </a:rPr>
              <a:t>test_size</a:t>
            </a:r>
            <a:r>
              <a:rPr lang="zh-CN" altLang="en-US" sz="2800" smtClean="0">
                <a:latin typeface="等线" panose="02010600030101010101" pitchFamily="2" charset="-122"/>
                <a:ea typeface="等线" panose="02010600030101010101" pitchFamily="2" charset="-122"/>
              </a:rPr>
              <a:t>确定测试集的比例。</a:t>
            </a:r>
            <a:endParaRPr lang="zh-CN" altLang="zh-CN" sz="28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b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28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8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3417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350" y="260647"/>
            <a:ext cx="7772400" cy="67887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PLSR</a:t>
            </a:r>
            <a:r>
              <a:rPr lang="zh-CN" altLang="en-US" smtClean="0">
                <a:solidFill>
                  <a:schemeClr val="tx1"/>
                </a:solidFill>
              </a:rPr>
              <a:t>的样本分割验证法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06" y="939520"/>
            <a:ext cx="8136904" cy="5164979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from sklearn.cross_decomposition import PLSRegression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data=np.loadtxt(r'e:\zdj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建模数据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\alldata.txt')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X=data[:-1]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X=X.T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Y=data[-1:].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pls 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= PLSRegression(n_components=10)  # 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取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个独立变量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sklearn.model_selection import train_test_split 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X_train, X_test, Y_train, Y_test = train_test_split(X, Y, test_size=0.1 )   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pls.fit(</a:t>
            </a: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X_train,Y_train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YPred=pls.predict(</a:t>
            </a: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err=(</a:t>
            </a: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Y_test-YPred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)/Y_test*100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err=err.round(3)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print(err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)                           # </a:t>
            </a: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请多运行几遍</a:t>
            </a: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2674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350" y="260647"/>
            <a:ext cx="7772400" cy="67887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zh-CN" altLang="en-US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的反对者说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350" y="1412776"/>
            <a:ext cx="8136904" cy="292152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3200" smtClean="0">
                <a:latin typeface="等线" panose="02010600030101010101" pitchFamily="2" charset="-122"/>
                <a:ea typeface="等线" panose="02010600030101010101" pitchFamily="2" charset="-122"/>
              </a:rPr>
              <a:t>结果好，可能是你这次样本的分割正好是最佳分割</a:t>
            </a:r>
            <a:endParaRPr lang="en-US" altLang="zh-CN" sz="32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0276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9941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交叉验证策略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3528" y="1340768"/>
            <a:ext cx="8136904" cy="46085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数据分成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份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份从数据集中抽出来。作为测试集，用剩下的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n-1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份建模，预测抽取出来的一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份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上面抽取的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份放回，再抽取另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份作为测试集，再进行一次建模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预测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循环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直到每一份都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作为了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一次测试集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为止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每个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样本都被预测了一次且仅一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次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每个样本的真值和预测值间的误差进行合理的计算，即可对模型的可靠性做出适当的评价。</a:t>
            </a:r>
            <a:endParaRPr lang="en-US" altLang="zh-CN" sz="2800" kern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8387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886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交叉验证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23010" y="1196752"/>
            <a:ext cx="822696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结合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CV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，考察误差，看模型的可靠性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endParaRPr lang="zh-CN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23010" y="2780928"/>
            <a:ext cx="1296144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23010" y="2745505"/>
            <a:ext cx="1296144" cy="4308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预测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57260" y="3681609"/>
            <a:ext cx="748923" cy="4308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111840" y="2780928"/>
            <a:ext cx="1296144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11840" y="3214137"/>
            <a:ext cx="1296144" cy="4308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预测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346090" y="3681609"/>
            <a:ext cx="773862" cy="4308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327864" y="2780928"/>
            <a:ext cx="773862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3624008" y="2780928"/>
            <a:ext cx="1296144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624008" y="3646185"/>
            <a:ext cx="1296144" cy="4308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预测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3840032" y="4112496"/>
            <a:ext cx="773862" cy="4308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840032" y="2780928"/>
            <a:ext cx="773862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5064168" y="2780928"/>
            <a:ext cx="1296144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064168" y="4078233"/>
            <a:ext cx="1296144" cy="4308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预测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5280192" y="4566409"/>
            <a:ext cx="773862" cy="4308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5280192" y="3119482"/>
            <a:ext cx="773862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6504328" y="2780928"/>
            <a:ext cx="1296144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504328" y="4582289"/>
            <a:ext cx="1296144" cy="4308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预测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6720352" y="3119482"/>
            <a:ext cx="773862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</p:spTree>
    <p:extLst>
      <p:ext uri="{BB962C8B-B14F-4D97-AF65-F5344CB8AC3E}">
        <p14:creationId xmlns:p14="http://schemas.microsoft.com/office/powerpoint/2010/main" val="42134010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1225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 smtClean="0"/>
              <a:t>sklearn</a:t>
            </a:r>
            <a:r>
              <a:rPr lang="zh-CN" altLang="en-US" dirty="0" smtClean="0"/>
              <a:t>的交叉验证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1225" y="1022439"/>
            <a:ext cx="8280920" cy="5206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包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中的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KFold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类负责交叉验证策略的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引用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from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KFold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指定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交叉验证的份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n_splits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调用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KFold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生成对象，即可完成每一个份交叉验证的样本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组成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2912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1225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/>
              <a:t>KFold</a:t>
            </a:r>
            <a:r>
              <a:rPr lang="zh-CN" altLang="en-US" smtClean="0"/>
              <a:t>交叉验证应用套路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1225" y="1022439"/>
            <a:ext cx="8280920" cy="5206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kf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KFold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n_splits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=10)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marL="68263" indent="0">
              <a:buNone/>
            </a:pPr>
            <a:r>
              <a:rPr lang="en-US" altLang="zh-CN" sz="2400" smtClean="0"/>
              <a:t>for </a:t>
            </a:r>
            <a:r>
              <a:rPr lang="en-US" altLang="zh-CN" sz="2400"/>
              <a:t>train_index, test_index in kf.split(X):  # </a:t>
            </a:r>
            <a:r>
              <a:rPr lang="zh-CN" altLang="en-US" sz="2400"/>
              <a:t>建模、测试样本编号</a:t>
            </a:r>
            <a:endParaRPr lang="en-US" altLang="zh-CN" sz="2400"/>
          </a:p>
          <a:p>
            <a:pPr marL="68263" indent="0">
              <a:buNone/>
            </a:pPr>
            <a:r>
              <a:rPr lang="en-US" altLang="zh-CN" sz="2400"/>
              <a:t>    X_train, X_test = X[train_index], X[test_index]</a:t>
            </a:r>
          </a:p>
          <a:p>
            <a:pPr marL="68263" indent="0">
              <a:buNone/>
            </a:pPr>
            <a:r>
              <a:rPr lang="en-US" altLang="zh-CN" sz="2400"/>
              <a:t>    y_train, y_test = Y[train_index], Y[test_index</a:t>
            </a:r>
            <a:r>
              <a:rPr lang="en-US" altLang="zh-CN" sz="2400" smtClean="0"/>
              <a:t>]</a:t>
            </a:r>
          </a:p>
          <a:p>
            <a:pPr marL="68263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# </a:t>
            </a:r>
            <a:r>
              <a:rPr lang="zh-CN" altLang="en-US" sz="2400" smtClean="0"/>
              <a:t>用</a:t>
            </a:r>
            <a:r>
              <a:rPr lang="en-US" altLang="zh-CN" sz="2400" smtClean="0"/>
              <a:t>X_train</a:t>
            </a:r>
            <a:r>
              <a:rPr lang="zh-CN" altLang="en-US" sz="2400" smtClean="0"/>
              <a:t>、</a:t>
            </a:r>
            <a:r>
              <a:rPr lang="en-US" altLang="zh-CN" sz="2400"/>
              <a:t> </a:t>
            </a:r>
            <a:r>
              <a:rPr lang="en-US" altLang="zh-CN" sz="2400" smtClean="0"/>
              <a:t>y_train</a:t>
            </a:r>
            <a:r>
              <a:rPr lang="zh-CN" altLang="en-US" sz="2400" smtClean="0"/>
              <a:t>建模</a:t>
            </a:r>
            <a:endParaRPr lang="en-US" altLang="zh-CN" sz="2400" smtClean="0"/>
          </a:p>
          <a:p>
            <a:pPr marL="68263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# </a:t>
            </a:r>
            <a:r>
              <a:rPr lang="zh-CN" altLang="en-US" sz="2400" smtClean="0"/>
              <a:t>用</a:t>
            </a:r>
            <a:r>
              <a:rPr lang="en-US" altLang="zh-CN" sz="2400" smtClean="0"/>
              <a:t>X_test</a:t>
            </a:r>
            <a:r>
              <a:rPr lang="zh-CN" altLang="en-US" sz="2400" smtClean="0"/>
              <a:t>预测 </a:t>
            </a:r>
            <a:r>
              <a:rPr lang="en-US" altLang="zh-CN" sz="2400" smtClean="0"/>
              <a:t>yhat</a:t>
            </a:r>
          </a:p>
          <a:p>
            <a:pPr marL="68263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# </a:t>
            </a:r>
            <a:r>
              <a:rPr lang="zh-CN" altLang="en-US" sz="2400" smtClean="0"/>
              <a:t>用</a:t>
            </a:r>
            <a:r>
              <a:rPr lang="en-US" altLang="zh-CN" sz="2400" smtClean="0"/>
              <a:t>yhat</a:t>
            </a:r>
            <a:r>
              <a:rPr lang="zh-CN" altLang="en-US" sz="2400" smtClean="0"/>
              <a:t>和</a:t>
            </a:r>
            <a:r>
              <a:rPr lang="en-US" altLang="zh-CN" sz="2400" smtClean="0"/>
              <a:t>y_test </a:t>
            </a:r>
            <a:r>
              <a:rPr lang="zh-CN" altLang="en-US" sz="2400" smtClean="0"/>
              <a:t>计算预测误差</a:t>
            </a:r>
            <a:endParaRPr lang="en-US" altLang="zh-CN" sz="2400"/>
          </a:p>
          <a:p>
            <a:pPr marL="68263" indent="0">
              <a:buNone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1815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7809</TotalTime>
  <Words>983</Words>
  <Application>Microsoft Macintosh PowerPoint</Application>
  <PresentationFormat>全屏显示(4:3)</PresentationFormat>
  <Paragraphs>152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Bodoni MT Black</vt:lpstr>
      <vt:lpstr>Calibri</vt:lpstr>
      <vt:lpstr>Wingdings</vt:lpstr>
      <vt:lpstr>等线</vt:lpstr>
      <vt:lpstr>华文新魏</vt:lpstr>
      <vt:lpstr>宋体</vt:lpstr>
      <vt:lpstr>主题1</vt:lpstr>
      <vt:lpstr>交叉验证策略及实现</vt:lpstr>
      <vt:lpstr>为何要独立验证</vt:lpstr>
      <vt:lpstr>样本分割验证法</vt:lpstr>
      <vt:lpstr>PLSR的样本分割验证法</vt:lpstr>
      <vt:lpstr>train_test_split的反对者说</vt:lpstr>
      <vt:lpstr>交叉验证策略</vt:lpstr>
      <vt:lpstr>交叉验证</vt:lpstr>
      <vt:lpstr>sklearn的交叉验证</vt:lpstr>
      <vt:lpstr>KFold交叉验证应用套路</vt:lpstr>
      <vt:lpstr>注意问题</vt:lpstr>
      <vt:lpstr>结合交叉验证策略的回归--蛋白</vt:lpstr>
      <vt:lpstr>结合交叉验证策略的回归--蛋白</vt:lpstr>
      <vt:lpstr>结合交叉验证策略的回归--蛋白</vt:lpstr>
      <vt:lpstr>交叉验证决定维度</vt:lpstr>
      <vt:lpstr>交叉验证决定维度</vt:lpstr>
      <vt:lpstr>交叉验证决定维度</vt:lpstr>
      <vt:lpstr>交叉验证决定维度</vt:lpstr>
      <vt:lpstr>结合交叉验证策略的回归—例子2</vt:lpstr>
    </vt:vector>
  </TitlesOfParts>
  <Company>Workgroup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Microsoft Office 用户</cp:lastModifiedBy>
  <cp:revision>403</cp:revision>
  <dcterms:created xsi:type="dcterms:W3CDTF">2010-02-28T17:17:53Z</dcterms:created>
  <dcterms:modified xsi:type="dcterms:W3CDTF">2020-05-20T08:32:40Z</dcterms:modified>
</cp:coreProperties>
</file>