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6"/>
  </p:notesMasterIdLst>
  <p:handoutMasterIdLst>
    <p:handoutMasterId r:id="rId47"/>
  </p:handoutMasterIdLst>
  <p:sldIdLst>
    <p:sldId id="256" r:id="rId2"/>
    <p:sldId id="373" r:id="rId3"/>
    <p:sldId id="314" r:id="rId4"/>
    <p:sldId id="316" r:id="rId5"/>
    <p:sldId id="376" r:id="rId6"/>
    <p:sldId id="378" r:id="rId7"/>
    <p:sldId id="377" r:id="rId8"/>
    <p:sldId id="382" r:id="rId9"/>
    <p:sldId id="385" r:id="rId10"/>
    <p:sldId id="386" r:id="rId11"/>
    <p:sldId id="383" r:id="rId12"/>
    <p:sldId id="321" r:id="rId13"/>
    <p:sldId id="388" r:id="rId14"/>
    <p:sldId id="387" r:id="rId15"/>
    <p:sldId id="390" r:id="rId16"/>
    <p:sldId id="389" r:id="rId17"/>
    <p:sldId id="391" r:id="rId18"/>
    <p:sldId id="392" r:id="rId19"/>
    <p:sldId id="393" r:id="rId20"/>
    <p:sldId id="394" r:id="rId21"/>
    <p:sldId id="374" r:id="rId22"/>
    <p:sldId id="350" r:id="rId23"/>
    <p:sldId id="351" r:id="rId24"/>
    <p:sldId id="352" r:id="rId25"/>
    <p:sldId id="379" r:id="rId26"/>
    <p:sldId id="357" r:id="rId27"/>
    <p:sldId id="335" r:id="rId28"/>
    <p:sldId id="336" r:id="rId29"/>
    <p:sldId id="337" r:id="rId30"/>
    <p:sldId id="338" r:id="rId31"/>
    <p:sldId id="339" r:id="rId32"/>
    <p:sldId id="367" r:id="rId33"/>
    <p:sldId id="341" r:id="rId34"/>
    <p:sldId id="364" r:id="rId35"/>
    <p:sldId id="346" r:id="rId36"/>
    <p:sldId id="347" r:id="rId37"/>
    <p:sldId id="348" r:id="rId38"/>
    <p:sldId id="363" r:id="rId39"/>
    <p:sldId id="365" r:id="rId40"/>
    <p:sldId id="366" r:id="rId41"/>
    <p:sldId id="369" r:id="rId42"/>
    <p:sldId id="349" r:id="rId43"/>
    <p:sldId id="380" r:id="rId44"/>
    <p:sldId id="38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7"/>
  </p:normalViewPr>
  <p:slideViewPr>
    <p:cSldViewPr>
      <p:cViewPr varScale="1">
        <p:scale>
          <a:sx n="102" d="100"/>
          <a:sy n="102" d="100"/>
        </p:scale>
        <p:origin x="192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88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36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62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75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48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61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916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274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635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48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9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80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39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28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2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60181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A0B10D-2920-4D21-A0A6-46244B553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81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线性建模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降维建模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MLR—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PCR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645024"/>
            <a:ext cx="2552700" cy="2476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7" y="3664074"/>
            <a:ext cx="2486025" cy="24574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相关、</a:t>
            </a:r>
            <a:r>
              <a:rPr lang="zh-CN" altLang="en-US">
                <a:solidFill>
                  <a:schemeClr val="tx1"/>
                </a:solidFill>
              </a:rPr>
              <a:t>样本少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一定无</a:t>
            </a: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zh-CN" altLang="en-US" smtClean="0">
                <a:solidFill>
                  <a:schemeClr val="tx1"/>
                </a:solidFill>
              </a:rPr>
              <a:t>吗？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2681316"/>
            <a:ext cx="840339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smtClean="0"/>
              <a:t>2. </a:t>
            </a:r>
            <a:r>
              <a:rPr lang="zh-CN" altLang="en-US" sz="2800" b="1" smtClean="0"/>
              <a:t>当</a:t>
            </a:r>
            <a:r>
              <a:rPr lang="en-US" altLang="zh-CN" sz="2800" b="1" dirty="0" smtClean="0"/>
              <a:t>X1,X2,X3</a:t>
            </a:r>
            <a:r>
              <a:rPr lang="zh-CN" altLang="en-US" sz="2800" b="1" dirty="0" smtClean="0"/>
              <a:t>存在线性相关时，问题会怎样？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3140" y="1392124"/>
            <a:ext cx="8419802" cy="7575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smtClean="0"/>
              <a:t>1. </a:t>
            </a:r>
            <a:r>
              <a:rPr lang="zh-CN" altLang="en-US" sz="2800" b="1" smtClean="0"/>
              <a:t>如果</a:t>
            </a:r>
            <a:r>
              <a:rPr lang="zh-CN" altLang="en-US" sz="2800" b="1" dirty="0"/>
              <a:t>变量</a:t>
            </a:r>
            <a:r>
              <a:rPr lang="zh-CN" altLang="en-US" sz="2800" b="1" smtClean="0"/>
              <a:t>个数</a:t>
            </a:r>
            <a:r>
              <a:rPr lang="zh-CN" altLang="en-US" sz="2800" b="1" dirty="0" smtClean="0"/>
              <a:t>很多，样本</a:t>
            </a:r>
            <a:r>
              <a:rPr lang="zh-CN" altLang="en-US" sz="2800" b="1" dirty="0"/>
              <a:t>达</a:t>
            </a:r>
            <a:r>
              <a:rPr lang="zh-CN" altLang="en-US" sz="2800" b="1" dirty="0" smtClean="0"/>
              <a:t>不到要求，怎么办？</a:t>
            </a:r>
            <a:endParaRPr lang="en-US" altLang="zh-CN" sz="28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8382" y="3789040"/>
            <a:ext cx="829733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答案：独立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变量、独立方程数，</a:t>
            </a:r>
            <a:r>
              <a:rPr lang="zh-CN" altLang="en-US" sz="2800" b="1" smtClean="0">
                <a:solidFill>
                  <a:srgbClr val="FF0000"/>
                </a:solidFill>
              </a:rPr>
              <a:t>很重要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如何知道独立变量数：秩分析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246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8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MLR</a:t>
            </a:r>
            <a:r>
              <a:rPr lang="zh-CN" altLang="en-US" smtClean="0">
                <a:solidFill>
                  <a:schemeClr val="tx1"/>
                </a:solidFill>
              </a:rPr>
              <a:t>的问题及改进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5080" y="1412776"/>
            <a:ext cx="7430990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b="1" smtClean="0">
                <a:latin typeface="宋体" panose="02010600030101010101" pitchFamily="2" charset="-122"/>
              </a:rPr>
              <a:t>如果变量间相关， 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不能</a:t>
            </a:r>
            <a:endParaRPr lang="en-US" altLang="zh-CN" sz="28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b="1" smtClean="0">
                <a:latin typeface="宋体" panose="02010600030101010101" pitchFamily="2" charset="-122"/>
              </a:rPr>
              <a:t>样本多</a:t>
            </a:r>
            <a:r>
              <a:rPr lang="zh-CN" altLang="en-US" sz="2800" b="1">
                <a:latin typeface="宋体" panose="02010600030101010101" pitchFamily="2" charset="-122"/>
              </a:rPr>
              <a:t>，变量少</a:t>
            </a:r>
            <a:r>
              <a:rPr lang="zh-CN" altLang="en-US" sz="2800" b="1" smtClean="0">
                <a:latin typeface="宋体" panose="02010600030101010101" pitchFamily="2" charset="-122"/>
              </a:rPr>
              <a:t>，不能解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080" y="2924944"/>
            <a:ext cx="7430990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b="1" smtClean="0">
                <a:latin typeface="宋体" panose="02010600030101010101" pitchFamily="2" charset="-122"/>
              </a:rPr>
              <a:t>取独立变量建模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5067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怎样知道变量之间有相关性？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9111" y="1372558"/>
            <a:ext cx="7920880" cy="6162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dirty="0" smtClean="0"/>
              <a:t>答案：通过线性变化</a:t>
            </a:r>
            <a:endParaRPr lang="en-US" altLang="zh-CN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569013" y="2232285"/>
            <a:ext cx="3405020" cy="2132819"/>
            <a:chOff x="6761610" y="2890345"/>
            <a:chExt cx="3877985" cy="1871282"/>
          </a:xfrm>
        </p:grpSpPr>
        <p:sp>
          <p:nvSpPr>
            <p:cNvPr id="9" name="矩形 8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死计算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61610" y="3280385"/>
              <a:ext cx="3877985" cy="1481242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8263" indent="0">
                <a:buNone/>
              </a:pPr>
              <a:r>
                <a:rPr lang="zh-CN" altLang="en-US" sz="2400" b="1" dirty="0"/>
                <a:t>检查</a:t>
              </a:r>
              <a:r>
                <a:rPr lang="en-US" altLang="zh-CN" sz="2400" b="1" dirty="0" smtClean="0"/>
                <a:t>X</a:t>
              </a:r>
              <a:r>
                <a:rPr lang="en-US" altLang="zh-CN" sz="2400" b="1" baseline="30000" dirty="0" smtClean="0"/>
                <a:t>T</a:t>
              </a:r>
              <a:r>
                <a:rPr lang="en-US" altLang="zh-CN" sz="2400" b="1" dirty="0" smtClean="0"/>
                <a:t>X</a:t>
              </a:r>
              <a:r>
                <a:rPr lang="zh-CN" altLang="en-US" sz="2400" b="1" dirty="0"/>
                <a:t>有没有逆，没逆，则线性相关</a:t>
              </a:r>
              <a:endParaRPr lang="en-US" altLang="zh-CN" sz="24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54971" y="2154982"/>
            <a:ext cx="3405020" cy="2210120"/>
            <a:chOff x="6761610" y="2890345"/>
            <a:chExt cx="3877985" cy="1598737"/>
          </a:xfrm>
        </p:grpSpPr>
        <p:sp>
          <p:nvSpPr>
            <p:cNvPr id="12" name="矩形 11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SVD/PCA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61610" y="3280385"/>
              <a:ext cx="3877985" cy="1208697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8263" indent="0">
                <a:buNone/>
              </a:pPr>
              <a:r>
                <a:rPr lang="zh-CN" altLang="en-US" sz="2400" b="1" smtClean="0"/>
                <a:t>主成分</a:t>
              </a:r>
              <a:r>
                <a:rPr lang="zh-CN" altLang="en-US" sz="2400" b="1" dirty="0"/>
                <a:t>算法能解决这类问题</a:t>
              </a:r>
              <a:endParaRPr lang="en-US" altLang="zh-C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2030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SVD</a:t>
            </a:r>
            <a:r>
              <a:rPr lang="zh-CN" altLang="en-US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3585" y="1412776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400" dirty="0" smtClean="0"/>
              <a:t>实矩阵</a:t>
            </a:r>
            <a:r>
              <a:rPr lang="zh-CN" altLang="zh-CN" sz="2400" dirty="0"/>
              <a:t>的</a:t>
            </a:r>
            <a:r>
              <a:rPr lang="en-US" altLang="zh-CN" sz="2400" dirty="0"/>
              <a:t>SVD</a:t>
            </a:r>
            <a:r>
              <a:rPr lang="zh-CN" altLang="zh-CN" sz="2400" dirty="0"/>
              <a:t>分解，将一个实矩阵分解为三个矩阵的乘积，其结果可以表达为：</a:t>
            </a:r>
          </a:p>
          <a:p>
            <a:pPr marL="68263" indent="0">
              <a:buNone/>
            </a:pPr>
            <a:r>
              <a:rPr lang="en-US" altLang="zh-CN" sz="2400" dirty="0" smtClean="0"/>
              <a:t>A=USV</a:t>
            </a:r>
          </a:p>
          <a:p>
            <a:r>
              <a:rPr lang="zh-CN" altLang="zh-CN" sz="2400" dirty="0"/>
              <a:t>其中</a:t>
            </a:r>
            <a:r>
              <a:rPr lang="en-US" altLang="zh-CN" sz="2400"/>
              <a:t>S</a:t>
            </a:r>
            <a:r>
              <a:rPr lang="zh-CN" altLang="zh-CN" sz="2400" smtClean="0"/>
              <a:t>为</a:t>
            </a:r>
            <a:r>
              <a:rPr lang="zh-CN" altLang="en-US" sz="2400" smtClean="0"/>
              <a:t>对角</a:t>
            </a:r>
            <a:r>
              <a:rPr lang="zh-CN" altLang="zh-CN" sz="2400" smtClean="0"/>
              <a:t>矩阵</a:t>
            </a:r>
            <a:r>
              <a:rPr lang="zh-CN" altLang="zh-CN" sz="2400" dirty="0"/>
              <a:t>，其每个元素是矩阵的</a:t>
            </a:r>
            <a:r>
              <a:rPr lang="en-US" altLang="zh-CN" sz="2400" dirty="0"/>
              <a:t>A</a:t>
            </a:r>
            <a:r>
              <a:rPr lang="zh-CN" altLang="zh-CN" sz="2400"/>
              <a:t>的</a:t>
            </a:r>
            <a:r>
              <a:rPr lang="zh-CN" altLang="zh-CN" sz="2400" smtClean="0"/>
              <a:t>实</a:t>
            </a:r>
            <a:r>
              <a:rPr lang="zh-CN" altLang="en-US" sz="2400" smtClean="0"/>
              <a:t>奇异值</a:t>
            </a:r>
            <a:r>
              <a:rPr lang="zh-CN" altLang="zh-CN" sz="2400" smtClean="0"/>
              <a:t>，</a:t>
            </a:r>
            <a:r>
              <a:rPr lang="zh-CN" altLang="zh-CN" sz="2400" dirty="0"/>
              <a:t>从大到小排列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U</a:t>
            </a:r>
            <a:r>
              <a:rPr lang="zh-CN" altLang="zh-CN" sz="2400" dirty="0"/>
              <a:t>是列正交矩阵，且每个列的模为</a:t>
            </a:r>
            <a:r>
              <a:rPr lang="en-US" altLang="zh-CN" sz="2400" dirty="0"/>
              <a:t>1</a:t>
            </a:r>
            <a:r>
              <a:rPr lang="zh-CN" altLang="zh-CN" sz="2400" dirty="0"/>
              <a:t>（所有元素的平方和开根号</a:t>
            </a:r>
            <a:r>
              <a:rPr lang="zh-CN" altLang="zh-CN" sz="2400" dirty="0" smtClean="0"/>
              <a:t>），</a:t>
            </a:r>
            <a:endParaRPr lang="en-US" altLang="zh-CN" sz="2400" dirty="0" smtClean="0"/>
          </a:p>
          <a:p>
            <a:r>
              <a:rPr lang="en-US" altLang="zh-CN" sz="2400" dirty="0" smtClean="0"/>
              <a:t>V</a:t>
            </a:r>
            <a:r>
              <a:rPr lang="zh-CN" altLang="zh-CN" sz="2400" dirty="0"/>
              <a:t>是</a:t>
            </a:r>
            <a:r>
              <a:rPr lang="zh-CN" altLang="zh-CN" sz="2400"/>
              <a:t>行</a:t>
            </a:r>
            <a:r>
              <a:rPr lang="zh-CN" altLang="zh-CN" sz="2400" smtClean="0"/>
              <a:t>正交矩阵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5306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412776"/>
            <a:ext cx="830463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 smtClean="0"/>
              <a:t>实矩阵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SVD</a:t>
            </a:r>
            <a:r>
              <a:rPr lang="zh-CN" altLang="zh-CN" sz="2800" b="1" dirty="0" smtClean="0"/>
              <a:t>分解</a:t>
            </a:r>
            <a:r>
              <a:rPr lang="zh-CN" altLang="en-US" sz="2800" b="1" smtClean="0"/>
              <a:t>：</a:t>
            </a:r>
            <a:r>
              <a:rPr lang="en-US" altLang="zh-CN" sz="2800" b="1"/>
              <a:t> </a:t>
            </a:r>
            <a:r>
              <a:rPr lang="zh-CN" altLang="en-US" sz="2800" b="1" smtClean="0"/>
              <a:t>按奇异值</a:t>
            </a:r>
            <a:r>
              <a:rPr lang="zh-CN" altLang="en-US" sz="2800" b="1" dirty="0" smtClean="0"/>
              <a:t>由大到小，逐个提取特征向量分解</a:t>
            </a:r>
            <a:endParaRPr lang="en-US" altLang="zh-CN" sz="2800" b="1" dirty="0" smtClean="0"/>
          </a:p>
          <a:p>
            <a:r>
              <a:rPr lang="zh-CN" altLang="en-US" sz="2800" b="1" smtClean="0"/>
              <a:t>通过奇异值的比对，可以确定矩阵有效秩</a:t>
            </a:r>
            <a:endParaRPr lang="en-US" altLang="zh-CN" sz="2800" b="1" smtClean="0"/>
          </a:p>
          <a:p>
            <a:r>
              <a:rPr lang="zh-CN" altLang="en-US" sz="2800" b="1" smtClean="0"/>
              <a:t>确定有效秩，多余的小秩扔掉，降维</a:t>
            </a:r>
            <a:endParaRPr lang="en-US" altLang="zh-CN" sz="2800" b="1" smtClean="0"/>
          </a:p>
        </p:txBody>
      </p:sp>
    </p:spTree>
    <p:extLst>
      <p:ext uri="{BB962C8B-B14F-4D97-AF65-F5344CB8AC3E}">
        <p14:creationId xmlns:p14="http://schemas.microsoft.com/office/powerpoint/2010/main" val="17246665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412776"/>
            <a:ext cx="830463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800" b="1" smtClean="0"/>
              <a:t>python</a:t>
            </a:r>
            <a:r>
              <a:rPr lang="zh-CN" altLang="en-US" sz="2800" b="1" smtClean="0"/>
              <a:t>程序语句：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/>
              <a:t>  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b="1" dirty="0" err="1" smtClean="0"/>
              <a:t>full_matrices</a:t>
            </a:r>
            <a:r>
              <a:rPr lang="en-US" altLang="zh-CN" sz="2800" b="1" dirty="0" smtClean="0"/>
              <a:t>=False</a:t>
            </a:r>
            <a:r>
              <a:rPr lang="zh-CN" altLang="zh-CN" sz="2800" b="1" dirty="0"/>
              <a:t>一定要写，否则会按</a:t>
            </a:r>
            <a:r>
              <a:rPr lang="zh-CN" altLang="zh-CN" sz="2800" b="1"/>
              <a:t>复数</a:t>
            </a:r>
            <a:r>
              <a:rPr lang="zh-CN" altLang="zh-CN" sz="2800" b="1" smtClean="0"/>
              <a:t>分解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zh-CN" altLang="en-US" sz="2800" b="1" smtClean="0"/>
              <a:t>结果以列表返回，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是列表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/>
              <a:t> A=     U       S      V</a:t>
            </a:r>
          </a:p>
          <a:p>
            <a:pPr marL="68263" indent="0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   B[0]    B[1]   B[2]</a:t>
            </a:r>
          </a:p>
          <a:p>
            <a:pPr marL="68263" indent="0">
              <a:buNone/>
            </a:pPr>
            <a:r>
              <a:rPr lang="zh-CN" altLang="en-US" sz="2800" b="1" smtClean="0"/>
              <a:t>其中</a:t>
            </a:r>
            <a:r>
              <a:rPr lang="en-US" altLang="zh-CN" sz="2800" b="1" smtClean="0"/>
              <a:t>B[1]</a:t>
            </a:r>
            <a:r>
              <a:rPr lang="zh-CN" altLang="en-US" sz="2800" b="1" smtClean="0"/>
              <a:t>用一维数组表示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977832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83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矩阵</a:t>
            </a:r>
            <a:r>
              <a:rPr lang="en-US" altLang="zh-CN" smtClean="0">
                <a:solidFill>
                  <a:schemeClr val="tx1"/>
                </a:solidFill>
              </a:rPr>
              <a:t>SVD</a:t>
            </a:r>
            <a:r>
              <a:rPr lang="zh-CN" altLang="en-US" smtClean="0">
                <a:solidFill>
                  <a:schemeClr val="tx1"/>
                </a:solidFill>
              </a:rPr>
              <a:t>验证</a:t>
            </a:r>
            <a:r>
              <a:rPr lang="en-US" altLang="zh-CN" smtClean="0">
                <a:solidFill>
                  <a:schemeClr val="tx1"/>
                </a:solidFill>
              </a:rPr>
              <a:t>-U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V</a:t>
            </a:r>
            <a:r>
              <a:rPr lang="zh-CN" altLang="en-US" smtClean="0">
                <a:solidFill>
                  <a:schemeClr val="tx1"/>
                </a:solidFill>
              </a:rPr>
              <a:t>矩阵的特性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183044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smtClean="0"/>
              <a:t>U</a:t>
            </a:r>
            <a:r>
              <a:rPr lang="zh-CN" altLang="en-US" sz="2400" smtClean="0"/>
              <a:t>、</a:t>
            </a:r>
            <a:r>
              <a:rPr lang="en-US" altLang="zh-CN" sz="2400" smtClean="0"/>
              <a:t>V</a:t>
            </a:r>
            <a:r>
              <a:rPr lang="zh-CN" altLang="en-US" sz="2400" smtClean="0"/>
              <a:t>各自的正交性</a:t>
            </a:r>
            <a:endParaRPr lang="en-US" altLang="zh-CN" sz="2400" smtClean="0"/>
          </a:p>
          <a:p>
            <a:pPr marL="68263" indent="0">
              <a:buNone/>
            </a:pPr>
            <a:r>
              <a:rPr lang="en-US" altLang="zh-CN" sz="2400" b="1" smtClean="0"/>
              <a:t>U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V</a:t>
            </a:r>
            <a:r>
              <a:rPr lang="zh-CN" altLang="en-US" sz="2400" b="1" smtClean="0"/>
              <a:t>各自的单位化</a:t>
            </a:r>
            <a:endParaRPr lang="en-US" altLang="zh-CN" sz="2400" b="1" smtClean="0"/>
          </a:p>
          <a:p>
            <a:pPr marL="68263" indent="0">
              <a:buNone/>
            </a:pPr>
            <a:r>
              <a:rPr lang="zh-CN" altLang="en-US" sz="2400" b="1" smtClean="0"/>
              <a:t>用紫外光谱矩阵证明</a:t>
            </a:r>
            <a:endParaRPr lang="en-US" altLang="zh-CN" sz="2400" b="1" smtClean="0"/>
          </a:p>
          <a:p>
            <a:pPr marL="68263" indent="0">
              <a:buNone/>
            </a:pPr>
            <a:r>
              <a:rPr lang="en-US" altLang="zh-CN" sz="2400" b="1" smtClean="0"/>
              <a:t>data=np.loadtxt(r'F</a:t>
            </a:r>
            <a:r>
              <a:rPr lang="en-US" altLang="zh-CN" sz="2400" b="1"/>
              <a:t>:\teach\python</a:t>
            </a:r>
            <a:r>
              <a:rPr lang="zh-CN" altLang="en-US" sz="2400" b="1"/>
              <a:t>数学建模</a:t>
            </a:r>
            <a:r>
              <a:rPr lang="en-US" altLang="zh-CN" sz="2400" b="1"/>
              <a:t>\data\S.txt')</a:t>
            </a:r>
          </a:p>
          <a:p>
            <a:pPr marL="68263" indent="0">
              <a:buNone/>
            </a:pPr>
            <a:r>
              <a:rPr lang="en-US" altLang="zh-CN" sz="2400" b="1" smtClean="0"/>
              <a:t>B=np.linalg.svd(data</a:t>
            </a:r>
            <a:r>
              <a:rPr lang="en-US" altLang="zh-CN" sz="2400" b="1"/>
              <a:t>,</a:t>
            </a:r>
            <a:r>
              <a:rPr lang="en-US" altLang="zh-CN" sz="2400" b="1" smtClean="0"/>
              <a:t>full_matrices=False)</a:t>
            </a:r>
            <a:endParaRPr lang="en-US" altLang="zh-CN" sz="2400" b="1"/>
          </a:p>
          <a:p>
            <a:pPr marL="68263" indent="0">
              <a:buNone/>
            </a:pPr>
            <a:r>
              <a:rPr lang="en-US" altLang="zh-CN" sz="2400" b="1"/>
              <a:t>U=B[0]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698335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83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用奇异值决定独立组分数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183044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smtClean="0"/>
              <a:t>data=np.loadtxt(r'F</a:t>
            </a:r>
            <a:r>
              <a:rPr lang="en-US" altLang="zh-CN" sz="2400" b="1"/>
              <a:t>:\teach\python</a:t>
            </a:r>
            <a:r>
              <a:rPr lang="zh-CN" altLang="en-US" sz="2400" b="1"/>
              <a:t>数学建模</a:t>
            </a:r>
            <a:r>
              <a:rPr lang="en-US" altLang="zh-CN" sz="2400" b="1"/>
              <a:t>\data\S.txt')</a:t>
            </a:r>
          </a:p>
          <a:p>
            <a:pPr marL="68263" indent="0">
              <a:buNone/>
            </a:pPr>
            <a:r>
              <a:rPr lang="en-US" altLang="zh-CN" sz="2400" b="1"/>
              <a:t>B=np.linalg.svd(data)</a:t>
            </a:r>
          </a:p>
          <a:p>
            <a:pPr marL="68263" indent="0">
              <a:buNone/>
            </a:pPr>
            <a:r>
              <a:rPr lang="en-US" altLang="zh-CN" sz="2400" b="1" smtClean="0"/>
              <a:t>lamda=B[1]</a:t>
            </a:r>
          </a:p>
          <a:p>
            <a:pPr marL="68263" indent="0">
              <a:buNone/>
            </a:pP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931565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2346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zh-CN" altLang="en-US" dirty="0">
                <a:solidFill>
                  <a:schemeClr val="tx1"/>
                </a:solidFill>
              </a:rPr>
              <a:t>中主成分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r>
              <a:rPr lang="zh-CN" altLang="en-US" dirty="0">
                <a:solidFill>
                  <a:schemeClr val="tx1"/>
                </a:solidFill>
              </a:rPr>
              <a:t>代码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36838" y="1196752"/>
            <a:ext cx="8424936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 smtClean="0"/>
              <a:t>A=</a:t>
            </a:r>
            <a:r>
              <a:rPr lang="en-US" altLang="zh-CN" sz="2800" b="1" dirty="0" err="1" smtClean="0"/>
              <a:t>np.loadtxt</a:t>
            </a:r>
            <a:r>
              <a:rPr lang="en-US" altLang="zh-CN" sz="2800" b="1" dirty="0" smtClean="0"/>
              <a:t>("</a:t>
            </a:r>
            <a:r>
              <a:rPr lang="en-US" altLang="zh-CN" sz="2800" dirty="0"/>
              <a:t> 6</a:t>
            </a:r>
            <a:r>
              <a:rPr lang="zh-CN" altLang="en-US" sz="2800" dirty="0"/>
              <a:t>变量相关数据</a:t>
            </a:r>
            <a:r>
              <a:rPr lang="en-US" altLang="zh-CN" sz="2800" dirty="0"/>
              <a:t>.</a:t>
            </a:r>
            <a:r>
              <a:rPr lang="en-US" altLang="zh-CN" sz="2800" dirty="0" smtClean="0"/>
              <a:t>txt </a:t>
            </a:r>
            <a:r>
              <a:rPr lang="en-US" altLang="zh-CN" sz="2800" b="1" dirty="0" smtClean="0"/>
              <a:t>")</a:t>
            </a:r>
          </a:p>
          <a:p>
            <a:pPr marL="68263" indent="0">
              <a:buNone/>
            </a:pPr>
            <a:r>
              <a:rPr lang="en-US" altLang="zh-CN" sz="2800" b="1" dirty="0" smtClean="0"/>
              <a:t>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dirty="0" smtClean="0"/>
              <a:t>U=B[0]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err="1" smtClean="0"/>
              <a:t>ld</a:t>
            </a:r>
            <a:r>
              <a:rPr lang="en-US" altLang="zh-CN" sz="2800" dirty="0" smtClean="0"/>
              <a:t>=B[1]  # </a:t>
            </a:r>
            <a:r>
              <a:rPr lang="zh-CN" altLang="en-US" sz="2800" dirty="0" smtClean="0"/>
              <a:t>特征值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smtClean="0"/>
              <a:t>V </a:t>
            </a:r>
            <a:r>
              <a:rPr lang="en-US" altLang="zh-CN" sz="2800" dirty="0"/>
              <a:t>= B[2</a:t>
            </a:r>
            <a:r>
              <a:rPr lang="en-US" altLang="zh-CN" sz="2800" dirty="0" smtClean="0"/>
              <a:t>]</a:t>
            </a:r>
          </a:p>
          <a:p>
            <a:pPr marL="68263" indent="0">
              <a:buNone/>
            </a:pPr>
            <a:r>
              <a:rPr lang="zh-CN" altLang="en-US" sz="2800" dirty="0" smtClean="0"/>
              <a:t>输出</a:t>
            </a:r>
            <a:r>
              <a:rPr lang="en-US" altLang="zh-CN" sz="2800" dirty="0" err="1" smtClean="0"/>
              <a:t>ld</a:t>
            </a:r>
            <a:r>
              <a:rPr lang="zh-CN" altLang="en-US" sz="2800" dirty="0" smtClean="0"/>
              <a:t>的值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输出相邻比值，确定独立组分数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68263" indent="0">
              <a:buNone/>
            </a:pP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0590199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621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实例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求矩阵的独立组分数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196752"/>
            <a:ext cx="8151070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/>
              <a:t>A=</a:t>
            </a:r>
            <a:r>
              <a:rPr lang="en-US" altLang="zh-CN" sz="2800" b="1" dirty="0" err="1"/>
              <a:t>np.loadtxt</a:t>
            </a:r>
            <a:r>
              <a:rPr lang="en-US" altLang="zh-CN" sz="2800" b="1" dirty="0" smtClean="0"/>
              <a:t>("</a:t>
            </a:r>
            <a:r>
              <a:rPr lang="en-US" altLang="zh-CN" sz="2800" dirty="0"/>
              <a:t> 6</a:t>
            </a:r>
            <a:r>
              <a:rPr lang="zh-CN" altLang="en-US" sz="2800" dirty="0"/>
              <a:t>变量相关数据</a:t>
            </a:r>
            <a:r>
              <a:rPr lang="en-US" altLang="zh-CN" sz="2800" dirty="0"/>
              <a:t>.txt </a:t>
            </a:r>
            <a:r>
              <a:rPr lang="en-US" altLang="zh-CN" sz="2800" b="1" dirty="0" smtClean="0"/>
              <a:t>")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b="1" dirty="0" smtClean="0"/>
              <a:t>B 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 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dirty="0"/>
              <a:t>U=B[0</a:t>
            </a:r>
            <a:r>
              <a:rPr lang="en-US" altLang="zh-CN" sz="2800" dirty="0" smtClean="0"/>
              <a:t>] 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err="1"/>
              <a:t>ld</a:t>
            </a:r>
            <a:r>
              <a:rPr lang="en-US" altLang="zh-CN" sz="2800" dirty="0"/>
              <a:t>=B[1]  # </a:t>
            </a:r>
            <a:r>
              <a:rPr lang="zh-CN" altLang="en-US" sz="2800" dirty="0"/>
              <a:t>特征值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/>
              <a:t>V = B[2]</a:t>
            </a:r>
          </a:p>
          <a:p>
            <a:pPr marL="68263" indent="0">
              <a:buNone/>
              <a:defRPr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i in range(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)-1):</a:t>
            </a:r>
          </a:p>
          <a:p>
            <a:pPr marL="68263" indent="0">
              <a:buNone/>
              <a:defRPr/>
            </a:pPr>
            <a:r>
              <a:rPr lang="en-US" altLang="zh-CN" sz="2800" dirty="0"/>
              <a:t>	temp = 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[i]/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[i+1]</a:t>
            </a:r>
          </a:p>
          <a:p>
            <a:pPr marL="68263" indent="0">
              <a:buNone/>
              <a:defRPr/>
            </a:pPr>
            <a:r>
              <a:rPr lang="en-US" altLang="zh-CN" sz="2800" dirty="0"/>
              <a:t>	print (temp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25259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本讲内容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8" y="1268760"/>
            <a:ext cx="8293100" cy="115212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为何要降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维？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降维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回归的方法：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PCR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PLS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3388" y="2924944"/>
            <a:ext cx="8293100" cy="2520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本讲</a:t>
            </a:r>
            <a:r>
              <a:rPr lang="zh-CN" altLang="en-US"/>
              <a:t>将获得的成果</a:t>
            </a:r>
            <a:endParaRPr lang="en-US" altLang="zh-CN"/>
          </a:p>
          <a:p>
            <a:r>
              <a:rPr lang="en-US" altLang="zh-CN"/>
              <a:t>PCA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PCR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8512117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886E6-206B-42EE-9B75-EA4CE141302D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9" name="标题 1"/>
          <p:cNvSpPr>
            <a:spLocks noGrp="1"/>
          </p:cNvSpPr>
          <p:nvPr>
            <p:ph type="title" idx="4294967295"/>
          </p:nvPr>
        </p:nvSpPr>
        <p:spPr>
          <a:xfrm>
            <a:off x="448676" y="332656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通过特征值比值判断</a:t>
            </a:r>
            <a:r>
              <a:rPr lang="zh-CN" altLang="en-US" dirty="0" smtClean="0">
                <a:solidFill>
                  <a:schemeClr val="tx1"/>
                </a:solidFill>
              </a:rPr>
              <a:t>有效信息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860" y="1556792"/>
            <a:ext cx="820891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i+i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，应该达到最大值</a:t>
            </a:r>
          </a:p>
        </p:txBody>
      </p:sp>
      <p:sp>
        <p:nvSpPr>
          <p:cNvPr id="9" name="矩形 8"/>
          <p:cNvSpPr/>
          <p:nvPr/>
        </p:nvSpPr>
        <p:spPr>
          <a:xfrm>
            <a:off x="288860" y="3068960"/>
            <a:ext cx="820891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值，取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列，即可扔掉噪声</a:t>
            </a:r>
          </a:p>
        </p:txBody>
      </p:sp>
    </p:spTree>
    <p:extLst>
      <p:ext uri="{BB962C8B-B14F-4D97-AF65-F5344CB8AC3E}">
        <p14:creationId xmlns:p14="http://schemas.microsoft.com/office/powerpoint/2010/main" val="5027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用独立组分确定独立信息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48" y="1268760"/>
            <a:ext cx="8136904" cy="64807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SVD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分解，可决定独立组分数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k   A=USV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91680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691680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691680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91680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694413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976979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976979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976979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976979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979712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267744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267744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267744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267744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270477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553043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553043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553043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553043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555776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691680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691680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691680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91680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94413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976979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1976979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976979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976979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979712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267744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2267744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2267744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2267744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2270477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553043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2553043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2553043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2553043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2555776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843808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843808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843808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843808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2846541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129107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3129107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3129107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129107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3131840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843808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2843808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2843808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843808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2846541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3129107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129107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129107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3129107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3131840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707904" y="335699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993203" y="357301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4283968" y="378904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4569267" y="400506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4862765" y="422108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5145331" y="443711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5796136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5796136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5796136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5796136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5798869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6081435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081435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081435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081435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6084168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6372200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6372200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6372200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6372200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6374933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6657499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6657499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" name="椭圆 119"/>
          <p:cNvSpPr/>
          <p:nvPr/>
        </p:nvSpPr>
        <p:spPr bwMode="auto">
          <a:xfrm>
            <a:off x="6657499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6657499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6660232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3" name="椭圆 122"/>
          <p:cNvSpPr/>
          <p:nvPr/>
        </p:nvSpPr>
        <p:spPr bwMode="auto">
          <a:xfrm>
            <a:off x="5796136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6081435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6372200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6657499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6948264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6948264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6948264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6948264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950997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7233563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7233563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7233563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7233563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7236296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948264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7233563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3563889" y="3068960"/>
            <a:ext cx="864096" cy="1008112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1552671" y="2917973"/>
            <a:ext cx="864096" cy="2462213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500824" y="3298839"/>
            <a:ext cx="1979205" cy="769441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</p:txBody>
      </p:sp>
      <p:sp>
        <p:nvSpPr>
          <p:cNvPr id="124" name="内容占位符 2"/>
          <p:cNvSpPr txBox="1">
            <a:spLocks/>
          </p:cNvSpPr>
          <p:nvPr/>
        </p:nvSpPr>
        <p:spPr bwMode="auto">
          <a:xfrm>
            <a:off x="768342" y="3539099"/>
            <a:ext cx="612067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kern="0" smtClean="0">
                <a:latin typeface="宋体" panose="02010600030101010101" pitchFamily="2" charset="-122"/>
                <a:ea typeface="宋体" panose="02010600030101010101" pitchFamily="2" charset="-122"/>
              </a:rPr>
              <a:t>A=</a:t>
            </a:r>
            <a:endParaRPr lang="en-US" altLang="zh-CN" sz="2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内容占位符 2"/>
          <p:cNvSpPr txBox="1">
            <a:spLocks/>
          </p:cNvSpPr>
          <p:nvPr/>
        </p:nvSpPr>
        <p:spPr bwMode="auto">
          <a:xfrm>
            <a:off x="1840703" y="2292983"/>
            <a:ext cx="1003105" cy="36701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内容占位符 2"/>
          <p:cNvSpPr txBox="1">
            <a:spLocks/>
          </p:cNvSpPr>
          <p:nvPr/>
        </p:nvSpPr>
        <p:spPr bwMode="auto">
          <a:xfrm>
            <a:off x="3782415" y="2102705"/>
            <a:ext cx="1003105" cy="6644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1800" ker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个奇异值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" name="内容占位符 2"/>
          <p:cNvSpPr txBox="1">
            <a:spLocks/>
          </p:cNvSpPr>
          <p:nvPr/>
        </p:nvSpPr>
        <p:spPr bwMode="auto">
          <a:xfrm>
            <a:off x="6081435" y="2707923"/>
            <a:ext cx="1003105" cy="36701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1800" ker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ker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476488" y="2930912"/>
            <a:ext cx="864096" cy="2462213"/>
          </a:xfrm>
          <a:prstGeom prst="rect">
            <a:avLst/>
          </a:prstGeom>
          <a:solidFill>
            <a:schemeClr val="tx2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5500824" y="4099719"/>
            <a:ext cx="1979205" cy="769441"/>
          </a:xfrm>
          <a:prstGeom prst="rect">
            <a:avLst/>
          </a:prstGeom>
          <a:solidFill>
            <a:schemeClr val="tx2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</p:txBody>
      </p:sp>
      <p:sp>
        <p:nvSpPr>
          <p:cNvPr id="131" name="矩形 130"/>
          <p:cNvSpPr/>
          <p:nvPr/>
        </p:nvSpPr>
        <p:spPr bwMode="auto">
          <a:xfrm>
            <a:off x="4487706" y="3933056"/>
            <a:ext cx="864096" cy="1008112"/>
          </a:xfrm>
          <a:prstGeom prst="rect">
            <a:avLst/>
          </a:prstGeom>
          <a:solidFill>
            <a:schemeClr val="tx2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2" name="内容占位符 2"/>
          <p:cNvSpPr txBox="1">
            <a:spLocks/>
          </p:cNvSpPr>
          <p:nvPr/>
        </p:nvSpPr>
        <p:spPr bwMode="auto">
          <a:xfrm>
            <a:off x="4433220" y="5446205"/>
            <a:ext cx="1003105" cy="42823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噪声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stCxn id="132" idx="0"/>
          </p:cNvCxnSpPr>
          <p:nvPr/>
        </p:nvCxnSpPr>
        <p:spPr bwMode="auto">
          <a:xfrm flipH="1" flipV="1">
            <a:off x="3340584" y="4833156"/>
            <a:ext cx="1594189" cy="613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直接箭头连接符 67"/>
          <p:cNvCxnSpPr>
            <a:stCxn id="132" idx="0"/>
            <a:endCxn id="131" idx="2"/>
          </p:cNvCxnSpPr>
          <p:nvPr/>
        </p:nvCxnSpPr>
        <p:spPr bwMode="auto">
          <a:xfrm flipH="1" flipV="1">
            <a:off x="4919754" y="4941168"/>
            <a:ext cx="15019" cy="50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接箭头连接符 69"/>
          <p:cNvCxnSpPr>
            <a:stCxn id="132" idx="0"/>
            <a:endCxn id="130" idx="2"/>
          </p:cNvCxnSpPr>
          <p:nvPr/>
        </p:nvCxnSpPr>
        <p:spPr bwMode="auto">
          <a:xfrm flipV="1">
            <a:off x="4934773" y="4869160"/>
            <a:ext cx="1555654" cy="577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>
            <a:stCxn id="125" idx="2"/>
            <a:endCxn id="164" idx="0"/>
          </p:cNvCxnSpPr>
          <p:nvPr/>
        </p:nvCxnSpPr>
        <p:spPr bwMode="auto">
          <a:xfrm flipH="1">
            <a:off x="1984719" y="2659994"/>
            <a:ext cx="357537" cy="257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接箭头连接符 74"/>
          <p:cNvCxnSpPr>
            <a:stCxn id="126" idx="2"/>
            <a:endCxn id="163" idx="0"/>
          </p:cNvCxnSpPr>
          <p:nvPr/>
        </p:nvCxnSpPr>
        <p:spPr bwMode="auto">
          <a:xfrm flipH="1">
            <a:off x="3995937" y="2767185"/>
            <a:ext cx="288031" cy="301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接箭头连接符 76"/>
          <p:cNvCxnSpPr>
            <a:stCxn id="127" idx="2"/>
            <a:endCxn id="165" idx="0"/>
          </p:cNvCxnSpPr>
          <p:nvPr/>
        </p:nvCxnSpPr>
        <p:spPr bwMode="auto">
          <a:xfrm flipH="1">
            <a:off x="6490427" y="3074934"/>
            <a:ext cx="92561" cy="223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35082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29" grpId="0" animBg="1"/>
      <p:bldP spid="130" grpId="0" animBg="1"/>
      <p:bldP spid="1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5" y="116632"/>
            <a:ext cx="8275638" cy="8683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主成份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数学上的奇异值分解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064896" cy="252028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Principle Component Analysis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变量之间的相关性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问题，抽取共性变量形成独立变量，降低空间维数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能有效提取数据中的有效信息，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分离信息与噪声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，有效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去除误差，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建立稳健的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3254" y="4149080"/>
            <a:ext cx="8079186" cy="158417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仪器测量时，信号强度要远远大于噪声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mtClean="0"/>
              <a:t>信号的</a:t>
            </a:r>
            <a:r>
              <a:rPr lang="zh-CN" altLang="en-US" dirty="0"/>
              <a:t>方差要远远大于噪声的</a:t>
            </a:r>
            <a:r>
              <a:rPr lang="zh-CN" altLang="en-US" dirty="0" smtClean="0"/>
              <a:t>方差，表现为特征值的</a:t>
            </a:r>
            <a:r>
              <a:rPr lang="zh-CN" altLang="en-US" smtClean="0"/>
              <a:t>大小上，所以</a:t>
            </a:r>
            <a:r>
              <a:rPr lang="zh-CN" altLang="en-US" dirty="0"/>
              <a:t>，</a:t>
            </a:r>
            <a:r>
              <a:rPr lang="en-US" altLang="zh-CN" dirty="0"/>
              <a:t>PCA</a:t>
            </a:r>
            <a:r>
              <a:rPr lang="zh-CN" altLang="en-US" dirty="0"/>
              <a:t>可以区别噪声</a:t>
            </a:r>
          </a:p>
        </p:txBody>
      </p:sp>
    </p:spTree>
    <p:extLst>
      <p:ext uri="{BB962C8B-B14F-4D97-AF65-F5344CB8AC3E}">
        <p14:creationId xmlns:p14="http://schemas.microsoft.com/office/powerpoint/2010/main" val="39139397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5" y="116632"/>
            <a:ext cx="8275638" cy="86836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分解算法原理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39007" y="1232595"/>
            <a:ext cx="8229600" cy="105767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 T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 E =</a:t>
            </a:r>
            <a:r>
              <a:rPr lang="el-GR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aseline="30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46856" y="2492896"/>
            <a:ext cx="8229600" cy="102996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</a:t>
            </a:r>
            <a:r>
              <a:rPr lang="zh-CN" altLang="en-US" dirty="0" smtClean="0"/>
              <a:t>得分</a:t>
            </a:r>
            <a:r>
              <a:rPr lang="zh-CN" altLang="en-US" dirty="0"/>
              <a:t>矩阵       </a:t>
            </a:r>
            <a:r>
              <a:rPr lang="zh-CN" altLang="en-US" dirty="0" smtClean="0"/>
              <a:t>特征值方程 </a:t>
            </a:r>
            <a:r>
              <a:rPr lang="en-US" altLang="zh-CN" dirty="0" smtClean="0"/>
              <a:t>Ax = </a:t>
            </a:r>
            <a:r>
              <a:rPr lang="zh-CN" altLang="zh-CN" dirty="0" smtClean="0"/>
              <a:t>λ</a:t>
            </a:r>
            <a:r>
              <a:rPr lang="en-US" altLang="zh-CN" dirty="0" smtClean="0"/>
              <a:t>x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P</a:t>
            </a:r>
            <a:r>
              <a:rPr lang="zh-CN" altLang="en-US" dirty="0" smtClean="0"/>
              <a:t>载荷矩阵    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=X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  A=XX</a:t>
            </a:r>
            <a:r>
              <a:rPr lang="en-US" altLang="zh-CN" baseline="30000" dirty="0" smtClean="0"/>
              <a:t>T</a:t>
            </a:r>
            <a:endParaRPr lang="en-US" altLang="zh-CN" baseline="300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46856" y="3725490"/>
            <a:ext cx="3758952" cy="56760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都是列正交矩阵</a:t>
            </a:r>
            <a:endParaRPr lang="en-US" altLang="zh-CN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39007" y="4704200"/>
            <a:ext cx="8483922" cy="914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/>
              <a:t>的</a:t>
            </a:r>
            <a:r>
              <a:rPr lang="zh-CN" altLang="en-US" smtClean="0"/>
              <a:t>模的平方，</a:t>
            </a:r>
            <a:r>
              <a:rPr lang="zh-CN" altLang="en-US" dirty="0"/>
              <a:t>就是第</a:t>
            </a:r>
            <a:r>
              <a:rPr lang="en-US" altLang="zh-CN" dirty="0" err="1"/>
              <a:t>i</a:t>
            </a:r>
            <a:r>
              <a:rPr lang="zh-CN" altLang="en-US" dirty="0"/>
              <a:t>个特征值</a:t>
            </a:r>
            <a:r>
              <a:rPr lang="zh-CN" altLang="zh-CN" dirty="0"/>
              <a:t>λ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E</a:t>
            </a:r>
            <a:r>
              <a:rPr lang="zh-CN" altLang="en-US" dirty="0"/>
              <a:t>为残差矩阵，对应噪声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341346" y="3737965"/>
            <a:ext cx="4824536" cy="5551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一</a:t>
            </a:r>
            <a:r>
              <a:rPr lang="zh-CN" altLang="en-US" dirty="0" smtClean="0"/>
              <a:t>个主成分：</a:t>
            </a:r>
            <a:r>
              <a:rPr lang="en-US" altLang="zh-CN" dirty="0" smtClean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的对应列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430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PCA</a:t>
            </a:r>
            <a:r>
              <a:rPr lang="zh-CN" altLang="en-US" smtClean="0">
                <a:solidFill>
                  <a:schemeClr val="tx1"/>
                </a:solidFill>
              </a:rPr>
              <a:t>与奇异值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）分解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340768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/>
              <a:t>实矩阵的</a:t>
            </a:r>
            <a:r>
              <a:rPr lang="en-US" altLang="zh-CN" sz="2800" b="1" dirty="0" smtClean="0"/>
              <a:t>SVD(Singular </a:t>
            </a:r>
            <a:r>
              <a:rPr lang="en-US" altLang="zh-CN" sz="2800" b="1" dirty="0"/>
              <a:t>V</a:t>
            </a:r>
            <a:r>
              <a:rPr lang="en-US" altLang="zh-CN" sz="2800" b="1" dirty="0" smtClean="0"/>
              <a:t>alue Decomposition</a:t>
            </a:r>
            <a:r>
              <a:rPr lang="zh-CN" altLang="en-US" sz="2800" b="1" dirty="0" smtClean="0"/>
              <a:t>，奇异值分解</a:t>
            </a:r>
            <a:r>
              <a:rPr lang="en-US" altLang="zh-CN" sz="2800" b="1" dirty="0" smtClean="0"/>
              <a:t> )</a:t>
            </a:r>
            <a:r>
              <a:rPr lang="zh-CN" altLang="zh-CN" sz="2800" b="1" dirty="0" smtClean="0"/>
              <a:t>分解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r>
              <a:rPr lang="en-US" altLang="zh-CN" sz="2800" b="1" smtClean="0"/>
              <a:t>SVD</a:t>
            </a:r>
            <a:r>
              <a:rPr lang="zh-CN" altLang="en-US" sz="2800" b="1" smtClean="0"/>
              <a:t>分解</a:t>
            </a:r>
            <a:r>
              <a:rPr lang="zh-CN" altLang="en-US" sz="2800" b="1" dirty="0" smtClean="0"/>
              <a:t>结果：</a:t>
            </a:r>
            <a:r>
              <a:rPr lang="en-US" altLang="zh-CN" sz="2800" b="1" dirty="0" smtClean="0"/>
              <a:t>X=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US</a:t>
            </a:r>
            <a:r>
              <a:rPr lang="en-US" altLang="zh-CN" sz="2800" b="1" dirty="0" smtClean="0"/>
              <a:t>V</a:t>
            </a:r>
          </a:p>
          <a:p>
            <a:r>
              <a:rPr lang="en-US" altLang="zh-CN" sz="2800" b="1" smtClean="0"/>
              <a:t>PCA </a:t>
            </a:r>
            <a:r>
              <a:rPr lang="zh-CN" altLang="en-US" sz="2800" b="1" smtClean="0"/>
              <a:t>：             </a:t>
            </a:r>
            <a:r>
              <a:rPr lang="en-US" altLang="zh-CN" sz="2800" b="1" smtClean="0"/>
              <a:t>X=TP</a:t>
            </a:r>
            <a:r>
              <a:rPr lang="en-US" altLang="zh-CN" sz="2800" b="1" baseline="30000" smtClean="0"/>
              <a:t>T</a:t>
            </a:r>
            <a:endParaRPr lang="en-US" altLang="zh-CN" sz="2800" b="1" baseline="30000" dirty="0" smtClean="0"/>
          </a:p>
          <a:p>
            <a:r>
              <a:rPr lang="en-US" altLang="zh-CN" sz="2800" b="1" smtClean="0"/>
              <a:t>SVD</a:t>
            </a:r>
            <a:r>
              <a:rPr lang="zh-CN" altLang="en-US" sz="2800" b="1" smtClean="0"/>
              <a:t>转</a:t>
            </a:r>
            <a:r>
              <a:rPr lang="en-US" altLang="zh-CN" sz="2800" b="1" smtClean="0"/>
              <a:t>PCA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T=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US</a:t>
            </a:r>
          </a:p>
          <a:p>
            <a:pPr marL="68263" indent="0">
              <a:buNone/>
            </a:pPr>
            <a:r>
              <a:rPr lang="en-US" altLang="zh-CN" sz="2800" b="1" dirty="0" smtClean="0"/>
              <a:t>P=V</a:t>
            </a:r>
            <a:r>
              <a:rPr lang="en-US" altLang="zh-CN" sz="2800" b="1" baseline="30000" dirty="0" smtClean="0"/>
              <a:t>T</a:t>
            </a:r>
            <a:endParaRPr lang="zh-CN" altLang="zh-CN" sz="2800" b="1" baseline="30000" dirty="0"/>
          </a:p>
        </p:txBody>
      </p:sp>
    </p:spTree>
    <p:extLst>
      <p:ext uri="{BB962C8B-B14F-4D97-AF65-F5344CB8AC3E}">
        <p14:creationId xmlns:p14="http://schemas.microsoft.com/office/powerpoint/2010/main" val="126551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PCA</a:t>
            </a:r>
            <a:r>
              <a:rPr lang="zh-CN" altLang="en-US" smtClean="0">
                <a:solidFill>
                  <a:schemeClr val="tx1"/>
                </a:solidFill>
              </a:rPr>
              <a:t>与奇异值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）分解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340768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smtClean="0"/>
              <a:t>为何</a:t>
            </a:r>
            <a:r>
              <a:rPr lang="en-US" altLang="zh-CN" sz="2800" b="1" smtClean="0"/>
              <a:t>SVD</a:t>
            </a:r>
            <a:r>
              <a:rPr lang="zh-CN" altLang="en-US" sz="2800" b="1" smtClean="0"/>
              <a:t>转</a:t>
            </a:r>
            <a:r>
              <a:rPr lang="en-US" altLang="zh-CN" sz="2800" b="1" smtClean="0"/>
              <a:t>PCA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T=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US</a:t>
            </a:r>
          </a:p>
          <a:p>
            <a:pPr marL="68263" indent="0">
              <a:buNone/>
            </a:pPr>
            <a:r>
              <a:rPr lang="en-US" altLang="zh-CN" sz="2800" b="1" smtClean="0"/>
              <a:t>P=V</a:t>
            </a:r>
            <a:r>
              <a:rPr lang="en-US" altLang="zh-CN" sz="2800" b="1" baseline="30000" smtClean="0"/>
              <a:t>T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/>
              <a:t>P</a:t>
            </a:r>
            <a:r>
              <a:rPr lang="zh-CN" altLang="en-US" sz="2800" b="1"/>
              <a:t>的每列模为</a:t>
            </a:r>
            <a:r>
              <a:rPr lang="en-US" altLang="zh-CN" sz="2800" b="1"/>
              <a:t>1</a:t>
            </a:r>
            <a:r>
              <a:rPr lang="zh-CN" altLang="en-US" sz="2800" b="1"/>
              <a:t>，是一组正交基</a:t>
            </a:r>
            <a:endParaRPr lang="en-US" altLang="zh-CN" sz="2800" b="1"/>
          </a:p>
          <a:p>
            <a:pPr marL="68263" indent="0">
              <a:buNone/>
            </a:pPr>
            <a:r>
              <a:rPr lang="en-US" altLang="zh-CN" sz="2800" b="1" smtClean="0"/>
              <a:t>T=XP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在</a:t>
            </a:r>
            <a:r>
              <a:rPr lang="en-US" altLang="zh-CN" sz="2800" b="1" smtClean="0"/>
              <a:t>P</a:t>
            </a:r>
            <a:r>
              <a:rPr lang="zh-CN" altLang="en-US" sz="2800" b="1" smtClean="0"/>
              <a:t>张开的新空间的坐标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T</a:t>
            </a:r>
            <a:r>
              <a:rPr lang="zh-CN" altLang="en-US" sz="2800" b="1" smtClean="0">
                <a:solidFill>
                  <a:srgbClr val="FF0000"/>
                </a:solidFill>
              </a:rPr>
              <a:t>能代表</a:t>
            </a:r>
            <a:r>
              <a:rPr lang="en-US" altLang="zh-CN" sz="2800" b="1" smtClean="0">
                <a:solidFill>
                  <a:srgbClr val="FF0000"/>
                </a:solidFill>
              </a:rPr>
              <a:t>X</a:t>
            </a:r>
          </a:p>
          <a:p>
            <a:pPr marL="68263" indent="0"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U</a:t>
            </a:r>
            <a:r>
              <a:rPr lang="zh-CN" altLang="en-US" sz="2800" b="1" smtClean="0">
                <a:solidFill>
                  <a:srgbClr val="FF0000"/>
                </a:solidFill>
              </a:rPr>
              <a:t>不能代表</a:t>
            </a:r>
            <a:r>
              <a:rPr lang="en-US" altLang="zh-CN" sz="2800" b="1" smtClean="0">
                <a:solidFill>
                  <a:srgbClr val="FF0000"/>
                </a:solidFill>
              </a:rPr>
              <a:t>X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6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95053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分解转</a:t>
            </a:r>
            <a:r>
              <a:rPr lang="en-US" altLang="zh-CN" dirty="0" smtClean="0">
                <a:solidFill>
                  <a:schemeClr val="tx1"/>
                </a:solidFill>
              </a:rPr>
              <a:t>PCA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3690" y="1197663"/>
            <a:ext cx="8151070" cy="2547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  <a:defRPr/>
            </a:pPr>
            <a:r>
              <a:rPr lang="zh-CN" altLang="en-US" sz="2800" dirty="0" smtClean="0"/>
              <a:t>根据主成分，规划得分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和载荷矩阵</a:t>
            </a:r>
            <a:r>
              <a:rPr lang="en-US" altLang="zh-CN" sz="2800" dirty="0" smtClean="0"/>
              <a:t>P</a:t>
            </a:r>
          </a:p>
          <a:p>
            <a:pPr marL="68263" indent="0">
              <a:buNone/>
              <a:defRPr/>
            </a:pPr>
            <a:r>
              <a:rPr lang="en-US" altLang="zh-CN" sz="2800" dirty="0" err="1"/>
              <a:t>n</a:t>
            </a:r>
            <a:r>
              <a:rPr lang="en-US" altLang="zh-CN" sz="2800" dirty="0" err="1" smtClean="0"/>
              <a:t>umpy</a:t>
            </a:r>
            <a:r>
              <a:rPr lang="en-US" altLang="zh-CN" sz="2800" dirty="0" smtClean="0"/>
              <a:t> SVD </a:t>
            </a:r>
            <a:r>
              <a:rPr lang="zh-CN" altLang="en-US" sz="2800" dirty="0" smtClean="0"/>
              <a:t>结果：</a:t>
            </a:r>
            <a:r>
              <a:rPr lang="en-US" altLang="zh-CN" sz="2800" b="1" dirty="0" smtClean="0"/>
              <a:t>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endParaRPr lang="en-US" altLang="zh-CN" sz="2800" b="1" dirty="0" smtClean="0"/>
          </a:p>
          <a:p>
            <a:pPr marL="68263" indent="0">
              <a:buNone/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X=B[0]*B[1]  B[2]</a:t>
            </a:r>
            <a:r>
              <a:rPr lang="en-US" altLang="zh-CN" sz="2800" dirty="0" smtClean="0"/>
              <a:t>   </a:t>
            </a:r>
          </a:p>
          <a:p>
            <a:pPr marL="68263" indent="0">
              <a:buNone/>
              <a:defRPr/>
            </a:pPr>
            <a:r>
              <a:rPr lang="en-US" altLang="zh-CN" sz="2800" dirty="0" smtClean="0"/>
              <a:t>PCA</a:t>
            </a:r>
            <a:r>
              <a:rPr lang="zh-CN" altLang="en-US" sz="2800" dirty="0" smtClean="0"/>
              <a:t>结果：</a:t>
            </a:r>
            <a:r>
              <a:rPr lang="en-US" altLang="zh-CN" sz="2800" dirty="0" smtClean="0"/>
              <a:t>X=TP</a:t>
            </a:r>
            <a:r>
              <a:rPr lang="en-US" altLang="zh-CN" sz="2800" baseline="30000" dirty="0" smtClean="0"/>
              <a:t>T</a:t>
            </a:r>
          </a:p>
          <a:p>
            <a:pPr marL="68263" indent="0">
              <a:buNone/>
              <a:defRPr/>
            </a:pPr>
            <a:r>
              <a:rPr lang="zh-CN" altLang="en-US" sz="2800" dirty="0" smtClean="0"/>
              <a:t>所以：</a:t>
            </a:r>
            <a:r>
              <a:rPr lang="en-US" altLang="zh-CN" sz="2800" dirty="0" smtClean="0"/>
              <a:t>T=B[0]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B[1]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P=B[2]</a:t>
            </a:r>
            <a:r>
              <a:rPr lang="en-US" altLang="zh-CN" sz="2800" baseline="30000" dirty="0" smtClean="0"/>
              <a:t>T</a:t>
            </a:r>
            <a:endParaRPr lang="en-US" altLang="zh-CN" sz="2800" baseline="30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3118" y="3933056"/>
            <a:ext cx="8185497" cy="22274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dirty="0" smtClean="0"/>
              <a:t>取前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列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smtClean="0"/>
              <a:t>T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T</a:t>
            </a:r>
            <a:r>
              <a:rPr lang="en-US" altLang="zh-CN" sz="2800" dirty="0"/>
              <a:t>[:,:</a:t>
            </a:r>
            <a:r>
              <a:rPr lang="en-US" altLang="zh-CN" sz="2800" dirty="0" smtClean="0"/>
              <a:t>k]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smtClean="0"/>
              <a:t>P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P</a:t>
            </a:r>
            <a:r>
              <a:rPr lang="en-US" altLang="zh-CN" sz="2800" dirty="0"/>
              <a:t>[:,:k]</a:t>
            </a:r>
            <a:endParaRPr lang="zh-CN" altLang="zh-CN" sz="2800" dirty="0"/>
          </a:p>
          <a:p>
            <a:pPr marL="68263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47346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可否编写</a:t>
            </a: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1484784"/>
            <a:ext cx="8151070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zh-CN" altLang="en-US" sz="2800" b="1" dirty="0" smtClean="0"/>
              <a:t>传递矩阵给</a:t>
            </a:r>
            <a:r>
              <a:rPr lang="en-US" altLang="zh-CN" sz="2800" b="1" dirty="0" smtClean="0"/>
              <a:t>PCA</a:t>
            </a:r>
            <a:r>
              <a:rPr lang="zh-CN" altLang="en-US" sz="2800" b="1" dirty="0" smtClean="0"/>
              <a:t>类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/>
              <a:t>求得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矩阵，特征值比值列表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根据特征值比值，</a:t>
            </a:r>
            <a:r>
              <a:rPr lang="zh-CN" altLang="en-US" sz="2800" b="1" smtClean="0">
                <a:solidFill>
                  <a:srgbClr val="FF0000"/>
                </a:solidFill>
              </a:rPr>
              <a:t>确定主成分数，请用户判断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b="1" smtClean="0"/>
              <a:t>根据主成分数，</a:t>
            </a:r>
            <a:r>
              <a:rPr lang="zh-CN" altLang="en-US" sz="2800" b="1" dirty="0" smtClean="0"/>
              <a:t>规划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，过滤掉噪声</a:t>
            </a:r>
            <a:endParaRPr lang="en-US" altLang="zh-CN" sz="2800" b="1" dirty="0" smtClean="0"/>
          </a:p>
          <a:p>
            <a:pPr>
              <a:defRPr/>
            </a:pPr>
            <a:endParaRPr lang="en-US" altLang="zh-CN" sz="2800" b="1" smtClean="0"/>
          </a:p>
          <a:p>
            <a:pPr>
              <a:defRPr/>
            </a:pPr>
            <a:r>
              <a:rPr lang="zh-CN" altLang="en-US" sz="2800" b="1" smtClean="0"/>
              <a:t>属性</a:t>
            </a:r>
            <a:r>
              <a:rPr lang="zh-CN" altLang="en-US" sz="2800" b="1" dirty="0" smtClean="0"/>
              <a:t>：待分解矩阵</a:t>
            </a:r>
            <a:r>
              <a:rPr lang="en-US" altLang="zh-CN" sz="2800" b="1" dirty="0"/>
              <a:t>A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/>
              <a:t>方法：分解，求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、所有特征值比值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/>
              <a:t>方法：根据特征值比值，规划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411262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69" y="11095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9154" y="1030613"/>
            <a:ext cx="8814845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  <a:defRPr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numpy</a:t>
            </a:r>
            <a:r>
              <a:rPr lang="en-US" altLang="zh-CN" sz="2000" b="1" dirty="0"/>
              <a:t> as np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class PCA: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__(self, X):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self.X</a:t>
            </a:r>
            <a:r>
              <a:rPr lang="en-US" altLang="zh-CN" sz="2000" b="1" dirty="0"/>
              <a:t>=X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SVDdecompose</a:t>
            </a:r>
            <a:r>
              <a:rPr lang="en-US" altLang="zh-CN" sz="2000" b="1" dirty="0"/>
              <a:t>(self):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    B = </a:t>
            </a:r>
            <a:r>
              <a:rPr lang="en-US" altLang="zh-CN" sz="2000" b="1" dirty="0" err="1"/>
              <a:t>np.linalg.svd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self.X,full_matrices</a:t>
            </a:r>
            <a:r>
              <a:rPr lang="en-US" altLang="zh-CN" sz="2000" b="1" dirty="0"/>
              <a:t>=False)</a:t>
            </a:r>
          </a:p>
          <a:p>
            <a:pPr marL="68263" indent="0">
              <a:buNone/>
              <a:defRPr/>
            </a:pPr>
            <a:r>
              <a:rPr lang="en-US" altLang="zh-CN" sz="2000" b="1"/>
              <a:t> </a:t>
            </a:r>
            <a:r>
              <a:rPr lang="en-US" altLang="zh-CN" sz="2000" b="1" smtClean="0"/>
              <a:t>       self.lamda=lamda=B[1</a:t>
            </a:r>
            <a:r>
              <a:rPr lang="en-US" altLang="zh-CN" sz="2000" b="1" dirty="0" smtClean="0"/>
              <a:t>]</a:t>
            </a:r>
            <a:endParaRPr lang="en-US" altLang="zh-CN" sz="2000" b="1" dirty="0"/>
          </a:p>
          <a:p>
            <a:pPr marL="68263" indent="0">
              <a:buNone/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self.P</a:t>
            </a:r>
            <a:r>
              <a:rPr lang="en-US" altLang="zh-CN" sz="2000" b="1" dirty="0"/>
              <a:t> = B[2].T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self.T</a:t>
            </a:r>
            <a:r>
              <a:rPr lang="en-US" altLang="zh-CN" sz="2000" b="1" dirty="0"/>
              <a:t> = B[0]*B[1]</a:t>
            </a:r>
          </a:p>
          <a:p>
            <a:pPr marL="68263" indent="0">
              <a:buNone/>
              <a:defRPr/>
            </a:pPr>
            <a:r>
              <a:rPr lang="en-US" altLang="zh-CN" sz="2000" b="1" dirty="0" smtClean="0"/>
              <a:t>        compare</a:t>
            </a:r>
            <a:r>
              <a:rPr lang="en-US" altLang="zh-CN" sz="2000" b="1" dirty="0"/>
              <a:t>=[</a:t>
            </a:r>
            <a:r>
              <a:rPr lang="en-US" altLang="zh-CN" sz="2000" b="1" dirty="0" err="1"/>
              <a:t>lamda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]/</a:t>
            </a:r>
            <a:r>
              <a:rPr lang="en-US" altLang="zh-CN" sz="2000" b="1" dirty="0" err="1"/>
              <a:t>lamda</a:t>
            </a:r>
            <a:r>
              <a:rPr lang="en-US" altLang="zh-CN" sz="2000" b="1" dirty="0"/>
              <a:t>[i+1]   for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in range(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lamda</a:t>
            </a:r>
            <a:r>
              <a:rPr lang="en-US" altLang="zh-CN" sz="2000" b="1" dirty="0"/>
              <a:t>)-1</a:t>
            </a:r>
            <a:r>
              <a:rPr lang="en-US" altLang="zh-CN" sz="2000" b="1" dirty="0" smtClean="0"/>
              <a:t>)]</a:t>
            </a:r>
            <a:endParaRPr lang="en-US" altLang="zh-CN" sz="2000" b="1" dirty="0"/>
          </a:p>
          <a:p>
            <a:pPr marL="68263" indent="0">
              <a:buNone/>
              <a:defRPr/>
            </a:pPr>
            <a:r>
              <a:rPr lang="en-US" altLang="zh-CN" sz="2000" b="1" dirty="0"/>
              <a:t>        return </a:t>
            </a:r>
            <a:r>
              <a:rPr lang="en-US" altLang="zh-CN" sz="2000" b="1" dirty="0" err="1"/>
              <a:t>np.array</a:t>
            </a:r>
            <a:r>
              <a:rPr lang="en-US" altLang="zh-CN" sz="2000" b="1" dirty="0"/>
              <a:t>(compare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254423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69" y="11095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9648" y="1124744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PCAdecompose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self,k</a:t>
            </a:r>
            <a:r>
              <a:rPr lang="en-US" altLang="zh-CN" sz="2400" b="1" dirty="0"/>
              <a:t>):  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# </a:t>
            </a:r>
            <a:r>
              <a:rPr lang="zh-CN" altLang="en-US" sz="2400" b="1" dirty="0"/>
              <a:t>给定主成分数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，得到去处噪声后的得分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和载荷</a:t>
            </a:r>
            <a:r>
              <a:rPr lang="en-US" altLang="zh-CN" sz="2400" b="1" dirty="0"/>
              <a:t>P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        T = </a:t>
            </a:r>
            <a:r>
              <a:rPr lang="en-US" altLang="zh-CN" sz="2400" b="1" dirty="0" err="1"/>
              <a:t>self.T</a:t>
            </a:r>
            <a:r>
              <a:rPr lang="en-US" altLang="zh-CN" sz="2400" b="1" dirty="0"/>
              <a:t>[:,:k]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        P = </a:t>
            </a:r>
            <a:r>
              <a:rPr lang="en-US" altLang="zh-CN" sz="2400" b="1" dirty="0" err="1"/>
              <a:t>self.P</a:t>
            </a:r>
            <a:r>
              <a:rPr lang="en-US" altLang="zh-CN" sz="2400" b="1" dirty="0"/>
              <a:t>[:,:k]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        return T,P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724858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多元线性回归解决的问题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123" y="1505135"/>
            <a:ext cx="8136904" cy="64807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公式表达  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Y=XA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2636912"/>
            <a:ext cx="8136904" cy="115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建模：求解回归系数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，该过程称为建模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公式推导？请掌握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31245" y="4273499"/>
            <a:ext cx="8136904" cy="115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预报：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已知时，对于新测</a:t>
            </a: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Xnew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，预报</a:t>
            </a: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Ynew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，称为预报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46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69" y="11095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类调用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63008" y="1268760"/>
            <a:ext cx="8151070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p"/>
              <a:defRPr/>
            </a:pPr>
            <a:r>
              <a:rPr lang="zh-CN" altLang="en-US" sz="3200" b="1" dirty="0" smtClean="0"/>
              <a:t>根据获得的数据，生成</a:t>
            </a:r>
            <a:r>
              <a:rPr lang="en-US" altLang="zh-CN" sz="3200" b="1" dirty="0" smtClean="0"/>
              <a:t>PCA</a:t>
            </a:r>
            <a:r>
              <a:rPr lang="zh-CN" altLang="en-US" sz="3200" b="1" dirty="0" smtClean="0"/>
              <a:t>对象</a:t>
            </a:r>
            <a:endParaRPr lang="en-US" altLang="zh-CN" sz="3200" b="1" dirty="0" smtClean="0"/>
          </a:p>
          <a:p>
            <a:pPr>
              <a:buFont typeface="Wingdings" pitchFamily="2" charset="2"/>
              <a:buChar char="p"/>
              <a:defRPr/>
            </a:pPr>
            <a:r>
              <a:rPr lang="zh-CN" altLang="en-US" sz="3200" b="1" dirty="0" smtClean="0"/>
              <a:t>应该先调用</a:t>
            </a:r>
            <a:r>
              <a:rPr lang="en-US" altLang="zh-CN" sz="3200" b="1" dirty="0" smtClean="0"/>
              <a:t>decompose</a:t>
            </a:r>
            <a:r>
              <a:rPr lang="zh-CN" altLang="en-US" sz="3200" b="1" dirty="0" smtClean="0"/>
              <a:t>方法，根据返回的特征之比值，确定主成分</a:t>
            </a:r>
            <a:endParaRPr lang="en-US" altLang="zh-CN" sz="3200" b="1" dirty="0" smtClean="0"/>
          </a:p>
          <a:p>
            <a:pPr>
              <a:buFont typeface="Wingdings" pitchFamily="2" charset="2"/>
              <a:buChar char="p"/>
              <a:defRPr/>
            </a:pPr>
            <a:r>
              <a:rPr lang="zh-CN" altLang="en-US" sz="3200" b="1" dirty="0" smtClean="0"/>
              <a:t>再调用</a:t>
            </a:r>
            <a:r>
              <a:rPr lang="en-US" altLang="zh-CN" sz="3200" b="1" dirty="0" err="1" smtClean="0"/>
              <a:t>PCAdecompose</a:t>
            </a:r>
            <a:r>
              <a:rPr lang="zh-CN" altLang="en-US" sz="3200" b="1" dirty="0" smtClean="0"/>
              <a:t>方法，设定得分和载荷矩阵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515538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PCA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求得得分载荷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9868" y="1124744"/>
            <a:ext cx="8269417" cy="4581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 smtClean="0"/>
              <a:t>S=</a:t>
            </a:r>
            <a:r>
              <a:rPr lang="en-US" altLang="zh-CN" sz="2400" dirty="0" err="1" smtClean="0"/>
              <a:t>np.loadtxt</a:t>
            </a:r>
            <a:r>
              <a:rPr lang="en-US" altLang="zh-CN" sz="2400" dirty="0" smtClean="0"/>
              <a:t>(r" </a:t>
            </a:r>
            <a:r>
              <a:rPr lang="zh-CN" altLang="en-US" sz="2400" dirty="0" smtClean="0"/>
              <a:t>模拟数据文件</a:t>
            </a:r>
            <a:r>
              <a:rPr lang="en-US" altLang="zh-CN" sz="2400" dirty="0" smtClean="0"/>
              <a:t>")</a:t>
            </a:r>
            <a:endParaRPr lang="en-US" altLang="zh-CN" sz="2400" dirty="0"/>
          </a:p>
          <a:p>
            <a:r>
              <a:rPr lang="en-US" altLang="zh-CN" sz="2400" dirty="0" smtClean="0"/>
              <a:t>#</a:t>
            </a:r>
            <a:r>
              <a:rPr lang="zh-CN" altLang="en-US" sz="2400" dirty="0"/>
              <a:t>要一行一个样本，所以转置</a:t>
            </a:r>
          </a:p>
          <a:p>
            <a:r>
              <a:rPr lang="en-US" altLang="zh-CN" sz="2400" dirty="0" err="1"/>
              <a:t>pca</a:t>
            </a:r>
            <a:r>
              <a:rPr lang="en-US" altLang="zh-CN" sz="2400" dirty="0"/>
              <a:t>=PCA(S)</a:t>
            </a:r>
          </a:p>
          <a:p>
            <a:r>
              <a:rPr lang="en-US" altLang="zh-CN" sz="2400" dirty="0"/>
              <a:t>print("</a:t>
            </a:r>
            <a:r>
              <a:rPr lang="zh-CN" altLang="en-US" sz="2400" dirty="0"/>
              <a:t>相邻特征值比值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smtClean="0"/>
              <a:t>compare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pca.SVDdecompose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print(compare)</a:t>
            </a:r>
          </a:p>
          <a:p>
            <a:r>
              <a:rPr lang="en-US" altLang="zh-CN" sz="2400" dirty="0"/>
              <a:t>k=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(input("</a:t>
            </a:r>
            <a:r>
              <a:rPr lang="zh-CN" altLang="en-US" sz="2400" dirty="0"/>
              <a:t>确定主成分数：</a:t>
            </a:r>
            <a:r>
              <a:rPr lang="en-US" altLang="zh-CN" sz="2400" dirty="0"/>
              <a:t>"))</a:t>
            </a:r>
          </a:p>
          <a:p>
            <a:r>
              <a:rPr lang="en-US" altLang="zh-CN" sz="2400" dirty="0"/>
              <a:t>T,P=</a:t>
            </a:r>
            <a:r>
              <a:rPr lang="en-US" altLang="zh-CN" sz="2400" dirty="0" err="1"/>
              <a:t>pca.PCAdecompose</a:t>
            </a:r>
            <a:r>
              <a:rPr lang="en-US" altLang="zh-CN" sz="2400" dirty="0"/>
              <a:t>(k</a:t>
            </a:r>
            <a:r>
              <a:rPr lang="en-US" altLang="zh-CN" sz="2400" dirty="0" smtClean="0"/>
              <a:t>) # T</a:t>
            </a:r>
            <a:r>
              <a:rPr lang="zh-CN" altLang="en-US" sz="2400" dirty="0" smtClean="0"/>
              <a:t>得分 ，样本坐标转转后矩阵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65160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886E6-206B-42EE-9B75-EA4CE141302D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4579" name="标题 1"/>
          <p:cNvSpPr>
            <a:spLocks noGrp="1"/>
          </p:cNvSpPr>
          <p:nvPr>
            <p:ph type="title" idx="4294967295"/>
          </p:nvPr>
        </p:nvSpPr>
        <p:spPr>
          <a:xfrm>
            <a:off x="326620" y="258763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主成分回归</a:t>
            </a:r>
            <a:r>
              <a:rPr lang="en-US" altLang="zh-CN" dirty="0">
                <a:solidFill>
                  <a:schemeClr val="tx1"/>
                </a:solidFill>
              </a:rPr>
              <a:t>PCR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717" y="1173163"/>
            <a:ext cx="820891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Principle Component Regression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620" y="2015555"/>
            <a:ext cx="8208912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取独立组分后，多元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线性回归！</a:t>
            </a:r>
          </a:p>
        </p:txBody>
      </p:sp>
      <p:sp>
        <p:nvSpPr>
          <p:cNvPr id="6" name="矩形 5"/>
          <p:cNvSpPr/>
          <p:nvPr/>
        </p:nvSpPr>
        <p:spPr>
          <a:xfrm>
            <a:off x="319840" y="4005064"/>
            <a:ext cx="8208912" cy="226890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原来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Y=XA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Y=TA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就是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分解后的得分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的线性组合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去除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线性相关的部分，且只取前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列，所以模型稳定，去掉噪声</a:t>
            </a:r>
          </a:p>
        </p:txBody>
      </p:sp>
      <p:sp>
        <p:nvSpPr>
          <p:cNvPr id="7" name="矩形 6"/>
          <p:cNvSpPr/>
          <p:nvPr/>
        </p:nvSpPr>
        <p:spPr>
          <a:xfrm>
            <a:off x="326620" y="2931483"/>
            <a:ext cx="8208912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smtClean="0"/>
              <a:t>因为</a:t>
            </a:r>
            <a:r>
              <a:rPr lang="en-US" altLang="zh-CN" sz="2800" smtClean="0"/>
              <a:t>X=TP</a:t>
            </a:r>
            <a:r>
              <a:rPr lang="en-US" altLang="zh-CN" sz="2800" baseline="30000" smtClean="0"/>
              <a:t>T</a:t>
            </a:r>
            <a:r>
              <a:rPr lang="zh-CN" altLang="en-US" sz="2800" b="1" smtClean="0">
                <a:latin typeface="宋体" panose="02010600030101010101" pitchFamily="2" charset="-122"/>
              </a:rPr>
              <a:t>   所以 </a:t>
            </a:r>
            <a:r>
              <a:rPr lang="en-US" altLang="zh-CN" sz="2800" b="1" smtClean="0">
                <a:latin typeface="宋体" panose="02010600030101010101" pitchFamily="2" charset="-122"/>
              </a:rPr>
              <a:t>T=XP    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的线性变换 </a:t>
            </a:r>
            <a:endParaRPr lang="en-US" altLang="zh-CN" sz="2800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主成分回归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原来</a:t>
            </a:r>
            <a:r>
              <a:rPr lang="en-US" altLang="zh-CN" dirty="0" smtClean="0"/>
              <a:t>MLR</a:t>
            </a:r>
            <a:r>
              <a:rPr lang="zh-CN" altLang="en-US" dirty="0" smtClean="0"/>
              <a:t> </a:t>
            </a:r>
            <a:r>
              <a:rPr lang="en-US" altLang="zh-CN" dirty="0"/>
              <a:t>Y=XA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现在 </a:t>
            </a:r>
            <a:r>
              <a:rPr lang="en-US" altLang="zh-CN" dirty="0" smtClean="0"/>
              <a:t>Y=TA     //T</a:t>
            </a:r>
            <a:r>
              <a:rPr lang="zh-CN" altLang="en-US" dirty="0"/>
              <a:t> </a:t>
            </a:r>
            <a:r>
              <a:rPr lang="zh-CN" altLang="en-US" dirty="0" smtClean="0"/>
              <a:t> 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Y=T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TA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(T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T)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Y=A     //</a:t>
            </a:r>
            <a:r>
              <a:rPr lang="zh-CN" altLang="en-US" dirty="0" smtClean="0"/>
              <a:t>建模过程提交给</a:t>
            </a:r>
            <a:r>
              <a:rPr lang="en-US" altLang="zh-CN" dirty="0" smtClean="0"/>
              <a:t>MLR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预报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mtClean="0"/>
              <a:t>Ynew=TnewA=Xnew   PA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5101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</a:rPr>
              <a:t>主成分</a:t>
            </a:r>
            <a:r>
              <a:rPr lang="zh-CN" altLang="en-US" smtClean="0">
                <a:solidFill>
                  <a:schemeClr val="tx1"/>
                </a:solidFill>
              </a:rPr>
              <a:t>回归  </a:t>
            </a:r>
            <a:r>
              <a:rPr lang="en-US" altLang="zh-CN" smtClean="0">
                <a:solidFill>
                  <a:schemeClr val="tx1"/>
                </a:solidFill>
              </a:rPr>
              <a:t>PCR</a:t>
            </a:r>
            <a:r>
              <a:rPr lang="zh-CN" altLang="en-US" smtClean="0">
                <a:solidFill>
                  <a:schemeClr val="tx1"/>
                </a:solidFill>
              </a:rPr>
              <a:t>类分析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属性：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方法：分解，确定独立组分数，可借助</a:t>
            </a:r>
            <a:r>
              <a:rPr lang="en-US" altLang="zh-CN" dirty="0" smtClean="0"/>
              <a:t>PCA</a:t>
            </a:r>
          </a:p>
          <a:p>
            <a:r>
              <a:rPr lang="zh-CN" altLang="en-US" dirty="0" smtClean="0"/>
              <a:t>方法：建模，根据独立组分数，得到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MLR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方法：预报，传递</a:t>
            </a:r>
            <a:r>
              <a:rPr lang="en-US" altLang="zh-CN" dirty="0" err="1" smtClean="0"/>
              <a:t>Xnew</a:t>
            </a:r>
            <a:r>
              <a:rPr lang="zh-CN" altLang="en-US" dirty="0" smtClean="0"/>
              <a:t>，预报</a:t>
            </a:r>
            <a:r>
              <a:rPr lang="en-US" altLang="zh-CN" dirty="0" err="1" smtClean="0"/>
              <a:t>Ynew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9643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能否用</a:t>
            </a:r>
            <a:r>
              <a:rPr lang="en-US" altLang="zh-CN" dirty="0">
                <a:solidFill>
                  <a:schemeClr val="tx1"/>
                </a:solidFill>
              </a:rPr>
              <a:t>MLR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PCR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3834" y="1772816"/>
            <a:ext cx="8151070" cy="26282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11163" indent="-342900">
              <a:buFont typeface="Arial" pitchFamily="34" charset="0"/>
              <a:buChar char="•"/>
            </a:pPr>
            <a:r>
              <a:rPr lang="zh-CN" altLang="en-US" sz="2400" b="1" dirty="0" smtClean="0"/>
              <a:t>传递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给</a:t>
            </a:r>
            <a:r>
              <a:rPr lang="en-US" altLang="zh-CN" sz="2400" b="1" dirty="0" smtClean="0"/>
              <a:t>PCR</a:t>
            </a:r>
          </a:p>
          <a:p>
            <a:pPr marL="411163" indent="-342900">
              <a:buFont typeface="Arial" pitchFamily="34" charset="0"/>
              <a:buChar char="•"/>
            </a:pPr>
            <a:r>
              <a:rPr lang="en-US" altLang="zh-CN" sz="2400" b="1" dirty="0" smtClean="0"/>
              <a:t>PCR</a:t>
            </a:r>
            <a:r>
              <a:rPr lang="zh-CN" altLang="en-US" sz="2400" b="1" dirty="0" smtClean="0"/>
              <a:t>内，以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调用</a:t>
            </a:r>
            <a:r>
              <a:rPr lang="en-US" altLang="zh-CN" sz="2400" b="1" dirty="0" smtClean="0"/>
              <a:t>PCA</a:t>
            </a:r>
            <a:r>
              <a:rPr lang="zh-CN" altLang="en-US" sz="2400" b="1" dirty="0" smtClean="0"/>
              <a:t>，确定主成分数</a:t>
            </a:r>
            <a:endParaRPr lang="en-US" altLang="zh-CN" sz="2400" b="1" dirty="0" smtClean="0"/>
          </a:p>
          <a:p>
            <a:pPr marL="411163" indent="-342900">
              <a:buFont typeface="Arial" pitchFamily="34" charset="0"/>
              <a:buChar char="•"/>
            </a:pPr>
            <a:r>
              <a:rPr lang="zh-CN" altLang="en-US" sz="2400" b="1" dirty="0" smtClean="0"/>
              <a:t>根据确定的主成分数，确定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，以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建模，并结合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确定回归系数</a:t>
            </a:r>
            <a:endParaRPr lang="en-US" altLang="zh-CN" sz="2400" b="1" dirty="0" smtClean="0"/>
          </a:p>
          <a:p>
            <a:pPr marL="411163" indent="-342900">
              <a:buFont typeface="Arial" pitchFamily="34" charset="0"/>
              <a:buChar char="•"/>
            </a:pPr>
            <a:r>
              <a:rPr lang="zh-CN" altLang="en-US" sz="2400" b="1" dirty="0" smtClean="0"/>
              <a:t>建立预报方法。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116300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MLR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PCR</a:t>
            </a:r>
            <a:r>
              <a:rPr lang="zh-CN" altLang="en-US" dirty="0" smtClean="0">
                <a:solidFill>
                  <a:schemeClr val="tx1"/>
                </a:solidFill>
                <a:sym typeface="Wingdings" pitchFamily="2" charset="2"/>
              </a:rPr>
              <a:t>类，分解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40659" y="1196752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dirty="0"/>
              <a:t>import </a:t>
            </a:r>
            <a:r>
              <a:rPr lang="en-US" altLang="zh-CN" sz="2000" b="1" dirty="0" err="1"/>
              <a:t>numpy</a:t>
            </a:r>
            <a:r>
              <a:rPr lang="en-US" altLang="zh-CN" sz="2000" b="1" dirty="0"/>
              <a:t> as np</a:t>
            </a:r>
          </a:p>
          <a:p>
            <a:r>
              <a:rPr lang="en-US" altLang="zh-CN" sz="2000" b="1" dirty="0"/>
              <a:t>from PCA import PCA</a:t>
            </a:r>
          </a:p>
          <a:p>
            <a:r>
              <a:rPr lang="en-US" altLang="zh-CN" sz="2000" b="1"/>
              <a:t>from </a:t>
            </a:r>
            <a:r>
              <a:rPr lang="en-US" altLang="zh-CN" sz="2000" b="1" smtClean="0"/>
              <a:t>MLR</a:t>
            </a:r>
            <a:r>
              <a:rPr lang="zh-CN" altLang="en-US" sz="2000" b="1" smtClean="0"/>
              <a:t>终版</a:t>
            </a:r>
            <a:r>
              <a:rPr lang="en-US" altLang="zh-CN" sz="2000" b="1" smtClean="0"/>
              <a:t> </a:t>
            </a:r>
            <a:r>
              <a:rPr lang="en-US" altLang="zh-CN" sz="2000" b="1"/>
              <a:t>import </a:t>
            </a:r>
            <a:r>
              <a:rPr lang="en-US" altLang="zh-CN" sz="2000" b="1" smtClean="0"/>
              <a:t>MLR</a:t>
            </a:r>
            <a:endParaRPr lang="en-US" altLang="zh-CN" sz="2000" b="1" dirty="0"/>
          </a:p>
          <a:p>
            <a:r>
              <a:rPr lang="en-US" altLang="zh-CN" sz="2000" b="1" dirty="0"/>
              <a:t>class PCR: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self,X,Y</a:t>
            </a:r>
            <a:r>
              <a:rPr lang="en-US" altLang="zh-CN" sz="2000" b="1" dirty="0"/>
              <a:t>):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self.X</a:t>
            </a:r>
            <a:r>
              <a:rPr lang="en-US" altLang="zh-CN" sz="2000" b="1" dirty="0"/>
              <a:t>=X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self.Y</a:t>
            </a:r>
            <a:r>
              <a:rPr lang="en-US" altLang="zh-CN" sz="2000" b="1" dirty="0"/>
              <a:t>=Y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confirmPCs</a:t>
            </a:r>
            <a:r>
              <a:rPr lang="en-US" altLang="zh-CN" sz="2000" b="1" dirty="0"/>
              <a:t>(self):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self.pca</a:t>
            </a:r>
            <a:r>
              <a:rPr lang="en-US" altLang="zh-CN" sz="2000" b="1" dirty="0"/>
              <a:t>=PCA(</a:t>
            </a:r>
            <a:r>
              <a:rPr lang="en-US" altLang="zh-CN" sz="2000" b="1" dirty="0" err="1"/>
              <a:t>self.X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        compare=</a:t>
            </a:r>
            <a:r>
              <a:rPr lang="en-US" altLang="zh-CN" sz="2000" b="1" dirty="0" err="1"/>
              <a:t>self.pca.SVDdecompose</a:t>
            </a:r>
            <a:r>
              <a:rPr lang="en-US" altLang="zh-CN" sz="2000" b="1" dirty="0"/>
              <a:t>()</a:t>
            </a:r>
          </a:p>
          <a:p>
            <a:r>
              <a:rPr lang="en-US" altLang="zh-CN" sz="2000" b="1" dirty="0"/>
              <a:t>        return compare</a:t>
            </a:r>
          </a:p>
        </p:txBody>
      </p:sp>
    </p:spTree>
    <p:extLst>
      <p:ext uri="{BB962C8B-B14F-4D97-AF65-F5344CB8AC3E}">
        <p14:creationId xmlns:p14="http://schemas.microsoft.com/office/powerpoint/2010/main" val="41131651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21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PCR</a:t>
            </a:r>
            <a:r>
              <a:rPr lang="zh-CN" altLang="en-US" dirty="0" smtClean="0">
                <a:solidFill>
                  <a:schemeClr val="tx1"/>
                </a:solidFill>
              </a:rPr>
              <a:t>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196752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fit(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self,PCs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T,P=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self.pca.PCAdecompose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(PCs)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=P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np.ones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T.shape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_[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oneCol,T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 marL="68263" indent="0"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self.mlr=MLR(T,self.Y,intercept=False)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self.mlr.fit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self.mlr.getCoef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970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21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PCR</a:t>
            </a:r>
            <a:r>
              <a:rPr lang="zh-CN" altLang="en-US" dirty="0" smtClean="0">
                <a:solidFill>
                  <a:schemeClr val="tx1"/>
                </a:solidFill>
              </a:rPr>
              <a:t>预报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196752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predict(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self,Xnew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T=np.dot(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Xnew,self.P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np.ones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T.shape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_[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oneCol,T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self.mlr.predict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(T)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ans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fTest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self,arfa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self.mlr.Ftest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arfa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44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</a:t>
            </a:r>
            <a:r>
              <a:rPr lang="zh-CN" altLang="en-US" dirty="0" smtClean="0">
                <a:solidFill>
                  <a:schemeClr val="tx1"/>
                </a:solidFill>
              </a:rPr>
              <a:t>回归应用案例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我们整理的蛋白与其红外光谱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59</a:t>
            </a:r>
            <a:r>
              <a:rPr lang="zh-CN" altLang="en-US" dirty="0" smtClean="0"/>
              <a:t>个样本，</a:t>
            </a:r>
            <a:r>
              <a:rPr lang="en-US" altLang="zh-CN" dirty="0" smtClean="0"/>
              <a:t>694</a:t>
            </a:r>
            <a:r>
              <a:rPr lang="zh-CN" altLang="en-US" dirty="0" smtClean="0"/>
              <a:t>个波长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数据一列一个样本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最后一行是每个样本的蛋白含量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74017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8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建模公式推导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340768"/>
            <a:ext cx="743099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 smtClean="0"/>
              <a:t>Y=XA</a:t>
            </a:r>
          </a:p>
          <a:p>
            <a:pPr marL="68263" indent="0">
              <a:buNone/>
            </a:pPr>
            <a:r>
              <a:rPr lang="en-US" altLang="zh-CN" sz="2800" b="1" dirty="0" smtClean="0"/>
              <a:t>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Y=X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XA</a:t>
            </a:r>
          </a:p>
          <a:p>
            <a:pPr marL="68263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(X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X)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sz="2800" b="1" dirty="0" smtClean="0"/>
              <a:t>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Y=A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1099" y="3212976"/>
            <a:ext cx="7430990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能计算求解的必须条件是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方程数多于未知数，样本多于变量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7291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</a:t>
            </a:r>
            <a:r>
              <a:rPr lang="zh-CN" altLang="en-US" dirty="0" smtClean="0">
                <a:solidFill>
                  <a:schemeClr val="tx1"/>
                </a:solidFill>
              </a:rPr>
              <a:t>回归应用案例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求解步骤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读数据，切片成光谱和蛋白含量</a:t>
            </a:r>
            <a:endParaRPr lang="en-US" altLang="zh-CN" dirty="0" smtClean="0"/>
          </a:p>
          <a:p>
            <a:r>
              <a:rPr lang="zh-CN" altLang="en-US" dirty="0" smtClean="0"/>
              <a:t>把数据分成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部分，一部分建模，一部分预测</a:t>
            </a:r>
            <a:endParaRPr lang="en-US" altLang="zh-CN" dirty="0" smtClean="0"/>
          </a:p>
          <a:p>
            <a:r>
              <a:rPr lang="zh-CN" altLang="en-US" dirty="0" smtClean="0"/>
              <a:t>确定主成分数</a:t>
            </a:r>
            <a:endParaRPr lang="en-US" altLang="zh-CN" dirty="0" smtClean="0"/>
          </a:p>
          <a:p>
            <a:r>
              <a:rPr lang="zh-CN" altLang="en-US" dirty="0" smtClean="0"/>
              <a:t>用确定的主成分建模</a:t>
            </a:r>
            <a:endParaRPr lang="en-US" altLang="zh-CN" dirty="0" smtClean="0"/>
          </a:p>
          <a:p>
            <a:r>
              <a:rPr lang="zh-CN" altLang="en-US" dirty="0" smtClean="0"/>
              <a:t>预测</a:t>
            </a:r>
            <a:endParaRPr lang="en-US" altLang="zh-CN" dirty="0" smtClean="0"/>
          </a:p>
          <a:p>
            <a:r>
              <a:rPr lang="zh-CN" altLang="en-US" dirty="0" smtClean="0"/>
              <a:t>预测值与真值比较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4841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17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</a:rPr>
              <a:t>先</a:t>
            </a:r>
            <a:r>
              <a:rPr lang="zh-CN" altLang="en-US" smtClean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smtClean="0">
                <a:solidFill>
                  <a:schemeClr val="tx1"/>
                </a:solidFill>
              </a:rPr>
              <a:t>LR</a:t>
            </a:r>
            <a:r>
              <a:rPr lang="zh-CN" altLang="en-US" dirty="0" smtClean="0">
                <a:solidFill>
                  <a:schemeClr val="tx1"/>
                </a:solidFill>
              </a:rPr>
              <a:t>求解试试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1417" y="1031032"/>
            <a:ext cx="8151070" cy="50405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from </a:t>
            </a:r>
            <a:r>
              <a:rPr lang="en-US" altLang="zh-CN" sz="2000" smtClean="0"/>
              <a:t>MLR</a:t>
            </a:r>
            <a:r>
              <a:rPr lang="zh-CN" altLang="en-US" sz="2000" smtClean="0"/>
              <a:t>终版</a:t>
            </a:r>
            <a:r>
              <a:rPr lang="en-US" altLang="zh-CN" sz="2000" smtClean="0"/>
              <a:t> </a:t>
            </a:r>
            <a:r>
              <a:rPr lang="en-US" altLang="zh-CN" sz="2000"/>
              <a:t>import </a:t>
            </a:r>
            <a:r>
              <a:rPr lang="en-US" altLang="zh-CN" sz="2000" smtClean="0"/>
              <a:t>MLR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pPr marL="0" indent="0">
              <a:buNone/>
            </a:pPr>
            <a:r>
              <a:rPr lang="en-US" altLang="zh-CN" sz="2000" dirty="0"/>
              <a:t>data=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r'e</a:t>
            </a:r>
            <a:r>
              <a:rPr lang="en-US" altLang="zh-CN" sz="2000" dirty="0"/>
              <a:t>:\</a:t>
            </a:r>
            <a:r>
              <a:rPr lang="en-US" altLang="zh-CN" sz="2000" dirty="0" err="1"/>
              <a:t>zdj</a:t>
            </a:r>
            <a:r>
              <a:rPr lang="zh-CN" altLang="en-US" sz="2000" dirty="0"/>
              <a:t>建模数据</a:t>
            </a:r>
            <a:r>
              <a:rPr lang="en-US" altLang="zh-CN" sz="2000" dirty="0"/>
              <a:t>\alldata.txt')</a:t>
            </a:r>
          </a:p>
          <a:p>
            <a:pPr marL="0" indent="0">
              <a:buNone/>
            </a:pPr>
            <a:r>
              <a:rPr lang="en-US" altLang="zh-CN" sz="2000" dirty="0"/>
              <a:t>X=data[:-1]</a:t>
            </a:r>
          </a:p>
          <a:p>
            <a:pPr marL="0" indent="0">
              <a:buNone/>
            </a:pPr>
            <a:r>
              <a:rPr lang="en-US" altLang="zh-CN" sz="2000" dirty="0"/>
              <a:t>X=X.T</a:t>
            </a:r>
          </a:p>
          <a:p>
            <a:pPr marL="0" indent="0">
              <a:buNone/>
            </a:pPr>
            <a:r>
              <a:rPr lang="en-US" altLang="zh-CN" sz="2000" dirty="0"/>
              <a:t>Y=data[-1]</a:t>
            </a:r>
          </a:p>
          <a:p>
            <a:pPr marL="0" indent="0">
              <a:buNone/>
            </a:pPr>
            <a:r>
              <a:rPr lang="en-US" altLang="zh-CN" sz="2000" dirty="0" err="1"/>
              <a:t>trainX</a:t>
            </a:r>
            <a:r>
              <a:rPr lang="en-US" altLang="zh-CN" sz="2000" dirty="0"/>
              <a:t>=X[:-3</a:t>
            </a:r>
            <a:r>
              <a:rPr lang="en-US" altLang="zh-CN" sz="2000" dirty="0" smtClean="0"/>
              <a:t>]  # </a:t>
            </a:r>
            <a:r>
              <a:rPr lang="zh-CN" altLang="en-US" sz="2000" dirty="0" smtClean="0"/>
              <a:t>留下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个样本检验模型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trainY</a:t>
            </a:r>
            <a:r>
              <a:rPr lang="en-US" altLang="zh-CN" sz="2000" dirty="0"/>
              <a:t>=Y[:-3]</a:t>
            </a:r>
          </a:p>
          <a:p>
            <a:pPr marL="0" indent="0">
              <a:buNone/>
            </a:pPr>
            <a:r>
              <a:rPr lang="en-US" altLang="zh-CN" sz="2000" smtClean="0"/>
              <a:t>mlr=MLR(trainX,trainY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m</a:t>
            </a:r>
            <a:r>
              <a:rPr lang="en-US" altLang="zh-CN" sz="2000" smtClean="0"/>
              <a:t>lr.fit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 err="1"/>
              <a:t>testX</a:t>
            </a:r>
            <a:r>
              <a:rPr lang="en-US" altLang="zh-CN" sz="2000" dirty="0"/>
              <a:t>=X[-3:]</a:t>
            </a:r>
          </a:p>
          <a:p>
            <a:pPr marL="0" indent="0">
              <a:buNone/>
            </a:pPr>
            <a:r>
              <a:rPr lang="en-US" altLang="zh-CN" sz="2000" dirty="0" err="1"/>
              <a:t>testY</a:t>
            </a:r>
            <a:r>
              <a:rPr lang="en-US" altLang="zh-CN" sz="2000" dirty="0"/>
              <a:t>=Y[-3:]</a:t>
            </a:r>
          </a:p>
          <a:p>
            <a:pPr marL="0" indent="0">
              <a:buNone/>
            </a:pPr>
            <a:r>
              <a:rPr lang="en-US" altLang="zh-CN" sz="2000" dirty="0" err="1"/>
              <a:t>yHat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olr.predict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testX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err=(</a:t>
            </a:r>
            <a:r>
              <a:rPr lang="en-US" altLang="zh-CN" sz="2000" dirty="0" err="1"/>
              <a:t>testY-yHat</a:t>
            </a:r>
            <a:r>
              <a:rPr lang="en-US" altLang="zh-CN" sz="2000" dirty="0"/>
              <a:t>)/</a:t>
            </a:r>
            <a:r>
              <a:rPr lang="en-US" altLang="zh-CN" sz="2000" dirty="0" err="1"/>
              <a:t>testY</a:t>
            </a:r>
            <a:r>
              <a:rPr lang="en-US" altLang="zh-CN" sz="2000" dirty="0"/>
              <a:t>*100</a:t>
            </a:r>
          </a:p>
          <a:p>
            <a:pPr marL="0" indent="0">
              <a:buNone/>
            </a:pPr>
            <a:r>
              <a:rPr lang="en-US" altLang="zh-CN" sz="2000" dirty="0"/>
              <a:t>print(err)</a:t>
            </a:r>
          </a:p>
        </p:txBody>
      </p:sp>
      <p:sp>
        <p:nvSpPr>
          <p:cNvPr id="3" name="矩形 2"/>
          <p:cNvSpPr/>
          <p:nvPr/>
        </p:nvSpPr>
        <p:spPr>
          <a:xfrm>
            <a:off x="4283968" y="3789040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误差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[-</a:t>
            </a:r>
            <a:r>
              <a:rPr lang="zh-CN" altLang="en-US" b="1" dirty="0">
                <a:solidFill>
                  <a:srgbClr val="FF0000"/>
                </a:solidFill>
              </a:rPr>
              <a:t>41987.</a:t>
            </a:r>
            <a:r>
              <a:rPr lang="zh-CN" altLang="en-US" b="1" dirty="0" smtClean="0">
                <a:solidFill>
                  <a:srgbClr val="FF0000"/>
                </a:solidFill>
              </a:rPr>
              <a:t>29  </a:t>
            </a:r>
            <a:r>
              <a:rPr lang="zh-CN" altLang="en-US" b="1" dirty="0">
                <a:solidFill>
                  <a:srgbClr val="FF0000"/>
                </a:solidFill>
              </a:rPr>
              <a:t>-9911.</a:t>
            </a:r>
            <a:r>
              <a:rPr lang="zh-CN" altLang="en-US" b="1" dirty="0" smtClean="0">
                <a:solidFill>
                  <a:srgbClr val="FF0000"/>
                </a:solidFill>
              </a:rPr>
              <a:t>24 </a:t>
            </a:r>
            <a:r>
              <a:rPr lang="zh-CN" altLang="en-US" b="1" dirty="0">
                <a:solidFill>
                  <a:srgbClr val="FF0000"/>
                </a:solidFill>
              </a:rPr>
              <a:t>-19182.</a:t>
            </a:r>
            <a:r>
              <a:rPr lang="zh-CN" altLang="en-US" b="1" dirty="0" smtClean="0">
                <a:solidFill>
                  <a:srgbClr val="FF0000"/>
                </a:solidFill>
              </a:rPr>
              <a:t>45]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076056" y="4822594"/>
            <a:ext cx="2159566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这得多大的仇？</a:t>
            </a:r>
          </a:p>
        </p:txBody>
      </p:sp>
    </p:spTree>
    <p:extLst>
      <p:ext uri="{BB962C8B-B14F-4D97-AF65-F5344CB8AC3E}">
        <p14:creationId xmlns:p14="http://schemas.microsoft.com/office/powerpoint/2010/main" val="25851650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23" y="11266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再用</a:t>
            </a:r>
            <a:r>
              <a:rPr lang="en-US" altLang="zh-CN" dirty="0" smtClean="0">
                <a:solidFill>
                  <a:schemeClr val="tx1"/>
                </a:solidFill>
              </a:rPr>
              <a:t>PCR</a:t>
            </a:r>
            <a:r>
              <a:rPr lang="zh-CN" altLang="en-US" dirty="0" smtClean="0">
                <a:solidFill>
                  <a:schemeClr val="tx1"/>
                </a:solidFill>
              </a:rPr>
              <a:t>试试？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5940" y="665018"/>
            <a:ext cx="8269417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smtClean="0"/>
              <a:t>import numpy as np</a:t>
            </a:r>
          </a:p>
          <a:p>
            <a:r>
              <a:rPr lang="en-US" altLang="zh-CN" sz="2000" smtClean="0"/>
              <a:t>data=np.loadtxt(r'e:\zdj</a:t>
            </a:r>
            <a:r>
              <a:rPr lang="zh-CN" altLang="en-US" sz="2000" smtClean="0"/>
              <a:t>建模数据</a:t>
            </a:r>
            <a:r>
              <a:rPr lang="en-US" altLang="zh-CN" sz="2000" smtClean="0"/>
              <a:t>\alldata.txt')</a:t>
            </a:r>
          </a:p>
          <a:p>
            <a:r>
              <a:rPr lang="en-US" altLang="zh-CN" sz="2000" smtClean="0"/>
              <a:t>X=data[:-1];X=X.T;Y=data[-1]</a:t>
            </a:r>
          </a:p>
          <a:p>
            <a:r>
              <a:rPr lang="en-US" altLang="zh-CN" sz="2000" smtClean="0"/>
              <a:t>trainX=X[:-3];trainY=Y[:-3]</a:t>
            </a:r>
          </a:p>
          <a:p>
            <a:r>
              <a:rPr lang="en-US" altLang="zh-CN" sz="2000" smtClean="0"/>
              <a:t>testX=X[-3:];testY=Y[-3:]</a:t>
            </a:r>
          </a:p>
          <a:p>
            <a:r>
              <a:rPr lang="en-US" altLang="zh-CN" sz="2000" smtClean="0"/>
              <a:t>from PCR import PCR</a:t>
            </a:r>
          </a:p>
          <a:p>
            <a:r>
              <a:rPr lang="en-US" altLang="zh-CN" sz="2000" smtClean="0"/>
              <a:t>pcr=PCR(trainX,trainY)</a:t>
            </a:r>
          </a:p>
          <a:p>
            <a:r>
              <a:rPr lang="en-US" altLang="zh-CN" sz="2000" smtClean="0"/>
              <a:t>compare = pcr.confirmPCs()</a:t>
            </a:r>
          </a:p>
          <a:p>
            <a:r>
              <a:rPr lang="en-US" altLang="zh-CN" sz="2000" smtClean="0"/>
              <a:t>print(compare)</a:t>
            </a:r>
          </a:p>
          <a:p>
            <a:r>
              <a:rPr lang="en-US" altLang="zh-CN" sz="2000" smtClean="0"/>
              <a:t>k=int(input("</a:t>
            </a:r>
            <a:r>
              <a:rPr lang="zh-CN" altLang="en-US" sz="2000" smtClean="0"/>
              <a:t>确定主成分数：</a:t>
            </a:r>
            <a:r>
              <a:rPr lang="en-US" altLang="zh-CN" sz="2000" smtClean="0"/>
              <a:t>"))</a:t>
            </a:r>
          </a:p>
          <a:p>
            <a:r>
              <a:rPr lang="en-US" altLang="zh-CN" sz="2000" smtClean="0"/>
              <a:t>pcr.fit(k)</a:t>
            </a:r>
          </a:p>
          <a:p>
            <a:r>
              <a:rPr lang="en-US" altLang="zh-CN" sz="2000" smtClean="0"/>
              <a:t>yHat=pcr.predict(testX)</a:t>
            </a:r>
          </a:p>
          <a:p>
            <a:r>
              <a:rPr lang="en-US" altLang="zh-CN" sz="2000" smtClean="0"/>
              <a:t>err=(testY-yHat)/testY*100</a:t>
            </a:r>
          </a:p>
          <a:p>
            <a:r>
              <a:rPr lang="en-US" altLang="zh-CN" sz="2000" smtClean="0"/>
              <a:t>print(err)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644008" y="3212976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确定主成分数：4</a:t>
            </a:r>
          </a:p>
          <a:p>
            <a:r>
              <a:rPr lang="zh-CN" altLang="en-US" sz="2400" b="1" dirty="0"/>
              <a:t>[0.</a:t>
            </a:r>
            <a:r>
              <a:rPr lang="zh-CN" altLang="en-US" sz="2400" b="1" dirty="0" smtClean="0"/>
              <a:t>83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25 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00]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29320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40" y="188640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特征值累积</a:t>
            </a:r>
            <a:r>
              <a:rPr lang="en-US" altLang="zh-CN" smtClean="0">
                <a:solidFill>
                  <a:schemeClr val="tx1"/>
                </a:solidFill>
              </a:rPr>
              <a:t>%</a:t>
            </a:r>
            <a:r>
              <a:rPr lang="zh-CN" altLang="en-US" smtClean="0">
                <a:solidFill>
                  <a:schemeClr val="tx1"/>
                </a:solidFill>
              </a:rPr>
              <a:t>判断主成分数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5940" y="1052736"/>
            <a:ext cx="8269417" cy="5012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/>
              <a:t>def SVDdecompose(self</a:t>
            </a:r>
            <a:r>
              <a:rPr lang="en-US" altLang="zh-CN" sz="2000" smtClean="0"/>
              <a:t>): # PCA</a:t>
            </a:r>
            <a:r>
              <a:rPr lang="zh-CN" altLang="en-US" sz="2000" smtClean="0"/>
              <a:t>中</a:t>
            </a:r>
            <a:endParaRPr lang="en-US" altLang="zh-CN" sz="2000"/>
          </a:p>
          <a:p>
            <a:r>
              <a:rPr lang="en-US" altLang="zh-CN" sz="2000"/>
              <a:t>        B = np.linalg.svd(self.X,full_matrices=False)</a:t>
            </a:r>
          </a:p>
          <a:p>
            <a:r>
              <a:rPr lang="en-US" altLang="zh-CN" sz="2000"/>
              <a:t>        self.lamda=lamda=B[1]</a:t>
            </a:r>
          </a:p>
          <a:p>
            <a:r>
              <a:rPr lang="en-US" altLang="zh-CN" sz="2000"/>
              <a:t>        self.P = B[2].T</a:t>
            </a:r>
          </a:p>
          <a:p>
            <a:r>
              <a:rPr lang="en-US" altLang="zh-CN" sz="2000"/>
              <a:t>        self.T = B[0]*B[1]</a:t>
            </a:r>
          </a:p>
          <a:p>
            <a:r>
              <a:rPr lang="en-US" altLang="zh-CN" sz="2000"/>
              <a:t>        compare=[lamda[i]/lamda[i+1]   for i in range(len(lamda)-1)]</a:t>
            </a:r>
          </a:p>
          <a:p>
            <a:r>
              <a:rPr lang="en-US" altLang="zh-CN" sz="2000"/>
              <a:t>        cum=lamda.cumsum()/lamda.sum()*</a:t>
            </a:r>
            <a:r>
              <a:rPr lang="en-US" altLang="zh-CN" sz="2000" smtClean="0"/>
              <a:t>100  # </a:t>
            </a:r>
            <a:r>
              <a:rPr lang="zh-CN" altLang="en-US" sz="2000" smtClean="0"/>
              <a:t>求累积备份比</a:t>
            </a:r>
            <a:endParaRPr lang="en-US" altLang="zh-CN" sz="2000"/>
          </a:p>
          <a:p>
            <a:r>
              <a:rPr lang="en-US" altLang="zh-CN" sz="2000"/>
              <a:t>        return </a:t>
            </a:r>
            <a:r>
              <a:rPr lang="en-US" altLang="zh-CN" sz="2000" smtClean="0"/>
              <a:t>compare,cum</a:t>
            </a:r>
            <a:endParaRPr lang="en-US" altLang="zh-CN" sz="2000" dirty="0"/>
          </a:p>
          <a:p>
            <a:r>
              <a:rPr lang="en-US" altLang="zh-CN" sz="2000"/>
              <a:t> def confirmPCs(self</a:t>
            </a:r>
            <a:r>
              <a:rPr lang="en-US" altLang="zh-CN" sz="2000" smtClean="0"/>
              <a:t>):   # PCR</a:t>
            </a:r>
            <a:r>
              <a:rPr lang="zh-CN" altLang="en-US" sz="2000" smtClean="0"/>
              <a:t>中</a:t>
            </a:r>
            <a:endParaRPr lang="en-US" altLang="zh-CN" sz="2000"/>
          </a:p>
          <a:p>
            <a:r>
              <a:rPr lang="en-US" altLang="zh-CN" sz="2000"/>
              <a:t>        self.pca=PCA(self.X)</a:t>
            </a:r>
          </a:p>
          <a:p>
            <a:r>
              <a:rPr lang="en-US" altLang="zh-CN" sz="2000"/>
              <a:t>        compare,cum=self.pca.SVDdecompose()</a:t>
            </a:r>
          </a:p>
          <a:p>
            <a:r>
              <a:rPr lang="en-US" altLang="zh-CN" sz="2000"/>
              <a:t>        return compare,cum</a:t>
            </a:r>
          </a:p>
        </p:txBody>
      </p:sp>
    </p:spTree>
    <p:extLst>
      <p:ext uri="{BB962C8B-B14F-4D97-AF65-F5344CB8AC3E}">
        <p14:creationId xmlns:p14="http://schemas.microsoft.com/office/powerpoint/2010/main" val="17349383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23" y="11266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再</a:t>
            </a:r>
            <a:r>
              <a:rPr lang="zh-CN" altLang="en-US" smtClean="0">
                <a:solidFill>
                  <a:schemeClr val="tx1"/>
                </a:solidFill>
              </a:rPr>
              <a:t>用</a:t>
            </a:r>
            <a:r>
              <a:rPr lang="en-US" altLang="zh-CN" smtClean="0">
                <a:solidFill>
                  <a:schemeClr val="tx1"/>
                </a:solidFill>
              </a:rPr>
              <a:t>PCR</a:t>
            </a:r>
            <a:r>
              <a:rPr lang="zh-CN" altLang="en-US" smtClean="0">
                <a:solidFill>
                  <a:schemeClr val="tx1"/>
                </a:solidFill>
              </a:rPr>
              <a:t>调用变动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5940" y="665018"/>
            <a:ext cx="8269417" cy="5716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/>
              <a:t>import numpy as np</a:t>
            </a:r>
          </a:p>
          <a:p>
            <a:r>
              <a:rPr lang="en-US" altLang="zh-CN" sz="2000"/>
              <a:t>data=np.loadtxt(r'e:\zdj</a:t>
            </a:r>
            <a:r>
              <a:rPr lang="zh-CN" altLang="en-US" sz="2000"/>
              <a:t>建模数据</a:t>
            </a:r>
            <a:r>
              <a:rPr lang="en-US" altLang="zh-CN" sz="2000"/>
              <a:t>\alldata.txt')</a:t>
            </a:r>
          </a:p>
          <a:p>
            <a:r>
              <a:rPr lang="en-US" altLang="zh-CN" sz="2000"/>
              <a:t>X=data[:-1];X=X.T;Y=data[-1]</a:t>
            </a:r>
          </a:p>
          <a:p>
            <a:r>
              <a:rPr lang="en-US" altLang="zh-CN" sz="2000"/>
              <a:t>trainX=X[:-3];trainY=Y[:-3]</a:t>
            </a:r>
          </a:p>
          <a:p>
            <a:r>
              <a:rPr lang="en-US" altLang="zh-CN" sz="2000"/>
              <a:t>testX=X[-3:];testY=Y[-3:]</a:t>
            </a:r>
          </a:p>
          <a:p>
            <a:r>
              <a:rPr lang="en-US" altLang="zh-CN" sz="2000"/>
              <a:t>from PCR import PCR</a:t>
            </a:r>
          </a:p>
          <a:p>
            <a:r>
              <a:rPr lang="en-US" altLang="zh-CN" sz="2000"/>
              <a:t>pcr=PCR(trainX,trainY)</a:t>
            </a:r>
          </a:p>
          <a:p>
            <a:r>
              <a:rPr lang="en-US" altLang="zh-CN" sz="2000"/>
              <a:t>compare,cum = pcr.confirmPCs()</a:t>
            </a:r>
          </a:p>
          <a:p>
            <a:r>
              <a:rPr lang="en-US" altLang="zh-CN" sz="2000"/>
              <a:t>print('</a:t>
            </a:r>
            <a:r>
              <a:rPr lang="zh-CN" altLang="en-US" sz="2000"/>
              <a:t>相邻比：</a:t>
            </a:r>
            <a:r>
              <a:rPr lang="en-US" altLang="zh-CN" sz="2000"/>
              <a:t>',compare)</a:t>
            </a:r>
          </a:p>
          <a:p>
            <a:r>
              <a:rPr lang="en-US" altLang="zh-CN" sz="2000"/>
              <a:t>print('</a:t>
            </a:r>
            <a:r>
              <a:rPr lang="zh-CN" altLang="en-US" sz="2000"/>
              <a:t>累积</a:t>
            </a:r>
            <a:r>
              <a:rPr lang="en-US" altLang="zh-CN" sz="2000"/>
              <a:t>%',cum.round(2))</a:t>
            </a:r>
          </a:p>
          <a:p>
            <a:r>
              <a:rPr lang="en-US" altLang="zh-CN" sz="2000"/>
              <a:t>k=int(input("</a:t>
            </a:r>
            <a:r>
              <a:rPr lang="zh-CN" altLang="en-US" sz="2000"/>
              <a:t>确定主成分数：</a:t>
            </a:r>
            <a:r>
              <a:rPr lang="en-US" altLang="zh-CN" sz="2000"/>
              <a:t>"))</a:t>
            </a:r>
          </a:p>
          <a:p>
            <a:r>
              <a:rPr lang="en-US" altLang="zh-CN" sz="2000"/>
              <a:t>pcr.fit(k)</a:t>
            </a:r>
          </a:p>
          <a:p>
            <a:r>
              <a:rPr lang="en-US" altLang="zh-CN" sz="2000"/>
              <a:t>yHat=pcr.predict(testX)</a:t>
            </a:r>
          </a:p>
          <a:p>
            <a:r>
              <a:rPr lang="en-US" altLang="zh-CN" sz="2000"/>
              <a:t>err=(testY-yHat)/testY*100</a:t>
            </a:r>
          </a:p>
          <a:p>
            <a:r>
              <a:rPr lang="en-US" altLang="zh-CN" sz="2000"/>
              <a:t>print(err)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644008" y="3212976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确定主成分</a:t>
            </a:r>
            <a:r>
              <a:rPr lang="zh-CN" altLang="en-US" sz="2400" b="1"/>
              <a:t>数</a:t>
            </a:r>
            <a:r>
              <a:rPr lang="zh-CN" altLang="en-US" sz="2400" b="1" smtClean="0"/>
              <a:t>：</a:t>
            </a:r>
            <a:r>
              <a:rPr lang="en-US" altLang="zh-CN" sz="2400" b="1"/>
              <a:t>4</a:t>
            </a:r>
            <a:endParaRPr lang="zh-CN" altLang="en-US" sz="2400" b="1" dirty="0"/>
          </a:p>
          <a:p>
            <a:r>
              <a:rPr lang="zh-CN" altLang="en-US" sz="2400" b="1" dirty="0"/>
              <a:t>[0.</a:t>
            </a:r>
            <a:r>
              <a:rPr lang="zh-CN" altLang="en-US" sz="2400" b="1" dirty="0" smtClean="0"/>
              <a:t>83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25 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00]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14262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08046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中模拟数据，体验线性相关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31032"/>
            <a:ext cx="7992888" cy="720080"/>
          </a:xfrm>
        </p:spPr>
        <p:txBody>
          <a:bodyPr/>
          <a:lstStyle/>
          <a:p>
            <a:r>
              <a:rPr lang="en-US" altLang="zh-CN" sz="2800" dirty="0" smtClean="0"/>
              <a:t>y=a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 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/>
              <a:t>+...+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6</a:t>
            </a:r>
            <a:endParaRPr lang="en-US" altLang="zh-CN" sz="2800" baseline="-250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1628800"/>
            <a:ext cx="8422471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p"/>
              <a:defRPr sz="32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en-US" altLang="zh-CN" sz="2400" dirty="0" smtClean="0"/>
              <a:t>x1</a:t>
            </a:r>
            <a:r>
              <a:rPr lang="zh-CN" altLang="en-US" sz="2400" dirty="0"/>
              <a:t>，</a:t>
            </a:r>
            <a:r>
              <a:rPr lang="en-US" altLang="zh-CN" sz="2400" dirty="0"/>
              <a:t>x2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列</a:t>
            </a:r>
            <a:r>
              <a:rPr lang="zh-CN" altLang="en-US" sz="2400" dirty="0"/>
              <a:t>值自己</a:t>
            </a:r>
            <a:r>
              <a:rPr lang="zh-CN" altLang="en-US" sz="2400" dirty="0" smtClean="0"/>
              <a:t>设定</a:t>
            </a:r>
            <a:r>
              <a:rPr lang="en-US" altLang="zh-CN" sz="2400" dirty="0" smtClean="0"/>
              <a:t>, rand()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x4</a:t>
            </a:r>
            <a:r>
              <a:rPr lang="zh-CN" altLang="en-US" sz="2400" dirty="0" smtClean="0">
                <a:solidFill>
                  <a:srgbClr val="FF0000"/>
                </a:solidFill>
              </a:rPr>
              <a:t>： </a:t>
            </a:r>
            <a:r>
              <a:rPr lang="en-US" altLang="zh-CN" sz="2400" dirty="0" smtClean="0">
                <a:solidFill>
                  <a:srgbClr val="FF0000"/>
                </a:solidFill>
              </a:rPr>
              <a:t>=A2+B2+C2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x5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</a:rPr>
              <a:t>A2-B2+1.2*C2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x6: </a:t>
            </a:r>
            <a:r>
              <a:rPr lang="en-US" altLang="zh-CN" sz="2400" dirty="0" smtClean="0">
                <a:solidFill>
                  <a:srgbClr val="FF0000"/>
                </a:solidFill>
              </a:rPr>
              <a:t> =</a:t>
            </a:r>
            <a:r>
              <a:rPr lang="en-US" altLang="zh-CN" sz="2400" dirty="0">
                <a:solidFill>
                  <a:srgbClr val="FF0000"/>
                </a:solidFill>
              </a:rPr>
              <a:t>2*A2-B2-1.5*C2</a:t>
            </a:r>
          </a:p>
          <a:p>
            <a:r>
              <a:rPr lang="en-US" altLang="zh-CN" sz="2400" dirty="0" smtClean="0"/>
              <a:t>Y</a:t>
            </a:r>
            <a:r>
              <a:rPr lang="zh-CN" altLang="en-US" sz="2400" dirty="0" smtClean="0"/>
              <a:t>列</a:t>
            </a:r>
            <a:r>
              <a:rPr lang="en-US" altLang="zh-CN" sz="2400" dirty="0" smtClean="0"/>
              <a:t>: </a:t>
            </a:r>
            <a:r>
              <a:rPr lang="en-US" altLang="zh-CN" sz="2400" smtClean="0"/>
              <a:t>=A2+B2+C2+D2-E2-F2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保存文件：  </a:t>
            </a:r>
            <a:r>
              <a:rPr lang="en-US" altLang="zh-CN" sz="2400" smtClean="0">
                <a:solidFill>
                  <a:srgbClr val="FF0000"/>
                </a:solidFill>
              </a:rPr>
              <a:t>6</a:t>
            </a:r>
            <a:r>
              <a:rPr lang="zh-CN" altLang="en-US" sz="2400" smtClean="0">
                <a:solidFill>
                  <a:srgbClr val="FF0000"/>
                </a:solidFill>
              </a:rPr>
              <a:t>变量线性相关</a:t>
            </a:r>
            <a:r>
              <a:rPr lang="en-US" altLang="zh-CN" sz="2400" smtClean="0">
                <a:solidFill>
                  <a:srgbClr val="FF0000"/>
                </a:solidFill>
              </a:rPr>
              <a:t>.txt </a:t>
            </a:r>
            <a:r>
              <a:rPr lang="zh-CN" altLang="en-US" sz="2400" smtClean="0"/>
              <a:t>（样本数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变量数）</a:t>
            </a:r>
            <a:endParaRPr lang="en-US" altLang="zh-CN" sz="2400" smtClean="0"/>
          </a:p>
          <a:p>
            <a:r>
              <a:rPr lang="zh-CN" altLang="en-US" sz="2400" smtClean="0"/>
              <a:t>请同学们用</a:t>
            </a:r>
            <a:r>
              <a:rPr lang="en-US" altLang="zh-CN" sz="2400" smtClean="0"/>
              <a:t>MLR</a:t>
            </a:r>
            <a:r>
              <a:rPr lang="zh-CN" altLang="en-US" sz="2400" smtClean="0"/>
              <a:t>建模，并预测自身</a:t>
            </a:r>
            <a:endParaRPr lang="en-US" altLang="zh-CN" sz="2400" smtClean="0"/>
          </a:p>
          <a:p>
            <a:r>
              <a:rPr lang="zh-CN" altLang="en-US" sz="2400" smtClean="0">
                <a:solidFill>
                  <a:srgbClr val="FF0000"/>
                </a:solidFill>
              </a:rPr>
              <a:t>结果是什么？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755" y="260648"/>
            <a:ext cx="7959634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zh-CN" altLang="en-US" kern="0" smtClean="0">
                <a:solidFill>
                  <a:schemeClr val="tx1"/>
                </a:solidFill>
              </a:rPr>
              <a:t>验证变量相关的</a:t>
            </a:r>
            <a:r>
              <a:rPr lang="en-US" altLang="zh-CN" kern="0" smtClean="0">
                <a:solidFill>
                  <a:schemeClr val="tx1"/>
                </a:solidFill>
              </a:rPr>
              <a:t>MLR</a:t>
            </a:r>
            <a:r>
              <a:rPr lang="zh-CN" altLang="en-US" kern="0" smtClean="0">
                <a:solidFill>
                  <a:schemeClr val="tx1"/>
                </a:solidFill>
              </a:rPr>
              <a:t>求解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285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08046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中模拟数据，体验线性相关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302" y="1035748"/>
            <a:ext cx="7992888" cy="720080"/>
          </a:xfrm>
        </p:spPr>
        <p:txBody>
          <a:bodyPr/>
          <a:lstStyle/>
          <a:p>
            <a:r>
              <a:rPr lang="en-US" altLang="zh-CN" sz="2800" dirty="0" smtClean="0"/>
              <a:t>y=a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 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/>
              <a:t>+...+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6</a:t>
            </a:r>
            <a:endParaRPr lang="en-US" altLang="zh-CN" sz="2800" baseline="-25000" dirty="0"/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755" y="260648"/>
            <a:ext cx="7959634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zh-CN" altLang="en-US" kern="0" dirty="0" smtClean="0">
                <a:solidFill>
                  <a:schemeClr val="tx1"/>
                </a:solidFill>
              </a:rPr>
              <a:t>数据模拟，验证独立组分数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06772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8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08046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中模拟数据，体验线性相关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1" y="1028444"/>
            <a:ext cx="8712968" cy="52808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p"/>
              <a:defRPr sz="32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MLR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import MLR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data=np.loadtxt(r"F:\teach\python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数学建模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\data\6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变量线性相关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.txt")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X=data[:,:-1]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Y=data[:,-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mlr=MLR(X,Y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mlr.fit()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Yhat=mlr.predict(X)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print(((Yhat-Y)/Y*100).round(3))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755" y="260648"/>
            <a:ext cx="7959634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zh-CN" altLang="en-US" kern="0" smtClean="0">
                <a:solidFill>
                  <a:schemeClr val="tx1"/>
                </a:solidFill>
              </a:rPr>
              <a:t>验证变量相关的</a:t>
            </a:r>
            <a:r>
              <a:rPr lang="en-US" altLang="zh-CN" kern="0" smtClean="0">
                <a:solidFill>
                  <a:schemeClr val="tx1"/>
                </a:solidFill>
              </a:rPr>
              <a:t>MLR</a:t>
            </a:r>
            <a:r>
              <a:rPr lang="zh-CN" altLang="en-US" kern="0" smtClean="0">
                <a:solidFill>
                  <a:schemeClr val="tx1"/>
                </a:solidFill>
              </a:rPr>
              <a:t>求解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4048" y="350100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请查看误差，从矩阵论中分析其原因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5129665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8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验证：变量数</a:t>
            </a:r>
            <a:r>
              <a:rPr lang="en-US" altLang="zh-CN" smtClean="0">
                <a:solidFill>
                  <a:schemeClr val="tx1"/>
                </a:solidFill>
              </a:rPr>
              <a:t>&gt;</a:t>
            </a:r>
            <a:r>
              <a:rPr lang="zh-CN" altLang="en-US" smtClean="0">
                <a:solidFill>
                  <a:schemeClr val="tx1"/>
                </a:solidFill>
              </a:rPr>
              <a:t>样本数的情况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340768"/>
            <a:ext cx="743099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smtClean="0"/>
              <a:t>实测数据：日落黄、柠檬黄、胭脂红，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种色素的混合样，</a:t>
            </a:r>
            <a:r>
              <a:rPr lang="en-US" altLang="zh-CN" sz="2800" b="1" smtClean="0"/>
              <a:t>6</a:t>
            </a:r>
            <a:r>
              <a:rPr lang="zh-CN" altLang="en-US" sz="2800" b="1" smtClean="0"/>
              <a:t>个样品，在</a:t>
            </a:r>
            <a:r>
              <a:rPr lang="en-US" altLang="zh-CN" sz="2800" b="1" smtClean="0"/>
              <a:t>18</a:t>
            </a:r>
            <a:r>
              <a:rPr lang="zh-CN" altLang="en-US" sz="2800" b="1" smtClean="0"/>
              <a:t>个波长下测量吸光，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6x18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，浓度 </a:t>
            </a:r>
            <a:r>
              <a:rPr lang="en-US" altLang="zh-CN" sz="2800" b="1" smtClean="0"/>
              <a:t>C</a:t>
            </a:r>
            <a:r>
              <a:rPr lang="en-US" altLang="zh-CN" sz="2800" b="1" baseline="-25000" smtClean="0"/>
              <a:t>6x3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3497" y="4221088"/>
            <a:ext cx="7430990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问题</a:t>
            </a:r>
            <a:r>
              <a:rPr lang="en-US" altLang="zh-CN" smtClean="0"/>
              <a:t>:</a:t>
            </a:r>
            <a:r>
              <a:rPr lang="zh-CN" altLang="en-US" smtClean="0"/>
              <a:t>求解试试看？与你的预期结果是否一致？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390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变量数大于</a:t>
            </a:r>
            <a:r>
              <a:rPr lang="zh-CN" altLang="en-US" smtClean="0">
                <a:solidFill>
                  <a:schemeClr val="tx1"/>
                </a:solidFill>
              </a:rPr>
              <a:t>样本数的实际问题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mtClean="0"/>
              <a:t>农作物蛋白含量与其</a:t>
            </a:r>
            <a:r>
              <a:rPr lang="zh-CN" altLang="en-US" dirty="0" smtClean="0"/>
              <a:t>红外光谱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59</a:t>
            </a:r>
            <a:r>
              <a:rPr lang="zh-CN" altLang="en-US" dirty="0" smtClean="0"/>
              <a:t>个样本，</a:t>
            </a:r>
            <a:r>
              <a:rPr lang="en-US" altLang="zh-CN" dirty="0" smtClean="0"/>
              <a:t>694</a:t>
            </a:r>
            <a:r>
              <a:rPr lang="zh-CN" altLang="en-US" smtClean="0"/>
              <a:t>个波长（变量）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数据一列一个样本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最后一行是每个样本的</a:t>
            </a:r>
            <a:r>
              <a:rPr lang="zh-CN" altLang="en-US" smtClean="0"/>
              <a:t>蛋白含量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以上两个例子，不能用</a:t>
            </a:r>
            <a:r>
              <a:rPr lang="en-US" altLang="zh-CN" smtClean="0"/>
              <a:t>MLR</a:t>
            </a:r>
            <a:r>
              <a:rPr lang="zh-CN" altLang="en-US" smtClean="0"/>
              <a:t>建模的原因是什么？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0957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8513</TotalTime>
  <Words>2246</Words>
  <Application>Microsoft Macintosh PowerPoint</Application>
  <PresentationFormat>全屏显示(4:3)</PresentationFormat>
  <Paragraphs>389</Paragraphs>
  <Slides>44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Bodoni MT Black</vt:lpstr>
      <vt:lpstr>Calibri</vt:lpstr>
      <vt:lpstr>Times New Roman</vt:lpstr>
      <vt:lpstr>Wingdings</vt:lpstr>
      <vt:lpstr>Wingdings 2</vt:lpstr>
      <vt:lpstr>等线</vt:lpstr>
      <vt:lpstr>华文新魏</vt:lpstr>
      <vt:lpstr>宋体</vt:lpstr>
      <vt:lpstr>微软雅黑</vt:lpstr>
      <vt:lpstr>主题1</vt:lpstr>
      <vt:lpstr>线性建模 降维建模 从MLR—到PCR</vt:lpstr>
      <vt:lpstr>本讲内容</vt:lpstr>
      <vt:lpstr>多元线性回归解决的问题</vt:lpstr>
      <vt:lpstr>建模公式推导</vt:lpstr>
      <vt:lpstr>Excel中模拟数据，体验线性相关</vt:lpstr>
      <vt:lpstr>Excel中模拟数据，体验线性相关</vt:lpstr>
      <vt:lpstr>Excel中模拟数据，体验线性相关</vt:lpstr>
      <vt:lpstr>验证：变量数&gt;样本数的情况</vt:lpstr>
      <vt:lpstr>变量数大于样本数的实际问题</vt:lpstr>
      <vt:lpstr>相关、样本少，一定无解吗？</vt:lpstr>
      <vt:lpstr>MLR的问题及改进</vt:lpstr>
      <vt:lpstr>怎样知道变量之间有相关性？</vt:lpstr>
      <vt:lpstr>SVD分解</vt:lpstr>
      <vt:lpstr>矩阵SVD分解</vt:lpstr>
      <vt:lpstr>矩阵SVD分解</vt:lpstr>
      <vt:lpstr>矩阵SVD验证-U、V矩阵的特性</vt:lpstr>
      <vt:lpstr>用奇异值决定独立组分数</vt:lpstr>
      <vt:lpstr>numpy中主成分分解代码</vt:lpstr>
      <vt:lpstr>实例—求矩阵的独立组分数</vt:lpstr>
      <vt:lpstr>通过特征值比值判断有效信息</vt:lpstr>
      <vt:lpstr>用独立组分确定独立信息</vt:lpstr>
      <vt:lpstr>主成份分析(数学上的奇异值分解)</vt:lpstr>
      <vt:lpstr>PCA分解算法原理</vt:lpstr>
      <vt:lpstr>PCA与奇异值（SVD）分解</vt:lpstr>
      <vt:lpstr>PCA与奇异值（SVD）分解</vt:lpstr>
      <vt:lpstr>SVD分解转PCA</vt:lpstr>
      <vt:lpstr>可否编写PCA类</vt:lpstr>
      <vt:lpstr>PCA类</vt:lpstr>
      <vt:lpstr>PCA类</vt:lpstr>
      <vt:lpstr>PCA类调用</vt:lpstr>
      <vt:lpstr>PCA应用—求得得分载荷</vt:lpstr>
      <vt:lpstr>主成分回归PCR</vt:lpstr>
      <vt:lpstr>主成分回归</vt:lpstr>
      <vt:lpstr>主成分回归  PCR类分析</vt:lpstr>
      <vt:lpstr>扩展--能否用MLR、PCA类PCR类</vt:lpstr>
      <vt:lpstr>MLR、PCA类PCR类，分解</vt:lpstr>
      <vt:lpstr>PCR建模</vt:lpstr>
      <vt:lpstr>PCR预报</vt:lpstr>
      <vt:lpstr>主成分回归应用案例</vt:lpstr>
      <vt:lpstr>主成分回归应用案例—求解步骤</vt:lpstr>
      <vt:lpstr>先用MLR求解试试</vt:lpstr>
      <vt:lpstr>再用PCR试试？</vt:lpstr>
      <vt:lpstr>特征值累积%判断主成分数</vt:lpstr>
      <vt:lpstr>再用PCR调用变动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439</cp:revision>
  <dcterms:created xsi:type="dcterms:W3CDTF">2010-02-28T17:17:53Z</dcterms:created>
  <dcterms:modified xsi:type="dcterms:W3CDTF">2020-05-25T08:45:03Z</dcterms:modified>
</cp:coreProperties>
</file>