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61"/>
  </p:notesMasterIdLst>
  <p:handoutMasterIdLst>
    <p:handoutMasterId r:id="rId62"/>
  </p:handoutMasterIdLst>
  <p:sldIdLst>
    <p:sldId id="256" r:id="rId2"/>
    <p:sldId id="311" r:id="rId3"/>
    <p:sldId id="313" r:id="rId4"/>
    <p:sldId id="314" r:id="rId5"/>
    <p:sldId id="324" r:id="rId6"/>
    <p:sldId id="379" r:id="rId7"/>
    <p:sldId id="325" r:id="rId8"/>
    <p:sldId id="326" r:id="rId9"/>
    <p:sldId id="369" r:id="rId10"/>
    <p:sldId id="327" r:id="rId11"/>
    <p:sldId id="328" r:id="rId12"/>
    <p:sldId id="329" r:id="rId13"/>
    <p:sldId id="380" r:id="rId14"/>
    <p:sldId id="330" r:id="rId15"/>
    <p:sldId id="331" r:id="rId16"/>
    <p:sldId id="332" r:id="rId17"/>
    <p:sldId id="333" r:id="rId18"/>
    <p:sldId id="336" r:id="rId19"/>
    <p:sldId id="388" r:id="rId20"/>
    <p:sldId id="334" r:id="rId21"/>
    <p:sldId id="381" r:id="rId22"/>
    <p:sldId id="389" r:id="rId23"/>
    <p:sldId id="390" r:id="rId24"/>
    <p:sldId id="391" r:id="rId25"/>
    <p:sldId id="392" r:id="rId26"/>
    <p:sldId id="393" r:id="rId27"/>
    <p:sldId id="395" r:id="rId28"/>
    <p:sldId id="394" r:id="rId29"/>
    <p:sldId id="382" r:id="rId30"/>
    <p:sldId id="366" r:id="rId31"/>
    <p:sldId id="383" r:id="rId32"/>
    <p:sldId id="359" r:id="rId33"/>
    <p:sldId id="337" r:id="rId34"/>
    <p:sldId id="340" r:id="rId35"/>
    <p:sldId id="338" r:id="rId36"/>
    <p:sldId id="339" r:id="rId37"/>
    <p:sldId id="341" r:id="rId38"/>
    <p:sldId id="342" r:id="rId39"/>
    <p:sldId id="343" r:id="rId40"/>
    <p:sldId id="344" r:id="rId41"/>
    <p:sldId id="345" r:id="rId42"/>
    <p:sldId id="346" r:id="rId43"/>
    <p:sldId id="375" r:id="rId44"/>
    <p:sldId id="384" r:id="rId45"/>
    <p:sldId id="347" r:id="rId46"/>
    <p:sldId id="374" r:id="rId47"/>
    <p:sldId id="385" r:id="rId48"/>
    <p:sldId id="378" r:id="rId49"/>
    <p:sldId id="348" r:id="rId50"/>
    <p:sldId id="349" r:id="rId51"/>
    <p:sldId id="350" r:id="rId52"/>
    <p:sldId id="351" r:id="rId53"/>
    <p:sldId id="352" r:id="rId54"/>
    <p:sldId id="353" r:id="rId55"/>
    <p:sldId id="354" r:id="rId56"/>
    <p:sldId id="370" r:id="rId57"/>
    <p:sldId id="372" r:id="rId58"/>
    <p:sldId id="376" r:id="rId59"/>
    <p:sldId id="377" r:id="rId6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4"/>
    <a:srgbClr val="000096"/>
    <a:srgbClr val="0000A8"/>
    <a:srgbClr val="00FFA8"/>
    <a:srgbClr val="006699"/>
    <a:srgbClr val="CC0099"/>
    <a:srgbClr val="A7D9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>
      <p:cViewPr varScale="1">
        <p:scale>
          <a:sx n="73" d="100"/>
          <a:sy n="73" d="100"/>
        </p:scale>
        <p:origin x="131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BD166CF-6E35-43E2-A5D5-0F5CD5F97553}" type="datetimeFigureOut">
              <a:rPr lang="zh-CN" altLang="en-US"/>
              <a:pPr>
                <a:defRPr/>
              </a:pPr>
              <a:t>2020/5/6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592758F-AF89-4E1A-8BFA-9CF1203E40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591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BE26F37-DC11-4BAC-B4D7-6B624C80AD08}" type="datetimeFigureOut">
              <a:rPr lang="zh-CN" altLang="en-US"/>
              <a:pPr>
                <a:defRPr/>
              </a:pPr>
              <a:t>2020/5/6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1FA80E0-6A02-4797-B90A-746FD6185F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53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31D432-6F1F-4CA5-9DB9-BBA88A771467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4"/>
          <p:cNvSpPr>
            <a:spLocks noChangeArrowheads="1"/>
          </p:cNvSpPr>
          <p:nvPr/>
        </p:nvSpPr>
        <p:spPr bwMode="gray">
          <a:xfrm>
            <a:off x="0" y="3132138"/>
            <a:ext cx="9144000" cy="3725862"/>
          </a:xfrm>
          <a:prstGeom prst="rect">
            <a:avLst/>
          </a:prstGeom>
          <a:gradFill rotWithShape="1">
            <a:gsLst>
              <a:gs pos="0">
                <a:srgbClr val="003569"/>
              </a:gs>
              <a:gs pos="100000">
                <a:srgbClr val="417E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Line 65"/>
          <p:cNvSpPr>
            <a:spLocks noChangeShapeType="1"/>
          </p:cNvSpPr>
          <p:nvPr/>
        </p:nvSpPr>
        <p:spPr bwMode="gray">
          <a:xfrm>
            <a:off x="0" y="3125788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0" y="6537325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8BF95EB6-EBEA-436B-B8C7-CC5733D447DD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32363" y="4929188"/>
            <a:ext cx="371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pshcong@tongji.edu.cn</a:t>
            </a:r>
            <a:endParaRPr lang="zh-CN" altLang="en-US" sz="20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8" descr="http://www.rrcap.unep.org/userfiles/image/200px-Tongji_University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5750"/>
            <a:ext cx="1905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11" name="Rectangle 47"/>
          <p:cNvSpPr>
            <a:spLocks noGrp="1" noChangeArrowheads="1"/>
          </p:cNvSpPr>
          <p:nvPr>
            <p:ph type="ctrTitle" sz="quarter"/>
          </p:nvPr>
        </p:nvSpPr>
        <p:spPr>
          <a:xfrm>
            <a:off x="1117600" y="1406525"/>
            <a:ext cx="7508875" cy="1470025"/>
          </a:xfrm>
        </p:spPr>
        <p:txBody>
          <a:bodyPr anchor="ctr"/>
          <a:lstStyle>
            <a:lvl1pPr algn="r">
              <a:defRPr sz="48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88112" name="Rectangle 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1063" y="3357562"/>
            <a:ext cx="5205412" cy="1085859"/>
          </a:xfrm>
        </p:spPr>
        <p:txBody>
          <a:bodyPr/>
          <a:lstStyle>
            <a:lvl1pPr marL="0" indent="0" algn="r">
              <a:spcBef>
                <a:spcPct val="20000"/>
              </a:spcBef>
              <a:buClrTx/>
              <a:buFontTx/>
              <a:buNone/>
              <a:defRPr sz="2400">
                <a:solidFill>
                  <a:schemeClr val="bg1"/>
                </a:solidFill>
                <a:latin typeface="Bodoni MT Black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432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/>
        </p:nvCxnSpPr>
        <p:spPr bwMode="auto">
          <a:xfrm>
            <a:off x="571500" y="6858000"/>
            <a:ext cx="18573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195736" y="6469211"/>
            <a:ext cx="309634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http://</a:t>
            </a:r>
            <a:r>
              <a:rPr lang="en-US" altLang="zh-CN" dirty="0" smtClean="0"/>
              <a:t>cal.tongji.edu.cn/IT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253219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268538" y="6423025"/>
            <a:ext cx="345598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2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498725" y="6448425"/>
            <a:ext cx="5602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043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339975" y="6469063"/>
            <a:ext cx="5602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712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4"/>
          <p:cNvSpPr>
            <a:spLocks noChangeArrowheads="1"/>
          </p:cNvSpPr>
          <p:nvPr/>
        </p:nvSpPr>
        <p:spPr bwMode="gray">
          <a:xfrm>
            <a:off x="0" y="6375400"/>
            <a:ext cx="9144000" cy="482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Line 56"/>
          <p:cNvSpPr>
            <a:spLocks noChangeShapeType="1"/>
          </p:cNvSpPr>
          <p:nvPr/>
        </p:nvSpPr>
        <p:spPr bwMode="gray">
          <a:xfrm>
            <a:off x="0" y="6369050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412875"/>
            <a:ext cx="82931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9" name="Text Box 45"/>
          <p:cNvSpPr txBox="1">
            <a:spLocks noChangeArrowheads="1"/>
          </p:cNvSpPr>
          <p:nvPr/>
        </p:nvSpPr>
        <p:spPr bwMode="ltGray">
          <a:xfrm>
            <a:off x="8621713" y="6453188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1846873-C626-4E8F-AAAA-8170E633D58C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103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139700"/>
            <a:ext cx="827563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31" name="TextBox 6"/>
          <p:cNvSpPr txBox="1">
            <a:spLocks noChangeArrowheads="1"/>
          </p:cNvSpPr>
          <p:nvPr/>
        </p:nvSpPr>
        <p:spPr bwMode="auto">
          <a:xfrm>
            <a:off x="4763" y="6416675"/>
            <a:ext cx="6438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 err="1" smtClean="0">
                <a:solidFill>
                  <a:schemeClr val="bg1"/>
                </a:solidFill>
              </a:rPr>
              <a:t>Tongji</a:t>
            </a:r>
            <a:r>
              <a:rPr lang="en-US" altLang="zh-CN" b="1" dirty="0" smtClean="0">
                <a:solidFill>
                  <a:schemeClr val="bg1"/>
                </a:solidFill>
              </a:rPr>
              <a:t> University    http://cal.tongji.edu.cn/IT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pic>
        <p:nvPicPr>
          <p:cNvPr id="1032" name="Picture 9" descr="tongji university lo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15888"/>
            <a:ext cx="21240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400" b="1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2200">
          <a:solidFill>
            <a:schemeClr val="tx1"/>
          </a:solidFill>
          <a:latin typeface="华文新魏" pitchFamily="2" charset="-122"/>
          <a:ea typeface="华文新魏" pitchFamily="2" charset="-122"/>
        </a:defRPr>
      </a:lvl2pPr>
      <a:lvl3pPr marL="11430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>
          <a:solidFill>
            <a:schemeClr val="tx1"/>
          </a:solidFill>
          <a:latin typeface="华文新魏" pitchFamily="2" charset="-122"/>
          <a:ea typeface="华文新魏" pitchFamily="2" charset="-122"/>
        </a:defRPr>
      </a:lvl3pPr>
      <a:lvl4pPr marL="16002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华文新魏" pitchFamily="2" charset="-122"/>
          <a:ea typeface="华文新魏" pitchFamily="2" charset="-122"/>
        </a:defRPr>
      </a:lvl4pPr>
      <a:lvl5pPr marL="20574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  <a:ea typeface="华文新魏" pitchFamily="2" charset="-122"/>
        </a:defRPr>
      </a:lvl5pPr>
      <a:lvl6pPr marL="25146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matplotlib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 sz="quarter"/>
          </p:nvPr>
        </p:nvSpPr>
        <p:spPr>
          <a:xfrm>
            <a:off x="1691680" y="1484784"/>
            <a:ext cx="5062587" cy="1470025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Matplotlib</a:t>
            </a:r>
            <a:r>
              <a:rPr lang="zh-CN" altLang="en-US" dirty="0" smtClean="0"/>
              <a:t>制图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数据可视化</a:t>
            </a:r>
          </a:p>
        </p:txBody>
      </p:sp>
      <p:sp>
        <p:nvSpPr>
          <p:cNvPr id="7171" name="副标题 2"/>
          <p:cNvSpPr>
            <a:spLocks noGrp="1"/>
          </p:cNvSpPr>
          <p:nvPr>
            <p:ph type="subTitle" sz="quarter" idx="1"/>
          </p:nvPr>
        </p:nvSpPr>
        <p:spPr>
          <a:xfrm>
            <a:off x="3421063" y="3357563"/>
            <a:ext cx="5205412" cy="1085850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latin typeface="Bodoni MT Black"/>
              </a:rPr>
              <a:t>教师  丛培盛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283175"/>
            <a:ext cx="1944216" cy="19366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3573016"/>
            <a:ext cx="2390775" cy="2381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8060" y="3593259"/>
            <a:ext cx="2409825" cy="2400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51920" y="604458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等高线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442" y="6044589"/>
            <a:ext cx="136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三维曲面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380312" y="2255074"/>
            <a:ext cx="136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二</a:t>
            </a:r>
            <a:r>
              <a:rPr lang="zh-CN" altLang="en-US" smtClean="0"/>
              <a:t>维制图</a:t>
            </a:r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128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m</a:t>
            </a:r>
            <a:r>
              <a:rPr lang="en-US" altLang="zh-CN" dirty="0" err="1" smtClean="0">
                <a:solidFill>
                  <a:schemeClr val="tx1"/>
                </a:solidFill>
              </a:rPr>
              <a:t>atplotlib</a:t>
            </a:r>
            <a:r>
              <a:rPr lang="zh-CN" altLang="en-US" dirty="0" smtClean="0">
                <a:solidFill>
                  <a:schemeClr val="tx1"/>
                </a:solidFill>
              </a:rPr>
              <a:t>制图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54360" y="1268760"/>
            <a:ext cx="8435280" cy="4968552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关键引用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matplotlib.pyplot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np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或使用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/>
              <a:t>from 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pylab</a:t>
            </a:r>
            <a:r>
              <a:rPr lang="en-US" altLang="zh-CN" sz="2800" dirty="0" smtClean="0"/>
              <a:t>  import *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2800" dirty="0" smtClean="0"/>
              <a:t>区别：</a:t>
            </a:r>
            <a:endParaRPr lang="en-US" altLang="zh-CN" sz="2800" dirty="0" smtClean="0"/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2800" dirty="0" smtClean="0"/>
              <a:t>制图时，</a:t>
            </a:r>
            <a:r>
              <a:rPr lang="en-US" altLang="zh-CN" sz="2800" dirty="0" smtClean="0"/>
              <a:t>1  </a:t>
            </a:r>
            <a:r>
              <a:rPr lang="zh-CN" altLang="en-US" sz="2800" dirty="0" smtClean="0"/>
              <a:t>使用</a:t>
            </a:r>
            <a:r>
              <a:rPr lang="en-US" altLang="zh-CN" sz="2800" dirty="0" err="1" smtClean="0"/>
              <a:t>plt</a:t>
            </a:r>
            <a:r>
              <a:rPr lang="zh-CN" altLang="en-US" sz="2800" dirty="0" smtClean="0"/>
              <a:t>对象  ，如</a:t>
            </a:r>
            <a:r>
              <a:rPr lang="en-US" altLang="zh-CN" sz="2800" dirty="0" err="1" smtClean="0"/>
              <a:t>plt.plot</a:t>
            </a:r>
            <a:endParaRPr lang="en-US" altLang="zh-CN" sz="2800" dirty="0" smtClean="0"/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        2  </a:t>
            </a:r>
            <a:r>
              <a:rPr lang="zh-CN" altLang="en-US" sz="2800" dirty="0" smtClean="0"/>
              <a:t>直接 </a:t>
            </a:r>
            <a:r>
              <a:rPr lang="en-US" altLang="zh-CN" sz="2800" dirty="0" smtClean="0"/>
              <a:t>plot </a:t>
            </a:r>
            <a:endParaRPr lang="zh-CN" altLang="zh-CN" sz="2800" dirty="0"/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ylab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matplotlib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什么关系？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2889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128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制作函数曲线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331757"/>
            <a:ext cx="7674024" cy="489654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step 1 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引用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matplotlib.pyplot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np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step 2 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准备数据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x=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np.arange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(-np.pi,np.pi,0.1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y=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np.sin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(x)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step 3  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制图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err="1"/>
              <a:t>plt.plot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x,y,'b</a:t>
            </a:r>
            <a:r>
              <a:rPr lang="en-US" altLang="zh-CN" sz="2800" dirty="0" smtClean="0"/>
              <a:t>')     # </a:t>
            </a:r>
            <a:r>
              <a:rPr lang="en-US" altLang="zh-CN" sz="2800" dirty="0"/>
              <a:t>‘b’</a:t>
            </a:r>
            <a:r>
              <a:rPr lang="zh-CN" altLang="zh-CN" sz="2800" dirty="0"/>
              <a:t>代表使用蓝色画</a:t>
            </a:r>
            <a:r>
              <a:rPr lang="zh-CN" altLang="zh-CN" sz="2800" dirty="0" smtClean="0"/>
              <a:t>曲线</a:t>
            </a:r>
            <a:endParaRPr lang="en-US" altLang="zh-CN" sz="2800" dirty="0" smtClean="0"/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lang="en-US" altLang="zh-CN" sz="2800" dirty="0" smtClean="0"/>
              <a:t>step 4 </a:t>
            </a:r>
            <a:r>
              <a:rPr lang="zh-CN" altLang="en-US" sz="2800" dirty="0" smtClean="0"/>
              <a:t>显示图形</a:t>
            </a:r>
            <a:endParaRPr lang="en-US" altLang="zh-CN" sz="2800" dirty="0"/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err="1" smtClean="0"/>
              <a:t>plt.show</a:t>
            </a:r>
            <a:r>
              <a:rPr lang="en-US" altLang="zh-CN" sz="2800" dirty="0"/>
              <a:t>()</a:t>
            </a:r>
            <a:endParaRPr lang="zh-CN" altLang="zh-CN" sz="2800" dirty="0"/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628800"/>
            <a:ext cx="4954129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7189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128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颜色控制</a:t>
            </a: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209089"/>
              </p:ext>
            </p:extLst>
          </p:nvPr>
        </p:nvGraphicFramePr>
        <p:xfrm>
          <a:off x="1043608" y="1916831"/>
          <a:ext cx="5904656" cy="26642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6164">
                  <a:extLst>
                    <a:ext uri="{9D8B030D-6E8A-4147-A177-3AD203B41FA5}">
                      <a16:colId xmlns:a16="http://schemas.microsoft.com/office/drawing/2014/main" val="3467666613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1131138116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4227481896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2250846693"/>
                    </a:ext>
                  </a:extLst>
                </a:gridCol>
              </a:tblGrid>
              <a:tr h="5328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缩写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颜色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缩写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颜色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4678744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'b'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blue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'm'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magenta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4006617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'g'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green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'y'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yellow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0096147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'r'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red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'k'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black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5850579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'c'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cyan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'w'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white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1483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22688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128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>
                <a:solidFill>
                  <a:schemeClr val="tx1"/>
                </a:solidFill>
              </a:rPr>
              <a:t>线型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631449"/>
              </p:ext>
            </p:extLst>
          </p:nvPr>
        </p:nvGraphicFramePr>
        <p:xfrm>
          <a:off x="1331639" y="2060849"/>
          <a:ext cx="5688632" cy="21015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7999">
                  <a:extLst>
                    <a:ext uri="{9D8B030D-6E8A-4147-A177-3AD203B41FA5}">
                      <a16:colId xmlns:a16="http://schemas.microsoft.com/office/drawing/2014/main" val="2224114"/>
                    </a:ext>
                  </a:extLst>
                </a:gridCol>
                <a:gridCol w="1360211">
                  <a:extLst>
                    <a:ext uri="{9D8B030D-6E8A-4147-A177-3AD203B41FA5}">
                      <a16:colId xmlns:a16="http://schemas.microsoft.com/office/drawing/2014/main" val="3903095931"/>
                    </a:ext>
                  </a:extLst>
                </a:gridCol>
                <a:gridCol w="1360211">
                  <a:extLst>
                    <a:ext uri="{9D8B030D-6E8A-4147-A177-3AD203B41FA5}">
                      <a16:colId xmlns:a16="http://schemas.microsoft.com/office/drawing/2014/main" val="1629869139"/>
                    </a:ext>
                  </a:extLst>
                </a:gridCol>
                <a:gridCol w="1360211">
                  <a:extLst>
                    <a:ext uri="{9D8B030D-6E8A-4147-A177-3AD203B41FA5}">
                      <a16:colId xmlns:a16="http://schemas.microsoft.com/office/drawing/2014/main" val="1010762399"/>
                    </a:ext>
                  </a:extLst>
                </a:gridCol>
              </a:tblGrid>
              <a:tr h="62406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符号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线型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符号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线型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8921775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'-'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实线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'-.'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短点相间线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5137006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'--'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短线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':'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虚点线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2900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23280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128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线宽、线型、网格线控制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54360" y="1268760"/>
            <a:ext cx="8435280" cy="4752528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plot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中直接设定 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x=np.arange(-np.pi,np.pi,0.1)</a:t>
            </a:r>
          </a:p>
          <a:p>
            <a:pPr marL="0" indent="0"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sin,cos=np.sin(x),np.cos(x)</a:t>
            </a:r>
          </a:p>
          <a:p>
            <a:pPr marL="0" indent="0">
              <a:buNone/>
            </a:pP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plt.plot(x,sin,color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='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blue',linewidth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=2.0,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linestyle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='-') 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设置蓝色、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像素宽划线</a:t>
            </a:r>
          </a:p>
          <a:p>
            <a:pPr marL="0" indent="0">
              <a:buNone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p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lt.plot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x,cos,color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='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red',linewidth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=2.0,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linestyle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='-.') 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用虚线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画图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plt.grid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(True)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画网格线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320" y="2348880"/>
            <a:ext cx="4954129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5947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128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坐标轴、图标识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435280" cy="489654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xlim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(x1, x2)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设定横轴坐标，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ylim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(y1, y2)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设置纵轴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坐标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x=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np.arange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(-5,5,0.1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y=x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**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plt.xlim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(-5,5) # 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设定横坐标</a:t>
            </a:r>
            <a:r>
              <a:rPr lang="zh-CN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范围</a:t>
            </a: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plt.ylim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(0,100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 # 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设定纵坐标</a:t>
            </a:r>
            <a:r>
              <a:rPr lang="zh-CN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范围</a:t>
            </a: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plt.xlabel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("x")  #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横轴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标识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plt.ylabel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("y=x*x") #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纵轴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标识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plt.title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("Plot  y=x*x") #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设定图形的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标题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plt.plot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x,y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plt.show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996" y="2076798"/>
            <a:ext cx="4979534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2122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10366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设定坐标轴刻度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54360" y="1268760"/>
            <a:ext cx="8435280" cy="453650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特别指定坐标轴的刻度，制作更能表达深意的图形，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xticks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yticks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）方法实现了该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功能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np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pylab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import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x=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np.linspace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(-np.pi,np.pi,100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cos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np.cos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(x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xticks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np.linspace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(-np.pi,np.pi,5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plot(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x,cos,color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='red',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linewidth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=2.0,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linestyle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='-')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show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964830"/>
            <a:ext cx="4954129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0478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设置样例 </a:t>
            </a:r>
            <a:r>
              <a:rPr lang="en-US" altLang="zh-CN" dirty="0" smtClean="0">
                <a:solidFill>
                  <a:schemeClr val="tx1"/>
                </a:solidFill>
              </a:rPr>
              <a:t>legend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54360" y="1124744"/>
            <a:ext cx="8610128" cy="3384376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plot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as np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pylab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import *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x=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np.linspace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(-np.pi,np.pi,100)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sin,cos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np.sin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(x), 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np.cos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(x)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plot(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x,sin,color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='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blue',linewidth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=2.0, 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linestyle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='-',label='sin')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plot(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x,cos,color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='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red',linewidth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=2.0, 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linestyle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='-',label='cos')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legend(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loc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='upper left')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show()</a:t>
            </a:r>
            <a:endParaRPr lang="zh-CN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988238"/>
            <a:ext cx="4941426" cy="318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0612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128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饼</a:t>
            </a:r>
            <a:r>
              <a:rPr lang="zh-CN" altLang="en-US" dirty="0" smtClean="0">
                <a:solidFill>
                  <a:schemeClr val="tx1"/>
                </a:solidFill>
              </a:rPr>
              <a:t>图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54360" y="1268760"/>
            <a:ext cx="8435280" cy="4968552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/>
              <a:t>import </a:t>
            </a:r>
            <a:r>
              <a:rPr lang="en-US" altLang="zh-CN" sz="2800" dirty="0" err="1"/>
              <a:t>numpy</a:t>
            </a:r>
            <a:r>
              <a:rPr lang="en-US" altLang="zh-CN" sz="2800" dirty="0"/>
              <a:t> as </a:t>
            </a:r>
            <a:r>
              <a:rPr lang="en-US" altLang="zh-CN" sz="2800" dirty="0" err="1" smtClean="0"/>
              <a:t>np</a:t>
            </a:r>
            <a:endParaRPr lang="en-US" altLang="zh-CN" sz="2800" dirty="0" smtClean="0"/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smtClean="0"/>
              <a:t>import </a:t>
            </a:r>
            <a:r>
              <a:rPr lang="en-US" altLang="zh-CN" sz="2800" dirty="0" err="1"/>
              <a:t>matplotlib.pyplot</a:t>
            </a:r>
            <a:r>
              <a:rPr lang="en-US" altLang="zh-CN" sz="2800" dirty="0"/>
              <a:t> as </a:t>
            </a:r>
            <a:r>
              <a:rPr lang="en-US" altLang="zh-CN" sz="2800" dirty="0" err="1" smtClean="0"/>
              <a:t>plt</a:t>
            </a:r>
            <a:endParaRPr lang="en-US" altLang="zh-CN" sz="2800" dirty="0" smtClean="0"/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smtClean="0"/>
              <a:t>data </a:t>
            </a:r>
            <a:r>
              <a:rPr lang="en-US" altLang="zh-CN" sz="2800" dirty="0"/>
              <a:t>= </a:t>
            </a:r>
            <a:r>
              <a:rPr lang="en-US" altLang="zh-CN" sz="2800" dirty="0" err="1"/>
              <a:t>np.random.randint</a:t>
            </a:r>
            <a:r>
              <a:rPr lang="en-US" altLang="zh-CN" sz="2800" dirty="0"/>
              <a:t>(1, 11, 5</a:t>
            </a:r>
            <a:r>
              <a:rPr lang="en-US" altLang="zh-CN" sz="2800" dirty="0" smtClean="0"/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err="1" smtClean="0"/>
              <a:t>plt.pie</a:t>
            </a:r>
            <a:r>
              <a:rPr lang="en-US" altLang="zh-CN" sz="2800" dirty="0" smtClean="0"/>
              <a:t>(data</a:t>
            </a:r>
            <a:r>
              <a:rPr lang="en-US" altLang="zh-CN" sz="2800" dirty="0"/>
              <a:t>, explode = [0,0,0.2, 0, 0])  # explode</a:t>
            </a:r>
            <a:r>
              <a:rPr lang="zh-CN" altLang="zh-CN" sz="2800" dirty="0"/>
              <a:t>的第三个参数为</a:t>
            </a:r>
            <a:r>
              <a:rPr lang="en-US" altLang="zh-CN" sz="2800" dirty="0"/>
              <a:t>0.2 </a:t>
            </a:r>
            <a:r>
              <a:rPr lang="zh-CN" altLang="zh-CN" sz="2800" dirty="0"/>
              <a:t>，意味着对应饼块被拖出饼</a:t>
            </a:r>
            <a:r>
              <a:rPr lang="en-US" altLang="zh-CN" sz="2800" dirty="0" err="1"/>
              <a:t>plt.show</a:t>
            </a:r>
            <a:r>
              <a:rPr lang="en-US" altLang="zh-CN" sz="2800" dirty="0"/>
              <a:t>()</a:t>
            </a:r>
            <a:endParaRPr lang="zh-CN" altLang="zh-CN" sz="2800" dirty="0"/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708920"/>
            <a:ext cx="3023289" cy="302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3589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128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散点</a:t>
            </a:r>
            <a:r>
              <a:rPr lang="zh-CN" altLang="en-US" dirty="0" smtClean="0">
                <a:solidFill>
                  <a:schemeClr val="tx1"/>
                </a:solidFill>
              </a:rPr>
              <a:t>图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54360" y="1268760"/>
            <a:ext cx="8435280" cy="4968552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scatter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函数制作散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点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scatter(x,y,s=20,c='b',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marker=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'o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')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x,y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，一维数组，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点尺寸</a:t>
            </a:r>
            <a:endParaRPr lang="en-US" altLang="zh-CN" sz="28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颜色</a:t>
            </a:r>
            <a:endParaRPr lang="en-US" altLang="zh-CN" sz="28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marker 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点形状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15411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Matplotlib</a:t>
            </a:r>
            <a:r>
              <a:rPr lang="zh-CN" altLang="en-US" dirty="0" smtClean="0"/>
              <a:t>画图工具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9426" y="1268760"/>
            <a:ext cx="8293100" cy="2880320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官网地址是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http://matplotlib.org/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is a python 2D plotting library which produces publication quality figures in a variety of hardcopy formats 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John Hunter  (1968-2012)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Anaconda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自动带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7" y="4293096"/>
            <a:ext cx="849694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145381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128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散点</a:t>
            </a:r>
            <a:r>
              <a:rPr lang="zh-CN" altLang="en-US" dirty="0" smtClean="0">
                <a:solidFill>
                  <a:schemeClr val="tx1"/>
                </a:solidFill>
              </a:rPr>
              <a:t>图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54360" y="1268760"/>
            <a:ext cx="8435280" cy="4968552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scatter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函数制作散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点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import matplotlib.pyplot as plt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import numpy as np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n=100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x=np.random.normal(0,1,n)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y=np.random.normal(0,1,n)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plt.</a:t>
            </a:r>
            <a:r>
              <a:rPr lang="en-US" altLang="zh-CN" sz="28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scatter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(x,y)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plt.show()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418" y="2700766"/>
            <a:ext cx="523658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0358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128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>
                <a:solidFill>
                  <a:schemeClr val="tx1"/>
                </a:solidFill>
              </a:rPr>
              <a:t>点</a:t>
            </a:r>
            <a:r>
              <a:rPr lang="zh-CN" altLang="en-US">
                <a:solidFill>
                  <a:schemeClr val="tx1"/>
                </a:solidFill>
              </a:rPr>
              <a:t>标记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642494"/>
              </p:ext>
            </p:extLst>
          </p:nvPr>
        </p:nvGraphicFramePr>
        <p:xfrm>
          <a:off x="457200" y="1556792"/>
          <a:ext cx="7704855" cy="402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3654">
                  <a:extLst>
                    <a:ext uri="{9D8B030D-6E8A-4147-A177-3AD203B41FA5}">
                      <a16:colId xmlns:a16="http://schemas.microsoft.com/office/drawing/2014/main" val="574541643"/>
                    </a:ext>
                  </a:extLst>
                </a:gridCol>
                <a:gridCol w="3135536">
                  <a:extLst>
                    <a:ext uri="{9D8B030D-6E8A-4147-A177-3AD203B41FA5}">
                      <a16:colId xmlns:a16="http://schemas.microsoft.com/office/drawing/2014/main" val="1067496208"/>
                    </a:ext>
                  </a:extLst>
                </a:gridCol>
                <a:gridCol w="782733">
                  <a:extLst>
                    <a:ext uri="{9D8B030D-6E8A-4147-A177-3AD203B41FA5}">
                      <a16:colId xmlns:a16="http://schemas.microsoft.com/office/drawing/2014/main" val="2630936393"/>
                    </a:ext>
                  </a:extLst>
                </a:gridCol>
                <a:gridCol w="3002932">
                  <a:extLst>
                    <a:ext uri="{9D8B030D-6E8A-4147-A177-3AD203B41FA5}">
                      <a16:colId xmlns:a16="http://schemas.microsoft.com/office/drawing/2014/main" val="3309841774"/>
                    </a:ext>
                  </a:extLst>
                </a:gridCol>
              </a:tblGrid>
              <a:tr h="3469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缩写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颜色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缩写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颜色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480420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“.”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点标记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“4”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右三角架标记 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024661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“,”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像素标记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“s”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正方形标记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6083685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“o”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圆圈标记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“p”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五角形标记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7597950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“v”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倒三角标记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“*”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星型标记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2858170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“^”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正三角标记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“H”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旋转六边形钻石标记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4156005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“&lt;”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左三角标记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“d”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钻石标记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3684213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“&gt;”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右三角标记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“|”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竖线标记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8285296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“1”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倒三角架标记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“_”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水平线标记 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3480324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“2”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正三角架标记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“+”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+</a:t>
                      </a:r>
                      <a:r>
                        <a:rPr lang="zh-CN" sz="2400" kern="100">
                          <a:effectLst/>
                        </a:rPr>
                        <a:t>号标记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6563382"/>
                  </a:ext>
                </a:extLst>
              </a:tr>
              <a:tr h="3469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“3”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左三角架标记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“x”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十字交叉标记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3463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72970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196548" y="80509"/>
            <a:ext cx="8229600" cy="792163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鸢尾花验证数据集散点投影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179388" y="764704"/>
            <a:ext cx="8347075" cy="5688632"/>
          </a:xfrm>
          <a:ln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sklearn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包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自带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了两个数据集，其中一个是鸢尾花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数据库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FontTx/>
              <a:buNone/>
              <a:defRPr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from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sklearn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import datasets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FontTx/>
              <a:buNone/>
              <a:defRPr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iris=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datasets.load_iris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</a:p>
          <a:p>
            <a:pPr marL="0" indent="0">
              <a:buFontTx/>
              <a:buNone/>
              <a:defRPr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X=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iris.data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#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获得自变量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FontTx/>
              <a:buNone/>
              <a:defRPr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y=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iris.target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获得样本的分类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信息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FontTx/>
              <a:buNone/>
              <a:defRPr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X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有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个属性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sepal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length (cm)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sepal width (cm)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petal length (cm)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petal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width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（花瓣宽）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(cm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0" indent="0">
              <a:buFontTx/>
              <a:buNone/>
              <a:defRPr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样本分类，用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表达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  <a:defRPr/>
            </a:pPr>
            <a:endParaRPr lang="en-US" altLang="zh-CN" smtClean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zh-CN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请</a:t>
            </a:r>
            <a:r>
              <a:rPr lang="zh-CN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分别选择</a:t>
            </a:r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个和三个变量，在二维和三维空间中，观察不同品类鸢尾花的分布情况</a:t>
            </a:r>
            <a:endParaRPr lang="en-US" altLang="zh-CN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FontTx/>
              <a:buNone/>
              <a:defRPr/>
            </a:pP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ct val="20000"/>
              </a:spcBef>
              <a:buFontTx/>
              <a:buNone/>
              <a:defRPr/>
            </a:pP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ct val="20000"/>
              </a:spcBef>
              <a:buFontTx/>
              <a:buNone/>
              <a:defRPr/>
            </a:pP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772816"/>
            <a:ext cx="3168352" cy="279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1077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229600" cy="792162"/>
          </a:xfrm>
        </p:spPr>
        <p:txBody>
          <a:bodyPr/>
          <a:lstStyle/>
          <a:p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np.ndarray 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的数据过滤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179388" y="908050"/>
            <a:ext cx="8347075" cy="5257254"/>
          </a:xfrm>
          <a:ln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spcBef>
                <a:spcPct val="20000"/>
              </a:spcBef>
              <a:buFontTx/>
              <a:buNone/>
            </a:pP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二维矩阵，可以按行、列，将需要的数据过滤出来。</a:t>
            </a:r>
            <a:endParaRPr lang="en-US" altLang="zh-CN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ct val="20000"/>
              </a:spcBef>
              <a:buFontTx/>
              <a:buNone/>
            </a:pP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过滤时，将行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号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整理到一个一维列表中。然后将列表作为矩阵分片的一个维度。</a:t>
            </a:r>
            <a:endParaRPr lang="en-US" altLang="zh-CN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ct val="20000"/>
              </a:spcBef>
              <a:buFontTx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import numpy as np</a:t>
            </a:r>
          </a:p>
          <a:p>
            <a:pPr marL="0" indent="0" eaLnBrk="1" hangingPunct="1">
              <a:spcBef>
                <a:spcPct val="20000"/>
              </a:spcBef>
              <a:buFontTx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X=np.random.standard_normal((10,5)).round(3)</a:t>
            </a:r>
          </a:p>
          <a:p>
            <a:pPr marL="0" indent="0" eaLnBrk="1" hangingPunct="1">
              <a:spcBef>
                <a:spcPct val="20000"/>
              </a:spcBef>
              <a:buFontTx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rows=[0,4,8]</a:t>
            </a:r>
          </a:p>
          <a:p>
            <a:pPr marL="0" indent="0" eaLnBrk="1" hangingPunct="1">
              <a:spcBef>
                <a:spcPct val="20000"/>
              </a:spcBef>
              <a:buFontTx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Y=X[rows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]</a:t>
            </a:r>
          </a:p>
          <a:p>
            <a:pPr marL="0" indent="0" eaLnBrk="1" hangingPunct="1">
              <a:spcBef>
                <a:spcPct val="20000"/>
              </a:spcBef>
              <a:buFontTx/>
              <a:buNone/>
            </a:pP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cols=[1,4]</a:t>
            </a:r>
          </a:p>
          <a:p>
            <a:pPr marL="0" indent="0" eaLnBrk="1" hangingPunct="1">
              <a:spcBef>
                <a:spcPct val="20000"/>
              </a:spcBef>
              <a:buFontTx/>
              <a:buNone/>
            </a:pP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Z=X[:,cols]</a:t>
            </a:r>
          </a:p>
          <a:p>
            <a:pPr marL="0" indent="0" eaLnBrk="1" hangingPunct="1">
              <a:spcBef>
                <a:spcPct val="20000"/>
              </a:spcBef>
              <a:buFontTx/>
              <a:buNone/>
            </a:pPr>
            <a:endParaRPr lang="zh-CN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711739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229600" cy="792162"/>
          </a:xfrm>
        </p:spPr>
        <p:txBody>
          <a:bodyPr/>
          <a:lstStyle/>
          <a:p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np.ndarray 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的数据过滤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179388" y="908050"/>
            <a:ext cx="8347075" cy="5257254"/>
          </a:xfrm>
          <a:ln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spcBef>
                <a:spcPct val="20000"/>
              </a:spcBef>
              <a:buFontTx/>
              <a:buNone/>
            </a:pP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二维矩阵，可以按行、列，将需要的数据过滤出来。</a:t>
            </a:r>
            <a:endParaRPr lang="en-US" altLang="zh-CN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ct val="20000"/>
              </a:spcBef>
              <a:buFontTx/>
              <a:buNone/>
            </a:pP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过滤时，将对应的行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列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位置设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True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False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。然后将列表作为矩阵分片的一个维度。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True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对应的行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列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将被过滤出来</a:t>
            </a:r>
            <a:endParaRPr lang="en-US" altLang="zh-CN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ct val="20000"/>
              </a:spcBef>
              <a:buFontTx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import numpy as np</a:t>
            </a:r>
          </a:p>
          <a:p>
            <a:pPr marL="0" indent="0" eaLnBrk="1" hangingPunct="1">
              <a:spcBef>
                <a:spcPct val="20000"/>
              </a:spcBef>
              <a:buFontTx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X=np.random.standard_normal((10,5)).round(3)</a:t>
            </a:r>
          </a:p>
          <a:p>
            <a:pPr marL="0" indent="0" eaLnBrk="1" hangingPunct="1">
              <a:spcBef>
                <a:spcPct val="20000"/>
              </a:spcBef>
              <a:buFontTx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rows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=[True,False,True,True,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 False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 False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 False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 False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 False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False]</a:t>
            </a:r>
          </a:p>
          <a:p>
            <a:pPr marL="0" indent="0" eaLnBrk="1" hangingPunct="1">
              <a:spcBef>
                <a:spcPct val="20000"/>
              </a:spcBef>
              <a:buFontTx/>
              <a:buNone/>
            </a:pP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X1=X[rows]</a:t>
            </a:r>
          </a:p>
          <a:p>
            <a:pPr marL="0" indent="0" eaLnBrk="1" hangingPunct="1">
              <a:spcBef>
                <a:spcPct val="20000"/>
              </a:spcBef>
              <a:buFontTx/>
              <a:buNone/>
            </a:pPr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ct val="20000"/>
              </a:spcBef>
              <a:buFontTx/>
              <a:buNone/>
            </a:pPr>
            <a:endParaRPr lang="zh-CN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125181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229600" cy="792162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鸢尾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花数据集不同样本的分割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179388" y="908050"/>
            <a:ext cx="8497068" cy="2880990"/>
          </a:xfrm>
          <a:ln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iris=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datasets.load_iris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() #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从数据库获得数据</a:t>
            </a:r>
          </a:p>
          <a:p>
            <a:pPr marL="0" indent="0">
              <a:buFontTx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=iris.data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#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获得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自变量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数据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,2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维数组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y=iris.target  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样本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的分类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信息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表示，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一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维数组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FontTx/>
              <a:buNone/>
            </a:pP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将不同的样本，用不同的</a:t>
            </a:r>
            <a:r>
              <a:rPr lang="zh-CN" altLang="en-US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色彩、形状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，作为空间的点显示</a:t>
            </a:r>
            <a:endParaRPr lang="en-US" altLang="zh-CN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FontTx/>
              <a:buNone/>
            </a:pP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数据在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中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如何将不同类型的花的数据分离出来</a:t>
            </a:r>
            <a:endParaRPr lang="en-US" altLang="zh-CN" dirty="0" smtClean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FontTx/>
              <a:buNone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的行与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data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的行，是一一对应的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ct val="20000"/>
              </a:spcBef>
              <a:buFontTx/>
              <a:buNone/>
            </a:pPr>
            <a:endParaRPr lang="zh-CN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755576" y="4077072"/>
            <a:ext cx="216024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043608" y="4077072"/>
            <a:ext cx="216024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331640" y="4077072"/>
            <a:ext cx="216024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619672" y="4077072"/>
            <a:ext cx="216024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411760" y="4072488"/>
            <a:ext cx="288033" cy="307777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0</a:t>
            </a:r>
            <a:endParaRPr kumimoji="0" lang="zh-CN" altLang="en-US" sz="1400" b="0" i="0" u="none" strike="noStrike" cap="none" normalizeH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55575" y="4441696"/>
            <a:ext cx="216024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043607" y="4441696"/>
            <a:ext cx="216024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331639" y="4441696"/>
            <a:ext cx="216024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619671" y="4441696"/>
            <a:ext cx="216024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411759" y="4437112"/>
            <a:ext cx="288033" cy="307777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1</a:t>
            </a:r>
            <a:endParaRPr kumimoji="0" lang="zh-CN" altLang="en-US" sz="1400" b="0" i="0" u="none" strike="noStrike" cap="none" normalizeH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55576" y="4801736"/>
            <a:ext cx="216024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043608" y="4801736"/>
            <a:ext cx="216024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331640" y="4801736"/>
            <a:ext cx="216024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619672" y="4801736"/>
            <a:ext cx="216024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411760" y="4797152"/>
            <a:ext cx="288033" cy="307777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1</a:t>
            </a:r>
            <a:endParaRPr kumimoji="0" lang="zh-CN" altLang="en-US" sz="1400" b="0" i="0" u="none" strike="noStrike" cap="none" normalizeH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755576" y="5214039"/>
            <a:ext cx="216024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1043608" y="5214039"/>
            <a:ext cx="216024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331640" y="5214039"/>
            <a:ext cx="216024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1619672" y="5214039"/>
            <a:ext cx="216024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2411760" y="5209455"/>
            <a:ext cx="288033" cy="307777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0</a:t>
            </a:r>
            <a:endParaRPr kumimoji="0" lang="zh-CN" altLang="en-US" sz="1400" b="0" i="0" u="none" strike="noStrike" cap="none" normalizeH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55576" y="5574079"/>
            <a:ext cx="216024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043608" y="5574079"/>
            <a:ext cx="216024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331640" y="5574079"/>
            <a:ext cx="216024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619672" y="5574079"/>
            <a:ext cx="216024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411760" y="5569495"/>
            <a:ext cx="288033" cy="307777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1</a:t>
            </a:r>
            <a:endParaRPr kumimoji="0" lang="zh-CN" altLang="en-US" sz="1400" b="0" i="0" u="none" strike="noStrike" cap="none" normalizeH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2843808" y="4221088"/>
            <a:ext cx="57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>
            <a:off x="2843808" y="4581128"/>
            <a:ext cx="57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>
            <a:off x="2843808" y="4941168"/>
            <a:ext cx="57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>
            <a:off x="2843808" y="5373216"/>
            <a:ext cx="57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接箭头连接符 33"/>
          <p:cNvCxnSpPr/>
          <p:nvPr/>
        </p:nvCxnSpPr>
        <p:spPr bwMode="auto">
          <a:xfrm>
            <a:off x="2843808" y="5733256"/>
            <a:ext cx="57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文本框 28"/>
          <p:cNvSpPr txBox="1"/>
          <p:nvPr/>
        </p:nvSpPr>
        <p:spPr>
          <a:xfrm>
            <a:off x="3707904" y="407248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True</a:t>
            </a:r>
            <a:endParaRPr lang="zh-CN" altLang="en-US" sz="1400"/>
          </a:p>
        </p:txBody>
      </p:sp>
      <p:sp>
        <p:nvSpPr>
          <p:cNvPr id="36" name="文本框 35"/>
          <p:cNvSpPr txBox="1"/>
          <p:nvPr/>
        </p:nvSpPr>
        <p:spPr>
          <a:xfrm>
            <a:off x="3707904" y="4417367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False</a:t>
            </a:r>
            <a:endParaRPr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3707904" y="479715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False</a:t>
            </a:r>
            <a:endParaRPr lang="zh-CN" altLang="en-US" sz="1400"/>
          </a:p>
        </p:txBody>
      </p:sp>
      <p:sp>
        <p:nvSpPr>
          <p:cNvPr id="38" name="文本框 37"/>
          <p:cNvSpPr txBox="1"/>
          <p:nvPr/>
        </p:nvSpPr>
        <p:spPr>
          <a:xfrm>
            <a:off x="3707904" y="515719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True</a:t>
            </a:r>
            <a:endParaRPr lang="zh-CN" altLang="en-US" sz="1400"/>
          </a:p>
        </p:txBody>
      </p:sp>
      <p:sp>
        <p:nvSpPr>
          <p:cNvPr id="39" name="文本框 38"/>
          <p:cNvSpPr txBox="1"/>
          <p:nvPr/>
        </p:nvSpPr>
        <p:spPr>
          <a:xfrm>
            <a:off x="3707904" y="5569495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False</a:t>
            </a:r>
            <a:endParaRPr lang="zh-CN" altLang="en-US" sz="1400"/>
          </a:p>
        </p:txBody>
      </p:sp>
      <p:sp>
        <p:nvSpPr>
          <p:cNvPr id="30" name="矩形 29"/>
          <p:cNvSpPr/>
          <p:nvPr/>
        </p:nvSpPr>
        <p:spPr>
          <a:xfrm>
            <a:off x="6486703" y="4585543"/>
            <a:ext cx="20329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等线" panose="02010600030101010101" pitchFamily="2" charset="-122"/>
                <a:ea typeface="等线" panose="02010600030101010101" pitchFamily="2" charset="-122"/>
              </a:rPr>
              <a:t>cls1=y==</a:t>
            </a:r>
            <a:r>
              <a:rPr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0 </a:t>
            </a:r>
            <a:endParaRPr lang="zh-CN" altLang="en-US" sz="2800" b="1"/>
          </a:p>
        </p:txBody>
      </p:sp>
      <p:sp>
        <p:nvSpPr>
          <p:cNvPr id="35" name="右箭头 34"/>
          <p:cNvSpPr/>
          <p:nvPr/>
        </p:nvSpPr>
        <p:spPr bwMode="auto">
          <a:xfrm rot="10800000">
            <a:off x="5256076" y="4748084"/>
            <a:ext cx="936104" cy="335359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06563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229600" cy="792162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鸢尾花验证数据集散点投影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179388" y="908050"/>
            <a:ext cx="8347075" cy="5617294"/>
          </a:xfrm>
          <a:ln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from sklearn import datasets</a:t>
            </a:r>
          </a:p>
          <a:p>
            <a:pPr marL="0" indent="0">
              <a:buFontTx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iris=datasets.load_iris()</a:t>
            </a:r>
          </a:p>
          <a:p>
            <a:pPr marL="0" indent="0">
              <a:buFontTx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X=iris.data #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获得自变量数据</a:t>
            </a:r>
          </a:p>
          <a:p>
            <a:pPr marL="0" indent="0">
              <a:buFontTx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y=iris.target  </a:t>
            </a:r>
          </a:p>
          <a:p>
            <a:pPr marL="0" indent="0">
              <a:buFontTx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import matplotlib.pyplot as plt</a:t>
            </a:r>
          </a:p>
          <a:p>
            <a:pPr marL="0" indent="0">
              <a:buFontTx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plt.scatter(X[y==0,0],X[y==0,2],s=20,c='r',marker='o')</a:t>
            </a:r>
          </a:p>
          <a:p>
            <a:pPr marL="0" indent="0">
              <a:buFontTx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plt.scatter(X[y==1,0],X[y==1,2],s=20,c='b',marker='+')</a:t>
            </a:r>
          </a:p>
          <a:p>
            <a:pPr marL="0" indent="0">
              <a:buFontTx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plt.scatter(X[y==2,0],X[y==2,2],s=20,c='g',marker='v')</a:t>
            </a:r>
          </a:p>
          <a:p>
            <a:pPr marL="0" indent="0">
              <a:buFontTx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plt.show()</a:t>
            </a:r>
          </a:p>
          <a:p>
            <a:pPr marL="0" indent="0">
              <a:buFontTx/>
              <a:buNone/>
            </a:pP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ct val="20000"/>
              </a:spcBef>
              <a:buFontTx/>
              <a:buNone/>
            </a:pPr>
            <a:endParaRPr lang="zh-CN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340768"/>
            <a:ext cx="4649259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8355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229600" cy="792162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鸢尾花验证数据集散点投影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179388" y="908050"/>
            <a:ext cx="8347075" cy="5617294"/>
          </a:xfrm>
          <a:ln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from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pylab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import *</a:t>
            </a:r>
          </a:p>
          <a:p>
            <a:pPr marL="0" indent="0">
              <a:buFontTx/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from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sklearn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import datasets</a:t>
            </a:r>
          </a:p>
          <a:p>
            <a:pPr marL="0" indent="0">
              <a:buFontTx/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iris=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datasets.load_iris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() #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从数据库获得数据</a:t>
            </a:r>
          </a:p>
          <a:p>
            <a:pPr marL="0" indent="0">
              <a:buFontTx/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data=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iris.data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#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获得自变量数据</a:t>
            </a:r>
          </a:p>
          <a:p>
            <a:pPr marL="0" indent="0">
              <a:buFontTx/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target=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iris.target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#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获得样本的分类信息</a:t>
            </a:r>
          </a:p>
          <a:p>
            <a:pPr marL="0" indent="0">
              <a:buFontTx/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from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pylab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import plot, show</a:t>
            </a:r>
          </a:p>
          <a:p>
            <a:pPr marL="0" indent="0">
              <a:buFontTx/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cls1=target==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0 ;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cls2=target==1;cls3=target==2</a:t>
            </a:r>
          </a:p>
          <a:p>
            <a:pPr marL="0" indent="0">
              <a:buFontTx/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plot(data[cls1,0],data[cls1,2],'b^')</a:t>
            </a:r>
          </a:p>
          <a:p>
            <a:pPr marL="0" indent="0">
              <a:buFontTx/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plot(data[cls2,0],data[cls2,2],'r*')</a:t>
            </a:r>
          </a:p>
          <a:p>
            <a:pPr marL="0" indent="0">
              <a:buFontTx/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plot(data[cls3,0],data[cls3,2],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'go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')  # go  g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绿色，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o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是标记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FontTx/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show()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FontTx/>
              <a:buNone/>
            </a:pP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ct val="20000"/>
              </a:spcBef>
              <a:buFontTx/>
              <a:buNone/>
            </a:pPr>
            <a:endParaRPr lang="zh-CN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915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57" y="1052736"/>
            <a:ext cx="5185643" cy="362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14019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53181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zh-CN" dirty="0"/>
              <a:t>案例：鸢尾花数据</a:t>
            </a:r>
            <a:r>
              <a:rPr lang="zh-CN" altLang="zh-CN" dirty="0" smtClean="0"/>
              <a:t>可视化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二维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43203" y="928047"/>
            <a:ext cx="8640960" cy="5688632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from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sklearn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import datasets</a:t>
            </a:r>
          </a:p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iris=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datasets.load_iris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() #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从数据库获得数据</a:t>
            </a:r>
          </a:p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data=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iris.data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#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获得自变量数据</a:t>
            </a:r>
          </a:p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target=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iris.target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#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获得样本的分类信息</a:t>
            </a:r>
          </a:p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import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matplotlib.pyplot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as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plt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import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matplotlib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as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mpl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mpl.rcParams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['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font.family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'] = 'sans-serif'</a:t>
            </a:r>
          </a:p>
          <a:p>
            <a:pPr marL="0" indent="0">
              <a:buNone/>
            </a:pP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mpl.rcParams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['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font.sans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-serif'] = [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u'SimHei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']</a:t>
            </a:r>
          </a:p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cls1=target==0;cls2=target==1;cls3=target==2</a:t>
            </a:r>
          </a:p>
          <a:p>
            <a:pPr marL="0" indent="0">
              <a:buNone/>
            </a:pP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plt.plot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(data[cls1,2],data[cls1,3],'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b^',label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='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山鸢尾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')</a:t>
            </a:r>
          </a:p>
          <a:p>
            <a:pPr marL="0" indent="0">
              <a:buNone/>
            </a:pP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plt.plot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(data[cls2,2],data[cls2,3],'r*',label='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变色鸢尾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')</a:t>
            </a:r>
          </a:p>
          <a:p>
            <a:pPr marL="0" indent="0">
              <a:buNone/>
            </a:pP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plt.plot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(data[cls3,2],data[cls3,3],'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go',label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='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维吉尼亚鸢尾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')</a:t>
            </a:r>
          </a:p>
          <a:p>
            <a:pPr marL="0" indent="0">
              <a:buNone/>
            </a:pP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plt.legend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loc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='upper left')</a:t>
            </a:r>
          </a:p>
          <a:p>
            <a:pPr marL="0" indent="0">
              <a:buNone/>
            </a:pP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plt.show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endParaRPr lang="en-US" altLang="zh-CN" sz="20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107504" y="235424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3500276" y="914399"/>
            <a:ext cx="5393826" cy="376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6689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327585" y="215537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制作腿长与身高的散点与拟合直线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51762" y="1023575"/>
            <a:ext cx="8684733" cy="4925706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import numpy as np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from MLR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终版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import MLR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Data=np.loadtxt (r"F:\teach\programTeach\modelTeach\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腿长与身高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.txt")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X=Data[0:1,:].T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Y=Data[1:,:].T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mlr=MLR(X,Y)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mlr.fit()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print(mlr.getCoef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())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。。。。。 自己发挥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取开始点和最后点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值，预测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值，画两点的直线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2132856"/>
            <a:ext cx="4814397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7523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 smtClean="0">
                <a:solidFill>
                  <a:schemeClr val="tx1"/>
                </a:solidFill>
              </a:rPr>
              <a:t>Matplotlib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345638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环境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下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实现制图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功能的第三方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库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库的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支持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支持用户方便设计出二维、三维数据的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图形显示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提供迪卡尔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坐标、极坐标、球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坐标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制作的图形达到出版级的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标准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可以在一张绘图纸上绘制多张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小图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71538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327585" y="215537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制作腿长与身高的散点与拟合直线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29633" y="1556792"/>
            <a:ext cx="8684733" cy="2664296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。。。。。 自己发挥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取最小、最大值，形成二维矩阵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，预测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值，画两点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的直线</a:t>
            </a:r>
            <a:endParaRPr lang="en-US" altLang="zh-CN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+mj-lt"/>
              <a:buAutoNum type="arabicPeriod"/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找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的最小和最大</a:t>
            </a:r>
            <a:endParaRPr lang="en-US" altLang="zh-CN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+mj-lt"/>
              <a:buAutoNum type="arabicPeriod"/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利用拟合模型预报对应的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endParaRPr lang="en-US" altLang="zh-CN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+mj-lt"/>
              <a:buAutoNum type="arabicPeriod"/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用最小、最大与预报的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值，两个点，画直线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81115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327585" y="215537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制作腿长与身高的散点与拟合直线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27585" y="1556792"/>
            <a:ext cx="8684733" cy="3413537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import matplotlib.pyplot as plt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plt.scatter(X,Y)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xMin=np.min(X)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xMax=np.max(X)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Xnew=np.array([[xMin],[xMax]])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yhat=mlr.predict(Xnew)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points=[xMin,xMax]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plt.plot(points,yhat)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plt.show()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6423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>
                <a:solidFill>
                  <a:schemeClr val="tx1"/>
                </a:solidFill>
              </a:rPr>
              <a:t>显示汉字、负号会乱码？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66936" y="1268760"/>
            <a:ext cx="8610128" cy="3384376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默认，汉字会乱码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as 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mpl</a:t>
            </a:r>
          </a:p>
          <a:p>
            <a:pPr marL="0" indent="0"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mpl.rcParams['axes.unicode_minus'] = False</a:t>
            </a:r>
          </a:p>
          <a:p>
            <a:pPr marL="0" indent="0"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负号正常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显示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mpl.rcParams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['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font.family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'] = 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'sans-serif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mpl.rcParams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['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font.sans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-serif'] = [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u'SimHei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']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42066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柱</a:t>
            </a:r>
            <a:r>
              <a:rPr lang="zh-CN" altLang="en-US" dirty="0" smtClean="0">
                <a:solidFill>
                  <a:schemeClr val="tx1"/>
                </a:solidFill>
              </a:rPr>
              <a:t>图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435280" cy="5184576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mpl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pylab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import *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mpl.rcParams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['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font.sans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-serif'] = ['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SimHei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']  #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提供汉字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支持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rect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plt.</a:t>
            </a:r>
            <a:r>
              <a:rPr lang="en-US" altLang="zh-CN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bar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(x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 (0,1),height = (1,0.5),width=0.35, align='center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')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plt.ylabel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('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人数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')  #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显示汉字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plt.xlabel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('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性别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')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plt.xticks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((0,1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),("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男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","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女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"))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plt.legend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rect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,),("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图例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",))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plt.show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212976"/>
            <a:ext cx="4916020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590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柱</a:t>
            </a:r>
            <a:r>
              <a:rPr lang="zh-CN" altLang="en-US" dirty="0" smtClean="0">
                <a:solidFill>
                  <a:schemeClr val="tx1"/>
                </a:solidFill>
              </a:rPr>
              <a:t>图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zh-CN" altLang="en-US" dirty="0" smtClean="0">
                <a:solidFill>
                  <a:schemeClr val="tx1"/>
                </a:solidFill>
              </a:rPr>
              <a:t>折线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435280" cy="5184576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np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matplotlib.pyplot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plt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mpl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mpl.rcParams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['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font.family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'] = 'sans-serif'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mpl.rcParams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['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font.sans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-serif'] = [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u'SimHei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']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data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np.random.randint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(1, 10, 10)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np.arange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(data))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plt.plot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(x, data, color = 'r')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plt.bar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(x, data, alpha = .5,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color = '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b',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width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=0.2,align='center')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plt.show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alpha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是透明度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2348880"/>
            <a:ext cx="4623853" cy="317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3112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子窗口制图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435280" cy="381642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subplot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subplot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函数中有三个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整数</a:t>
            </a:r>
            <a:r>
              <a:rPr lang="zh-CN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endParaRPr lang="en-US" altLang="zh-CN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前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两个指定制图的</a:t>
            </a:r>
            <a:r>
              <a:rPr lang="zh-CN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r>
              <a:rPr lang="zh-CN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后面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一个参数指定第几个子图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subplot(1,2,1)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指定图形中有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子图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它们处于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第一行上。最后一个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通知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maplotlib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，这是第一个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子图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subplot(1,2,2)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子图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20628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子窗口制图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435280" cy="5184576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</a:t>
            </a:r>
            <a:r>
              <a:rPr lang="en-US" altLang="zh-CN" dirty="0" err="1" smtClean="0"/>
              <a:t>np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as </a:t>
            </a:r>
            <a:r>
              <a:rPr lang="en-US" altLang="zh-CN" dirty="0" err="1" smtClean="0"/>
              <a:t>plt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x </a:t>
            </a:r>
            <a:r>
              <a:rPr lang="en-US" altLang="zh-CN" dirty="0"/>
              <a:t>= </a:t>
            </a:r>
            <a:r>
              <a:rPr lang="en-US" altLang="zh-CN" dirty="0" err="1"/>
              <a:t>np.linspace</a:t>
            </a:r>
            <a:r>
              <a:rPr lang="en-US" altLang="zh-CN" dirty="0"/>
              <a:t>(0, 5, 10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y </a:t>
            </a:r>
            <a:r>
              <a:rPr lang="en-US" altLang="zh-CN" dirty="0"/>
              <a:t>= x ** </a:t>
            </a:r>
            <a:r>
              <a:rPr lang="en-US" altLang="zh-CN" dirty="0" smtClean="0"/>
              <a:t>2</a:t>
            </a:r>
          </a:p>
          <a:p>
            <a:pPr marL="0" indent="0">
              <a:buNone/>
            </a:pPr>
            <a:r>
              <a:rPr lang="en-US" altLang="zh-CN" dirty="0" err="1" smtClean="0"/>
              <a:t>plt.subplot</a:t>
            </a:r>
            <a:r>
              <a:rPr lang="en-US" altLang="zh-CN" dirty="0" smtClean="0"/>
              <a:t>(1,2,1)</a:t>
            </a:r>
          </a:p>
          <a:p>
            <a:pPr marL="0" indent="0">
              <a:buNone/>
            </a:pPr>
            <a:r>
              <a:rPr lang="en-US" altLang="zh-CN" dirty="0" err="1" smtClean="0"/>
              <a:t>plt.plot</a:t>
            </a:r>
            <a:r>
              <a:rPr lang="en-US" altLang="zh-CN" dirty="0" smtClean="0"/>
              <a:t>(x</a:t>
            </a:r>
            <a:r>
              <a:rPr lang="en-US" altLang="zh-CN" dirty="0"/>
              <a:t>, y, 'r-</a:t>
            </a:r>
            <a:r>
              <a:rPr lang="en-US" altLang="zh-CN" dirty="0" smtClean="0"/>
              <a:t>-')</a:t>
            </a:r>
          </a:p>
          <a:p>
            <a:pPr marL="0" indent="0">
              <a:buNone/>
            </a:pPr>
            <a:r>
              <a:rPr lang="en-US" altLang="zh-CN" dirty="0" err="1" smtClean="0"/>
              <a:t>plt.subplot</a:t>
            </a:r>
            <a:r>
              <a:rPr lang="en-US" altLang="zh-CN" dirty="0" smtClean="0"/>
              <a:t>(1,2,2)</a:t>
            </a:r>
          </a:p>
          <a:p>
            <a:pPr marL="0" indent="0">
              <a:buNone/>
            </a:pPr>
            <a:r>
              <a:rPr lang="en-US" altLang="zh-CN" dirty="0" err="1" smtClean="0"/>
              <a:t>plt.plot</a:t>
            </a:r>
            <a:r>
              <a:rPr lang="en-US" altLang="zh-CN" dirty="0" smtClean="0"/>
              <a:t>(y</a:t>
            </a:r>
            <a:r>
              <a:rPr lang="en-US" altLang="zh-CN" dirty="0"/>
              <a:t>, x, 'g</a:t>
            </a:r>
            <a:r>
              <a:rPr lang="en-US" altLang="zh-CN" dirty="0" smtClean="0"/>
              <a:t>*-')</a:t>
            </a:r>
          </a:p>
          <a:p>
            <a:pPr marL="0" indent="0">
              <a:buNone/>
            </a:pPr>
            <a:r>
              <a:rPr lang="en-US" altLang="zh-CN" dirty="0" err="1" smtClean="0"/>
              <a:t>plt.show</a:t>
            </a:r>
            <a:r>
              <a:rPr lang="en-US" altLang="zh-CN" dirty="0"/>
              <a:t>()</a:t>
            </a:r>
            <a:endParaRPr lang="zh-CN" altLang="zh-CN" dirty="0"/>
          </a:p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116" y="2116467"/>
            <a:ext cx="4725477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0990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下面窗口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3672408" cy="4094163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subplot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参数如何定？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283968" y="1196752"/>
            <a:ext cx="468052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5119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指定图的大小和分辨率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435280" cy="5184576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指定图形的分辨率、大小和长宽比例（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aspect ratio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subplots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函数中的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figsize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dpi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等参数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如创建一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800×600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像素、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100dpi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（每英寸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点）分辨率的图形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，可以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使用如下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fig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axes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plt.subplots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figsize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=(8,6),dpi=100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>
              <a:buNone/>
            </a:pPr>
            <a:endParaRPr lang="en-US" altLang="zh-CN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后续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axes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画图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49579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指定图的大小和分辨率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7920880" cy="5184576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np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matplotlib.pyplot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plt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np.linspace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(0, 5, 10)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y = x ** 2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fig, axes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plt.subplots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figsize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=(8,6),dpi=100)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axes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.plot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(x, y, 'r')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axes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.set_xlabel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('x')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axes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.set_ylabel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('y')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axes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.set_title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('title')</a:t>
            </a:r>
          </a:p>
          <a:p>
            <a:pPr marL="0" indent="0"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plt.show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140968"/>
            <a:ext cx="3874766" cy="300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2681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128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制图初步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52936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将函数转化成关于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坐标点的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数组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步骤如下：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+mj-lt"/>
              <a:buAutoNum type="arabicPeriod"/>
            </a:pP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采样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np.arange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np.linspace</a:t>
            </a:r>
          </a:p>
          <a:p>
            <a:pPr marL="514350" indent="-51435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+mj-lt"/>
              <a:buAutoNum type="arabicPeriod"/>
            </a:pP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np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函数计算对应的函数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    数据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全部以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np.array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类型表达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65534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53181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三维图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435280" cy="4608512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引用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matplotlib.pyplot as plt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再</a:t>
            </a:r>
            <a:r>
              <a:rPr lang="zh-CN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引用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mpl_toolkits.mplot3d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Axes3D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获取制图对象 </a:t>
            </a:r>
            <a:r>
              <a:rPr lang="en-US" altLang="zh-CN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fig = plt.figure()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Axes3D</a:t>
            </a:r>
            <a:r>
              <a:rPr lang="zh-CN" altLang="en-US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fig</a:t>
            </a:r>
            <a:r>
              <a:rPr lang="zh-CN" altLang="en-US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</a:t>
            </a:r>
            <a:r>
              <a:rPr lang="en-US" altLang="zh-CN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3D</a:t>
            </a:r>
            <a:r>
              <a:rPr lang="zh-CN" altLang="en-US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mtClean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3D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对象制图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matplotlib.pyplot</a:t>
            </a:r>
            <a:r>
              <a:rPr lang="en-US" altLang="zh-CN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plt</a:t>
            </a:r>
            <a:endParaRPr lang="en-US" altLang="zh-CN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from mpl_toolkits.mplot3d import Axes3D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fig = </a:t>
            </a:r>
            <a:r>
              <a:rPr lang="en-US" altLang="zh-CN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plt.figure</a:t>
            </a:r>
            <a:r>
              <a:rPr lang="en-US" altLang="zh-CN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endParaRPr lang="en-US" altLang="zh-CN" dirty="0" smtClean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ax = Axes3D(fig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04435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53181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三维图的单元构造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435280" cy="4608512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plot_trisurf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（以小三角形构成曲面单元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plot_surface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（以菱形构成曲面单元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两者需要的数据类型不一样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risurf: 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x,y,z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是等长的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1D array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x,y,z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对应的元素，组成维空间的一个点。</a:t>
            </a: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urface 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使用的是</a:t>
            </a:r>
            <a:r>
              <a:rPr lang="en-US" altLang="zh-CN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np.meshgrid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产生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的数据</a:t>
            </a: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都是二维矩阵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218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53181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三维图的单元构造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7056784" cy="4968552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matplotlib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import cm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matplotlib.pyplot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plt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mpl_toolkits.mplot3d import Axes3D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fig = 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plt.figure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ax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Axes3D(fig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 = [0, 1, 2, 1.5]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Y = [0, 4, 4, 1]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Z = [0, 2, 0, 0]</a:t>
            </a:r>
          </a:p>
          <a:p>
            <a:pPr marL="0" indent="0"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ax.plot_trisurf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(X, Y, Z)</a:t>
            </a:r>
          </a:p>
          <a:p>
            <a:pPr marL="0" indent="0"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plt.show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708920"/>
            <a:ext cx="4433887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95532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6228" y="116632"/>
            <a:ext cx="8275638" cy="868363"/>
          </a:xfrm>
        </p:spPr>
        <p:txBody>
          <a:bodyPr/>
          <a:lstStyle/>
          <a:p>
            <a:r>
              <a:rPr lang="zh-CN" altLang="en-US" dirty="0" smtClean="0"/>
              <a:t>三维曲面制作</a:t>
            </a:r>
            <a:r>
              <a:rPr lang="en-US" altLang="zh-CN" dirty="0" smtClean="0"/>
              <a:t>—</a:t>
            </a:r>
            <a:r>
              <a:rPr lang="zh-CN" altLang="en-US" dirty="0"/>
              <a:t>三</a:t>
            </a:r>
            <a:r>
              <a:rPr lang="zh-CN" altLang="en-US" dirty="0" smtClean="0"/>
              <a:t>个数组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190" y="999396"/>
            <a:ext cx="8293100" cy="5112568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plot_trisurf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，三维空间，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z</a:t>
            </a:r>
          </a:p>
          <a:p>
            <a:pPr marL="0" indent="0">
              <a:buNone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z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对应位置的点，组成三维空间的一个点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由此作图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424027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200" smtClean="0"/>
              <a:t> [ 1, 2, 3       ]</a:t>
            </a:r>
          </a:p>
          <a:p>
            <a:pPr marL="0" indent="0">
              <a:buNone/>
            </a:pPr>
            <a:r>
              <a:rPr lang="en-US" altLang="zh-CN" sz="3200" smtClean="0"/>
              <a:t>[  [1],</a:t>
            </a:r>
          </a:p>
          <a:p>
            <a:pPr marL="0" indent="0">
              <a:buNone/>
            </a:pPr>
            <a:r>
              <a:rPr lang="en-US" altLang="zh-CN" sz="3200" smtClean="0"/>
              <a:t>    [2],</a:t>
            </a:r>
          </a:p>
          <a:p>
            <a:pPr marL="0" indent="0">
              <a:buNone/>
            </a:pPr>
            <a:r>
              <a:rPr lang="en-US" altLang="zh-CN" sz="3200" smtClean="0"/>
              <a:t>    [3]</a:t>
            </a:r>
          </a:p>
          <a:p>
            <a:pPr marL="0" indent="0">
              <a:buNone/>
            </a:pPr>
            <a:r>
              <a:rPr lang="en-US" altLang="zh-CN" sz="3200" smtClean="0"/>
              <a:t>]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49390857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53181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三维曲面</a:t>
            </a:r>
            <a:r>
              <a:rPr lang="en-US" altLang="zh-CN" dirty="0" err="1" smtClean="0">
                <a:solidFill>
                  <a:schemeClr val="tx1"/>
                </a:solidFill>
              </a:rPr>
              <a:t>plot_trisurf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8435280" cy="561662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matplotlib.pyplot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plt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from mpl_toolkits.mplot3d import Axes3D </a:t>
            </a: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as np</a:t>
            </a:r>
          </a:p>
          <a:p>
            <a:pPr marL="0" indent="0">
              <a:buNone/>
            </a:pP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n_angles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= 36</a:t>
            </a:r>
          </a:p>
          <a:p>
            <a:pPr marL="0" indent="0">
              <a:buNone/>
            </a:pP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n_radii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= 8</a:t>
            </a: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radii =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np.linspace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(0.125, 1.0,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n_radii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angles =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np.linspace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(0, 2 *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np.pi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n_angles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 endpoint=False)</a:t>
            </a: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angles =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np.repeat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(angles[...,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np.newaxis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],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n_radii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 axis=1)</a:t>
            </a: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# angles[...,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np.newaxis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增加一维，将每个元素转化成一个列表</a:t>
            </a: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x =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np.append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(0, (radii *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np.cos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(angles)).flatten())</a:t>
            </a: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y =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np.append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(0, (radii *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np.sin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(angles)).flatten()) </a:t>
            </a: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# flatten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作用是将矩阵的行之间首尾相接连接成一个一维矩阵</a:t>
            </a: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z =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np.sin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(-x * y)</a:t>
            </a: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fig =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plt.figure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ax = Axes3D(fig)</a:t>
            </a:r>
          </a:p>
          <a:p>
            <a:pPr marL="0" indent="0">
              <a:buNone/>
            </a:pP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ax.plot_trisurf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 x, y, z,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cmap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plt.cm.jet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 linewidth=1)</a:t>
            </a:r>
          </a:p>
          <a:p>
            <a:pPr marL="0" indent="0">
              <a:buNone/>
            </a:pP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plt.show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700808"/>
            <a:ext cx="5303753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564623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三维曲面制作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网格点上的</a:t>
            </a:r>
            <a:r>
              <a:rPr lang="en-US" altLang="zh-CN" dirty="0" smtClean="0"/>
              <a:t>z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组成网格点</a:t>
            </a:r>
            <a:endParaRPr lang="en-US" altLang="zh-CN" dirty="0" smtClean="0"/>
          </a:p>
          <a:p>
            <a:r>
              <a:rPr lang="zh-CN" altLang="en-US" dirty="0" smtClean="0"/>
              <a:t>根据网格点上的</a:t>
            </a:r>
            <a:r>
              <a:rPr lang="en-US" altLang="zh-CN" dirty="0" smtClean="0"/>
              <a:t>z</a:t>
            </a:r>
            <a:r>
              <a:rPr lang="zh-CN" altLang="en-US" dirty="0" smtClean="0"/>
              <a:t>值制图</a:t>
            </a:r>
            <a:endParaRPr lang="en-US" altLang="zh-CN" dirty="0" smtClean="0"/>
          </a:p>
          <a:p>
            <a:r>
              <a:rPr lang="en-US" altLang="zh-CN" dirty="0" err="1"/>
              <a:t>plot_surface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258" y="1628800"/>
            <a:ext cx="4522230" cy="302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614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smtClean="0"/>
              <a:t>S=Ae(-((x-w)/(2</a:t>
            </a:r>
            <a:r>
              <a:rPr lang="zh-CN" altLang="en-US" sz="3200" smtClean="0"/>
              <a:t>*</a:t>
            </a:r>
            <a:r>
              <a:rPr lang="en-US" altLang="zh-CN" sz="3200" smtClean="0"/>
              <a:t>sig))</a:t>
            </a:r>
            <a:r>
              <a:rPr lang="en-US" altLang="zh-CN" sz="3200" baseline="30000" smtClean="0"/>
              <a:t>2</a:t>
            </a:r>
            <a:r>
              <a:rPr lang="en-US" altLang="zh-CN" sz="3200" smtClean="0"/>
              <a:t>)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50155845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53181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三维曲面</a:t>
            </a:r>
            <a:r>
              <a:rPr lang="en-US" altLang="zh-CN" dirty="0" err="1" smtClean="0">
                <a:solidFill>
                  <a:schemeClr val="tx1"/>
                </a:solidFill>
              </a:rPr>
              <a:t>plot_surface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8435280" cy="5184576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numpy as np</a:t>
            </a:r>
          </a:p>
          <a:p>
            <a:pPr marL="0" indent="0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n=200</a:t>
            </a:r>
          </a:p>
          <a:p>
            <a:pPr marL="0" indent="0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x = np.linspace(-10.0, 10.0, n)</a:t>
            </a:r>
          </a:p>
          <a:p>
            <a:pPr marL="0" indent="0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y = np.linspace(-10.0, 10.0, n)</a:t>
            </a:r>
          </a:p>
          <a:p>
            <a:pPr marL="0" indent="0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s1=2*np.exp(-((x+1)/(3))**2)  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生成一条高斯曲线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高斯峰公式 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s=A*exp(-((x-w)/sigma)**2)</a:t>
            </a:r>
          </a:p>
          <a:p>
            <a:pPr marL="0" indent="0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s2=2*np.exp(-((y+2)/(3))**2) </a:t>
            </a:r>
          </a:p>
          <a:p>
            <a:pPr marL="0" indent="0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Z1=np.outer(s1,s2)  # 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向量外积，生成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第一个高斯山包</a:t>
            </a:r>
          </a:p>
          <a:p>
            <a:pPr marL="0" indent="0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w1=2*np.exp(-((x-2)/4)**2)</a:t>
            </a:r>
          </a:p>
          <a:p>
            <a:pPr marL="0" indent="0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w2=2*np.exp(-((y-1)/4)**2)</a:t>
            </a:r>
          </a:p>
          <a:p>
            <a:pPr marL="0" indent="0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Z2=np.outer(w1,w2)  #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生成第二个高斯山包</a:t>
            </a:r>
          </a:p>
          <a:p>
            <a:pPr marL="0" indent="0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X, Y = np.meshgrid(x, y)</a:t>
            </a:r>
          </a:p>
          <a:p>
            <a:pPr marL="0" indent="0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Z=100*(Z2-Z1)</a:t>
            </a:r>
          </a:p>
          <a:p>
            <a:pPr marL="0" indent="0">
              <a:buNone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311" y="1628800"/>
            <a:ext cx="4581086" cy="310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1893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53181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三维曲面</a:t>
            </a:r>
            <a:r>
              <a:rPr lang="en-US" altLang="zh-CN" dirty="0" err="1" smtClean="0">
                <a:solidFill>
                  <a:schemeClr val="tx1"/>
                </a:solidFill>
              </a:rPr>
              <a:t>plot_surface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489654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mpl_toolkits.mplot3d import Axes3D</a:t>
            </a:r>
          </a:p>
          <a:p>
            <a:pPr marL="0" indent="0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from matplotlib import cm</a:t>
            </a:r>
          </a:p>
          <a:p>
            <a:pPr marL="0" indent="0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import matplotlib.pyplot as plt</a:t>
            </a:r>
          </a:p>
          <a:p>
            <a:pPr marL="0" indent="0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fig = plt.figure()</a:t>
            </a:r>
          </a:p>
          <a:p>
            <a:pPr marL="0" indent="0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ax = Axes3D(fig)</a:t>
            </a:r>
          </a:p>
          <a:p>
            <a:pPr marL="0" indent="0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ax.plot_surface(X, Y, Z,cmap=cm.jet)</a:t>
            </a:r>
          </a:p>
          <a:p>
            <a:pPr marL="0" indent="0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plt.show() #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画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3d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曲面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80746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347342" y="281781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数据</a:t>
            </a:r>
            <a:r>
              <a:rPr lang="zh-CN" altLang="en-US" dirty="0" smtClean="0">
                <a:solidFill>
                  <a:schemeClr val="tx1"/>
                </a:solidFill>
              </a:rPr>
              <a:t>的快速产生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54360" y="1268760"/>
            <a:ext cx="8435280" cy="453650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 err="1" smtClean="0"/>
              <a:t>arange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进行采样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arange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函数需要三个参数，分别</a:t>
            </a:r>
            <a:r>
              <a:rPr lang="zh-CN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zh-CN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起点</a:t>
            </a:r>
            <a:r>
              <a:rPr lang="zh-CN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终点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、采样间隔。采样间隔默认值为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smtClean="0"/>
              <a:t>import </a:t>
            </a:r>
            <a:r>
              <a:rPr lang="en-US" altLang="zh-CN" sz="2800" dirty="0" err="1"/>
              <a:t>numpy</a:t>
            </a:r>
            <a:r>
              <a:rPr lang="en-US" altLang="zh-CN" sz="2800" dirty="0"/>
              <a:t> as </a:t>
            </a:r>
            <a:r>
              <a:rPr lang="en-US" altLang="zh-CN" sz="2800" dirty="0" err="1" smtClean="0"/>
              <a:t>np</a:t>
            </a:r>
            <a:endParaRPr lang="en-US" altLang="zh-CN" sz="2800" dirty="0" smtClean="0"/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smtClean="0"/>
              <a:t>np.arange(0,1,0.1</a:t>
            </a:r>
            <a:r>
              <a:rPr lang="en-US" altLang="zh-CN" sz="2800" dirty="0" smtClean="0"/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smtClean="0"/>
              <a:t>array</a:t>
            </a:r>
            <a:r>
              <a:rPr lang="en-US" altLang="zh-CN" sz="2800" dirty="0"/>
              <a:t>([ 0. , 0.1, 0.2, 0.3, 0.4, 0.5, 0.6, 0.7, 0.8, </a:t>
            </a:r>
            <a:r>
              <a:rPr lang="en-US" altLang="zh-CN" sz="2800"/>
              <a:t>0.9</a:t>
            </a:r>
            <a:r>
              <a:rPr lang="en-US" altLang="zh-CN" sz="2800" smtClean="0"/>
              <a:t>])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smtClean="0"/>
              <a:t>np.arange(0</a:t>
            </a:r>
            <a:r>
              <a:rPr lang="en-US" altLang="zh-CN" sz="2800" dirty="0" smtClean="0"/>
              <a:t>, 5.6)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smtClean="0"/>
              <a:t>array</a:t>
            </a:r>
            <a:r>
              <a:rPr lang="en-US" altLang="zh-CN" sz="2800" dirty="0"/>
              <a:t>([ 0., 1., 2., 3., 4., </a:t>
            </a:r>
            <a:r>
              <a:rPr lang="en-US" altLang="zh-CN" sz="2800"/>
              <a:t>5</a:t>
            </a:r>
            <a:r>
              <a:rPr lang="en-US" altLang="zh-CN" sz="2800" smtClean="0"/>
              <a:t>.])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2800" smtClean="0"/>
              <a:t>结论：</a:t>
            </a:r>
            <a:r>
              <a:rPr lang="en-US" altLang="zh-CN" sz="2800" smtClean="0"/>
              <a:t>[    )</a:t>
            </a:r>
            <a:endParaRPr lang="zh-CN" altLang="zh-CN" sz="2800" dirty="0"/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57850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7219"/>
            <a:ext cx="8229600" cy="7445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三维曲面</a:t>
            </a:r>
            <a:r>
              <a:rPr lang="en-US" altLang="zh-CN" dirty="0" err="1" smtClean="0">
                <a:solidFill>
                  <a:schemeClr val="tx1"/>
                </a:solidFill>
              </a:rPr>
              <a:t>plot_surface+scatter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759024"/>
            <a:ext cx="8640960" cy="561662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fig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plt.figure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ax = Axes3D(fig) 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进入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3d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图形制作模式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x_surf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np.arange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(0, 1, 0.01)  #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产生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坐标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y_surf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np.arange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(0, 1, 0.01)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x_surf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y_surf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np.meshgrid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x_surf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y_surf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z_surf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np.sqrt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x_surf+y_surf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ax.plot_surface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x_surf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y_surf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z_surf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cmap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cm.hot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);#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画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3d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曲面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n = 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100;seed(0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  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随机种子，产生可重复的数据，既程序每次运行结果一样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x=[random() for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in range(n)] #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产生随机点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y=[random() for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in range(n)]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z=[random() for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in range(n)]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ax.scatter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(x, y, z);           #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画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3d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散点图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ax.set_xlabel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('x label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');</a:t>
            </a: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ax.set_ylabel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('y label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');</a:t>
            </a:r>
          </a:p>
          <a:p>
            <a:pPr marL="0" indent="0">
              <a:buNone/>
            </a:pP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ax.set_zlabel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('z label')</a:t>
            </a: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plt.show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556792"/>
            <a:ext cx="4801395" cy="325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585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53181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三维曲面的等高线图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1662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import matplotlib.pyplot as plt</a:t>
            </a:r>
          </a:p>
          <a:p>
            <a:pPr marL="0" indent="0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import numpy as np</a:t>
            </a:r>
          </a:p>
          <a:p>
            <a:pPr marL="0" indent="0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n=200</a:t>
            </a:r>
          </a:p>
          <a:p>
            <a:pPr marL="0" indent="0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x = np.linspace(-10.0, 10.0, n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);y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= np.linspace(-10.0, 10.0, n)</a:t>
            </a:r>
          </a:p>
          <a:p>
            <a:pPr marL="0" indent="0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s1=2*np.exp(-((x+1)/(3))**2)  </a:t>
            </a:r>
          </a:p>
          <a:p>
            <a:pPr marL="0" indent="0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生成一条高斯曲线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高斯峰公式 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s=A*exp(-((x-w)/sigma)**2)</a:t>
            </a:r>
          </a:p>
          <a:p>
            <a:pPr marL="0" indent="0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s2=2*np.exp(-((y+2)/(3))**2) </a:t>
            </a:r>
          </a:p>
          <a:p>
            <a:pPr marL="0" indent="0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Z1=np.outer(s1,s2)  #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向量外积，生成第一个高斯山包</a:t>
            </a:r>
          </a:p>
          <a:p>
            <a:pPr marL="0" indent="0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w1=2*np.exp(-((x-2)/4)**2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);w2=2*np.exp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(-((y-1)/4)**2)</a:t>
            </a:r>
          </a:p>
          <a:p>
            <a:pPr marL="0" indent="0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Z2=np.outer(w1,w2)  #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生成第二个高斯山包</a:t>
            </a:r>
          </a:p>
          <a:p>
            <a:pPr marL="0" indent="0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X, Y = np.meshgrid(x, y)</a:t>
            </a:r>
          </a:p>
          <a:p>
            <a:pPr marL="0" indent="0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Z=100*(Z2-Z1)</a:t>
            </a:r>
          </a:p>
          <a:p>
            <a:pPr marL="0" indent="0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CS = plt.contour(X, Y, Z,10) #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制作等高线，横砍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刀</a:t>
            </a:r>
          </a:p>
          <a:p>
            <a:pPr marL="0" indent="0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plt.clabel(CS, inline=1, fontsize=10) #inline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控制画标签，移除标签下的线</a:t>
            </a:r>
          </a:p>
          <a:p>
            <a:pPr marL="0" indent="0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plt.title('Simplest default with labels')</a:t>
            </a:r>
          </a:p>
          <a:p>
            <a:pPr marL="0" indent="0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plt.show()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119484"/>
            <a:ext cx="4581086" cy="310199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320" y="2534986"/>
            <a:ext cx="5043049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3955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53181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三维曲面的等高线图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1662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# X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准备完毕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smtClean="0">
                <a:latin typeface="宋体" panose="02010600030101010101" pitchFamily="2" charset="-122"/>
                <a:ea typeface="宋体" panose="02010600030101010101" pitchFamily="2" charset="-122"/>
              </a:rPr>
              <a:t>CS = plt.contour(X, Y, Z, 6, colors='k',) # </a:t>
            </a:r>
            <a:r>
              <a:rPr lang="zh-CN" altLang="en-US" sz="1800" smtClean="0">
                <a:latin typeface="宋体" panose="02010600030101010101" pitchFamily="2" charset="-122"/>
                <a:ea typeface="宋体" panose="02010600030101010101" pitchFamily="2" charset="-122"/>
              </a:rPr>
              <a:t>负值将用虚线显示             </a:t>
            </a:r>
          </a:p>
          <a:p>
            <a:pPr marL="0" indent="0">
              <a:buNone/>
            </a:pPr>
            <a:r>
              <a:rPr lang="en-US" altLang="zh-CN" sz="1800" smtClean="0">
                <a:latin typeface="宋体" panose="02010600030101010101" pitchFamily="2" charset="-122"/>
                <a:ea typeface="宋体" panose="02010600030101010101" pitchFamily="2" charset="-122"/>
              </a:rPr>
              <a:t>plt.clabel(CS, fontsize=9, inline=1)</a:t>
            </a:r>
          </a:p>
          <a:p>
            <a:pPr marL="0" indent="0">
              <a:buNone/>
            </a:pPr>
            <a:r>
              <a:rPr lang="en-US" altLang="zh-CN" sz="1800" smtClean="0">
                <a:latin typeface="宋体" panose="02010600030101010101" pitchFamily="2" charset="-122"/>
                <a:ea typeface="宋体" panose="02010600030101010101" pitchFamily="2" charset="-122"/>
              </a:rPr>
              <a:t>plt.title('Single color - negative contours dashed')</a:t>
            </a:r>
          </a:p>
          <a:p>
            <a:pPr marL="0" indent="0">
              <a:buNone/>
            </a:pPr>
            <a:r>
              <a:rPr lang="en-US" altLang="zh-CN" sz="1800" smtClean="0">
                <a:latin typeface="宋体" panose="02010600030101010101" pitchFamily="2" charset="-122"/>
                <a:ea typeface="宋体" panose="02010600030101010101" pitchFamily="2" charset="-122"/>
              </a:rPr>
              <a:t>plt.show()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005" y="2420888"/>
            <a:ext cx="5043049" cy="33535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11903"/>
            <a:ext cx="4581086" cy="310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5487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53181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应用案列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宝石拉曼光谱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040560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import numpy as np</a:t>
            </a:r>
          </a:p>
          <a:p>
            <a:pPr marL="0" indent="0">
              <a:buNone/>
            </a:pP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import matplotlib.pyplot as plt</a:t>
            </a:r>
          </a:p>
          <a:p>
            <a:pPr marL="0" indent="0">
              <a:buNone/>
            </a:pP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import matplotlib as mpl</a:t>
            </a:r>
          </a:p>
          <a:p>
            <a:pPr marL="0" indent="0">
              <a:buNone/>
            </a:pP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mpl.rcParams['font.sans-serif'] = ['SimHei']</a:t>
            </a:r>
          </a:p>
          <a:p>
            <a:pPr marL="0" indent="0">
              <a:buNone/>
            </a:pP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X=np.loadtxt(r"F:\teach\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教改项目教材</a:t>
            </a: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墨翠样品拉曼光谱</a:t>
            </a: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墨翠墨绿四季豆</a:t>
            </a: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.txt")</a:t>
            </a:r>
          </a:p>
          <a:p>
            <a:pPr marL="0" indent="0">
              <a:buNone/>
            </a:pP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x=X[:,0] # 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取数据的第一列</a:t>
            </a:r>
          </a:p>
          <a:p>
            <a:pPr marL="0" indent="0">
              <a:buNone/>
            </a:pP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y=X[:,1] # 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取数据的第二列</a:t>
            </a:r>
          </a:p>
          <a:p>
            <a:pPr marL="0" indent="0">
              <a:buNone/>
            </a:pP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plt.ylabel(u'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拉曼响应</a:t>
            </a: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') </a:t>
            </a:r>
          </a:p>
          <a:p>
            <a:pPr marL="0" indent="0">
              <a:buNone/>
            </a:pP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plt.xlabel(u'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波数</a:t>
            </a: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') </a:t>
            </a:r>
          </a:p>
          <a:p>
            <a:pPr marL="0" indent="0">
              <a:buNone/>
            </a:pP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plt.plot(x,y,'b')</a:t>
            </a:r>
          </a:p>
          <a:p>
            <a:pPr marL="0" indent="0">
              <a:buNone/>
            </a:pP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plt.show()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065" y="2708920"/>
            <a:ext cx="5697935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414347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53181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应用案列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环境监测数据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040560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色谱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二极管阵列检测器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每个样本可以获得一个二维矩阵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107504" y="235424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7128792" cy="3960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953971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53181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应用案列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环境监测数据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25658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读数据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坐标是什么？矩阵的行和列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可以形成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meshgrid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坐标取成么？就是矩阵的值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现在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请你画三维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曲面图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107504" y="235424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564904"/>
            <a:ext cx="5116154" cy="34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54036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53181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应用案列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环境监测数据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861219"/>
            <a:ext cx="8640960" cy="5664125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import matplotlib.pyplot as plt</a:t>
            </a:r>
          </a:p>
          <a:p>
            <a:pPr marL="0" indent="0">
              <a:buNone/>
            </a:pP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from mpl_toolkits.mplot3d import Axes3D  </a:t>
            </a:r>
          </a:p>
          <a:p>
            <a:pPr marL="0" indent="0">
              <a:buNone/>
            </a:pP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import matplotlib as mpl</a:t>
            </a:r>
          </a:p>
          <a:p>
            <a:pPr marL="0" indent="0">
              <a:buNone/>
            </a:pP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import numpy as np</a:t>
            </a:r>
          </a:p>
          <a:p>
            <a:pPr marL="0" indent="0">
              <a:buNone/>
            </a:pP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mpl.rcParams['font.sans-serif'] = ['SimHei']  # </a:t>
            </a:r>
            <a:r>
              <a:rPr lang="zh-CN" altLang="en-US" sz="1800">
                <a:latin typeface="等线" panose="02010600030101010101" pitchFamily="2" charset="-122"/>
                <a:ea typeface="等线" panose="02010600030101010101" pitchFamily="2" charset="-122"/>
              </a:rPr>
              <a:t>为写汉字准备</a:t>
            </a:r>
          </a:p>
          <a:p>
            <a:pPr marL="0" indent="0">
              <a:buNone/>
            </a:pP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z=np.loadtxt(r"F:\teach\python</a:t>
            </a:r>
            <a:r>
              <a:rPr lang="zh-CN" altLang="en-US" sz="1800">
                <a:latin typeface="等线" panose="02010600030101010101" pitchFamily="2" charset="-122"/>
                <a:ea typeface="等线" panose="02010600030101010101" pitchFamily="2" charset="-122"/>
              </a:rPr>
              <a:t>数学建模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\data\mix_2.txt")</a:t>
            </a:r>
          </a:p>
          <a:p>
            <a:pPr marL="0" indent="0">
              <a:buNone/>
            </a:pP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size=z.shape #</a:t>
            </a:r>
            <a:r>
              <a:rPr lang="zh-CN" altLang="en-US" sz="1800">
                <a:latin typeface="等线" panose="02010600030101010101" pitchFamily="2" charset="-122"/>
                <a:ea typeface="等线" panose="02010600030101010101" pitchFamily="2" charset="-122"/>
              </a:rPr>
              <a:t>取矩阵的行、列</a:t>
            </a:r>
          </a:p>
          <a:p>
            <a:pPr marL="0" indent="0">
              <a:buNone/>
            </a:pP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y=np.arange(0,size[0],1)  # matplotlib</a:t>
            </a:r>
            <a:r>
              <a:rPr lang="zh-CN" altLang="en-US" sz="1800">
                <a:latin typeface="等线" panose="02010600030101010101" pitchFamily="2" charset="-122"/>
                <a:ea typeface="等线" panose="02010600030101010101" pitchFamily="2" charset="-122"/>
              </a:rPr>
              <a:t>绘图，以矩阵的行为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lang="zh-CN" altLang="en-US" sz="1800">
                <a:latin typeface="等线" panose="02010600030101010101" pitchFamily="2" charset="-122"/>
                <a:ea typeface="等线" panose="02010600030101010101" pitchFamily="2" charset="-122"/>
              </a:rPr>
              <a:t>轴</a:t>
            </a:r>
          </a:p>
          <a:p>
            <a:pPr marL="0" indent="0">
              <a:buNone/>
            </a:pP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x=np.arange(0,size[1],1)</a:t>
            </a:r>
          </a:p>
          <a:p>
            <a:pPr marL="0" indent="0">
              <a:buNone/>
            </a:pP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x, y = np.meshgrid(x, y)  # </a:t>
            </a:r>
            <a:r>
              <a:rPr lang="zh-CN" altLang="en-US" sz="1800">
                <a:latin typeface="等线" panose="02010600030101010101" pitchFamily="2" charset="-122"/>
                <a:ea typeface="等线" panose="02010600030101010101" pitchFamily="2" charset="-122"/>
              </a:rPr>
              <a:t>形成网格点</a:t>
            </a:r>
          </a:p>
          <a:p>
            <a:pPr marL="0" indent="0">
              <a:buNone/>
            </a:pP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fig = plt.figure() </a:t>
            </a:r>
            <a:r>
              <a:rPr lang="en-US" altLang="zh-CN" sz="1800" smtClean="0">
                <a:latin typeface="等线" panose="02010600030101010101" pitchFamily="2" charset="-122"/>
                <a:ea typeface="等线" panose="02010600030101010101" pitchFamily="2" charset="-122"/>
              </a:rPr>
              <a:t>;ax 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= Axes3D(fig)</a:t>
            </a:r>
          </a:p>
          <a:p>
            <a:pPr marL="0" indent="0">
              <a:buNone/>
            </a:pP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ax.set_xlabel(u'</a:t>
            </a:r>
            <a:r>
              <a:rPr lang="zh-CN" altLang="en-US" sz="1800">
                <a:latin typeface="等线" panose="02010600030101010101" pitchFamily="2" charset="-122"/>
                <a:ea typeface="等线" panose="02010600030101010101" pitchFamily="2" charset="-122"/>
              </a:rPr>
              <a:t>保留时间</a:t>
            </a:r>
            <a:r>
              <a:rPr lang="en-US" altLang="zh-CN" sz="1800" smtClean="0">
                <a:latin typeface="等线" panose="02010600030101010101" pitchFamily="2" charset="-122"/>
                <a:ea typeface="等线" panose="02010600030101010101" pitchFamily="2" charset="-122"/>
              </a:rPr>
              <a:t>');ax.set_ylabel(u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'</a:t>
            </a:r>
            <a:r>
              <a:rPr lang="zh-CN" altLang="en-US" sz="1800">
                <a:latin typeface="等线" panose="02010600030101010101" pitchFamily="2" charset="-122"/>
                <a:ea typeface="等线" panose="02010600030101010101" pitchFamily="2" charset="-122"/>
              </a:rPr>
              <a:t>波长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')</a:t>
            </a:r>
          </a:p>
          <a:p>
            <a:pPr marL="0" indent="0">
              <a:buNone/>
            </a:pP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ax.set_zlabel(u'</a:t>
            </a:r>
            <a:r>
              <a:rPr lang="zh-CN" altLang="en-US" sz="1800">
                <a:latin typeface="等线" panose="02010600030101010101" pitchFamily="2" charset="-122"/>
                <a:ea typeface="等线" panose="02010600030101010101" pitchFamily="2" charset="-122"/>
              </a:rPr>
              <a:t>峰值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')</a:t>
            </a:r>
          </a:p>
          <a:p>
            <a:pPr marL="0" indent="0">
              <a:buNone/>
            </a:pP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ax.plot_surface(x, y, z, cmap=plt.cm.hot)</a:t>
            </a:r>
          </a:p>
          <a:p>
            <a:pPr marL="0" indent="0">
              <a:buNone/>
            </a:pP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plt.show()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107504" y="235424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99985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51520" y="53181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zh-CN" dirty="0"/>
              <a:t>案例：鸢尾花数据</a:t>
            </a:r>
            <a:r>
              <a:rPr lang="zh-CN" altLang="zh-CN" dirty="0" smtClean="0"/>
              <a:t>可视化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三维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25658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from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sklearn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import datasets</a:t>
            </a: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iris=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datasets.load_iris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() #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从数据库获得数据</a:t>
            </a: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data=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iris.data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#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获得自变量数据</a:t>
            </a: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target=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iris.target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 #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获得样本的分类信息</a:t>
            </a: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import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matplotlib.pyplot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as </a:t>
            </a:r>
            <a:r>
              <a:rPr lang="en-US" altLang="zh-CN" sz="16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plt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sz="160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mpl_toolkits.mplot3d import Axes3D 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fig = plt.figure() </a:t>
            </a:r>
          </a:p>
          <a:p>
            <a:pPr marL="0" indent="0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ax = Axes3D(fig)</a:t>
            </a:r>
          </a:p>
          <a:p>
            <a:pPr marL="0" indent="0">
              <a:buNone/>
            </a:pPr>
            <a:r>
              <a:rPr lang="en-US" altLang="zh-CN" sz="1600" smtClean="0">
                <a:latin typeface="等线" panose="02010600030101010101" pitchFamily="2" charset="-122"/>
                <a:ea typeface="等线" panose="02010600030101010101" pitchFamily="2" charset="-122"/>
              </a:rPr>
              <a:t>ax.plot(data[target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==0,0], data[target==0,1], data[target==0,3],'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ro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')</a:t>
            </a:r>
          </a:p>
          <a:p>
            <a:pPr marL="0" indent="0">
              <a:buNone/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ax.plot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(data[target==1,0], data[target==1,1], data[target==1,3],'b^')</a:t>
            </a:r>
          </a:p>
          <a:p>
            <a:pPr marL="0" indent="0">
              <a:buNone/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ax.plot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(data[target==2,0], data[target==2,1], data[target==2,3</a:t>
            </a:r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</a:rPr>
              <a:t>],</a:t>
            </a:r>
            <a:r>
              <a:rPr lang="en-US" altLang="zh-CN" sz="1600" smtClean="0">
                <a:latin typeface="等线" panose="02010600030101010101" pitchFamily="2" charset="-122"/>
                <a:ea typeface="等线" panose="02010600030101010101" pitchFamily="2" charset="-122"/>
              </a:rPr>
              <a:t>'gv')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ax.set_xlim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(min(data[:,0]),max(data[:,0]))</a:t>
            </a:r>
          </a:p>
          <a:p>
            <a:pPr marL="0" indent="0">
              <a:buNone/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ax.set_ylim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(min(data[:,1]),max(data[:,1]))</a:t>
            </a:r>
          </a:p>
          <a:p>
            <a:pPr marL="0" indent="0">
              <a:buNone/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ax.set_zlim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(min(data[:,3]),max(data[:,3]))</a:t>
            </a:r>
          </a:p>
          <a:p>
            <a:pPr marL="0" indent="0">
              <a:buNone/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plt.show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endParaRPr lang="en-US" altLang="zh-CN" sz="16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107504" y="235424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853" y="3322213"/>
            <a:ext cx="4433310" cy="293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9576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误差函数的梯度下降函数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3388" y="1124744"/>
            <a:ext cx="8293100" cy="4094163"/>
          </a:xfrm>
        </p:spPr>
        <p:txBody>
          <a:bodyPr/>
          <a:lstStyle/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梯度下降是机器学习领域寻优的理论基础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b="0" dirty="0">
                <a:latin typeface="等线" panose="02010600030101010101" pitchFamily="2" charset="-122"/>
                <a:ea typeface="等线" panose="02010600030101010101" pitchFamily="2" charset="-122"/>
              </a:rPr>
              <a:t>考虑线性回归的情况</a:t>
            </a:r>
            <a:r>
              <a:rPr lang="zh-CN" altLang="en-US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，估计</a:t>
            </a:r>
            <a:r>
              <a:rPr lang="zh-CN" altLang="en-US" b="0" dirty="0">
                <a:latin typeface="等线" panose="02010600030101010101" pitchFamily="2" charset="-122"/>
                <a:ea typeface="等线" panose="02010600030101010101" pitchFamily="2" charset="-122"/>
              </a:rPr>
              <a:t>方程的</a:t>
            </a:r>
            <a:r>
              <a:rPr lang="zh-CN" altLang="en-US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系数</a:t>
            </a:r>
            <a:endParaRPr lang="en-US" altLang="zh-CN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y=</a:t>
            </a:r>
            <a:r>
              <a:rPr lang="en-US" altLang="zh-CN" b="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Xa</a:t>
            </a:r>
            <a:endParaRPr lang="en-US" altLang="zh-CN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损失函数 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|y-Xa|</a:t>
            </a:r>
            <a:r>
              <a:rPr lang="en-US" altLang="zh-CN" baseline="3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</a:p>
          <a:p>
            <a:r>
              <a:rPr lang="zh-CN" altLang="en-US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梯度</a:t>
            </a:r>
            <a:r>
              <a:rPr lang="zh-CN" altLang="en-US" b="0" dirty="0">
                <a:latin typeface="等线" panose="02010600030101010101" pitchFamily="2" charset="-122"/>
                <a:ea typeface="等线" panose="02010600030101010101" pitchFamily="2" charset="-122"/>
              </a:rPr>
              <a:t>下降法和牛顿</a:t>
            </a:r>
            <a:r>
              <a:rPr lang="en-US" altLang="zh-CN" b="0" dirty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b="0" dirty="0">
                <a:latin typeface="等线" panose="02010600030101010101" pitchFamily="2" charset="-122"/>
                <a:ea typeface="等线" panose="02010600030101010101" pitchFamily="2" charset="-122"/>
              </a:rPr>
              <a:t>拉弗森法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197375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误差函数的梯度下降函数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3388" y="1124745"/>
            <a:ext cx="8293100" cy="792088"/>
          </a:xfrm>
        </p:spPr>
        <p:txBody>
          <a:bodyPr/>
          <a:lstStyle/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找梯度下降的方向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37726"/>
            <a:ext cx="6645786" cy="350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2758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347342" y="281781"/>
            <a:ext cx="8229600" cy="8080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mtClean="0">
                <a:solidFill>
                  <a:schemeClr val="tx1"/>
                </a:solidFill>
              </a:rPr>
              <a:t>range</a:t>
            </a:r>
            <a:r>
              <a:rPr lang="zh-CN" altLang="en-US" smtClean="0">
                <a:solidFill>
                  <a:schemeClr val="tx1"/>
                </a:solidFill>
              </a:rPr>
              <a:t>和</a:t>
            </a:r>
            <a:r>
              <a:rPr lang="en-US" altLang="zh-CN" smtClean="0">
                <a:solidFill>
                  <a:schemeClr val="tx1"/>
                </a:solidFill>
              </a:rPr>
              <a:t>np.arange</a:t>
            </a:r>
            <a:r>
              <a:rPr lang="zh-CN" altLang="en-US" smtClean="0">
                <a:solidFill>
                  <a:schemeClr val="tx1"/>
                </a:solidFill>
              </a:rPr>
              <a:t>的区别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54360" y="1268760"/>
            <a:ext cx="8435280" cy="453650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zh-CN" sz="28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34705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128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数据</a:t>
            </a:r>
            <a:r>
              <a:rPr lang="zh-CN" altLang="en-US" dirty="0" smtClean="0">
                <a:solidFill>
                  <a:schemeClr val="tx1"/>
                </a:solidFill>
              </a:rPr>
              <a:t>的快速产生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54360" y="1268760"/>
            <a:ext cx="8435280" cy="453650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linspace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进行采样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linspace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函数指定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开始值、终值和元素个数来创建一维数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组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endpoint=True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关键字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指定是否包括终值</a:t>
            </a:r>
            <a:r>
              <a:rPr lang="zh-CN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缺省包括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终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smtClean="0"/>
              <a:t>np.linspace(1,10,10</a:t>
            </a:r>
            <a:r>
              <a:rPr lang="en-US" altLang="zh-CN" sz="2800" dirty="0" smtClean="0"/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/>
              <a:t> array([  1.,   2.,   3.,   4.,   5.,   6.,   7.,   8.,   9.,  10.])</a:t>
            </a:r>
            <a:endParaRPr lang="en-US" altLang="zh-CN" sz="2800" dirty="0" smtClean="0"/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smtClean="0"/>
              <a:t>np.linspace(1,10,10,endpoint=False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537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128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 smtClean="0">
                <a:solidFill>
                  <a:schemeClr val="tx1"/>
                </a:solidFill>
              </a:rPr>
              <a:t>Numpy</a:t>
            </a:r>
            <a:r>
              <a:rPr lang="zh-CN" altLang="en-US" dirty="0" smtClean="0">
                <a:solidFill>
                  <a:schemeClr val="tx1"/>
                </a:solidFill>
              </a:rPr>
              <a:t>函数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54360" y="1268760"/>
            <a:ext cx="8435280" cy="453650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提供了大量函数，计算速度快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/>
              <a:t>x=</a:t>
            </a:r>
            <a:r>
              <a:rPr lang="en-US" altLang="zh-CN" sz="2800" dirty="0" err="1"/>
              <a:t>np.arange</a:t>
            </a:r>
            <a:r>
              <a:rPr lang="en-US" altLang="zh-CN" sz="2800" dirty="0"/>
              <a:t>(0, </a:t>
            </a:r>
            <a:r>
              <a:rPr lang="en-US" altLang="zh-CN" sz="2800" dirty="0" err="1"/>
              <a:t>np.pi</a:t>
            </a:r>
            <a:r>
              <a:rPr lang="en-US" altLang="zh-CN" sz="2800" dirty="0"/>
              <a:t>/2, 0.1</a:t>
            </a:r>
            <a:r>
              <a:rPr lang="en-US" altLang="zh-CN" sz="2800" dirty="0" smtClean="0"/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/>
              <a:t>y=</a:t>
            </a:r>
            <a:r>
              <a:rPr lang="en-US" altLang="zh-CN" sz="2800" dirty="0" err="1"/>
              <a:t>np.sin</a:t>
            </a:r>
            <a:r>
              <a:rPr lang="en-US" altLang="zh-CN" sz="2800" dirty="0"/>
              <a:t>(x</a:t>
            </a:r>
            <a:r>
              <a:rPr lang="en-US" altLang="zh-CN" sz="2800" dirty="0" smtClean="0"/>
              <a:t>)  #  </a:t>
            </a:r>
            <a:r>
              <a:rPr lang="zh-CN" altLang="en-US" sz="2800" dirty="0" smtClean="0"/>
              <a:t>把所有点的函数值，一次求得</a:t>
            </a:r>
            <a:endParaRPr lang="en-US" altLang="zh-CN" sz="2800" dirty="0" smtClean="0"/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atplotlib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可以依据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x,y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进行制图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91283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颜色列表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68760"/>
            <a:ext cx="75247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6650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Blank Presentation 12">
      <a:dk1>
        <a:srgbClr val="000000"/>
      </a:dk1>
      <a:lt1>
        <a:srgbClr val="FFFFFF"/>
      </a:lt1>
      <a:dk2>
        <a:srgbClr val="BF311A"/>
      </a:dk2>
      <a:lt2>
        <a:srgbClr val="808285"/>
      </a:lt2>
      <a:accent1>
        <a:srgbClr val="005595"/>
      </a:accent1>
      <a:accent2>
        <a:srgbClr val="BEC0C2"/>
      </a:accent2>
      <a:accent3>
        <a:srgbClr val="FFFFFF"/>
      </a:accent3>
      <a:accent4>
        <a:srgbClr val="000000"/>
      </a:accent4>
      <a:accent5>
        <a:srgbClr val="AAB4C8"/>
      </a:accent5>
      <a:accent6>
        <a:srgbClr val="ACAEB0"/>
      </a:accent6>
      <a:hlink>
        <a:srgbClr val="5C8727"/>
      </a:hlink>
      <a:folHlink>
        <a:srgbClr val="EC891D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4577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5C8727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EC891D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000000"/>
        </a:dk1>
        <a:lt1>
          <a:srgbClr val="FFFFFF"/>
        </a:lt1>
        <a:dk2>
          <a:srgbClr val="EC891D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000000"/>
        </a:dk1>
        <a:lt1>
          <a:srgbClr val="FFFFFF"/>
        </a:lt1>
        <a:dk2>
          <a:srgbClr val="BF311A"/>
        </a:dk2>
        <a:lt2>
          <a:srgbClr val="808285"/>
        </a:lt2>
        <a:accent1>
          <a:srgbClr val="005595"/>
        </a:accent1>
        <a:accent2>
          <a:srgbClr val="BEC0C2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CAEB0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nk Presentation 12">
    <a:dk1>
      <a:srgbClr val="000000"/>
    </a:dk1>
    <a:lt1>
      <a:srgbClr val="FFFFFF"/>
    </a:lt1>
    <a:dk2>
      <a:srgbClr val="BF311A"/>
    </a:dk2>
    <a:lt2>
      <a:srgbClr val="808285"/>
    </a:lt2>
    <a:accent1>
      <a:srgbClr val="005595"/>
    </a:accent1>
    <a:accent2>
      <a:srgbClr val="BEC0C2"/>
    </a:accent2>
    <a:accent3>
      <a:srgbClr val="FFFFFF"/>
    </a:accent3>
    <a:accent4>
      <a:srgbClr val="000000"/>
    </a:accent4>
    <a:accent5>
      <a:srgbClr val="AAB4C8"/>
    </a:accent5>
    <a:accent6>
      <a:srgbClr val="ACAEB0"/>
    </a:accent6>
    <a:hlink>
      <a:srgbClr val="5C8727"/>
    </a:hlink>
    <a:folHlink>
      <a:srgbClr val="EC891D"/>
    </a:folHlink>
  </a:clrScheme>
</a:themeOverride>
</file>

<file path=ppt/theme/themeOverride2.xml><?xml version="1.0" encoding="utf-8"?>
<a:themeOverride xmlns:a="http://schemas.openxmlformats.org/drawingml/2006/main">
  <a:clrScheme name="Blank Presentation 12">
    <a:dk1>
      <a:srgbClr val="000000"/>
    </a:dk1>
    <a:lt1>
      <a:srgbClr val="FFFFFF"/>
    </a:lt1>
    <a:dk2>
      <a:srgbClr val="BF311A"/>
    </a:dk2>
    <a:lt2>
      <a:srgbClr val="808285"/>
    </a:lt2>
    <a:accent1>
      <a:srgbClr val="005595"/>
    </a:accent1>
    <a:accent2>
      <a:srgbClr val="BEC0C2"/>
    </a:accent2>
    <a:accent3>
      <a:srgbClr val="FFFFFF"/>
    </a:accent3>
    <a:accent4>
      <a:srgbClr val="000000"/>
    </a:accent4>
    <a:accent5>
      <a:srgbClr val="AAB4C8"/>
    </a:accent5>
    <a:accent6>
      <a:srgbClr val="ACAEB0"/>
    </a:accent6>
    <a:hlink>
      <a:srgbClr val="5C8727"/>
    </a:hlink>
    <a:folHlink>
      <a:srgbClr val="EC891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8943</TotalTime>
  <Words>3433</Words>
  <Application>Microsoft Office PowerPoint</Application>
  <PresentationFormat>全屏显示(4:3)</PresentationFormat>
  <Paragraphs>574</Paragraphs>
  <Slides>59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0" baseType="lpstr">
      <vt:lpstr>等线</vt:lpstr>
      <vt:lpstr>黑体</vt:lpstr>
      <vt:lpstr>华文新魏</vt:lpstr>
      <vt:lpstr>宋体</vt:lpstr>
      <vt:lpstr>Arial</vt:lpstr>
      <vt:lpstr>Bodoni MT Black</vt:lpstr>
      <vt:lpstr>Calibri</vt:lpstr>
      <vt:lpstr>Times New Roman</vt:lpstr>
      <vt:lpstr>Wingdings</vt:lpstr>
      <vt:lpstr>Wingdings 2</vt:lpstr>
      <vt:lpstr>主题1</vt:lpstr>
      <vt:lpstr>Matplotlib制图 数据可视化</vt:lpstr>
      <vt:lpstr>Matplotlib画图工具</vt:lpstr>
      <vt:lpstr>Matplotlib</vt:lpstr>
      <vt:lpstr>制图初步</vt:lpstr>
      <vt:lpstr>数据的快速产生</vt:lpstr>
      <vt:lpstr>range和np.arange的区别</vt:lpstr>
      <vt:lpstr>数据的快速产生</vt:lpstr>
      <vt:lpstr>Numpy函数</vt:lpstr>
      <vt:lpstr>颜色列表</vt:lpstr>
      <vt:lpstr>matplotlib制图</vt:lpstr>
      <vt:lpstr>制作函数曲线</vt:lpstr>
      <vt:lpstr>颜色控制</vt:lpstr>
      <vt:lpstr>线型</vt:lpstr>
      <vt:lpstr>线宽、线型、网格线控制</vt:lpstr>
      <vt:lpstr>坐标轴、图标识</vt:lpstr>
      <vt:lpstr>设定坐标轴刻度</vt:lpstr>
      <vt:lpstr>设置样例 legend</vt:lpstr>
      <vt:lpstr>饼图</vt:lpstr>
      <vt:lpstr>散点图</vt:lpstr>
      <vt:lpstr>散点图</vt:lpstr>
      <vt:lpstr>点标记</vt:lpstr>
      <vt:lpstr>鸢尾花验证数据集散点投影</vt:lpstr>
      <vt:lpstr>np.ndarray 的数据过滤</vt:lpstr>
      <vt:lpstr>np.ndarray 的数据过滤</vt:lpstr>
      <vt:lpstr>鸢尾花数据集不同样本的分割</vt:lpstr>
      <vt:lpstr>鸢尾花验证数据集散点投影</vt:lpstr>
      <vt:lpstr>鸢尾花验证数据集散点投影</vt:lpstr>
      <vt:lpstr>案例：鸢尾花数据可视化—二维</vt:lpstr>
      <vt:lpstr>制作腿长与身高的散点与拟合直线</vt:lpstr>
      <vt:lpstr>制作腿长与身高的散点与拟合直线</vt:lpstr>
      <vt:lpstr>制作腿长与身高的散点与拟合直线</vt:lpstr>
      <vt:lpstr>显示汉字、负号会乱码？</vt:lpstr>
      <vt:lpstr>柱图</vt:lpstr>
      <vt:lpstr>柱图+折线</vt:lpstr>
      <vt:lpstr>子窗口制图</vt:lpstr>
      <vt:lpstr>子窗口制图</vt:lpstr>
      <vt:lpstr>下面窗口</vt:lpstr>
      <vt:lpstr>指定图的大小和分辨率</vt:lpstr>
      <vt:lpstr>指定图的大小和分辨率</vt:lpstr>
      <vt:lpstr>三维图</vt:lpstr>
      <vt:lpstr>三维图的单元构造</vt:lpstr>
      <vt:lpstr>三维图的单元构造</vt:lpstr>
      <vt:lpstr>三维曲面制作—三个数组</vt:lpstr>
      <vt:lpstr>PowerPoint 演示文稿</vt:lpstr>
      <vt:lpstr>三维曲面plot_trisurf</vt:lpstr>
      <vt:lpstr>三维曲面制作—网格点上的z值</vt:lpstr>
      <vt:lpstr>PowerPoint 演示文稿</vt:lpstr>
      <vt:lpstr>三维曲面plot_surface</vt:lpstr>
      <vt:lpstr>三维曲面plot_surface</vt:lpstr>
      <vt:lpstr>三维曲面plot_surface+scatter</vt:lpstr>
      <vt:lpstr>三维曲面的等高线图</vt:lpstr>
      <vt:lpstr>三维曲面的等高线图</vt:lpstr>
      <vt:lpstr>应用案列—宝石拉曼光谱</vt:lpstr>
      <vt:lpstr>应用案列—环境监测数据</vt:lpstr>
      <vt:lpstr>应用案列—环境监测数据</vt:lpstr>
      <vt:lpstr>应用案列—环境监测数据</vt:lpstr>
      <vt:lpstr>案例：鸢尾花数据可视化—三维</vt:lpstr>
      <vt:lpstr>误差函数的梯度下降函数</vt:lpstr>
      <vt:lpstr>误差函数的梯度下降函数</vt:lpstr>
    </vt:vector>
  </TitlesOfParts>
  <Company>Workgroup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软件技术基础</dc:title>
  <dc:creator>Ruizhi Wang</dc:creator>
  <cp:lastModifiedBy>pshcong@tongji.edu.cn</cp:lastModifiedBy>
  <cp:revision>403</cp:revision>
  <dcterms:created xsi:type="dcterms:W3CDTF">2010-02-28T17:17:53Z</dcterms:created>
  <dcterms:modified xsi:type="dcterms:W3CDTF">2020-05-06T07:00:42Z</dcterms:modified>
</cp:coreProperties>
</file>