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7"/>
  </p:notesMasterIdLst>
  <p:handoutMasterIdLst>
    <p:handoutMasterId r:id="rId18"/>
  </p:handoutMasterIdLst>
  <p:sldIdLst>
    <p:sldId id="256" r:id="rId2"/>
    <p:sldId id="383" r:id="rId3"/>
    <p:sldId id="384" r:id="rId4"/>
    <p:sldId id="377" r:id="rId5"/>
    <p:sldId id="378" r:id="rId6"/>
    <p:sldId id="379" r:id="rId7"/>
    <p:sldId id="380" r:id="rId8"/>
    <p:sldId id="381" r:id="rId9"/>
    <p:sldId id="382" r:id="rId10"/>
    <p:sldId id="395" r:id="rId11"/>
    <p:sldId id="410" r:id="rId12"/>
    <p:sldId id="400" r:id="rId13"/>
    <p:sldId id="401" r:id="rId14"/>
    <p:sldId id="402" r:id="rId15"/>
    <p:sldId id="409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4"/>
    <a:srgbClr val="000096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BD166CF-6E35-43E2-A5D5-0F5CD5F97553}" type="datetimeFigureOut">
              <a:rPr lang="zh-CN" altLang="en-US"/>
              <a:pPr>
                <a:defRPr/>
              </a:pPr>
              <a:t>2020/4/22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592758F-AF89-4E1A-8BFA-9CF1203E40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91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E26F37-DC11-4BAC-B4D7-6B624C80AD08}" type="datetimeFigureOut">
              <a:rPr lang="zh-CN" altLang="en-US"/>
              <a:pPr>
                <a:defRPr/>
              </a:pPr>
              <a:t>2020/4/22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FA80E0-6A02-4797-B90A-746FD6185F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53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31D432-6F1F-4CA5-9DB9-BBA88A771467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057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616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331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6710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025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6147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365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382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BF95EB6-EBEA-436B-B8C7-CC5733D447DD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2363" y="4929188"/>
            <a:ext cx="371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pshcong@tongji.edu.cn</a:t>
            </a:r>
            <a:endParaRPr lang="zh-CN" altLang="en-US" sz="20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432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195736" y="6469211"/>
            <a:ext cx="309634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http://</a:t>
            </a:r>
            <a:r>
              <a:rPr lang="en-US" altLang="zh-CN" dirty="0" smtClean="0"/>
              <a:t>cal.tongji.edu.cn/IT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25321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268538" y="6423025"/>
            <a:ext cx="34559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2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498725" y="6448425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043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339975" y="6469063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1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1846873-C626-4E8F-AAAA-8170E633D58C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4762" y="6416675"/>
            <a:ext cx="84556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err="1" smtClean="0">
                <a:solidFill>
                  <a:schemeClr val="bg1"/>
                </a:solidFill>
              </a:rPr>
              <a:t>Tongji</a:t>
            </a:r>
            <a:r>
              <a:rPr lang="en-US" altLang="zh-CN" b="1" dirty="0" smtClean="0">
                <a:solidFill>
                  <a:schemeClr val="bg1"/>
                </a:solidFill>
              </a:rPr>
              <a:t> University    http://cal.tongji.edu.cn/IT  pshcong@tongji.edu.cn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87%AA%E5%8F%98%E9%87%8F" TargetMode="External"/><Relationship Id="rId2" Type="http://schemas.openxmlformats.org/officeDocument/2006/relationships/hyperlink" Target="https://baike.baidu.com/item/%E5%9B%A0%E5%8F%98%E9%87%8F/587290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 sz="quarter"/>
          </p:nvPr>
        </p:nvSpPr>
        <p:spPr>
          <a:xfrm>
            <a:off x="1691680" y="1052736"/>
            <a:ext cx="7056784" cy="14700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回归模型</a:t>
            </a:r>
            <a:endParaRPr lang="zh-CN" altLang="en-US" dirty="0" smtClean="0"/>
          </a:p>
        </p:txBody>
      </p:sp>
      <p:sp>
        <p:nvSpPr>
          <p:cNvPr id="7171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Bodoni MT Black"/>
              </a:rPr>
              <a:t>教师  丛培盛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80" y="3501008"/>
            <a:ext cx="2362200" cy="2371725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245628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多元</a:t>
            </a:r>
            <a:r>
              <a:rPr lang="zh-CN" altLang="en-US" dirty="0" smtClean="0">
                <a:solidFill>
                  <a:schemeClr val="tx1"/>
                </a:solidFill>
              </a:rPr>
              <a:t>线性回归</a:t>
            </a:r>
            <a:r>
              <a:rPr lang="en-US" altLang="zh-CN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检验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/>
              <p:cNvSpPr txBox="1">
                <a:spLocks/>
              </p:cNvSpPr>
              <p:nvPr/>
            </p:nvSpPr>
            <p:spPr bwMode="auto">
              <a:xfrm>
                <a:off x="279407" y="1052736"/>
                <a:ext cx="8064896" cy="5134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11163" indent="-342900" algn="l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itchFamily="2" charset="2"/>
                  <a:buChar char="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9775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itchFamily="2" charset="2"/>
                  <a:buChar char="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95363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60475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B80A"/>
                  </a:buClr>
                  <a:buFont typeface="Wingdings 3" pitchFamily="18" charset="2"/>
                  <a:buChar char="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81138" indent="-2095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B80A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09928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1952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93976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zh-CN" altLang="zh-CN" sz="2400" dirty="0" smtClean="0"/>
                  <a:t>对多元线性回归方程</a:t>
                </a:r>
              </a:p>
              <a:p>
                <a:pPr marL="68263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/>
                  <a:t>   </a:t>
                </a:r>
                <a:endParaRPr lang="zh-CN" altLang="zh-CN" sz="2400" dirty="0"/>
              </a:p>
              <a:p>
                <a:r>
                  <a:rPr lang="zh-CN" altLang="zh-CN" sz="2400" dirty="0"/>
                  <a:t>假设所有的</a:t>
                </a:r>
                <a:r>
                  <a:rPr lang="en-US" altLang="zh-CN" sz="2400" dirty="0" err="1" smtClean="0"/>
                  <a:t>a</a:t>
                </a:r>
                <a:r>
                  <a:rPr lang="en-US" altLang="zh-CN" sz="2400" baseline="-25000" dirty="0" err="1" smtClean="0"/>
                  <a:t>i</a:t>
                </a:r>
                <a:r>
                  <a:rPr lang="en-US" altLang="zh-CN" sz="2400" dirty="0" smtClean="0"/>
                  <a:t>=0</a:t>
                </a:r>
                <a:r>
                  <a:rPr lang="zh-CN" altLang="zh-CN" sz="2400" dirty="0" smtClean="0"/>
                  <a:t>成立</a:t>
                </a:r>
                <a:r>
                  <a:rPr lang="zh-CN" altLang="zh-CN" sz="2400" dirty="0"/>
                  <a:t>，若检验结果为拒绝该假设，则认为回归模型</a:t>
                </a:r>
                <a:r>
                  <a:rPr lang="zh-CN" altLang="zh-CN" sz="2400" dirty="0" smtClean="0"/>
                  <a:t>显著</a:t>
                </a:r>
                <a:endParaRPr lang="en-US" altLang="zh-CN" sz="2400" dirty="0" smtClean="0"/>
              </a:p>
              <a:p>
                <a:r>
                  <a:rPr lang="zh-CN" altLang="zh-CN" sz="2400" dirty="0" smtClean="0"/>
                  <a:t>定义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altLang="zh-CN" sz="2400" dirty="0"/>
                  <a:t>   </a:t>
                </a:r>
                <a:r>
                  <a:rPr lang="zh-CN" altLang="en-US" sz="2400" dirty="0" smtClean="0"/>
                  <a:t>，</a:t>
                </a:r>
                <a:r>
                  <a:rPr lang="zh-CN" altLang="zh-CN" sz="2400" dirty="0" smtClean="0"/>
                  <a:t>服从</a:t>
                </a:r>
                <a:r>
                  <a:rPr lang="en-US" altLang="zh-CN" sz="2400" dirty="0"/>
                  <a:t>F(k, n-k-1)</a:t>
                </a:r>
                <a:r>
                  <a:rPr lang="zh-CN" altLang="zh-CN" sz="2400" dirty="0"/>
                  <a:t>分布。</a:t>
                </a:r>
              </a:p>
              <a:p>
                <a:r>
                  <a:rPr lang="en-US" altLang="zh-CN" sz="2400" dirty="0" smtClean="0"/>
                  <a:t>k</a:t>
                </a:r>
                <a:r>
                  <a:rPr lang="zh-CN" altLang="zh-CN" sz="2400" dirty="0"/>
                  <a:t>为自变量</a:t>
                </a:r>
                <a:r>
                  <a:rPr lang="en-US" altLang="zh-CN" sz="2400" dirty="0"/>
                  <a:t>x</a:t>
                </a:r>
                <a:r>
                  <a:rPr lang="zh-CN" altLang="zh-CN" sz="2400" dirty="0"/>
                  <a:t>的个数，</a:t>
                </a:r>
                <a:r>
                  <a:rPr lang="en-US" altLang="zh-CN" sz="2400" dirty="0"/>
                  <a:t>n</a:t>
                </a:r>
                <a:r>
                  <a:rPr lang="zh-CN" altLang="zh-CN" sz="2400" dirty="0"/>
                  <a:t>为样本数</a:t>
                </a:r>
                <a:r>
                  <a:rPr lang="zh-CN" altLang="zh-CN" sz="2400" dirty="0" smtClean="0"/>
                  <a:t>。</a:t>
                </a:r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400" dirty="0"/>
                  <a:t>   </a:t>
                </a:r>
                <a:r>
                  <a:rPr lang="zh-CN" altLang="zh-CN" sz="2400" dirty="0"/>
                  <a:t>，</a:t>
                </a:r>
                <a:r>
                  <a:rPr lang="en-US" altLang="zh-CN" sz="2400" dirty="0"/>
                  <a:t>U</a:t>
                </a:r>
                <a:r>
                  <a:rPr lang="zh-CN" altLang="zh-CN" sz="2400" dirty="0"/>
                  <a:t>被称为</a:t>
                </a:r>
                <a:r>
                  <a:rPr lang="zh-CN" altLang="zh-CN" sz="2400" dirty="0" smtClean="0"/>
                  <a:t>回归平方和</a:t>
                </a:r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zh-CN" altLang="zh-CN" sz="2400" dirty="0"/>
              </a:p>
              <a:p>
                <a:r>
                  <a:rPr lang="zh-CN" altLang="zh-CN" sz="2400" dirty="0"/>
                  <a:t>给定置信水平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zh-CN" sz="2400" dirty="0"/>
                  <a:t>，若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dirty="0"/>
                  <a:t>k, n-k-1)</a:t>
                </a:r>
                <a:endParaRPr lang="zh-CN" altLang="zh-CN" sz="2400" dirty="0"/>
              </a:p>
              <a:p>
                <a:r>
                  <a:rPr lang="zh-CN" altLang="zh-CN" sz="2400" dirty="0"/>
                  <a:t>则认为模型显著。</a:t>
                </a:r>
              </a:p>
              <a:p>
                <a:endParaRPr lang="en-US" altLang="zh-CN" sz="2400" b="1" dirty="0"/>
              </a:p>
            </p:txBody>
          </p:sp>
        </mc:Choice>
        <mc:Fallback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407" y="1052736"/>
                <a:ext cx="8064896" cy="5134272"/>
              </a:xfrm>
              <a:prstGeom prst="rect">
                <a:avLst/>
              </a:prstGeom>
              <a:blipFill>
                <a:blip r:embed="rId3"/>
                <a:stretch>
                  <a:fillRect t="-829" b="-2962"/>
                </a:stretch>
              </a:blipFill>
              <a:ln>
                <a:solidFill>
                  <a:schemeClr val="accent1"/>
                </a:solidFill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33148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相关系数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10922"/>
            <a:ext cx="8293100" cy="5112568"/>
          </a:xfrm>
        </p:spPr>
        <p:txBody>
          <a:bodyPr/>
          <a:lstStyle/>
          <a:p>
            <a:r>
              <a:rPr lang="zh-CN" altLang="en-US" b="0" dirty="0"/>
              <a:t>简单相关系数</a:t>
            </a:r>
            <a:r>
              <a:rPr lang="zh-CN" altLang="en-US" b="0" dirty="0" smtClean="0"/>
              <a:t>：统计学家</a:t>
            </a:r>
            <a:r>
              <a:rPr lang="zh-CN" altLang="en-US" b="0" dirty="0"/>
              <a:t>卡尔</a:t>
            </a:r>
            <a:r>
              <a:rPr lang="en-US" altLang="zh-CN" b="0" dirty="0"/>
              <a:t>·</a:t>
            </a:r>
            <a:r>
              <a:rPr lang="zh-CN" altLang="en-US" b="0" dirty="0"/>
              <a:t>皮尔逊设计的统计指标，或称线性相关系数、皮氏积矩相关系数等，是衡量两个随机变量之间线性相关程度的指标，通常以</a:t>
            </a:r>
            <a:r>
              <a:rPr lang="en-US" altLang="zh-CN" b="0" dirty="0"/>
              <a:t>r</a:t>
            </a:r>
            <a:r>
              <a:rPr lang="zh-CN" altLang="en-US" b="0" dirty="0"/>
              <a:t>表示。公式</a:t>
            </a:r>
            <a:r>
              <a:rPr lang="zh-CN" altLang="en-US" b="0" dirty="0" smtClean="0"/>
              <a:t>为</a:t>
            </a:r>
            <a:endParaRPr lang="en-US" altLang="zh-CN" b="0" dirty="0" smtClean="0"/>
          </a:p>
          <a:p>
            <a:endParaRPr lang="en-US" altLang="zh-CN" b="0" dirty="0"/>
          </a:p>
          <a:p>
            <a:endParaRPr lang="en-US" altLang="zh-CN" b="0" dirty="0" smtClean="0"/>
          </a:p>
          <a:p>
            <a:endParaRPr lang="en-US" altLang="zh-CN" b="0" dirty="0"/>
          </a:p>
          <a:p>
            <a:r>
              <a:rPr lang="zh-CN" altLang="en-US" b="0" dirty="0">
                <a:solidFill>
                  <a:srgbClr val="FF0000"/>
                </a:solidFill>
              </a:rPr>
              <a:t>复相关系数</a:t>
            </a:r>
            <a:r>
              <a:rPr lang="zh-CN" altLang="en-US" b="0" dirty="0"/>
              <a:t>：反映一个</a:t>
            </a:r>
            <a:r>
              <a:rPr lang="zh-CN" altLang="en-US" b="0" dirty="0">
                <a:hlinkClick r:id="rId2"/>
              </a:rPr>
              <a:t>因变量</a:t>
            </a:r>
            <a:r>
              <a:rPr lang="zh-CN" altLang="en-US" b="0" dirty="0"/>
              <a:t>与一组</a:t>
            </a:r>
            <a:r>
              <a:rPr lang="zh-CN" altLang="en-US" b="0" dirty="0">
                <a:hlinkClick r:id="rId3"/>
              </a:rPr>
              <a:t>自变量</a:t>
            </a:r>
            <a:r>
              <a:rPr lang="en-US" altLang="zh-CN" b="0" dirty="0"/>
              <a:t>(</a:t>
            </a:r>
            <a:r>
              <a:rPr lang="zh-CN" altLang="en-US" b="0" dirty="0"/>
              <a:t>两个或两个以上</a:t>
            </a:r>
            <a:r>
              <a:rPr lang="en-US" altLang="zh-CN" b="0" dirty="0"/>
              <a:t>)</a:t>
            </a:r>
            <a:r>
              <a:rPr lang="zh-CN" altLang="en-US" b="0" dirty="0"/>
              <a:t>之间相关程度的指标，是度量复相关程度的指标。通常以</a:t>
            </a:r>
            <a:r>
              <a:rPr lang="en-US" altLang="zh-CN" b="0" dirty="0"/>
              <a:t>R</a:t>
            </a:r>
            <a:r>
              <a:rPr lang="zh-CN" altLang="en-US" b="0" dirty="0"/>
              <a:t>表示。计算公式</a:t>
            </a:r>
            <a:r>
              <a:rPr lang="zh-CN" altLang="en-US" b="0" dirty="0" smtClean="0"/>
              <a:t>为：</a:t>
            </a:r>
            <a:endParaRPr lang="en-US" altLang="zh-CN" b="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2564904"/>
            <a:ext cx="3536552" cy="11023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905" y="5105982"/>
            <a:ext cx="3117527" cy="89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11395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多元</a:t>
            </a:r>
            <a:r>
              <a:rPr lang="zh-CN" altLang="en-US" dirty="0" smtClean="0">
                <a:solidFill>
                  <a:schemeClr val="tx1"/>
                </a:solidFill>
              </a:rPr>
              <a:t>线性回归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例子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39552" y="1268760"/>
            <a:ext cx="7719022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400" b="1" dirty="0" smtClean="0"/>
              <a:t>设有规律上符合如下方程的一</a:t>
            </a:r>
            <a:r>
              <a:rPr lang="en-US" altLang="zh-CN" sz="2400" b="1" dirty="0"/>
              <a:t> </a:t>
            </a:r>
            <a:r>
              <a:rPr lang="zh-CN" altLang="en-US" sz="2400" b="1" dirty="0" smtClean="0"/>
              <a:t>组实验数据</a:t>
            </a:r>
            <a:endParaRPr lang="en-US" altLang="zh-CN" sz="2400" b="1" dirty="0" smtClean="0"/>
          </a:p>
          <a:p>
            <a:pPr marL="68263" indent="0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y1= 1.2 x1 + 0.9 x2 + 3.3 x3</a:t>
            </a:r>
          </a:p>
          <a:p>
            <a:pPr marL="68263" indent="0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y2= 0.7 </a:t>
            </a:r>
            <a:r>
              <a:rPr lang="en-US" altLang="zh-CN" sz="2400" b="1" dirty="0"/>
              <a:t>x1 + </a:t>
            </a:r>
            <a:r>
              <a:rPr lang="en-US" altLang="zh-CN" sz="2400" b="1" dirty="0" smtClean="0"/>
              <a:t>1.8 </a:t>
            </a:r>
            <a:r>
              <a:rPr lang="en-US" altLang="zh-CN" sz="2400" b="1" dirty="0"/>
              <a:t>x2 + </a:t>
            </a:r>
            <a:r>
              <a:rPr lang="en-US" altLang="zh-CN" sz="2400" b="1" dirty="0" smtClean="0"/>
              <a:t>2.3 x3</a:t>
            </a:r>
          </a:p>
          <a:p>
            <a:pPr marL="68263" indent="0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y3 = 0.4  x1 + 0.7 x2  +  4.9 x3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306688"/>
            <a:ext cx="4698241" cy="27663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3321287"/>
            <a:ext cx="38290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7988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多元</a:t>
            </a:r>
            <a:r>
              <a:rPr lang="zh-CN" altLang="en-US" dirty="0" smtClean="0">
                <a:solidFill>
                  <a:schemeClr val="tx1"/>
                </a:solidFill>
              </a:rPr>
              <a:t>线性回归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例子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主程序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23528" y="1268760"/>
            <a:ext cx="8352928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400" b="1" dirty="0"/>
              <a:t>X=</a:t>
            </a:r>
            <a:r>
              <a:rPr lang="en-US" altLang="zh-CN" sz="2400" b="1" dirty="0" err="1"/>
              <a:t>np.loadtxt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r"G</a:t>
            </a:r>
            <a:r>
              <a:rPr lang="en-US" altLang="zh-CN" sz="2400" b="1" dirty="0"/>
              <a:t>:\modelTeach\</a:t>
            </a:r>
            <a:r>
              <a:rPr lang="zh-CN" altLang="en-US" sz="2400" b="1" dirty="0"/>
              <a:t>多元线性回归数据</a:t>
            </a:r>
            <a:r>
              <a:rPr lang="en-US" altLang="zh-CN" sz="2400" b="1" dirty="0"/>
              <a:t>-X.txt")</a:t>
            </a:r>
          </a:p>
          <a:p>
            <a:pPr marL="68263" indent="0">
              <a:buNone/>
            </a:pPr>
            <a:r>
              <a:rPr lang="en-US" altLang="zh-CN" sz="2400" b="1" dirty="0"/>
              <a:t>Y=</a:t>
            </a:r>
            <a:r>
              <a:rPr lang="en-US" altLang="zh-CN" sz="2400" b="1" dirty="0" err="1"/>
              <a:t>np.loadtxt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r"G</a:t>
            </a:r>
            <a:r>
              <a:rPr lang="en-US" altLang="zh-CN" sz="2400" b="1" dirty="0"/>
              <a:t>:\modelTeach\</a:t>
            </a:r>
            <a:r>
              <a:rPr lang="zh-CN" altLang="en-US" sz="2400" b="1" dirty="0"/>
              <a:t>多元线性回归数据</a:t>
            </a:r>
            <a:r>
              <a:rPr lang="en-US" altLang="zh-CN" sz="2400" b="1" dirty="0"/>
              <a:t>-Y.txt")</a:t>
            </a:r>
          </a:p>
          <a:p>
            <a:pPr marL="68263" indent="0">
              <a:buNone/>
            </a:pPr>
            <a:r>
              <a:rPr lang="en-US" altLang="zh-CN" sz="2400" b="1" dirty="0" err="1"/>
              <a:t>oneCol</a:t>
            </a:r>
            <a:r>
              <a:rPr lang="en-US" altLang="zh-CN" sz="2400" b="1" dirty="0"/>
              <a:t>=</a:t>
            </a:r>
            <a:r>
              <a:rPr lang="en-US" altLang="zh-CN" sz="2400" b="1" dirty="0" err="1"/>
              <a:t>np.ones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X.shape</a:t>
            </a:r>
            <a:r>
              <a:rPr lang="en-US" altLang="zh-CN" sz="2400" b="1" dirty="0"/>
              <a:t>[0])</a:t>
            </a:r>
          </a:p>
          <a:p>
            <a:pPr marL="68263" indent="0">
              <a:buNone/>
            </a:pPr>
            <a:r>
              <a:rPr lang="en-US" altLang="zh-CN" sz="2400" b="1" dirty="0"/>
              <a:t>X=</a:t>
            </a:r>
            <a:r>
              <a:rPr lang="en-US" altLang="zh-CN" sz="2400" b="1" dirty="0" err="1"/>
              <a:t>np.c</a:t>
            </a:r>
            <a:r>
              <a:rPr lang="en-US" altLang="zh-CN" sz="2400" b="1" dirty="0"/>
              <a:t>_[</a:t>
            </a:r>
            <a:r>
              <a:rPr lang="en-US" altLang="zh-CN" sz="2400" b="1" dirty="0" err="1"/>
              <a:t>oneCol,X</a:t>
            </a:r>
            <a:r>
              <a:rPr lang="en-US" altLang="zh-CN" sz="2400" b="1" dirty="0"/>
              <a:t>] </a:t>
            </a:r>
          </a:p>
          <a:p>
            <a:pPr marL="68263" indent="0">
              <a:buNone/>
            </a:pPr>
            <a:r>
              <a:rPr lang="en-US" altLang="zh-CN" sz="2400" b="1" dirty="0" err="1"/>
              <a:t>olr</a:t>
            </a:r>
            <a:r>
              <a:rPr lang="en-US" altLang="zh-CN" sz="2400" b="1" dirty="0"/>
              <a:t>=MLR(X,Y)</a:t>
            </a:r>
          </a:p>
          <a:p>
            <a:pPr marL="68263" indent="0">
              <a:buNone/>
            </a:pPr>
            <a:r>
              <a:rPr lang="en-US" altLang="zh-CN" sz="2400" b="1" dirty="0" err="1"/>
              <a:t>olr.modelling</a:t>
            </a:r>
            <a:r>
              <a:rPr lang="en-US" altLang="zh-CN" sz="2400" b="1" dirty="0"/>
              <a:t>()</a:t>
            </a:r>
          </a:p>
          <a:p>
            <a:pPr marL="68263" indent="0">
              <a:buNone/>
            </a:pPr>
            <a:r>
              <a:rPr lang="en-US" altLang="zh-CN" sz="2400" b="1" dirty="0"/>
              <a:t>print(</a:t>
            </a:r>
            <a:r>
              <a:rPr lang="en-US" altLang="zh-CN" sz="2400" b="1" dirty="0" err="1"/>
              <a:t>olr.getCoef</a:t>
            </a:r>
            <a:r>
              <a:rPr lang="en-US" altLang="zh-CN" sz="2400" b="1" dirty="0"/>
              <a:t>().round(5))</a:t>
            </a:r>
          </a:p>
          <a:p>
            <a:pPr marL="68263" indent="0">
              <a:buNone/>
            </a:pPr>
            <a:r>
              <a:rPr lang="en-US" altLang="zh-CN" sz="2400" b="1" dirty="0" err="1"/>
              <a:t>Ftest</a:t>
            </a:r>
            <a:r>
              <a:rPr lang="en-US" altLang="zh-CN" sz="2400" b="1" dirty="0"/>
              <a:t>=</a:t>
            </a:r>
            <a:r>
              <a:rPr lang="en-US" altLang="zh-CN" sz="2400" b="1" dirty="0" err="1"/>
              <a:t>olr.Ftest</a:t>
            </a:r>
            <a:r>
              <a:rPr lang="en-US" altLang="zh-CN" sz="2400" b="1" dirty="0"/>
              <a:t>(0.05)</a:t>
            </a:r>
          </a:p>
          <a:p>
            <a:pPr marL="68263" indent="0">
              <a:buNone/>
            </a:pPr>
            <a:r>
              <a:rPr lang="en-US" altLang="zh-CN" sz="2400" b="1" dirty="0"/>
              <a:t>print(</a:t>
            </a:r>
            <a:r>
              <a:rPr lang="en-US" altLang="zh-CN" sz="2400" b="1" dirty="0" err="1"/>
              <a:t>Ftest</a:t>
            </a:r>
            <a:r>
              <a:rPr lang="en-US" altLang="zh-CN" sz="2400" b="1" dirty="0" smtClean="0"/>
              <a:t>)</a:t>
            </a:r>
          </a:p>
          <a:p>
            <a:pPr marL="68263" indent="0">
              <a:buNone/>
            </a:pPr>
            <a:r>
              <a:rPr lang="en-US" altLang="zh-CN" sz="2400" b="1" dirty="0"/>
              <a:t>print(</a:t>
            </a:r>
            <a:r>
              <a:rPr lang="en-US" altLang="zh-CN" sz="2400" b="1" dirty="0" err="1"/>
              <a:t>olr.rCoef</a:t>
            </a:r>
            <a:r>
              <a:rPr lang="en-US" altLang="zh-CN" sz="2400" b="1" dirty="0"/>
              <a:t>())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87999551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多元</a:t>
            </a:r>
            <a:r>
              <a:rPr lang="zh-CN" altLang="en-US" dirty="0" smtClean="0">
                <a:solidFill>
                  <a:schemeClr val="tx1"/>
                </a:solidFill>
              </a:rPr>
              <a:t>线性回归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例子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运行结果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39552" y="1124744"/>
            <a:ext cx="7719022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400" b="1" dirty="0" smtClean="0"/>
              <a:t>设有规律上符合如下方程的一</a:t>
            </a:r>
            <a:r>
              <a:rPr lang="en-US" altLang="zh-CN" sz="2400" b="1" dirty="0"/>
              <a:t> </a:t>
            </a:r>
            <a:r>
              <a:rPr lang="zh-CN" altLang="en-US" sz="2400" b="1" dirty="0" smtClean="0"/>
              <a:t>组实验数据</a:t>
            </a:r>
            <a:endParaRPr lang="en-US" altLang="zh-CN" sz="2400" b="1" dirty="0" smtClean="0"/>
          </a:p>
          <a:p>
            <a:pPr marL="68263" indent="0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y1= 1.2 x1 + 0.9 x2 + 3.3 x3</a:t>
            </a:r>
          </a:p>
          <a:p>
            <a:pPr marL="68263" indent="0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y2= 0.7 </a:t>
            </a:r>
            <a:r>
              <a:rPr lang="en-US" altLang="zh-CN" sz="2400" b="1" dirty="0"/>
              <a:t>x1 + </a:t>
            </a:r>
            <a:r>
              <a:rPr lang="en-US" altLang="zh-CN" sz="2400" b="1" dirty="0" smtClean="0"/>
              <a:t>1.8 </a:t>
            </a:r>
            <a:r>
              <a:rPr lang="en-US" altLang="zh-CN" sz="2400" b="1" dirty="0"/>
              <a:t>x2 + </a:t>
            </a:r>
            <a:r>
              <a:rPr lang="en-US" altLang="zh-CN" sz="2400" b="1" dirty="0" smtClean="0"/>
              <a:t>2.3 x3</a:t>
            </a:r>
          </a:p>
          <a:p>
            <a:pPr marL="68263" indent="0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y3 = 0.4  x1 + 0.7 x2  +  4.9 x3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06551" y="3140968"/>
            <a:ext cx="7719022" cy="31466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zh-CN" altLang="en-US" sz="2400" b="1" dirty="0" smtClean="0"/>
              <a:t>结果：  系数矩阵有转置，常数项全部为</a:t>
            </a:r>
            <a:r>
              <a:rPr lang="en-US" altLang="zh-CN" sz="2400" b="1" dirty="0" smtClean="0"/>
              <a:t>0</a:t>
            </a:r>
            <a:endParaRPr lang="it-IT" altLang="zh-CN" sz="2400" b="1" dirty="0" smtClean="0"/>
          </a:p>
          <a:p>
            <a:pPr marL="68263" indent="0">
              <a:buNone/>
            </a:pPr>
            <a:r>
              <a:rPr lang="it-IT" altLang="zh-CN" sz="2400" b="1" dirty="0" smtClean="0"/>
              <a:t>[[-</a:t>
            </a:r>
            <a:r>
              <a:rPr lang="it-IT" altLang="zh-CN" sz="2400" b="1" dirty="0"/>
              <a:t>0.  -0.  -0. ]</a:t>
            </a:r>
          </a:p>
          <a:p>
            <a:pPr marL="68263" indent="0">
              <a:buNone/>
            </a:pPr>
            <a:r>
              <a:rPr lang="it-IT" altLang="zh-CN" sz="2400" b="1" dirty="0"/>
              <a:t> [ 1.2  0.7  0.4]</a:t>
            </a:r>
          </a:p>
          <a:p>
            <a:pPr marL="68263" indent="0">
              <a:buNone/>
            </a:pPr>
            <a:r>
              <a:rPr lang="it-IT" altLang="zh-CN" sz="2400" b="1" dirty="0"/>
              <a:t> [ 0.9  1.8  0.7]</a:t>
            </a:r>
          </a:p>
          <a:p>
            <a:pPr marL="68263" indent="0">
              <a:buNone/>
            </a:pPr>
            <a:r>
              <a:rPr lang="it-IT" altLang="zh-CN" sz="2400" b="1" dirty="0"/>
              <a:t> [ 3.3  2.3  4.9]]</a:t>
            </a:r>
          </a:p>
          <a:p>
            <a:pPr marL="68263" indent="0">
              <a:buNone/>
            </a:pPr>
            <a:r>
              <a:rPr lang="it-IT" altLang="zh-CN" sz="2400" b="1" dirty="0"/>
              <a:t>[</a:t>
            </a:r>
            <a:r>
              <a:rPr lang="it-IT" altLang="zh-CN" sz="2400" b="1" dirty="0" smtClean="0"/>
              <a:t>4.64e+19</a:t>
            </a:r>
            <a:r>
              <a:rPr lang="it-IT" altLang="zh-CN" sz="2400" b="1" dirty="0"/>
              <a:t>, </a:t>
            </a:r>
            <a:r>
              <a:rPr lang="it-IT" altLang="zh-CN" sz="2400" b="1" dirty="0" smtClean="0"/>
              <a:t>4.75, </a:t>
            </a:r>
            <a:r>
              <a:rPr lang="it-IT" altLang="zh-CN" sz="2400" b="1" dirty="0"/>
              <a:t>True</a:t>
            </a:r>
            <a:r>
              <a:rPr lang="it-IT" altLang="zh-CN" sz="2400" b="1" dirty="0" smtClean="0"/>
              <a:t>]</a:t>
            </a:r>
          </a:p>
          <a:p>
            <a:pPr marL="68263" indent="0">
              <a:buNone/>
            </a:pPr>
            <a:r>
              <a:rPr lang="en-US" altLang="zh-CN" sz="2400" b="1" dirty="0" smtClean="0"/>
              <a:t>1.0   </a:t>
            </a:r>
            <a:r>
              <a:rPr lang="zh-CN" altLang="en-US" sz="2400" b="1" smtClean="0"/>
              <a:t>因为是模拟数据，没加噪声，所以复相关系数很高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42223825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908046" cy="9144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Excel</a:t>
            </a:r>
            <a:r>
              <a:rPr lang="zh-CN" altLang="en-US" dirty="0" smtClean="0">
                <a:solidFill>
                  <a:srgbClr val="FFFFFF"/>
                </a:solidFill>
              </a:rPr>
              <a:t>中模拟数据，体验线性相关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302" y="1035748"/>
            <a:ext cx="7992888" cy="720080"/>
          </a:xfrm>
        </p:spPr>
        <p:txBody>
          <a:bodyPr/>
          <a:lstStyle/>
          <a:p>
            <a:r>
              <a:rPr lang="en-US" altLang="zh-CN" sz="2800" dirty="0" smtClean="0"/>
              <a:t>y=a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x 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+a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+a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+a</a:t>
            </a:r>
            <a:r>
              <a:rPr lang="en-US" altLang="zh-CN" sz="2800" baseline="-25000" dirty="0" smtClean="0"/>
              <a:t>4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4</a:t>
            </a:r>
            <a:endParaRPr lang="en-US" altLang="zh-CN" sz="2800" baseline="-25000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95536" y="1628800"/>
            <a:ext cx="8422471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p"/>
              <a:defRPr sz="3200" b="1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r>
              <a:rPr lang="zh-CN" altLang="en-US" sz="2800" dirty="0"/>
              <a:t>自己设定  </a:t>
            </a:r>
            <a:r>
              <a:rPr lang="en-US" altLang="zh-CN" sz="2800" dirty="0"/>
              <a:t>a</a:t>
            </a:r>
            <a:r>
              <a:rPr lang="zh-CN" altLang="en-US" sz="2800" dirty="0"/>
              <a:t>值</a:t>
            </a:r>
            <a:endParaRPr lang="en-US" altLang="zh-CN" sz="2800" dirty="0"/>
          </a:p>
          <a:p>
            <a:r>
              <a:rPr lang="en-US" altLang="zh-CN" sz="2800" dirty="0"/>
              <a:t>Excel</a:t>
            </a:r>
            <a:r>
              <a:rPr lang="zh-CN" altLang="en-US" sz="2800" dirty="0"/>
              <a:t>中，前几列名写</a:t>
            </a:r>
            <a:r>
              <a:rPr lang="en-US" altLang="zh-CN" sz="2800" dirty="0"/>
              <a:t>x</a:t>
            </a:r>
            <a:r>
              <a:rPr lang="zh-CN" altLang="en-US" sz="2800" dirty="0"/>
              <a:t>，后面写</a:t>
            </a:r>
            <a:r>
              <a:rPr lang="en-US" altLang="zh-CN" sz="2800" dirty="0"/>
              <a:t>y</a:t>
            </a:r>
          </a:p>
          <a:p>
            <a:r>
              <a:rPr lang="en-US" altLang="zh-CN" sz="2800" dirty="0"/>
              <a:t>x1</a:t>
            </a:r>
            <a:r>
              <a:rPr lang="zh-CN" altLang="en-US" sz="2800" dirty="0"/>
              <a:t>，</a:t>
            </a:r>
            <a:r>
              <a:rPr lang="en-US" altLang="zh-CN" sz="2800" dirty="0"/>
              <a:t>x2</a:t>
            </a:r>
            <a:r>
              <a:rPr lang="zh-CN" altLang="en-US" sz="2800" dirty="0"/>
              <a:t>，</a:t>
            </a:r>
            <a:r>
              <a:rPr lang="en-US" altLang="zh-CN" sz="2800" dirty="0"/>
              <a:t>x3</a:t>
            </a:r>
            <a:r>
              <a:rPr lang="zh-CN" altLang="en-US" sz="2800" dirty="0"/>
              <a:t>列值自己</a:t>
            </a:r>
            <a:r>
              <a:rPr lang="zh-CN" altLang="en-US" sz="2800" dirty="0" smtClean="0"/>
              <a:t>设定，可用</a:t>
            </a:r>
            <a:r>
              <a:rPr lang="en-US" altLang="zh-CN" sz="2800" dirty="0" smtClean="0"/>
              <a:t>rand()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x4</a:t>
            </a:r>
            <a:r>
              <a:rPr lang="en-US" altLang="zh-CN" sz="2800" dirty="0">
                <a:solidFill>
                  <a:srgbClr val="FF0000"/>
                </a:solidFill>
              </a:rPr>
              <a:t>= </a:t>
            </a:r>
            <a:r>
              <a:rPr lang="en-US" altLang="zh-CN" sz="2800" dirty="0" smtClean="0">
                <a:solidFill>
                  <a:srgbClr val="FF0000"/>
                </a:solidFill>
              </a:rPr>
              <a:t>x1+2 x2- x3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Y</a:t>
            </a:r>
            <a:r>
              <a:rPr lang="zh-CN" altLang="en-US" sz="2800" dirty="0"/>
              <a:t>列   按公式计算</a:t>
            </a:r>
            <a:r>
              <a:rPr lang="zh-CN" altLang="en-US" sz="2800" dirty="0" smtClean="0"/>
              <a:t>，加噪声，如</a:t>
            </a:r>
            <a:r>
              <a:rPr lang="zh-CN" altLang="en-US" sz="2800" dirty="0"/>
              <a:t>用</a:t>
            </a:r>
            <a:r>
              <a:rPr lang="en-US" altLang="zh-CN" sz="2800" dirty="0" smtClean="0"/>
              <a:t>10*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rand()-0.5)</a:t>
            </a:r>
            <a:endParaRPr lang="en-US" altLang="zh-CN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93071" y="4653136"/>
            <a:ext cx="8424936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p"/>
              <a:defRPr sz="2800" b="1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注意：</a:t>
            </a:r>
            <a:r>
              <a:rPr lang="en-US" altLang="zh-CN" dirty="0"/>
              <a:t>Excel</a:t>
            </a:r>
            <a:r>
              <a:rPr lang="zh-CN" altLang="en-US" dirty="0"/>
              <a:t>中，每次页面转换时，</a:t>
            </a:r>
            <a:r>
              <a:rPr lang="en-US" altLang="zh-CN" dirty="0"/>
              <a:t>rand</a:t>
            </a:r>
            <a:r>
              <a:rPr lang="zh-CN" altLang="en-US" dirty="0"/>
              <a:t>会重新运行，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要同时拷贝</a:t>
            </a:r>
            <a:endParaRPr lang="en-US" altLang="zh-CN" dirty="0"/>
          </a:p>
          <a:p>
            <a:r>
              <a:rPr lang="zh-CN" altLang="en-US" dirty="0"/>
              <a:t>形成的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MLR</a:t>
            </a:r>
            <a:r>
              <a:rPr lang="zh-CN" altLang="en-US" dirty="0" smtClean="0"/>
              <a:t>计算结果如何？为什么？</a:t>
            </a:r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8058" y="308007"/>
            <a:ext cx="7959634" cy="77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</a:pPr>
            <a:r>
              <a:rPr lang="en-US" altLang="zh-CN" kern="0" dirty="0" smtClean="0">
                <a:solidFill>
                  <a:schemeClr val="tx1"/>
                </a:solidFill>
              </a:rPr>
              <a:t>MLR</a:t>
            </a:r>
            <a:r>
              <a:rPr lang="zh-CN" altLang="en-US" kern="0" dirty="0" smtClean="0">
                <a:solidFill>
                  <a:schemeClr val="tx1"/>
                </a:solidFill>
              </a:rPr>
              <a:t>验证，变量相关</a:t>
            </a:r>
            <a:endParaRPr lang="en-US" altLang="zh-CN" kern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8385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4686" y="44624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多元线性回归建模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79306" y="1124744"/>
            <a:ext cx="7791030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zh-CN" altLang="en-US" sz="2400" b="1" dirty="0" smtClean="0"/>
              <a:t>很多专业问题，可以描述为如下的公式</a:t>
            </a:r>
            <a:endParaRPr lang="en-US" altLang="zh-CN" sz="2400" b="1" dirty="0" smtClean="0"/>
          </a:p>
          <a:p>
            <a:pPr marL="68263" indent="0" eaLnBrk="1" hangingPunct="1">
              <a:buNone/>
            </a:pPr>
            <a:r>
              <a:rPr lang="en-US" altLang="zh-CN" sz="2400" b="1" dirty="0" smtClean="0"/>
              <a:t>y</a:t>
            </a:r>
            <a:r>
              <a:rPr lang="en-US" altLang="zh-CN" sz="2400" b="1" baseline="-25000" dirty="0"/>
              <a:t>1</a:t>
            </a:r>
            <a:r>
              <a:rPr lang="en-US" altLang="zh-CN" sz="2400" b="1" dirty="0" smtClean="0"/>
              <a:t>=a</a:t>
            </a:r>
            <a:r>
              <a:rPr lang="en-US" altLang="zh-CN" sz="2400" b="1" baseline="-25000" dirty="0" smtClean="0"/>
              <a:t>11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/>
              <a:t>1</a:t>
            </a:r>
            <a:r>
              <a:rPr lang="en-US" altLang="zh-CN" sz="2400" b="1" dirty="0" smtClean="0"/>
              <a:t>+….a</a:t>
            </a:r>
            <a:r>
              <a:rPr lang="en-US" altLang="zh-CN" sz="2400" b="1" baseline="-25000" dirty="0" smtClean="0"/>
              <a:t>1n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n</a:t>
            </a:r>
          </a:p>
          <a:p>
            <a:pPr marL="68263" indent="0" eaLnBrk="1" hangingPunct="1">
              <a:buNone/>
            </a:pPr>
            <a:r>
              <a:rPr lang="en-US" altLang="zh-CN" sz="2400" b="1" dirty="0"/>
              <a:t>y</a:t>
            </a:r>
            <a:r>
              <a:rPr lang="en-US" altLang="zh-CN" sz="2400" b="1" baseline="-25000" dirty="0"/>
              <a:t>2</a:t>
            </a:r>
            <a:r>
              <a:rPr lang="en-US" altLang="zh-CN" sz="2400" b="1" dirty="0" smtClean="0"/>
              <a:t>=a</a:t>
            </a:r>
            <a:r>
              <a:rPr lang="en-US" altLang="zh-CN" sz="2400" b="1" baseline="-25000" dirty="0"/>
              <a:t>21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/>
              <a:t>1</a:t>
            </a:r>
            <a:r>
              <a:rPr lang="en-US" altLang="zh-CN" sz="2400" b="1" dirty="0" smtClean="0"/>
              <a:t>+…+a</a:t>
            </a:r>
            <a:r>
              <a:rPr lang="en-US" altLang="zh-CN" sz="2400" b="1" baseline="-25000" dirty="0" smtClean="0"/>
              <a:t>2n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n</a:t>
            </a:r>
          </a:p>
          <a:p>
            <a:pPr marL="68263" indent="0" eaLnBrk="1" hangingPunct="1">
              <a:buNone/>
            </a:pPr>
            <a:r>
              <a:rPr lang="zh-CN" altLang="en-US" sz="2400" b="1" dirty="0" smtClean="0"/>
              <a:t>矩阵形式</a:t>
            </a:r>
            <a:endParaRPr lang="en-US" altLang="zh-CN" sz="2400" b="1" dirty="0" smtClean="0"/>
          </a:p>
          <a:p>
            <a:pPr marL="68263" indent="0" eaLnBrk="1" hangingPunct="1">
              <a:buNone/>
            </a:pPr>
            <a:r>
              <a:rPr lang="en-US" altLang="zh-CN" sz="2400" b="1" dirty="0" smtClean="0"/>
              <a:t>Y=XA</a:t>
            </a:r>
          </a:p>
          <a:p>
            <a:pPr marL="68263" indent="0" eaLnBrk="1" hangingPunct="1">
              <a:buNone/>
            </a:pPr>
            <a:r>
              <a:rPr lang="zh-CN" altLang="en-US" sz="2400" b="1" dirty="0" smtClean="0"/>
              <a:t>求解步骤是：测量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的不同组合下的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值，求解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，既为建模过程</a:t>
            </a:r>
            <a:endParaRPr lang="en-US" altLang="zh-CN" sz="2400" b="1" dirty="0" smtClean="0"/>
          </a:p>
          <a:p>
            <a:pPr marL="68263" indent="0" eaLnBrk="1" hangingPunct="1">
              <a:buNone/>
            </a:pP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53650332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4686" y="44624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多元线性回归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属回归建模问题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95536" y="1196752"/>
                <a:ext cx="5472608" cy="1522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eqArr>
                                <m:eqArr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2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sz="2800" i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sz="2800" i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sz="2800" i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sz="2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2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sz="2800" i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sub>
                                  </m:sSub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sz="2800" i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sz="2800" i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sz="2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&amp;……</m:t>
                              </m:r>
                            </m:e>
                            <m:e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96752"/>
                <a:ext cx="5472608" cy="1522148"/>
              </a:xfrm>
              <a:prstGeom prst="rect">
                <a:avLst/>
              </a:prstGeom>
              <a:blipFill>
                <a:blip r:embed="rId2"/>
                <a:stretch>
                  <a:fillRect r="-26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1520" y="4530556"/>
                <a:ext cx="8064896" cy="12747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𝑚𝑘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530556"/>
                <a:ext cx="8064896" cy="12747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5536" y="3140968"/>
            <a:ext cx="8178784" cy="58774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zh-CN" altLang="en-US" sz="2400" b="1" dirty="0" smtClean="0"/>
              <a:t>不断变换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的组合，得到矩阵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，测定其对应的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值，</a:t>
            </a:r>
            <a:r>
              <a:rPr lang="zh-CN" altLang="en-US" sz="2400" b="1" smtClean="0"/>
              <a:t>求解</a:t>
            </a:r>
            <a:r>
              <a:rPr lang="en-US" altLang="zh-CN" sz="2400" b="1" smtClean="0"/>
              <a:t>A</a:t>
            </a:r>
            <a:endParaRPr lang="en-US" altLang="zh-CN" sz="2400" b="1" dirty="0"/>
          </a:p>
        </p:txBody>
      </p:sp>
      <p:cxnSp>
        <p:nvCxnSpPr>
          <p:cNvPr id="5" name="直接箭头连接符 4"/>
          <p:cNvCxnSpPr/>
          <p:nvPr/>
        </p:nvCxnSpPr>
        <p:spPr bwMode="auto">
          <a:xfrm flipH="1">
            <a:off x="1907704" y="3429000"/>
            <a:ext cx="2592288" cy="11015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 flipH="1">
            <a:off x="6732240" y="3429000"/>
            <a:ext cx="144016" cy="11015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文本框 3"/>
          <p:cNvSpPr txBox="1"/>
          <p:nvPr/>
        </p:nvSpPr>
        <p:spPr>
          <a:xfrm>
            <a:off x="3667213" y="3775693"/>
            <a:ext cx="2733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XA=Y</a:t>
            </a:r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15891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多元线性回归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69402" y="1484784"/>
            <a:ext cx="7719022" cy="22322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800" b="1" dirty="0" smtClean="0"/>
              <a:t>设有规律上符合如下方程的一</a:t>
            </a:r>
            <a:r>
              <a:rPr lang="en-US" altLang="zh-CN" sz="2800" b="1" dirty="0"/>
              <a:t> </a:t>
            </a:r>
            <a:r>
              <a:rPr lang="zh-CN" altLang="en-US" sz="2800" b="1" dirty="0" smtClean="0"/>
              <a:t>组实验数据</a:t>
            </a:r>
            <a:endParaRPr lang="en-US" altLang="zh-CN" sz="2800" b="1" dirty="0" smtClean="0"/>
          </a:p>
          <a:p>
            <a:pPr marL="68263" indent="0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y1= 1.2 x1 + 0.9 x2 + 3.3 x3</a:t>
            </a:r>
          </a:p>
          <a:p>
            <a:pPr marL="68263" indent="0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y2= 0.7 </a:t>
            </a:r>
            <a:r>
              <a:rPr lang="en-US" altLang="zh-CN" sz="2800" b="1" dirty="0"/>
              <a:t>x1 + </a:t>
            </a:r>
            <a:r>
              <a:rPr lang="en-US" altLang="zh-CN" sz="2800" b="1" dirty="0" smtClean="0"/>
              <a:t>1.8 </a:t>
            </a:r>
            <a:r>
              <a:rPr lang="en-US" altLang="zh-CN" sz="2800" b="1" dirty="0"/>
              <a:t>x2 + </a:t>
            </a:r>
            <a:r>
              <a:rPr lang="en-US" altLang="zh-CN" sz="2800" b="1" dirty="0" smtClean="0"/>
              <a:t>2.3 x3</a:t>
            </a:r>
          </a:p>
          <a:p>
            <a:pPr marL="68263" indent="0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y3 = 0.4  x1 + 0.7 x2  +  4.9 x3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69402" y="4149080"/>
            <a:ext cx="7920880" cy="11351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zh-CN" altLang="en-US" sz="3200" b="1" dirty="0" smtClean="0"/>
              <a:t>自行用   随机数  在</a:t>
            </a:r>
            <a:r>
              <a:rPr lang="en-US" altLang="zh-CN" sz="3200" b="1" dirty="0" err="1" smtClean="0"/>
              <a:t>Exel</a:t>
            </a:r>
            <a:r>
              <a:rPr lang="zh-CN" altLang="en-US" sz="3200" b="1" dirty="0" smtClean="0"/>
              <a:t>中，用</a:t>
            </a:r>
            <a:r>
              <a:rPr lang="en-US" altLang="zh-CN" sz="3200" b="1" dirty="0" smtClean="0"/>
              <a:t>rand()</a:t>
            </a:r>
            <a:r>
              <a:rPr lang="zh-CN" altLang="en-US" sz="3200" b="1" dirty="0" smtClean="0"/>
              <a:t>模拟数据</a:t>
            </a:r>
            <a:endParaRPr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58617967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274" y="116632"/>
            <a:ext cx="7772400" cy="9144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分析矩阵的公式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689" y="4221088"/>
            <a:ext cx="7515747" cy="1584176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800" kern="1200" dirty="0">
                <a:latin typeface="+mn-lt"/>
                <a:ea typeface="+mn-ea"/>
              </a:rPr>
              <a:t>1.2    0.9     3.3 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800" kern="1200" dirty="0">
                <a:latin typeface="+mn-lt"/>
                <a:ea typeface="+mn-ea"/>
              </a:rPr>
              <a:t>0.7    1.8     2.3           </a:t>
            </a:r>
            <a:r>
              <a:rPr lang="zh-CN" altLang="en-US" sz="2800" kern="1200" dirty="0">
                <a:latin typeface="+mn-lt"/>
                <a:ea typeface="+mn-ea"/>
              </a:rPr>
              <a:t>系数矩阵     </a:t>
            </a:r>
            <a:r>
              <a:rPr lang="en-US" altLang="zh-CN" sz="2800" kern="1200" dirty="0">
                <a:latin typeface="+mn-lt"/>
                <a:ea typeface="+mn-ea"/>
              </a:rPr>
              <a:t>Y=XA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800" kern="1200" dirty="0">
                <a:latin typeface="+mn-lt"/>
                <a:ea typeface="+mn-ea"/>
              </a:rPr>
              <a:t>0.4    0.7     4.9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753789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952328" y="5805264"/>
            <a:ext cx="3779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263" indent="0">
              <a:buNone/>
            </a:pPr>
            <a:r>
              <a:rPr lang="en-US" altLang="zh-CN" sz="2800" b="1" dirty="0"/>
              <a:t>A</a:t>
            </a:r>
            <a:r>
              <a:rPr lang="zh-CN" altLang="en-US" sz="2800" b="1" dirty="0"/>
              <a:t>与左侧的矩阵有转置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41874681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274" y="116632"/>
            <a:ext cx="7772400" cy="9144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多元线性回归解决的问题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600" y="1412776"/>
            <a:ext cx="7515747" cy="360040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zh-CN" altLang="en-US" sz="2800" kern="1200" dirty="0">
                <a:latin typeface="+mn-lt"/>
                <a:ea typeface="+mn-ea"/>
              </a:rPr>
              <a:t>系数矩阵     </a:t>
            </a:r>
            <a:r>
              <a:rPr lang="en-US" altLang="zh-CN" sz="2800" kern="1200" dirty="0">
                <a:latin typeface="+mn-lt"/>
                <a:ea typeface="+mn-ea"/>
              </a:rPr>
              <a:t>Y=XA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zh-CN" altLang="en-US" sz="2800" kern="1200" dirty="0">
                <a:latin typeface="+mn-lt"/>
                <a:ea typeface="+mn-ea"/>
              </a:rPr>
              <a:t>求解回归系数</a:t>
            </a:r>
            <a:r>
              <a:rPr lang="en-US" altLang="zh-CN" sz="2800" kern="1200" dirty="0">
                <a:latin typeface="+mn-lt"/>
                <a:ea typeface="+mn-ea"/>
              </a:rPr>
              <a:t>A</a:t>
            </a:r>
            <a:r>
              <a:rPr lang="zh-CN" altLang="en-US" sz="2800" kern="1200" dirty="0">
                <a:latin typeface="+mn-lt"/>
                <a:ea typeface="+mn-ea"/>
              </a:rPr>
              <a:t>，该过程称为建模</a:t>
            </a:r>
            <a:endParaRPr lang="en-US" altLang="zh-CN" sz="2800" kern="1200" dirty="0">
              <a:latin typeface="+mn-lt"/>
              <a:ea typeface="+mn-ea"/>
            </a:endParaRP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en-US" altLang="zh-CN" sz="2800" kern="1200" dirty="0">
              <a:latin typeface="+mn-lt"/>
              <a:ea typeface="+mn-ea"/>
            </a:endParaRP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zh-CN" altLang="en-US" sz="2800" kern="1200" dirty="0">
                <a:latin typeface="+mn-lt"/>
                <a:ea typeface="+mn-ea"/>
              </a:rPr>
              <a:t>在</a:t>
            </a:r>
            <a:r>
              <a:rPr lang="en-US" altLang="zh-CN" sz="2800" kern="1200" dirty="0">
                <a:latin typeface="+mn-lt"/>
                <a:ea typeface="+mn-ea"/>
              </a:rPr>
              <a:t>A</a:t>
            </a:r>
            <a:r>
              <a:rPr lang="zh-CN" altLang="en-US" sz="2800" kern="1200" dirty="0">
                <a:latin typeface="+mn-lt"/>
                <a:ea typeface="+mn-ea"/>
              </a:rPr>
              <a:t>已知时，对于新测</a:t>
            </a:r>
            <a:r>
              <a:rPr lang="en-US" altLang="zh-CN" sz="2800" kern="1200" dirty="0" err="1">
                <a:latin typeface="+mn-lt"/>
                <a:ea typeface="+mn-ea"/>
              </a:rPr>
              <a:t>Xnew</a:t>
            </a:r>
            <a:r>
              <a:rPr lang="zh-CN" altLang="en-US" sz="2800" kern="1200" dirty="0">
                <a:latin typeface="+mn-lt"/>
                <a:ea typeface="+mn-ea"/>
              </a:rPr>
              <a:t>，预报</a:t>
            </a:r>
            <a:r>
              <a:rPr lang="en-US" altLang="zh-CN" sz="2800" kern="1200" dirty="0" err="1">
                <a:latin typeface="+mn-lt"/>
                <a:ea typeface="+mn-ea"/>
              </a:rPr>
              <a:t>Ynew</a:t>
            </a:r>
            <a:r>
              <a:rPr lang="en-US" altLang="zh-CN" sz="2800" kern="1200" dirty="0">
                <a:latin typeface="+mn-lt"/>
                <a:ea typeface="+mn-ea"/>
              </a:rPr>
              <a:t>,</a:t>
            </a:r>
            <a:r>
              <a:rPr lang="zh-CN" altLang="en-US" sz="2800" kern="1200" dirty="0">
                <a:latin typeface="+mn-lt"/>
                <a:ea typeface="+mn-ea"/>
              </a:rPr>
              <a:t>称为预报</a:t>
            </a:r>
            <a:endParaRPr lang="en-US" altLang="zh-CN" sz="2800" kern="1200" dirty="0">
              <a:latin typeface="+mn-lt"/>
              <a:ea typeface="+mn-ea"/>
            </a:endParaRP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800" kern="1200" dirty="0" err="1">
                <a:latin typeface="+mn-lt"/>
                <a:ea typeface="+mn-ea"/>
              </a:rPr>
              <a:t>Ynew</a:t>
            </a:r>
            <a:r>
              <a:rPr lang="en-US" altLang="zh-CN" sz="2800" kern="1200" dirty="0">
                <a:latin typeface="+mn-lt"/>
                <a:ea typeface="+mn-ea"/>
              </a:rPr>
              <a:t>=</a:t>
            </a:r>
            <a:r>
              <a:rPr lang="en-US" altLang="zh-CN" sz="2800" kern="1200" dirty="0" err="1">
                <a:latin typeface="+mn-lt"/>
                <a:ea typeface="+mn-ea"/>
              </a:rPr>
              <a:t>XnewA</a:t>
            </a:r>
            <a:endParaRPr lang="en-US" altLang="zh-CN" sz="2800" kern="1200" dirty="0">
              <a:latin typeface="+mn-lt"/>
              <a:ea typeface="+mn-ea"/>
            </a:endParaRP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en-US" altLang="zh-CN" sz="2800" kern="12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54542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公式推导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69402" y="1484784"/>
            <a:ext cx="7142958" cy="25202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800" b="1" dirty="0" smtClean="0"/>
              <a:t>Y=XA</a:t>
            </a:r>
          </a:p>
          <a:p>
            <a:pPr marL="68263" indent="0">
              <a:buNone/>
            </a:pPr>
            <a:r>
              <a:rPr lang="en-US" altLang="zh-CN" sz="2800" b="1" dirty="0" smtClean="0"/>
              <a:t>X</a:t>
            </a:r>
            <a:r>
              <a:rPr lang="en-US" altLang="zh-CN" sz="2800" b="1" baseline="30000" dirty="0" smtClean="0"/>
              <a:t>T</a:t>
            </a:r>
            <a:r>
              <a:rPr lang="en-US" altLang="zh-CN" sz="2800" b="1" dirty="0" smtClean="0"/>
              <a:t>Y=X</a:t>
            </a:r>
            <a:r>
              <a:rPr lang="en-US" altLang="zh-CN" sz="2800" b="1" baseline="30000" dirty="0" smtClean="0"/>
              <a:t>T</a:t>
            </a:r>
            <a:r>
              <a:rPr lang="en-US" altLang="zh-CN" sz="2800" b="1" dirty="0" smtClean="0"/>
              <a:t>XA</a:t>
            </a:r>
          </a:p>
          <a:p>
            <a:pPr marL="68263" indent="0">
              <a:buNone/>
            </a:pPr>
            <a:r>
              <a:rPr lang="en-US" altLang="zh-CN" sz="2800" b="1" dirty="0" smtClean="0"/>
              <a:t>(X</a:t>
            </a:r>
            <a:r>
              <a:rPr lang="en-US" altLang="zh-CN" sz="2800" b="1" baseline="30000" dirty="0" smtClean="0"/>
              <a:t>T</a:t>
            </a:r>
            <a:r>
              <a:rPr lang="en-US" altLang="zh-CN" sz="2800" b="1" dirty="0" smtClean="0"/>
              <a:t>X)</a:t>
            </a:r>
            <a:r>
              <a:rPr lang="en-US" altLang="zh-CN" sz="2800" b="1" baseline="30000" dirty="0" smtClean="0"/>
              <a:t>-1</a:t>
            </a:r>
            <a:r>
              <a:rPr lang="en-US" altLang="zh-CN" sz="2800" b="1" dirty="0" smtClean="0"/>
              <a:t>X</a:t>
            </a:r>
            <a:r>
              <a:rPr lang="en-US" altLang="zh-CN" sz="2800" b="1" baseline="30000" dirty="0" smtClean="0"/>
              <a:t>T</a:t>
            </a:r>
            <a:r>
              <a:rPr lang="en-US" altLang="zh-CN" sz="2800" b="1" dirty="0" smtClean="0"/>
              <a:t>Y=A</a:t>
            </a:r>
          </a:p>
          <a:p>
            <a:pPr marL="68263" indent="0">
              <a:buNone/>
            </a:pPr>
            <a:r>
              <a:rPr lang="zh-CN" altLang="en-US" sz="2800" b="1" dirty="0" smtClean="0"/>
              <a:t>请按公式，编写程序，求回归系数</a:t>
            </a:r>
            <a:r>
              <a:rPr lang="en-US" altLang="zh-CN" sz="2800" b="1" dirty="0" smtClean="0"/>
              <a:t>A</a:t>
            </a:r>
          </a:p>
        </p:txBody>
      </p:sp>
      <p:sp>
        <p:nvSpPr>
          <p:cNvPr id="2" name="矩形 1"/>
          <p:cNvSpPr/>
          <p:nvPr/>
        </p:nvSpPr>
        <p:spPr>
          <a:xfrm>
            <a:off x="669402" y="4437112"/>
            <a:ext cx="74309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dirty="0">
                <a:solidFill>
                  <a:schemeClr val="tx1"/>
                </a:solidFill>
              </a:rPr>
              <a:t>E</a:t>
            </a:r>
            <a:r>
              <a:rPr lang="en-US" altLang="zh-CN" sz="3200" dirty="0" smtClean="0">
                <a:solidFill>
                  <a:schemeClr val="tx1"/>
                </a:solidFill>
              </a:rPr>
              <a:t>:\pyteach\data\1X.txt</a:t>
            </a:r>
          </a:p>
          <a:p>
            <a:pPr algn="just"/>
            <a:r>
              <a:rPr lang="en-US" altLang="zh-CN" sz="3200" dirty="0">
                <a:solidFill>
                  <a:schemeClr val="tx1"/>
                </a:solidFill>
              </a:rPr>
              <a:t>E</a:t>
            </a:r>
            <a:r>
              <a:rPr lang="en-US" altLang="zh-CN" sz="3200" dirty="0" smtClean="0">
                <a:solidFill>
                  <a:schemeClr val="tx1"/>
                </a:solidFill>
              </a:rPr>
              <a:t>:\pyteach\data\1Y.txt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3397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245628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多元线性回归程序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51520" y="1340768"/>
            <a:ext cx="4334646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400" b="1" dirty="0"/>
              <a:t>import </a:t>
            </a:r>
            <a:r>
              <a:rPr lang="en-US" altLang="zh-CN" sz="2400" b="1" dirty="0" err="1"/>
              <a:t>numpy</a:t>
            </a:r>
            <a:r>
              <a:rPr lang="en-US" altLang="zh-CN" sz="2400" b="1" dirty="0"/>
              <a:t> as </a:t>
            </a:r>
            <a:r>
              <a:rPr lang="en-US" altLang="zh-CN" sz="2400" b="1" dirty="0" err="1"/>
              <a:t>np</a:t>
            </a:r>
            <a:endParaRPr lang="en-US" altLang="zh-CN" sz="2400" b="1" dirty="0"/>
          </a:p>
          <a:p>
            <a:pPr marL="68263" indent="0">
              <a:buNone/>
            </a:pPr>
            <a:r>
              <a:rPr lang="en-US" altLang="zh-CN" sz="2400" b="1" dirty="0" smtClean="0"/>
              <a:t>X=</a:t>
            </a:r>
            <a:r>
              <a:rPr lang="en-US" altLang="zh-CN" sz="2400" b="1" dirty="0" err="1" smtClean="0"/>
              <a:t>np.loadtxt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r"E</a:t>
            </a:r>
            <a:r>
              <a:rPr lang="en-US" altLang="zh-CN" sz="2400" b="1" dirty="0" smtClean="0"/>
              <a:t>:\pyteach\data\1X.txt</a:t>
            </a:r>
            <a:r>
              <a:rPr lang="en-US" altLang="zh-CN" sz="2400" b="1" dirty="0"/>
              <a:t>")</a:t>
            </a:r>
          </a:p>
          <a:p>
            <a:pPr marL="68263" indent="0">
              <a:buNone/>
            </a:pPr>
            <a:r>
              <a:rPr lang="en-US" altLang="zh-CN" sz="2400" b="1" dirty="0" smtClean="0"/>
              <a:t>Y=</a:t>
            </a:r>
            <a:r>
              <a:rPr lang="en-US" altLang="zh-CN" sz="2400" b="1" dirty="0" err="1" smtClean="0"/>
              <a:t>np.loadtxt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r"E</a:t>
            </a:r>
            <a:r>
              <a:rPr lang="en-US" altLang="zh-CN" sz="2400" b="1" dirty="0" smtClean="0"/>
              <a:t>:\pyteach\data\1Y.txt")</a:t>
            </a:r>
          </a:p>
          <a:p>
            <a:pPr marL="68263" indent="0">
              <a:buNone/>
            </a:pPr>
            <a:r>
              <a:rPr lang="en-US" altLang="zh-CN" sz="2400" dirty="0" err="1"/>
              <a:t>oneCol</a:t>
            </a:r>
            <a:r>
              <a:rPr lang="en-US" altLang="zh-CN" sz="2400" dirty="0"/>
              <a:t>=</a:t>
            </a:r>
            <a:r>
              <a:rPr lang="en-US" altLang="zh-CN" sz="2400" dirty="0" err="1"/>
              <a:t>np.ones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X.shape</a:t>
            </a:r>
            <a:r>
              <a:rPr lang="en-US" altLang="zh-CN" sz="2400" dirty="0"/>
              <a:t>[0])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X=</a:t>
            </a:r>
            <a:r>
              <a:rPr lang="en-US" altLang="zh-CN" sz="2400" dirty="0" err="1"/>
              <a:t>np.c</a:t>
            </a:r>
            <a:r>
              <a:rPr lang="en-US" altLang="zh-CN" sz="2400" dirty="0"/>
              <a:t>_[</a:t>
            </a:r>
            <a:r>
              <a:rPr lang="en-US" altLang="zh-CN" sz="2400" dirty="0" err="1"/>
              <a:t>oneCol,X</a:t>
            </a:r>
            <a:r>
              <a:rPr lang="en-US" altLang="zh-CN" sz="2400" dirty="0"/>
              <a:t>] </a:t>
            </a:r>
            <a:endParaRPr lang="en-US" altLang="zh-CN" sz="2400" b="1" dirty="0"/>
          </a:p>
          <a:p>
            <a:pPr marL="68263" indent="0">
              <a:buNone/>
            </a:pPr>
            <a:r>
              <a:rPr lang="en-US" altLang="zh-CN" sz="2400" b="1" dirty="0" err="1" smtClean="0"/>
              <a:t>Xt</a:t>
            </a:r>
            <a:r>
              <a:rPr lang="en-US" altLang="zh-CN" sz="2400" b="1" dirty="0" smtClean="0"/>
              <a:t>= X.T</a:t>
            </a:r>
            <a:endParaRPr lang="en-US" altLang="zh-CN" sz="2400" b="1" dirty="0"/>
          </a:p>
          <a:p>
            <a:pPr marL="68263" indent="0">
              <a:buNone/>
            </a:pPr>
            <a:r>
              <a:rPr lang="en-US" altLang="zh-CN" sz="2400" b="1" dirty="0" smtClean="0"/>
              <a:t>XtX=Xt.dot (X</a:t>
            </a:r>
            <a:r>
              <a:rPr lang="en-US" altLang="zh-CN" sz="2400" b="1" dirty="0"/>
              <a:t>)</a:t>
            </a:r>
          </a:p>
          <a:p>
            <a:pPr marL="68263" indent="0">
              <a:buNone/>
            </a:pPr>
            <a:r>
              <a:rPr lang="en-US" altLang="zh-CN" sz="2400" b="1" dirty="0" err="1"/>
              <a:t>XtXinv</a:t>
            </a:r>
            <a:r>
              <a:rPr lang="en-US" altLang="zh-CN" sz="2400" b="1" dirty="0"/>
              <a:t> = </a:t>
            </a:r>
            <a:r>
              <a:rPr lang="en-US" altLang="zh-CN" sz="2400" b="1" dirty="0" err="1"/>
              <a:t>np.linalg.inv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XtX</a:t>
            </a:r>
            <a:r>
              <a:rPr lang="en-US" altLang="zh-CN" sz="2400" b="1" dirty="0" smtClean="0"/>
              <a:t>)</a:t>
            </a:r>
            <a:endParaRPr lang="en-US" altLang="zh-CN" sz="24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738566" y="1340768"/>
            <a:ext cx="4046614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400" b="1" dirty="0" smtClean="0"/>
              <a:t>temp </a:t>
            </a:r>
            <a:r>
              <a:rPr lang="en-US" altLang="zh-CN" sz="2400" b="1" dirty="0"/>
              <a:t>= </a:t>
            </a:r>
            <a:r>
              <a:rPr lang="en-US" altLang="zh-CN" sz="2400" b="1" dirty="0" smtClean="0"/>
              <a:t>XtXinv.dot(</a:t>
            </a:r>
            <a:r>
              <a:rPr lang="en-US" altLang="zh-CN" sz="2400" b="1" dirty="0" err="1" smtClean="0"/>
              <a:t>Xt</a:t>
            </a:r>
            <a:r>
              <a:rPr lang="en-US" altLang="zh-CN" sz="2400" b="1" dirty="0"/>
              <a:t>)</a:t>
            </a:r>
          </a:p>
          <a:p>
            <a:pPr marL="68263" indent="0">
              <a:buNone/>
            </a:pPr>
            <a:r>
              <a:rPr lang="en-US" altLang="zh-CN" sz="2400" b="1" dirty="0"/>
              <a:t>A = </a:t>
            </a:r>
            <a:r>
              <a:rPr lang="en-US" altLang="zh-CN" sz="2400" b="1" dirty="0" smtClean="0"/>
              <a:t>temp.dot(Y</a:t>
            </a:r>
            <a:r>
              <a:rPr lang="en-US" altLang="zh-CN" sz="2400" b="1" dirty="0"/>
              <a:t>)</a:t>
            </a:r>
          </a:p>
          <a:p>
            <a:pPr marL="68263" indent="0">
              <a:buNone/>
            </a:pPr>
            <a:r>
              <a:rPr lang="en-US" altLang="zh-CN" sz="2400" b="1" dirty="0"/>
              <a:t>A</a:t>
            </a:r>
            <a:r>
              <a:rPr lang="en-US" altLang="zh-CN" sz="2400" b="1" dirty="0" smtClean="0"/>
              <a:t>= A.T</a:t>
            </a:r>
            <a:endParaRPr lang="en-US" altLang="zh-CN" sz="2400" b="1" dirty="0"/>
          </a:p>
          <a:p>
            <a:pPr marL="68263" indent="0">
              <a:buNone/>
            </a:pPr>
            <a:r>
              <a:rPr lang="en-US" altLang="zh-CN" sz="2400" b="1" dirty="0"/>
              <a:t>size=</a:t>
            </a:r>
            <a:r>
              <a:rPr lang="en-US" altLang="zh-CN" sz="2400" b="1" dirty="0" err="1"/>
              <a:t>A.shape</a:t>
            </a:r>
            <a:endParaRPr lang="en-US" altLang="zh-CN" sz="2400" b="1" dirty="0"/>
          </a:p>
          <a:p>
            <a:pPr marL="68263" indent="0">
              <a:buNone/>
            </a:pPr>
            <a:r>
              <a:rPr lang="en-US" altLang="zh-CN" sz="2400" b="1" dirty="0"/>
              <a:t>for i in range(size[0]):</a:t>
            </a:r>
          </a:p>
          <a:p>
            <a:pPr marL="68263" indent="0">
              <a:buNone/>
            </a:pPr>
            <a:r>
              <a:rPr lang="en-US" altLang="zh-CN" sz="2400" b="1" dirty="0"/>
              <a:t>    for j in range(size[1]):</a:t>
            </a:r>
          </a:p>
          <a:p>
            <a:pPr marL="68263" indent="0">
              <a:buNone/>
            </a:pPr>
            <a:r>
              <a:rPr lang="en-US" altLang="zh-CN" sz="2400" b="1" dirty="0"/>
              <a:t>        print(A[i][j],"\</a:t>
            </a:r>
            <a:r>
              <a:rPr lang="en-US" altLang="zh-CN" sz="2400" b="1" dirty="0" err="1"/>
              <a:t>t",end</a:t>
            </a:r>
            <a:r>
              <a:rPr lang="en-US" altLang="zh-CN" sz="2400" b="1" dirty="0"/>
              <a:t>="")</a:t>
            </a:r>
          </a:p>
          <a:p>
            <a:pPr marL="68263" indent="0">
              <a:buNone/>
            </a:pPr>
            <a:r>
              <a:rPr lang="en-US" altLang="zh-CN" sz="2400" b="1" dirty="0"/>
              <a:t>    print</a:t>
            </a:r>
            <a:r>
              <a:rPr lang="en-US" altLang="zh-CN" sz="2400" b="1" dirty="0" smtClean="0"/>
              <a:t>()</a:t>
            </a:r>
          </a:p>
          <a:p>
            <a:pPr marL="68263" indent="0">
              <a:buNone/>
            </a:pP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7609558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面向对象编写程序</a:t>
            </a:r>
            <a:r>
              <a:rPr lang="en-US" altLang="zh-CN" dirty="0" smtClean="0">
                <a:solidFill>
                  <a:schemeClr val="tx1"/>
                </a:solidFill>
              </a:rPr>
              <a:t>MLR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95536" y="1412776"/>
            <a:ext cx="7920880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400" b="1" dirty="0" smtClean="0"/>
              <a:t>MLR</a:t>
            </a:r>
            <a:r>
              <a:rPr lang="zh-CN" altLang="en-US" sz="2400" b="1" dirty="0" smtClean="0"/>
              <a:t>类的任务：</a:t>
            </a:r>
            <a:endParaRPr lang="en-US" altLang="zh-CN" sz="2400" b="1" dirty="0" smtClean="0"/>
          </a:p>
          <a:p>
            <a:pPr marL="68263" indent="0">
              <a:buNone/>
            </a:pPr>
            <a:r>
              <a:rPr lang="zh-CN" altLang="en-US" sz="2400" b="1" dirty="0" smtClean="0"/>
              <a:t>接受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矩阵</a:t>
            </a:r>
            <a:endParaRPr lang="en-US" altLang="zh-CN" sz="2400" b="1" dirty="0" smtClean="0"/>
          </a:p>
          <a:p>
            <a:pPr marL="68263" indent="0">
              <a:buNone/>
            </a:pPr>
            <a:r>
              <a:rPr lang="zh-CN" altLang="en-US" sz="2400" b="1" dirty="0" smtClean="0"/>
              <a:t>根据求系数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的公式，建立模型，既求得</a:t>
            </a:r>
            <a:r>
              <a:rPr lang="en-US" altLang="zh-CN" sz="2400" b="1" dirty="0" smtClean="0"/>
              <a:t>A</a:t>
            </a:r>
          </a:p>
          <a:p>
            <a:pPr marL="68263" indent="0">
              <a:buNone/>
            </a:pPr>
            <a:r>
              <a:rPr lang="zh-CN" altLang="en-US" sz="2400" b="1" dirty="0" smtClean="0"/>
              <a:t>预报：给定新的</a:t>
            </a:r>
            <a:r>
              <a:rPr lang="en-US" altLang="zh-CN" sz="2400" b="1" dirty="0" err="1" smtClean="0"/>
              <a:t>Xnew</a:t>
            </a:r>
            <a:r>
              <a:rPr lang="zh-CN" altLang="en-US" sz="2400" b="1" dirty="0" smtClean="0"/>
              <a:t>，预报</a:t>
            </a:r>
            <a:r>
              <a:rPr lang="en-US" altLang="zh-CN" sz="2400" b="1" dirty="0" err="1" smtClean="0"/>
              <a:t>Ynew</a:t>
            </a:r>
            <a:r>
              <a:rPr lang="en-US" altLang="zh-CN" sz="2400" b="1" dirty="0" smtClean="0"/>
              <a:t>=</a:t>
            </a:r>
            <a:r>
              <a:rPr lang="en-US" altLang="zh-CN" sz="2400" b="1" dirty="0" err="1" smtClean="0"/>
              <a:t>Xnew</a:t>
            </a:r>
            <a:r>
              <a:rPr lang="en-US" altLang="zh-CN" sz="2400" b="1" dirty="0" smtClean="0"/>
              <a:t>  *  A</a:t>
            </a:r>
          </a:p>
          <a:p>
            <a:pPr marL="68263" indent="0">
              <a:buNone/>
            </a:pPr>
            <a:r>
              <a:rPr lang="zh-CN" altLang="en-US" sz="2400" b="1" dirty="0" smtClean="0"/>
              <a:t>请参阅一元回归的</a:t>
            </a:r>
            <a:r>
              <a:rPr lang="en-US" altLang="zh-CN" sz="2400" b="1" dirty="0" smtClean="0"/>
              <a:t>OLR</a:t>
            </a:r>
            <a:r>
              <a:rPr lang="zh-CN" altLang="en-US" sz="2400" b="1" dirty="0" smtClean="0"/>
              <a:t>类，比较其有何不同？</a:t>
            </a:r>
            <a:endParaRPr lang="en-US" altLang="zh-CN" sz="2400" b="1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95536" y="4149080"/>
            <a:ext cx="7920880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zh-CN" altLang="en-US" sz="2400" b="1" dirty="0" smtClean="0"/>
              <a:t>模拟</a:t>
            </a:r>
            <a:r>
              <a:rPr lang="en-US" altLang="zh-CN" sz="2400" b="1" dirty="0" err="1" smtClean="0"/>
              <a:t>Xnew</a:t>
            </a:r>
            <a:r>
              <a:rPr lang="en-US" altLang="zh-CN" sz="2400" b="1" dirty="0" smtClean="0"/>
              <a:t>, </a:t>
            </a:r>
            <a:r>
              <a:rPr lang="en-US" altLang="zh-CN" sz="2400" b="1" dirty="0" err="1" smtClean="0"/>
              <a:t>Ynew</a:t>
            </a:r>
            <a:endParaRPr lang="en-US" altLang="zh-CN" sz="2400" b="1" dirty="0" smtClean="0"/>
          </a:p>
          <a:p>
            <a:pPr marL="68263" indent="0">
              <a:buNone/>
            </a:pPr>
            <a:r>
              <a:rPr lang="zh-CN" altLang="en-US" sz="2400" b="1" dirty="0" smtClean="0"/>
              <a:t>通过</a:t>
            </a:r>
            <a:r>
              <a:rPr lang="en-US" altLang="zh-CN" sz="2400" b="1" dirty="0" err="1" smtClean="0"/>
              <a:t>Xnew</a:t>
            </a:r>
            <a:r>
              <a:rPr lang="zh-CN" altLang="en-US" sz="2400" b="1" dirty="0" smtClean="0"/>
              <a:t>，预报</a:t>
            </a:r>
            <a:r>
              <a:rPr lang="en-US" altLang="zh-CN" sz="2400" b="1" dirty="0" smtClean="0"/>
              <a:t>Ynew1=</a:t>
            </a:r>
            <a:r>
              <a:rPr lang="en-US" altLang="zh-CN" sz="2400" b="1" dirty="0" err="1" smtClean="0"/>
              <a:t>Xnew</a:t>
            </a:r>
            <a:r>
              <a:rPr lang="en-US" altLang="zh-CN" sz="2400" b="1" dirty="0" smtClean="0"/>
              <a:t>  *  A</a:t>
            </a:r>
          </a:p>
          <a:p>
            <a:pPr marL="68263" indent="0">
              <a:buNone/>
            </a:pPr>
            <a:r>
              <a:rPr lang="zh-CN" altLang="en-US" sz="2400" b="1" dirty="0" smtClean="0"/>
              <a:t>比较</a:t>
            </a:r>
            <a:r>
              <a:rPr lang="en-US" altLang="zh-CN" sz="2400" b="1" dirty="0" err="1" smtClean="0"/>
              <a:t>Ynew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Ynew1</a:t>
            </a:r>
            <a:r>
              <a:rPr lang="zh-CN" altLang="en-US" sz="2400" b="1" dirty="0" smtClean="0"/>
              <a:t>的差异</a:t>
            </a:r>
            <a:endParaRPr lang="en-US" altLang="zh-CN" sz="2400" b="1" dirty="0" smtClean="0"/>
          </a:p>
          <a:p>
            <a:pPr marL="68263" indent="0">
              <a:buNone/>
            </a:pPr>
            <a:r>
              <a:rPr lang="zh-CN" altLang="en-US" sz="2400" b="1" dirty="0" smtClean="0"/>
              <a:t>请比较上一节课的  </a:t>
            </a:r>
            <a:r>
              <a:rPr lang="en-US" altLang="zh-CN" sz="2400" b="1" dirty="0" smtClean="0"/>
              <a:t>OLR</a:t>
            </a:r>
            <a:r>
              <a:rPr lang="zh-CN" altLang="en-US" sz="2400" b="1" dirty="0" smtClean="0"/>
              <a:t>类  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0719251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8542</TotalTime>
  <Words>953</Words>
  <Application>Microsoft Office PowerPoint</Application>
  <PresentationFormat>全屏显示(4:3)</PresentationFormat>
  <Paragraphs>129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华文新魏</vt:lpstr>
      <vt:lpstr>宋体</vt:lpstr>
      <vt:lpstr>Arial</vt:lpstr>
      <vt:lpstr>Bodoni MT Black</vt:lpstr>
      <vt:lpstr>Calibri</vt:lpstr>
      <vt:lpstr>Cambria Math</vt:lpstr>
      <vt:lpstr>Times New Roman</vt:lpstr>
      <vt:lpstr>Wingdings</vt:lpstr>
      <vt:lpstr>主题1</vt:lpstr>
      <vt:lpstr>回归模型</vt:lpstr>
      <vt:lpstr>多元线性回归建模</vt:lpstr>
      <vt:lpstr>多元线性回归—属回归建模问题</vt:lpstr>
      <vt:lpstr>多元线性回归</vt:lpstr>
      <vt:lpstr>分析矩阵的公式</vt:lpstr>
      <vt:lpstr>多元线性回归解决的问题</vt:lpstr>
      <vt:lpstr>公式推导</vt:lpstr>
      <vt:lpstr>多元线性回归程序</vt:lpstr>
      <vt:lpstr>面向对象编写程序MLR</vt:lpstr>
      <vt:lpstr>多元线性回归F检验</vt:lpstr>
      <vt:lpstr>相关系数</vt:lpstr>
      <vt:lpstr>多元线性回归—例子</vt:lpstr>
      <vt:lpstr>多元线性回归—例子—主程序</vt:lpstr>
      <vt:lpstr>多元线性回归—例子—运行结果</vt:lpstr>
      <vt:lpstr>Excel中模拟数据，体验线性相关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pshcong@tongji.edu.cn</cp:lastModifiedBy>
  <cp:revision>395</cp:revision>
  <dcterms:created xsi:type="dcterms:W3CDTF">2010-02-28T17:17:53Z</dcterms:created>
  <dcterms:modified xsi:type="dcterms:W3CDTF">2020-04-22T02:38:07Z</dcterms:modified>
</cp:coreProperties>
</file>