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4" r:id="rId9"/>
    <p:sldId id="345" r:id="rId10"/>
    <p:sldId id="346" r:id="rId11"/>
    <p:sldId id="347" r:id="rId12"/>
    <p:sldId id="348" r:id="rId13"/>
    <p:sldId id="34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5"/>
    <p:restoredTop sz="94682"/>
  </p:normalViewPr>
  <p:slideViewPr>
    <p:cSldViewPr>
      <p:cViewPr varScale="1">
        <p:scale>
          <a:sx n="146" d="100"/>
          <a:sy n="146" d="100"/>
        </p:scale>
        <p:origin x="21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 </a:t>
            </a:r>
            <a:r>
              <a:rPr lang="en-US" altLang="zh-CN" sz="2400" dirty="0" smtClean="0">
                <a:solidFill>
                  <a:srgbClr val="FFFF00"/>
                </a:solidFill>
              </a:rPr>
              <a:t>pshcong@tongji.edu.cn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多元线性回归拓展</a:t>
            </a:r>
            <a:endParaRPr lang="zh-CN" altLang="en-US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半对数模型和双对数模型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980728"/>
            <a:ext cx="8488382" cy="90876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人力、财力投入与产出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实际统计数据如下，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使用回归方法建立其函数关系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26125"/>
              </p:ext>
            </p:extLst>
          </p:nvPr>
        </p:nvGraphicFramePr>
        <p:xfrm>
          <a:off x="683567" y="2132852"/>
          <a:ext cx="7615153" cy="4188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7">
                  <a:extLst>
                    <a:ext uri="{9D8B030D-6E8A-4147-A177-3AD203B41FA5}">
                      <a16:colId xmlns:a16="http://schemas.microsoft.com/office/drawing/2014/main" xmlns="" val="2784939374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xmlns="" val="735309007"/>
                    </a:ext>
                  </a:extLst>
                </a:gridCol>
                <a:gridCol w="1057798">
                  <a:extLst>
                    <a:ext uri="{9D8B030D-6E8A-4147-A177-3AD203B41FA5}">
                      <a16:colId xmlns:a16="http://schemas.microsoft.com/office/drawing/2014/main" xmlns="" val="4082772695"/>
                    </a:ext>
                  </a:extLst>
                </a:gridCol>
                <a:gridCol w="1244322">
                  <a:extLst>
                    <a:ext uri="{9D8B030D-6E8A-4147-A177-3AD203B41FA5}">
                      <a16:colId xmlns:a16="http://schemas.microsoft.com/office/drawing/2014/main" xmlns="" val="763200525"/>
                    </a:ext>
                  </a:extLst>
                </a:gridCol>
                <a:gridCol w="635840">
                  <a:extLst>
                    <a:ext uri="{9D8B030D-6E8A-4147-A177-3AD203B41FA5}">
                      <a16:colId xmlns:a16="http://schemas.microsoft.com/office/drawing/2014/main" xmlns="" val="3611602854"/>
                    </a:ext>
                  </a:extLst>
                </a:gridCol>
                <a:gridCol w="945054">
                  <a:extLst>
                    <a:ext uri="{9D8B030D-6E8A-4147-A177-3AD203B41FA5}">
                      <a16:colId xmlns:a16="http://schemas.microsoft.com/office/drawing/2014/main" xmlns="" val="3805413545"/>
                    </a:ext>
                  </a:extLst>
                </a:gridCol>
                <a:gridCol w="1057798">
                  <a:extLst>
                    <a:ext uri="{9D8B030D-6E8A-4147-A177-3AD203B41FA5}">
                      <a16:colId xmlns:a16="http://schemas.microsoft.com/office/drawing/2014/main" xmlns="" val="2798919736"/>
                    </a:ext>
                  </a:extLst>
                </a:gridCol>
                <a:gridCol w="1056970">
                  <a:extLst>
                    <a:ext uri="{9D8B030D-6E8A-4147-A177-3AD203B41FA5}">
                      <a16:colId xmlns:a16="http://schemas.microsoft.com/office/drawing/2014/main" xmlns="" val="3697629119"/>
                    </a:ext>
                  </a:extLst>
                </a:gridCol>
              </a:tblGrid>
              <a:tr h="376038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年份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GDP</a:t>
                      </a:r>
                      <a:r>
                        <a:rPr lang="zh-CN" altLang="en-US" sz="1050" kern="100" dirty="0" smtClean="0">
                          <a:effectLst/>
                        </a:rPr>
                        <a:t>（产出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就业</a:t>
                      </a:r>
                      <a:r>
                        <a:rPr lang="zh-CN" sz="1050" kern="100" dirty="0" smtClean="0">
                          <a:effectLst/>
                        </a:rPr>
                        <a:t>人数</a:t>
                      </a:r>
                      <a:r>
                        <a:rPr lang="en-US" altLang="zh-CN" sz="1050" kern="100" dirty="0" smtClean="0">
                          <a:effectLst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</a:rPr>
                        <a:t>人力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固定资产</a:t>
                      </a:r>
                      <a:r>
                        <a:rPr lang="zh-CN" altLang="en-US" sz="1050" kern="100" dirty="0" smtClean="0">
                          <a:effectLst/>
                        </a:rPr>
                        <a:t>（财力投入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年份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GDP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就业人数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固定资产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6637362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1955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114043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182113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212323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11746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315715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7437863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120401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8529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193749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226977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11521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337642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1837642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129187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8738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205192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241194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11540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363599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2680634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134705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8952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215130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260881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12066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391847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2526908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139960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9171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225021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277498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12297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422382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7995288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150511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9569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237026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296530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12955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455049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73996008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157897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9527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248897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306712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13338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484677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9038154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165286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9662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260661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329030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13738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520533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821181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178491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10334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275466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354057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561531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3035895"/>
                  </a:ext>
                </a:extLst>
              </a:tr>
              <a:tr h="37557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199457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10981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295378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374977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14154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609825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279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7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生长曲线模型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244827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美国人口统计学家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Pearl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Reed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通过广泛研究有机体的生长，得到了描述有机体的生长模型，其遵守如下的规律：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=k/(1+e</a:t>
            </a:r>
            <a:r>
              <a:rPr lang="en-US" altLang="zh-CN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f(t)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)=k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/(1+e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a-bt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期中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为生长的上限，下限则为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为待估计的参数。</a:t>
            </a: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典型的函数曲线如下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33712"/>
            <a:ext cx="5256584" cy="233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6571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生长曲线模型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324036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在估计出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值之后，要求解上述模型，可以将其稍变动为如下的格式：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k/y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-1=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baseline="30000" dirty="0" err="1">
                <a:latin typeface="等线" panose="02010600030101010101" pitchFamily="2" charset="-122"/>
                <a:ea typeface="等线" panose="02010600030101010101" pitchFamily="2" charset="-122"/>
              </a:rPr>
              <a:t>a-bt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ln(k/y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-1)=a-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bt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*= ln(k/y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-1)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，则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*= a-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bt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1200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生长曲线模型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041033"/>
            <a:ext cx="8488382" cy="151216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为检测钉螺存活率，将一批钉螺埋入土中，以后每间隔一个月，取出部分钉螺，检验取存活率，得到的实验数据如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问题中的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，应该是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，既存活率的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极限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，请建立模型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93349"/>
              </p:ext>
            </p:extLst>
          </p:nvPr>
        </p:nvGraphicFramePr>
        <p:xfrm>
          <a:off x="240485" y="2780928"/>
          <a:ext cx="533962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56">
                  <a:extLst>
                    <a:ext uri="{9D8B030D-6E8A-4147-A177-3AD203B41FA5}">
                      <a16:colId xmlns:a16="http://schemas.microsoft.com/office/drawing/2014/main" xmlns="" val="3891001438"/>
                    </a:ext>
                  </a:extLst>
                </a:gridCol>
                <a:gridCol w="1337866">
                  <a:extLst>
                    <a:ext uri="{9D8B030D-6E8A-4147-A177-3AD203B41FA5}">
                      <a16:colId xmlns:a16="http://schemas.microsoft.com/office/drawing/2014/main" xmlns="" val="2510600300"/>
                    </a:ext>
                  </a:extLst>
                </a:gridCol>
                <a:gridCol w="1230522">
                  <a:extLst>
                    <a:ext uri="{9D8B030D-6E8A-4147-A177-3AD203B41FA5}">
                      <a16:colId xmlns:a16="http://schemas.microsoft.com/office/drawing/2014/main" xmlns="" val="451691146"/>
                    </a:ext>
                  </a:extLst>
                </a:gridCol>
                <a:gridCol w="1454683">
                  <a:extLst>
                    <a:ext uri="{9D8B030D-6E8A-4147-A177-3AD203B41FA5}">
                      <a16:colId xmlns:a16="http://schemas.microsoft.com/office/drawing/2014/main" xmlns="" val="2971996323"/>
                    </a:ext>
                  </a:extLst>
                </a:gridCol>
              </a:tblGrid>
              <a:tr h="4079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存活率</a:t>
                      </a:r>
                      <a:r>
                        <a:rPr lang="en-US" sz="1800" kern="100">
                          <a:effectLst/>
                        </a:rPr>
                        <a:t>%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埋土月数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存活率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埋土月数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6737397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03164550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3750920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92.3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5.2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8980809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7347858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4724773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2353165"/>
                  </a:ext>
                </a:extLst>
              </a:tr>
              <a:tr h="407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48.4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9321939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852936"/>
            <a:ext cx="325846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101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210711"/>
            <a:ext cx="8488382" cy="252028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y=a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x+a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+…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en-US" altLang="zh-CN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baseline="30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=x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baseline="30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y=a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+…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en-US" altLang="zh-CN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经济学中的成本与产品产量间的关系，就符合多项式模型</a:t>
            </a:r>
            <a:r>
              <a:rPr lang="zh-CN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次多项式模型的典型</a:t>
            </a:r>
            <a:r>
              <a:rPr lang="zh-CN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曲线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如下</a:t>
            </a: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933640"/>
            <a:ext cx="5777334" cy="2303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998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24744"/>
            <a:ext cx="8488382" cy="252028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经济学中的税收与税率的关系，可以使用</a:t>
            </a:r>
            <a:r>
              <a:rPr lang="zh-CN" altLang="zh-CN">
                <a:latin typeface="华文宋体" panose="02010600040101010101" pitchFamily="2" charset="-122"/>
                <a:ea typeface="华文宋体" panose="02010600040101010101" pitchFamily="2" charset="-122"/>
              </a:rPr>
              <a:t>拉夫</a:t>
            </a:r>
            <a:r>
              <a:rPr lang="zh-CN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曲线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模型</a:t>
            </a:r>
            <a:r>
              <a:rPr lang="zh-CN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s=a+br+cr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其</a:t>
            </a:r>
            <a:r>
              <a:rPr lang="zh-CN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是税收，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是税率，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c&lt;0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令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=r</a:t>
            </a:r>
            <a:r>
              <a:rPr lang="zh-CN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=r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s=a+bz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+cz</a:t>
            </a:r>
            <a:r>
              <a:rPr lang="en-US" altLang="zh-CN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878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72952"/>
            <a:ext cx="8488382" cy="10081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某企业</a:t>
            </a:r>
            <a:r>
              <a:rPr lang="en-US" altLang="zh-CN" dirty="0"/>
              <a:t>1981-1995</a:t>
            </a:r>
            <a:r>
              <a:rPr lang="zh-CN" altLang="zh-CN" dirty="0"/>
              <a:t>年</a:t>
            </a:r>
            <a:r>
              <a:rPr lang="zh-CN" altLang="zh-CN" dirty="0" smtClean="0"/>
              <a:t>的每年</a:t>
            </a:r>
            <a:r>
              <a:rPr lang="zh-CN" altLang="zh-CN" dirty="0"/>
              <a:t>的产量和总成本如下表，请尝试确定其成本函数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3351"/>
              </p:ext>
            </p:extLst>
          </p:nvPr>
        </p:nvGraphicFramePr>
        <p:xfrm>
          <a:off x="238106" y="2390849"/>
          <a:ext cx="8606626" cy="388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286">
                  <a:extLst>
                    <a:ext uri="{9D8B030D-6E8A-4147-A177-3AD203B41FA5}">
                      <a16:colId xmlns:a16="http://schemas.microsoft.com/office/drawing/2014/main" xmlns="" val="4037407292"/>
                    </a:ext>
                  </a:extLst>
                </a:gridCol>
                <a:gridCol w="1434286">
                  <a:extLst>
                    <a:ext uri="{9D8B030D-6E8A-4147-A177-3AD203B41FA5}">
                      <a16:colId xmlns:a16="http://schemas.microsoft.com/office/drawing/2014/main" xmlns="" val="4268410699"/>
                    </a:ext>
                  </a:extLst>
                </a:gridCol>
                <a:gridCol w="1434286">
                  <a:extLst>
                    <a:ext uri="{9D8B030D-6E8A-4147-A177-3AD203B41FA5}">
                      <a16:colId xmlns:a16="http://schemas.microsoft.com/office/drawing/2014/main" xmlns="" val="1701456310"/>
                    </a:ext>
                  </a:extLst>
                </a:gridCol>
                <a:gridCol w="1434286">
                  <a:extLst>
                    <a:ext uri="{9D8B030D-6E8A-4147-A177-3AD203B41FA5}">
                      <a16:colId xmlns:a16="http://schemas.microsoft.com/office/drawing/2014/main" xmlns="" val="2531007544"/>
                    </a:ext>
                  </a:extLst>
                </a:gridCol>
                <a:gridCol w="1434286">
                  <a:extLst>
                    <a:ext uri="{9D8B030D-6E8A-4147-A177-3AD203B41FA5}">
                      <a16:colId xmlns:a16="http://schemas.microsoft.com/office/drawing/2014/main" xmlns="" val="3833871244"/>
                    </a:ext>
                  </a:extLst>
                </a:gridCol>
                <a:gridCol w="1435196">
                  <a:extLst>
                    <a:ext uri="{9D8B030D-6E8A-4147-A177-3AD203B41FA5}">
                      <a16:colId xmlns:a16="http://schemas.microsoft.com/office/drawing/2014/main" xmlns="" val="2162170311"/>
                    </a:ext>
                  </a:extLst>
                </a:gridCol>
              </a:tblGrid>
              <a:tr h="432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年份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成本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产量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年份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成本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产量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63986472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1981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74100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4253833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28600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3950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19500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133900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9403601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32900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115700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1038368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52400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154800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9318111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42400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178700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1376558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62900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203100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1868316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86300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597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608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10081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excel </a:t>
            </a:r>
            <a:r>
              <a:rPr lang="zh-CN" altLang="zh-CN" dirty="0"/>
              <a:t>作成本与产量的</a:t>
            </a:r>
            <a:r>
              <a:rPr lang="zh-CN" altLang="zh-CN" dirty="0" smtClean="0"/>
              <a:t>曲线</a:t>
            </a:r>
            <a:r>
              <a:rPr lang="zh-CN" altLang="en-US" dirty="0" smtClean="0"/>
              <a:t>，典型的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中的数据，建立</a:t>
            </a:r>
            <a:r>
              <a:rPr lang="en-US" altLang="zh-CN" dirty="0" smtClean="0"/>
              <a:t>BCD</a:t>
            </a:r>
            <a:r>
              <a:rPr lang="zh-CN" altLang="en-US" dirty="0" smtClean="0"/>
              <a:t>列与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列的线性关系即可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1" y="2852936"/>
            <a:ext cx="4553198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17" y="2399768"/>
            <a:ext cx="3943771" cy="3051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6670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双曲线模型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244827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双曲线模型可以描述为：</a:t>
            </a:r>
          </a:p>
          <a:p>
            <a:pPr marL="0" indent="0">
              <a:buNone/>
            </a:pPr>
            <a:r>
              <a:rPr lang="en-US" altLang="zh-CN" dirty="0"/>
              <a:t>y=a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/x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令</a:t>
            </a:r>
            <a:r>
              <a:rPr lang="en-US" altLang="zh-CN" dirty="0"/>
              <a:t>z=1/x</a:t>
            </a:r>
            <a:r>
              <a:rPr lang="zh-CN" altLang="zh-CN" dirty="0"/>
              <a:t>，则该模型可以转换为线性模型。</a:t>
            </a:r>
          </a:p>
          <a:p>
            <a:pPr marL="0" indent="0">
              <a:buNone/>
            </a:pPr>
            <a:r>
              <a:rPr lang="en-US" altLang="zh-CN" dirty="0"/>
              <a:t>y=a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98275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双曲线模型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115212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smtClean="0"/>
              <a:t>美国</a:t>
            </a:r>
            <a:r>
              <a:rPr lang="en-US" altLang="zh-CN" dirty="0"/>
              <a:t>1958-1969</a:t>
            </a:r>
            <a:r>
              <a:rPr lang="zh-CN" altLang="zh-CN" dirty="0"/>
              <a:t>年间小时收入指数</a:t>
            </a:r>
            <a:r>
              <a:rPr lang="en-US" altLang="zh-CN" dirty="0"/>
              <a:t>y</a:t>
            </a:r>
            <a:r>
              <a:rPr lang="zh-CN" altLang="zh-CN" dirty="0"/>
              <a:t>与失业率</a:t>
            </a:r>
            <a:r>
              <a:rPr lang="en-US" altLang="zh-CN" dirty="0"/>
              <a:t>x</a:t>
            </a:r>
            <a:r>
              <a:rPr lang="zh-CN" altLang="zh-CN"/>
              <a:t>之间</a:t>
            </a:r>
            <a:r>
              <a:rPr lang="zh-CN" altLang="zh-CN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zh-CN" altLang="zh-CN" smtClean="0"/>
              <a:t>满足</a:t>
            </a:r>
            <a:r>
              <a:rPr lang="zh-CN" altLang="zh-CN" dirty="0"/>
              <a:t>双曲线</a:t>
            </a:r>
            <a:r>
              <a:rPr lang="zh-CN" altLang="zh-CN" dirty="0" smtClean="0"/>
              <a:t>关系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试用</a:t>
            </a:r>
            <a:r>
              <a:rPr lang="zh-CN" altLang="zh-CN" dirty="0"/>
              <a:t>回归模型求解二者之间的函数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2685"/>
              </p:ext>
            </p:extLst>
          </p:nvPr>
        </p:nvGraphicFramePr>
        <p:xfrm>
          <a:off x="426411" y="2537569"/>
          <a:ext cx="7344818" cy="3505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xmlns="" val="2239893411"/>
                    </a:ext>
                  </a:extLst>
                </a:gridCol>
                <a:gridCol w="959881">
                  <a:extLst>
                    <a:ext uri="{9D8B030D-6E8A-4147-A177-3AD203B41FA5}">
                      <a16:colId xmlns:a16="http://schemas.microsoft.com/office/drawing/2014/main" xmlns="" val="3373056749"/>
                    </a:ext>
                  </a:extLst>
                </a:gridCol>
                <a:gridCol w="1161639">
                  <a:extLst>
                    <a:ext uri="{9D8B030D-6E8A-4147-A177-3AD203B41FA5}">
                      <a16:colId xmlns:a16="http://schemas.microsoft.com/office/drawing/2014/main" xmlns="" val="3876422399"/>
                    </a:ext>
                  </a:extLst>
                </a:gridCol>
                <a:gridCol w="1444915">
                  <a:extLst>
                    <a:ext uri="{9D8B030D-6E8A-4147-A177-3AD203B41FA5}">
                      <a16:colId xmlns:a16="http://schemas.microsoft.com/office/drawing/2014/main" xmlns="" val="180546486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xmlns="" val="43242886"/>
                    </a:ext>
                  </a:extLst>
                </a:gridCol>
                <a:gridCol w="1161639">
                  <a:extLst>
                    <a:ext uri="{9D8B030D-6E8A-4147-A177-3AD203B41FA5}">
                      <a16:colId xmlns:a16="http://schemas.microsoft.com/office/drawing/2014/main" xmlns="" val="3513972041"/>
                    </a:ext>
                  </a:extLst>
                </a:gridCol>
              </a:tblGrid>
              <a:tr h="501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年份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年份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8783533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1958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7964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59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1800381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5452824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6.7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9978948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6.1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5226890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9076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103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半对数模型和双对数模型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027179"/>
            <a:ext cx="8488382" cy="489654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半对数模型的形式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为：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lny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y=a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lnx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双对数函数模型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可以表述为：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lny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lnx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这两类函数都可以通过：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y*=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lny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, x*=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lnx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转换为线性函数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y*=a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x*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541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半</a:t>
            </a:r>
            <a:r>
              <a:rPr lang="zh-CN" altLang="zh-CN" dirty="0" smtClean="0"/>
              <a:t>对数</a:t>
            </a:r>
            <a:r>
              <a:rPr lang="en-US" altLang="zh-CN" dirty="0" smtClean="0"/>
              <a:t>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zh-CN" altLang="zh-CN" dirty="0" smtClean="0"/>
              <a:t>双对数</a:t>
            </a:r>
            <a:r>
              <a:rPr lang="en-US" altLang="zh-CN" dirty="0" smtClean="0"/>
              <a:t>  </a:t>
            </a:r>
            <a:r>
              <a:rPr lang="zh-CN" altLang="zh-CN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06" y="1196752"/>
            <a:ext cx="8488382" cy="489654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科布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道格拉斯生产函数模型，描述了</a:t>
            </a:r>
            <a:r>
              <a:rPr lang="zh-CN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人力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财力投入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zh-CN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产出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之间的关系，其公式表达为：</a:t>
            </a:r>
          </a:p>
          <a:p>
            <a:pPr marL="0" indent="0">
              <a:buNone/>
            </a:pP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 =A L</a:t>
            </a:r>
            <a:r>
              <a:rPr lang="zh-CN" altLang="zh-CN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α</a:t>
            </a:r>
            <a:r>
              <a:rPr lang="en-US" altLang="zh-CN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zh-CN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β</a:t>
            </a:r>
            <a:r>
              <a:rPr lang="en-US" altLang="zh-CN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e</a:t>
            </a:r>
            <a:r>
              <a:rPr lang="en-US" altLang="zh-CN" baseline="300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该函数可以通过两边取对数的方式，转换为双对数函数模并</a:t>
            </a:r>
            <a:r>
              <a:rPr lang="zh-CN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线性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化α</a:t>
            </a:r>
            <a:endParaRPr lang="en-US" altLang="zh-CN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lnQ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lnA</a:t>
            </a:r>
            <a:r>
              <a:rPr lang="en-US" altLang="zh-CN" smtClean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zh-CN" altLang="zh-CN" baseline="3000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aseline="300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alpha</a:t>
            </a:r>
            <a:r>
              <a:rPr lang="en-US" altLang="zh-CN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lnL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zh-CN" altLang="zh-CN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β 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lnK+u</a:t>
            </a: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7804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6673</TotalTime>
  <Words>726</Words>
  <Application>Microsoft Macintosh PowerPoint</Application>
  <PresentationFormat>全屏显示(4:3)</PresentationFormat>
  <Paragraphs>274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Bodoni MT Black</vt:lpstr>
      <vt:lpstr>Calibri</vt:lpstr>
      <vt:lpstr>Times New Roman</vt:lpstr>
      <vt:lpstr>等线</vt:lpstr>
      <vt:lpstr>华文仿宋</vt:lpstr>
      <vt:lpstr>华文宋体</vt:lpstr>
      <vt:lpstr>华文新魏</vt:lpstr>
      <vt:lpstr>宋体</vt:lpstr>
      <vt:lpstr>Arial</vt:lpstr>
      <vt:lpstr>主题1</vt:lpstr>
      <vt:lpstr>多元线性回归拓展</vt:lpstr>
      <vt:lpstr>多项式模型</vt:lpstr>
      <vt:lpstr>多项式模型</vt:lpstr>
      <vt:lpstr>多项式模型</vt:lpstr>
      <vt:lpstr>多项式模型</vt:lpstr>
      <vt:lpstr>双曲线模型</vt:lpstr>
      <vt:lpstr>双曲线模型</vt:lpstr>
      <vt:lpstr>半对数模型和双对数模型</vt:lpstr>
      <vt:lpstr>半对数 和 双对数  模型</vt:lpstr>
      <vt:lpstr>半对数模型和双对数模型</vt:lpstr>
      <vt:lpstr>生长曲线模型</vt:lpstr>
      <vt:lpstr>生长曲线模型</vt:lpstr>
      <vt:lpstr>生长曲线模型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352</cp:revision>
  <dcterms:created xsi:type="dcterms:W3CDTF">2010-02-28T17:17:53Z</dcterms:created>
  <dcterms:modified xsi:type="dcterms:W3CDTF">2020-04-22T10:44:03Z</dcterms:modified>
</cp:coreProperties>
</file>