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2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0A9F-F98C-4FDE-870E-39938740F4BD}" type="datetimeFigureOut">
              <a:rPr lang="en-US" smtClean="0"/>
              <a:t>2017-7-22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1236-9AF7-40E5-981F-F123A8FE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2088818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MQT</a:t>
            </a:r>
            <a:r>
              <a:rPr lang="en-US" altLang="zh-CN" dirty="0"/>
              <a:t>T</a:t>
            </a:r>
            <a:r>
              <a:rPr lang="zh-CN" altLang="en-US" dirty="0"/>
              <a:t>协议介绍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90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简介  </a:t>
            </a:r>
            <a:r>
              <a:rPr lang="en-US" altLang="zh-CN" dirty="0"/>
              <a:t>-- </a:t>
            </a:r>
            <a:r>
              <a:rPr lang="zh-CN" altLang="en-US" sz="3600" dirty="0"/>
              <a:t>在系统中的使用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4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MQTT</a:t>
            </a:r>
            <a:r>
              <a:rPr lang="zh-CN" altLang="en-US" dirty="0"/>
              <a:t>是基于二进制消息的发布</a:t>
            </a:r>
            <a:r>
              <a:rPr lang="en-US" altLang="zh-CN" dirty="0"/>
              <a:t>/</a:t>
            </a:r>
            <a:r>
              <a:rPr lang="zh-CN" altLang="en-US" dirty="0"/>
              <a:t>订阅编程模式的消息协议，最早由</a:t>
            </a:r>
            <a:r>
              <a:rPr lang="en-US" altLang="zh-CN" dirty="0"/>
              <a:t>IBM</a:t>
            </a:r>
            <a:r>
              <a:rPr lang="zh-CN" altLang="en-US" dirty="0"/>
              <a:t>提出的，如今已经成为</a:t>
            </a:r>
            <a:r>
              <a:rPr lang="en-US" altLang="zh-CN" dirty="0"/>
              <a:t>OASIS</a:t>
            </a:r>
            <a:r>
              <a:rPr lang="zh-CN" altLang="en-US" dirty="0"/>
              <a:t>规范。由于规范很简单，非常适合需要低功耗和网络带宽有限的</a:t>
            </a:r>
            <a:r>
              <a:rPr lang="en-US" altLang="zh-CN" dirty="0" err="1"/>
              <a:t>IoT</a:t>
            </a:r>
            <a:r>
              <a:rPr lang="zh-CN" altLang="en-US" dirty="0"/>
              <a:t>场景，比如：</a:t>
            </a:r>
            <a:endParaRPr lang="en-US" altLang="zh-CN" dirty="0"/>
          </a:p>
          <a:p>
            <a:pPr lvl="1"/>
            <a:r>
              <a:rPr lang="zh-CN" altLang="en-US" dirty="0"/>
              <a:t>遥感数据</a:t>
            </a:r>
          </a:p>
          <a:p>
            <a:pPr lvl="1"/>
            <a:r>
              <a:rPr lang="zh-CN" altLang="en-US" dirty="0"/>
              <a:t>汽车</a:t>
            </a:r>
          </a:p>
          <a:p>
            <a:pPr lvl="1"/>
            <a:r>
              <a:rPr lang="zh-CN" altLang="en-US" dirty="0"/>
              <a:t>智能家居</a:t>
            </a:r>
          </a:p>
          <a:p>
            <a:pPr lvl="1"/>
            <a:r>
              <a:rPr lang="zh-CN" altLang="en-US" dirty="0"/>
              <a:t>智慧城市</a:t>
            </a:r>
          </a:p>
          <a:p>
            <a:pPr lvl="1"/>
            <a:r>
              <a:rPr lang="zh-CN" altLang="en-US" dirty="0"/>
              <a:t>医疗医护</a:t>
            </a:r>
            <a:endParaRPr lang="en-US" altLang="zh-CN" dirty="0"/>
          </a:p>
          <a:p>
            <a:r>
              <a:rPr lang="zh-CN" altLang="en-US" dirty="0"/>
              <a:t>由于物联网的环境是非常特别的，所以</a:t>
            </a:r>
            <a:r>
              <a:rPr lang="en-US" altLang="zh-CN" dirty="0"/>
              <a:t>MQTT</a:t>
            </a:r>
            <a:r>
              <a:rPr lang="zh-CN" altLang="en-US" dirty="0"/>
              <a:t>遵循以下设计原则：</a:t>
            </a:r>
            <a:endParaRPr lang="en-US" altLang="zh-CN" dirty="0"/>
          </a:p>
          <a:p>
            <a:pPr lvl="1"/>
            <a:r>
              <a:rPr lang="zh-CN" altLang="en-US" dirty="0"/>
              <a:t>精简，不添加可有可无的功能。</a:t>
            </a:r>
          </a:p>
          <a:p>
            <a:pPr lvl="1"/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订阅（</a:t>
            </a:r>
            <a:r>
              <a:rPr lang="en-US" altLang="zh-CN" dirty="0"/>
              <a:t>Pub/Sub</a:t>
            </a:r>
            <a:r>
              <a:rPr lang="zh-CN" altLang="en-US" dirty="0"/>
              <a:t>）模式，方便消息在传感器之间传递。</a:t>
            </a:r>
          </a:p>
          <a:p>
            <a:pPr lvl="1"/>
            <a:r>
              <a:rPr lang="zh-CN" altLang="en-US" dirty="0"/>
              <a:t>允许用户动态创建主题，零运维成本。</a:t>
            </a:r>
          </a:p>
          <a:p>
            <a:pPr lvl="1"/>
            <a:r>
              <a:rPr lang="zh-CN" altLang="en-US" dirty="0"/>
              <a:t>把传输量降到最低以提高传输效率。</a:t>
            </a:r>
          </a:p>
          <a:p>
            <a:pPr lvl="1"/>
            <a:r>
              <a:rPr lang="zh-CN" altLang="en-US" dirty="0"/>
              <a:t>把低带宽、高延迟、不稳定的网络等因素考虑在内。</a:t>
            </a:r>
          </a:p>
          <a:p>
            <a:pPr lvl="1"/>
            <a:r>
              <a:rPr lang="zh-CN" altLang="en-US" dirty="0"/>
              <a:t>支持连续的会话控制。</a:t>
            </a:r>
          </a:p>
          <a:p>
            <a:pPr lvl="1"/>
            <a:r>
              <a:rPr lang="zh-CN" altLang="en-US" dirty="0"/>
              <a:t>理解客户端计算能力可能很低。</a:t>
            </a:r>
          </a:p>
          <a:p>
            <a:pPr lvl="1"/>
            <a:r>
              <a:rPr lang="zh-CN" altLang="en-US" dirty="0"/>
              <a:t>提供服务质量管理。</a:t>
            </a:r>
          </a:p>
          <a:p>
            <a:pPr lvl="1"/>
            <a:r>
              <a:rPr lang="zh-CN" altLang="en-US" dirty="0"/>
              <a:t>假设数据不可知，不强求传输数据的类型与格式，保持灵活性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运用</a:t>
            </a:r>
            <a:r>
              <a:rPr lang="en-US" altLang="zh-CN" dirty="0"/>
              <a:t>MQTT</a:t>
            </a:r>
            <a:r>
              <a:rPr lang="zh-CN" altLang="en-US" dirty="0"/>
              <a:t>协议，设备可以很方便地连接到物联网云服务，管理设备并处理数据，最后应用到各种业务场景，如图所示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2" y="1519312"/>
            <a:ext cx="12009120" cy="48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协议主要包含以下几个方面</a:t>
            </a:r>
            <a:endParaRPr lang="en-US" altLang="zh-CN" dirty="0"/>
          </a:p>
          <a:p>
            <a:pPr lvl="1"/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订阅模式</a:t>
            </a:r>
            <a:endParaRPr lang="en-US" altLang="zh-CN" dirty="0"/>
          </a:p>
          <a:p>
            <a:pPr lvl="1"/>
            <a:r>
              <a:rPr lang="zh-CN" altLang="en-US" dirty="0"/>
              <a:t>主题</a:t>
            </a:r>
            <a:endParaRPr lang="en-US" altLang="zh-CN" dirty="0"/>
          </a:p>
          <a:p>
            <a:pPr lvl="1"/>
            <a:r>
              <a:rPr lang="zh-CN" altLang="en-US" dirty="0"/>
              <a:t>服务质量</a:t>
            </a:r>
            <a:endParaRPr lang="en-US" altLang="zh-CN" dirty="0"/>
          </a:p>
          <a:p>
            <a:pPr lvl="1"/>
            <a:r>
              <a:rPr lang="zh-CN" altLang="en-US" dirty="0"/>
              <a:t>消息类型</a:t>
            </a:r>
            <a:endParaRPr lang="en-US" altLang="zh-CN" dirty="0"/>
          </a:p>
          <a:p>
            <a:pPr lvl="1"/>
            <a:r>
              <a:rPr lang="en-US" dirty="0"/>
              <a:t>MQTT</a:t>
            </a:r>
            <a:r>
              <a:rPr lang="zh-CN" altLang="en-US" dirty="0"/>
              <a:t>代理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2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简介  </a:t>
            </a:r>
            <a:r>
              <a:rPr lang="en-US" altLang="zh-CN" dirty="0"/>
              <a:t>-- </a:t>
            </a:r>
            <a:r>
              <a:rPr lang="zh-CN" altLang="en-US" sz="3600" dirty="0"/>
              <a:t>发布</a:t>
            </a:r>
            <a:r>
              <a:rPr lang="en-US" altLang="zh-CN" sz="3600" dirty="0"/>
              <a:t>/</a:t>
            </a:r>
            <a:r>
              <a:rPr lang="zh-CN" altLang="en-US" sz="3600" dirty="0"/>
              <a:t>订阅模式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与请求</a:t>
            </a:r>
            <a:r>
              <a:rPr lang="en-US" altLang="zh-CN" dirty="0"/>
              <a:t>/</a:t>
            </a:r>
            <a:r>
              <a:rPr lang="zh-CN" altLang="en-US" dirty="0"/>
              <a:t>回答这种同步模式不同，发布</a:t>
            </a:r>
            <a:r>
              <a:rPr lang="en-US" altLang="zh-CN" dirty="0"/>
              <a:t>/</a:t>
            </a:r>
            <a:r>
              <a:rPr lang="zh-CN" altLang="en-US" dirty="0"/>
              <a:t>定义模式解耦了发布消息的客户（发布者）与订阅消息的客户（订阅者）之间的关系，这意味着发布者和订阅者之间并不需要直接建立联系。打个比方，你打电话给朋友，一直要等到朋友接电话了才能够开始交流，是一个典型的同步请求</a:t>
            </a:r>
            <a:r>
              <a:rPr lang="en-US" altLang="zh-CN" dirty="0"/>
              <a:t>/</a:t>
            </a:r>
            <a:r>
              <a:rPr lang="zh-CN" altLang="en-US" dirty="0"/>
              <a:t>回答的场景；而给一个好友邮件列表发电子邮件就不一样，你发好电子邮件该干嘛干嘛，好友们到有空了去查看邮件就是了，是一个典型的异步发布</a:t>
            </a:r>
            <a:r>
              <a:rPr lang="en-US" altLang="zh-CN" dirty="0"/>
              <a:t>/</a:t>
            </a:r>
            <a:r>
              <a:rPr lang="zh-CN" altLang="en-US" dirty="0"/>
              <a:t>订阅的场景。</a:t>
            </a:r>
          </a:p>
          <a:p>
            <a:pPr lvl="1"/>
            <a:r>
              <a:rPr lang="zh-CN" altLang="en-US" dirty="0"/>
              <a:t>发布者与订阅者不比了解彼此，只要认识同一个消息代理即可。</a:t>
            </a:r>
          </a:p>
          <a:p>
            <a:pPr lvl="1"/>
            <a:r>
              <a:rPr lang="zh-CN" altLang="en-US" dirty="0"/>
              <a:t>发布者和订阅者不需要交互，发布者无需等待订阅者确认而导致锁定。</a:t>
            </a:r>
          </a:p>
          <a:p>
            <a:pPr lvl="1"/>
            <a:r>
              <a:rPr lang="zh-CN" altLang="en-US" dirty="0"/>
              <a:t>发布者和订阅者不需要同时在线，可以自由选择时间来消费消息。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6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简介  </a:t>
            </a:r>
            <a:r>
              <a:rPr lang="en-US" altLang="zh-CN" dirty="0"/>
              <a:t>-- </a:t>
            </a:r>
            <a:r>
              <a:rPr lang="zh-CN" altLang="en-US" sz="3600" dirty="0"/>
              <a:t>主题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MQTT</a:t>
            </a:r>
            <a:r>
              <a:rPr lang="zh-CN" altLang="en-US" dirty="0"/>
              <a:t>是通过主题对消息进行分类的，本质上就是一个</a:t>
            </a:r>
            <a:r>
              <a:rPr lang="en-US" altLang="zh-CN" dirty="0"/>
              <a:t>UTF-8</a:t>
            </a:r>
            <a:r>
              <a:rPr lang="zh-CN" altLang="en-US" dirty="0"/>
              <a:t>的字符串，不过可以通过反斜杠表示多个层级关系。主题并不需要创建，直接使用就是了。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主题还可以通过通配符进行过滤。其中，</a:t>
            </a:r>
            <a:r>
              <a:rPr lang="en-US" altLang="zh-CN" dirty="0"/>
              <a:t>+</a:t>
            </a:r>
            <a:r>
              <a:rPr lang="zh-CN" altLang="en-US" dirty="0"/>
              <a:t>可以过滤一个层级，而*只能出现在主题最后表示过滤任意级别的层级。举个例子：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building-b/floor-5</a:t>
            </a:r>
            <a:r>
              <a:rPr lang="zh-CN" altLang="en-US" dirty="0"/>
              <a:t>：代表</a:t>
            </a:r>
            <a:r>
              <a:rPr lang="en-US" altLang="zh-CN" dirty="0"/>
              <a:t>B</a:t>
            </a:r>
            <a:r>
              <a:rPr lang="zh-CN" altLang="en-US" dirty="0"/>
              <a:t>楼</a:t>
            </a:r>
            <a:r>
              <a:rPr lang="en-US" altLang="zh-CN" dirty="0"/>
              <a:t>5</a:t>
            </a:r>
            <a:r>
              <a:rPr lang="zh-CN" altLang="en-US" dirty="0"/>
              <a:t>层的设备。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+/floor-5</a:t>
            </a:r>
            <a:r>
              <a:rPr lang="zh-CN" altLang="en-US" dirty="0"/>
              <a:t>：代表任何一个楼的</a:t>
            </a:r>
            <a:r>
              <a:rPr lang="en-US" altLang="zh-CN" dirty="0"/>
              <a:t>5</a:t>
            </a:r>
            <a:r>
              <a:rPr lang="zh-CN" altLang="en-US" dirty="0"/>
              <a:t>层的设备。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building-b/*</a:t>
            </a:r>
            <a:r>
              <a:rPr lang="zh-CN" altLang="en-US" dirty="0"/>
              <a:t>：代表</a:t>
            </a:r>
            <a:r>
              <a:rPr lang="en-US" altLang="zh-CN" dirty="0"/>
              <a:t>B</a:t>
            </a:r>
            <a:r>
              <a:rPr lang="zh-CN" altLang="en-US" dirty="0"/>
              <a:t>楼所有的设备。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注意，</a:t>
            </a:r>
            <a:r>
              <a:rPr lang="en-US" altLang="zh-CN" dirty="0"/>
              <a:t>MQTT</a:t>
            </a:r>
            <a:r>
              <a:rPr lang="zh-CN" altLang="en-US" dirty="0"/>
              <a:t>允许使用通配符订阅主题，但是并不允许使用通配符广播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9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简介  </a:t>
            </a:r>
            <a:r>
              <a:rPr lang="en-US" altLang="zh-CN" dirty="0"/>
              <a:t>-- </a:t>
            </a:r>
            <a:r>
              <a:rPr lang="zh-CN" altLang="en-US" sz="3600" dirty="0"/>
              <a:t>服务质量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为了满足不同的场景，</a:t>
            </a:r>
            <a:r>
              <a:rPr lang="en-US" altLang="zh-CN" dirty="0"/>
              <a:t>MQTT</a:t>
            </a:r>
            <a:r>
              <a:rPr lang="zh-CN" altLang="en-US" dirty="0"/>
              <a:t>支持三种不同级别的服务质量（</a:t>
            </a:r>
            <a:r>
              <a:rPr lang="en-US" altLang="zh-CN" dirty="0"/>
              <a:t>Quality of Service</a:t>
            </a:r>
            <a:r>
              <a:rPr lang="zh-CN" altLang="en-US" dirty="0"/>
              <a:t>，</a:t>
            </a:r>
            <a:r>
              <a:rPr lang="en-US" altLang="zh-CN" dirty="0" err="1"/>
              <a:t>QoS</a:t>
            </a:r>
            <a:r>
              <a:rPr lang="zh-CN" altLang="en-US" dirty="0"/>
              <a:t>）为不同场景提供消息可靠性：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级别</a:t>
            </a:r>
            <a:r>
              <a:rPr lang="en-US" altLang="zh-CN" dirty="0"/>
              <a:t>0</a:t>
            </a:r>
            <a:r>
              <a:rPr lang="zh-CN" altLang="en-US" dirty="0"/>
              <a:t>：尽力而为。消息发送者会想尽办法发送消息，但是遇到意外并不会重试。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级别</a:t>
            </a:r>
            <a:r>
              <a:rPr lang="en-US" altLang="zh-CN" dirty="0"/>
              <a:t>1</a:t>
            </a:r>
            <a:r>
              <a:rPr lang="zh-CN" altLang="en-US" dirty="0"/>
              <a:t>：至少一次。消息接收者如果没有知会或者知会本身丢失，消息发送者会再次发送以保证消息接收者至少会收到一次，当然可能造成重复消息。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级别</a:t>
            </a:r>
            <a:r>
              <a:rPr lang="en-US" altLang="zh-CN" dirty="0"/>
              <a:t>2</a:t>
            </a:r>
            <a:r>
              <a:rPr lang="zh-CN" altLang="en-US" dirty="0"/>
              <a:t>：恰好一次。保证这种语义肯待会减少并发或者增加延时，不过丢失或者重复消息是不可接受的时候，级别</a:t>
            </a:r>
            <a:r>
              <a:rPr lang="en-US" altLang="zh-CN" dirty="0"/>
              <a:t>2</a:t>
            </a:r>
            <a:r>
              <a:rPr lang="zh-CN" altLang="en-US" dirty="0"/>
              <a:t>是最合适的。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级别</a:t>
            </a:r>
            <a:r>
              <a:rPr lang="en-US" altLang="zh-CN" dirty="0"/>
              <a:t>2</a:t>
            </a:r>
            <a:r>
              <a:rPr lang="zh-CN" altLang="en-US" dirty="0"/>
              <a:t>所提供的不重不丢很多情况下是最理想的，不过往返多次的确认一定对并发和延迟带来影响。级别</a:t>
            </a:r>
            <a:r>
              <a:rPr lang="en-US" altLang="zh-CN" dirty="0"/>
              <a:t>1</a:t>
            </a:r>
            <a:r>
              <a:rPr lang="zh-CN" altLang="en-US" dirty="0"/>
              <a:t>提供的至少一次语义在日志处理这种场景下是完全</a:t>
            </a:r>
            <a:r>
              <a:rPr lang="en-US" altLang="zh-CN" dirty="0"/>
              <a:t>OK</a:t>
            </a:r>
            <a:r>
              <a:rPr lang="zh-CN" altLang="en-US" dirty="0"/>
              <a:t>的，所以像</a:t>
            </a:r>
            <a:r>
              <a:rPr lang="en-US" altLang="zh-CN" dirty="0"/>
              <a:t>Kafka</a:t>
            </a:r>
            <a:r>
              <a:rPr lang="zh-CN" altLang="en-US" dirty="0"/>
              <a:t>这类的系统利用这一特点减少确认从而大大提高了并发。级别</a:t>
            </a:r>
            <a:r>
              <a:rPr lang="en-US" altLang="zh-CN" dirty="0"/>
              <a:t>0</a:t>
            </a:r>
            <a:r>
              <a:rPr lang="zh-CN" altLang="en-US" dirty="0"/>
              <a:t>适合鸡肋数据场景，食之无味弃之可惜，就这么着吧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7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简介  </a:t>
            </a:r>
            <a:r>
              <a:rPr lang="en-US" altLang="zh-CN" dirty="0"/>
              <a:t>-- </a:t>
            </a:r>
            <a:r>
              <a:rPr lang="zh-CN" altLang="en-US" sz="3600" dirty="0"/>
              <a:t>消息类型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MQTT</a:t>
            </a:r>
            <a:r>
              <a:rPr lang="zh-CN" altLang="en-US" dirty="0"/>
              <a:t>拥有</a:t>
            </a:r>
            <a:r>
              <a:rPr lang="en-US" altLang="zh-CN" dirty="0"/>
              <a:t>14</a:t>
            </a:r>
            <a:r>
              <a:rPr lang="zh-CN" altLang="en-US" dirty="0"/>
              <a:t>种不同的消息类型：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CONNECT：</a:t>
            </a:r>
            <a:r>
              <a:rPr lang="zh-CN" altLang="en-US" dirty="0"/>
              <a:t>客户端连接到</a:t>
            </a:r>
            <a:r>
              <a:rPr lang="en-US" dirty="0"/>
              <a:t>MQTT</a:t>
            </a:r>
            <a:r>
              <a:rPr lang="zh-CN" altLang="en-US" dirty="0"/>
              <a:t>代理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CONNACK：</a:t>
            </a:r>
            <a:r>
              <a:rPr lang="zh-CN" altLang="en-US" dirty="0"/>
              <a:t>连接确认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PUBLISH：</a:t>
            </a:r>
            <a:r>
              <a:rPr lang="zh-CN" altLang="en-US" dirty="0"/>
              <a:t>新发布消息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PUBACK：</a:t>
            </a:r>
            <a:r>
              <a:rPr lang="zh-CN" altLang="en-US" dirty="0"/>
              <a:t>新发布消息确认，是</a:t>
            </a:r>
            <a:r>
              <a:rPr lang="en-US" dirty="0" err="1"/>
              <a:t>QoS</a:t>
            </a:r>
            <a:r>
              <a:rPr lang="en-US" dirty="0"/>
              <a:t> 1</a:t>
            </a:r>
            <a:r>
              <a:rPr lang="zh-CN" altLang="en-US" dirty="0"/>
              <a:t>给</a:t>
            </a:r>
            <a:r>
              <a:rPr lang="en-US" dirty="0"/>
              <a:t>PUBLISH</a:t>
            </a:r>
            <a:r>
              <a:rPr lang="zh-CN" altLang="en-US" dirty="0"/>
              <a:t>消息的回复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PUBREC：QoS</a:t>
            </a:r>
            <a:r>
              <a:rPr lang="en-US" dirty="0"/>
              <a:t> 2</a:t>
            </a:r>
            <a:r>
              <a:rPr lang="zh-CN" altLang="en-US" dirty="0"/>
              <a:t>消息流的第一部分，表示消息发布已记录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PUBREL：QoS</a:t>
            </a:r>
            <a:r>
              <a:rPr lang="en-US" dirty="0"/>
              <a:t> 2</a:t>
            </a:r>
            <a:r>
              <a:rPr lang="zh-CN" altLang="en-US" dirty="0"/>
              <a:t>消息流的第二部分，表示消息发布已释放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PUBCOMP：QoS</a:t>
            </a:r>
            <a:r>
              <a:rPr lang="en-US" dirty="0"/>
              <a:t> 2</a:t>
            </a:r>
            <a:r>
              <a:rPr lang="zh-CN" altLang="en-US" dirty="0"/>
              <a:t>消息流的第三部分，表示消息发布完成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SUBSCRIBE：</a:t>
            </a:r>
            <a:r>
              <a:rPr lang="zh-CN" altLang="en-US" dirty="0"/>
              <a:t>客户端订阅某个主题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SUBACK：</a:t>
            </a:r>
            <a:r>
              <a:rPr lang="zh-CN" altLang="en-US" dirty="0"/>
              <a:t>对于</a:t>
            </a:r>
            <a:r>
              <a:rPr lang="en-US" dirty="0"/>
              <a:t>SUBSCRIBE</a:t>
            </a:r>
            <a:r>
              <a:rPr lang="zh-CN" altLang="en-US" dirty="0"/>
              <a:t>消息的确认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UNSUBSCRIBE：</a:t>
            </a:r>
            <a:r>
              <a:rPr lang="zh-CN" altLang="en-US" dirty="0"/>
              <a:t>客户端终止订阅的消息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UNSUBACK：</a:t>
            </a:r>
            <a:r>
              <a:rPr lang="zh-CN" altLang="en-US" dirty="0"/>
              <a:t>对于</a:t>
            </a:r>
            <a:r>
              <a:rPr lang="en-US" dirty="0"/>
              <a:t>UNSUBSCRIBE</a:t>
            </a:r>
            <a:r>
              <a:rPr lang="zh-CN" altLang="en-US" dirty="0"/>
              <a:t>消息的确认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PINGREQ：</a:t>
            </a:r>
            <a:r>
              <a:rPr lang="zh-CN" altLang="en-US" dirty="0"/>
              <a:t>心跳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PINGRESP：</a:t>
            </a:r>
            <a:r>
              <a:rPr lang="zh-CN" altLang="en-US" dirty="0"/>
              <a:t>确认心跳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DISCONNECT：</a:t>
            </a:r>
            <a:r>
              <a:rPr lang="zh-CN" altLang="en-US" dirty="0"/>
              <a:t>客户端终止连接前优雅地通知</a:t>
            </a:r>
            <a:r>
              <a:rPr lang="en-US" dirty="0"/>
              <a:t>MQTT</a:t>
            </a:r>
            <a:r>
              <a:rPr lang="zh-CN" altLang="en-US" dirty="0"/>
              <a:t>代理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6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简介  </a:t>
            </a:r>
            <a:r>
              <a:rPr lang="en-US" altLang="zh-CN" dirty="0"/>
              <a:t>-- </a:t>
            </a:r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市面上有相当多的高质量</a:t>
            </a:r>
            <a:r>
              <a:rPr lang="en-US" altLang="zh-CN" dirty="0"/>
              <a:t>MQTT</a:t>
            </a:r>
            <a:r>
              <a:rPr lang="zh-CN" altLang="en-US" dirty="0"/>
              <a:t>代理，其中</a:t>
            </a:r>
            <a:r>
              <a:rPr lang="en-US" altLang="zh-CN" dirty="0" err="1"/>
              <a:t>mosquitto</a:t>
            </a:r>
            <a:r>
              <a:rPr lang="zh-CN" altLang="en-US" dirty="0"/>
              <a:t>是一个开源的轻量级的</a:t>
            </a:r>
            <a:r>
              <a:rPr lang="en-US" altLang="zh-CN" dirty="0"/>
              <a:t>C</a:t>
            </a:r>
            <a:r>
              <a:rPr lang="zh-CN" altLang="en-US" dirty="0"/>
              <a:t>实现，完全兼容了</a:t>
            </a:r>
            <a:r>
              <a:rPr lang="en-US" altLang="zh-CN" dirty="0"/>
              <a:t>MQTT 3.1</a:t>
            </a:r>
            <a:r>
              <a:rPr lang="zh-CN" altLang="en-US" dirty="0"/>
              <a:t>和</a:t>
            </a:r>
            <a:r>
              <a:rPr lang="en-US" altLang="zh-CN" dirty="0"/>
              <a:t>MQTT 3.1.1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相关链接：</a:t>
            </a:r>
            <a:r>
              <a:rPr lang="en-US" altLang="zh-CN" dirty="0">
                <a:hlinkClick r:id="rId2"/>
              </a:rPr>
              <a:t>https://zhuanlan.zhihu.com/p/20888181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4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SSDP</a:t>
            </a:r>
            <a:r>
              <a:rPr lang="zh-CN" altLang="en-US" dirty="0"/>
              <a:t>协议介绍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---- </a:t>
            </a:r>
            <a:r>
              <a:rPr lang="en-US" altLang="zh-CN" dirty="0" err="1"/>
              <a:t>gssdp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941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MQTT协议介绍</vt:lpstr>
      <vt:lpstr>MQTT 简介</vt:lpstr>
      <vt:lpstr>MQTT简介</vt:lpstr>
      <vt:lpstr>MQTT简介  -- 发布/订阅模式</vt:lpstr>
      <vt:lpstr>MQTT简介  -- 主题</vt:lpstr>
      <vt:lpstr>MQTT简介  -- 服务质量</vt:lpstr>
      <vt:lpstr>MQTT简介  -- 消息类型</vt:lpstr>
      <vt:lpstr>MQTT简介  -- mosquitto</vt:lpstr>
      <vt:lpstr>SSDP协议介绍</vt:lpstr>
      <vt:lpstr>MQTT简介  -- 在系统中的使用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zhongxin zhou</dc:creator>
  <cp:lastModifiedBy>zhongxin zhou</cp:lastModifiedBy>
  <cp:revision>7</cp:revision>
  <dcterms:created xsi:type="dcterms:W3CDTF">2017-07-22T14:20:05Z</dcterms:created>
  <dcterms:modified xsi:type="dcterms:W3CDTF">2017-07-22T15:10:21Z</dcterms:modified>
</cp:coreProperties>
</file>