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8" r:id="rId5"/>
    <p:sldId id="269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3" autoAdjust="0"/>
    <p:restoredTop sz="94660"/>
  </p:normalViewPr>
  <p:slideViewPr>
    <p:cSldViewPr>
      <p:cViewPr>
        <p:scale>
          <a:sx n="50" d="100"/>
          <a:sy n="50" d="100"/>
        </p:scale>
        <p:origin x="179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C548-0BAF-4DD3-B543-F582398A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126811-5463-41B2-B91B-B2AF31E27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086905-6264-49A1-A177-4587560F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01AC9-E6D9-424A-B3E9-04833A5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F9D72-D2C3-4734-AED1-8C844D06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68ED-5BA7-4610-8C81-F1F0F5E6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F916D-BF57-434B-B569-FCC03233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AD18AF-A3D1-4C26-82CA-9B12FC63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EECB12-AF95-4823-A896-C9CF8AD0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F046F2-67BB-4C46-88ED-1A0AC763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D352C-415F-4E97-BCA4-0BDD14D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72E41-1DB3-4A3F-9274-B394628E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0DC5A-BCCE-4AEE-8306-AB27C1D1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20D09-FD34-4983-8EF6-E99DD07C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E80837-9A1C-4C3F-B636-2E8E85C9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060367-273D-48D9-88EB-ABBFC1698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383E5D-8D29-4F10-AB14-DD75AC2A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200AD1-8CA8-4641-A836-1364F3A1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AA4E0-0761-4F51-B223-985859E0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6FFE3-C71B-4791-B3EE-4D68C8A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82DD0-AF87-44F4-B3DA-16DAE384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0696C-27AF-40FE-8EEE-9C12E7F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02341C-63DD-4565-8E97-0E86B598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D48678-5F24-4CE7-9B9F-36CE6E4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2E5571-247B-4893-BC6D-7B631690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534437-C494-4D7E-B98A-06847574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D2E93-E23A-446F-AF68-25CB9AE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BF875-BAD2-40B3-BB65-74F28C5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434BF-4AA5-48D9-B3DF-DBE50908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6C262B-FA24-4021-934A-08220E3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7DEA1A-803D-462E-A8F3-41DB4627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60C9B-AACB-4950-93E4-086E93A0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5269B-8EC8-47CF-94A2-1F160F17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F239FC-6D37-4243-8433-C440233B9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E249BA-FBDB-4AA0-834A-BF55E399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915A18-EA85-4C4B-B32A-7D5B919F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585FE-A718-4D47-A647-748BFD73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19EC6-5626-4147-8DE1-EA44FDC6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F845B-9362-47CA-BC1E-F07B4D39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D6097B-498A-4C5F-A535-790DB2E8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312FE-7387-4D7A-BD10-BD67A4CB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C56E5-14D7-492C-A6DB-B8600539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87D89-90E7-492B-AD00-9BF53121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01F69C-8F4F-42AC-990B-B3945C3E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DF6EE2-C59E-4700-A496-59BE3B14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BC98B-3E86-4B3C-AE8B-1BF1BB0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D0B42-02FC-494A-AFAD-03CC1FA6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1DBE6-4E4E-40F4-9012-A8F91F75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79BCEF47-5A67-42EF-A67E-11824BFD7C57}"/>
              </a:ext>
            </a:extLst>
          </p:cNvPr>
          <p:cNvSpPr/>
          <p:nvPr userDrawn="1"/>
        </p:nvSpPr>
        <p:spPr>
          <a:xfrm>
            <a:off x="0" y="2214000"/>
            <a:ext cx="12192000" cy="4644000"/>
          </a:xfrm>
          <a:custGeom>
            <a:avLst/>
            <a:gdLst>
              <a:gd name="connsiteX0" fmla="*/ 0 w 12192000"/>
              <a:gd name="connsiteY0" fmla="*/ 0 h 4644000"/>
              <a:gd name="connsiteX1" fmla="*/ 4813500 w 12192000"/>
              <a:gd name="connsiteY1" fmla="*/ 0 h 4644000"/>
              <a:gd name="connsiteX2" fmla="*/ 6096000 w 12192000"/>
              <a:gd name="connsiteY2" fmla="*/ 1282500 h 4644000"/>
              <a:gd name="connsiteX3" fmla="*/ 7378500 w 12192000"/>
              <a:gd name="connsiteY3" fmla="*/ 0 h 4644000"/>
              <a:gd name="connsiteX4" fmla="*/ 12192000 w 12192000"/>
              <a:gd name="connsiteY4" fmla="*/ 0 h 4644000"/>
              <a:gd name="connsiteX5" fmla="*/ 12192000 w 12192000"/>
              <a:gd name="connsiteY5" fmla="*/ 4644000 h 4644000"/>
              <a:gd name="connsiteX6" fmla="*/ 0 w 12192000"/>
              <a:gd name="connsiteY6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44000">
                <a:moveTo>
                  <a:pt x="0" y="0"/>
                </a:moveTo>
                <a:lnTo>
                  <a:pt x="4813500" y="0"/>
                </a:lnTo>
                <a:cubicBezTo>
                  <a:pt x="4813500" y="708305"/>
                  <a:pt x="5387695" y="1282500"/>
                  <a:pt x="6096000" y="1282500"/>
                </a:cubicBezTo>
                <a:cubicBezTo>
                  <a:pt x="6804305" y="1282500"/>
                  <a:pt x="7378500" y="708305"/>
                  <a:pt x="7378500" y="0"/>
                </a:cubicBezTo>
                <a:lnTo>
                  <a:pt x="12192000" y="0"/>
                </a:lnTo>
                <a:lnTo>
                  <a:pt x="12192000" y="4644000"/>
                </a:lnTo>
                <a:lnTo>
                  <a:pt x="0" y="4644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544D0F5-96A6-457B-8523-7A11250F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000"/>
            <a:ext cx="10515600" cy="9057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37E7F66-7731-4BEA-89E2-DFEF3F904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189794"/>
            <a:ext cx="10529887" cy="11699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631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1ABB4-84E6-4957-916D-CC332F6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7823A-AB17-46E4-B7FA-475AC7D0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528C9-5884-4B4D-B36C-1A614FA1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9552C-5650-405C-942C-79F245E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A733B-55B7-42F8-B642-7A4DC9D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0E1113-501F-42FF-A817-B71D295CCD2C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9F007F-2479-4E1B-962F-B6FEF354E7FF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FBB389D-F645-4EF0-A313-F1760EDDD65D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8DDD8ED-37DB-433B-9BE3-ED56AB186990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Блок-схема: объединение 12">
              <a:extLst>
                <a:ext uri="{FF2B5EF4-FFF2-40B4-BE49-F238E27FC236}">
                  <a16:creationId xmlns:a16="http://schemas.microsoft.com/office/drawing/2014/main" id="{8A9AC1B6-7038-462A-A7C2-D0F29619BF17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463789D-0C7C-454D-BFD9-1DE51E4C5BFC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84D431FD-AB15-4701-9AC6-CDB8CE4C764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:a16="http://schemas.microsoft.com/office/drawing/2014/main" id="{E7D3F83A-004E-403A-8F03-CC8948CF9F67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49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B881EB-1784-473B-8081-FDC8508B7613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19E31C-4778-49B4-88E9-494EF71DCCA4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B8690DA-5449-464D-80A9-DCC9C148D31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15118C4-713A-4AB9-B08B-BD62864C2E6A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Блок-схема: объединение 12">
              <a:extLst>
                <a:ext uri="{FF2B5EF4-FFF2-40B4-BE49-F238E27FC236}">
                  <a16:creationId xmlns:a16="http://schemas.microsoft.com/office/drawing/2014/main" id="{A0898C5B-FFF0-4624-824E-84E4C17CBB1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CAD506-BA00-4E33-B68C-E5911E34BEAB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01341E1-EFB0-48B5-8780-45599BABAF41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:a16="http://schemas.microsoft.com/office/drawing/2014/main" id="{DE8C835F-D205-4D6A-8A82-F0DFE38F02AB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6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212017C5-14B7-48BC-B8BE-D5D4F4B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6831F7D-B09F-4F32-A572-FF1722AB40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91E53D3-0B88-498D-A9DC-A437A9E4F8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CA28B859-26E1-497E-B38C-EB350280E0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3794A95-742B-476B-A491-D78B55E6AC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A08D924-CC38-4A36-8978-268388CC3B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8B833B7-5777-405E-B3BD-11A5DD0A9C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B4081C9-FF26-4F20-A23C-5DFDD3FDC0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C03AC4-0ACD-47AD-9F9F-E09327CAEA24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9B881F-8C58-47D0-A3FE-B4A2C623BC40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98F3764-7851-4610-B9E9-DA778617CECE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68FCF22-56EA-4317-B9C7-E294C17D24D3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Блок-схема: объединение 17">
              <a:extLst>
                <a:ext uri="{FF2B5EF4-FFF2-40B4-BE49-F238E27FC236}">
                  <a16:creationId xmlns:a16="http://schemas.microsoft.com/office/drawing/2014/main" id="{2953430D-E015-4EDE-A77A-2E6F8F7B7A73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0034EE-489F-492F-88F5-8607CA789417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4050F1EC-7E55-40B0-BE07-C108BF7EE986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Блок-схема: объединение 20">
              <a:extLst>
                <a:ext uri="{FF2B5EF4-FFF2-40B4-BE49-F238E27FC236}">
                  <a16:creationId xmlns:a16="http://schemas.microsoft.com/office/drawing/2014/main" id="{E675CAD4-0442-4ED3-A796-158AFA773B44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5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56F5F-238C-4EA5-953D-83BC7A40E2A5}"/>
              </a:ext>
            </a:extLst>
          </p:cNvPr>
          <p:cNvSpPr/>
          <p:nvPr userDrawn="1"/>
        </p:nvSpPr>
        <p:spPr>
          <a:xfrm>
            <a:off x="0" y="1674000"/>
            <a:ext cx="12192000" cy="1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24F890-6633-4AD3-9C24-3D0B92AF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BC0BA3-1E1F-4BDD-8E19-DB8F68551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94063"/>
            <a:ext cx="10515600" cy="29702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560B685-5836-4067-85B7-2D3D4F5E0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515600" cy="809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757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F441D-A1A1-48BA-B9DE-0AAA8224B7D0}"/>
              </a:ext>
            </a:extLst>
          </p:cNvPr>
          <p:cNvSpPr/>
          <p:nvPr userDrawn="1"/>
        </p:nvSpPr>
        <p:spPr>
          <a:xfrm>
            <a:off x="0" y="0"/>
            <a:ext cx="59188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307CA8-65BF-4D7F-BB9A-49ACF57E72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918850" cy="591885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1238B-17B1-4DAB-9C27-FC7BE9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2" y="1359000"/>
            <a:ext cx="5280898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7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BE18-66DB-4AAA-A464-A49C735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F556-4C27-4545-81FF-A3D081C7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2913A-6AB7-4074-A970-BAD33C37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F05DD-018A-44C6-913B-25EBC4A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4B298-E8C1-4720-877E-1FF0797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presentation-creation.ru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4B752-120C-4487-89CB-4AFC41A5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EDBCFC-8BE1-484E-93D1-99313449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D03DA-1971-43A2-9891-AECDBDC88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0526-881B-4EFB-A2B1-E2EC6E6736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EDF10-5999-44E6-BD5E-221AAAE48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C934A-D5FA-4C37-A39B-4A4DD281E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9"/>
            <a:extLst>
              <a:ext uri="{FF2B5EF4-FFF2-40B4-BE49-F238E27FC236}">
                <a16:creationId xmlns:a16="http://schemas.microsoft.com/office/drawing/2014/main" id="{2009848F-CD87-4ABC-80BF-1E22A3720DC6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5" r:id="rId5"/>
    <p:sldLayoutId id="2147483664" r:id="rId6"/>
    <p:sldLayoutId id="2147483660" r:id="rId7"/>
    <p:sldLayoutId id="2147483662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25B392-09D3-43BD-AC85-5FF1558E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Информационная система по учету клиентов фитнес-клуба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B17DAE5-B918-4612-B0BF-AC8DAAA20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1000" y="5499000"/>
            <a:ext cx="5752800" cy="104078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400" dirty="0"/>
              <a:t>Выполнила: </a:t>
            </a:r>
          </a:p>
          <a:p>
            <a:pPr algn="r"/>
            <a:r>
              <a:rPr lang="ru-RU" sz="2400" dirty="0"/>
              <a:t>Студентка группы ИСиП-301</a:t>
            </a:r>
          </a:p>
          <a:p>
            <a:pPr algn="r"/>
            <a:r>
              <a:rPr lang="ru-RU" sz="2400" dirty="0"/>
              <a:t>Алексеева О.Ю.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7D3D72-145F-4A32-967D-7A2F9B74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52" y="909000"/>
            <a:ext cx="2749695" cy="26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пользовательских форм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00" y="1690688"/>
            <a:ext cx="3187800" cy="1423375"/>
          </a:xfrm>
        </p:spPr>
        <p:txBody>
          <a:bodyPr>
            <a:normAutofit/>
          </a:bodyPr>
          <a:lstStyle/>
          <a:p>
            <a:r>
              <a:rPr lang="ru-RU" sz="2400" dirty="0"/>
              <a:t>Окно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20AA47-7056-2849-7757-EBD715B8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00" y="1584000"/>
            <a:ext cx="6527313" cy="41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пользовательских форм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00" y="1743806"/>
            <a:ext cx="4222800" cy="2053375"/>
          </a:xfrm>
        </p:spPr>
        <p:txBody>
          <a:bodyPr>
            <a:normAutofit/>
          </a:bodyPr>
          <a:lstStyle/>
          <a:p>
            <a:r>
              <a:rPr lang="ru-RU" sz="2400" dirty="0"/>
              <a:t>Главное окно старшего администратора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22B67-6DD2-621F-94E4-28D35AA5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0" y="1743806"/>
            <a:ext cx="8270941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пользовательских форм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00" y="1690488"/>
            <a:ext cx="3502800" cy="2098375"/>
          </a:xfrm>
        </p:spPr>
        <p:txBody>
          <a:bodyPr>
            <a:normAutofit/>
          </a:bodyPr>
          <a:lstStyle/>
          <a:p>
            <a:r>
              <a:rPr lang="ru-RU" sz="2400" dirty="0"/>
              <a:t>Главное окно администратора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8A4D3B-0A64-B46A-13BF-9063B2D4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00" y="1690688"/>
            <a:ext cx="8734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пользовательских форм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65" y="1825625"/>
            <a:ext cx="2602800" cy="1918375"/>
          </a:xfrm>
        </p:spPr>
        <p:txBody>
          <a:bodyPr>
            <a:normAutofit/>
          </a:bodyPr>
          <a:lstStyle/>
          <a:p>
            <a:r>
              <a:rPr lang="ru-RU" sz="2400" dirty="0"/>
              <a:t>Главное окно директора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730C4B-EEF5-ED88-E781-788BBAC8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00" y="1825625"/>
            <a:ext cx="8362335" cy="4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пользовательских форм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494000"/>
            <a:ext cx="3367800" cy="568375"/>
          </a:xfrm>
        </p:spPr>
        <p:txBody>
          <a:bodyPr>
            <a:normAutofit/>
          </a:bodyPr>
          <a:lstStyle/>
          <a:p>
            <a:r>
              <a:rPr lang="ru-RU" dirty="0"/>
              <a:t>Вкладка «Отчеты»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613A1B-0B4B-2262-4080-F8CF2467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00" y="1494000"/>
            <a:ext cx="8169544" cy="40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пользовательских форм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539000"/>
            <a:ext cx="2782800" cy="613375"/>
          </a:xfrm>
        </p:spPr>
        <p:txBody>
          <a:bodyPr>
            <a:normAutofit/>
          </a:bodyPr>
          <a:lstStyle/>
          <a:p>
            <a:r>
              <a:rPr lang="ru-RU" dirty="0"/>
              <a:t>Пример отчета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6E19C7-B3DC-C4CD-C379-95DC044C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0" y="2138475"/>
            <a:ext cx="9270000" cy="38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00" y="17035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Разработанная информационная система полностью соответствует предъявленным к ней требованиям, не требует каких-либо специальных знаний и максимально упрощает учет клиентов в фитнес-клубе.</a:t>
            </a:r>
          </a:p>
        </p:txBody>
      </p:sp>
    </p:spTree>
    <p:extLst>
      <p:ext uri="{BB962C8B-B14F-4D97-AF65-F5344CB8AC3E}">
        <p14:creationId xmlns:p14="http://schemas.microsoft.com/office/powerpoint/2010/main" val="4017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BDFD7D-C648-F789-981D-7562D292802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E5BFE-FDF1-4416-B019-6CAB9E96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500" y="589389"/>
            <a:ext cx="5871000" cy="1325563"/>
          </a:xfrm>
        </p:spPr>
        <p:txBody>
          <a:bodyPr/>
          <a:lstStyle/>
          <a:p>
            <a:r>
              <a:rPr lang="ru-RU" sz="6600" dirty="0"/>
              <a:t>СПАСИБО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D4D1BDB2-E38C-4582-8EED-DFA9FDCF23E4}"/>
              </a:ext>
            </a:extLst>
          </p:cNvPr>
          <p:cNvSpPr txBox="1">
            <a:spLocks/>
          </p:cNvSpPr>
          <p:nvPr/>
        </p:nvSpPr>
        <p:spPr>
          <a:xfrm>
            <a:off x="3160500" y="5019755"/>
            <a:ext cx="5871000" cy="149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ЗА ВНИМАНИЕ</a:t>
            </a: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9E0555-192B-F80C-185E-F87ABB457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21" y="2504340"/>
            <a:ext cx="1886158" cy="18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В наше время информационные технологии шагнули далеко вперёд. Для осуществления полноценной, удобной работы какой-либо организации люди зачастую прибегают к использованию информационных систем для автоматизирования основных бизнес-процессов.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/>
              <a:t>Объектом курсового проекта является фитнес-клуб.</a:t>
            </a:r>
          </a:p>
        </p:txBody>
      </p:sp>
    </p:spTree>
    <p:extLst>
      <p:ext uri="{BB962C8B-B14F-4D97-AF65-F5344CB8AC3E}">
        <p14:creationId xmlns:p14="http://schemas.microsoft.com/office/powerpoint/2010/main" val="34021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курсового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488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Целью курсового проекта является разработка информационной системы для фитнес-клуба, которая поможет вести учет клиентов.</a:t>
            </a:r>
          </a:p>
          <a:p>
            <a:pPr algn="just"/>
            <a:r>
              <a:rPr lang="ru-RU" sz="2400" dirty="0"/>
              <a:t>Для достижения поставленной цели были выполнены следующие задачи:</a:t>
            </a:r>
          </a:p>
          <a:p>
            <a:pPr marL="0" indent="0" algn="just">
              <a:buNone/>
            </a:pPr>
            <a:r>
              <a:rPr lang="ru-RU" sz="2400" dirty="0"/>
              <a:t>   1. Проведение анализа предметной области</a:t>
            </a:r>
            <a:r>
              <a:rPr lang="en-US" sz="2400" dirty="0"/>
              <a:t>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   2. Разработка технического задания</a:t>
            </a:r>
            <a:r>
              <a:rPr lang="en-US" sz="2400" dirty="0"/>
              <a:t>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   3. Проектирование БД системы</a:t>
            </a:r>
            <a:r>
              <a:rPr lang="en-US" sz="2400" dirty="0"/>
              <a:t>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   4. Разработка запросов в БД</a:t>
            </a:r>
            <a:r>
              <a:rPr lang="en-US" sz="2400" dirty="0"/>
              <a:t>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   5. Реализация БД</a:t>
            </a:r>
            <a:r>
              <a:rPr lang="en-US" sz="2400" dirty="0"/>
              <a:t>;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   6. Реализация пользовательского интерфейса</a:t>
            </a:r>
            <a:r>
              <a:rPr lang="en-US" sz="2400" dirty="0"/>
              <a:t>;</a:t>
            </a:r>
            <a:r>
              <a:rPr lang="ru-RU" sz="2400" dirty="0"/>
              <a:t>	</a:t>
            </a:r>
          </a:p>
          <a:p>
            <a:pPr marL="0" indent="0" algn="just">
              <a:buNone/>
            </a:pPr>
            <a:r>
              <a:rPr lang="ru-RU" sz="2400" dirty="0"/>
              <a:t>   7. Тестирование разработанной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4492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предметной области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Разработка БД состоит из двух этапов:</a:t>
            </a:r>
          </a:p>
          <a:p>
            <a:pPr algn="just">
              <a:buFont typeface="Calibri" panose="020F0502020204030204" pitchFamily="34" charset="0"/>
              <a:buChar char="ꟷ"/>
            </a:pPr>
            <a:r>
              <a:rPr lang="en-US" sz="2400" dirty="0"/>
              <a:t>  </a:t>
            </a:r>
            <a:r>
              <a:rPr lang="ru-RU" sz="2400" dirty="0"/>
              <a:t>Проектирование БД</a:t>
            </a:r>
            <a:r>
              <a:rPr lang="en-US" sz="2400" dirty="0"/>
              <a:t>;</a:t>
            </a:r>
            <a:endParaRPr lang="ru-RU" sz="2400" dirty="0"/>
          </a:p>
          <a:p>
            <a:pPr algn="just">
              <a:buFont typeface="Calibri" panose="020F0502020204030204" pitchFamily="34" charset="0"/>
              <a:buChar char="ꟷ"/>
            </a:pPr>
            <a:r>
              <a:rPr lang="en-US" sz="2400" dirty="0"/>
              <a:t>  </a:t>
            </a:r>
            <a:r>
              <a:rPr lang="ru-RU" sz="2400" dirty="0"/>
              <a:t>Создание БД.</a:t>
            </a:r>
          </a:p>
          <a:p>
            <a:pPr algn="just"/>
            <a:r>
              <a:rPr lang="ru-RU" sz="2400" dirty="0"/>
              <a:t>Проектирование БД включает:</a:t>
            </a:r>
          </a:p>
          <a:p>
            <a:pPr algn="just">
              <a:buFont typeface="Calibri" panose="020F0502020204030204" pitchFamily="34" charset="0"/>
              <a:buChar char="ꟷ"/>
            </a:pPr>
            <a:r>
              <a:rPr lang="ru-RU" sz="2400" dirty="0"/>
              <a:t> Системный анализ предметной области;</a:t>
            </a:r>
          </a:p>
          <a:p>
            <a:pPr algn="just">
              <a:buFont typeface="Calibri" panose="020F0502020204030204" pitchFamily="34" charset="0"/>
              <a:buChar char="ꟷ"/>
            </a:pPr>
            <a:r>
              <a:rPr lang="ru-RU" sz="2400" dirty="0"/>
              <a:t> Анализ данных и построение модели данных.</a:t>
            </a:r>
          </a:p>
          <a:p>
            <a:pPr algn="just"/>
            <a:r>
              <a:rPr lang="ru-RU" sz="2400" dirty="0"/>
              <a:t>Создание БД:</a:t>
            </a:r>
          </a:p>
          <a:p>
            <a:pPr algn="just">
              <a:buFont typeface="Calibri" panose="020F0502020204030204" pitchFamily="34" charset="0"/>
              <a:buChar char="ꟷ"/>
            </a:pPr>
            <a:r>
              <a:rPr lang="ru-RU" sz="2400" dirty="0"/>
              <a:t> Создание структуры базы данных;</a:t>
            </a:r>
          </a:p>
          <a:p>
            <a:pPr algn="just">
              <a:buFont typeface="Calibri" panose="020F0502020204030204" pitchFamily="34" charset="0"/>
              <a:buChar char="ꟷ"/>
            </a:pPr>
            <a:r>
              <a:rPr lang="ru-RU" sz="2400" dirty="0"/>
              <a:t> Заполнение БД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652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предметной области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DB9743-06CC-076C-A3F9-81B21FF02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00" y="747193"/>
            <a:ext cx="16444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BA419B7-D4B3-49A3-0B74-938997442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9862"/>
              </p:ext>
            </p:extLst>
          </p:nvPr>
        </p:nvGraphicFramePr>
        <p:xfrm>
          <a:off x="3507000" y="931859"/>
          <a:ext cx="8685000" cy="594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29800" imgH="6705712" progId="Visio.Drawing.15">
                  <p:embed/>
                </p:oleObj>
              </mc:Choice>
              <mc:Fallback>
                <p:oleObj name="Visio" r:id="rId2" imgW="9829800" imgH="670571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000" y="931859"/>
                        <a:ext cx="8685000" cy="594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4">
            <a:extLst>
              <a:ext uri="{FF2B5EF4-FFF2-40B4-BE49-F238E27FC236}">
                <a16:creationId xmlns:a16="http://schemas.microsoft.com/office/drawing/2014/main" id="{4CA3C30D-F6F9-861C-948E-B27112A8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50" y="1812811"/>
            <a:ext cx="3459900" cy="373006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Диаграмма </a:t>
            </a:r>
            <a:r>
              <a:rPr lang="en-US" sz="2400" dirty="0"/>
              <a:t>IDEF-0</a:t>
            </a:r>
          </a:p>
        </p:txBody>
      </p:sp>
    </p:spTree>
    <p:extLst>
      <p:ext uri="{BB962C8B-B14F-4D97-AF65-F5344CB8AC3E}">
        <p14:creationId xmlns:p14="http://schemas.microsoft.com/office/powerpoint/2010/main" val="21918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предметной области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85484"/>
            <a:ext cx="3285000" cy="1603375"/>
          </a:xfrm>
        </p:spPr>
        <p:txBody>
          <a:bodyPr>
            <a:normAutofit/>
          </a:bodyPr>
          <a:lstStyle/>
          <a:p>
            <a:r>
              <a:rPr lang="ru-RU" sz="2400" dirty="0"/>
              <a:t>Декомпозиция </a:t>
            </a:r>
            <a:r>
              <a:rPr lang="en-US" sz="2400" dirty="0"/>
              <a:t>IDEF-0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886200-09B1-9905-CFB6-A874C846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00" y="1179000"/>
            <a:ext cx="8145213" cy="55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51" y="176534"/>
            <a:ext cx="10515600" cy="1325563"/>
          </a:xfrm>
        </p:spPr>
        <p:txBody>
          <a:bodyPr/>
          <a:lstStyle/>
          <a:p>
            <a:r>
              <a:rPr lang="ru-RU" b="1" dirty="0"/>
              <a:t>Разработка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51" y="1502097"/>
            <a:ext cx="2422800" cy="433375"/>
          </a:xfrm>
        </p:spPr>
        <p:txBody>
          <a:bodyPr>
            <a:normAutofit/>
          </a:bodyPr>
          <a:lstStyle/>
          <a:p>
            <a:r>
              <a:rPr lang="en-US" sz="2400" dirty="0"/>
              <a:t>ER-</a:t>
            </a:r>
            <a:r>
              <a:rPr lang="ru-RU" sz="2400" dirty="0"/>
              <a:t>диаграмма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1CA8D8-D719-10AA-9129-13EBDF2B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1178999"/>
            <a:ext cx="13314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0FF8A23-ADED-867E-84B4-A8DB15BFD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7667"/>
              </p:ext>
            </p:extLst>
          </p:nvPr>
        </p:nvGraphicFramePr>
        <p:xfrm>
          <a:off x="4296000" y="1159699"/>
          <a:ext cx="6345000" cy="550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20337" imgH="9582374" progId="Visio.Drawing.15">
                  <p:embed/>
                </p:oleObj>
              </mc:Choice>
              <mc:Fallback>
                <p:oleObj name="Visio" r:id="rId2" imgW="9420337" imgH="95823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000" y="1159699"/>
                        <a:ext cx="6345000" cy="5502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8255"/>
            <a:ext cx="10515600" cy="1325563"/>
          </a:xfrm>
        </p:spPr>
        <p:txBody>
          <a:bodyPr/>
          <a:lstStyle/>
          <a:p>
            <a:r>
              <a:rPr lang="ru-RU" b="1" dirty="0"/>
              <a:t>Разработка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0604"/>
            <a:ext cx="35928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Физическая модель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874933-9347-2A24-3664-0DAB452D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00" y="999671"/>
            <a:ext cx="7380000" cy="54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0" y="159700"/>
            <a:ext cx="10515600" cy="1325563"/>
          </a:xfrm>
        </p:spPr>
        <p:txBody>
          <a:bodyPr/>
          <a:lstStyle/>
          <a:p>
            <a:r>
              <a:rPr lang="ru-RU" b="1" dirty="0"/>
              <a:t>Структура 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00" y="1690688"/>
            <a:ext cx="4758460" cy="4078312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Схема разграничения доступа в системе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Красным цветом отмечены функции, доступные администратору; 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Зелёным цветом – старшему администратору; 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Чёрным цветом – директору; 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Синим отмечены функции, доступные для всех трёх групп;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Жёлтым отмечены функции, доступные для администратора и старшего администратора.</a:t>
            </a:r>
          </a:p>
          <a:p>
            <a:endParaRPr lang="ru-RU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6BCD5B-4EAB-3DA2-D673-D7EF50C2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9" y="1223999"/>
            <a:ext cx="134769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6594C9F-8DA0-F628-469D-F1B73E751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73773"/>
              </p:ext>
            </p:extLst>
          </p:nvPr>
        </p:nvGraphicFramePr>
        <p:xfrm>
          <a:off x="5049460" y="1089000"/>
          <a:ext cx="6570000" cy="54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01027" imgH="7515071" progId="Visio.Drawing.15">
                  <p:embed/>
                </p:oleObj>
              </mc:Choice>
              <mc:Fallback>
                <p:oleObj name="Visio" r:id="rId2" imgW="9001027" imgH="75150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460" y="1089000"/>
                        <a:ext cx="6570000" cy="547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313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Visio</vt:lpstr>
      <vt:lpstr>Информационная система по учету клиентов фитнес-клуба</vt:lpstr>
      <vt:lpstr>Введение</vt:lpstr>
      <vt:lpstr>Цель курсового проекта</vt:lpstr>
      <vt:lpstr>Анализ предметной области</vt:lpstr>
      <vt:lpstr>Анализ предметной области</vt:lpstr>
      <vt:lpstr>Анализ предметной области</vt:lpstr>
      <vt:lpstr>Разработка базы данных</vt:lpstr>
      <vt:lpstr>Разработка базы данных</vt:lpstr>
      <vt:lpstr>Структура приложения</vt:lpstr>
      <vt:lpstr>Реализация пользовательских форм</vt:lpstr>
      <vt:lpstr>Реализация пользовательских форм</vt:lpstr>
      <vt:lpstr>Реализация пользовательских форм</vt:lpstr>
      <vt:lpstr>Реализация пользовательских форм</vt:lpstr>
      <vt:lpstr>Реализация пользовательских форм</vt:lpstr>
      <vt:lpstr>Реализация пользовательских форм</vt:lpstr>
      <vt:lpstr>Вывод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Оливер Иванчук</cp:lastModifiedBy>
  <cp:revision>17</cp:revision>
  <dcterms:created xsi:type="dcterms:W3CDTF">2020-07-28T16:28:32Z</dcterms:created>
  <dcterms:modified xsi:type="dcterms:W3CDTF">2023-06-06T18:22:25Z</dcterms:modified>
</cp:coreProperties>
</file>