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7" r:id="rId6"/>
    <p:sldId id="287" r:id="rId7"/>
    <p:sldId id="292" r:id="rId8"/>
    <p:sldId id="288" r:id="rId9"/>
    <p:sldId id="277" r:id="rId10"/>
    <p:sldId id="293" r:id="rId11"/>
    <p:sldId id="282" r:id="rId12"/>
    <p:sldId id="266" r:id="rId13"/>
  </p:sldIdLst>
  <p:sldSz cx="12192000" cy="6858000"/>
  <p:notesSz cx="7104063" cy="10234613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D"/>
    <a:srgbClr val="6AE7FF"/>
    <a:srgbClr val="27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F6C1-9603-45EE-A0D2-F3D33C7FD7D2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E28E-8D29-409A-8F38-39A93462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8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9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9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1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7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9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48e1d0cbffed09322e60ec6a930eaf3"/>
          <p:cNvPicPr>
            <a:picLocks noChangeAspect="1"/>
          </p:cNvPicPr>
          <p:nvPr userDrawn="1"/>
        </p:nvPicPr>
        <p:blipFill>
          <a:blip r:embed="rId3"/>
          <a:srcRect l="2081" r="13876"/>
          <a:stretch>
            <a:fillRect/>
          </a:stretch>
        </p:blipFill>
        <p:spPr>
          <a:xfrm>
            <a:off x="-60325" y="-5080"/>
            <a:ext cx="12313285" cy="68681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60325" y="-5080"/>
            <a:ext cx="12313285" cy="6869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49879" y="2663190"/>
            <a:ext cx="80869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54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ebGL</a:t>
            </a:r>
            <a:r>
              <a:rPr lang="zh-CN" altLang="en-US" sz="54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平移、旋转、缩放</a:t>
            </a:r>
            <a:endParaRPr sz="5400" dirty="0">
              <a:solidFill>
                <a:srgbClr val="6AE7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5453" y="1580381"/>
            <a:ext cx="231838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5455" y="3903642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讲解人：冰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3B96BB-301C-4E80-9FFE-A604E1D19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4947"/>
            <a:ext cx="1754496" cy="20073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旋转实例</a:t>
            </a:r>
          </a:p>
        </p:txBody>
      </p:sp>
    </p:spTree>
    <p:extLst>
      <p:ext uri="{BB962C8B-B14F-4D97-AF65-F5344CB8AC3E}">
        <p14:creationId xmlns:p14="http://schemas.microsoft.com/office/powerpoint/2010/main" val="2212033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2006600" y="3200400"/>
            <a:ext cx="2955290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 love you more than I've ever loved any woman. And I've waited longer for you than I've waited for any woman.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9" name="TextBox 28"/>
          <p:cNvSpPr txBox="1"/>
          <p:nvPr/>
        </p:nvSpPr>
        <p:spPr>
          <a:xfrm>
            <a:off x="2006600" y="2886075"/>
            <a:ext cx="1900555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127115" y="4589145"/>
            <a:ext cx="1003300" cy="992505"/>
            <a:chOff x="4305571" y="3574858"/>
            <a:chExt cx="890588" cy="881062"/>
          </a:xfrm>
          <a:solidFill>
            <a:srgbClr val="6AE7FF">
              <a:alpha val="20000"/>
            </a:srgbClr>
          </a:solidFill>
        </p:grpSpPr>
        <p:sp>
          <p:nvSpPr>
            <p:cNvPr id="131" name="Freeform 15"/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6"/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127115" y="2327275"/>
            <a:ext cx="992505" cy="1005205"/>
            <a:chOff x="4305571" y="1566670"/>
            <a:chExt cx="881063" cy="892175"/>
          </a:xfrm>
          <a:solidFill>
            <a:srgbClr val="6AE7FF">
              <a:alpha val="20000"/>
            </a:srgbClr>
          </a:solidFill>
        </p:grpSpPr>
        <p:sp>
          <p:nvSpPr>
            <p:cNvPr id="134" name="Freeform 17"/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8"/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085715" y="3129915"/>
            <a:ext cx="1647190" cy="1649095"/>
            <a:chOff x="3381108" y="2279458"/>
            <a:chExt cx="1462088" cy="1463675"/>
          </a:xfrm>
          <a:solidFill>
            <a:srgbClr val="6AE7FF">
              <a:alpha val="50000"/>
            </a:srgbClr>
          </a:solidFill>
        </p:grpSpPr>
        <p:sp>
          <p:nvSpPr>
            <p:cNvPr id="137" name="Freeform 19"/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9" name="任意多边形 138"/>
          <p:cNvSpPr/>
          <p:nvPr/>
        </p:nvSpPr>
        <p:spPr>
          <a:xfrm>
            <a:off x="7050405" y="3002915"/>
            <a:ext cx="3189605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任意多边形 139"/>
          <p:cNvSpPr/>
          <p:nvPr/>
        </p:nvSpPr>
        <p:spPr>
          <a:xfrm>
            <a:off x="7050405" y="5450840"/>
            <a:ext cx="3189605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flipH="1">
            <a:off x="2006600" y="4190365"/>
            <a:ext cx="3242945" cy="288290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43140" y="1953895"/>
            <a:ext cx="2955290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 love you more than I've ever loved any woman. And I've waited longer for you than I've waited for any woman.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3" name="TextBox 54"/>
          <p:cNvSpPr txBox="1"/>
          <p:nvPr/>
        </p:nvSpPr>
        <p:spPr>
          <a:xfrm>
            <a:off x="7343140" y="1639570"/>
            <a:ext cx="1900555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343140" y="4376420"/>
            <a:ext cx="2955290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 love you more than I've ever loved any woman. And I've waited longer for you than I've waited for any woman.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5" name="TextBox 54"/>
          <p:cNvSpPr txBox="1"/>
          <p:nvPr/>
        </p:nvSpPr>
        <p:spPr>
          <a:xfrm>
            <a:off x="7343140" y="4062095"/>
            <a:ext cx="1900555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1600" b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BFA30B-C426-4614-83C7-9C912A437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30" y="3357189"/>
            <a:ext cx="2831193" cy="22429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FB1FF0-4F55-4222-A2C4-4C687ADB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58" y="707389"/>
            <a:ext cx="2802627" cy="2361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AD0AE2-D4F8-4A79-AFFC-EC55E29EB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983" y="1728132"/>
            <a:ext cx="2877571" cy="261329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9" grpId="0" animBg="1"/>
      <p:bldP spid="140" grpId="0" animBg="1"/>
      <p:bldP spid="141" grpId="0" animBg="1"/>
      <p:bldP spid="142" grpId="0"/>
      <p:bldP spid="143" grpId="0"/>
      <p:bldP spid="144" grpId="0"/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8500" y="2399030"/>
            <a:ext cx="5478145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6600" b="1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488AB-D12D-420E-8349-766A1D105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095"/>
            <a:ext cx="1594300" cy="16089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ED8BA2-C556-4458-B120-FA7C5269CFD4}"/>
              </a:ext>
            </a:extLst>
          </p:cNvPr>
          <p:cNvSpPr/>
          <p:nvPr/>
        </p:nvSpPr>
        <p:spPr>
          <a:xfrm>
            <a:off x="217435" y="4697269"/>
            <a:ext cx="1159430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微信功能号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344D8-48B3-4743-8395-7EB7623FA45A}"/>
              </a:ext>
            </a:extLst>
          </p:cNvPr>
          <p:cNvSpPr/>
          <p:nvPr/>
        </p:nvSpPr>
        <p:spPr>
          <a:xfrm>
            <a:off x="1770796" y="5610874"/>
            <a:ext cx="115943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同名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Bilibili</a:t>
            </a:r>
            <a:r>
              <a:rPr lang="en-US" altLang="zh-CN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\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csdn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 rot="10800000" flipH="1">
            <a:off x="856022" y="1246049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4695" y="810895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4" name="矩形 3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grpFill/>
            <a:ln>
              <a:solidFill>
                <a:srgbClr val="6AE7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256722" y="1246048"/>
            <a:ext cx="36785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前 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6587" y="2828741"/>
            <a:ext cx="10259391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“辩证唯物主义认为，运动是物质的不可分离的根本属性，物质的任何一种形态都处于运动中，运动是物质存在最根本的形式。”</a:t>
            </a:r>
            <a:endParaRPr sz="1600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6405" y="494648"/>
            <a:ext cx="367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sz="20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56626" y="2322737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54211" y="2419257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平移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4153" y="2322737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21738" y="2419257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旋转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56626" y="3767942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454211" y="3864462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缩放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FCE581-CC97-4999-8BBB-E8A01246D80B}"/>
              </a:ext>
            </a:extLst>
          </p:cNvPr>
          <p:cNvSpPr txBox="1"/>
          <p:nvPr/>
        </p:nvSpPr>
        <p:spPr>
          <a:xfrm>
            <a:off x="6524153" y="3671422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A6E2F37B-1F5C-4427-8C1F-E3EF64378D99}"/>
              </a:ext>
            </a:extLst>
          </p:cNvPr>
          <p:cNvSpPr/>
          <p:nvPr/>
        </p:nvSpPr>
        <p:spPr>
          <a:xfrm>
            <a:off x="7521738" y="3767942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旋转实例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32" grpId="0"/>
      <p:bldP spid="33" grpId="0" animBg="1"/>
      <p:bldP spid="33" grpId="1" animBg="1"/>
      <p:bldP spid="14" grpId="0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824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6AE7FF"/>
                </a:solidFill>
              </a:rPr>
              <a:t>WebGL</a:t>
            </a:r>
            <a:r>
              <a:rPr lang="zh-CN" altLang="en-US" sz="6000" dirty="0">
                <a:solidFill>
                  <a:srgbClr val="6AE7FF"/>
                </a:solidFill>
              </a:rPr>
              <a:t>平移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4B233B2-6D93-401E-B440-98CBB1AC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8" y="2980884"/>
            <a:ext cx="3478243" cy="1953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9FA1B4-5C92-4584-BA43-500D0978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543" y="3152640"/>
            <a:ext cx="1685925" cy="1609725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CFF3AE8C-3A54-406F-BD15-AAD7B0888AEA}"/>
              </a:ext>
            </a:extLst>
          </p:cNvPr>
          <p:cNvSpPr/>
          <p:nvPr/>
        </p:nvSpPr>
        <p:spPr>
          <a:xfrm>
            <a:off x="3849877" y="3637143"/>
            <a:ext cx="1592146" cy="6270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数学逻辑推演</a:t>
            </a: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462D580A-8802-4361-9320-D9CA1F2BF415}"/>
              </a:ext>
            </a:extLst>
          </p:cNvPr>
          <p:cNvSpPr/>
          <p:nvPr/>
        </p:nvSpPr>
        <p:spPr>
          <a:xfrm>
            <a:off x="4720142" y="1641374"/>
            <a:ext cx="3828240" cy="8892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7217"/>
              <a:gd name="adj6" fmla="val -58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逐顶点操作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2E29E2-55A6-4719-AE4C-16FD478CC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352" y="3451014"/>
            <a:ext cx="2290147" cy="99933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2D55D17B-F35E-45A1-BEB8-946823B834C0}"/>
              </a:ext>
            </a:extLst>
          </p:cNvPr>
          <p:cNvSpPr/>
          <p:nvPr/>
        </p:nvSpPr>
        <p:spPr>
          <a:xfrm>
            <a:off x="7322988" y="3702946"/>
            <a:ext cx="2100981" cy="495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AE1241-A03A-490D-9ADE-101217E7A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602" y="2980884"/>
            <a:ext cx="1685925" cy="82380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6AE7FF"/>
                </a:solidFill>
              </a:rPr>
              <a:t>WebGL</a:t>
            </a:r>
            <a:r>
              <a:rPr lang="zh-CN" altLang="en-US" sz="6000" dirty="0">
                <a:solidFill>
                  <a:srgbClr val="6AE7FF"/>
                </a:solidFill>
              </a:rPr>
              <a:t>旋转</a:t>
            </a:r>
          </a:p>
        </p:txBody>
      </p:sp>
    </p:spTree>
    <p:extLst>
      <p:ext uri="{BB962C8B-B14F-4D97-AF65-F5344CB8AC3E}">
        <p14:creationId xmlns:p14="http://schemas.microsoft.com/office/powerpoint/2010/main" val="1627919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9005FC-D01D-427C-81E6-9F70F9325F3B}"/>
              </a:ext>
            </a:extLst>
          </p:cNvPr>
          <p:cNvGrpSpPr/>
          <p:nvPr/>
        </p:nvGrpSpPr>
        <p:grpSpPr>
          <a:xfrm>
            <a:off x="2570657" y="5042625"/>
            <a:ext cx="9582096" cy="1712913"/>
            <a:chOff x="695324" y="1564620"/>
            <a:chExt cx="9582096" cy="1712913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EFDEA6E-82B0-4196-950F-19FF62049803}"/>
                </a:ext>
              </a:extLst>
            </p:cNvPr>
            <p:cNvSpPr/>
            <p:nvPr/>
          </p:nvSpPr>
          <p:spPr bwMode="auto">
            <a:xfrm>
              <a:off x="695324" y="1801157"/>
              <a:ext cx="8276838" cy="1181100"/>
            </a:xfrm>
            <a:custGeom>
              <a:avLst/>
              <a:gdLst>
                <a:gd name="connsiteX0" fmla="*/ 0 w 8276838"/>
                <a:gd name="connsiteY0" fmla="*/ 0 h 1181100"/>
                <a:gd name="connsiteX1" fmla="*/ 2394337 w 8276838"/>
                <a:gd name="connsiteY1" fmla="*/ 0 h 1181100"/>
                <a:gd name="connsiteX2" fmla="*/ 4990475 w 8276838"/>
                <a:gd name="connsiteY2" fmla="*/ 0 h 1181100"/>
                <a:gd name="connsiteX3" fmla="*/ 7384812 w 8276838"/>
                <a:gd name="connsiteY3" fmla="*/ 0 h 1181100"/>
                <a:gd name="connsiteX4" fmla="*/ 7875801 w 8276838"/>
                <a:gd name="connsiteY4" fmla="*/ 584200 h 1181100"/>
                <a:gd name="connsiteX5" fmla="*/ 8269342 w 8276838"/>
                <a:gd name="connsiteY5" fmla="*/ 471488 h 1181100"/>
                <a:gd name="connsiteX6" fmla="*/ 8276838 w 8276838"/>
                <a:gd name="connsiteY6" fmla="*/ 477838 h 1181100"/>
                <a:gd name="connsiteX7" fmla="*/ 7883297 w 8276838"/>
                <a:gd name="connsiteY7" fmla="*/ 590550 h 1181100"/>
                <a:gd name="connsiteX8" fmla="*/ 8276838 w 8276838"/>
                <a:gd name="connsiteY8" fmla="*/ 703263 h 1181100"/>
                <a:gd name="connsiteX9" fmla="*/ 8269342 w 8276838"/>
                <a:gd name="connsiteY9" fmla="*/ 709613 h 1181100"/>
                <a:gd name="connsiteX10" fmla="*/ 7875801 w 8276838"/>
                <a:gd name="connsiteY10" fmla="*/ 596900 h 1181100"/>
                <a:gd name="connsiteX11" fmla="*/ 7384812 w 8276838"/>
                <a:gd name="connsiteY11" fmla="*/ 1181100 h 1181100"/>
                <a:gd name="connsiteX12" fmla="*/ 4990475 w 8276838"/>
                <a:gd name="connsiteY12" fmla="*/ 1181100 h 1181100"/>
                <a:gd name="connsiteX13" fmla="*/ 2394337 w 8276838"/>
                <a:gd name="connsiteY13" fmla="*/ 1181100 h 1181100"/>
                <a:gd name="connsiteX14" fmla="*/ 0 w 8276838"/>
                <a:gd name="connsiteY14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76838" h="1181100">
                  <a:moveTo>
                    <a:pt x="0" y="0"/>
                  </a:moveTo>
                  <a:lnTo>
                    <a:pt x="2394337" y="0"/>
                  </a:lnTo>
                  <a:lnTo>
                    <a:pt x="4990475" y="0"/>
                  </a:lnTo>
                  <a:lnTo>
                    <a:pt x="7384812" y="0"/>
                  </a:lnTo>
                  <a:lnTo>
                    <a:pt x="7875801" y="584200"/>
                  </a:lnTo>
                  <a:lnTo>
                    <a:pt x="8269342" y="471488"/>
                  </a:lnTo>
                  <a:lnTo>
                    <a:pt x="8276838" y="477838"/>
                  </a:lnTo>
                  <a:lnTo>
                    <a:pt x="7883297" y="590550"/>
                  </a:lnTo>
                  <a:lnTo>
                    <a:pt x="8276838" y="703263"/>
                  </a:lnTo>
                  <a:lnTo>
                    <a:pt x="8269342" y="709613"/>
                  </a:lnTo>
                  <a:lnTo>
                    <a:pt x="7875801" y="596900"/>
                  </a:lnTo>
                  <a:lnTo>
                    <a:pt x="7384812" y="1181100"/>
                  </a:lnTo>
                  <a:lnTo>
                    <a:pt x="4990475" y="1181100"/>
                  </a:lnTo>
                  <a:lnTo>
                    <a:pt x="2394337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AE7FF">
                <a:alpha val="70000"/>
              </a:srgb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AD7B9159-6F31-418F-9FEE-27F511958697}"/>
                </a:ext>
              </a:extLst>
            </p:cNvPr>
            <p:cNvGrpSpPr/>
            <p:nvPr/>
          </p:nvGrpSpPr>
          <p:grpSpPr>
            <a:xfrm>
              <a:off x="8931220" y="1564620"/>
              <a:ext cx="1346200" cy="1712913"/>
              <a:chOff x="5494338" y="769938"/>
              <a:chExt cx="1346200" cy="1712913"/>
            </a:xfrm>
            <a:solidFill>
              <a:schemeClr val="accent4"/>
            </a:solidFill>
          </p:grpSpPr>
          <p:sp>
            <p:nvSpPr>
              <p:cNvPr id="43" name="Freeform: Shape 6">
                <a:extLst>
                  <a:ext uri="{FF2B5EF4-FFF2-40B4-BE49-F238E27FC236}">
                    <a16:creationId xmlns:a16="http://schemas.microsoft.com/office/drawing/2014/main" id="{EFD92277-4512-4529-AFA5-8EA7D0E7754E}"/>
                  </a:ext>
                </a:extLst>
              </p:cNvPr>
              <p:cNvSpPr/>
              <p:nvPr/>
            </p:nvSpPr>
            <p:spPr bwMode="auto">
              <a:xfrm>
                <a:off x="5494338" y="769938"/>
                <a:ext cx="1346200" cy="1712913"/>
              </a:xfrm>
              <a:custGeom>
                <a:avLst/>
                <a:gdLst>
                  <a:gd name="T0" fmla="*/ 598 w 598"/>
                  <a:gd name="T1" fmla="*/ 377 h 760"/>
                  <a:gd name="T2" fmla="*/ 594 w 598"/>
                  <a:gd name="T3" fmla="*/ 374 h 760"/>
                  <a:gd name="T4" fmla="*/ 593 w 598"/>
                  <a:gd name="T5" fmla="*/ 374 h 760"/>
                  <a:gd name="T6" fmla="*/ 588 w 598"/>
                  <a:gd name="T7" fmla="*/ 371 h 760"/>
                  <a:gd name="T8" fmla="*/ 585 w 598"/>
                  <a:gd name="T9" fmla="*/ 372 h 760"/>
                  <a:gd name="T10" fmla="*/ 582 w 598"/>
                  <a:gd name="T11" fmla="*/ 369 h 760"/>
                  <a:gd name="T12" fmla="*/ 592 w 598"/>
                  <a:gd name="T13" fmla="*/ 320 h 760"/>
                  <a:gd name="T14" fmla="*/ 569 w 598"/>
                  <a:gd name="T15" fmla="*/ 308 h 760"/>
                  <a:gd name="T16" fmla="*/ 566 w 598"/>
                  <a:gd name="T17" fmla="*/ 360 h 760"/>
                  <a:gd name="T18" fmla="*/ 561 w 598"/>
                  <a:gd name="T19" fmla="*/ 361 h 760"/>
                  <a:gd name="T20" fmla="*/ 547 w 598"/>
                  <a:gd name="T21" fmla="*/ 331 h 760"/>
                  <a:gd name="T22" fmla="*/ 446 w 598"/>
                  <a:gd name="T23" fmla="*/ 332 h 760"/>
                  <a:gd name="T24" fmla="*/ 445 w 598"/>
                  <a:gd name="T25" fmla="*/ 325 h 760"/>
                  <a:gd name="T26" fmla="*/ 455 w 598"/>
                  <a:gd name="T27" fmla="*/ 316 h 760"/>
                  <a:gd name="T28" fmla="*/ 470 w 598"/>
                  <a:gd name="T29" fmla="*/ 316 h 760"/>
                  <a:gd name="T30" fmla="*/ 492 w 598"/>
                  <a:gd name="T31" fmla="*/ 304 h 760"/>
                  <a:gd name="T32" fmla="*/ 467 w 598"/>
                  <a:gd name="T33" fmla="*/ 296 h 760"/>
                  <a:gd name="T34" fmla="*/ 444 w 598"/>
                  <a:gd name="T35" fmla="*/ 298 h 760"/>
                  <a:gd name="T36" fmla="*/ 428 w 598"/>
                  <a:gd name="T37" fmla="*/ 8 h 760"/>
                  <a:gd name="T38" fmla="*/ 347 w 598"/>
                  <a:gd name="T39" fmla="*/ 4 h 760"/>
                  <a:gd name="T40" fmla="*/ 332 w 598"/>
                  <a:gd name="T41" fmla="*/ 47 h 760"/>
                  <a:gd name="T42" fmla="*/ 342 w 598"/>
                  <a:gd name="T43" fmla="*/ 47 h 760"/>
                  <a:gd name="T44" fmla="*/ 337 w 598"/>
                  <a:gd name="T45" fmla="*/ 96 h 760"/>
                  <a:gd name="T46" fmla="*/ 324 w 598"/>
                  <a:gd name="T47" fmla="*/ 105 h 760"/>
                  <a:gd name="T48" fmla="*/ 287 w 598"/>
                  <a:gd name="T49" fmla="*/ 341 h 760"/>
                  <a:gd name="T50" fmla="*/ 213 w 598"/>
                  <a:gd name="T51" fmla="*/ 351 h 760"/>
                  <a:gd name="T52" fmla="*/ 85 w 598"/>
                  <a:gd name="T53" fmla="*/ 368 h 760"/>
                  <a:gd name="T54" fmla="*/ 64 w 598"/>
                  <a:gd name="T55" fmla="*/ 241 h 760"/>
                  <a:gd name="T56" fmla="*/ 9 w 598"/>
                  <a:gd name="T57" fmla="*/ 241 h 760"/>
                  <a:gd name="T58" fmla="*/ 0 w 598"/>
                  <a:gd name="T59" fmla="*/ 376 h 760"/>
                  <a:gd name="T60" fmla="*/ 4 w 598"/>
                  <a:gd name="T61" fmla="*/ 377 h 760"/>
                  <a:gd name="T62" fmla="*/ 4 w 598"/>
                  <a:gd name="T63" fmla="*/ 382 h 760"/>
                  <a:gd name="T64" fmla="*/ 0 w 598"/>
                  <a:gd name="T65" fmla="*/ 384 h 760"/>
                  <a:gd name="T66" fmla="*/ 9 w 598"/>
                  <a:gd name="T67" fmla="*/ 518 h 760"/>
                  <a:gd name="T68" fmla="*/ 64 w 598"/>
                  <a:gd name="T69" fmla="*/ 518 h 760"/>
                  <a:gd name="T70" fmla="*/ 85 w 598"/>
                  <a:gd name="T71" fmla="*/ 391 h 760"/>
                  <a:gd name="T72" fmla="*/ 213 w 598"/>
                  <a:gd name="T73" fmla="*/ 408 h 760"/>
                  <a:gd name="T74" fmla="*/ 287 w 598"/>
                  <a:gd name="T75" fmla="*/ 418 h 760"/>
                  <a:gd name="T76" fmla="*/ 324 w 598"/>
                  <a:gd name="T77" fmla="*/ 654 h 760"/>
                  <a:gd name="T78" fmla="*/ 337 w 598"/>
                  <a:gd name="T79" fmla="*/ 663 h 760"/>
                  <a:gd name="T80" fmla="*/ 342 w 598"/>
                  <a:gd name="T81" fmla="*/ 712 h 760"/>
                  <a:gd name="T82" fmla="*/ 332 w 598"/>
                  <a:gd name="T83" fmla="*/ 712 h 760"/>
                  <a:gd name="T84" fmla="*/ 347 w 598"/>
                  <a:gd name="T85" fmla="*/ 755 h 760"/>
                  <a:gd name="T86" fmla="*/ 428 w 598"/>
                  <a:gd name="T87" fmla="*/ 752 h 760"/>
                  <a:gd name="T88" fmla="*/ 444 w 598"/>
                  <a:gd name="T89" fmla="*/ 461 h 760"/>
                  <a:gd name="T90" fmla="*/ 467 w 598"/>
                  <a:gd name="T91" fmla="*/ 463 h 760"/>
                  <a:gd name="T92" fmla="*/ 492 w 598"/>
                  <a:gd name="T93" fmla="*/ 455 h 760"/>
                  <a:gd name="T94" fmla="*/ 470 w 598"/>
                  <a:gd name="T95" fmla="*/ 443 h 760"/>
                  <a:gd name="T96" fmla="*/ 455 w 598"/>
                  <a:gd name="T97" fmla="*/ 443 h 760"/>
                  <a:gd name="T98" fmla="*/ 445 w 598"/>
                  <a:gd name="T99" fmla="*/ 434 h 760"/>
                  <a:gd name="T100" fmla="*/ 446 w 598"/>
                  <a:gd name="T101" fmla="*/ 427 h 760"/>
                  <a:gd name="T102" fmla="*/ 547 w 598"/>
                  <a:gd name="T103" fmla="*/ 429 h 760"/>
                  <a:gd name="T104" fmla="*/ 561 w 598"/>
                  <a:gd name="T105" fmla="*/ 398 h 760"/>
                  <a:gd name="T106" fmla="*/ 566 w 598"/>
                  <a:gd name="T107" fmla="*/ 400 h 760"/>
                  <a:gd name="T108" fmla="*/ 569 w 598"/>
                  <a:gd name="T109" fmla="*/ 452 h 760"/>
                  <a:gd name="T110" fmla="*/ 592 w 598"/>
                  <a:gd name="T111" fmla="*/ 439 h 760"/>
                  <a:gd name="T112" fmla="*/ 582 w 598"/>
                  <a:gd name="T113" fmla="*/ 390 h 760"/>
                  <a:gd name="T114" fmla="*/ 585 w 598"/>
                  <a:gd name="T115" fmla="*/ 387 h 760"/>
                  <a:gd name="T116" fmla="*/ 588 w 598"/>
                  <a:gd name="T117" fmla="*/ 388 h 760"/>
                  <a:gd name="T118" fmla="*/ 593 w 598"/>
                  <a:gd name="T119" fmla="*/ 385 h 760"/>
                  <a:gd name="T120" fmla="*/ 594 w 598"/>
                  <a:gd name="T121" fmla="*/ 385 h 760"/>
                  <a:gd name="T122" fmla="*/ 598 w 598"/>
                  <a:gd name="T123" fmla="*/ 382 h 760"/>
                  <a:gd name="T124" fmla="*/ 598 w 598"/>
                  <a:gd name="T125" fmla="*/ 377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8" h="760">
                    <a:moveTo>
                      <a:pt x="598" y="377"/>
                    </a:moveTo>
                    <a:cubicBezTo>
                      <a:pt x="598" y="375"/>
                      <a:pt x="596" y="374"/>
                      <a:pt x="594" y="374"/>
                    </a:cubicBezTo>
                    <a:cubicBezTo>
                      <a:pt x="594" y="374"/>
                      <a:pt x="593" y="374"/>
                      <a:pt x="593" y="374"/>
                    </a:cubicBezTo>
                    <a:cubicBezTo>
                      <a:pt x="592" y="372"/>
                      <a:pt x="590" y="371"/>
                      <a:pt x="588" y="371"/>
                    </a:cubicBezTo>
                    <a:cubicBezTo>
                      <a:pt x="587" y="371"/>
                      <a:pt x="586" y="372"/>
                      <a:pt x="585" y="372"/>
                    </a:cubicBezTo>
                    <a:cubicBezTo>
                      <a:pt x="584" y="371"/>
                      <a:pt x="583" y="370"/>
                      <a:pt x="582" y="369"/>
                    </a:cubicBezTo>
                    <a:cubicBezTo>
                      <a:pt x="588" y="356"/>
                      <a:pt x="598" y="329"/>
                      <a:pt x="592" y="320"/>
                    </a:cubicBezTo>
                    <a:cubicBezTo>
                      <a:pt x="584" y="307"/>
                      <a:pt x="579" y="301"/>
                      <a:pt x="569" y="308"/>
                    </a:cubicBezTo>
                    <a:cubicBezTo>
                      <a:pt x="563" y="312"/>
                      <a:pt x="564" y="341"/>
                      <a:pt x="566" y="360"/>
                    </a:cubicBezTo>
                    <a:cubicBezTo>
                      <a:pt x="564" y="360"/>
                      <a:pt x="563" y="360"/>
                      <a:pt x="561" y="361"/>
                    </a:cubicBezTo>
                    <a:cubicBezTo>
                      <a:pt x="562" y="347"/>
                      <a:pt x="559" y="330"/>
                      <a:pt x="547" y="331"/>
                    </a:cubicBezTo>
                    <a:cubicBezTo>
                      <a:pt x="526" y="331"/>
                      <a:pt x="446" y="332"/>
                      <a:pt x="446" y="332"/>
                    </a:cubicBezTo>
                    <a:cubicBezTo>
                      <a:pt x="446" y="332"/>
                      <a:pt x="446" y="330"/>
                      <a:pt x="445" y="325"/>
                    </a:cubicBezTo>
                    <a:cubicBezTo>
                      <a:pt x="455" y="316"/>
                      <a:pt x="455" y="316"/>
                      <a:pt x="455" y="316"/>
                    </a:cubicBezTo>
                    <a:cubicBezTo>
                      <a:pt x="470" y="316"/>
                      <a:pt x="470" y="316"/>
                      <a:pt x="470" y="316"/>
                    </a:cubicBezTo>
                    <a:cubicBezTo>
                      <a:pt x="479" y="316"/>
                      <a:pt x="492" y="311"/>
                      <a:pt x="492" y="304"/>
                    </a:cubicBezTo>
                    <a:cubicBezTo>
                      <a:pt x="492" y="297"/>
                      <a:pt x="481" y="296"/>
                      <a:pt x="467" y="296"/>
                    </a:cubicBezTo>
                    <a:cubicBezTo>
                      <a:pt x="460" y="296"/>
                      <a:pt x="451" y="297"/>
                      <a:pt x="444" y="298"/>
                    </a:cubicBezTo>
                    <a:cubicBezTo>
                      <a:pt x="441" y="216"/>
                      <a:pt x="431" y="13"/>
                      <a:pt x="428" y="8"/>
                    </a:cubicBezTo>
                    <a:cubicBezTo>
                      <a:pt x="423" y="0"/>
                      <a:pt x="355" y="0"/>
                      <a:pt x="347" y="4"/>
                    </a:cubicBezTo>
                    <a:cubicBezTo>
                      <a:pt x="339" y="8"/>
                      <a:pt x="332" y="47"/>
                      <a:pt x="332" y="47"/>
                    </a:cubicBezTo>
                    <a:cubicBezTo>
                      <a:pt x="342" y="47"/>
                      <a:pt x="342" y="47"/>
                      <a:pt x="342" y="47"/>
                    </a:cubicBezTo>
                    <a:cubicBezTo>
                      <a:pt x="337" y="96"/>
                      <a:pt x="337" y="96"/>
                      <a:pt x="337" y="96"/>
                    </a:cubicBezTo>
                    <a:cubicBezTo>
                      <a:pt x="324" y="105"/>
                      <a:pt x="324" y="105"/>
                      <a:pt x="324" y="105"/>
                    </a:cubicBezTo>
                    <a:cubicBezTo>
                      <a:pt x="287" y="341"/>
                      <a:pt x="287" y="341"/>
                      <a:pt x="287" y="341"/>
                    </a:cubicBezTo>
                    <a:cubicBezTo>
                      <a:pt x="287" y="341"/>
                      <a:pt x="258" y="344"/>
                      <a:pt x="213" y="351"/>
                    </a:cubicBezTo>
                    <a:cubicBezTo>
                      <a:pt x="191" y="355"/>
                      <a:pt x="136" y="362"/>
                      <a:pt x="85" y="368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9" y="241"/>
                      <a:pt x="9" y="241"/>
                      <a:pt x="9" y="241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4" y="377"/>
                      <a:pt x="4" y="377"/>
                      <a:pt x="4" y="377"/>
                    </a:cubicBezTo>
                    <a:cubicBezTo>
                      <a:pt x="4" y="382"/>
                      <a:pt x="4" y="382"/>
                      <a:pt x="4" y="382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9" y="518"/>
                      <a:pt x="9" y="518"/>
                      <a:pt x="9" y="518"/>
                    </a:cubicBezTo>
                    <a:cubicBezTo>
                      <a:pt x="64" y="518"/>
                      <a:pt x="64" y="518"/>
                      <a:pt x="64" y="518"/>
                    </a:cubicBezTo>
                    <a:cubicBezTo>
                      <a:pt x="85" y="391"/>
                      <a:pt x="85" y="391"/>
                      <a:pt x="85" y="391"/>
                    </a:cubicBezTo>
                    <a:cubicBezTo>
                      <a:pt x="136" y="397"/>
                      <a:pt x="191" y="404"/>
                      <a:pt x="213" y="408"/>
                    </a:cubicBezTo>
                    <a:cubicBezTo>
                      <a:pt x="258" y="416"/>
                      <a:pt x="287" y="418"/>
                      <a:pt x="287" y="418"/>
                    </a:cubicBezTo>
                    <a:cubicBezTo>
                      <a:pt x="324" y="654"/>
                      <a:pt x="324" y="654"/>
                      <a:pt x="324" y="654"/>
                    </a:cubicBezTo>
                    <a:cubicBezTo>
                      <a:pt x="337" y="663"/>
                      <a:pt x="337" y="663"/>
                      <a:pt x="337" y="663"/>
                    </a:cubicBezTo>
                    <a:cubicBezTo>
                      <a:pt x="342" y="712"/>
                      <a:pt x="342" y="712"/>
                      <a:pt x="342" y="712"/>
                    </a:cubicBezTo>
                    <a:cubicBezTo>
                      <a:pt x="332" y="712"/>
                      <a:pt x="332" y="712"/>
                      <a:pt x="332" y="712"/>
                    </a:cubicBezTo>
                    <a:cubicBezTo>
                      <a:pt x="332" y="712"/>
                      <a:pt x="339" y="751"/>
                      <a:pt x="347" y="755"/>
                    </a:cubicBezTo>
                    <a:cubicBezTo>
                      <a:pt x="355" y="760"/>
                      <a:pt x="423" y="759"/>
                      <a:pt x="428" y="752"/>
                    </a:cubicBezTo>
                    <a:cubicBezTo>
                      <a:pt x="431" y="746"/>
                      <a:pt x="441" y="543"/>
                      <a:pt x="444" y="461"/>
                    </a:cubicBezTo>
                    <a:cubicBezTo>
                      <a:pt x="451" y="462"/>
                      <a:pt x="460" y="463"/>
                      <a:pt x="467" y="463"/>
                    </a:cubicBezTo>
                    <a:cubicBezTo>
                      <a:pt x="481" y="463"/>
                      <a:pt x="492" y="463"/>
                      <a:pt x="492" y="455"/>
                    </a:cubicBezTo>
                    <a:cubicBezTo>
                      <a:pt x="492" y="448"/>
                      <a:pt x="479" y="443"/>
                      <a:pt x="470" y="443"/>
                    </a:cubicBezTo>
                    <a:cubicBezTo>
                      <a:pt x="462" y="443"/>
                      <a:pt x="455" y="443"/>
                      <a:pt x="455" y="443"/>
                    </a:cubicBezTo>
                    <a:cubicBezTo>
                      <a:pt x="445" y="434"/>
                      <a:pt x="445" y="434"/>
                      <a:pt x="445" y="434"/>
                    </a:cubicBezTo>
                    <a:cubicBezTo>
                      <a:pt x="446" y="430"/>
                      <a:pt x="446" y="427"/>
                      <a:pt x="446" y="427"/>
                    </a:cubicBezTo>
                    <a:cubicBezTo>
                      <a:pt x="446" y="427"/>
                      <a:pt x="526" y="428"/>
                      <a:pt x="547" y="429"/>
                    </a:cubicBezTo>
                    <a:cubicBezTo>
                      <a:pt x="559" y="429"/>
                      <a:pt x="562" y="412"/>
                      <a:pt x="561" y="398"/>
                    </a:cubicBezTo>
                    <a:cubicBezTo>
                      <a:pt x="563" y="399"/>
                      <a:pt x="564" y="399"/>
                      <a:pt x="566" y="400"/>
                    </a:cubicBezTo>
                    <a:cubicBezTo>
                      <a:pt x="564" y="418"/>
                      <a:pt x="563" y="447"/>
                      <a:pt x="569" y="452"/>
                    </a:cubicBezTo>
                    <a:cubicBezTo>
                      <a:pt x="579" y="458"/>
                      <a:pt x="584" y="452"/>
                      <a:pt x="592" y="439"/>
                    </a:cubicBezTo>
                    <a:cubicBezTo>
                      <a:pt x="598" y="430"/>
                      <a:pt x="588" y="404"/>
                      <a:pt x="582" y="390"/>
                    </a:cubicBezTo>
                    <a:cubicBezTo>
                      <a:pt x="583" y="390"/>
                      <a:pt x="584" y="388"/>
                      <a:pt x="585" y="387"/>
                    </a:cubicBezTo>
                    <a:cubicBezTo>
                      <a:pt x="586" y="388"/>
                      <a:pt x="587" y="388"/>
                      <a:pt x="588" y="388"/>
                    </a:cubicBezTo>
                    <a:cubicBezTo>
                      <a:pt x="590" y="388"/>
                      <a:pt x="592" y="387"/>
                      <a:pt x="593" y="385"/>
                    </a:cubicBezTo>
                    <a:cubicBezTo>
                      <a:pt x="593" y="385"/>
                      <a:pt x="594" y="385"/>
                      <a:pt x="594" y="385"/>
                    </a:cubicBezTo>
                    <a:cubicBezTo>
                      <a:pt x="596" y="385"/>
                      <a:pt x="598" y="384"/>
                      <a:pt x="598" y="382"/>
                    </a:cubicBezTo>
                    <a:lnTo>
                      <a:pt x="598" y="377"/>
                    </a:lnTo>
                    <a:close/>
                  </a:path>
                </a:pathLst>
              </a:custGeom>
              <a:solidFill>
                <a:srgbClr val="6AE7FF">
                  <a:alpha val="7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Oval 7">
                <a:extLst>
                  <a:ext uri="{FF2B5EF4-FFF2-40B4-BE49-F238E27FC236}">
                    <a16:creationId xmlns:a16="http://schemas.microsoft.com/office/drawing/2014/main" id="{601BB32B-39B8-40FE-B0FF-E1B814CEBBCA}"/>
                  </a:ext>
                </a:extLst>
              </p:cNvPr>
              <p:cNvSpPr/>
              <p:nvPr/>
            </p:nvSpPr>
            <p:spPr bwMode="auto">
              <a:xfrm>
                <a:off x="6167438" y="1479551"/>
                <a:ext cx="290512" cy="2905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4C1EF0A-51F6-4D67-9D50-DCFD245D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6" y="5042625"/>
            <a:ext cx="1754086" cy="1571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3A456E-FB11-47B4-93B4-EA55C8FED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1787285"/>
            <a:ext cx="2466975" cy="2209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9BD2EC-B4BD-4B16-9AC5-87FEFDC1BAD0}"/>
              </a:ext>
            </a:extLst>
          </p:cNvPr>
          <p:cNvSpPr txBox="1"/>
          <p:nvPr/>
        </p:nvSpPr>
        <p:spPr>
          <a:xfrm>
            <a:off x="584388" y="2121785"/>
            <a:ext cx="172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旋转轴。</a:t>
            </a:r>
            <a:endParaRPr lang="en-US" altLang="zh-CN" sz="2400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旋转方向。</a:t>
            </a:r>
            <a:endParaRPr lang="en-US" altLang="zh-CN" sz="2400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旋转角度。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267829-3B97-4551-9056-AE74591E5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72" y="3939884"/>
            <a:ext cx="1809750" cy="9620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B75D271-EFDE-499C-A566-43584AEE2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562" y="347248"/>
            <a:ext cx="1809750" cy="962024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3AE81B-408F-4293-A27C-7147942AA2F1}"/>
              </a:ext>
            </a:extLst>
          </p:cNvPr>
          <p:cNvCxnSpPr>
            <a:cxnSpLocks/>
          </p:cNvCxnSpPr>
          <p:nvPr/>
        </p:nvCxnSpPr>
        <p:spPr>
          <a:xfrm flipH="1">
            <a:off x="4862512" y="1363652"/>
            <a:ext cx="1408478" cy="995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5BA047-9566-4299-B10F-DBC64215403F}"/>
              </a:ext>
            </a:extLst>
          </p:cNvPr>
          <p:cNvCxnSpPr>
            <a:cxnSpLocks/>
          </p:cNvCxnSpPr>
          <p:nvPr/>
        </p:nvCxnSpPr>
        <p:spPr>
          <a:xfrm flipH="1" flipV="1">
            <a:off x="5140138" y="2818559"/>
            <a:ext cx="1130852" cy="16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E1598D9-7404-409C-84AF-AE86FF9A0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5867" y="347248"/>
            <a:ext cx="2206133" cy="995863"/>
          </a:xfrm>
          <a:prstGeom prst="rect">
            <a:avLst/>
          </a:prstGeom>
        </p:spPr>
      </p:pic>
      <p:sp>
        <p:nvSpPr>
          <p:cNvPr id="34" name="箭头: 右 33">
            <a:extLst>
              <a:ext uri="{FF2B5EF4-FFF2-40B4-BE49-F238E27FC236}">
                <a16:creationId xmlns:a16="http://schemas.microsoft.com/office/drawing/2014/main" id="{295C56E1-F9CF-4072-8904-3E9B298FCCFC}"/>
              </a:ext>
            </a:extLst>
          </p:cNvPr>
          <p:cNvSpPr/>
          <p:nvPr/>
        </p:nvSpPr>
        <p:spPr>
          <a:xfrm>
            <a:off x="6753879" y="364166"/>
            <a:ext cx="2841421" cy="96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三角函数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E3AD32-58F4-4138-9F5A-C0A820A92732}"/>
              </a:ext>
            </a:extLst>
          </p:cNvPr>
          <p:cNvSpPr txBox="1"/>
          <p:nvPr/>
        </p:nvSpPr>
        <p:spPr>
          <a:xfrm>
            <a:off x="6187380" y="2263423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备注：</a:t>
            </a:r>
            <a:endParaRPr lang="en-US" altLang="zh-CN" sz="1600" dirty="0">
              <a:solidFill>
                <a:srgbClr val="10FBFE"/>
              </a:solidFill>
              <a:highlight>
                <a:srgbClr val="04497D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sin(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a+b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) =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sina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cosb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cosa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sinb</a:t>
            </a:r>
            <a:endParaRPr lang="en-US" altLang="zh-CN" sz="1600" dirty="0">
              <a:solidFill>
                <a:srgbClr val="10FBFE"/>
              </a:solidFill>
              <a:highlight>
                <a:srgbClr val="04497D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cos(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a+b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)=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cosa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cosb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 - 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sina</a:t>
            </a:r>
            <a:r>
              <a:rPr lang="en-US" altLang="zh-CN" sz="1600" dirty="0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 err="1">
                <a:solidFill>
                  <a:srgbClr val="10FBFE"/>
                </a:solidFill>
                <a:highlight>
                  <a:srgbClr val="04497D"/>
                </a:highlight>
                <a:latin typeface="微软雅黑" panose="020B0503020204020204" charset="-122"/>
                <a:ea typeface="微软雅黑" panose="020B0503020204020204" charset="-122"/>
              </a:rPr>
              <a:t>sinb</a:t>
            </a:r>
            <a:endParaRPr lang="zh-CN" altLang="en-US" sz="1600" dirty="0">
              <a:solidFill>
                <a:srgbClr val="10FBFE"/>
              </a:solidFill>
              <a:highlight>
                <a:srgbClr val="04497D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C4B0AA1-E98D-4975-8623-45C349014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0657" y="5279162"/>
            <a:ext cx="7319963" cy="1181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AB6159-22C7-45C4-8E4F-DBF8A420CF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123" y="3652523"/>
            <a:ext cx="3009900" cy="1076325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0E3DCF66-ED3D-445E-B53D-80065E7D2A56}"/>
              </a:ext>
            </a:extLst>
          </p:cNvPr>
          <p:cNvSpPr/>
          <p:nvPr/>
        </p:nvSpPr>
        <p:spPr>
          <a:xfrm rot="5400000">
            <a:off x="10066131" y="2019562"/>
            <a:ext cx="2045602" cy="96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三角函数</a:t>
            </a:r>
          </a:p>
        </p:txBody>
      </p: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B326006B-4FF5-444F-8A7F-11B6B982A178}"/>
              </a:ext>
            </a:extLst>
          </p:cNvPr>
          <p:cNvSpPr/>
          <p:nvPr/>
        </p:nvSpPr>
        <p:spPr>
          <a:xfrm>
            <a:off x="496013" y="1543349"/>
            <a:ext cx="1929095" cy="2396535"/>
          </a:xfrm>
          <a:prstGeom prst="roundRect">
            <a:avLst>
              <a:gd name="adj" fmla="val 5186"/>
            </a:avLst>
          </a:prstGeom>
          <a:noFill/>
          <a:ln w="9525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5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6AE7FF"/>
                </a:solidFill>
              </a:rPr>
              <a:t>WebGL</a:t>
            </a:r>
            <a:r>
              <a:rPr lang="zh-CN" altLang="en-US" sz="6000" dirty="0">
                <a:solidFill>
                  <a:srgbClr val="6AE7FF"/>
                </a:solidFill>
              </a:rPr>
              <a:t>缩放</a:t>
            </a:r>
          </a:p>
        </p:txBody>
      </p:sp>
    </p:spTree>
    <p:extLst>
      <p:ext uri="{BB962C8B-B14F-4D97-AF65-F5344CB8AC3E}">
        <p14:creationId xmlns:p14="http://schemas.microsoft.com/office/powerpoint/2010/main" val="3928670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箭头: V 形 18">
            <a:extLst>
              <a:ext uri="{FF2B5EF4-FFF2-40B4-BE49-F238E27FC236}">
                <a16:creationId xmlns:a16="http://schemas.microsoft.com/office/drawing/2014/main" id="{64442C80-3203-46FB-8D4D-E9EFD9808304}"/>
              </a:ext>
            </a:extLst>
          </p:cNvPr>
          <p:cNvSpPr/>
          <p:nvPr/>
        </p:nvSpPr>
        <p:spPr>
          <a:xfrm>
            <a:off x="2057565" y="3726238"/>
            <a:ext cx="2706452" cy="6270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数学逻辑推演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50039C67-970E-4DAE-BB28-B8F4377DCDCF}"/>
              </a:ext>
            </a:extLst>
          </p:cNvPr>
          <p:cNvSpPr/>
          <p:nvPr/>
        </p:nvSpPr>
        <p:spPr>
          <a:xfrm>
            <a:off x="3277236" y="1477861"/>
            <a:ext cx="3828240" cy="8892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7217"/>
              <a:gd name="adj6" fmla="val -58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逐顶点操作</a:t>
            </a: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9C63E6BC-4401-4E30-AA94-B6AC5F9A05BF}"/>
              </a:ext>
            </a:extLst>
          </p:cNvPr>
          <p:cNvSpPr/>
          <p:nvPr/>
        </p:nvSpPr>
        <p:spPr>
          <a:xfrm>
            <a:off x="306198" y="3317845"/>
            <a:ext cx="1619075" cy="17700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1B32F9E-FB81-4875-A512-1790A5DEAC82}"/>
              </a:ext>
            </a:extLst>
          </p:cNvPr>
          <p:cNvSpPr/>
          <p:nvPr/>
        </p:nvSpPr>
        <p:spPr>
          <a:xfrm>
            <a:off x="525009" y="3729385"/>
            <a:ext cx="1181451" cy="11702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5E84CA3-ECBB-4FB8-9085-CBD415A90778}"/>
              </a:ext>
            </a:extLst>
          </p:cNvPr>
          <p:cNvCxnSpPr/>
          <p:nvPr/>
        </p:nvCxnSpPr>
        <p:spPr>
          <a:xfrm>
            <a:off x="306198" y="5087922"/>
            <a:ext cx="47733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673A1D-8F13-459C-9E19-6CD32F0C2868}"/>
              </a:ext>
            </a:extLst>
          </p:cNvPr>
          <p:cNvCxnSpPr>
            <a:cxnSpLocks/>
          </p:cNvCxnSpPr>
          <p:nvPr/>
        </p:nvCxnSpPr>
        <p:spPr>
          <a:xfrm flipV="1">
            <a:off x="306198" y="1291905"/>
            <a:ext cx="0" cy="3812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6F532C7-3E42-4228-8D00-F782554DC162}"/>
              </a:ext>
            </a:extLst>
          </p:cNvPr>
          <p:cNvSpPr txBox="1"/>
          <p:nvPr/>
        </p:nvSpPr>
        <p:spPr>
          <a:xfrm>
            <a:off x="5114531" y="343961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x’ =  x 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 5</a:t>
            </a:r>
          </a:p>
          <a:p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y’ =  y 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 5</a:t>
            </a:r>
            <a:endParaRPr lang="zh-CN" altLang="en-US" sz="2400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z’ =  z </a:t>
            </a:r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2D84A-D816-4887-8050-D0B3C486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355" y="3511136"/>
            <a:ext cx="2638425" cy="1057275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77F7652-7019-4E50-894B-1846FAB755C4}"/>
              </a:ext>
            </a:extLst>
          </p:cNvPr>
          <p:cNvSpPr/>
          <p:nvPr/>
        </p:nvSpPr>
        <p:spPr>
          <a:xfrm>
            <a:off x="7904671" y="3739692"/>
            <a:ext cx="989901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02948C-D8FB-4465-8983-A67BC3DA1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565" y="5699529"/>
            <a:ext cx="7086600" cy="847725"/>
          </a:xfrm>
          <a:prstGeom prst="rect">
            <a:avLst/>
          </a:prstGeom>
        </p:spPr>
      </p:pic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A74A3210-E2A9-4BC8-A3FE-1D5DDC4A2500}"/>
              </a:ext>
            </a:extLst>
          </p:cNvPr>
          <p:cNvSpPr/>
          <p:nvPr/>
        </p:nvSpPr>
        <p:spPr>
          <a:xfrm>
            <a:off x="5114531" y="3317845"/>
            <a:ext cx="2313454" cy="1322095"/>
          </a:xfrm>
          <a:prstGeom prst="roundRect">
            <a:avLst>
              <a:gd name="adj" fmla="val 5186"/>
            </a:avLst>
          </a:prstGeom>
          <a:noFill/>
          <a:ln w="9525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256</Words>
  <Application>Microsoft Office PowerPoint</Application>
  <PresentationFormat>宽屏</PresentationFormat>
  <Paragraphs>59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Jiale</cp:lastModifiedBy>
  <cp:revision>19</cp:revision>
  <dcterms:created xsi:type="dcterms:W3CDTF">2017-07-15T13:06:00Z</dcterms:created>
  <dcterms:modified xsi:type="dcterms:W3CDTF">2022-02-17T06:50:14Z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