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7" r:id="rId6"/>
    <p:sldId id="287" r:id="rId7"/>
    <p:sldId id="292" r:id="rId8"/>
    <p:sldId id="277" r:id="rId9"/>
    <p:sldId id="288" r:id="rId10"/>
    <p:sldId id="266" r:id="rId11"/>
  </p:sldIdLst>
  <p:sldSz cx="12192000" cy="6858000"/>
  <p:notesSz cx="7104063" cy="10234613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D"/>
    <a:srgbClr val="6AE7FF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6C1-9603-45EE-A0D2-F3D33C7FD7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1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7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3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49879" y="2663190"/>
            <a:ext cx="80869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54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ebGL</a:t>
            </a:r>
            <a:r>
              <a:rPr lang="zh-CN" altLang="en-US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实现动画效果</a:t>
            </a:r>
            <a:endParaRPr sz="5400" dirty="0">
              <a:solidFill>
                <a:srgbClr val="6AE7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5453" y="1580381"/>
            <a:ext cx="231838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5455" y="3903642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讲解人：冰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B96BB-301C-4E80-9FFE-A604E1D19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947"/>
            <a:ext cx="1754496" cy="20073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54781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6600" b="1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488AB-D12D-420E-8349-766A1D105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095"/>
            <a:ext cx="1594300" cy="1608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D8BA2-C556-4458-B120-FA7C5269CFD4}"/>
              </a:ext>
            </a:extLst>
          </p:cNvPr>
          <p:cNvSpPr/>
          <p:nvPr/>
        </p:nvSpPr>
        <p:spPr>
          <a:xfrm>
            <a:off x="217435" y="4697269"/>
            <a:ext cx="115943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微信功能号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344D8-48B3-4743-8395-7EB7623FA45A}"/>
              </a:ext>
            </a:extLst>
          </p:cNvPr>
          <p:cNvSpPr/>
          <p:nvPr/>
        </p:nvSpPr>
        <p:spPr>
          <a:xfrm>
            <a:off x="1770796" y="5610874"/>
            <a:ext cx="115943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同名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Bilibili</a:t>
            </a:r>
            <a:r>
              <a:rPr lang="en-US" altLang="zh-CN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\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csdn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1246049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695" y="810895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256722" y="1246048"/>
            <a:ext cx="3678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前 言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02CCE0-DCFC-4B1B-A56C-7E73F81E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64" y="2352853"/>
            <a:ext cx="5897943" cy="29241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6405" y="494648"/>
            <a:ext cx="367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56626" y="2322737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54211" y="2419257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实现思路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24153" y="2322737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21738" y="2419257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所用</a:t>
            </a:r>
            <a:r>
              <a:rPr lang="en-US" altLang="zh-CN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zh-CN" altLang="en-US" sz="2000" b="1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56626" y="3767942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454211" y="3864462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实现低配版贪吃蛇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32" grpId="0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824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实现思路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818CD3-641F-401B-8942-4B393A492A2D}"/>
              </a:ext>
            </a:extLst>
          </p:cNvPr>
          <p:cNvSpPr/>
          <p:nvPr/>
        </p:nvSpPr>
        <p:spPr>
          <a:xfrm>
            <a:off x="1023455" y="2223083"/>
            <a:ext cx="1132515" cy="19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绘</a:t>
            </a:r>
            <a:endParaRPr lang="en-US" altLang="zh-CN" dirty="0"/>
          </a:p>
          <a:p>
            <a:pPr algn="ctr"/>
            <a:r>
              <a:rPr lang="zh-CN" altLang="en-US" dirty="0"/>
              <a:t>制</a:t>
            </a:r>
            <a:endParaRPr lang="en-US" altLang="zh-CN" dirty="0"/>
          </a:p>
          <a:p>
            <a:pPr algn="ctr"/>
            <a:r>
              <a:rPr lang="zh-CN" altLang="en-US" dirty="0"/>
              <a:t>三</a:t>
            </a:r>
            <a:endParaRPr lang="en-US" altLang="zh-CN" dirty="0"/>
          </a:p>
          <a:p>
            <a:pPr algn="ctr"/>
            <a:r>
              <a:rPr lang="zh-CN" altLang="en-US" dirty="0"/>
              <a:t>角</a:t>
            </a:r>
            <a:endParaRPr lang="en-US" altLang="zh-CN" dirty="0"/>
          </a:p>
          <a:p>
            <a:pPr algn="ctr"/>
            <a:r>
              <a:rPr lang="zh-CN" altLang="en-US" dirty="0"/>
              <a:t>形</a:t>
            </a:r>
            <a:endParaRPr lang="en-US" altLang="zh-CN" dirty="0"/>
          </a:p>
          <a:p>
            <a:pPr algn="ctr"/>
            <a:r>
              <a:rPr lang="zh-CN" altLang="en-US" dirty="0"/>
              <a:t>（非自动）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FAC743E-B382-42A4-9F90-DDB67E8CBA1D}"/>
              </a:ext>
            </a:extLst>
          </p:cNvPr>
          <p:cNvSpPr/>
          <p:nvPr/>
        </p:nvSpPr>
        <p:spPr>
          <a:xfrm>
            <a:off x="2363643" y="2965508"/>
            <a:ext cx="1132514" cy="4697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78320C-56C0-4562-BD9E-EF60111E2D5E}"/>
              </a:ext>
            </a:extLst>
          </p:cNvPr>
          <p:cNvSpPr/>
          <p:nvPr/>
        </p:nvSpPr>
        <p:spPr>
          <a:xfrm>
            <a:off x="3538102" y="2223082"/>
            <a:ext cx="469783" cy="19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C37AB97-D079-49B9-810A-14B6A8983737}"/>
              </a:ext>
            </a:extLst>
          </p:cNvPr>
          <p:cNvSpPr/>
          <p:nvPr/>
        </p:nvSpPr>
        <p:spPr>
          <a:xfrm>
            <a:off x="2687644" y="1644243"/>
            <a:ext cx="318783" cy="142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FFD680-40B0-4160-B44E-1F27D6148934}"/>
              </a:ext>
            </a:extLst>
          </p:cNvPr>
          <p:cNvSpPr txBox="1"/>
          <p:nvPr/>
        </p:nvSpPr>
        <p:spPr>
          <a:xfrm>
            <a:off x="1425011" y="119311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requestAnimationFrame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68DD01F-6960-47F2-A924-00D4BED68019}"/>
              </a:ext>
            </a:extLst>
          </p:cNvPr>
          <p:cNvSpPr/>
          <p:nvPr/>
        </p:nvSpPr>
        <p:spPr>
          <a:xfrm>
            <a:off x="4298934" y="2965508"/>
            <a:ext cx="1934085" cy="4697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控制方向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86968A5-4E37-449E-A852-6CD13546370F}"/>
              </a:ext>
            </a:extLst>
          </p:cNvPr>
          <p:cNvSpPr/>
          <p:nvPr/>
        </p:nvSpPr>
        <p:spPr>
          <a:xfrm rot="10800000">
            <a:off x="4797520" y="4907554"/>
            <a:ext cx="318783" cy="9899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154E2-D3B5-41A3-9928-CAF01328E4BC}"/>
              </a:ext>
            </a:extLst>
          </p:cNvPr>
          <p:cNvSpPr txBox="1"/>
          <p:nvPr/>
        </p:nvSpPr>
        <p:spPr>
          <a:xfrm>
            <a:off x="3680805" y="5780013"/>
            <a:ext cx="255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EFF0EB"/>
                </a:solidFill>
                <a:effectLst/>
                <a:latin typeface="Consolas" panose="020B0609020204030204" pitchFamily="49" charset="0"/>
              </a:rPr>
              <a:t>document.onkeydown</a:t>
            </a:r>
            <a:endParaRPr lang="en-US" altLang="zh-CN" b="0" dirty="0">
              <a:solidFill>
                <a:srgbClr val="EFF0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7FBD4A-D4B1-4CE0-A08E-FD4BF462576D}"/>
              </a:ext>
            </a:extLst>
          </p:cNvPr>
          <p:cNvSpPr/>
          <p:nvPr/>
        </p:nvSpPr>
        <p:spPr>
          <a:xfrm>
            <a:off x="6455980" y="1451294"/>
            <a:ext cx="112449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X+count1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8EC41A-F17E-4BB5-946E-291E40E1DBAA}"/>
              </a:ext>
            </a:extLst>
          </p:cNvPr>
          <p:cNvSpPr/>
          <p:nvPr/>
        </p:nvSpPr>
        <p:spPr>
          <a:xfrm>
            <a:off x="6455981" y="2621558"/>
            <a:ext cx="1124496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Y+count2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03E34F-02EB-440D-BD4E-0B0126C9B2E7}"/>
              </a:ext>
            </a:extLst>
          </p:cNvPr>
          <p:cNvSpPr/>
          <p:nvPr/>
        </p:nvSpPr>
        <p:spPr>
          <a:xfrm>
            <a:off x="6472015" y="3858934"/>
            <a:ext cx="1108462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Z+count3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C0F931-EC3F-4B9E-8A60-AA883BD45FAE}"/>
              </a:ext>
            </a:extLst>
          </p:cNvPr>
          <p:cNvSpPr/>
          <p:nvPr/>
        </p:nvSpPr>
        <p:spPr>
          <a:xfrm>
            <a:off x="3772993" y="4303552"/>
            <a:ext cx="2443247" cy="53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Count1/Count2/Count3</a:t>
            </a:r>
            <a:endParaRPr lang="zh-CN" altLang="en-US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260A81A-6FF3-4881-BC31-C3B0BC01F804}"/>
              </a:ext>
            </a:extLst>
          </p:cNvPr>
          <p:cNvSpPr/>
          <p:nvPr/>
        </p:nvSpPr>
        <p:spPr>
          <a:xfrm rot="10800000">
            <a:off x="4789740" y="3305257"/>
            <a:ext cx="318783" cy="9899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3E612BD-D387-42C4-9DCE-01A7455A152F}"/>
              </a:ext>
            </a:extLst>
          </p:cNvPr>
          <p:cNvSpPr/>
          <p:nvPr/>
        </p:nvSpPr>
        <p:spPr>
          <a:xfrm>
            <a:off x="7742292" y="2963410"/>
            <a:ext cx="1934085" cy="4697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D4BDE4-1E5C-4B81-BEBC-0A509AA344BC}"/>
              </a:ext>
            </a:extLst>
          </p:cNvPr>
          <p:cNvSpPr/>
          <p:nvPr/>
        </p:nvSpPr>
        <p:spPr>
          <a:xfrm>
            <a:off x="9747449" y="1562450"/>
            <a:ext cx="1124497" cy="3275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所用</a:t>
            </a:r>
            <a:r>
              <a:rPr lang="en-US" altLang="zh-CN" sz="6000" dirty="0">
                <a:solidFill>
                  <a:srgbClr val="6AE7FF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27919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128FD68-D5FF-4C7F-8A88-831A47FC58B3}"/>
              </a:ext>
            </a:extLst>
          </p:cNvPr>
          <p:cNvSpPr txBox="1"/>
          <p:nvPr/>
        </p:nvSpPr>
        <p:spPr>
          <a:xfrm>
            <a:off x="750776" y="278178"/>
            <a:ext cx="286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chemeClr val="bg1"/>
                </a:solidFill>
                <a:effectLst/>
                <a:latin typeface="Helvetica Neue"/>
              </a:rPr>
              <a:t>requestAnimationFrame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CFF6E7-E18A-446A-A4D5-65D08789E0A3}"/>
              </a:ext>
            </a:extLst>
          </p:cNvPr>
          <p:cNvSpPr txBox="1"/>
          <p:nvPr/>
        </p:nvSpPr>
        <p:spPr>
          <a:xfrm>
            <a:off x="878047" y="1726168"/>
            <a:ext cx="10435905" cy="2989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特点：</a:t>
            </a:r>
            <a:endParaRPr lang="en-US" altLang="zh-CN" sz="2000" b="1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【1】requestAnimationFrame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会把每一帧中的所有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DOM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操作集中起来，在一次重绘或回流中就完成，并且重绘或回流的时间间隔紧紧跟随浏览器的刷新频率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【2】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在隐藏或不可见的元素中，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requestAnimationFrame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将不会进行重绘或回流，这当然就意味着更少的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CPU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GPU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和内存使用量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【3】requestAnimationFrame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是由浏览器专门为动画提供的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API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，在运行时浏览器会自动优化方法的调用，并且如果页面不是激活状态下的话，动画会自动暂停，有效节省了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CPU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开销</a:t>
            </a:r>
          </a:p>
        </p:txBody>
      </p:sp>
    </p:spTree>
    <p:extLst>
      <p:ext uri="{BB962C8B-B14F-4D97-AF65-F5344CB8AC3E}">
        <p14:creationId xmlns:p14="http://schemas.microsoft.com/office/powerpoint/2010/main" val="111444582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19791B58-3C3A-4510-89E1-362DC7AF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05" y="1668014"/>
            <a:ext cx="3615106" cy="60067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EA308F4-17F9-45FC-87DA-3DAE386C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350" y="798543"/>
            <a:ext cx="5172871" cy="2339617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requestAnimFrame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webkitRequestAnimationFrame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mozRequestAnimationFrame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msRequestAnimationFrame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){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dirty="0">
                <a:solidFill>
                  <a:srgbClr val="F8F8F2"/>
                </a:solidFill>
                <a:latin typeface="Consolas" panose="020B0609020204030204" pitchFamily="49" charset="0"/>
              </a:rPr>
              <a:t>window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}; })();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4F3414-0321-445A-A2CB-F7FDE23A308C}"/>
              </a:ext>
            </a:extLst>
          </p:cNvPr>
          <p:cNvSpPr txBox="1"/>
          <p:nvPr/>
        </p:nvSpPr>
        <p:spPr>
          <a:xfrm>
            <a:off x="588067" y="3519486"/>
            <a:ext cx="10583613" cy="129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大多数电脑显示器的刷新频率是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60Hz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，大概相当于每秒钟重绘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60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次。大多数浏览器都会对重绘操作加以限制，不超过显示器的重绘频率，因为即使超过那个频率用户体验也不会有提升。因此，最平滑动画的最佳循环间隔是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1000ms/60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，约等于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16.6ms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2B84-AB42-4EDF-B7BE-8952014BF979}"/>
              </a:ext>
            </a:extLst>
          </p:cNvPr>
          <p:cNvSpPr txBox="1"/>
          <p:nvPr/>
        </p:nvSpPr>
        <p:spPr>
          <a:xfrm>
            <a:off x="128720" y="1614975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DCF622-0EA7-419F-AA94-72A2FE839254}"/>
              </a:ext>
            </a:extLst>
          </p:cNvPr>
          <p:cNvSpPr txBox="1"/>
          <p:nvPr/>
        </p:nvSpPr>
        <p:spPr>
          <a:xfrm>
            <a:off x="5276215" y="1668014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实现低配版贪吃蛇</a:t>
            </a:r>
          </a:p>
        </p:txBody>
      </p:sp>
    </p:spTree>
    <p:extLst>
      <p:ext uri="{BB962C8B-B14F-4D97-AF65-F5344CB8AC3E}">
        <p14:creationId xmlns:p14="http://schemas.microsoft.com/office/powerpoint/2010/main" val="3928670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334</Words>
  <Application>Microsoft Office PowerPoint</Application>
  <PresentationFormat>宽屏</PresentationFormat>
  <Paragraphs>61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Neue</vt:lpstr>
      <vt:lpstr>等线</vt:lpstr>
      <vt:lpstr>微软雅黑</vt:lpstr>
      <vt:lpstr>Arial</vt:lpstr>
      <vt:lpstr>Calibri</vt:lpstr>
      <vt:lpstr>Consolas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JialeiZhai@163.com</cp:lastModifiedBy>
  <cp:revision>21</cp:revision>
  <dcterms:created xsi:type="dcterms:W3CDTF">2017-07-15T13:06:00Z</dcterms:created>
  <dcterms:modified xsi:type="dcterms:W3CDTF">2022-03-22T09:24:01Z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