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9" r:id="rId2"/>
    <p:sldId id="260" r:id="rId3"/>
    <p:sldId id="261" r:id="rId4"/>
    <p:sldId id="262" r:id="rId5"/>
    <p:sldId id="267" r:id="rId6"/>
    <p:sldId id="293" r:id="rId7"/>
    <p:sldId id="287" r:id="rId8"/>
    <p:sldId id="292" r:id="rId9"/>
    <p:sldId id="294" r:id="rId10"/>
    <p:sldId id="288" r:id="rId11"/>
    <p:sldId id="277" r:id="rId12"/>
    <p:sldId id="264" r:id="rId13"/>
    <p:sldId id="272" r:id="rId14"/>
    <p:sldId id="266" r:id="rId15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E7FF"/>
    <a:srgbClr val="04497D"/>
    <a:srgbClr val="27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F6C1-9603-45EE-A0D2-F3D33C7FD7D2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E28E-8D29-409A-8F38-39A934621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5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7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9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21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29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4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3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0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1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03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48e1d0cbffed09322e60ec6a930eaf3"/>
          <p:cNvPicPr>
            <a:picLocks noChangeAspect="1"/>
          </p:cNvPicPr>
          <p:nvPr userDrawn="1"/>
        </p:nvPicPr>
        <p:blipFill>
          <a:blip r:embed="rId3"/>
          <a:srcRect l="2081" r="13876"/>
          <a:stretch>
            <a:fillRect/>
          </a:stretch>
        </p:blipFill>
        <p:spPr>
          <a:xfrm>
            <a:off x="-60325" y="-5080"/>
            <a:ext cx="12313285" cy="686816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-60325" y="-5080"/>
            <a:ext cx="12313285" cy="686943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 advClick="0" advTm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nblogs.com/bsman/p/6196871.html" TargetMode="External"/><Relationship Id="rId4" Type="http://schemas.openxmlformats.org/officeDocument/2006/relationships/hyperlink" Target="https://zhuanlan.zhihu.com/p/525902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64279" y="2663190"/>
            <a:ext cx="698802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en-US" altLang="zh-CN" sz="54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ebGL</a:t>
            </a:r>
            <a:r>
              <a:rPr lang="zh-CN" altLang="en-US" sz="54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endParaRPr sz="5400" dirty="0">
              <a:solidFill>
                <a:srgbClr val="6AE7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57615" y="1588770"/>
            <a:ext cx="231838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dirty="0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2022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55455" y="4227254"/>
            <a:ext cx="1820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讲解人：冰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B96BB-301C-4E80-9FFE-A604E1D19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947"/>
            <a:ext cx="1754496" cy="20073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220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单纹理实例</a:t>
            </a:r>
          </a:p>
        </p:txBody>
      </p:sp>
    </p:spTree>
    <p:extLst>
      <p:ext uri="{BB962C8B-B14F-4D97-AF65-F5344CB8AC3E}">
        <p14:creationId xmlns:p14="http://schemas.microsoft.com/office/powerpoint/2010/main" val="3928670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DDAA5D-54AB-4D65-A2BF-BE56D75C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69" y="360727"/>
            <a:ext cx="8734730" cy="62749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81996" y="2919581"/>
            <a:ext cx="6947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多重纹理实例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789402-FE38-4D09-83DA-DE8D4D2E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5" y="226502"/>
            <a:ext cx="9170894" cy="548220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93e6d2fc74159836bb16d23f5ad70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" y="-2540"/>
            <a:ext cx="6817360" cy="68637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78500" y="2399030"/>
            <a:ext cx="5478145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6600" b="1">
                <a:solidFill>
                  <a:srgbClr val="6AE7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488AB-D12D-420E-8349-766A1D105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095"/>
            <a:ext cx="1594300" cy="16089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FED8BA2-C556-4458-B120-FA7C5269CFD4}"/>
              </a:ext>
            </a:extLst>
          </p:cNvPr>
          <p:cNvSpPr/>
          <p:nvPr/>
        </p:nvSpPr>
        <p:spPr>
          <a:xfrm>
            <a:off x="217435" y="4697269"/>
            <a:ext cx="1159430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微信功能号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344D8-48B3-4743-8395-7EB7623FA45A}"/>
              </a:ext>
            </a:extLst>
          </p:cNvPr>
          <p:cNvSpPr/>
          <p:nvPr/>
        </p:nvSpPr>
        <p:spPr>
          <a:xfrm>
            <a:off x="1770796" y="5610874"/>
            <a:ext cx="1159430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同名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Bilibili</a:t>
            </a:r>
            <a:r>
              <a:rPr lang="en-US" altLang="zh-CN" sz="12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\</a:t>
            </a:r>
            <a:r>
              <a:rPr lang="en-US" altLang="zh-CN" sz="1200" dirty="0" err="1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csdn</a:t>
            </a:r>
            <a:endParaRPr lang="zh-CN" sz="1200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 rot="10800000" flipH="1">
            <a:off x="856022" y="1246049"/>
            <a:ext cx="10491473" cy="4877076"/>
            <a:chOff x="850264" y="1552754"/>
            <a:chExt cx="10491473" cy="4877076"/>
          </a:xfrm>
        </p:grpSpPr>
        <p:grpSp>
          <p:nvGrpSpPr>
            <p:cNvPr id="13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2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4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3" name="平行四边形 2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6" name="平行四边形 125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27" name="平行四边形 126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8" name="平行四边形 117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19" name="平行四边形 118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0" name="平行四边形 119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695" y="810895"/>
            <a:ext cx="4598035" cy="262255"/>
            <a:chOff x="611" y="1760"/>
            <a:chExt cx="7241" cy="413"/>
          </a:xfrm>
          <a:solidFill>
            <a:srgbClr val="6AE7FF"/>
          </a:solidFill>
        </p:grpSpPr>
        <p:sp>
          <p:nvSpPr>
            <p:cNvPr id="4" name="矩形 3"/>
            <p:cNvSpPr/>
            <p:nvPr/>
          </p:nvSpPr>
          <p:spPr>
            <a:xfrm>
              <a:off x="5477" y="1760"/>
              <a:ext cx="2059" cy="1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11" y="1996"/>
              <a:ext cx="5169" cy="72"/>
            </a:xfrm>
            <a:prstGeom prst="parallelogram">
              <a:avLst>
                <a:gd name="adj" fmla="val 317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279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548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20" y="1984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428" y="1976"/>
              <a:ext cx="168" cy="1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094" y="2173"/>
              <a:ext cx="4759" cy="0"/>
            </a:xfrm>
            <a:prstGeom prst="line">
              <a:avLst/>
            </a:prstGeom>
            <a:grpFill/>
            <a:ln>
              <a:solidFill>
                <a:srgbClr val="6AE7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256722" y="1246048"/>
            <a:ext cx="3678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10FBFE"/>
                </a:solidFill>
                <a:latin typeface="微软雅黑" panose="020B0503020204020204" charset="-122"/>
                <a:ea typeface="微软雅黑" panose="020B0503020204020204" charset="-122"/>
              </a:rPr>
              <a:t>前 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66994-F68C-4B6A-8B80-CB211E67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60" y="2426404"/>
            <a:ext cx="5130123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7C8FF8-022D-4B8D-B969-DA06E34BF1CE}"/>
              </a:ext>
            </a:extLst>
          </p:cNvPr>
          <p:cNvSpPr txBox="1"/>
          <p:nvPr/>
        </p:nvSpPr>
        <p:spPr>
          <a:xfrm>
            <a:off x="7796131" y="342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32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越狱</a:t>
            </a:r>
            <a:r>
              <a:rPr lang="en-US" altLang="zh-CN" sz="32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3200" b="1" dirty="0">
              <a:solidFill>
                <a:srgbClr val="6AE7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6405" y="494648"/>
            <a:ext cx="367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en-US" altLang="zh-CN" sz="2000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48237" y="2314348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45822" y="2410868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WebGL</a:t>
            </a:r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纹理映射原理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15764" y="2314348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13349" y="2410868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纹理映射实现关键过程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448237" y="3751164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445822" y="3847684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单纹理实例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208C10-35AD-4523-9CD7-F9CA2E6D022E}"/>
              </a:ext>
            </a:extLst>
          </p:cNvPr>
          <p:cNvSpPr txBox="1"/>
          <p:nvPr/>
        </p:nvSpPr>
        <p:spPr>
          <a:xfrm>
            <a:off x="6515764" y="3740678"/>
            <a:ext cx="819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17" name="圆角矩形 32">
            <a:extLst>
              <a:ext uri="{FF2B5EF4-FFF2-40B4-BE49-F238E27FC236}">
                <a16:creationId xmlns:a16="http://schemas.microsoft.com/office/drawing/2014/main" id="{F687F1EA-1577-4CD0-9E19-F5C404CC6796}"/>
              </a:ext>
            </a:extLst>
          </p:cNvPr>
          <p:cNvSpPr/>
          <p:nvPr/>
        </p:nvSpPr>
        <p:spPr>
          <a:xfrm>
            <a:off x="7513349" y="3837198"/>
            <a:ext cx="318008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6AE7FF"/>
                </a:solidFill>
                <a:latin typeface="微软雅黑" panose="020B0503020204020204" charset="-122"/>
                <a:ea typeface="微软雅黑" panose="020B0503020204020204" charset="-122"/>
              </a:rPr>
              <a:t>多重纹理实例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32" grpId="0"/>
      <p:bldP spid="33" grpId="0" animBg="1"/>
      <p:bldP spid="33" grpId="1" animBg="1"/>
      <p:bldP spid="16" grpId="0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824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6AE7FF"/>
                </a:solidFill>
              </a:rPr>
              <a:t>WebGL</a:t>
            </a:r>
            <a:r>
              <a:rPr lang="zh-CN" altLang="en-US" sz="6000" dirty="0">
                <a:solidFill>
                  <a:srgbClr val="6AE7FF"/>
                </a:solidFill>
              </a:rPr>
              <a:t>纹理映射原理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47E7795-B475-4B57-924A-981660A245DD}"/>
              </a:ext>
            </a:extLst>
          </p:cNvPr>
          <p:cNvSpPr/>
          <p:nvPr/>
        </p:nvSpPr>
        <p:spPr>
          <a:xfrm>
            <a:off x="4790112" y="497277"/>
            <a:ext cx="1649832" cy="45971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DDEC7D-5790-46CA-9C7A-606BB3D2448E}"/>
              </a:ext>
            </a:extLst>
          </p:cNvPr>
          <p:cNvSpPr/>
          <p:nvPr/>
        </p:nvSpPr>
        <p:spPr>
          <a:xfrm>
            <a:off x="4985864" y="757338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E1E386-D9C9-463C-AA0F-0AA708E1D88E}"/>
              </a:ext>
            </a:extLst>
          </p:cNvPr>
          <p:cNvSpPr/>
          <p:nvPr/>
        </p:nvSpPr>
        <p:spPr>
          <a:xfrm>
            <a:off x="4985864" y="1373036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8FEB43-41DA-4D39-BB86-D7BB47B770CF}"/>
              </a:ext>
            </a:extLst>
          </p:cNvPr>
          <p:cNvSpPr/>
          <p:nvPr/>
        </p:nvSpPr>
        <p:spPr>
          <a:xfrm>
            <a:off x="4985864" y="1988734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FD60A2-17AC-49DE-A76F-39AE33606E7D}"/>
              </a:ext>
            </a:extLst>
          </p:cNvPr>
          <p:cNvSpPr/>
          <p:nvPr/>
        </p:nvSpPr>
        <p:spPr>
          <a:xfrm>
            <a:off x="4985864" y="2604432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C660A2-22BF-4A88-A562-C67914AB69F5}"/>
              </a:ext>
            </a:extLst>
          </p:cNvPr>
          <p:cNvSpPr/>
          <p:nvPr/>
        </p:nvSpPr>
        <p:spPr>
          <a:xfrm>
            <a:off x="4985864" y="3220130"/>
            <a:ext cx="12303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D2B288-F565-4B84-9BFD-2F923FFD333B}"/>
              </a:ext>
            </a:extLst>
          </p:cNvPr>
          <p:cNvSpPr/>
          <p:nvPr/>
        </p:nvSpPr>
        <p:spPr>
          <a:xfrm>
            <a:off x="4943917" y="3835828"/>
            <a:ext cx="1305881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TEXTURE30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FBAA01-549A-420C-8CE8-1A1351C6DE72}"/>
              </a:ext>
            </a:extLst>
          </p:cNvPr>
          <p:cNvSpPr/>
          <p:nvPr/>
        </p:nvSpPr>
        <p:spPr>
          <a:xfrm>
            <a:off x="4943917" y="4451526"/>
            <a:ext cx="1305880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TEXTURE31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A079A355-8A67-4B22-B7C6-E7A7453D6BC3}"/>
              </a:ext>
            </a:extLst>
          </p:cNvPr>
          <p:cNvSpPr/>
          <p:nvPr/>
        </p:nvSpPr>
        <p:spPr>
          <a:xfrm>
            <a:off x="6635696" y="2577748"/>
            <a:ext cx="755009" cy="4362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0A0B4F-F707-4B2A-8719-C1703B64BFDC}"/>
              </a:ext>
            </a:extLst>
          </p:cNvPr>
          <p:cNvSpPr/>
          <p:nvPr/>
        </p:nvSpPr>
        <p:spPr>
          <a:xfrm>
            <a:off x="7390705" y="1803555"/>
            <a:ext cx="1767270" cy="197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bindTexture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C614454-354A-40EF-946C-5308EC719080}"/>
              </a:ext>
            </a:extLst>
          </p:cNvPr>
          <p:cNvSpPr/>
          <p:nvPr/>
        </p:nvSpPr>
        <p:spPr>
          <a:xfrm>
            <a:off x="9353727" y="2621130"/>
            <a:ext cx="755009" cy="4362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C8DAD2-1785-473E-8D64-CA08BCBE9144}"/>
              </a:ext>
            </a:extLst>
          </p:cNvPr>
          <p:cNvSpPr/>
          <p:nvPr/>
        </p:nvSpPr>
        <p:spPr>
          <a:xfrm>
            <a:off x="10108736" y="1846937"/>
            <a:ext cx="1767270" cy="197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uniform1i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67EFB73-9641-43C1-BAC2-C079F92BDDD8}"/>
              </a:ext>
            </a:extLst>
          </p:cNvPr>
          <p:cNvSpPr/>
          <p:nvPr/>
        </p:nvSpPr>
        <p:spPr>
          <a:xfrm>
            <a:off x="4021128" y="67112"/>
            <a:ext cx="8170872" cy="520956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4D6E088-6F87-4F09-88D9-57BD6E8FCD6D}"/>
              </a:ext>
            </a:extLst>
          </p:cNvPr>
          <p:cNvSpPr/>
          <p:nvPr/>
        </p:nvSpPr>
        <p:spPr>
          <a:xfrm>
            <a:off x="4731393" y="182076"/>
            <a:ext cx="1767270" cy="49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activeTexture</a:t>
            </a:r>
            <a:endParaRPr lang="zh-CN" altLang="en-US" dirty="0"/>
          </a:p>
        </p:txBody>
      </p:sp>
      <p:sp>
        <p:nvSpPr>
          <p:cNvPr id="34" name="对话气泡: 矩形 33">
            <a:extLst>
              <a:ext uri="{FF2B5EF4-FFF2-40B4-BE49-F238E27FC236}">
                <a16:creationId xmlns:a16="http://schemas.microsoft.com/office/drawing/2014/main" id="{A755849F-039B-4F3A-A27F-26653EC3F925}"/>
              </a:ext>
            </a:extLst>
          </p:cNvPr>
          <p:cNvSpPr/>
          <p:nvPr/>
        </p:nvSpPr>
        <p:spPr>
          <a:xfrm>
            <a:off x="743824" y="400353"/>
            <a:ext cx="1778466" cy="975416"/>
          </a:xfrm>
          <a:prstGeom prst="wedgeRectCallout">
            <a:avLst>
              <a:gd name="adj1" fmla="val 129390"/>
              <a:gd name="adj2" fmla="val -28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赋值</a:t>
            </a:r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BE585036-9837-4205-9DA5-A07F075176FE}"/>
              </a:ext>
            </a:extLst>
          </p:cNvPr>
          <p:cNvSpPr/>
          <p:nvPr/>
        </p:nvSpPr>
        <p:spPr>
          <a:xfrm>
            <a:off x="1372997" y="1474411"/>
            <a:ext cx="520119" cy="76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B659C70-2ED9-47DD-B55A-9CFD8400B751}"/>
              </a:ext>
            </a:extLst>
          </p:cNvPr>
          <p:cNvSpPr/>
          <p:nvPr/>
        </p:nvSpPr>
        <p:spPr>
          <a:xfrm>
            <a:off x="755020" y="2211400"/>
            <a:ext cx="1767270" cy="70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r>
              <a:rPr lang="zh-CN" altLang="en-US" dirty="0"/>
              <a:t>运算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5C028CE-9AC0-4AD0-98CD-58D93C857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4" y="5094444"/>
            <a:ext cx="3699022" cy="1682387"/>
          </a:xfrm>
          <a:prstGeom prst="rect">
            <a:avLst/>
          </a:prstGeom>
        </p:spPr>
      </p:pic>
      <p:sp>
        <p:nvSpPr>
          <p:cNvPr id="39" name="箭头: 下 38">
            <a:extLst>
              <a:ext uri="{FF2B5EF4-FFF2-40B4-BE49-F238E27FC236}">
                <a16:creationId xmlns:a16="http://schemas.microsoft.com/office/drawing/2014/main" id="{BEADE6D1-70F9-4735-83C3-A370FDDFB691}"/>
              </a:ext>
            </a:extLst>
          </p:cNvPr>
          <p:cNvSpPr/>
          <p:nvPr/>
        </p:nvSpPr>
        <p:spPr>
          <a:xfrm>
            <a:off x="1367409" y="3047301"/>
            <a:ext cx="520119" cy="76339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3D34BB-C7AF-4E03-9A4A-3E58107C7FE3}"/>
              </a:ext>
            </a:extLst>
          </p:cNvPr>
          <p:cNvSpPr/>
          <p:nvPr/>
        </p:nvSpPr>
        <p:spPr>
          <a:xfrm>
            <a:off x="755030" y="3851596"/>
            <a:ext cx="1767270" cy="70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赋值给</a:t>
            </a:r>
            <a:r>
              <a:rPr lang="en-US" altLang="zh-CN" dirty="0" err="1"/>
              <a:t>gl_FragColor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F04D17F-1D30-444C-992A-AF42A3605A07}"/>
              </a:ext>
            </a:extLst>
          </p:cNvPr>
          <p:cNvCxnSpPr>
            <a:cxnSpLocks/>
          </p:cNvCxnSpPr>
          <p:nvPr/>
        </p:nvCxnSpPr>
        <p:spPr>
          <a:xfrm>
            <a:off x="2360118" y="4451526"/>
            <a:ext cx="995478" cy="1040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56A87E7D-B799-46E1-A3CB-C09E9384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1" y="1844879"/>
            <a:ext cx="5700494" cy="29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F66AB9-9EB5-4D73-8CFF-34253B25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596" y="1844879"/>
            <a:ext cx="5700494" cy="29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29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09465" y="2141855"/>
            <a:ext cx="7581900" cy="5080"/>
            <a:chOff x="7259" y="3373"/>
            <a:chExt cx="11940" cy="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0" y="4707255"/>
            <a:ext cx="8279130" cy="5080"/>
            <a:chOff x="0" y="7413"/>
            <a:chExt cx="13038" cy="8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2480945" y="2644775"/>
            <a:ext cx="1513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dirty="0">
                <a:solidFill>
                  <a:srgbClr val="6AE7FF"/>
                </a:solidFill>
              </a:rPr>
              <a:t>02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891" y="2919581"/>
            <a:ext cx="7824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6AE7FF"/>
                </a:solidFill>
              </a:rPr>
              <a:t>纹理映射实现关键过程</a:t>
            </a:r>
          </a:p>
        </p:txBody>
      </p:sp>
    </p:spTree>
    <p:extLst>
      <p:ext uri="{BB962C8B-B14F-4D97-AF65-F5344CB8AC3E}">
        <p14:creationId xmlns:p14="http://schemas.microsoft.com/office/powerpoint/2010/main" val="1627919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7F79B4-2EBF-46E2-832A-E98AC354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14" y="1033552"/>
            <a:ext cx="6078198" cy="2975661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F243CF73-09AB-4C49-BC7F-ECAC2FC67A91}"/>
              </a:ext>
            </a:extLst>
          </p:cNvPr>
          <p:cNvSpPr/>
          <p:nvPr/>
        </p:nvSpPr>
        <p:spPr>
          <a:xfrm>
            <a:off x="6845372" y="302004"/>
            <a:ext cx="4723002" cy="310393"/>
          </a:xfrm>
          <a:prstGeom prst="borderCallout2">
            <a:avLst>
              <a:gd name="adj1" fmla="val 18750"/>
              <a:gd name="adj2" fmla="val -8333"/>
              <a:gd name="adj3" fmla="val 59291"/>
              <a:gd name="adj4" fmla="val -18088"/>
              <a:gd name="adj5" fmla="val 327857"/>
              <a:gd name="adj6" fmla="val -7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绑定纹理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171ED-78F7-4E26-A9BD-6F0F19659057}"/>
              </a:ext>
            </a:extLst>
          </p:cNvPr>
          <p:cNvSpPr txBox="1"/>
          <p:nvPr/>
        </p:nvSpPr>
        <p:spPr>
          <a:xfrm>
            <a:off x="3045204" y="294709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加载本地图片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4F8386-44EF-4213-A200-75A19942D129}"/>
              </a:ext>
            </a:extLst>
          </p:cNvPr>
          <p:cNvSpPr txBox="1"/>
          <p:nvPr/>
        </p:nvSpPr>
        <p:spPr>
          <a:xfrm>
            <a:off x="3625443" y="108882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图片纹理处理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79152171-ADD7-4535-A864-0F7CCB283334}"/>
              </a:ext>
            </a:extLst>
          </p:cNvPr>
          <p:cNvSpPr/>
          <p:nvPr/>
        </p:nvSpPr>
        <p:spPr>
          <a:xfrm>
            <a:off x="6845372" y="778430"/>
            <a:ext cx="4723002" cy="310393"/>
          </a:xfrm>
          <a:prstGeom prst="borderCallout2">
            <a:avLst>
              <a:gd name="adj1" fmla="val 59291"/>
              <a:gd name="adj2" fmla="val -873"/>
              <a:gd name="adj3" fmla="val 59291"/>
              <a:gd name="adj4" fmla="val -18088"/>
              <a:gd name="adj5" fmla="val 214343"/>
              <a:gd name="adj6" fmla="val -31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加载纹理图像，配置属性，在</a:t>
            </a:r>
            <a:r>
              <a:rPr lang="en-US" altLang="zh-CN" sz="1600" dirty="0" err="1">
                <a:solidFill>
                  <a:schemeClr val="bg1"/>
                </a:solidFill>
              </a:rPr>
              <a:t>webgl</a:t>
            </a:r>
            <a:r>
              <a:rPr lang="zh-CN" altLang="en-US" sz="1600" dirty="0">
                <a:solidFill>
                  <a:schemeClr val="bg1"/>
                </a:solidFill>
              </a:rPr>
              <a:t>中使用它</a:t>
            </a:r>
          </a:p>
        </p:txBody>
      </p:sp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8CB06417-5CA6-4314-A26D-2D61A6D5467B}"/>
              </a:ext>
            </a:extLst>
          </p:cNvPr>
          <p:cNvSpPr/>
          <p:nvPr/>
        </p:nvSpPr>
        <p:spPr>
          <a:xfrm>
            <a:off x="6845372" y="1268530"/>
            <a:ext cx="4723002" cy="310393"/>
          </a:xfrm>
          <a:prstGeom prst="borderCallout2">
            <a:avLst>
              <a:gd name="adj1" fmla="val 59291"/>
              <a:gd name="adj2" fmla="val -873"/>
              <a:gd name="adj3" fmla="val 59291"/>
              <a:gd name="adj4" fmla="val -18088"/>
              <a:gd name="adj5" fmla="val 217046"/>
              <a:gd name="adj6" fmla="val -22689"/>
            </a:avLst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配置纹理参数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4CCBF9E-6F96-48BF-A7A9-900527E40D11}"/>
              </a:ext>
            </a:extLst>
          </p:cNvPr>
          <p:cNvSpPr/>
          <p:nvPr/>
        </p:nvSpPr>
        <p:spPr>
          <a:xfrm>
            <a:off x="5204721" y="1699284"/>
            <a:ext cx="553673" cy="503340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9569CF-435E-44CB-81C8-140045F6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74" y="4521132"/>
            <a:ext cx="6180137" cy="819150"/>
          </a:xfrm>
          <a:prstGeom prst="rect">
            <a:avLst/>
          </a:prstGeom>
        </p:spPr>
      </p:pic>
      <p:sp>
        <p:nvSpPr>
          <p:cNvPr id="12" name="标注: 线形 11">
            <a:extLst>
              <a:ext uri="{FF2B5EF4-FFF2-40B4-BE49-F238E27FC236}">
                <a16:creationId xmlns:a16="http://schemas.microsoft.com/office/drawing/2014/main" id="{10C53C56-9157-4629-85E0-1F75D950EE79}"/>
              </a:ext>
            </a:extLst>
          </p:cNvPr>
          <p:cNvSpPr/>
          <p:nvPr/>
        </p:nvSpPr>
        <p:spPr>
          <a:xfrm>
            <a:off x="6845372" y="2379418"/>
            <a:ext cx="5346627" cy="657398"/>
          </a:xfrm>
          <a:prstGeom prst="borderCallout1">
            <a:avLst>
              <a:gd name="adj1" fmla="val 55114"/>
              <a:gd name="adj2" fmla="val -548"/>
              <a:gd name="adj3" fmla="val 353511"/>
              <a:gd name="adj4" fmla="val -44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激活纹理区段</a:t>
            </a:r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8D44F79F-356B-4A74-9ED3-6253E7E744A6}"/>
              </a:ext>
            </a:extLst>
          </p:cNvPr>
          <p:cNvSpPr/>
          <p:nvPr/>
        </p:nvSpPr>
        <p:spPr>
          <a:xfrm>
            <a:off x="6845373" y="3414996"/>
            <a:ext cx="5346627" cy="657398"/>
          </a:xfrm>
          <a:prstGeom prst="borderCallout1">
            <a:avLst>
              <a:gd name="adj1" fmla="val 55114"/>
              <a:gd name="adj2" fmla="val -548"/>
              <a:gd name="adj3" fmla="val 227178"/>
              <a:gd name="adj4" fmla="val -37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绑定纹理</a:t>
            </a:r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A523D13A-DEE0-4C4E-BF3B-6A2B44D6875A}"/>
              </a:ext>
            </a:extLst>
          </p:cNvPr>
          <p:cNvSpPr/>
          <p:nvPr/>
        </p:nvSpPr>
        <p:spPr>
          <a:xfrm>
            <a:off x="6845371" y="4450574"/>
            <a:ext cx="5346627" cy="657398"/>
          </a:xfrm>
          <a:prstGeom prst="borderCallout1">
            <a:avLst>
              <a:gd name="adj1" fmla="val 55114"/>
              <a:gd name="adj2" fmla="val -548"/>
              <a:gd name="adj3" fmla="val 118710"/>
              <a:gd name="adj4" fmla="val -45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纹理赋值</a:t>
            </a:r>
          </a:p>
        </p:txBody>
      </p:sp>
    </p:spTree>
    <p:extLst>
      <p:ext uri="{BB962C8B-B14F-4D97-AF65-F5344CB8AC3E}">
        <p14:creationId xmlns:p14="http://schemas.microsoft.com/office/powerpoint/2010/main" val="111444582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057CEE-E75D-4C03-9DA0-C2AE07B9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7" y="0"/>
            <a:ext cx="6309732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664C92-EDC2-4EF5-A1B1-143F62566667}"/>
              </a:ext>
            </a:extLst>
          </p:cNvPr>
          <p:cNvSpPr txBox="1"/>
          <p:nvPr/>
        </p:nvSpPr>
        <p:spPr>
          <a:xfrm>
            <a:off x="7298422" y="4441862"/>
            <a:ext cx="4194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hlinkClick r:id="rId4"/>
              </a:rPr>
              <a:t>https://zhuanlan.zhihu.com/p/52590272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5"/>
              </a:rPr>
              <a:t>https://www.cnblogs.com/bsman/p/6196871.html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7211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152</Words>
  <Application>Microsoft Office PowerPoint</Application>
  <PresentationFormat>宽屏</PresentationFormat>
  <Paragraphs>62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JialeiZhai@163.com</cp:lastModifiedBy>
  <cp:revision>20</cp:revision>
  <dcterms:created xsi:type="dcterms:W3CDTF">2017-07-15T13:06:00Z</dcterms:created>
  <dcterms:modified xsi:type="dcterms:W3CDTF">2022-03-22T07:35:39Z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