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7" r:id="rId6"/>
    <p:sldId id="285" r:id="rId7"/>
    <p:sldId id="286" r:id="rId8"/>
    <p:sldId id="287" r:id="rId9"/>
    <p:sldId id="284" r:id="rId10"/>
    <p:sldId id="288" r:id="rId11"/>
    <p:sldId id="277" r:id="rId12"/>
    <p:sldId id="289" r:id="rId13"/>
    <p:sldId id="290" r:id="rId14"/>
    <p:sldId id="291" r:id="rId15"/>
    <p:sldId id="292" r:id="rId16"/>
    <p:sldId id="293" r:id="rId17"/>
    <p:sldId id="266" r:id="rId18"/>
  </p:sldIdLst>
  <p:sldSz cx="12192000" cy="6858000"/>
  <p:notesSz cx="7104063" cy="10234613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7FF"/>
    <a:srgbClr val="04497D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6C1-9603-45EE-A0D2-F3D33C7FD7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7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06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0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7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1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5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3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64279" y="2663190"/>
            <a:ext cx="651172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54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ebGL</a:t>
            </a:r>
            <a:r>
              <a:rPr lang="zh-CN" altLang="en-US" sz="54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入门教程</a:t>
            </a:r>
            <a:endParaRPr sz="5400" dirty="0">
              <a:solidFill>
                <a:srgbClr val="6AE7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57615" y="1588770"/>
            <a:ext cx="231838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68110" y="3737610"/>
            <a:ext cx="470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16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5455" y="4227254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讲解人：冰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B96BB-301C-4E80-9FFE-A604E1D19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947"/>
            <a:ext cx="1754496" cy="20073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/>
      <p:bldP spid="8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 </a:t>
            </a:r>
            <a:r>
              <a:rPr lang="zh-CN" altLang="en-US" sz="6000" dirty="0">
                <a:solidFill>
                  <a:srgbClr val="6AE7FF"/>
                </a:solidFill>
              </a:rPr>
              <a:t>关键名词</a:t>
            </a:r>
          </a:p>
        </p:txBody>
      </p:sp>
    </p:spTree>
    <p:extLst>
      <p:ext uri="{BB962C8B-B14F-4D97-AF65-F5344CB8AC3E}">
        <p14:creationId xmlns:p14="http://schemas.microsoft.com/office/powerpoint/2010/main" val="3928670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顶点着色器</a:t>
            </a:r>
            <a:endParaRPr lang="zh-CN" altLang="en-US" sz="16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" y="2768436"/>
            <a:ext cx="5735320" cy="3423920"/>
          </a:xfrm>
          <a:prstGeom prst="rect">
            <a:avLst/>
          </a:prstGeom>
        </p:spPr>
      </p:pic>
      <p:sp>
        <p:nvSpPr>
          <p:cNvPr id="23561" name="矩形 34"/>
          <p:cNvSpPr>
            <a:spLocks noChangeArrowheads="1"/>
          </p:cNvSpPr>
          <p:nvPr/>
        </p:nvSpPr>
        <p:spPr bwMode="auto">
          <a:xfrm>
            <a:off x="5743035" y="2399845"/>
            <a:ext cx="1274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</a:t>
            </a:r>
            <a:endParaRPr lang="zh-CN" altLang="en-US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5F61E-9219-415B-B384-568A27ACA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2" y="3005006"/>
            <a:ext cx="4412610" cy="27369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BE88A89-6510-4415-B92C-2729F2DD5C32}"/>
              </a:ext>
            </a:extLst>
          </p:cNvPr>
          <p:cNvSpPr txBox="1"/>
          <p:nvPr/>
        </p:nvSpPr>
        <p:spPr>
          <a:xfrm>
            <a:off x="632281" y="1039813"/>
            <a:ext cx="11496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顶点着色器是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渲染管线上一个可以执行着色器语言的功能单元，具体执行的就是顶点着色器程序，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WebGL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顶点着色器程序在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Javascript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中以字符串的形式存在，通过编译处理后传递给顶点着色器执行。 顶点着色器主要作用就是执行顶点着色器程序对顶点进行变换计算，比如顶点位置坐标执行进行旋转、平移等矩阵变换，变换后新的顶点坐标然后赋值给内置变量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gl_Position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，作为顶点着色器的输出，图元装配和光栅化环节的输入。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E9FF46-9685-4A0E-9559-9A04DAAD1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024" y="2789042"/>
            <a:ext cx="5408668" cy="1554510"/>
          </a:xfrm>
          <a:prstGeom prst="rect">
            <a:avLst/>
          </a:prstGeom>
        </p:spPr>
      </p:pic>
      <p:sp>
        <p:nvSpPr>
          <p:cNvPr id="19" name="矩形 34">
            <a:extLst>
              <a:ext uri="{FF2B5EF4-FFF2-40B4-BE49-F238E27FC236}">
                <a16:creationId xmlns:a16="http://schemas.microsoft.com/office/drawing/2014/main" id="{33488998-1211-463C-A4E4-8FE70EEC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034" y="4363417"/>
            <a:ext cx="1274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uniform</a:t>
            </a:r>
            <a:endParaRPr lang="zh-CN" altLang="en-US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593385-B1FA-4E7E-A358-D7B48C7A5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023" y="4879059"/>
            <a:ext cx="5408667" cy="1638915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1F7161CA-6F20-4FED-A7F7-D33F7C80561F}"/>
              </a:ext>
            </a:extLst>
          </p:cNvPr>
          <p:cNvSpPr/>
          <p:nvPr/>
        </p:nvSpPr>
        <p:spPr>
          <a:xfrm>
            <a:off x="3691157" y="3061632"/>
            <a:ext cx="1317071" cy="1150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3561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2034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图元装配</a:t>
            </a:r>
            <a:endParaRPr lang="zh-CN" altLang="en-US" sz="16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E88A89-6510-4415-B92C-2729F2DD5C32}"/>
              </a:ext>
            </a:extLst>
          </p:cNvPr>
          <p:cNvSpPr txBox="1"/>
          <p:nvPr/>
        </p:nvSpPr>
        <p:spPr>
          <a:xfrm>
            <a:off x="632281" y="1039813"/>
            <a:ext cx="11496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顶点变换后的操作是图元装配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(primitive assembly)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，硬件上具体是怎么回事不用思考，从程序的角度来看，就是绘制函数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drawArrays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()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或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drawElements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()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第一个参数绘制模式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mode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控制顶点如何装配为图元， 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gl.LINES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的定义的是把两个顶点装配成一个线条图元，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gl.TRIANGLES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定义的是三个顶点装配为一个三角面图元，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gl.POINTS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定义的是一个点域图元。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73277-FC85-412D-90B1-2030353B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54" y="2797684"/>
            <a:ext cx="5915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4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2034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16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0EAD05-B368-407F-B10A-A8F850D8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3" y="1518712"/>
            <a:ext cx="8850386" cy="31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24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2034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光栅化</a:t>
            </a:r>
            <a:endParaRPr lang="zh-CN" altLang="en-US" sz="16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FA2313-4786-4444-A1B9-C79E7D5F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11" y="2968635"/>
            <a:ext cx="5695950" cy="2990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C2A073-7D6B-44C8-8A32-563C751B58FF}"/>
              </a:ext>
            </a:extLst>
          </p:cNvPr>
          <p:cNvSpPr txBox="1"/>
          <p:nvPr/>
        </p:nvSpPr>
        <p:spPr>
          <a:xfrm>
            <a:off x="354330" y="1087755"/>
            <a:ext cx="12057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片元着色器和顶点着色器一样是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渲染管线上一个可以执行着色器程序的功能单元，顶点着色器处理的是逐顶点处理顶点数据，片元着色器是逐片元处理片元数据。通过给内置变量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gl_FragColor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赋值可以给每一个片元进行着色， 值可以是一个确定的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RGBA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值，可以是一个和片元位置相关的值，也可以是插值后的顶点颜色。除了给片元进行着色之外，通过关键字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discard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还可以实现哪些片元可以被丢弃，被丢弃的片元不会出现在帧缓冲区，自然不会显示在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画布上。</a:t>
            </a:r>
          </a:p>
        </p:txBody>
      </p:sp>
    </p:spTree>
    <p:extLst>
      <p:ext uri="{BB962C8B-B14F-4D97-AF65-F5344CB8AC3E}">
        <p14:creationId xmlns:p14="http://schemas.microsoft.com/office/powerpoint/2010/main" val="418702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鼠标动态绘制点</a:t>
            </a:r>
          </a:p>
        </p:txBody>
      </p:sp>
    </p:spTree>
    <p:extLst>
      <p:ext uri="{BB962C8B-B14F-4D97-AF65-F5344CB8AC3E}">
        <p14:creationId xmlns:p14="http://schemas.microsoft.com/office/powerpoint/2010/main" val="1851926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文本框 263"/>
          <p:cNvSpPr txBox="1"/>
          <p:nvPr/>
        </p:nvSpPr>
        <p:spPr>
          <a:xfrm>
            <a:off x="960755" y="481330"/>
            <a:ext cx="203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实现思路</a:t>
            </a:r>
            <a:endParaRPr lang="zh-CN" altLang="en-US" sz="16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任意多边形 15">
            <a:extLst>
              <a:ext uri="{FF2B5EF4-FFF2-40B4-BE49-F238E27FC236}">
                <a16:creationId xmlns:a16="http://schemas.microsoft.com/office/drawing/2014/main" id="{D8250A7C-2D87-42D4-A6AA-19ABE56EEAE9}"/>
              </a:ext>
            </a:extLst>
          </p:cNvPr>
          <p:cNvSpPr/>
          <p:nvPr/>
        </p:nvSpPr>
        <p:spPr>
          <a:xfrm>
            <a:off x="2025522" y="276772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1" y="414347"/>
                  <a:pt x="359231" y="457805"/>
                </a:cubicBezTo>
                <a:cubicBezTo>
                  <a:pt x="359231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3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3" y="355374"/>
                  <a:pt x="299998" y="347747"/>
                  <a:pt x="315030" y="347747"/>
                </a:cubicBezTo>
                <a:close/>
                <a:moveTo>
                  <a:pt x="617820" y="287248"/>
                </a:moveTo>
                <a:cubicBezTo>
                  <a:pt x="608147" y="307786"/>
                  <a:pt x="594752" y="325050"/>
                  <a:pt x="577637" y="339040"/>
                </a:cubicBezTo>
                <a:cubicBezTo>
                  <a:pt x="560522" y="353030"/>
                  <a:pt x="536486" y="365011"/>
                  <a:pt x="505530" y="374982"/>
                </a:cubicBezTo>
                <a:lnTo>
                  <a:pt x="505530" y="449545"/>
                </a:lnTo>
                <a:cubicBezTo>
                  <a:pt x="526514" y="443145"/>
                  <a:pt x="543964" y="436448"/>
                  <a:pt x="557880" y="429453"/>
                </a:cubicBezTo>
                <a:cubicBezTo>
                  <a:pt x="571795" y="422458"/>
                  <a:pt x="586194" y="413305"/>
                  <a:pt x="601077" y="401994"/>
                </a:cubicBezTo>
                <a:lnTo>
                  <a:pt x="601077" y="620102"/>
                </a:lnTo>
                <a:lnTo>
                  <a:pt x="693053" y="620102"/>
                </a:lnTo>
                <a:lnTo>
                  <a:pt x="693053" y="287248"/>
                </a:ln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8" y="324529"/>
                </a:cubicBezTo>
                <a:cubicBezTo>
                  <a:pt x="193400" y="349384"/>
                  <a:pt x="182200" y="392916"/>
                  <a:pt x="182200" y="455126"/>
                </a:cubicBezTo>
                <a:cubicBezTo>
                  <a:pt x="182200" y="480427"/>
                  <a:pt x="184396" y="503533"/>
                  <a:pt x="188786" y="524443"/>
                </a:cubicBezTo>
                <a:cubicBezTo>
                  <a:pt x="193176" y="545353"/>
                  <a:pt x="199316" y="561836"/>
                  <a:pt x="207204" y="573891"/>
                </a:cubicBezTo>
                <a:cubicBezTo>
                  <a:pt x="218068" y="590857"/>
                  <a:pt x="231983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1" y="300829"/>
                  <a:pt x="372403" y="295396"/>
                </a:cubicBezTo>
                <a:cubicBezTo>
                  <a:pt x="358264" y="289964"/>
                  <a:pt x="340181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6A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16">
            <a:extLst>
              <a:ext uri="{FF2B5EF4-FFF2-40B4-BE49-F238E27FC236}">
                <a16:creationId xmlns:a16="http://schemas.microsoft.com/office/drawing/2014/main" id="{AA269029-B076-492D-B1CF-FB561CA86ADC}"/>
              </a:ext>
            </a:extLst>
          </p:cNvPr>
          <p:cNvSpPr/>
          <p:nvPr/>
        </p:nvSpPr>
        <p:spPr>
          <a:xfrm>
            <a:off x="4458842" y="276772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2" y="414347"/>
                  <a:pt x="359232" y="457805"/>
                </a:cubicBezTo>
                <a:cubicBezTo>
                  <a:pt x="359232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3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3" y="355374"/>
                  <a:pt x="299998" y="347747"/>
                  <a:pt x="315030" y="347747"/>
                </a:cubicBezTo>
                <a:close/>
                <a:moveTo>
                  <a:pt x="618937" y="287248"/>
                </a:moveTo>
                <a:cubicBezTo>
                  <a:pt x="588278" y="287248"/>
                  <a:pt x="564279" y="291080"/>
                  <a:pt x="546941" y="298745"/>
                </a:cubicBezTo>
                <a:cubicBezTo>
                  <a:pt x="529603" y="306410"/>
                  <a:pt x="516171" y="317423"/>
                  <a:pt x="506646" y="331785"/>
                </a:cubicBezTo>
                <a:cubicBezTo>
                  <a:pt x="497121" y="346147"/>
                  <a:pt x="490572" y="366127"/>
                  <a:pt x="487000" y="391725"/>
                </a:cubicBezTo>
                <a:lnTo>
                  <a:pt x="578083" y="399092"/>
                </a:lnTo>
                <a:cubicBezTo>
                  <a:pt x="580613" y="380638"/>
                  <a:pt x="585562" y="367764"/>
                  <a:pt x="592929" y="360471"/>
                </a:cubicBezTo>
                <a:cubicBezTo>
                  <a:pt x="600296" y="353179"/>
                  <a:pt x="609784" y="349533"/>
                  <a:pt x="621392" y="349533"/>
                </a:cubicBezTo>
                <a:cubicBezTo>
                  <a:pt x="632554" y="349533"/>
                  <a:pt x="641819" y="353067"/>
                  <a:pt x="649186" y="360137"/>
                </a:cubicBezTo>
                <a:cubicBezTo>
                  <a:pt x="656553" y="367206"/>
                  <a:pt x="660236" y="375726"/>
                  <a:pt x="660236" y="385698"/>
                </a:cubicBezTo>
                <a:cubicBezTo>
                  <a:pt x="660236" y="394925"/>
                  <a:pt x="656516" y="404673"/>
                  <a:pt x="649074" y="414943"/>
                </a:cubicBezTo>
                <a:cubicBezTo>
                  <a:pt x="641633" y="425212"/>
                  <a:pt x="624592" y="440243"/>
                  <a:pt x="597952" y="460037"/>
                </a:cubicBezTo>
                <a:cubicBezTo>
                  <a:pt x="554345" y="492333"/>
                  <a:pt x="524617" y="520350"/>
                  <a:pt x="508767" y="544088"/>
                </a:cubicBezTo>
                <a:cubicBezTo>
                  <a:pt x="492916" y="567826"/>
                  <a:pt x="483429" y="593164"/>
                  <a:pt x="480303" y="620102"/>
                </a:cubicBezTo>
                <a:lnTo>
                  <a:pt x="753105" y="620102"/>
                </a:lnTo>
                <a:lnTo>
                  <a:pt x="753105" y="545986"/>
                </a:lnTo>
                <a:lnTo>
                  <a:pt x="611123" y="545986"/>
                </a:lnTo>
                <a:cubicBezTo>
                  <a:pt x="619458" y="537800"/>
                  <a:pt x="626713" y="531177"/>
                  <a:pt x="632889" y="526117"/>
                </a:cubicBezTo>
                <a:cubicBezTo>
                  <a:pt x="639066" y="521057"/>
                  <a:pt x="651307" y="512202"/>
                  <a:pt x="669613" y="499551"/>
                </a:cubicBezTo>
                <a:cubicBezTo>
                  <a:pt x="700420" y="477822"/>
                  <a:pt x="721665" y="457879"/>
                  <a:pt x="733348" y="439722"/>
                </a:cubicBezTo>
                <a:cubicBezTo>
                  <a:pt x="745031" y="421565"/>
                  <a:pt x="750873" y="402515"/>
                  <a:pt x="750873" y="382572"/>
                </a:cubicBezTo>
                <a:cubicBezTo>
                  <a:pt x="750873" y="363820"/>
                  <a:pt x="745775" y="346891"/>
                  <a:pt x="735581" y="331785"/>
                </a:cubicBezTo>
                <a:cubicBezTo>
                  <a:pt x="725386" y="316679"/>
                  <a:pt x="711396" y="305479"/>
                  <a:pt x="693611" y="298187"/>
                </a:cubicBezTo>
                <a:cubicBezTo>
                  <a:pt x="675826" y="290894"/>
                  <a:pt x="650935" y="287248"/>
                  <a:pt x="618937" y="287248"/>
                </a:cubicBez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8" y="324529"/>
                </a:cubicBezTo>
                <a:cubicBezTo>
                  <a:pt x="193400" y="349384"/>
                  <a:pt x="182200" y="392916"/>
                  <a:pt x="182200" y="455126"/>
                </a:cubicBezTo>
                <a:cubicBezTo>
                  <a:pt x="182200" y="480427"/>
                  <a:pt x="184396" y="503533"/>
                  <a:pt x="188786" y="524443"/>
                </a:cubicBezTo>
                <a:cubicBezTo>
                  <a:pt x="193177" y="545353"/>
                  <a:pt x="199316" y="561836"/>
                  <a:pt x="207204" y="573891"/>
                </a:cubicBezTo>
                <a:cubicBezTo>
                  <a:pt x="218068" y="590857"/>
                  <a:pt x="231983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2" y="300829"/>
                  <a:pt x="372403" y="295396"/>
                </a:cubicBezTo>
                <a:cubicBezTo>
                  <a:pt x="358264" y="289964"/>
                  <a:pt x="340182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6A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17">
            <a:extLst>
              <a:ext uri="{FF2B5EF4-FFF2-40B4-BE49-F238E27FC236}">
                <a16:creationId xmlns:a16="http://schemas.microsoft.com/office/drawing/2014/main" id="{48A2E0B4-E774-436F-B4DC-F614D4C3A14C}"/>
              </a:ext>
            </a:extLst>
          </p:cNvPr>
          <p:cNvSpPr/>
          <p:nvPr/>
        </p:nvSpPr>
        <p:spPr>
          <a:xfrm>
            <a:off x="6891527" y="2767721"/>
            <a:ext cx="1130935" cy="1129665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2" y="414347"/>
                  <a:pt x="359232" y="457805"/>
                </a:cubicBezTo>
                <a:cubicBezTo>
                  <a:pt x="359232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4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4" y="355374"/>
                  <a:pt x="299998" y="347747"/>
                  <a:pt x="315030" y="347747"/>
                </a:cubicBezTo>
                <a:close/>
                <a:moveTo>
                  <a:pt x="616704" y="287248"/>
                </a:moveTo>
                <a:cubicBezTo>
                  <a:pt x="579497" y="287248"/>
                  <a:pt x="550736" y="294541"/>
                  <a:pt x="530421" y="309126"/>
                </a:cubicBezTo>
                <a:cubicBezTo>
                  <a:pt x="510106" y="323711"/>
                  <a:pt x="496377" y="344696"/>
                  <a:pt x="489233" y="372080"/>
                </a:cubicBezTo>
                <a:lnTo>
                  <a:pt x="575181" y="387484"/>
                </a:lnTo>
                <a:cubicBezTo>
                  <a:pt x="577562" y="371261"/>
                  <a:pt x="582102" y="359913"/>
                  <a:pt x="588799" y="353439"/>
                </a:cubicBezTo>
                <a:cubicBezTo>
                  <a:pt x="595496" y="346965"/>
                  <a:pt x="604203" y="343728"/>
                  <a:pt x="614918" y="343728"/>
                </a:cubicBezTo>
                <a:cubicBezTo>
                  <a:pt x="625336" y="343728"/>
                  <a:pt x="633522" y="346705"/>
                  <a:pt x="639475" y="352658"/>
                </a:cubicBezTo>
                <a:cubicBezTo>
                  <a:pt x="645428" y="358611"/>
                  <a:pt x="648405" y="366573"/>
                  <a:pt x="648405" y="376545"/>
                </a:cubicBezTo>
                <a:cubicBezTo>
                  <a:pt x="648405" y="386963"/>
                  <a:pt x="644423" y="395967"/>
                  <a:pt x="636461" y="403557"/>
                </a:cubicBezTo>
                <a:cubicBezTo>
                  <a:pt x="628499" y="411147"/>
                  <a:pt x="618565" y="414943"/>
                  <a:pt x="606658" y="414943"/>
                </a:cubicBezTo>
                <a:cubicBezTo>
                  <a:pt x="603831" y="414943"/>
                  <a:pt x="599887" y="414570"/>
                  <a:pt x="594827" y="413826"/>
                </a:cubicBezTo>
                <a:lnTo>
                  <a:pt x="590138" y="478790"/>
                </a:lnTo>
                <a:cubicBezTo>
                  <a:pt x="602640" y="475218"/>
                  <a:pt x="612463" y="473432"/>
                  <a:pt x="619606" y="473432"/>
                </a:cubicBezTo>
                <a:cubicBezTo>
                  <a:pt x="633001" y="473432"/>
                  <a:pt x="643605" y="477599"/>
                  <a:pt x="651418" y="485934"/>
                </a:cubicBezTo>
                <a:cubicBezTo>
                  <a:pt x="659232" y="494268"/>
                  <a:pt x="663139" y="506025"/>
                  <a:pt x="663139" y="521206"/>
                </a:cubicBezTo>
                <a:cubicBezTo>
                  <a:pt x="663139" y="536089"/>
                  <a:pt x="659083" y="547995"/>
                  <a:pt x="650972" y="556925"/>
                </a:cubicBezTo>
                <a:cubicBezTo>
                  <a:pt x="642861" y="565854"/>
                  <a:pt x="632703" y="570319"/>
                  <a:pt x="620499" y="570319"/>
                </a:cubicBezTo>
                <a:cubicBezTo>
                  <a:pt x="608891" y="570319"/>
                  <a:pt x="599329" y="566784"/>
                  <a:pt x="591813" y="559715"/>
                </a:cubicBezTo>
                <a:cubicBezTo>
                  <a:pt x="584297" y="552646"/>
                  <a:pt x="578753" y="539958"/>
                  <a:pt x="575181" y="521652"/>
                </a:cubicBezTo>
                <a:lnTo>
                  <a:pt x="484322" y="533707"/>
                </a:lnTo>
                <a:cubicBezTo>
                  <a:pt x="490275" y="554097"/>
                  <a:pt x="498795" y="571026"/>
                  <a:pt x="509883" y="584495"/>
                </a:cubicBezTo>
                <a:cubicBezTo>
                  <a:pt x="520971" y="597964"/>
                  <a:pt x="535109" y="608196"/>
                  <a:pt x="552299" y="615191"/>
                </a:cubicBezTo>
                <a:cubicBezTo>
                  <a:pt x="569489" y="622186"/>
                  <a:pt x="592966" y="625683"/>
                  <a:pt x="622732" y="625683"/>
                </a:cubicBezTo>
                <a:cubicBezTo>
                  <a:pt x="653242" y="625683"/>
                  <a:pt x="677873" y="620958"/>
                  <a:pt x="696625" y="611507"/>
                </a:cubicBezTo>
                <a:cubicBezTo>
                  <a:pt x="715377" y="602057"/>
                  <a:pt x="729739" y="588588"/>
                  <a:pt x="739711" y="571100"/>
                </a:cubicBezTo>
                <a:cubicBezTo>
                  <a:pt x="749682" y="553613"/>
                  <a:pt x="754668" y="535345"/>
                  <a:pt x="754668" y="516295"/>
                </a:cubicBezTo>
                <a:cubicBezTo>
                  <a:pt x="754668" y="501114"/>
                  <a:pt x="751654" y="488054"/>
                  <a:pt x="745627" y="477116"/>
                </a:cubicBezTo>
                <a:cubicBezTo>
                  <a:pt x="739599" y="466177"/>
                  <a:pt x="731153" y="457359"/>
                  <a:pt x="720289" y="450661"/>
                </a:cubicBezTo>
                <a:cubicBezTo>
                  <a:pt x="713591" y="446494"/>
                  <a:pt x="703918" y="442848"/>
                  <a:pt x="691267" y="439722"/>
                </a:cubicBezTo>
                <a:cubicBezTo>
                  <a:pt x="706894" y="431090"/>
                  <a:pt x="718577" y="421044"/>
                  <a:pt x="726316" y="409585"/>
                </a:cubicBezTo>
                <a:cubicBezTo>
                  <a:pt x="734055" y="398125"/>
                  <a:pt x="737925" y="385326"/>
                  <a:pt x="737925" y="371187"/>
                </a:cubicBezTo>
                <a:cubicBezTo>
                  <a:pt x="737925" y="347077"/>
                  <a:pt x="728400" y="327059"/>
                  <a:pt x="709350" y="311135"/>
                </a:cubicBezTo>
                <a:cubicBezTo>
                  <a:pt x="690300" y="295210"/>
                  <a:pt x="659418" y="287248"/>
                  <a:pt x="616704" y="287248"/>
                </a:cubicBez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9" y="324529"/>
                </a:cubicBezTo>
                <a:cubicBezTo>
                  <a:pt x="193400" y="349384"/>
                  <a:pt x="182201" y="392916"/>
                  <a:pt x="182201" y="455126"/>
                </a:cubicBezTo>
                <a:cubicBezTo>
                  <a:pt x="182201" y="480427"/>
                  <a:pt x="184396" y="503533"/>
                  <a:pt x="188786" y="524443"/>
                </a:cubicBezTo>
                <a:cubicBezTo>
                  <a:pt x="193177" y="545353"/>
                  <a:pt x="199316" y="561836"/>
                  <a:pt x="207204" y="573891"/>
                </a:cubicBezTo>
                <a:cubicBezTo>
                  <a:pt x="218068" y="590857"/>
                  <a:pt x="231984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2" y="300829"/>
                  <a:pt x="372403" y="295396"/>
                </a:cubicBezTo>
                <a:cubicBezTo>
                  <a:pt x="358264" y="289964"/>
                  <a:pt x="340182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6A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8">
            <a:extLst>
              <a:ext uri="{FF2B5EF4-FFF2-40B4-BE49-F238E27FC236}">
                <a16:creationId xmlns:a16="http://schemas.microsoft.com/office/drawing/2014/main" id="{74878C21-0D77-4FBB-8C49-D2D346DF3425}"/>
              </a:ext>
            </a:extLst>
          </p:cNvPr>
          <p:cNvSpPr/>
          <p:nvPr/>
        </p:nvSpPr>
        <p:spPr>
          <a:xfrm>
            <a:off x="9326117" y="2767721"/>
            <a:ext cx="1129665" cy="1129665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643270" y="385394"/>
                </a:moveTo>
                <a:lnTo>
                  <a:pt x="643270" y="488389"/>
                </a:lnTo>
                <a:lnTo>
                  <a:pt x="555745" y="488389"/>
                </a:lnTo>
                <a:close/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2" y="414347"/>
                  <a:pt x="359232" y="457805"/>
                </a:cubicBezTo>
                <a:cubicBezTo>
                  <a:pt x="359232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4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4" y="355374"/>
                  <a:pt x="299998" y="347747"/>
                  <a:pt x="315030" y="347747"/>
                </a:cubicBezTo>
                <a:close/>
                <a:moveTo>
                  <a:pt x="643270" y="287248"/>
                </a:moveTo>
                <a:lnTo>
                  <a:pt x="477624" y="484148"/>
                </a:lnTo>
                <a:lnTo>
                  <a:pt x="477624" y="558934"/>
                </a:lnTo>
                <a:lnTo>
                  <a:pt x="643270" y="558934"/>
                </a:lnTo>
                <a:lnTo>
                  <a:pt x="643270" y="620102"/>
                </a:lnTo>
                <a:lnTo>
                  <a:pt x="722521" y="620102"/>
                </a:lnTo>
                <a:lnTo>
                  <a:pt x="722521" y="558934"/>
                </a:lnTo>
                <a:lnTo>
                  <a:pt x="763598" y="558934"/>
                </a:lnTo>
                <a:lnTo>
                  <a:pt x="763598" y="488389"/>
                </a:lnTo>
                <a:lnTo>
                  <a:pt x="722521" y="488389"/>
                </a:lnTo>
                <a:lnTo>
                  <a:pt x="722521" y="287248"/>
                </a:ln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9" y="324529"/>
                </a:cubicBezTo>
                <a:cubicBezTo>
                  <a:pt x="193400" y="349384"/>
                  <a:pt x="182201" y="392916"/>
                  <a:pt x="182201" y="455126"/>
                </a:cubicBezTo>
                <a:cubicBezTo>
                  <a:pt x="182201" y="480427"/>
                  <a:pt x="184396" y="503533"/>
                  <a:pt x="188786" y="524443"/>
                </a:cubicBezTo>
                <a:cubicBezTo>
                  <a:pt x="193177" y="545353"/>
                  <a:pt x="199316" y="561836"/>
                  <a:pt x="207204" y="573891"/>
                </a:cubicBezTo>
                <a:cubicBezTo>
                  <a:pt x="218068" y="590857"/>
                  <a:pt x="231984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2" y="300829"/>
                  <a:pt x="372403" y="295396"/>
                </a:cubicBezTo>
                <a:cubicBezTo>
                  <a:pt x="358264" y="289964"/>
                  <a:pt x="340182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6AE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9">
            <a:extLst>
              <a:ext uri="{FF2B5EF4-FFF2-40B4-BE49-F238E27FC236}">
                <a16:creationId xmlns:a16="http://schemas.microsoft.com/office/drawing/2014/main" id="{17544427-FFAB-4269-AB43-2A6CA53DC03E}"/>
              </a:ext>
            </a:extLst>
          </p:cNvPr>
          <p:cNvGrpSpPr/>
          <p:nvPr/>
        </p:nvGrpSpPr>
        <p:grpSpPr bwMode="auto">
          <a:xfrm>
            <a:off x="3415537" y="3267466"/>
            <a:ext cx="782955" cy="130810"/>
            <a:chOff x="2879812" y="1150472"/>
            <a:chExt cx="648072" cy="108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8413518-A952-437C-93A8-8E755D6EEB0C}"/>
                </a:ext>
              </a:extLst>
            </p:cNvPr>
            <p:cNvCxnSpPr/>
            <p:nvPr/>
          </p:nvCxnSpPr>
          <p:spPr>
            <a:xfrm>
              <a:off x="2879812" y="1203985"/>
              <a:ext cx="648072" cy="0"/>
            </a:xfrm>
            <a:prstGeom prst="line">
              <a:avLst/>
            </a:prstGeom>
            <a:ln w="127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BCCA084-3DCD-40E3-8342-6CD5A04B51DA}"/>
                </a:ext>
              </a:extLst>
            </p:cNvPr>
            <p:cNvSpPr/>
            <p:nvPr/>
          </p:nvSpPr>
          <p:spPr>
            <a:xfrm>
              <a:off x="3173885" y="1150472"/>
              <a:ext cx="108210" cy="1080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" name="组合 22">
            <a:extLst>
              <a:ext uri="{FF2B5EF4-FFF2-40B4-BE49-F238E27FC236}">
                <a16:creationId xmlns:a16="http://schemas.microsoft.com/office/drawing/2014/main" id="{1E973BC8-D82D-451E-BBFB-7EA5A5C694E9}"/>
              </a:ext>
            </a:extLst>
          </p:cNvPr>
          <p:cNvGrpSpPr/>
          <p:nvPr/>
        </p:nvGrpSpPr>
        <p:grpSpPr bwMode="auto">
          <a:xfrm>
            <a:off x="5849492" y="3267466"/>
            <a:ext cx="781685" cy="130810"/>
            <a:chOff x="2879812" y="1150472"/>
            <a:chExt cx="648072" cy="10800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F1C03E7-21A3-4A7C-AD5E-8FF497C89F57}"/>
                </a:ext>
              </a:extLst>
            </p:cNvPr>
            <p:cNvCxnSpPr/>
            <p:nvPr/>
          </p:nvCxnSpPr>
          <p:spPr>
            <a:xfrm>
              <a:off x="2879812" y="1203985"/>
              <a:ext cx="648072" cy="0"/>
            </a:xfrm>
            <a:prstGeom prst="line">
              <a:avLst/>
            </a:prstGeom>
            <a:ln w="127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5E924A-6250-47EB-A163-3EA8CEDD80E6}"/>
                </a:ext>
              </a:extLst>
            </p:cNvPr>
            <p:cNvSpPr/>
            <p:nvPr/>
          </p:nvSpPr>
          <p:spPr>
            <a:xfrm>
              <a:off x="3150212" y="1150472"/>
              <a:ext cx="107218" cy="1080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25">
            <a:extLst>
              <a:ext uri="{FF2B5EF4-FFF2-40B4-BE49-F238E27FC236}">
                <a16:creationId xmlns:a16="http://schemas.microsoft.com/office/drawing/2014/main" id="{DC41BC69-BBED-429E-9D69-DBE92392049D}"/>
              </a:ext>
            </a:extLst>
          </p:cNvPr>
          <p:cNvGrpSpPr/>
          <p:nvPr/>
        </p:nvGrpSpPr>
        <p:grpSpPr bwMode="auto">
          <a:xfrm>
            <a:off x="8369172" y="3266831"/>
            <a:ext cx="782955" cy="130810"/>
            <a:chOff x="2879812" y="1149947"/>
            <a:chExt cx="648072" cy="1080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DC6F78E-E9CE-4255-BF66-89ED794A1E3C}"/>
                </a:ext>
              </a:extLst>
            </p:cNvPr>
            <p:cNvCxnSpPr/>
            <p:nvPr/>
          </p:nvCxnSpPr>
          <p:spPr>
            <a:xfrm>
              <a:off x="2879812" y="1203985"/>
              <a:ext cx="648072" cy="0"/>
            </a:xfrm>
            <a:prstGeom prst="line">
              <a:avLst/>
            </a:prstGeom>
            <a:ln w="127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31B2E85-95F6-433C-8BC8-41B26F1531CB}"/>
                </a:ext>
              </a:extLst>
            </p:cNvPr>
            <p:cNvSpPr/>
            <p:nvPr/>
          </p:nvSpPr>
          <p:spPr>
            <a:xfrm>
              <a:off x="3167580" y="1149947"/>
              <a:ext cx="108210" cy="1080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文本框 1">
            <a:extLst>
              <a:ext uri="{FF2B5EF4-FFF2-40B4-BE49-F238E27FC236}">
                <a16:creationId xmlns:a16="http://schemas.microsoft.com/office/drawing/2014/main" id="{0F63FC50-9E89-40EF-876C-690973AF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182" y="4106936"/>
            <a:ext cx="225234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绘制单个点</a:t>
            </a:r>
            <a:endParaRPr lang="zh-CN" altLang="en-US" sz="14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465BE2FD-222B-47A7-87B3-7E75DC3F9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502" y="4106936"/>
            <a:ext cx="225234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鼠标事件监听点击事件</a:t>
            </a:r>
            <a:endParaRPr lang="zh-CN" altLang="en-US" sz="14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D309FDBC-9E9B-4C84-8140-02A0EF42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822" y="4106936"/>
            <a:ext cx="225234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将点推送到数组中</a:t>
            </a:r>
            <a:endParaRPr lang="zh-CN" altLang="en-US" sz="14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36EAE6F0-7B18-42B3-B828-895271A07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777" y="4106936"/>
            <a:ext cx="225234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绘制数组中所有点</a:t>
            </a:r>
            <a:endParaRPr lang="zh-CN" altLang="en-US" sz="14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575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8" grpId="0" animBg="1"/>
      <p:bldP spid="9" grpId="0" animBg="1"/>
      <p:bldP spid="10" grpId="0" animBg="1"/>
      <p:bldP spid="11" grpId="0" animBg="1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54781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6600" b="1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488AB-D12D-420E-8349-766A1D105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095"/>
            <a:ext cx="1594300" cy="1608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D8BA2-C556-4458-B120-FA7C5269CFD4}"/>
              </a:ext>
            </a:extLst>
          </p:cNvPr>
          <p:cNvSpPr/>
          <p:nvPr/>
        </p:nvSpPr>
        <p:spPr>
          <a:xfrm>
            <a:off x="217435" y="4697269"/>
            <a:ext cx="115943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微信功能号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344D8-48B3-4743-8395-7EB7623FA45A}"/>
              </a:ext>
            </a:extLst>
          </p:cNvPr>
          <p:cNvSpPr/>
          <p:nvPr/>
        </p:nvSpPr>
        <p:spPr>
          <a:xfrm>
            <a:off x="1770796" y="5610874"/>
            <a:ext cx="115943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同名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Bilibili</a:t>
            </a:r>
            <a:r>
              <a:rPr lang="en-US" altLang="zh-CN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\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csdn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1246049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695" y="810895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257040" y="1583690"/>
            <a:ext cx="3678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前 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94790" y="3042285"/>
            <a:ext cx="9202420" cy="51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师傅领进门 修行看个人</a:t>
            </a:r>
            <a:endParaRPr sz="1600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6405" y="494648"/>
            <a:ext cx="367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73404" y="2146569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0989" y="2243089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容器（坐标系）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40931" y="2146569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38516" y="2243089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en-US" altLang="zh-CN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渲染管线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73404" y="3591774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470989" y="3688294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关键名词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FCE581-CC97-4999-8BBB-E8A01246D80B}"/>
              </a:ext>
            </a:extLst>
          </p:cNvPr>
          <p:cNvSpPr txBox="1"/>
          <p:nvPr/>
        </p:nvSpPr>
        <p:spPr>
          <a:xfrm>
            <a:off x="6540931" y="3495254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A6E2F37B-1F5C-4427-8C1F-E3EF64378D99}"/>
              </a:ext>
            </a:extLst>
          </p:cNvPr>
          <p:cNvSpPr/>
          <p:nvPr/>
        </p:nvSpPr>
        <p:spPr>
          <a:xfrm>
            <a:off x="7538516" y="3591774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实例：鼠标动态绘制点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32" grpId="0"/>
      <p:bldP spid="33" grpId="0" animBg="1"/>
      <p:bldP spid="33" grpId="1" animBg="1"/>
      <p:bldP spid="14" grpId="0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容器（坐标系）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B1EF20-3693-4249-88BD-87A14D15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88" y="2241355"/>
            <a:ext cx="5695950" cy="32956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5526505-4126-4889-9AB1-AA76EF37B9F2}"/>
              </a:ext>
            </a:extLst>
          </p:cNvPr>
          <p:cNvSpPr txBox="1"/>
          <p:nvPr/>
        </p:nvSpPr>
        <p:spPr>
          <a:xfrm>
            <a:off x="236378" y="893156"/>
            <a:ext cx="1168437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在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2D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绘图环境中的坐标系统，默认情况下是与窗口坐标系统相同，它以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的左上角为坐标原点，沿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x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轴向右为正值，沿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y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轴向下为正值。其中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坐标的单位都是 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"px"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C5526505-4126-4889-9AB1-AA76EF37B9F2}"/>
              </a:ext>
            </a:extLst>
          </p:cNvPr>
          <p:cNvSpPr txBox="1"/>
          <p:nvPr/>
        </p:nvSpPr>
        <p:spPr>
          <a:xfrm>
            <a:off x="6096000" y="1747386"/>
            <a:ext cx="5578679" cy="3363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WebGL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使用的是正交右手坐标系，且每个方向都有可使用的值的区间，超出该矩形区间的图像不会绘制：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x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轴最左边为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-1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，最右边为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；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y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轴最下边为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-1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，最上边为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；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z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轴朝向你的方向最大值为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，远离你的方向最大值为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-1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注：这些值与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的尺寸无关，无论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的长宽比是多少，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WebGL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的区间值都是一致的。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2FE5DD1-8538-452A-87C9-A65605C91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5" y="1628885"/>
            <a:ext cx="3942825" cy="39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97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B1EF20-3693-4249-88BD-87A14D15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88" y="2241355"/>
            <a:ext cx="5695950" cy="32956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5526505-4126-4889-9AB1-AA76EF37B9F2}"/>
              </a:ext>
            </a:extLst>
          </p:cNvPr>
          <p:cNvSpPr txBox="1"/>
          <p:nvPr/>
        </p:nvSpPr>
        <p:spPr>
          <a:xfrm>
            <a:off x="236378" y="893156"/>
            <a:ext cx="1168437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在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2D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绘图环境中的坐标系统，默认情况下是与窗口坐标系统相同，它以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的左上角为坐标原点，沿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x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轴向右为正值，沿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y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轴向下为正值。其中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canvas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坐标的单位都是 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"px"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D5603-35A3-4087-A254-5D417D1A9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27" y="2567031"/>
            <a:ext cx="3582100" cy="2885813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3A7FB80-8A47-4726-A89B-9686F29137F4}"/>
              </a:ext>
            </a:extLst>
          </p:cNvPr>
          <p:cNvCxnSpPr>
            <a:cxnSpLocks/>
          </p:cNvCxnSpPr>
          <p:nvPr/>
        </p:nvCxnSpPr>
        <p:spPr>
          <a:xfrm>
            <a:off x="3649211" y="2241355"/>
            <a:ext cx="0" cy="37402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52B1CB-CEEE-4EE3-90D7-56D1D5F3DE43}"/>
              </a:ext>
            </a:extLst>
          </p:cNvPr>
          <p:cNvCxnSpPr>
            <a:cxnSpLocks/>
          </p:cNvCxnSpPr>
          <p:nvPr/>
        </p:nvCxnSpPr>
        <p:spPr>
          <a:xfrm>
            <a:off x="3649211" y="2266522"/>
            <a:ext cx="42630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092141-5FD5-4073-9E54-82342FF767F2}"/>
              </a:ext>
            </a:extLst>
          </p:cNvPr>
          <p:cNvSpPr/>
          <p:nvPr/>
        </p:nvSpPr>
        <p:spPr>
          <a:xfrm>
            <a:off x="3548542" y="2182632"/>
            <a:ext cx="201336" cy="1761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F1453281-ED20-4BBF-B2F5-24CD14A34581}"/>
              </a:ext>
            </a:extLst>
          </p:cNvPr>
          <p:cNvSpPr/>
          <p:nvPr/>
        </p:nvSpPr>
        <p:spPr>
          <a:xfrm rot="5400000">
            <a:off x="3684668" y="4916149"/>
            <a:ext cx="362212" cy="433129"/>
          </a:xfrm>
          <a:prstGeom prst="rightBrace">
            <a:avLst>
              <a:gd name="adj1" fmla="val 15281"/>
              <a:gd name="adj2" fmla="val 50000"/>
            </a:avLst>
          </a:prstGeom>
          <a:solidFill>
            <a:schemeClr val="accent2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5DBD2E-9D19-4F4F-A9BD-6A77C81E81B9}"/>
              </a:ext>
            </a:extLst>
          </p:cNvPr>
          <p:cNvSpPr txBox="1"/>
          <p:nvPr/>
        </p:nvSpPr>
        <p:spPr>
          <a:xfrm>
            <a:off x="3598713" y="5226396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Rect.left</a:t>
            </a:r>
            <a:endParaRPr lang="zh-CN" altLang="en-US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125A2AA-4DDE-4508-9457-905D3E749B25}"/>
              </a:ext>
            </a:extLst>
          </p:cNvPr>
          <p:cNvSpPr/>
          <p:nvPr/>
        </p:nvSpPr>
        <p:spPr>
          <a:xfrm>
            <a:off x="7499672" y="2297052"/>
            <a:ext cx="362212" cy="433129"/>
          </a:xfrm>
          <a:prstGeom prst="rightBrace">
            <a:avLst>
              <a:gd name="adj1" fmla="val 15281"/>
              <a:gd name="adj2" fmla="val 50000"/>
            </a:avLst>
          </a:prstGeom>
          <a:solidFill>
            <a:schemeClr val="accent2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136CF2-C2A5-444F-A324-6BC61725CFC8}"/>
              </a:ext>
            </a:extLst>
          </p:cNvPr>
          <p:cNvSpPr txBox="1"/>
          <p:nvPr/>
        </p:nvSpPr>
        <p:spPr>
          <a:xfrm>
            <a:off x="7702943" y="2291690"/>
            <a:ext cx="96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Rect.top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B3D7C-D177-44D8-A3DA-FEC7E14F6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616" y="2855023"/>
            <a:ext cx="4637717" cy="22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79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渲染管线</a:t>
            </a:r>
          </a:p>
        </p:txBody>
      </p:sp>
    </p:spTree>
    <p:extLst>
      <p:ext uri="{BB962C8B-B14F-4D97-AF65-F5344CB8AC3E}">
        <p14:creationId xmlns:p14="http://schemas.microsoft.com/office/powerpoint/2010/main" val="1627919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D947D38-596D-4FE3-9C0E-25A97A14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39367"/>
            <a:ext cx="5867400" cy="431482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3456F17-AF39-470B-9313-CCBE12EBC5BF}"/>
              </a:ext>
            </a:extLst>
          </p:cNvPr>
          <p:cNvSpPr txBox="1"/>
          <p:nvPr/>
        </p:nvSpPr>
        <p:spPr>
          <a:xfrm>
            <a:off x="6345224" y="1744564"/>
            <a:ext cx="5846776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渲染管线就像一条流水线，由一系列具有特定功能的数字电路单元组成，下一个功能单元处理上一个功能单元生成的数据，逐级处理数据。</a:t>
            </a:r>
            <a:endParaRPr lang="en-US" altLang="zh-CN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顶点着色器和片元着色器是可编程的功能单元，拥有更大的自主性，还有光栅器、深度测试等不可编程的功能单元。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会通过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WebGL API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通信，传递着色器程序和数据，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执行的着色器程序可以通过</a:t>
            </a:r>
            <a:r>
              <a:rPr lang="en-US" altLang="zh-CN" dirty="0" err="1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useProgram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方法切换，传递数据就是把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主存中的数据传送到</a:t>
            </a:r>
            <a:r>
              <a:rPr lang="en-US" altLang="zh-CN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GPU</a:t>
            </a:r>
            <a:r>
              <a:rPr lang="zh-CN" altLang="en-US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的显存中。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B50D37-A5A1-42F3-95FE-BB6861AC89A3}"/>
              </a:ext>
            </a:extLst>
          </p:cNvPr>
          <p:cNvSpPr/>
          <p:nvPr/>
        </p:nvSpPr>
        <p:spPr>
          <a:xfrm>
            <a:off x="1929468" y="3429001"/>
            <a:ext cx="4051882" cy="84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402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806</Words>
  <Application>Microsoft Office PowerPoint</Application>
  <PresentationFormat>宽屏</PresentationFormat>
  <Paragraphs>72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Jiale</cp:lastModifiedBy>
  <cp:revision>18</cp:revision>
  <dcterms:created xsi:type="dcterms:W3CDTF">2017-07-15T13:06:00Z</dcterms:created>
  <dcterms:modified xsi:type="dcterms:W3CDTF">2022-02-27T11:57:19Z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