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9" r:id="rId2"/>
    <p:sldId id="260" r:id="rId3"/>
    <p:sldId id="261" r:id="rId4"/>
    <p:sldId id="262" r:id="rId5"/>
    <p:sldId id="267" r:id="rId6"/>
    <p:sldId id="287" r:id="rId7"/>
    <p:sldId id="284" r:id="rId8"/>
    <p:sldId id="288" r:id="rId9"/>
    <p:sldId id="277" r:id="rId10"/>
    <p:sldId id="268" r:id="rId11"/>
    <p:sldId id="269" r:id="rId12"/>
    <p:sldId id="270" r:id="rId13"/>
    <p:sldId id="271" r:id="rId14"/>
    <p:sldId id="272" r:id="rId15"/>
    <p:sldId id="273" r:id="rId16"/>
    <p:sldId id="274" r:id="rId17"/>
    <p:sldId id="283" r:id="rId18"/>
    <p:sldId id="264" r:id="rId19"/>
    <p:sldId id="275" r:id="rId20"/>
    <p:sldId id="276" r:id="rId21"/>
    <p:sldId id="278" r:id="rId22"/>
    <p:sldId id="265" r:id="rId23"/>
    <p:sldId id="279" r:id="rId24"/>
    <p:sldId id="280" r:id="rId25"/>
    <p:sldId id="281" r:id="rId26"/>
    <p:sldId id="282" r:id="rId27"/>
    <p:sldId id="266" r:id="rId28"/>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2022/2/17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305448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165226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115437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25305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95000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3710435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2954308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26</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27</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45810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2631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191477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4664279" y="2663190"/>
            <a:ext cx="6511721" cy="923330"/>
          </a:xfrm>
          <a:prstGeom prst="rect">
            <a:avLst/>
          </a:prstGeom>
          <a:noFill/>
          <a:effectLst/>
        </p:spPr>
        <p:txBody>
          <a:bodyPr wrap="square" rtlCol="0">
            <a:spAutoFit/>
          </a:bodyPr>
          <a:lstStyle/>
          <a:p>
            <a:pPr algn="r"/>
            <a:r>
              <a:rPr lang="en-US" altLang="zh-CN" sz="5400" dirty="0">
                <a:solidFill>
                  <a:srgbClr val="6AE7FF"/>
                </a:solidFill>
                <a:latin typeface="微软雅黑" panose="020B0503020204020204" charset="-122"/>
                <a:ea typeface="微软雅黑" panose="020B0503020204020204" charset="-122"/>
              </a:rPr>
              <a:t>W</a:t>
            </a:r>
            <a:r>
              <a:rPr lang="en-US" altLang="zh-CN" sz="5400" dirty="0">
                <a:solidFill>
                  <a:srgbClr val="6AE7FF"/>
                </a:solidFill>
                <a:effectLst/>
                <a:latin typeface="微软雅黑" panose="020B0503020204020204" charset="-122"/>
                <a:ea typeface="微软雅黑" panose="020B0503020204020204" charset="-122"/>
              </a:rPr>
              <a:t>ebGL</a:t>
            </a:r>
            <a:r>
              <a:rPr lang="zh-CN" altLang="en-US" sz="5400" dirty="0">
                <a:solidFill>
                  <a:srgbClr val="6AE7FF"/>
                </a:solidFill>
                <a:effectLst/>
                <a:latin typeface="微软雅黑" panose="020B0503020204020204" charset="-122"/>
                <a:ea typeface="微软雅黑" panose="020B0503020204020204" charset="-122"/>
              </a:rPr>
              <a:t>入门教程</a:t>
            </a:r>
            <a:endParaRPr sz="5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a:solidFill>
                  <a:srgbClr val="6AE7FF"/>
                </a:solidFill>
                <a:effectLst/>
                <a:latin typeface="微软雅黑" panose="020B0503020204020204" charset="-122"/>
                <a:ea typeface="微软雅黑" panose="020B0503020204020204" charset="-122"/>
              </a:rPr>
              <a:t>2022</a:t>
            </a:r>
          </a:p>
        </p:txBody>
      </p:sp>
      <p:sp>
        <p:nvSpPr>
          <p:cNvPr id="8" name="文本框 7"/>
          <p:cNvSpPr txBox="1"/>
          <p:nvPr/>
        </p:nvSpPr>
        <p:spPr>
          <a:xfrm>
            <a:off x="6468110" y="3737610"/>
            <a:ext cx="4707890" cy="338554"/>
          </a:xfrm>
          <a:prstGeom prst="rect">
            <a:avLst/>
          </a:prstGeom>
          <a:noFill/>
        </p:spPr>
        <p:txBody>
          <a:bodyPr wrap="square" rtlCol="0">
            <a:spAutoFit/>
          </a:bodyPr>
          <a:lstStyle/>
          <a:p>
            <a:pPr algn="r"/>
            <a:r>
              <a:rPr lang="en-US" altLang="zh-CN" sz="1600" dirty="0">
                <a:solidFill>
                  <a:srgbClr val="6AE7FF"/>
                </a:solidFill>
                <a:latin typeface="微软雅黑" panose="020B0503020204020204" charset="-122"/>
                <a:ea typeface="微软雅黑" panose="020B0503020204020204" charset="-122"/>
              </a:rPr>
              <a:t>WebGL</a:t>
            </a:r>
            <a:r>
              <a:rPr lang="zh-CN" altLang="en-US" sz="1600" dirty="0">
                <a:solidFill>
                  <a:srgbClr val="6AE7FF"/>
                </a:solidFill>
                <a:latin typeface="微软雅黑" panose="020B0503020204020204" charset="-122"/>
                <a:ea typeface="微软雅黑" panose="020B0503020204020204" charset="-122"/>
              </a:rPr>
              <a:t>绘制其他形状单元</a:t>
            </a:r>
          </a:p>
        </p:txBody>
      </p:sp>
      <p:sp>
        <p:nvSpPr>
          <p:cNvPr id="3" name="文本框 2"/>
          <p:cNvSpPr txBox="1"/>
          <p:nvPr/>
        </p:nvSpPr>
        <p:spPr>
          <a:xfrm>
            <a:off x="9355455" y="4227254"/>
            <a:ext cx="1820545" cy="337185"/>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讲解人：冰</a:t>
            </a:r>
          </a:p>
        </p:txBody>
      </p:sp>
      <p:pic>
        <p:nvPicPr>
          <p:cNvPr id="7" name="图片 6">
            <a:extLst>
              <a:ext uri="{FF2B5EF4-FFF2-40B4-BE49-F238E27FC236}">
                <a16:creationId xmlns:a16="http://schemas.microsoft.com/office/drawing/2014/main" id="{553B96BB-301C-4E80-9FFE-A604E1D19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764947"/>
            <a:ext cx="1754496" cy="200738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400"/>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900"/>
                            </p:stCondLst>
                            <p:childTnLst>
                              <p:par>
                                <p:cTn id="29" presetID="1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pic>
        <p:nvPicPr>
          <p:cNvPr id="11" name="图片 10">
            <a:extLst>
              <a:ext uri="{FF2B5EF4-FFF2-40B4-BE49-F238E27FC236}">
                <a16:creationId xmlns:a16="http://schemas.microsoft.com/office/drawing/2014/main" id="{FAD52F13-3F65-4ADB-97D1-73C9AB437DD6}"/>
              </a:ext>
            </a:extLst>
          </p:cNvPr>
          <p:cNvPicPr>
            <a:picLocks noChangeAspect="1"/>
          </p:cNvPicPr>
          <p:nvPr/>
        </p:nvPicPr>
        <p:blipFill>
          <a:blip r:embed="rId3"/>
          <a:stretch>
            <a:fillRect/>
          </a:stretch>
        </p:blipFill>
        <p:spPr>
          <a:xfrm>
            <a:off x="1351839" y="1285875"/>
            <a:ext cx="8782050" cy="428625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6722" y="1206723"/>
            <a:ext cx="3678555" cy="1106805"/>
          </a:xfrm>
          <a:prstGeom prst="rect">
            <a:avLst/>
          </a:prstGeom>
          <a:noFill/>
        </p:spPr>
        <p:txBody>
          <a:bodyPr wrap="square" rtlCol="0">
            <a:spAutoFit/>
          </a:bodyPr>
          <a:lstStyle/>
          <a:p>
            <a:pPr algn="ctr"/>
            <a:r>
              <a:rPr lang="zh-CN" altLang="en-US" sz="6600" dirty="0">
                <a:solidFill>
                  <a:srgbClr val="10FBFE"/>
                </a:solidFill>
                <a:latin typeface="微软雅黑" panose="020B0503020204020204" charset="-122"/>
                <a:ea typeface="微软雅黑" panose="020B0503020204020204" charset="-122"/>
              </a:rPr>
              <a:t>前 言</a:t>
            </a:r>
          </a:p>
        </p:txBody>
      </p:sp>
      <p:pic>
        <p:nvPicPr>
          <p:cNvPr id="10" name="图片 9">
            <a:extLst>
              <a:ext uri="{FF2B5EF4-FFF2-40B4-BE49-F238E27FC236}">
                <a16:creationId xmlns:a16="http://schemas.microsoft.com/office/drawing/2014/main" id="{EA1C2012-8EC7-4ADD-AD50-819BB8C5E3A3}"/>
              </a:ext>
            </a:extLst>
          </p:cNvPr>
          <p:cNvPicPr>
            <a:picLocks noChangeAspect="1"/>
          </p:cNvPicPr>
          <p:nvPr/>
        </p:nvPicPr>
        <p:blipFill>
          <a:blip r:embed="rId3"/>
          <a:stretch>
            <a:fillRect/>
          </a:stretch>
        </p:blipFill>
        <p:spPr>
          <a:xfrm>
            <a:off x="2709644" y="2313528"/>
            <a:ext cx="6478946" cy="326603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pic>
        <p:nvPicPr>
          <p:cNvPr id="5" name="图片 4">
            <a:extLst>
              <a:ext uri="{FF2B5EF4-FFF2-40B4-BE49-F238E27FC236}">
                <a16:creationId xmlns:a16="http://schemas.microsoft.com/office/drawing/2014/main" id="{2CE488AB-D12D-420E-8349-766A1D1050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43095"/>
            <a:ext cx="1594300" cy="1608949"/>
          </a:xfrm>
          <a:prstGeom prst="rect">
            <a:avLst/>
          </a:prstGeom>
        </p:spPr>
      </p:pic>
      <p:sp>
        <p:nvSpPr>
          <p:cNvPr id="6" name="矩形 5">
            <a:extLst>
              <a:ext uri="{FF2B5EF4-FFF2-40B4-BE49-F238E27FC236}">
                <a16:creationId xmlns:a16="http://schemas.microsoft.com/office/drawing/2014/main" id="{5FED8BA2-C556-4458-B120-FA7C5269CFD4}"/>
              </a:ext>
            </a:extLst>
          </p:cNvPr>
          <p:cNvSpPr/>
          <p:nvPr/>
        </p:nvSpPr>
        <p:spPr>
          <a:xfrm>
            <a:off x="217435" y="4697269"/>
            <a:ext cx="1159430" cy="336695"/>
          </a:xfrm>
          <a:prstGeom prst="rect">
            <a:avLst/>
          </a:prstGeom>
        </p:spPr>
        <p:txBody>
          <a:bodyPr wrap="square">
            <a:spAutoFit/>
          </a:bodyPr>
          <a:lstStyle/>
          <a:p>
            <a:pPr algn="ctr">
              <a:lnSpc>
                <a:spcPct val="150000"/>
              </a:lnSpc>
            </a:pPr>
            <a:r>
              <a:rPr lang="zh-CN" altLang="en-US" sz="1200" dirty="0">
                <a:solidFill>
                  <a:srgbClr val="6AE7FF"/>
                </a:solidFill>
                <a:latin typeface="微软雅黑" panose="020B0503020204020204" charset="-122"/>
                <a:ea typeface="微软雅黑" panose="020B0503020204020204" charset="-122"/>
                <a:cs typeface="+mn-ea"/>
                <a:sym typeface="+mn-lt"/>
              </a:rPr>
              <a:t>微信功能号</a:t>
            </a:r>
            <a:endParaRPr lang="zh-CN" sz="1200" dirty="0">
              <a:solidFill>
                <a:srgbClr val="6AE7FF"/>
              </a:solidFill>
              <a:latin typeface="微软雅黑" panose="020B0503020204020204" charset="-122"/>
              <a:ea typeface="微软雅黑" panose="020B0503020204020204" charset="-122"/>
              <a:cs typeface="+mn-ea"/>
              <a:sym typeface="+mn-lt"/>
            </a:endParaRPr>
          </a:p>
        </p:txBody>
      </p:sp>
      <p:sp>
        <p:nvSpPr>
          <p:cNvPr id="7" name="矩形 6">
            <a:extLst>
              <a:ext uri="{FF2B5EF4-FFF2-40B4-BE49-F238E27FC236}">
                <a16:creationId xmlns:a16="http://schemas.microsoft.com/office/drawing/2014/main" id="{B7D344D8-48B3-4743-8395-7EB7623FA45A}"/>
              </a:ext>
            </a:extLst>
          </p:cNvPr>
          <p:cNvSpPr/>
          <p:nvPr/>
        </p:nvSpPr>
        <p:spPr>
          <a:xfrm>
            <a:off x="1770796" y="5610874"/>
            <a:ext cx="1159430" cy="613694"/>
          </a:xfrm>
          <a:prstGeom prst="rect">
            <a:avLst/>
          </a:prstGeom>
        </p:spPr>
        <p:txBody>
          <a:bodyPr wrap="square">
            <a:spAutoFit/>
          </a:bodyPr>
          <a:lstStyle/>
          <a:p>
            <a:pPr algn="ctr">
              <a:lnSpc>
                <a:spcPct val="150000"/>
              </a:lnSpc>
            </a:pPr>
            <a:r>
              <a:rPr lang="zh-CN" altLang="en-US" sz="1200" dirty="0">
                <a:solidFill>
                  <a:srgbClr val="6AE7FF"/>
                </a:solidFill>
                <a:latin typeface="微软雅黑" panose="020B0503020204020204" charset="-122"/>
                <a:ea typeface="微软雅黑" panose="020B0503020204020204" charset="-122"/>
                <a:cs typeface="+mn-ea"/>
                <a:sym typeface="+mn-lt"/>
              </a:rPr>
              <a:t>同名</a:t>
            </a:r>
            <a:r>
              <a:rPr lang="en-US" altLang="zh-CN" sz="1200" dirty="0" err="1">
                <a:solidFill>
                  <a:srgbClr val="6AE7FF"/>
                </a:solidFill>
                <a:latin typeface="微软雅黑" panose="020B0503020204020204" charset="-122"/>
                <a:ea typeface="微软雅黑" panose="020B0503020204020204" charset="-122"/>
                <a:cs typeface="+mn-ea"/>
                <a:sym typeface="+mn-lt"/>
              </a:rPr>
              <a:t>Bilibili</a:t>
            </a:r>
            <a:r>
              <a:rPr lang="en-US" altLang="zh-CN" sz="1200" dirty="0">
                <a:solidFill>
                  <a:srgbClr val="6AE7FF"/>
                </a:solidFill>
                <a:latin typeface="微软雅黑" panose="020B0503020204020204" charset="-122"/>
                <a:ea typeface="微软雅黑" panose="020B0503020204020204" charset="-122"/>
                <a:cs typeface="+mn-ea"/>
                <a:sym typeface="+mn-lt"/>
              </a:rPr>
              <a:t>\</a:t>
            </a:r>
            <a:r>
              <a:rPr lang="en-US" altLang="zh-CN" sz="1200" dirty="0" err="1">
                <a:solidFill>
                  <a:srgbClr val="6AE7FF"/>
                </a:solidFill>
                <a:latin typeface="微软雅黑" panose="020B0503020204020204" charset="-122"/>
                <a:ea typeface="微软雅黑" panose="020B0503020204020204" charset="-122"/>
                <a:cs typeface="+mn-ea"/>
                <a:sym typeface="+mn-lt"/>
              </a:rPr>
              <a:t>csdn</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5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35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494648"/>
            <a:ext cx="3679190" cy="706755"/>
          </a:xfrm>
          <a:prstGeom prst="rect">
            <a:avLst/>
          </a:prstGeom>
          <a:noFill/>
        </p:spPr>
        <p:txBody>
          <a:bodyPr wrap="square" rtlCol="0">
            <a:spAutoFit/>
          </a:bodyPr>
          <a:lstStyle/>
          <a:p>
            <a:pPr algn="ctr"/>
            <a:r>
              <a:rPr lang="zh-CN" altLang="en-US" sz="4000" b="1" dirty="0">
                <a:solidFill>
                  <a:srgbClr val="6AE7FF"/>
                </a:solidFill>
                <a:latin typeface="微软雅黑" panose="020B0503020204020204" charset="-122"/>
                <a:ea typeface="微软雅黑" panose="020B0503020204020204" charset="-122"/>
              </a:rPr>
              <a:t>目录 </a:t>
            </a:r>
            <a:r>
              <a:rPr lang="en-US" altLang="zh-CN" sz="4000" b="1" dirty="0">
                <a:solidFill>
                  <a:srgbClr val="6AE7FF"/>
                </a:solidFill>
                <a:latin typeface="微软雅黑" panose="020B0503020204020204" charset="-122"/>
                <a:ea typeface="微软雅黑" panose="020B0503020204020204" charset="-122"/>
              </a:rPr>
              <a:t>/ </a:t>
            </a:r>
            <a:r>
              <a:rPr lang="en-US" altLang="zh-CN" sz="2000" dirty="0">
                <a:solidFill>
                  <a:srgbClr val="6AE7FF"/>
                </a:solidFill>
                <a:latin typeface="微软雅黑" panose="020B0503020204020204" charset="-122"/>
                <a:ea typeface="微软雅黑" panose="020B0503020204020204" charset="-122"/>
              </a:rPr>
              <a:t>Contents</a:t>
            </a:r>
          </a:p>
        </p:txBody>
      </p:sp>
      <p:sp>
        <p:nvSpPr>
          <p:cNvPr id="10" name="文本框 9"/>
          <p:cNvSpPr txBox="1"/>
          <p:nvPr/>
        </p:nvSpPr>
        <p:spPr>
          <a:xfrm>
            <a:off x="1473404" y="173550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01</a:t>
            </a:r>
          </a:p>
        </p:txBody>
      </p:sp>
      <p:sp>
        <p:nvSpPr>
          <p:cNvPr id="11" name="圆角矩形 10"/>
          <p:cNvSpPr/>
          <p:nvPr/>
        </p:nvSpPr>
        <p:spPr>
          <a:xfrm>
            <a:off x="2470989" y="1832028"/>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绘制过程</a:t>
            </a:r>
          </a:p>
        </p:txBody>
      </p:sp>
      <p:sp>
        <p:nvSpPr>
          <p:cNvPr id="12" name="文本框 11"/>
          <p:cNvSpPr txBox="1"/>
          <p:nvPr/>
        </p:nvSpPr>
        <p:spPr>
          <a:xfrm>
            <a:off x="6540931" y="173550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02</a:t>
            </a:r>
          </a:p>
        </p:txBody>
      </p:sp>
      <p:sp>
        <p:nvSpPr>
          <p:cNvPr id="13" name="圆角矩形 12"/>
          <p:cNvSpPr/>
          <p:nvPr/>
        </p:nvSpPr>
        <p:spPr>
          <a:xfrm>
            <a:off x="7538516" y="1832028"/>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绘制线</a:t>
            </a:r>
          </a:p>
        </p:txBody>
      </p:sp>
      <p:sp>
        <p:nvSpPr>
          <p:cNvPr id="32" name="文本框 31"/>
          <p:cNvSpPr txBox="1"/>
          <p:nvPr/>
        </p:nvSpPr>
        <p:spPr>
          <a:xfrm>
            <a:off x="1473404" y="307288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p>
        </p:txBody>
      </p:sp>
      <p:sp>
        <p:nvSpPr>
          <p:cNvPr id="33" name="圆角矩形 32"/>
          <p:cNvSpPr/>
          <p:nvPr/>
        </p:nvSpPr>
        <p:spPr>
          <a:xfrm>
            <a:off x="2470989" y="3169408"/>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绘制三角形</a:t>
            </a:r>
          </a:p>
        </p:txBody>
      </p:sp>
      <p:sp>
        <p:nvSpPr>
          <p:cNvPr id="14" name="文本框 13">
            <a:extLst>
              <a:ext uri="{FF2B5EF4-FFF2-40B4-BE49-F238E27FC236}">
                <a16:creationId xmlns:a16="http://schemas.microsoft.com/office/drawing/2014/main" id="{28FCE581-CC97-4999-8BBB-E8A01246D80B}"/>
              </a:ext>
            </a:extLst>
          </p:cNvPr>
          <p:cNvSpPr txBox="1"/>
          <p:nvPr/>
        </p:nvSpPr>
        <p:spPr>
          <a:xfrm>
            <a:off x="6540931" y="3084193"/>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p>
        </p:txBody>
      </p:sp>
      <p:sp>
        <p:nvSpPr>
          <p:cNvPr id="15" name="圆角矩形 12">
            <a:extLst>
              <a:ext uri="{FF2B5EF4-FFF2-40B4-BE49-F238E27FC236}">
                <a16:creationId xmlns:a16="http://schemas.microsoft.com/office/drawing/2014/main" id="{A6E2F37B-1F5C-4427-8C1F-E3EF64378D99}"/>
              </a:ext>
            </a:extLst>
          </p:cNvPr>
          <p:cNvSpPr/>
          <p:nvPr/>
        </p:nvSpPr>
        <p:spPr>
          <a:xfrm>
            <a:off x="7538516" y="3180713"/>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实例：绘制多边形</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9" presetClass="entr" presetSubtype="0" fill="hold" grpId="1"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2"/>
                                          </p:val>
                                        </p:tav>
                                        <p:tav tm="100000">
                                          <p:val>
                                            <p:strVal val="#ppt_x"/>
                                          </p:val>
                                        </p:tav>
                                      </p:tavLst>
                                    </p:anim>
                                    <p:anim calcmode="lin" valueType="num">
                                      <p:cBhvr>
                                        <p:cTn id="22"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3" dur="500"/>
                                        <p:tgtEl>
                                          <p:spTgt spid="1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29" presetClass="entr" presetSubtype="0" fill="hold" grpId="1"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2"/>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5" dur="500"/>
                                        <p:tgtEl>
                                          <p:spTgt spid="13"/>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3500"/>
                            </p:stCondLst>
                            <p:childTnLst>
                              <p:par>
                                <p:cTn id="43" presetID="29" presetClass="entr" presetSubtype="0" fill="hold" grpId="1"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ppt_x</p:attrName>
                                        </p:attrNameLst>
                                      </p:cBhvr>
                                      <p:tavLst>
                                        <p:tav tm="0">
                                          <p:val>
                                            <p:strVal val="#ppt_x-.2"/>
                                          </p:val>
                                        </p:tav>
                                        <p:tav tm="100000">
                                          <p:val>
                                            <p:strVal val="#ppt_x"/>
                                          </p:val>
                                        </p:tav>
                                      </p:tavLst>
                                    </p:anim>
                                    <p:anim calcmode="lin" valueType="num">
                                      <p:cBhvr>
                                        <p:cTn id="4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7" dur="500"/>
                                        <p:tgtEl>
                                          <p:spTgt spid="33"/>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par>
                          <p:cTn id="54" fill="hold">
                            <p:stCondLst>
                              <p:cond delay="4500"/>
                            </p:stCondLst>
                            <p:childTnLst>
                              <p:par>
                                <p:cTn id="55" presetID="29" presetClass="entr" presetSubtype="0" fill="hold" grpId="1"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2"/>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animBg="1"/>
      <p:bldP spid="11" grpId="1" animBg="1"/>
      <p:bldP spid="12" grpId="0"/>
      <p:bldP spid="13" grpId="0" animBg="1"/>
      <p:bldP spid="13" grpId="1" animBg="1"/>
      <p:bldP spid="32" grpId="0"/>
      <p:bldP spid="33" grpId="0" animBg="1"/>
      <p:bldP spid="33" grpId="1" animBg="1"/>
      <p:bldP spid="14" grpId="0"/>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01</a:t>
            </a:r>
          </a:p>
        </p:txBody>
      </p:sp>
      <p:sp>
        <p:nvSpPr>
          <p:cNvPr id="4" name="文本框 3"/>
          <p:cNvSpPr txBox="1"/>
          <p:nvPr/>
        </p:nvSpPr>
        <p:spPr>
          <a:xfrm>
            <a:off x="4367891" y="2919581"/>
            <a:ext cx="7220585" cy="1015663"/>
          </a:xfrm>
          <a:prstGeom prst="rect">
            <a:avLst/>
          </a:prstGeom>
          <a:noFill/>
        </p:spPr>
        <p:txBody>
          <a:bodyPr wrap="square" rtlCol="0">
            <a:spAutoFit/>
          </a:bodyPr>
          <a:lstStyle/>
          <a:p>
            <a:pPr algn="ctr"/>
            <a:r>
              <a:rPr lang="zh-CN" altLang="en-US" sz="6000" dirty="0">
                <a:solidFill>
                  <a:srgbClr val="6AE7FF"/>
                </a:solidFill>
              </a:rPr>
              <a:t>绘制过程</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7D87014-8626-4B20-B863-C443DD377630}"/>
              </a:ext>
            </a:extLst>
          </p:cNvPr>
          <p:cNvPicPr>
            <a:picLocks noChangeAspect="1"/>
          </p:cNvPicPr>
          <p:nvPr/>
        </p:nvPicPr>
        <p:blipFill>
          <a:blip r:embed="rId3"/>
          <a:stretch>
            <a:fillRect/>
          </a:stretch>
        </p:blipFill>
        <p:spPr>
          <a:xfrm>
            <a:off x="228600" y="387345"/>
            <a:ext cx="5867400" cy="3771824"/>
          </a:xfrm>
          <a:prstGeom prst="rect">
            <a:avLst/>
          </a:prstGeom>
        </p:spPr>
      </p:pic>
      <p:sp>
        <p:nvSpPr>
          <p:cNvPr id="2" name="标注: 线形(带强调线) 1">
            <a:extLst>
              <a:ext uri="{FF2B5EF4-FFF2-40B4-BE49-F238E27FC236}">
                <a16:creationId xmlns:a16="http://schemas.microsoft.com/office/drawing/2014/main" id="{1F45FEC7-6ACD-48D3-8610-56C43633FAF3}"/>
              </a:ext>
            </a:extLst>
          </p:cNvPr>
          <p:cNvSpPr/>
          <p:nvPr/>
        </p:nvSpPr>
        <p:spPr>
          <a:xfrm>
            <a:off x="6409540" y="388796"/>
            <a:ext cx="5252206" cy="1090569"/>
          </a:xfrm>
          <a:prstGeom prst="accentCallout1">
            <a:avLst>
              <a:gd name="adj1" fmla="val 52596"/>
              <a:gd name="adj2" fmla="val -2562"/>
              <a:gd name="adj3" fmla="val 119581"/>
              <a:gd name="adj4" fmla="val -68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void </a:t>
            </a:r>
            <a:r>
              <a:rPr lang="en-US" altLang="zh-CN" dirty="0" err="1"/>
              <a:t>gl.drawArrays</a:t>
            </a:r>
            <a:r>
              <a:rPr lang="en-US" altLang="zh-CN" dirty="0"/>
              <a:t>(mode, first, count);</a:t>
            </a:r>
          </a:p>
          <a:p>
            <a:pPr algn="ctr"/>
            <a:r>
              <a:rPr lang="en-US" altLang="zh-CN" dirty="0"/>
              <a:t>void </a:t>
            </a:r>
            <a:r>
              <a:rPr lang="en-US" altLang="zh-CN" dirty="0" err="1"/>
              <a:t>gl.drawElements</a:t>
            </a:r>
            <a:r>
              <a:rPr lang="en-US" altLang="zh-CN" dirty="0"/>
              <a:t>(mode, count, type, offset);</a:t>
            </a:r>
          </a:p>
        </p:txBody>
      </p:sp>
      <p:sp>
        <p:nvSpPr>
          <p:cNvPr id="3" name="箭头: 下 2">
            <a:extLst>
              <a:ext uri="{FF2B5EF4-FFF2-40B4-BE49-F238E27FC236}">
                <a16:creationId xmlns:a16="http://schemas.microsoft.com/office/drawing/2014/main" id="{070D98E1-FB0F-49A4-9B84-3056676FCDCD}"/>
              </a:ext>
            </a:extLst>
          </p:cNvPr>
          <p:cNvSpPr/>
          <p:nvPr/>
        </p:nvSpPr>
        <p:spPr>
          <a:xfrm>
            <a:off x="8733989" y="1479365"/>
            <a:ext cx="603307" cy="674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E6E80B60-52DD-4C6A-81BB-B3CDB138F223}"/>
              </a:ext>
            </a:extLst>
          </p:cNvPr>
          <p:cNvPicPr>
            <a:picLocks noChangeAspect="1"/>
          </p:cNvPicPr>
          <p:nvPr/>
        </p:nvPicPr>
        <p:blipFill>
          <a:blip r:embed="rId4"/>
          <a:stretch>
            <a:fillRect/>
          </a:stretch>
        </p:blipFill>
        <p:spPr>
          <a:xfrm>
            <a:off x="228600" y="4621504"/>
            <a:ext cx="5867400" cy="1619250"/>
          </a:xfrm>
          <a:prstGeom prst="rect">
            <a:avLst/>
          </a:prstGeom>
        </p:spPr>
      </p:pic>
      <p:pic>
        <p:nvPicPr>
          <p:cNvPr id="10" name="图片 9">
            <a:extLst>
              <a:ext uri="{FF2B5EF4-FFF2-40B4-BE49-F238E27FC236}">
                <a16:creationId xmlns:a16="http://schemas.microsoft.com/office/drawing/2014/main" id="{3529367C-719C-4A38-BA74-455A3712279A}"/>
              </a:ext>
            </a:extLst>
          </p:cNvPr>
          <p:cNvPicPr>
            <a:picLocks noChangeAspect="1"/>
          </p:cNvPicPr>
          <p:nvPr/>
        </p:nvPicPr>
        <p:blipFill>
          <a:blip r:embed="rId5"/>
          <a:stretch>
            <a:fillRect/>
          </a:stretch>
        </p:blipFill>
        <p:spPr>
          <a:xfrm>
            <a:off x="6254646" y="3931077"/>
            <a:ext cx="5708754" cy="2704615"/>
          </a:xfrm>
          <a:prstGeom prst="rect">
            <a:avLst/>
          </a:prstGeom>
        </p:spPr>
      </p:pic>
      <p:pic>
        <p:nvPicPr>
          <p:cNvPr id="13" name="图片 12">
            <a:extLst>
              <a:ext uri="{FF2B5EF4-FFF2-40B4-BE49-F238E27FC236}">
                <a16:creationId xmlns:a16="http://schemas.microsoft.com/office/drawing/2014/main" id="{4BFD7C34-F2AA-4706-A328-6956D38FC037}"/>
              </a:ext>
            </a:extLst>
          </p:cNvPr>
          <p:cNvPicPr>
            <a:picLocks noChangeAspect="1"/>
          </p:cNvPicPr>
          <p:nvPr/>
        </p:nvPicPr>
        <p:blipFill>
          <a:blip r:embed="rId6"/>
          <a:stretch>
            <a:fillRect/>
          </a:stretch>
        </p:blipFill>
        <p:spPr>
          <a:xfrm>
            <a:off x="6254647" y="2182628"/>
            <a:ext cx="5708754" cy="1663117"/>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367891" y="2919581"/>
            <a:ext cx="7220585" cy="1015663"/>
          </a:xfrm>
          <a:prstGeom prst="rect">
            <a:avLst/>
          </a:prstGeom>
          <a:noFill/>
        </p:spPr>
        <p:txBody>
          <a:bodyPr wrap="square" rtlCol="0">
            <a:spAutoFit/>
          </a:bodyPr>
          <a:lstStyle/>
          <a:p>
            <a:pPr algn="ctr"/>
            <a:r>
              <a:rPr lang="zh-CN" altLang="en-US" sz="6000" dirty="0">
                <a:solidFill>
                  <a:srgbClr val="6AE7FF"/>
                </a:solidFill>
              </a:rPr>
              <a:t>绘制线</a:t>
            </a:r>
          </a:p>
        </p:txBody>
      </p:sp>
    </p:spTree>
    <p:extLst>
      <p:ext uri="{BB962C8B-B14F-4D97-AF65-F5344CB8AC3E}">
        <p14:creationId xmlns:p14="http://schemas.microsoft.com/office/powerpoint/2010/main" val="16279195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ECA458-ABF6-4B0F-825A-0A3305918E12}"/>
              </a:ext>
            </a:extLst>
          </p:cNvPr>
          <p:cNvPicPr>
            <a:picLocks noChangeAspect="1"/>
          </p:cNvPicPr>
          <p:nvPr/>
        </p:nvPicPr>
        <p:blipFill>
          <a:blip r:embed="rId3"/>
          <a:stretch>
            <a:fillRect/>
          </a:stretch>
        </p:blipFill>
        <p:spPr>
          <a:xfrm>
            <a:off x="196879" y="427838"/>
            <a:ext cx="5420380" cy="2424419"/>
          </a:xfrm>
          <a:prstGeom prst="rect">
            <a:avLst/>
          </a:prstGeom>
        </p:spPr>
      </p:pic>
      <p:pic>
        <p:nvPicPr>
          <p:cNvPr id="7" name="图片 6">
            <a:extLst>
              <a:ext uri="{FF2B5EF4-FFF2-40B4-BE49-F238E27FC236}">
                <a16:creationId xmlns:a16="http://schemas.microsoft.com/office/drawing/2014/main" id="{C403323A-BA00-4EF1-9A8C-4A0BA2E8435B}"/>
              </a:ext>
            </a:extLst>
          </p:cNvPr>
          <p:cNvPicPr>
            <a:picLocks noChangeAspect="1"/>
          </p:cNvPicPr>
          <p:nvPr/>
        </p:nvPicPr>
        <p:blipFill>
          <a:blip r:embed="rId4"/>
          <a:stretch>
            <a:fillRect/>
          </a:stretch>
        </p:blipFill>
        <p:spPr>
          <a:xfrm>
            <a:off x="6574743" y="427839"/>
            <a:ext cx="5323074" cy="2424418"/>
          </a:xfrm>
          <a:prstGeom prst="rect">
            <a:avLst/>
          </a:prstGeom>
        </p:spPr>
      </p:pic>
      <p:pic>
        <p:nvPicPr>
          <p:cNvPr id="3" name="图片 2">
            <a:extLst>
              <a:ext uri="{FF2B5EF4-FFF2-40B4-BE49-F238E27FC236}">
                <a16:creationId xmlns:a16="http://schemas.microsoft.com/office/drawing/2014/main" id="{9EBDD136-1EBE-4422-8795-C54AA6869C3A}"/>
              </a:ext>
            </a:extLst>
          </p:cNvPr>
          <p:cNvPicPr>
            <a:picLocks noChangeAspect="1"/>
          </p:cNvPicPr>
          <p:nvPr/>
        </p:nvPicPr>
        <p:blipFill rotWithShape="1">
          <a:blip r:embed="rId5"/>
          <a:srcRect l="4279" r="54843"/>
          <a:stretch/>
        </p:blipFill>
        <p:spPr>
          <a:xfrm>
            <a:off x="800886" y="3251391"/>
            <a:ext cx="2781213" cy="3178771"/>
          </a:xfrm>
          <a:prstGeom prst="rect">
            <a:avLst/>
          </a:prstGeom>
        </p:spPr>
      </p:pic>
      <p:pic>
        <p:nvPicPr>
          <p:cNvPr id="6" name="图片 5">
            <a:extLst>
              <a:ext uri="{FF2B5EF4-FFF2-40B4-BE49-F238E27FC236}">
                <a16:creationId xmlns:a16="http://schemas.microsoft.com/office/drawing/2014/main" id="{C49A4AA2-AFC0-47B9-A90E-25BADA7713B4}"/>
              </a:ext>
            </a:extLst>
          </p:cNvPr>
          <p:cNvPicPr>
            <a:picLocks noChangeAspect="1"/>
          </p:cNvPicPr>
          <p:nvPr/>
        </p:nvPicPr>
        <p:blipFill>
          <a:blip r:embed="rId6"/>
          <a:stretch>
            <a:fillRect/>
          </a:stretch>
        </p:blipFill>
        <p:spPr>
          <a:xfrm>
            <a:off x="4490383" y="3251391"/>
            <a:ext cx="2925485" cy="3178770"/>
          </a:xfrm>
          <a:prstGeom prst="rect">
            <a:avLst/>
          </a:prstGeom>
        </p:spPr>
      </p:pic>
      <p:pic>
        <p:nvPicPr>
          <p:cNvPr id="9" name="图片 8">
            <a:extLst>
              <a:ext uri="{FF2B5EF4-FFF2-40B4-BE49-F238E27FC236}">
                <a16:creationId xmlns:a16="http://schemas.microsoft.com/office/drawing/2014/main" id="{B885FB63-6788-4F60-80E9-16BC8732C2BA}"/>
              </a:ext>
            </a:extLst>
          </p:cNvPr>
          <p:cNvPicPr>
            <a:picLocks noChangeAspect="1"/>
          </p:cNvPicPr>
          <p:nvPr/>
        </p:nvPicPr>
        <p:blipFill>
          <a:blip r:embed="rId7"/>
          <a:stretch>
            <a:fillRect/>
          </a:stretch>
        </p:blipFill>
        <p:spPr>
          <a:xfrm>
            <a:off x="8324152" y="3368838"/>
            <a:ext cx="2679234" cy="3178770"/>
          </a:xfrm>
          <a:prstGeom prst="rect">
            <a:avLst/>
          </a:prstGeom>
        </p:spPr>
      </p:pic>
    </p:spTree>
    <p:extLst>
      <p:ext uri="{BB962C8B-B14F-4D97-AF65-F5344CB8AC3E}">
        <p14:creationId xmlns:p14="http://schemas.microsoft.com/office/powerpoint/2010/main" val="29804402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4" name="文本框 3"/>
          <p:cNvSpPr txBox="1"/>
          <p:nvPr/>
        </p:nvSpPr>
        <p:spPr>
          <a:xfrm>
            <a:off x="4367891" y="2919581"/>
            <a:ext cx="7220585" cy="1015663"/>
          </a:xfrm>
          <a:prstGeom prst="rect">
            <a:avLst/>
          </a:prstGeom>
          <a:noFill/>
        </p:spPr>
        <p:txBody>
          <a:bodyPr wrap="square" rtlCol="0">
            <a:spAutoFit/>
          </a:bodyPr>
          <a:lstStyle/>
          <a:p>
            <a:pPr algn="ctr"/>
            <a:r>
              <a:rPr lang="zh-CN" altLang="en-US" sz="6000" dirty="0">
                <a:solidFill>
                  <a:srgbClr val="6AE7FF"/>
                </a:solidFill>
              </a:rPr>
              <a:t>绘制三角形</a:t>
            </a:r>
          </a:p>
        </p:txBody>
      </p:sp>
    </p:spTree>
    <p:extLst>
      <p:ext uri="{BB962C8B-B14F-4D97-AF65-F5344CB8AC3E}">
        <p14:creationId xmlns:p14="http://schemas.microsoft.com/office/powerpoint/2010/main" val="3928670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754D3E9-917D-4D5E-A20F-883D3ABDC0F8}"/>
              </a:ext>
            </a:extLst>
          </p:cNvPr>
          <p:cNvPicPr>
            <a:picLocks noChangeAspect="1"/>
          </p:cNvPicPr>
          <p:nvPr/>
        </p:nvPicPr>
        <p:blipFill>
          <a:blip r:embed="rId3"/>
          <a:stretch>
            <a:fillRect/>
          </a:stretch>
        </p:blipFill>
        <p:spPr>
          <a:xfrm>
            <a:off x="237383" y="220757"/>
            <a:ext cx="5518800" cy="4459623"/>
          </a:xfrm>
          <a:prstGeom prst="rect">
            <a:avLst/>
          </a:prstGeom>
        </p:spPr>
      </p:pic>
      <p:pic>
        <p:nvPicPr>
          <p:cNvPr id="10" name="图片 9">
            <a:extLst>
              <a:ext uri="{FF2B5EF4-FFF2-40B4-BE49-F238E27FC236}">
                <a16:creationId xmlns:a16="http://schemas.microsoft.com/office/drawing/2014/main" id="{9A7B37DE-9D42-432E-8FD6-6F464F9BADBE}"/>
              </a:ext>
            </a:extLst>
          </p:cNvPr>
          <p:cNvPicPr>
            <a:picLocks noChangeAspect="1"/>
          </p:cNvPicPr>
          <p:nvPr/>
        </p:nvPicPr>
        <p:blipFill>
          <a:blip r:embed="rId4"/>
          <a:stretch>
            <a:fillRect/>
          </a:stretch>
        </p:blipFill>
        <p:spPr>
          <a:xfrm>
            <a:off x="6165917" y="220757"/>
            <a:ext cx="5713200" cy="2634143"/>
          </a:xfrm>
          <a:prstGeom prst="rect">
            <a:avLst/>
          </a:prstGeom>
        </p:spPr>
      </p:pic>
      <p:pic>
        <p:nvPicPr>
          <p:cNvPr id="3" name="图片 2">
            <a:extLst>
              <a:ext uri="{FF2B5EF4-FFF2-40B4-BE49-F238E27FC236}">
                <a16:creationId xmlns:a16="http://schemas.microsoft.com/office/drawing/2014/main" id="{4617C613-3F0D-410F-BAF8-EF95CFDB4E38}"/>
              </a:ext>
            </a:extLst>
          </p:cNvPr>
          <p:cNvPicPr>
            <a:picLocks noChangeAspect="1"/>
          </p:cNvPicPr>
          <p:nvPr/>
        </p:nvPicPr>
        <p:blipFill>
          <a:blip r:embed="rId5"/>
          <a:stretch>
            <a:fillRect/>
          </a:stretch>
        </p:blipFill>
        <p:spPr>
          <a:xfrm>
            <a:off x="9252598" y="3288484"/>
            <a:ext cx="2702019" cy="3209619"/>
          </a:xfrm>
          <a:prstGeom prst="rect">
            <a:avLst/>
          </a:prstGeom>
        </p:spPr>
      </p:pic>
      <p:pic>
        <p:nvPicPr>
          <p:cNvPr id="5" name="图片 4">
            <a:extLst>
              <a:ext uri="{FF2B5EF4-FFF2-40B4-BE49-F238E27FC236}">
                <a16:creationId xmlns:a16="http://schemas.microsoft.com/office/drawing/2014/main" id="{CB74FCDB-0D87-4F97-92A8-6BB7A6742BC2}"/>
              </a:ext>
            </a:extLst>
          </p:cNvPr>
          <p:cNvPicPr>
            <a:picLocks noChangeAspect="1"/>
          </p:cNvPicPr>
          <p:nvPr/>
        </p:nvPicPr>
        <p:blipFill>
          <a:blip r:embed="rId6"/>
          <a:stretch>
            <a:fillRect/>
          </a:stretch>
        </p:blipFill>
        <p:spPr>
          <a:xfrm>
            <a:off x="6435819" y="3288484"/>
            <a:ext cx="2450591" cy="3209619"/>
          </a:xfrm>
          <a:prstGeom prst="rect">
            <a:avLst/>
          </a:prstGeom>
        </p:spPr>
      </p:pic>
      <p:pic>
        <p:nvPicPr>
          <p:cNvPr id="8" name="图片 7">
            <a:extLst>
              <a:ext uri="{FF2B5EF4-FFF2-40B4-BE49-F238E27FC236}">
                <a16:creationId xmlns:a16="http://schemas.microsoft.com/office/drawing/2014/main" id="{D3425826-15C8-4578-9FC3-F872858D5065}"/>
              </a:ext>
            </a:extLst>
          </p:cNvPr>
          <p:cNvPicPr>
            <a:picLocks noChangeAspect="1"/>
          </p:cNvPicPr>
          <p:nvPr/>
        </p:nvPicPr>
        <p:blipFill>
          <a:blip r:embed="rId7"/>
          <a:stretch>
            <a:fillRect/>
          </a:stretch>
        </p:blipFill>
        <p:spPr>
          <a:xfrm>
            <a:off x="2923347" y="4893293"/>
            <a:ext cx="1858379" cy="1705568"/>
          </a:xfrm>
          <a:prstGeom prst="rect">
            <a:avLst/>
          </a:prstGeom>
        </p:spPr>
      </p:pic>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1819</Words>
  <Application>Microsoft Office PowerPoint</Application>
  <PresentationFormat>宽屏</PresentationFormat>
  <Paragraphs>191</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宋体</vt:lpstr>
      <vt:lpstr>微软雅黑</vt:lpstr>
      <vt:lpstr>Arial</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Jiale</cp:lastModifiedBy>
  <cp:revision>19</cp:revision>
  <dcterms:created xsi:type="dcterms:W3CDTF">2017-07-15T13:06:00Z</dcterms:created>
  <dcterms:modified xsi:type="dcterms:W3CDTF">2022-02-17T07:23:46Z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