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9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5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6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F911-5737-42FB-94A1-1FCB6B3CEDFB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52EA-A3FF-4888-82C1-CBB584C7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物流策略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后加工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JIT</a:t>
            </a:r>
            <a:endParaRPr lang="en-US" altLang="zh-CN" dirty="0"/>
          </a:p>
          <a:p>
            <a:pPr lvl="1"/>
            <a:r>
              <a:rPr lang="zh-CN" altLang="en-US" dirty="0" smtClean="0"/>
              <a:t>一张生产单对应一张领料单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自动绑定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多张生产单对应一张领料单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人工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173738" cy="129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1682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采购提前期与采购策略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468404"/>
              </p:ext>
            </p:extLst>
          </p:nvPr>
        </p:nvGraphicFramePr>
        <p:xfrm>
          <a:off x="438721" y="1412428"/>
          <a:ext cx="8425183" cy="220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97"/>
                <a:gridCol w="1404197"/>
                <a:gridCol w="1512333"/>
                <a:gridCol w="1440160"/>
                <a:gridCol w="1080120"/>
                <a:gridCol w="1584176"/>
              </a:tblGrid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采购提前期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年度物料计划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周物料计划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天物料计划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采购单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采购单依据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&gt;14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周</a:t>
                      </a:r>
                      <a:r>
                        <a:rPr lang="en-US" altLang="zh-CN" sz="1600" dirty="0" smtClean="0"/>
                        <a:t>/12</a:t>
                      </a:r>
                      <a:r>
                        <a:rPr lang="zh-CN" altLang="en-US" sz="1600" dirty="0" smtClean="0"/>
                        <a:t>月</a:t>
                      </a:r>
                      <a:endParaRPr lang="en-US" altLang="zh-CN" sz="1600" smtClean="0"/>
                    </a:p>
                    <a:p>
                      <a:pPr algn="ctr"/>
                      <a:r>
                        <a:rPr lang="zh-CN" altLang="en-US" sz="1600" smtClean="0"/>
                        <a:t>物料</a:t>
                      </a:r>
                      <a:r>
                        <a:rPr lang="zh-CN" altLang="en-US" sz="1600" dirty="0" smtClean="0"/>
                        <a:t>计划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&lt;=14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天物料计划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库存消耗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&lt;=2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生产订单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库存消耗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sp>
        <p:nvSpPr>
          <p:cNvPr id="6" name="内容占位符 13"/>
          <p:cNvSpPr txBox="1">
            <a:spLocks/>
          </p:cNvSpPr>
          <p:nvPr/>
        </p:nvSpPr>
        <p:spPr bwMode="auto">
          <a:xfrm>
            <a:off x="395288" y="4005064"/>
            <a:ext cx="8497887" cy="2448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周物料计划采购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(MRP)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：长周期物料（进口料）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14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天物料计划采购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(MRP)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：国内物料（异地）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按生产单需求采购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(JIT)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：国内物料（本地）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按库存消耗采购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(Kanban)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：均衡消耗的常备物料（如石蜡油）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20713" marR="0" lvl="3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3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为物流路线设置策略（示意）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10210-AF1B-4B5B-A733-C48162501D94}" type="slidenum">
              <a:rPr lang="zh-CN" altLang="de-DE" smtClean="0"/>
              <a:pPr/>
              <a:t>3</a:t>
            </a:fld>
            <a:endParaRPr lang="de-DE" altLang="zh-CN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763910" y="4361051"/>
            <a:ext cx="105727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1001</a:t>
            </a:r>
            <a:endParaRPr lang="en-US" altLang="zh-CN" sz="1800" dirty="0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973710" y="4364226"/>
            <a:ext cx="108108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/>
              <a:t>WIP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278760" y="4361051"/>
            <a:ext cx="9350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3001</a:t>
            </a:r>
            <a:endParaRPr lang="en-US" altLang="zh-CN" sz="1800" dirty="0"/>
          </a:p>
        </p:txBody>
      </p:sp>
      <p:cxnSp>
        <p:nvCxnSpPr>
          <p:cNvPr id="30727" name="AutoShape 16"/>
          <p:cNvCxnSpPr>
            <a:cxnSpLocks noChangeShapeType="1"/>
            <a:stCxn id="30724" idx="2"/>
            <a:endCxn id="30725" idx="1"/>
          </p:cNvCxnSpPr>
          <p:nvPr/>
        </p:nvCxnSpPr>
        <p:spPr bwMode="auto">
          <a:xfrm rot="5400000" flipH="1" flipV="1">
            <a:off x="3008510" y="3899089"/>
            <a:ext cx="249238" cy="1681162"/>
          </a:xfrm>
          <a:prstGeom prst="bentConnector4">
            <a:avLst>
              <a:gd name="adj1" fmla="val -91611"/>
              <a:gd name="adj2" fmla="val 65741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28" name="AutoShape 17"/>
          <p:cNvCxnSpPr>
            <a:cxnSpLocks noChangeShapeType="1"/>
            <a:stCxn id="30725" idx="2"/>
            <a:endCxn id="30726" idx="1"/>
          </p:cNvCxnSpPr>
          <p:nvPr/>
        </p:nvCxnSpPr>
        <p:spPr bwMode="auto">
          <a:xfrm rot="5400000" flipH="1" flipV="1">
            <a:off x="5269110" y="3857814"/>
            <a:ext cx="254000" cy="1765300"/>
          </a:xfrm>
          <a:prstGeom prst="bentConnector4">
            <a:avLst>
              <a:gd name="adj1" fmla="val -90106"/>
              <a:gd name="adj2" fmla="val 6531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4833011" y="5154801"/>
            <a:ext cx="8197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生产线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cxnSp>
        <p:nvCxnSpPr>
          <p:cNvPr id="30730" name="AutoShape 21"/>
          <p:cNvCxnSpPr>
            <a:cxnSpLocks noChangeShapeType="1"/>
            <a:stCxn id="30732" idx="2"/>
            <a:endCxn id="30724" idx="0"/>
          </p:cNvCxnSpPr>
          <p:nvPr/>
        </p:nvCxnSpPr>
        <p:spPr bwMode="auto">
          <a:xfrm rot="5400000">
            <a:off x="2119375" y="3311677"/>
            <a:ext cx="1222548" cy="8762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1" name="Text Box 23"/>
          <p:cNvSpPr txBox="1">
            <a:spLocks noChangeArrowheads="1"/>
          </p:cNvSpPr>
          <p:nvPr/>
        </p:nvSpPr>
        <p:spPr bwMode="auto">
          <a:xfrm>
            <a:off x="2317948" y="5154801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2700436" y="2635265"/>
            <a:ext cx="9366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1002</a:t>
            </a:r>
            <a:endParaRPr lang="en-US" altLang="zh-CN" sz="1800" dirty="0"/>
          </a:p>
        </p:txBody>
      </p:sp>
      <p:cxnSp>
        <p:nvCxnSpPr>
          <p:cNvPr id="30733" name="AutoShape 32"/>
          <p:cNvCxnSpPr>
            <a:cxnSpLocks noChangeShapeType="1"/>
            <a:stCxn id="30740" idx="0"/>
            <a:endCxn id="30724" idx="1"/>
          </p:cNvCxnSpPr>
          <p:nvPr/>
        </p:nvCxnSpPr>
        <p:spPr bwMode="auto">
          <a:xfrm rot="5400000" flipH="1" flipV="1">
            <a:off x="1048742" y="4915884"/>
            <a:ext cx="1018381" cy="41195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4" name="Text Box 33"/>
          <p:cNvSpPr txBox="1">
            <a:spLocks noChangeArrowheads="1"/>
          </p:cNvSpPr>
          <p:nvPr/>
        </p:nvSpPr>
        <p:spPr bwMode="auto">
          <a:xfrm>
            <a:off x="612204" y="2131209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sp>
        <p:nvSpPr>
          <p:cNvPr id="30735" name="Text Box 35"/>
          <p:cNvSpPr txBox="1">
            <a:spLocks noChangeArrowheads="1"/>
          </p:cNvSpPr>
          <p:nvPr/>
        </p:nvSpPr>
        <p:spPr bwMode="auto">
          <a:xfrm>
            <a:off x="7380485" y="43642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销售路线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36" name="Text Box 36"/>
          <p:cNvSpPr txBox="1">
            <a:spLocks noChangeArrowheads="1"/>
          </p:cNvSpPr>
          <p:nvPr/>
        </p:nvSpPr>
        <p:spPr bwMode="auto">
          <a:xfrm>
            <a:off x="1454224" y="2995107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cxnSp>
        <p:nvCxnSpPr>
          <p:cNvPr id="30737" name="AutoShape 37"/>
          <p:cNvCxnSpPr>
            <a:cxnSpLocks noChangeShapeType="1"/>
            <a:stCxn id="30726" idx="3"/>
            <a:endCxn id="30739" idx="0"/>
          </p:cNvCxnSpPr>
          <p:nvPr/>
        </p:nvCxnSpPr>
        <p:spPr bwMode="auto">
          <a:xfrm>
            <a:off x="7213798" y="4612670"/>
            <a:ext cx="641895" cy="975519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38" name="AutoShape 38"/>
          <p:cNvCxnSpPr>
            <a:cxnSpLocks noChangeShapeType="1"/>
            <a:stCxn id="30734" idx="2"/>
            <a:endCxn id="30732" idx="1"/>
          </p:cNvCxnSpPr>
          <p:nvPr/>
        </p:nvCxnSpPr>
        <p:spPr bwMode="auto">
          <a:xfrm rot="16200000" flipH="1">
            <a:off x="1629374" y="1815822"/>
            <a:ext cx="509454" cy="1632669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9" name="Text Box 39"/>
          <p:cNvSpPr txBox="1">
            <a:spLocks noChangeArrowheads="1"/>
          </p:cNvSpPr>
          <p:nvPr/>
        </p:nvSpPr>
        <p:spPr bwMode="auto">
          <a:xfrm>
            <a:off x="7502723" y="5588189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0" name="Text Box 42"/>
          <p:cNvSpPr txBox="1">
            <a:spLocks noChangeArrowheads="1"/>
          </p:cNvSpPr>
          <p:nvPr/>
        </p:nvSpPr>
        <p:spPr bwMode="auto">
          <a:xfrm>
            <a:off x="896392" y="5631051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733623" y="50119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2259208" y="3459291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30746" name="TextBox 35"/>
          <p:cNvSpPr txBox="1">
            <a:spLocks noChangeArrowheads="1"/>
          </p:cNvSpPr>
          <p:nvPr/>
        </p:nvSpPr>
        <p:spPr bwMode="auto">
          <a:xfrm>
            <a:off x="1548308" y="2491249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MRP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7" name="TextBox 39"/>
          <p:cNvSpPr txBox="1">
            <a:spLocks noChangeArrowheads="1"/>
          </p:cNvSpPr>
          <p:nvPr/>
        </p:nvSpPr>
        <p:spPr bwMode="auto">
          <a:xfrm>
            <a:off x="2322393" y="53008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8" name="TextBox 40"/>
          <p:cNvSpPr txBox="1">
            <a:spLocks noChangeArrowheads="1"/>
          </p:cNvSpPr>
          <p:nvPr/>
        </p:nvSpPr>
        <p:spPr bwMode="auto">
          <a:xfrm>
            <a:off x="2268388" y="374732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0" name="TextBox 42"/>
          <p:cNvSpPr txBox="1">
            <a:spLocks noChangeArrowheads="1"/>
          </p:cNvSpPr>
          <p:nvPr/>
        </p:nvSpPr>
        <p:spPr bwMode="auto">
          <a:xfrm>
            <a:off x="468510" y="4580126"/>
            <a:ext cx="1168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MRP/KB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1" name="TextBox 43"/>
          <p:cNvSpPr txBox="1">
            <a:spLocks noChangeArrowheads="1"/>
          </p:cNvSpPr>
          <p:nvPr/>
        </p:nvSpPr>
        <p:spPr bwMode="auto">
          <a:xfrm>
            <a:off x="6712148" y="3675251"/>
            <a:ext cx="527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4928261" y="5300851"/>
            <a:ext cx="69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APS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3" name="Rectangle 7"/>
          <p:cNvSpPr>
            <a:spLocks noChangeArrowheads="1"/>
          </p:cNvSpPr>
          <p:nvPr/>
        </p:nvSpPr>
        <p:spPr bwMode="auto">
          <a:xfrm>
            <a:off x="7669410" y="3140264"/>
            <a:ext cx="9350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3PL</a:t>
            </a:r>
            <a:endParaRPr lang="en-US" altLang="zh-CN" sz="1800" dirty="0"/>
          </a:p>
        </p:txBody>
      </p:sp>
      <p:cxnSp>
        <p:nvCxnSpPr>
          <p:cNvPr id="30754" name="AutoShape 17"/>
          <p:cNvCxnSpPr>
            <a:cxnSpLocks noChangeShapeType="1"/>
            <a:stCxn id="30726" idx="0"/>
            <a:endCxn id="30753" idx="1"/>
          </p:cNvCxnSpPr>
          <p:nvPr/>
        </p:nvCxnSpPr>
        <p:spPr bwMode="auto">
          <a:xfrm rot="5400000" flipH="1" flipV="1">
            <a:off x="6723261" y="3414901"/>
            <a:ext cx="969962" cy="922337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5" name="Text Box 39"/>
          <p:cNvSpPr txBox="1">
            <a:spLocks noChangeArrowheads="1"/>
          </p:cNvSpPr>
          <p:nvPr/>
        </p:nvSpPr>
        <p:spPr bwMode="auto">
          <a:xfrm>
            <a:off x="7813004" y="1843177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cxnSp>
        <p:nvCxnSpPr>
          <p:cNvPr id="30756" name="AutoShape 17"/>
          <p:cNvCxnSpPr>
            <a:cxnSpLocks noChangeShapeType="1"/>
            <a:stCxn id="30753" idx="0"/>
            <a:endCxn id="30755" idx="2"/>
          </p:cNvCxnSpPr>
          <p:nvPr/>
        </p:nvCxnSpPr>
        <p:spPr bwMode="auto">
          <a:xfrm rot="5400000" flipH="1" flipV="1">
            <a:off x="7626018" y="2600309"/>
            <a:ext cx="1050866" cy="290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7" name="Text Box 23"/>
          <p:cNvSpPr txBox="1">
            <a:spLocks noChangeArrowheads="1"/>
          </p:cNvSpPr>
          <p:nvPr/>
        </p:nvSpPr>
        <p:spPr bwMode="auto">
          <a:xfrm>
            <a:off x="6229548" y="35006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4</a:t>
            </a:r>
            <a:endParaRPr lang="en-US" altLang="zh-CN" sz="1400" dirty="0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596980" y="2635265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销售路线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cxnSp>
        <p:nvCxnSpPr>
          <p:cNvPr id="43" name="AutoShape 21"/>
          <p:cNvCxnSpPr>
            <a:cxnSpLocks noChangeShapeType="1"/>
            <a:stCxn id="44" idx="2"/>
            <a:endCxn id="30725" idx="0"/>
          </p:cNvCxnSpPr>
          <p:nvPr/>
        </p:nvCxnSpPr>
        <p:spPr bwMode="auto">
          <a:xfrm rot="5400000">
            <a:off x="4452777" y="3343997"/>
            <a:ext cx="1081707" cy="9587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5004692" y="2779281"/>
            <a:ext cx="9366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1003</a:t>
            </a:r>
            <a:endParaRPr lang="en-US" altLang="zh-CN" sz="1800" dirty="0"/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3203848" y="1628800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3</a:t>
            </a:r>
            <a:endParaRPr lang="en-US" altLang="zh-CN" sz="1600" dirty="0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3996580" y="2060848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3</a:t>
            </a:r>
            <a:endParaRPr lang="en-US" altLang="zh-CN" sz="1400" dirty="0"/>
          </a:p>
        </p:txBody>
      </p:sp>
      <p:cxnSp>
        <p:nvCxnSpPr>
          <p:cNvPr id="47" name="AutoShape 38"/>
          <p:cNvCxnSpPr>
            <a:cxnSpLocks noChangeShapeType="1"/>
            <a:stCxn id="45" idx="2"/>
            <a:endCxn id="44" idx="0"/>
          </p:cNvCxnSpPr>
          <p:nvPr/>
        </p:nvCxnSpPr>
        <p:spPr bwMode="auto">
          <a:xfrm rot="16200000" flipH="1">
            <a:off x="4114078" y="1420354"/>
            <a:ext cx="904260" cy="18135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4572644" y="3571493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3</a:t>
            </a:r>
            <a:endParaRPr lang="en-US" altLang="zh-CN" sz="1400" dirty="0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4140596" y="2276872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MRP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0" name="TextBox 40"/>
          <p:cNvSpPr txBox="1">
            <a:spLocks noChangeArrowheads="1"/>
          </p:cNvSpPr>
          <p:nvPr/>
        </p:nvSpPr>
        <p:spPr bwMode="auto">
          <a:xfrm>
            <a:off x="4572644" y="378739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进口料采购方式（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进口料的采购提前期：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个月或更长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周物料计划中确定的需求转为采购订单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每月释放一次采购订单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13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天物料计划中确定的需求转为采购订单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每周释放一次采购订单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5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9358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按下游的订单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生产单、发货单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1391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国内物料采购方式（看板）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按下游的库存消耗生成采购订单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3900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炼胶领料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1)	</a:t>
            </a:r>
            <a:r>
              <a:rPr lang="zh-CN" altLang="en-US" dirty="0" smtClean="0"/>
              <a:t>氧化锌</a:t>
            </a:r>
            <a:r>
              <a:rPr lang="en-US" altLang="zh-CN" dirty="0" smtClean="0"/>
              <a:t>,</a:t>
            </a:r>
            <a:r>
              <a:rPr lang="zh-CN" altLang="en-US" dirty="0" smtClean="0"/>
              <a:t>氧化钙等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用量大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每个班领一次料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每次领用一托板的料</a:t>
            </a:r>
            <a:r>
              <a:rPr lang="en-US" altLang="zh-CN" dirty="0" smtClean="0"/>
              <a:t>.</a:t>
            </a:r>
            <a:r>
              <a:rPr lang="zh-CN" altLang="en-US" dirty="0" smtClean="0"/>
              <a:t>订单批量是一托板</a:t>
            </a:r>
            <a:r>
              <a:rPr lang="en-US" altLang="zh-CN" dirty="0" smtClean="0"/>
              <a:t>.(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2)	</a:t>
            </a:r>
            <a:r>
              <a:rPr lang="zh-CN" altLang="en-US" dirty="0" smtClean="0"/>
              <a:t>炭黑</a:t>
            </a:r>
            <a:r>
              <a:rPr lang="en-US" altLang="zh-CN" dirty="0" smtClean="0"/>
              <a:t>,</a:t>
            </a:r>
            <a:r>
              <a:rPr lang="zh-CN" altLang="en-US" dirty="0" smtClean="0"/>
              <a:t>石蜡油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一天领用一次料</a:t>
            </a:r>
            <a:r>
              <a:rPr lang="en-US" altLang="zh-CN" dirty="0" smtClean="0"/>
              <a:t>.(</a:t>
            </a:r>
            <a:r>
              <a:rPr lang="en-US" altLang="zh-CN" dirty="0" err="1" smtClean="0"/>
              <a:t>KanBan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3)	</a:t>
            </a:r>
            <a:r>
              <a:rPr lang="zh-CN" altLang="en-US" dirty="0" smtClean="0"/>
              <a:t>碳酸钙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容器容量小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每个班多次领料</a:t>
            </a:r>
            <a:r>
              <a:rPr lang="en-US" altLang="zh-CN" dirty="0" smtClean="0"/>
              <a:t>.(</a:t>
            </a:r>
            <a:r>
              <a:rPr lang="en-US" altLang="zh-CN" dirty="0" err="1" smtClean="0"/>
              <a:t>KanBan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4)	</a:t>
            </a:r>
            <a:r>
              <a:rPr lang="zh-CN" altLang="en-US" dirty="0" smtClean="0"/>
              <a:t>橡胶</a:t>
            </a:r>
            <a:endParaRPr lang="en-US" altLang="zh-CN" dirty="0"/>
          </a:p>
          <a:p>
            <a:pPr lvl="1"/>
            <a:r>
              <a:rPr lang="zh-CN" altLang="en-US" dirty="0" smtClean="0"/>
              <a:t>冬季需要预热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提前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r>
              <a:rPr lang="en-US" altLang="zh-CN" dirty="0" smtClean="0"/>
              <a:t>5)	</a:t>
            </a:r>
            <a:r>
              <a:rPr lang="zh-CN" altLang="en-US" dirty="0" smtClean="0"/>
              <a:t>其他普通材料</a:t>
            </a:r>
          </a:p>
          <a:p>
            <a:r>
              <a:rPr lang="en-US" altLang="zh-CN" dirty="0" smtClean="0"/>
              <a:t>6)	</a:t>
            </a:r>
            <a:r>
              <a:rPr lang="zh-CN" altLang="en-US" dirty="0" smtClean="0"/>
              <a:t>小料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隔</a:t>
            </a:r>
            <a:r>
              <a:rPr lang="zh-CN" altLang="zh-CN" dirty="0"/>
              <a:t>班领料</a:t>
            </a:r>
            <a:r>
              <a:rPr lang="en-US" altLang="zh-CN" dirty="0"/>
              <a:t>.</a:t>
            </a:r>
            <a:r>
              <a:rPr lang="zh-CN" altLang="zh-CN" dirty="0"/>
              <a:t>如早班就去领晚班的料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8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挤出领料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绒毛等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KanBan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钢</a:t>
            </a:r>
            <a:r>
              <a:rPr lang="zh-CN" altLang="en-US" dirty="0" smtClean="0"/>
              <a:t>带</a:t>
            </a:r>
            <a:r>
              <a:rPr lang="en-US" altLang="zh-CN" dirty="0" smtClean="0"/>
              <a:t>,</a:t>
            </a:r>
            <a:r>
              <a:rPr lang="zh-CN" altLang="en-US" dirty="0" smtClean="0"/>
              <a:t>胶料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需指明去向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80928"/>
            <a:ext cx="829545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085184"/>
            <a:ext cx="8151436" cy="92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6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453</Words>
  <Application>Microsoft Office PowerPoint</Application>
  <PresentationFormat>全屏显示(4:3)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物流策略</vt:lpstr>
      <vt:lpstr>采购提前期与采购策略</vt:lpstr>
      <vt:lpstr>为物流路线设置策略（示意）</vt:lpstr>
      <vt:lpstr>进口料采购方式（MRP）</vt:lpstr>
      <vt:lpstr>国内物料采购方式（MRP）</vt:lpstr>
      <vt:lpstr>国内物料采购方式（JIT）</vt:lpstr>
      <vt:lpstr>国内物料采购方式（看板）</vt:lpstr>
      <vt:lpstr>炼胶领料</vt:lpstr>
      <vt:lpstr>挤出领料</vt:lpstr>
      <vt:lpstr>后加工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物流策略</dc:title>
  <dc:creator>YFGMT8299</dc:creator>
  <cp:lastModifiedBy>YFGMT8299</cp:lastModifiedBy>
  <cp:revision>7</cp:revision>
  <dcterms:created xsi:type="dcterms:W3CDTF">2013-04-15T01:58:37Z</dcterms:created>
  <dcterms:modified xsi:type="dcterms:W3CDTF">2013-04-15T06:34:25Z</dcterms:modified>
</cp:coreProperties>
</file>