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257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304" r:id="rId13"/>
    <p:sldId id="306" r:id="rId14"/>
    <p:sldId id="305" r:id="rId15"/>
    <p:sldId id="315" r:id="rId16"/>
    <p:sldId id="316" r:id="rId17"/>
    <p:sldId id="317" r:id="rId18"/>
    <p:sldId id="318" r:id="rId19"/>
    <p:sldId id="313" r:id="rId20"/>
    <p:sldId id="312" r:id="rId21"/>
    <p:sldId id="319" r:id="rId22"/>
    <p:sldId id="320" r:id="rId23"/>
    <p:sldId id="325" r:id="rId24"/>
    <p:sldId id="324" r:id="rId25"/>
    <p:sldId id="321" r:id="rId26"/>
    <p:sldId id="314" r:id="rId27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99"/>
    <a:srgbClr val="996600"/>
    <a:srgbClr val="CC9900"/>
    <a:srgbClr val="0000FF"/>
    <a:srgbClr val="99FF99"/>
    <a:srgbClr val="FF0000"/>
    <a:srgbClr val="FF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65542" autoAdjust="0"/>
  </p:normalViewPr>
  <p:slideViewPr>
    <p:cSldViewPr>
      <p:cViewPr varScale="1">
        <p:scale>
          <a:sx n="87" d="100"/>
          <a:sy n="87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35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34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677" y="1195783"/>
            <a:ext cx="3926503" cy="69291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69460" y="1240624"/>
            <a:ext cx="200668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发货管理 </a:t>
            </a:r>
            <a:r>
              <a:rPr lang="en-US" altLang="zh-CN" dirty="0" smtClean="0"/>
              <a:t>(V1.1)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2012-7-18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胶料销售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412776"/>
          <a:ext cx="8424945" cy="473681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792088"/>
                <a:gridCol w="720080"/>
                <a:gridCol w="1152128"/>
                <a:gridCol w="1152128"/>
                <a:gridCol w="936104"/>
                <a:gridCol w="792088"/>
                <a:gridCol w="1440160"/>
                <a:gridCol w="1440169"/>
              </a:tblGrid>
              <a:tr h="393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内部工位库，产品进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香花库生产单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收货，月度按盘点数回冲物料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生产</a:t>
                      </a:r>
                      <a:endParaRPr lang="en-US" altLang="zh-CN" sz="1400" dirty="0" smtClean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申密实业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本部半制品库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无锡康达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委外加工，产品送本部产品库结算，采购定单反冲消耗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委外加工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本部半制品库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橡研所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发运结算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本部半制品库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金豹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发运结算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重庆工厂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广州工厂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胶料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胶料工位库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淮安工厂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厂内转储</a:t>
                      </a:r>
                      <a:endParaRPr lang="en-US" altLang="zh-CN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dirty="0" smtClean="0">
                          <a:latin typeface="+mj-lt"/>
                        </a:rPr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云形标注 5"/>
          <p:cNvSpPr/>
          <p:nvPr/>
        </p:nvSpPr>
        <p:spPr bwMode="auto">
          <a:xfrm>
            <a:off x="5076056" y="332656"/>
            <a:ext cx="2664296" cy="936104"/>
          </a:xfrm>
          <a:prstGeom prst="cloudCallout">
            <a:avLst>
              <a:gd name="adj1" fmla="val 8700"/>
              <a:gd name="adj2" fmla="val 15560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8000"/>
                </a:solidFill>
              </a:rPr>
              <a:t>物料消耗失去控制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3851920" y="5921896"/>
            <a:ext cx="2664296" cy="936104"/>
          </a:xfrm>
          <a:prstGeom prst="cloudCallout">
            <a:avLst>
              <a:gd name="adj1" fmla="val -39563"/>
              <a:gd name="adj2" fmla="val -94706"/>
            </a:avLst>
          </a:prstGeom>
          <a:solidFill>
            <a:srgbClr val="FFFF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多余的厂内转储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挤出件销售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412776"/>
          <a:ext cx="8424944" cy="411227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864096"/>
                <a:gridCol w="864096"/>
                <a:gridCol w="1224136"/>
                <a:gridCol w="864096"/>
                <a:gridCol w="1008112"/>
                <a:gridCol w="936104"/>
                <a:gridCol w="1224136"/>
                <a:gridCol w="1440168"/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9305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于田库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委外加工模式，回玉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委外加工</a:t>
                      </a:r>
                      <a:endParaRPr lang="en-US" altLang="zh-CN" sz="14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004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香花库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内部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生产模式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生产</a:t>
                      </a:r>
                      <a:endParaRPr lang="en-US" altLang="zh-CN" sz="14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2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橡研所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委外加工模式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委外加工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2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申密机电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销售发运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2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重庆工厂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销售发运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2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广州工厂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销售发运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2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本部半制品库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淮安工厂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销售发运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材料销售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289803"/>
          <a:ext cx="8424948" cy="4553901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792088"/>
                <a:gridCol w="720080"/>
                <a:gridCol w="1080120"/>
                <a:gridCol w="1440166"/>
                <a:gridCol w="864090"/>
                <a:gridCol w="792088"/>
                <a:gridCol w="1152128"/>
                <a:gridCol w="1584188"/>
              </a:tblGrid>
              <a:tr h="33899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芜湖库博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TBD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委外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加工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内部转储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委外加工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重庆工厂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内部转储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销售发运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材料</a:t>
                      </a:r>
                      <a:r>
                        <a:rPr lang="en-US" altLang="zh-CN" sz="140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物料采购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成品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广州工厂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内部转储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销售发运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材料</a:t>
                      </a:r>
                      <a:r>
                        <a:rPr lang="en-US" altLang="zh-CN" sz="140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物料采购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成品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淮安工厂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内部转储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销售发运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材料</a:t>
                      </a:r>
                      <a:r>
                        <a:rPr lang="en-US" altLang="zh-CN" sz="140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物料采购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成品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9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申密机电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内部转储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销售发运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材料</a:t>
                      </a:r>
                      <a:r>
                        <a:rPr lang="en-US" altLang="zh-CN" sz="140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物料采购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成品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内部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生产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生产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本部材料库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本部关联交易库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委外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加工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委外加工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外库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委外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加工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委外加工</a:t>
                      </a:r>
                      <a:endParaRPr lang="zh-CN" alt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852936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/>
              <a:t>销售发运流程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销售发运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高级仓库模式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4416871" y="2861037"/>
            <a:ext cx="595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 smtClean="0">
                <a:effectLst/>
              </a:rPr>
              <a:t>发货</a:t>
            </a:r>
            <a:endParaRPr lang="en-US" altLang="zh-CN" sz="1600" b="1" dirty="0">
              <a:effectLst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544" y="2780928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/>
              </a:rPr>
              <a:t>仓储区</a:t>
            </a:r>
            <a:endParaRPr lang="zh-CN" altLang="zh-CN" sz="1800" b="1" dirty="0">
              <a:effectLst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467544" y="3619128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81831" y="4109665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67544" y="4595440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553394" y="4139828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766119" y="353975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拣货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75506" y="4195390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975544" y="4189040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75506" y="4670053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975544" y="466370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273994" y="4663703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661219" y="319685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959669" y="319050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959669" y="369691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1915344" y="402394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1273994" y="3696915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888" y="4725144"/>
            <a:ext cx="18712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84213" y="152149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1990626" y="314468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04903" y="325127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流程图: 文档 29"/>
          <p:cNvSpPr/>
          <p:nvPr/>
        </p:nvSpPr>
        <p:spPr bwMode="auto">
          <a:xfrm>
            <a:off x="5148064" y="4005064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32" name="流程图: 文档 31"/>
          <p:cNvSpPr/>
          <p:nvPr/>
        </p:nvSpPr>
        <p:spPr bwMode="auto">
          <a:xfrm>
            <a:off x="1692275" y="2169195"/>
            <a:ext cx="919163" cy="53340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>
                <a:effectLst/>
              </a:rPr>
              <a:t>拣货单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33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4160266" y="3008323"/>
            <a:ext cx="342944" cy="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9625" y="3755330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7244407" y="465278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5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36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996" y="1556172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23"/>
          <p:cNvSpPr>
            <a:spLocks noChangeArrowheads="1"/>
          </p:cNvSpPr>
          <p:nvPr/>
        </p:nvSpPr>
        <p:spPr bwMode="auto">
          <a:xfrm rot="5400000">
            <a:off x="4006850" y="3789040"/>
            <a:ext cx="504056" cy="122413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8" name="组合 104"/>
          <p:cNvGrpSpPr>
            <a:grpSpLocks/>
          </p:cNvGrpSpPr>
          <p:nvPr/>
        </p:nvGrpSpPr>
        <p:grpSpPr bwMode="auto">
          <a:xfrm>
            <a:off x="3563888" y="836712"/>
            <a:ext cx="3030537" cy="1296988"/>
            <a:chOff x="4752020" y="836935"/>
            <a:chExt cx="3031182" cy="1295698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40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42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6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200" b="1" dirty="0" smtClean="0"/>
                <a:t>发货单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</a:t>
              </a:r>
              <a:r>
                <a:rPr lang="en-US" altLang="zh-CN" sz="1050" dirty="0" smtClean="0">
                  <a:effectLst/>
                </a:rPr>
                <a:t>100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/>
                <a:t>200</a:t>
              </a:r>
              <a:endParaRPr lang="en-US" altLang="zh-CN" sz="105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</a:t>
              </a:r>
              <a:r>
                <a:rPr lang="en-US" altLang="zh-CN" sz="1050" dirty="0" smtClean="0"/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</a:t>
              </a:r>
              <a:r>
                <a:rPr lang="en-US" altLang="zh-CN" sz="1050" dirty="0" smtClean="0">
                  <a:effectLst/>
                </a:rPr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</p:txBody>
        </p:sp>
        <p:grpSp>
          <p:nvGrpSpPr>
            <p:cNvPr id="44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5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3" name="AutoShape 23"/>
          <p:cNvSpPr>
            <a:spLocks noChangeArrowheads="1"/>
          </p:cNvSpPr>
          <p:nvPr/>
        </p:nvSpPr>
        <p:spPr bwMode="auto">
          <a:xfrm rot="16200000" flipH="1">
            <a:off x="2249974" y="855849"/>
            <a:ext cx="647700" cy="1836118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1008063" y="123415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打印拣货单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" name="AutoShape 51"/>
          <p:cNvSpPr>
            <a:spLocks noChangeArrowheads="1"/>
          </p:cNvSpPr>
          <p:nvPr/>
        </p:nvSpPr>
        <p:spPr bwMode="auto">
          <a:xfrm>
            <a:off x="2890069" y="401124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6" name="AutoShape 51"/>
          <p:cNvSpPr>
            <a:spLocks noChangeArrowheads="1"/>
          </p:cNvSpPr>
          <p:nvPr/>
        </p:nvSpPr>
        <p:spPr bwMode="auto">
          <a:xfrm>
            <a:off x="3142481" y="400878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5054029" y="3611662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effectLst/>
                <a:latin typeface="宋体" pitchFamily="2" charset="-122"/>
                <a:ea typeface="宋体" pitchFamily="2" charset="-122"/>
              </a:rPr>
              <a:t>打印送货单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>
            <a:off x="2811858" y="409564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3056458" y="409564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1" name="AutoShape 51"/>
          <p:cNvSpPr>
            <a:spLocks noChangeArrowheads="1"/>
          </p:cNvSpPr>
          <p:nvPr/>
        </p:nvSpPr>
        <p:spPr bwMode="auto">
          <a:xfrm>
            <a:off x="2716909" y="418827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2" name="AutoShape 51"/>
          <p:cNvSpPr>
            <a:spLocks noChangeArrowheads="1"/>
          </p:cNvSpPr>
          <p:nvPr/>
        </p:nvSpPr>
        <p:spPr bwMode="auto">
          <a:xfrm>
            <a:off x="2969321" y="418581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3" name="AutoShape 51"/>
          <p:cNvSpPr>
            <a:spLocks noChangeArrowheads="1"/>
          </p:cNvSpPr>
          <p:nvPr/>
        </p:nvSpPr>
        <p:spPr bwMode="auto">
          <a:xfrm>
            <a:off x="2638698" y="427268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4" name="AutoShape 51"/>
          <p:cNvSpPr>
            <a:spLocks noChangeArrowheads="1"/>
          </p:cNvSpPr>
          <p:nvPr/>
        </p:nvSpPr>
        <p:spPr bwMode="auto">
          <a:xfrm>
            <a:off x="2883298" y="427268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9" name="AutoShape 51"/>
          <p:cNvSpPr>
            <a:spLocks noChangeArrowheads="1"/>
          </p:cNvSpPr>
          <p:nvPr/>
        </p:nvSpPr>
        <p:spPr bwMode="auto">
          <a:xfrm>
            <a:off x="2710706" y="393677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0" name="AutoShape 51"/>
          <p:cNvSpPr>
            <a:spLocks noChangeArrowheads="1"/>
          </p:cNvSpPr>
          <p:nvPr/>
        </p:nvSpPr>
        <p:spPr bwMode="auto">
          <a:xfrm>
            <a:off x="2998738" y="393677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6839862" y="566124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6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2566928" y="3165161"/>
            <a:ext cx="366110" cy="6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23" descr="Home_1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0430" y="3717032"/>
            <a:ext cx="1005629" cy="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7748463" y="4580780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客户签收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流程图: 文档 120"/>
          <p:cNvSpPr/>
          <p:nvPr/>
        </p:nvSpPr>
        <p:spPr bwMode="auto">
          <a:xfrm>
            <a:off x="7740352" y="4941168"/>
            <a:ext cx="980231" cy="504056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客户回单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6660232" y="6093296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发货确认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" name="流程图: 文档 122"/>
          <p:cNvSpPr/>
          <p:nvPr/>
        </p:nvSpPr>
        <p:spPr bwMode="auto">
          <a:xfrm>
            <a:off x="5148064" y="5733256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2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73325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 Box 18"/>
          <p:cNvSpPr txBox="1">
            <a:spLocks noChangeArrowheads="1"/>
          </p:cNvSpPr>
          <p:nvPr/>
        </p:nvSpPr>
        <p:spPr bwMode="auto">
          <a:xfrm>
            <a:off x="5364088" y="632544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打印收货单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" name="AutoShape 23"/>
          <p:cNvSpPr>
            <a:spLocks noChangeArrowheads="1"/>
          </p:cNvSpPr>
          <p:nvPr/>
        </p:nvSpPr>
        <p:spPr bwMode="auto">
          <a:xfrm rot="10800000">
            <a:off x="7308303" y="5589240"/>
            <a:ext cx="1152128" cy="44483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127" name="流程图: 文档 126"/>
          <p:cNvSpPr/>
          <p:nvPr/>
        </p:nvSpPr>
        <p:spPr bwMode="auto">
          <a:xfrm>
            <a:off x="7560468" y="1230462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客户订单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28" name="AutoShape 15"/>
          <p:cNvSpPr>
            <a:spLocks noChangeArrowheads="1"/>
          </p:cNvSpPr>
          <p:nvPr/>
        </p:nvSpPr>
        <p:spPr bwMode="auto">
          <a:xfrm rot="10800000">
            <a:off x="6696372" y="1302470"/>
            <a:ext cx="792088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129" name="AutoShape 15"/>
          <p:cNvSpPr>
            <a:spLocks noChangeArrowheads="1"/>
          </p:cNvSpPr>
          <p:nvPr/>
        </p:nvSpPr>
        <p:spPr bwMode="auto">
          <a:xfrm rot="20689068">
            <a:off x="6278919" y="4209727"/>
            <a:ext cx="106700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15" name="Text Box 56"/>
          <p:cNvSpPr txBox="1">
            <a:spLocks noChangeArrowheads="1"/>
          </p:cNvSpPr>
          <p:nvPr/>
        </p:nvSpPr>
        <p:spPr bwMode="auto">
          <a:xfrm>
            <a:off x="2807108" y="1076573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销售发运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订单发货模式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4438898" y="2780928"/>
            <a:ext cx="595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 smtClean="0">
                <a:effectLst/>
              </a:rPr>
              <a:t>发货</a:t>
            </a:r>
            <a:endParaRPr lang="en-US" altLang="zh-CN" sz="1600" b="1" dirty="0">
              <a:effectLst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140545" y="3891593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353270" y="3426282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备货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266" y="4611673"/>
            <a:ext cx="1791910" cy="68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84213" y="152149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1577777" y="303121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26930" y="31711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流程图: 文档 29"/>
          <p:cNvSpPr/>
          <p:nvPr/>
        </p:nvSpPr>
        <p:spPr bwMode="auto">
          <a:xfrm>
            <a:off x="5170091" y="3924955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32" name="流程图: 文档 31"/>
          <p:cNvSpPr/>
          <p:nvPr/>
        </p:nvSpPr>
        <p:spPr bwMode="auto">
          <a:xfrm>
            <a:off x="1692275" y="2169195"/>
            <a:ext cx="919163" cy="53340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/>
              <a:t>发</a:t>
            </a:r>
            <a:r>
              <a:rPr lang="zh-CN" altLang="en-US" sz="1400" b="1" dirty="0" smtClean="0">
                <a:effectLst/>
              </a:rPr>
              <a:t>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3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652" y="3675221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7244407" y="465278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36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996" y="1556172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23"/>
          <p:cNvSpPr>
            <a:spLocks noChangeArrowheads="1"/>
          </p:cNvSpPr>
          <p:nvPr/>
        </p:nvSpPr>
        <p:spPr bwMode="auto">
          <a:xfrm rot="5400000">
            <a:off x="3893381" y="3562100"/>
            <a:ext cx="504056" cy="145107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3563888" y="836712"/>
            <a:ext cx="3030537" cy="1296988"/>
            <a:chOff x="4752020" y="836935"/>
            <a:chExt cx="3031182" cy="1295698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5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23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6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200" b="1" dirty="0" smtClean="0"/>
                <a:t>发货单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</a:t>
              </a:r>
              <a:r>
                <a:rPr lang="en-US" altLang="zh-CN" sz="1050" dirty="0" smtClean="0">
                  <a:effectLst/>
                </a:rPr>
                <a:t>100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/>
                <a:t>200</a:t>
              </a:r>
              <a:endParaRPr lang="en-US" altLang="zh-CN" sz="105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</a:t>
              </a:r>
              <a:r>
                <a:rPr lang="en-US" altLang="zh-CN" sz="1050" dirty="0" smtClean="0"/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</a:t>
              </a:r>
              <a:r>
                <a:rPr lang="en-US" altLang="zh-CN" sz="1050" dirty="0" smtClean="0">
                  <a:effectLst/>
                </a:rPr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</p:txBody>
        </p:sp>
        <p:grpSp>
          <p:nvGrpSpPr>
            <p:cNvPr id="24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5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3" name="AutoShape 23"/>
          <p:cNvSpPr>
            <a:spLocks noChangeArrowheads="1"/>
          </p:cNvSpPr>
          <p:nvPr/>
        </p:nvSpPr>
        <p:spPr bwMode="auto">
          <a:xfrm rot="16200000" flipH="1">
            <a:off x="2213970" y="891853"/>
            <a:ext cx="647700" cy="1764110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1008063" y="123415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打印发货单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" name="AutoShape 51"/>
          <p:cNvSpPr>
            <a:spLocks noChangeArrowheads="1"/>
          </p:cNvSpPr>
          <p:nvPr/>
        </p:nvSpPr>
        <p:spPr bwMode="auto">
          <a:xfrm>
            <a:off x="2477220" y="389776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6" name="AutoShape 51"/>
          <p:cNvSpPr>
            <a:spLocks noChangeArrowheads="1"/>
          </p:cNvSpPr>
          <p:nvPr/>
        </p:nvSpPr>
        <p:spPr bwMode="auto">
          <a:xfrm>
            <a:off x="2729632" y="3895314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5076056" y="353155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effectLst/>
                <a:latin typeface="宋体" pitchFamily="2" charset="-122"/>
                <a:ea typeface="宋体" pitchFamily="2" charset="-122"/>
              </a:rPr>
              <a:t>打印送货单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>
            <a:off x="2399009" y="3982178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2643609" y="3982178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1" name="AutoShape 51"/>
          <p:cNvSpPr>
            <a:spLocks noChangeArrowheads="1"/>
          </p:cNvSpPr>
          <p:nvPr/>
        </p:nvSpPr>
        <p:spPr bwMode="auto">
          <a:xfrm>
            <a:off x="2304060" y="407480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2" name="AutoShape 51"/>
          <p:cNvSpPr>
            <a:spLocks noChangeArrowheads="1"/>
          </p:cNvSpPr>
          <p:nvPr/>
        </p:nvSpPr>
        <p:spPr bwMode="auto">
          <a:xfrm>
            <a:off x="2556472" y="407234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3" name="AutoShape 51"/>
          <p:cNvSpPr>
            <a:spLocks noChangeArrowheads="1"/>
          </p:cNvSpPr>
          <p:nvPr/>
        </p:nvSpPr>
        <p:spPr bwMode="auto">
          <a:xfrm>
            <a:off x="2225849" y="415920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4" name="AutoShape 51"/>
          <p:cNvSpPr>
            <a:spLocks noChangeArrowheads="1"/>
          </p:cNvSpPr>
          <p:nvPr/>
        </p:nvSpPr>
        <p:spPr bwMode="auto">
          <a:xfrm>
            <a:off x="2470449" y="415920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9" name="AutoShape 51"/>
          <p:cNvSpPr>
            <a:spLocks noChangeArrowheads="1"/>
          </p:cNvSpPr>
          <p:nvPr/>
        </p:nvSpPr>
        <p:spPr bwMode="auto">
          <a:xfrm>
            <a:off x="2297857" y="382330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0" name="AutoShape 51"/>
          <p:cNvSpPr>
            <a:spLocks noChangeArrowheads="1"/>
          </p:cNvSpPr>
          <p:nvPr/>
        </p:nvSpPr>
        <p:spPr bwMode="auto">
          <a:xfrm>
            <a:off x="2585889" y="382330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6839862" y="566124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5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19" name="Picture 223" descr="Home_1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0430" y="3717032"/>
            <a:ext cx="1005629" cy="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7748463" y="4580780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客户签收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流程图: 文档 120"/>
          <p:cNvSpPr/>
          <p:nvPr/>
        </p:nvSpPr>
        <p:spPr bwMode="auto">
          <a:xfrm>
            <a:off x="7740352" y="4941168"/>
            <a:ext cx="980231" cy="504056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客户回单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6660232" y="6093296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发货确认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" name="流程图: 文档 122"/>
          <p:cNvSpPr/>
          <p:nvPr/>
        </p:nvSpPr>
        <p:spPr bwMode="auto">
          <a:xfrm>
            <a:off x="5148064" y="5733256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2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573325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 Box 18"/>
          <p:cNvSpPr txBox="1">
            <a:spLocks noChangeArrowheads="1"/>
          </p:cNvSpPr>
          <p:nvPr/>
        </p:nvSpPr>
        <p:spPr bwMode="auto">
          <a:xfrm>
            <a:off x="5364088" y="632544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打印收货单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" name="AutoShape 23"/>
          <p:cNvSpPr>
            <a:spLocks noChangeArrowheads="1"/>
          </p:cNvSpPr>
          <p:nvPr/>
        </p:nvSpPr>
        <p:spPr bwMode="auto">
          <a:xfrm rot="10800000">
            <a:off x="7308303" y="5589240"/>
            <a:ext cx="1152128" cy="44483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115" name="流程图: 文档 114"/>
          <p:cNvSpPr/>
          <p:nvPr/>
        </p:nvSpPr>
        <p:spPr bwMode="auto">
          <a:xfrm>
            <a:off x="7560468" y="1340768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客户订单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17" name="AutoShape 15"/>
          <p:cNvSpPr>
            <a:spLocks noChangeArrowheads="1"/>
          </p:cNvSpPr>
          <p:nvPr/>
        </p:nvSpPr>
        <p:spPr bwMode="auto">
          <a:xfrm rot="10800000">
            <a:off x="6696372" y="1412776"/>
            <a:ext cx="792088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pic>
        <p:nvPicPr>
          <p:cNvPr id="129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4435" y="2811473"/>
            <a:ext cx="1063549" cy="10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91"/>
          <p:cNvSpPr txBox="1">
            <a:spLocks noChangeArrowheads="1"/>
          </p:cNvSpPr>
          <p:nvPr/>
        </p:nvSpPr>
        <p:spPr bwMode="auto">
          <a:xfrm>
            <a:off x="3635896" y="3027497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M</a:t>
            </a:r>
            <a:r>
              <a:rPr lang="en-US" altLang="zh-CN" sz="1400" b="1" dirty="0" smtClean="0">
                <a:solidFill>
                  <a:schemeClr val="bg1"/>
                </a:solidFill>
                <a:effectLst/>
              </a:rPr>
              <a:t>ES</a:t>
            </a:r>
            <a:endParaRPr lang="zh-CN" altLang="en-US" sz="1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AutoShape 15"/>
          <p:cNvSpPr>
            <a:spLocks noChangeArrowheads="1"/>
          </p:cNvSpPr>
          <p:nvPr/>
        </p:nvSpPr>
        <p:spPr bwMode="auto">
          <a:xfrm rot="20429375">
            <a:off x="6278919" y="4209727"/>
            <a:ext cx="106700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异地转储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4416871" y="3038763"/>
            <a:ext cx="595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 smtClean="0">
                <a:effectLst/>
              </a:rPr>
              <a:t>发货</a:t>
            </a:r>
            <a:endParaRPr lang="en-US" altLang="zh-CN" sz="1600" b="1" dirty="0">
              <a:effectLst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544" y="2958654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/>
              </a:rPr>
              <a:t>仓储区</a:t>
            </a:r>
            <a:endParaRPr lang="zh-CN" altLang="zh-CN" sz="1800" b="1" dirty="0">
              <a:effectLst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467544" y="3796854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81831" y="4287391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67544" y="4773166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553394" y="4317554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766119" y="3717479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拣货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75506" y="437311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975544" y="436676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75506" y="484777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975544" y="48414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273994" y="484142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661219" y="337457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959669" y="33682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959669" y="387464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1915344" y="420166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1273994" y="387464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888" y="4902870"/>
            <a:ext cx="18712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84213" y="169922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1990626" y="332241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04903" y="342900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流程图: 文档 29"/>
          <p:cNvSpPr/>
          <p:nvPr/>
        </p:nvSpPr>
        <p:spPr bwMode="auto">
          <a:xfrm>
            <a:off x="5148064" y="4182790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32" name="流程图: 文档 31"/>
          <p:cNvSpPr/>
          <p:nvPr/>
        </p:nvSpPr>
        <p:spPr bwMode="auto">
          <a:xfrm>
            <a:off x="1692275" y="2346921"/>
            <a:ext cx="919163" cy="53340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>
                <a:effectLst/>
              </a:rPr>
              <a:t>拣货单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33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4160266" y="3186049"/>
            <a:ext cx="342944" cy="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9625" y="3933056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7452320" y="511889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36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996" y="1733898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23"/>
          <p:cNvSpPr>
            <a:spLocks noChangeArrowheads="1"/>
          </p:cNvSpPr>
          <p:nvPr/>
        </p:nvSpPr>
        <p:spPr bwMode="auto">
          <a:xfrm rot="5400000">
            <a:off x="4006850" y="3966766"/>
            <a:ext cx="504056" cy="122413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3419872" y="1014438"/>
            <a:ext cx="3030537" cy="1296988"/>
            <a:chOff x="4752020" y="836935"/>
            <a:chExt cx="3031182" cy="1295698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5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23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6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200" b="1" dirty="0" smtClean="0"/>
                <a:t>发货单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</a:t>
              </a:r>
              <a:r>
                <a:rPr lang="en-US" altLang="zh-CN" sz="1050" dirty="0" smtClean="0">
                  <a:effectLst/>
                </a:rPr>
                <a:t>100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/>
                <a:t>200</a:t>
              </a:r>
              <a:endParaRPr lang="en-US" altLang="zh-CN" sz="105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</a:t>
              </a:r>
              <a:r>
                <a:rPr lang="en-US" altLang="zh-CN" sz="1050" dirty="0" smtClean="0"/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</a:t>
              </a:r>
              <a:r>
                <a:rPr lang="en-US" altLang="zh-CN" sz="1050" dirty="0" smtClean="0">
                  <a:effectLst/>
                </a:rPr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</p:txBody>
        </p:sp>
        <p:grpSp>
          <p:nvGrpSpPr>
            <p:cNvPr id="24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5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3" name="AutoShape 23"/>
          <p:cNvSpPr>
            <a:spLocks noChangeArrowheads="1"/>
          </p:cNvSpPr>
          <p:nvPr/>
        </p:nvSpPr>
        <p:spPr bwMode="auto">
          <a:xfrm rot="16200000" flipH="1">
            <a:off x="2177966" y="1105583"/>
            <a:ext cx="647700" cy="1692102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1008063" y="1411884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打印拣货单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" name="AutoShape 51"/>
          <p:cNvSpPr>
            <a:spLocks noChangeArrowheads="1"/>
          </p:cNvSpPr>
          <p:nvPr/>
        </p:nvSpPr>
        <p:spPr bwMode="auto">
          <a:xfrm>
            <a:off x="2890069" y="418896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6" name="AutoShape 51"/>
          <p:cNvSpPr>
            <a:spLocks noChangeArrowheads="1"/>
          </p:cNvSpPr>
          <p:nvPr/>
        </p:nvSpPr>
        <p:spPr bwMode="auto">
          <a:xfrm>
            <a:off x="3142481" y="418651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5054029" y="378938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effectLst/>
                <a:latin typeface="宋体" pitchFamily="2" charset="-122"/>
                <a:ea typeface="宋体" pitchFamily="2" charset="-122"/>
              </a:rPr>
              <a:t>打印送货单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>
            <a:off x="2811858" y="427337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3056458" y="427337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1" name="AutoShape 51"/>
          <p:cNvSpPr>
            <a:spLocks noChangeArrowheads="1"/>
          </p:cNvSpPr>
          <p:nvPr/>
        </p:nvSpPr>
        <p:spPr bwMode="auto">
          <a:xfrm>
            <a:off x="2716909" y="436599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2" name="AutoShape 51"/>
          <p:cNvSpPr>
            <a:spLocks noChangeArrowheads="1"/>
          </p:cNvSpPr>
          <p:nvPr/>
        </p:nvSpPr>
        <p:spPr bwMode="auto">
          <a:xfrm>
            <a:off x="2969321" y="4363542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3" name="AutoShape 51"/>
          <p:cNvSpPr>
            <a:spLocks noChangeArrowheads="1"/>
          </p:cNvSpPr>
          <p:nvPr/>
        </p:nvSpPr>
        <p:spPr bwMode="auto">
          <a:xfrm>
            <a:off x="2638698" y="445040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4" name="AutoShape 51"/>
          <p:cNvSpPr>
            <a:spLocks noChangeArrowheads="1"/>
          </p:cNvSpPr>
          <p:nvPr/>
        </p:nvSpPr>
        <p:spPr bwMode="auto">
          <a:xfrm>
            <a:off x="2883298" y="445040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9" name="AutoShape 51"/>
          <p:cNvSpPr>
            <a:spLocks noChangeArrowheads="1"/>
          </p:cNvSpPr>
          <p:nvPr/>
        </p:nvSpPr>
        <p:spPr bwMode="auto">
          <a:xfrm>
            <a:off x="2710706" y="4114503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0" name="AutoShape 51"/>
          <p:cNvSpPr>
            <a:spLocks noChangeArrowheads="1"/>
          </p:cNvSpPr>
          <p:nvPr/>
        </p:nvSpPr>
        <p:spPr bwMode="auto">
          <a:xfrm>
            <a:off x="2998738" y="4114503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1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2566928" y="3342887"/>
            <a:ext cx="366110" cy="6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7524328" y="5118894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latin typeface="宋体" pitchFamily="2" charset="-122"/>
              </a:rPr>
              <a:t>收货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" name="流程图: 文档 122"/>
          <p:cNvSpPr/>
          <p:nvPr/>
        </p:nvSpPr>
        <p:spPr bwMode="auto">
          <a:xfrm>
            <a:off x="6948264" y="5622950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2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5622950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 Box 18"/>
          <p:cNvSpPr txBox="1">
            <a:spLocks noChangeArrowheads="1"/>
          </p:cNvSpPr>
          <p:nvPr/>
        </p:nvSpPr>
        <p:spPr bwMode="auto">
          <a:xfrm>
            <a:off x="7236296" y="6253435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打印收货单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9" name="AutoShape 15"/>
          <p:cNvSpPr>
            <a:spLocks noChangeArrowheads="1"/>
          </p:cNvSpPr>
          <p:nvPr/>
        </p:nvSpPr>
        <p:spPr bwMode="auto">
          <a:xfrm rot="20773304">
            <a:off x="6335659" y="4570430"/>
            <a:ext cx="885369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pic>
        <p:nvPicPr>
          <p:cNvPr id="117" name="Picture 226" descr="School_128"/>
          <p:cNvPicPr>
            <a:picLocks noChangeAspect="1" noChangeArrowheads="1"/>
          </p:cNvPicPr>
          <p:nvPr/>
        </p:nvPicPr>
        <p:blipFill>
          <a:blip r:embed="rId5" cstate="print"/>
          <a:srcRect t="13454"/>
          <a:stretch>
            <a:fillRect/>
          </a:stretch>
        </p:blipFill>
        <p:spPr bwMode="auto">
          <a:xfrm>
            <a:off x="7452320" y="4038774"/>
            <a:ext cx="12518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云形标注 131"/>
          <p:cNvSpPr/>
          <p:nvPr/>
        </p:nvSpPr>
        <p:spPr bwMode="auto">
          <a:xfrm>
            <a:off x="6660232" y="1662510"/>
            <a:ext cx="2232248" cy="1008112"/>
          </a:xfrm>
          <a:prstGeom prst="cloudCallout">
            <a:avLst>
              <a:gd name="adj1" fmla="val -71323"/>
              <a:gd name="adj2" fmla="val -5088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8000"/>
                </a:solidFill>
                <a:latin typeface="宋体" pitchFamily="2" charset="-122"/>
              </a:rPr>
              <a:t>  供方发货单 </a:t>
            </a:r>
            <a:endParaRPr lang="en-US" altLang="zh-CN" sz="1600" dirty="0" smtClean="0">
              <a:solidFill>
                <a:srgbClr val="008000"/>
              </a:solidFill>
              <a:latin typeface="宋体" pitchFamily="2" charset="-122"/>
            </a:endParaRPr>
          </a:p>
          <a:p>
            <a:pPr algn="ctr">
              <a:defRPr/>
            </a:pPr>
            <a:r>
              <a:rPr lang="en-US" altLang="zh-CN" sz="1600" dirty="0" smtClean="0">
                <a:solidFill>
                  <a:srgbClr val="008000"/>
                </a:solidFill>
                <a:latin typeface="宋体" pitchFamily="2" charset="-122"/>
              </a:rPr>
              <a:t>= </a:t>
            </a:r>
            <a:r>
              <a:rPr lang="zh-CN" altLang="en-US" sz="1600" dirty="0" smtClean="0">
                <a:solidFill>
                  <a:srgbClr val="008000"/>
                </a:solidFill>
                <a:latin typeface="宋体" pitchFamily="2" charset="-122"/>
              </a:rPr>
              <a:t>需方要货单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材料销售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4416871" y="2861037"/>
            <a:ext cx="595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 smtClean="0">
                <a:effectLst/>
              </a:rPr>
              <a:t>发货</a:t>
            </a:r>
            <a:endParaRPr lang="en-US" altLang="zh-CN" sz="1600" b="1" dirty="0">
              <a:effectLst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544" y="2780928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/>
              </a:rPr>
              <a:t>仓储区</a:t>
            </a:r>
            <a:endParaRPr lang="zh-CN" altLang="zh-CN" sz="1800" b="1" dirty="0">
              <a:effectLst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467544" y="3619128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81831" y="4109665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67544" y="4595440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553394" y="4139828"/>
            <a:ext cx="105727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766119" y="353975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拣货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75506" y="4195390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975544" y="4189040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75506" y="4670053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975544" y="466370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273994" y="4663703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661219" y="319685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959669" y="3190503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959669" y="369691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1915344" y="402394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1273994" y="3696915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888" y="4725144"/>
            <a:ext cx="18712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84213" y="152149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1990626" y="314468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04903" y="325127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流程图: 文档 29"/>
          <p:cNvSpPr/>
          <p:nvPr/>
        </p:nvSpPr>
        <p:spPr bwMode="auto">
          <a:xfrm>
            <a:off x="5148064" y="4005064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32" name="流程图: 文档 31"/>
          <p:cNvSpPr/>
          <p:nvPr/>
        </p:nvSpPr>
        <p:spPr bwMode="auto">
          <a:xfrm>
            <a:off x="1692275" y="2169195"/>
            <a:ext cx="919163" cy="53340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>
                <a:effectLst/>
              </a:rPr>
              <a:t>拣货单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33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4160266" y="3008323"/>
            <a:ext cx="342944" cy="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9625" y="3755330"/>
            <a:ext cx="504404" cy="5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7452320" y="49411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36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996" y="1556172"/>
            <a:ext cx="576684" cy="5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23"/>
          <p:cNvSpPr>
            <a:spLocks noChangeArrowheads="1"/>
          </p:cNvSpPr>
          <p:nvPr/>
        </p:nvSpPr>
        <p:spPr bwMode="auto">
          <a:xfrm rot="5400000">
            <a:off x="4006850" y="3789040"/>
            <a:ext cx="504056" cy="122413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3419872" y="836712"/>
            <a:ext cx="3030537" cy="1296988"/>
            <a:chOff x="4752020" y="836935"/>
            <a:chExt cx="3031182" cy="1295698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5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23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6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200" b="1" dirty="0" smtClean="0"/>
                <a:t>发货单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</a:t>
              </a:r>
              <a:r>
                <a:rPr lang="en-US" altLang="zh-CN" sz="1050" dirty="0" smtClean="0">
                  <a:effectLst/>
                </a:rPr>
                <a:t>100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/>
                <a:t>200</a:t>
              </a:r>
              <a:endParaRPr lang="en-US" altLang="zh-CN" sz="105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</a:t>
              </a:r>
              <a:r>
                <a:rPr lang="en-US" altLang="zh-CN" sz="1050" dirty="0" smtClean="0"/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</a:t>
              </a:r>
              <a:r>
                <a:rPr lang="en-US" altLang="zh-CN" sz="1050" dirty="0" smtClean="0">
                  <a:effectLst/>
                </a:rPr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</p:txBody>
        </p:sp>
        <p:grpSp>
          <p:nvGrpSpPr>
            <p:cNvPr id="24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5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3" name="AutoShape 23"/>
          <p:cNvSpPr>
            <a:spLocks noChangeArrowheads="1"/>
          </p:cNvSpPr>
          <p:nvPr/>
        </p:nvSpPr>
        <p:spPr bwMode="auto">
          <a:xfrm rot="16200000" flipH="1">
            <a:off x="2177966" y="927857"/>
            <a:ext cx="647700" cy="1692102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1008063" y="123415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打印拣货单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" name="AutoShape 51"/>
          <p:cNvSpPr>
            <a:spLocks noChangeArrowheads="1"/>
          </p:cNvSpPr>
          <p:nvPr/>
        </p:nvSpPr>
        <p:spPr bwMode="auto">
          <a:xfrm>
            <a:off x="2890069" y="401124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96" name="AutoShape 51"/>
          <p:cNvSpPr>
            <a:spLocks noChangeArrowheads="1"/>
          </p:cNvSpPr>
          <p:nvPr/>
        </p:nvSpPr>
        <p:spPr bwMode="auto">
          <a:xfrm>
            <a:off x="3142481" y="4008785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5054029" y="3611662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>
                <a:effectLst/>
                <a:latin typeface="宋体" pitchFamily="2" charset="-122"/>
                <a:ea typeface="宋体" pitchFamily="2" charset="-122"/>
              </a:rPr>
              <a:t>打印送货单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" name="AutoShape 51"/>
          <p:cNvSpPr>
            <a:spLocks noChangeArrowheads="1"/>
          </p:cNvSpPr>
          <p:nvPr/>
        </p:nvSpPr>
        <p:spPr bwMode="auto">
          <a:xfrm>
            <a:off x="2811858" y="409564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3056458" y="4095649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1" name="AutoShape 51"/>
          <p:cNvSpPr>
            <a:spLocks noChangeArrowheads="1"/>
          </p:cNvSpPr>
          <p:nvPr/>
        </p:nvSpPr>
        <p:spPr bwMode="auto">
          <a:xfrm>
            <a:off x="2716909" y="4188271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2" name="AutoShape 51"/>
          <p:cNvSpPr>
            <a:spLocks noChangeArrowheads="1"/>
          </p:cNvSpPr>
          <p:nvPr/>
        </p:nvSpPr>
        <p:spPr bwMode="auto">
          <a:xfrm>
            <a:off x="2969321" y="4185816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3" name="AutoShape 51"/>
          <p:cNvSpPr>
            <a:spLocks noChangeArrowheads="1"/>
          </p:cNvSpPr>
          <p:nvPr/>
        </p:nvSpPr>
        <p:spPr bwMode="auto">
          <a:xfrm>
            <a:off x="2638698" y="427268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4" name="AutoShape 51"/>
          <p:cNvSpPr>
            <a:spLocks noChangeArrowheads="1"/>
          </p:cNvSpPr>
          <p:nvPr/>
        </p:nvSpPr>
        <p:spPr bwMode="auto">
          <a:xfrm>
            <a:off x="2883298" y="4272680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09" name="AutoShape 51"/>
          <p:cNvSpPr>
            <a:spLocks noChangeArrowheads="1"/>
          </p:cNvSpPr>
          <p:nvPr/>
        </p:nvSpPr>
        <p:spPr bwMode="auto">
          <a:xfrm>
            <a:off x="2710706" y="393677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sp>
        <p:nvSpPr>
          <p:cNvPr id="110" name="AutoShape 51"/>
          <p:cNvSpPr>
            <a:spLocks noChangeArrowheads="1"/>
          </p:cNvSpPr>
          <p:nvPr/>
        </p:nvSpPr>
        <p:spPr bwMode="auto">
          <a:xfrm>
            <a:off x="2998738" y="3936777"/>
            <a:ext cx="330200" cy="32702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</a:endParaRPr>
          </a:p>
        </p:txBody>
      </p:sp>
      <p:pic>
        <p:nvPicPr>
          <p:cNvPr id="1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2566928" y="3165161"/>
            <a:ext cx="366110" cy="6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7524328" y="494116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latin typeface="宋体" pitchFamily="2" charset="-122"/>
              </a:rPr>
              <a:t>收货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" name="流程图: 文档 122"/>
          <p:cNvSpPr/>
          <p:nvPr/>
        </p:nvSpPr>
        <p:spPr bwMode="auto">
          <a:xfrm>
            <a:off x="6948264" y="5373216"/>
            <a:ext cx="900112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24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537321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 Box 18"/>
          <p:cNvSpPr txBox="1">
            <a:spLocks noChangeArrowheads="1"/>
          </p:cNvSpPr>
          <p:nvPr/>
        </p:nvSpPr>
        <p:spPr bwMode="auto">
          <a:xfrm>
            <a:off x="7236296" y="5965403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打印收货单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9" name="AutoShape 15"/>
          <p:cNvSpPr>
            <a:spLocks noChangeArrowheads="1"/>
          </p:cNvSpPr>
          <p:nvPr/>
        </p:nvSpPr>
        <p:spPr bwMode="auto">
          <a:xfrm rot="20773304">
            <a:off x="6335659" y="4392704"/>
            <a:ext cx="885369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pic>
        <p:nvPicPr>
          <p:cNvPr id="117" name="Picture 226" descr="School_128"/>
          <p:cNvPicPr>
            <a:picLocks noChangeAspect="1" noChangeArrowheads="1"/>
          </p:cNvPicPr>
          <p:nvPr/>
        </p:nvPicPr>
        <p:blipFill>
          <a:blip r:embed="rId5" cstate="print"/>
          <a:srcRect t="13454"/>
          <a:stretch>
            <a:fillRect/>
          </a:stretch>
        </p:blipFill>
        <p:spPr bwMode="auto">
          <a:xfrm>
            <a:off x="7452320" y="3861048"/>
            <a:ext cx="12518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云形标注 114"/>
          <p:cNvSpPr/>
          <p:nvPr/>
        </p:nvSpPr>
        <p:spPr bwMode="auto">
          <a:xfrm>
            <a:off x="3923928" y="5661248"/>
            <a:ext cx="2448272" cy="1008112"/>
          </a:xfrm>
          <a:prstGeom prst="cloudCallout">
            <a:avLst>
              <a:gd name="adj1" fmla="val 78091"/>
              <a:gd name="adj2" fmla="val -4095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rgbClr val="008000"/>
                </a:solidFill>
                <a:latin typeface="宋体" pitchFamily="2" charset="-122"/>
              </a:rPr>
              <a:t>同时产生需方采购和供方销售</a:t>
            </a:r>
            <a:endParaRPr lang="en-US" altLang="zh-CN" sz="1400" dirty="0" smtClean="0">
              <a:solidFill>
                <a:srgbClr val="008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转手贸易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01008"/>
            <a:ext cx="1584176" cy="60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2987824" y="170080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1</a:t>
            </a: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2206650" y="249289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 rot="5400000">
            <a:off x="2303748" y="2597187"/>
            <a:ext cx="360040" cy="129614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>
              <a:defRPr/>
            </a:pPr>
            <a:endParaRPr lang="zh-CN" altLang="zh-CN">
              <a:effectLst/>
            </a:endParaRPr>
          </a:p>
        </p:txBody>
      </p: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3419872" y="836712"/>
            <a:ext cx="3030537" cy="1296988"/>
            <a:chOff x="4752020" y="836935"/>
            <a:chExt cx="3031182" cy="1295698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890161" y="836935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5" name="组合 138"/>
            <p:cNvGrpSpPr>
              <a:grpSpLocks/>
            </p:cNvGrpSpPr>
            <p:nvPr/>
          </p:nvGrpSpPr>
          <p:grpSpPr bwMode="auto">
            <a:xfrm>
              <a:off x="6749740" y="886148"/>
              <a:ext cx="876300" cy="233362"/>
              <a:chOff x="3952866" y="1309670"/>
              <a:chExt cx="876299" cy="266712"/>
            </a:xfrm>
          </p:grpSpPr>
          <p:cxnSp>
            <p:nvCxnSpPr>
              <p:cNvPr id="77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839351" y="908302"/>
              <a:ext cx="2893041" cy="115296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400" b="1" dirty="0">
                  <a:effectLst/>
                </a:rPr>
                <a:t>要货单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</a:t>
              </a:r>
              <a:r>
                <a:rPr lang="en-US" altLang="zh-CN" sz="1050" dirty="0">
                  <a:effectLst/>
                </a:rPr>
                <a:t>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12	10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24	8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12	21</a:t>
              </a:r>
            </a:p>
          </p:txBody>
        </p:sp>
        <p:grpSp>
          <p:nvGrpSpPr>
            <p:cNvPr id="23" name="组合 138"/>
            <p:cNvGrpSpPr>
              <a:grpSpLocks/>
            </p:cNvGrpSpPr>
            <p:nvPr/>
          </p:nvGrpSpPr>
          <p:grpSpPr bwMode="auto">
            <a:xfrm>
              <a:off x="6698506" y="957933"/>
              <a:ext cx="876300" cy="233362"/>
              <a:chOff x="3952866" y="1309670"/>
              <a:chExt cx="876299" cy="266712"/>
            </a:xfrm>
          </p:grpSpPr>
          <p:cxnSp>
            <p:nvCxnSpPr>
              <p:cNvPr id="61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752020" y="981254"/>
              <a:ext cx="2893041" cy="1151379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90000" tIns="0" rIns="90000" bIns="0" anchor="ctr"/>
            <a:lstStyle/>
            <a:p>
              <a:pPr marL="342900" indent="-342900">
                <a:defRPr/>
              </a:pPr>
              <a:r>
                <a:rPr lang="zh-CN" altLang="en-US" sz="1200" b="1" dirty="0" smtClean="0"/>
                <a:t>客户订单</a:t>
              </a:r>
              <a:r>
                <a:rPr lang="en-US" altLang="zh-CN" sz="1400" b="1" dirty="0">
                  <a:effectLst/>
                </a:rPr>
                <a:t>	</a:t>
              </a:r>
              <a:endParaRPr lang="en-US" altLang="zh-CN" sz="1400" b="1" dirty="0">
                <a:solidFill>
                  <a:srgbClr val="FF0000"/>
                </a:solidFill>
                <a:effectLst/>
              </a:endParaRPr>
            </a:p>
            <a:p>
              <a:pPr marL="342900" indent="-342900">
                <a:defRPr/>
              </a:pPr>
              <a:r>
                <a:rPr lang="en-US" altLang="zh-CN" sz="1050" dirty="0">
                  <a:effectLst/>
                </a:rPr>
                <a:t>------------------------------------------------------------</a:t>
              </a: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b="1" dirty="0">
                  <a:effectLst/>
                </a:rPr>
                <a:t>No	Item	Desc	UOM	UC 	Qty</a:t>
              </a: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A	Item A	EA	</a:t>
              </a:r>
              <a:r>
                <a:rPr lang="en-US" altLang="zh-CN" sz="1050" dirty="0" smtClean="0">
                  <a:effectLst/>
                </a:rPr>
                <a:t>100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/>
                <a:t>200</a:t>
              </a:r>
              <a:endParaRPr lang="en-US" altLang="zh-CN" sz="1050" dirty="0">
                <a:effectLst/>
              </a:endParaRPr>
            </a:p>
            <a:p>
              <a:pPr marL="342900" indent="-342900">
                <a:buFontTx/>
                <a:buAutoNum type="arabicPlain"/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B	Item B	EA	</a:t>
              </a:r>
              <a:r>
                <a:rPr lang="en-US" altLang="zh-CN" sz="1050" dirty="0" smtClean="0"/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  <a:p>
              <a:pPr marL="342900" indent="-342900">
                <a:tabLst>
                  <a:tab pos="800100" algn="l"/>
                  <a:tab pos="1343025" algn="l"/>
                  <a:tab pos="1800225" algn="l"/>
                  <a:tab pos="2244725" algn="l"/>
                </a:tabLst>
                <a:defRPr/>
              </a:pPr>
              <a:r>
                <a:rPr lang="en-US" altLang="zh-CN" sz="1050" dirty="0">
                  <a:effectLst/>
                </a:rPr>
                <a:t>3	C	Item C	EA	</a:t>
              </a:r>
              <a:r>
                <a:rPr lang="en-US" altLang="zh-CN" sz="1050" dirty="0" smtClean="0">
                  <a:effectLst/>
                </a:rPr>
                <a:t>120</a:t>
              </a:r>
              <a:r>
                <a:rPr lang="en-US" altLang="zh-CN" sz="1050" dirty="0">
                  <a:effectLst/>
                </a:rPr>
                <a:t>	</a:t>
              </a:r>
              <a:r>
                <a:rPr lang="en-US" altLang="zh-CN" sz="1050" dirty="0" smtClean="0">
                  <a:effectLst/>
                </a:rPr>
                <a:t>240</a:t>
              </a:r>
              <a:endParaRPr lang="en-US" altLang="zh-CN" sz="1050" dirty="0">
                <a:effectLst/>
              </a:endParaRPr>
            </a:p>
          </p:txBody>
        </p:sp>
        <p:grpSp>
          <p:nvGrpSpPr>
            <p:cNvPr id="24" name="组合 138"/>
            <p:cNvGrpSpPr>
              <a:grpSpLocks/>
            </p:cNvGrpSpPr>
            <p:nvPr/>
          </p:nvGrpSpPr>
          <p:grpSpPr bwMode="auto">
            <a:xfrm>
              <a:off x="6610983" y="1029941"/>
              <a:ext cx="876300" cy="233362"/>
              <a:chOff x="3952866" y="1309670"/>
              <a:chExt cx="876299" cy="266712"/>
            </a:xfrm>
          </p:grpSpPr>
          <p:cxnSp>
            <p:nvCxnSpPr>
              <p:cNvPr id="45" name="直接连接符 96"/>
              <p:cNvCxnSpPr>
                <a:cxnSpLocks noChangeShapeType="1"/>
              </p:cNvCxnSpPr>
              <p:nvPr/>
            </p:nvCxnSpPr>
            <p:spPr bwMode="auto">
              <a:xfrm rot="5400000">
                <a:off x="3831422" y="144541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直接连接符 97"/>
              <p:cNvCxnSpPr>
                <a:cxnSpLocks noChangeShapeType="1"/>
              </p:cNvCxnSpPr>
              <p:nvPr/>
            </p:nvCxnSpPr>
            <p:spPr bwMode="auto">
              <a:xfrm rot="5400000">
                <a:off x="3883806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3921906" y="1435888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99"/>
              <p:cNvCxnSpPr>
                <a:cxnSpLocks noChangeShapeType="1"/>
              </p:cNvCxnSpPr>
              <p:nvPr/>
            </p:nvCxnSpPr>
            <p:spPr bwMode="auto">
              <a:xfrm rot="5400000">
                <a:off x="3974292" y="144541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直接连接符 102"/>
              <p:cNvCxnSpPr>
                <a:cxnSpLocks noChangeShapeType="1"/>
              </p:cNvCxnSpPr>
              <p:nvPr/>
            </p:nvCxnSpPr>
            <p:spPr bwMode="auto">
              <a:xfrm rot="5400000">
                <a:off x="4055262" y="1454933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103"/>
              <p:cNvCxnSpPr>
                <a:cxnSpLocks noChangeShapeType="1"/>
              </p:cNvCxnSpPr>
              <p:nvPr/>
            </p:nvCxnSpPr>
            <p:spPr bwMode="auto">
              <a:xfrm rot="5400000">
                <a:off x="4107646" y="1435877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4145746" y="1431120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直接连接符 105"/>
              <p:cNvCxnSpPr>
                <a:cxnSpLocks noChangeShapeType="1"/>
              </p:cNvCxnSpPr>
              <p:nvPr/>
            </p:nvCxnSpPr>
            <p:spPr bwMode="auto">
              <a:xfrm rot="5400000">
                <a:off x="4226708" y="1454932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106"/>
              <p:cNvCxnSpPr>
                <a:cxnSpLocks noChangeShapeType="1"/>
              </p:cNvCxnSpPr>
              <p:nvPr/>
            </p:nvCxnSpPr>
            <p:spPr bwMode="auto">
              <a:xfrm rot="5400000">
                <a:off x="4312435" y="1454938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107"/>
              <p:cNvCxnSpPr>
                <a:cxnSpLocks noChangeShapeType="1"/>
              </p:cNvCxnSpPr>
              <p:nvPr/>
            </p:nvCxnSpPr>
            <p:spPr bwMode="auto">
              <a:xfrm rot="5400000">
                <a:off x="4364819" y="1435882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108"/>
              <p:cNvCxnSpPr>
                <a:cxnSpLocks noChangeShapeType="1"/>
              </p:cNvCxnSpPr>
              <p:nvPr/>
            </p:nvCxnSpPr>
            <p:spPr bwMode="auto">
              <a:xfrm rot="5400000">
                <a:off x="4402919" y="143112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直接连接符 109"/>
              <p:cNvCxnSpPr>
                <a:cxnSpLocks noChangeShapeType="1"/>
              </p:cNvCxnSpPr>
              <p:nvPr/>
            </p:nvCxnSpPr>
            <p:spPr bwMode="auto">
              <a:xfrm rot="5400000">
                <a:off x="4469593" y="1454937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直接连接符 110"/>
              <p:cNvCxnSpPr>
                <a:cxnSpLocks noChangeShapeType="1"/>
              </p:cNvCxnSpPr>
              <p:nvPr/>
            </p:nvCxnSpPr>
            <p:spPr bwMode="auto">
              <a:xfrm rot="5400000">
                <a:off x="4536275" y="1450170"/>
                <a:ext cx="242888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直接连接符 111"/>
              <p:cNvCxnSpPr>
                <a:cxnSpLocks noChangeShapeType="1"/>
              </p:cNvCxnSpPr>
              <p:nvPr/>
            </p:nvCxnSpPr>
            <p:spPr bwMode="auto">
              <a:xfrm rot="5400000">
                <a:off x="4588659" y="1431114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4641047" y="1440645"/>
                <a:ext cx="242888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直接连接符 113"/>
              <p:cNvCxnSpPr>
                <a:cxnSpLocks noChangeShapeType="1"/>
              </p:cNvCxnSpPr>
              <p:nvPr/>
            </p:nvCxnSpPr>
            <p:spPr bwMode="auto">
              <a:xfrm rot="5400000">
                <a:off x="4707721" y="1450169"/>
                <a:ext cx="242888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3" name="AutoShape 23"/>
          <p:cNvSpPr>
            <a:spLocks noChangeArrowheads="1"/>
          </p:cNvSpPr>
          <p:nvPr/>
        </p:nvSpPr>
        <p:spPr bwMode="auto">
          <a:xfrm rot="16200000" flipH="1">
            <a:off x="2177966" y="927857"/>
            <a:ext cx="647700" cy="1692102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" name="AutoShape 15"/>
          <p:cNvSpPr>
            <a:spLocks noChangeArrowheads="1"/>
          </p:cNvSpPr>
          <p:nvPr/>
        </p:nvSpPr>
        <p:spPr bwMode="auto">
          <a:xfrm>
            <a:off x="4427984" y="3645024"/>
            <a:ext cx="1512168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115" name="云形标注 114"/>
          <p:cNvSpPr/>
          <p:nvPr/>
        </p:nvSpPr>
        <p:spPr bwMode="auto">
          <a:xfrm>
            <a:off x="6300192" y="5733256"/>
            <a:ext cx="2700808" cy="1008112"/>
          </a:xfrm>
          <a:prstGeom prst="cloudCallout">
            <a:avLst>
              <a:gd name="adj1" fmla="val -43801"/>
              <a:gd name="adj2" fmla="val -7072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销售自动触发采购</a:t>
            </a:r>
          </a:p>
        </p:txBody>
      </p:sp>
      <p:pic>
        <p:nvPicPr>
          <p:cNvPr id="116" name="Picture 223" descr="Home_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1005629" cy="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23" descr="Home_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1005629" cy="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2275855" y="2708920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latin typeface="宋体" pitchFamily="2" charset="-122"/>
              </a:rPr>
              <a:t>发货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 Box 56"/>
          <p:cNvSpPr txBox="1">
            <a:spLocks noChangeArrowheads="1"/>
          </p:cNvSpPr>
          <p:nvPr/>
        </p:nvSpPr>
        <p:spPr bwMode="auto">
          <a:xfrm>
            <a:off x="7308304" y="321297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26" name="Text Box 56"/>
          <p:cNvSpPr txBox="1">
            <a:spLocks noChangeArrowheads="1"/>
          </p:cNvSpPr>
          <p:nvPr/>
        </p:nvSpPr>
        <p:spPr bwMode="auto">
          <a:xfrm>
            <a:off x="6300192" y="472514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4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27" name="Text Box 18"/>
          <p:cNvSpPr txBox="1">
            <a:spLocks noChangeArrowheads="1"/>
          </p:cNvSpPr>
          <p:nvPr/>
        </p:nvSpPr>
        <p:spPr bwMode="auto">
          <a:xfrm>
            <a:off x="7236296" y="3645024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客户签收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8" name="流程图: 文档 127"/>
          <p:cNvSpPr/>
          <p:nvPr/>
        </p:nvSpPr>
        <p:spPr bwMode="auto">
          <a:xfrm>
            <a:off x="7336185" y="4005412"/>
            <a:ext cx="980231" cy="504056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客户回单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6020271" y="5229200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latin typeface="宋体" pitchFamily="2" charset="-122"/>
              </a:rPr>
              <a:t>快速发货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1" name="流程图: 文档 130"/>
          <p:cNvSpPr/>
          <p:nvPr/>
        </p:nvSpPr>
        <p:spPr bwMode="auto">
          <a:xfrm>
            <a:off x="5004048" y="5877272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销售收货单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3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5301208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AutoShape 23"/>
          <p:cNvSpPr>
            <a:spLocks noChangeArrowheads="1"/>
          </p:cNvSpPr>
          <p:nvPr/>
        </p:nvSpPr>
        <p:spPr bwMode="auto">
          <a:xfrm rot="10800000">
            <a:off x="6876256" y="4725144"/>
            <a:ext cx="1152128" cy="44483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/>
          </a:p>
        </p:txBody>
      </p:sp>
      <p:sp>
        <p:nvSpPr>
          <p:cNvPr id="135" name="流程图: 文档 134"/>
          <p:cNvSpPr/>
          <p:nvPr/>
        </p:nvSpPr>
        <p:spPr bwMode="auto">
          <a:xfrm>
            <a:off x="3779912" y="5877272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采购收货单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136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0619" y="4725144"/>
            <a:ext cx="1063549" cy="10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TextBox 91"/>
          <p:cNvSpPr txBox="1">
            <a:spLocks noChangeArrowheads="1"/>
          </p:cNvSpPr>
          <p:nvPr/>
        </p:nvSpPr>
        <p:spPr bwMode="auto">
          <a:xfrm>
            <a:off x="5292080" y="4941168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M</a:t>
            </a:r>
            <a:r>
              <a:rPr lang="en-US" altLang="zh-CN" sz="1400" b="1" dirty="0" smtClean="0">
                <a:solidFill>
                  <a:schemeClr val="bg1"/>
                </a:solidFill>
                <a:effectLst/>
              </a:rPr>
              <a:t>ES</a:t>
            </a:r>
            <a:endParaRPr lang="zh-CN" altLang="en-US" sz="1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539552" y="3429000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dirty="0" smtClean="0">
                <a:effectLst/>
                <a:latin typeface="宋体" pitchFamily="2" charset="-122"/>
                <a:ea typeface="宋体" pitchFamily="2" charset="-122"/>
              </a:rPr>
              <a:t>贸易供应商</a:t>
            </a:r>
            <a:endParaRPr lang="en-US" altLang="zh-CN" sz="1600" dirty="0"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出门控制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19</a:t>
            </a:fld>
            <a:endParaRPr lang="de-DE" altLang="zh-CN" dirty="0"/>
          </a:p>
        </p:txBody>
      </p:sp>
      <p:pic>
        <p:nvPicPr>
          <p:cNvPr id="6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88840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流程图: 文档 6"/>
          <p:cNvSpPr/>
          <p:nvPr/>
        </p:nvSpPr>
        <p:spPr bwMode="auto">
          <a:xfrm>
            <a:off x="3779912" y="2492896"/>
            <a:ext cx="936104" cy="432048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>
                <a:effectLst/>
                <a:ea typeface="宋体" pitchFamily="2" charset="-122"/>
              </a:rPr>
              <a:t>运单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pic>
        <p:nvPicPr>
          <p:cNvPr id="8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76872"/>
            <a:ext cx="1063549" cy="10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91"/>
          <p:cNvSpPr txBox="1">
            <a:spLocks noChangeArrowheads="1"/>
          </p:cNvSpPr>
          <p:nvPr/>
        </p:nvSpPr>
        <p:spPr bwMode="auto">
          <a:xfrm>
            <a:off x="2131839" y="2492896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M</a:t>
            </a:r>
            <a:r>
              <a:rPr lang="en-US" altLang="zh-CN" sz="1400" b="1" dirty="0" smtClean="0">
                <a:solidFill>
                  <a:schemeClr val="bg1"/>
                </a:solidFill>
                <a:effectLst/>
              </a:rPr>
              <a:t>ES</a:t>
            </a:r>
            <a:endParaRPr lang="zh-CN" altLang="en-US" sz="1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流程图: 文档 9"/>
          <p:cNvSpPr/>
          <p:nvPr/>
        </p:nvSpPr>
        <p:spPr bwMode="auto">
          <a:xfrm>
            <a:off x="539552" y="1340768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1" name="流程图: 文档 10"/>
          <p:cNvSpPr/>
          <p:nvPr/>
        </p:nvSpPr>
        <p:spPr bwMode="auto">
          <a:xfrm>
            <a:off x="611560" y="1412776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683568" y="1484784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707903" y="2924944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latin typeface="宋体" pitchFamily="2" charset="-122"/>
              </a:rPr>
              <a:t>创建运单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 rot="10800000" flipH="1">
            <a:off x="1187996" y="2132856"/>
            <a:ext cx="647700" cy="432048"/>
          </a:xfrm>
          <a:custGeom>
            <a:avLst/>
            <a:gdLst>
              <a:gd name="T0" fmla="*/ 492384 w 21600"/>
              <a:gd name="T1" fmla="*/ 0 h 21600"/>
              <a:gd name="T2" fmla="*/ 492384 w 21600"/>
              <a:gd name="T3" fmla="*/ 659445 h 21600"/>
              <a:gd name="T4" fmla="*/ 68546 w 21600"/>
              <a:gd name="T5" fmla="*/ 1171575 h 21600"/>
              <a:gd name="T6" fmla="*/ 647676 w 21600"/>
              <a:gd name="T7" fmla="*/ 32972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3 h 21600"/>
              <a:gd name="T14" fmla="*/ 19695 w 21600"/>
              <a:gd name="T15" fmla="*/ 83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0000" tIns="0" rIns="90000" bIns="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2995935" y="242088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8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0351" y="2636912"/>
            <a:ext cx="1063549" cy="10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91"/>
          <p:cNvSpPr txBox="1">
            <a:spLocks noChangeArrowheads="1"/>
          </p:cNvSpPr>
          <p:nvPr/>
        </p:nvSpPr>
        <p:spPr bwMode="auto">
          <a:xfrm>
            <a:off x="7028383" y="2852936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M</a:t>
            </a:r>
            <a:r>
              <a:rPr lang="en-US" altLang="zh-CN" sz="1400" b="1" dirty="0" smtClean="0">
                <a:solidFill>
                  <a:schemeClr val="bg1"/>
                </a:solidFill>
                <a:effectLst/>
              </a:rPr>
              <a:t>ES</a:t>
            </a:r>
            <a:endParaRPr lang="zh-CN" altLang="en-US" sz="1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52320" y="3501008"/>
            <a:ext cx="1216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effectLst/>
                <a:latin typeface="宋体" pitchFamily="2" charset="-122"/>
                <a:ea typeface="宋体" pitchFamily="2" charset="-122"/>
              </a:rPr>
              <a:t>出门控制</a:t>
            </a:r>
            <a:endParaRPr lang="en-US" altLang="zh-CN" sz="1600" b="1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流程图: 文档 21"/>
          <p:cNvSpPr/>
          <p:nvPr/>
        </p:nvSpPr>
        <p:spPr bwMode="auto">
          <a:xfrm>
            <a:off x="7128272" y="4149080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23" name="流程图: 文档 22"/>
          <p:cNvSpPr/>
          <p:nvPr/>
        </p:nvSpPr>
        <p:spPr bwMode="auto">
          <a:xfrm>
            <a:off x="7200280" y="4221088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24" name="流程图: 文档 23"/>
          <p:cNvSpPr/>
          <p:nvPr/>
        </p:nvSpPr>
        <p:spPr bwMode="auto">
          <a:xfrm>
            <a:off x="7272288" y="4293096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/>
              <a:t>送货</a:t>
            </a:r>
            <a:r>
              <a:rPr lang="zh-CN" altLang="en-US" sz="1400" b="1" dirty="0" smtClean="0">
                <a:effectLst/>
                <a:ea typeface="宋体" pitchFamily="2" charset="-122"/>
              </a:rPr>
              <a:t>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sp>
        <p:nvSpPr>
          <p:cNvPr id="21" name="流程图: 文档 20"/>
          <p:cNvSpPr/>
          <p:nvPr/>
        </p:nvSpPr>
        <p:spPr bwMode="auto">
          <a:xfrm>
            <a:off x="6552208" y="3933056"/>
            <a:ext cx="1116136" cy="54235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 smtClean="0">
                <a:effectLst/>
                <a:ea typeface="宋体" pitchFamily="2" charset="-122"/>
              </a:rPr>
              <a:t>运单</a:t>
            </a:r>
            <a:endParaRPr lang="zh-CN" altLang="en-US" sz="1400" b="1" dirty="0">
              <a:effectLst/>
              <a:ea typeface="宋体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39551" y="4077072"/>
          <a:ext cx="5184577" cy="24434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144647"/>
                <a:gridCol w="942651"/>
                <a:gridCol w="1144646"/>
                <a:gridCol w="814340"/>
                <a:gridCol w="1138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发运时间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运单号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承运商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司机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车号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2012-08-10</a:t>
                      </a:r>
                      <a:endParaRPr lang="en-US" altLang="zh-CN" sz="1400" b="0" baseline="0" dirty="0" smtClean="0"/>
                    </a:p>
                    <a:p>
                      <a:r>
                        <a:rPr lang="en-US" altLang="zh-CN" sz="1400" b="0" baseline="0" dirty="0" smtClean="0"/>
                        <a:t>9:00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S006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/>
                        <a:t>沪</a:t>
                      </a:r>
                      <a:r>
                        <a:rPr lang="en-US" altLang="zh-CN" sz="1400" b="0" dirty="0" smtClean="0"/>
                        <a:t>A-33333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2012-08-10</a:t>
                      </a:r>
                    </a:p>
                    <a:p>
                      <a:r>
                        <a:rPr lang="en-US" altLang="zh-CN" sz="1400" b="0" dirty="0" smtClean="0"/>
                        <a:t>9:20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S007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沪</a:t>
                      </a:r>
                      <a:r>
                        <a:rPr lang="en-US" altLang="zh-CN" sz="1400" b="0" dirty="0" smtClean="0"/>
                        <a:t>A-44444</a:t>
                      </a:r>
                      <a:endParaRPr lang="zh-CN" alt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2012-08-10</a:t>
                      </a:r>
                    </a:p>
                    <a:p>
                      <a:r>
                        <a:rPr lang="en-US" altLang="zh-CN" sz="1400" b="0" dirty="0" smtClean="0"/>
                        <a:t>10:10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S008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沪</a:t>
                      </a:r>
                      <a:r>
                        <a:rPr lang="en-US" altLang="zh-CN" sz="1400" b="0" dirty="0" smtClean="0"/>
                        <a:t>A-55555</a:t>
                      </a:r>
                      <a:endParaRPr lang="zh-CN" alt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2012-08-10</a:t>
                      </a:r>
                    </a:p>
                    <a:p>
                      <a:r>
                        <a:rPr lang="en-US" altLang="zh-CN" sz="1400" b="0" dirty="0" smtClean="0"/>
                        <a:t>10:45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S009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沪</a:t>
                      </a:r>
                      <a:r>
                        <a:rPr lang="en-US" altLang="zh-CN" sz="1400" b="0" dirty="0" smtClean="0"/>
                        <a:t>A-66666</a:t>
                      </a:r>
                      <a:endParaRPr lang="zh-CN" alt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图片 93" descr="truck_BW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068960"/>
            <a:ext cx="1584176" cy="60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5868144" y="3140968"/>
            <a:ext cx="648072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28" name="云形标注 27"/>
          <p:cNvSpPr/>
          <p:nvPr/>
        </p:nvSpPr>
        <p:spPr bwMode="auto">
          <a:xfrm>
            <a:off x="5940152" y="5661248"/>
            <a:ext cx="2952328" cy="1008112"/>
          </a:xfrm>
          <a:prstGeom prst="cloudCallout">
            <a:avLst>
              <a:gd name="adj1" fmla="val -67606"/>
              <a:gd name="adj2" fmla="val -1061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待出门车辆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运单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队列</a:t>
            </a:r>
          </a:p>
        </p:txBody>
      </p:sp>
      <p:sp>
        <p:nvSpPr>
          <p:cNvPr id="29" name="云形标注 28"/>
          <p:cNvSpPr/>
          <p:nvPr/>
        </p:nvSpPr>
        <p:spPr bwMode="auto">
          <a:xfrm>
            <a:off x="5292080" y="980728"/>
            <a:ext cx="2952328" cy="1224136"/>
          </a:xfrm>
          <a:prstGeom prst="cloudCallout">
            <a:avLst>
              <a:gd name="adj1" fmla="val 26692"/>
              <a:gd name="adj2" fmla="val 11535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185738" indent="-185738"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008000"/>
                </a:solidFill>
              </a:rPr>
              <a:t>匹配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运单</a:t>
            </a:r>
            <a:r>
              <a:rPr lang="zh-CN" altLang="en-US" sz="1400" dirty="0" smtClean="0">
                <a:solidFill>
                  <a:srgbClr val="008000"/>
                </a:solidFill>
              </a:rPr>
              <a:t>和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送货单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185738" indent="-185738">
              <a:buFont typeface="Arial" pitchFamily="34" charset="0"/>
              <a:buChar char="•"/>
              <a:defRPr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按送货单核查实物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185738" indent="-185738"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008000"/>
                </a:solidFill>
              </a:rPr>
              <a:t>记录放行保安工号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20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585089" y="2852936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/>
              <a:t>销售结算流程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集成的发货流程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970B91-9BD1-43EF-B924-ADAD5633EAF4}" type="slidenum">
              <a:rPr lang="zh-CN" altLang="de-DE" smtClean="0"/>
              <a:pPr>
                <a:defRPr/>
              </a:pPr>
              <a:t>21</a:t>
            </a:fld>
            <a:endParaRPr lang="de-DE" altLang="zh-CN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707008" y="2734022"/>
            <a:ext cx="1368425" cy="863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LOC1</a:t>
            </a:r>
            <a:endParaRPr lang="zh-CN" altLang="en-US" b="1" dirty="0"/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4788346" y="5110510"/>
            <a:ext cx="1368425" cy="863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LOC2</a:t>
            </a:r>
            <a:endParaRPr lang="en-US" altLang="zh-CN" b="1" dirty="0"/>
          </a:p>
        </p:txBody>
      </p:sp>
      <p:cxnSp>
        <p:nvCxnSpPr>
          <p:cNvPr id="42" name="AutoShape 7"/>
          <p:cNvCxnSpPr>
            <a:cxnSpLocks noChangeShapeType="1"/>
            <a:stCxn id="40" idx="5"/>
            <a:endCxn id="41" idx="2"/>
          </p:cNvCxnSpPr>
          <p:nvPr/>
        </p:nvCxnSpPr>
        <p:spPr bwMode="auto">
          <a:xfrm rot="16200000" flipH="1">
            <a:off x="2796033" y="3564285"/>
            <a:ext cx="2057400" cy="1898650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8028433" y="2807047"/>
            <a:ext cx="1008063" cy="1008063"/>
          </a:xfrm>
          <a:prstGeom prst="smileyFace">
            <a:avLst>
              <a:gd name="adj" fmla="val 4653"/>
            </a:avLst>
          </a:pr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44" name="AutoShape 9"/>
          <p:cNvCxnSpPr>
            <a:cxnSpLocks noChangeShapeType="1"/>
            <a:stCxn id="40" idx="7"/>
            <a:endCxn id="43" idx="0"/>
          </p:cNvCxnSpPr>
          <p:nvPr/>
        </p:nvCxnSpPr>
        <p:spPr bwMode="auto">
          <a:xfrm rot="16200000">
            <a:off x="5679726" y="-6796"/>
            <a:ext cx="49213" cy="5657850"/>
          </a:xfrm>
          <a:prstGeom prst="curvedConnector3">
            <a:avLst>
              <a:gd name="adj1" fmla="val 3329028"/>
            </a:avLst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45" name="AutoShape 10"/>
          <p:cNvCxnSpPr>
            <a:cxnSpLocks noChangeShapeType="1"/>
            <a:stCxn id="41" idx="6"/>
            <a:endCxn id="43" idx="4"/>
          </p:cNvCxnSpPr>
          <p:nvPr/>
        </p:nvCxnSpPr>
        <p:spPr bwMode="auto">
          <a:xfrm flipV="1">
            <a:off x="6171058" y="3824635"/>
            <a:ext cx="2362200" cy="1717675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46" name="AutoShape 11"/>
          <p:cNvCxnSpPr>
            <a:cxnSpLocks noChangeShapeType="1"/>
            <a:stCxn id="51" idx="2"/>
            <a:endCxn id="40" idx="1"/>
          </p:cNvCxnSpPr>
          <p:nvPr/>
        </p:nvCxnSpPr>
        <p:spPr bwMode="auto">
          <a:xfrm rot="16200000" flipH="1">
            <a:off x="1112000" y="2065084"/>
            <a:ext cx="511266" cy="107955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" name="AutoShape 15"/>
          <p:cNvCxnSpPr>
            <a:cxnSpLocks noChangeShapeType="1"/>
            <a:stCxn id="67" idx="0"/>
            <a:endCxn id="40" idx="4"/>
          </p:cNvCxnSpPr>
          <p:nvPr/>
        </p:nvCxnSpPr>
        <p:spPr bwMode="auto">
          <a:xfrm rot="5400000" flipH="1" flipV="1">
            <a:off x="1297471" y="3415370"/>
            <a:ext cx="911498" cy="127600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23403" y="3573363"/>
            <a:ext cx="10089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生产入库</a:t>
            </a:r>
            <a:endParaRPr lang="zh-CN" altLang="en-US" sz="1600" b="1" dirty="0"/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2556321" y="4518372"/>
            <a:ext cx="6466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/>
              <a:t>移库</a:t>
            </a:r>
            <a:endParaRPr lang="zh-CN" altLang="en-US" sz="1800" b="1" dirty="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4859783" y="1268760"/>
            <a:ext cx="1111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/>
              <a:t>销售发运</a:t>
            </a:r>
            <a:endParaRPr lang="zh-CN" altLang="en-US" sz="1800" b="1" dirty="0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323403" y="2103006"/>
            <a:ext cx="10089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采购入库</a:t>
            </a:r>
            <a:endParaRPr lang="zh-CN" altLang="en-US" sz="1600" b="1" dirty="0"/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7124948" y="4653483"/>
            <a:ext cx="1111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/>
              <a:t>销售发运</a:t>
            </a:r>
            <a:endParaRPr lang="zh-CN" altLang="en-US" sz="1800" b="1" dirty="0"/>
          </a:p>
        </p:txBody>
      </p:sp>
      <p:cxnSp>
        <p:nvCxnSpPr>
          <p:cNvPr id="53" name="AutoShape 21"/>
          <p:cNvCxnSpPr>
            <a:cxnSpLocks noChangeShapeType="1"/>
            <a:stCxn id="57" idx="0"/>
            <a:endCxn id="55" idx="3"/>
          </p:cNvCxnSpPr>
          <p:nvPr/>
        </p:nvCxnSpPr>
        <p:spPr bwMode="auto">
          <a:xfrm rot="5400000" flipH="1">
            <a:off x="5391596" y="4048472"/>
            <a:ext cx="1277938" cy="1258887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3132583" y="3308697"/>
            <a:ext cx="1006475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客户寄售</a:t>
            </a:r>
            <a:endParaRPr lang="zh-CN" altLang="en-US" sz="1400" b="1" dirty="0"/>
          </a:p>
        </p:txBody>
      </p:sp>
      <p:sp>
        <p:nvSpPr>
          <p:cNvPr id="55" name="AutoShape 23"/>
          <p:cNvSpPr>
            <a:spLocks noChangeArrowheads="1"/>
          </p:cNvSpPr>
          <p:nvPr/>
        </p:nvSpPr>
        <p:spPr bwMode="auto">
          <a:xfrm>
            <a:off x="4788346" y="3308697"/>
            <a:ext cx="1223962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销售未开票</a:t>
            </a:r>
            <a:endParaRPr lang="zh-CN" altLang="en-US" sz="1400" b="1" dirty="0"/>
          </a:p>
        </p:txBody>
      </p:sp>
      <p:cxnSp>
        <p:nvCxnSpPr>
          <p:cNvPr id="56" name="AutoShape 24"/>
          <p:cNvCxnSpPr>
            <a:cxnSpLocks noChangeShapeType="1"/>
            <a:stCxn id="57" idx="0"/>
            <a:endCxn id="54" idx="3"/>
          </p:cNvCxnSpPr>
          <p:nvPr/>
        </p:nvCxnSpPr>
        <p:spPr bwMode="auto">
          <a:xfrm rot="5400000" flipH="1">
            <a:off x="4508946" y="3165822"/>
            <a:ext cx="1277938" cy="3024187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7" name="AutoShape 25"/>
          <p:cNvSpPr>
            <a:spLocks noChangeArrowheads="1"/>
          </p:cNvSpPr>
          <p:nvPr/>
        </p:nvSpPr>
        <p:spPr bwMode="auto">
          <a:xfrm>
            <a:off x="6444108" y="5326410"/>
            <a:ext cx="431800" cy="287337"/>
          </a:xfrm>
          <a:prstGeom prst="plus">
            <a:avLst>
              <a:gd name="adj" fmla="val 25000"/>
            </a:avLst>
          </a:prstGeom>
          <a:solidFill>
            <a:srgbClr val="FFFF99">
              <a:alpha val="70195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AutoShape 26"/>
          <p:cNvSpPr>
            <a:spLocks noChangeArrowheads="1"/>
          </p:cNvSpPr>
          <p:nvPr/>
        </p:nvSpPr>
        <p:spPr bwMode="auto">
          <a:xfrm>
            <a:off x="3061146" y="1941860"/>
            <a:ext cx="431800" cy="288925"/>
          </a:xfrm>
          <a:prstGeom prst="plus">
            <a:avLst>
              <a:gd name="adj" fmla="val 25000"/>
            </a:avLst>
          </a:prstGeom>
          <a:solidFill>
            <a:srgbClr val="FFFF99">
              <a:alpha val="70195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59" name="AutoShape 27"/>
          <p:cNvCxnSpPr>
            <a:cxnSpLocks noChangeShapeType="1"/>
            <a:stCxn id="58" idx="2"/>
            <a:endCxn id="54" idx="1"/>
          </p:cNvCxnSpPr>
          <p:nvPr/>
        </p:nvCxnSpPr>
        <p:spPr bwMode="auto">
          <a:xfrm rot="16200000" flipH="1">
            <a:off x="2927003" y="2590353"/>
            <a:ext cx="1058862" cy="358775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60" name="AutoShape 28"/>
          <p:cNvCxnSpPr>
            <a:cxnSpLocks noChangeShapeType="1"/>
            <a:stCxn id="58" idx="3"/>
            <a:endCxn id="55" idx="1"/>
          </p:cNvCxnSpPr>
          <p:nvPr/>
        </p:nvCxnSpPr>
        <p:spPr bwMode="auto">
          <a:xfrm>
            <a:off x="3502471" y="2086322"/>
            <a:ext cx="1898650" cy="1212850"/>
          </a:xfrm>
          <a:prstGeom prst="curvedConnector2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61" name="AutoShape 29"/>
          <p:cNvCxnSpPr>
            <a:cxnSpLocks noChangeShapeType="1"/>
            <a:stCxn id="54" idx="4"/>
            <a:endCxn id="55" idx="2"/>
          </p:cNvCxnSpPr>
          <p:nvPr/>
        </p:nvCxnSpPr>
        <p:spPr bwMode="auto">
          <a:xfrm>
            <a:off x="4148583" y="3669060"/>
            <a:ext cx="630238" cy="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62" name="AutoShape 30"/>
          <p:cNvSpPr>
            <a:spLocks noChangeArrowheads="1"/>
          </p:cNvSpPr>
          <p:nvPr/>
        </p:nvSpPr>
        <p:spPr bwMode="auto">
          <a:xfrm>
            <a:off x="6733033" y="3383310"/>
            <a:ext cx="1079500" cy="5508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销售账单</a:t>
            </a:r>
            <a:endParaRPr lang="zh-CN" altLang="en-US" sz="1400" b="1" dirty="0"/>
          </a:p>
        </p:txBody>
      </p:sp>
      <p:cxnSp>
        <p:nvCxnSpPr>
          <p:cNvPr id="63" name="AutoShape 31"/>
          <p:cNvCxnSpPr>
            <a:cxnSpLocks noChangeShapeType="1"/>
            <a:stCxn id="55" idx="4"/>
            <a:endCxn id="62" idx="1"/>
          </p:cNvCxnSpPr>
          <p:nvPr/>
        </p:nvCxnSpPr>
        <p:spPr bwMode="auto">
          <a:xfrm flipV="1">
            <a:off x="6021833" y="3659535"/>
            <a:ext cx="701675" cy="9525"/>
          </a:xfrm>
          <a:prstGeom prst="curvedConnector3">
            <a:avLst>
              <a:gd name="adj1" fmla="val 49773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64" name="AutoShape 32"/>
          <p:cNvSpPr>
            <a:spLocks noChangeArrowheads="1"/>
          </p:cNvSpPr>
          <p:nvPr/>
        </p:nvSpPr>
        <p:spPr bwMode="auto">
          <a:xfrm>
            <a:off x="7020371" y="2230785"/>
            <a:ext cx="863600" cy="431800"/>
          </a:xfrm>
          <a:prstGeom prst="foldedCorner">
            <a:avLst>
              <a:gd name="adj" fmla="val 28310"/>
            </a:avLst>
          </a:prstGeom>
          <a:solidFill>
            <a:srgbClr val="FFFF99"/>
          </a:solidFill>
          <a:ln w="19050">
            <a:solidFill>
              <a:srgbClr val="FFCC99"/>
            </a:solidFill>
            <a:prstDash val="dash"/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发票</a:t>
            </a:r>
            <a:endParaRPr lang="zh-CN" altLang="en-US" sz="1400" b="1" dirty="0"/>
          </a:p>
        </p:txBody>
      </p:sp>
      <p:cxnSp>
        <p:nvCxnSpPr>
          <p:cNvPr id="65" name="AutoShape 33"/>
          <p:cNvCxnSpPr>
            <a:cxnSpLocks noChangeShapeType="1"/>
            <a:stCxn id="62" idx="0"/>
            <a:endCxn id="64" idx="1"/>
          </p:cNvCxnSpPr>
          <p:nvPr/>
        </p:nvCxnSpPr>
        <p:spPr bwMode="auto">
          <a:xfrm rot="5400000" flipH="1">
            <a:off x="6678265" y="2779266"/>
            <a:ext cx="927100" cy="261937"/>
          </a:xfrm>
          <a:prstGeom prst="curvedConnector4">
            <a:avLst>
              <a:gd name="adj1" fmla="val 37843"/>
              <a:gd name="adj2" fmla="val 183634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66" name="AutoShape 34"/>
          <p:cNvCxnSpPr>
            <a:cxnSpLocks noChangeShapeType="1"/>
            <a:stCxn id="64" idx="3"/>
            <a:endCxn id="43" idx="1"/>
          </p:cNvCxnSpPr>
          <p:nvPr/>
        </p:nvCxnSpPr>
        <p:spPr bwMode="auto">
          <a:xfrm>
            <a:off x="7893496" y="2446685"/>
            <a:ext cx="282575" cy="498475"/>
          </a:xfrm>
          <a:prstGeom prst="curvedConnector2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610765" y="4509120"/>
            <a:ext cx="10089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委外入库</a:t>
            </a:r>
            <a:endParaRPr lang="zh-CN" altLang="en-US" sz="1600" b="1" dirty="0"/>
          </a:p>
        </p:txBody>
      </p:sp>
      <p:cxnSp>
        <p:nvCxnSpPr>
          <p:cNvPr id="68" name="AutoShape 36"/>
          <p:cNvCxnSpPr>
            <a:cxnSpLocks noChangeShapeType="1"/>
            <a:stCxn id="48" idx="0"/>
            <a:endCxn id="40" idx="2"/>
          </p:cNvCxnSpPr>
          <p:nvPr/>
        </p:nvCxnSpPr>
        <p:spPr bwMode="auto">
          <a:xfrm rot="5400000" flipH="1" flipV="1">
            <a:off x="1063662" y="2930018"/>
            <a:ext cx="407541" cy="879151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4355851" y="4653483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2987699" y="2491135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5620107" y="4407262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收货结算</a:t>
            </a:r>
            <a:endParaRPr lang="zh-CN" altLang="en-US" sz="1400" dirty="0"/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4140646" y="2205791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到货结算</a:t>
            </a:r>
            <a:endParaRPr lang="zh-CN" altLang="en-US" sz="1400" dirty="0"/>
          </a:p>
        </p:txBody>
      </p:sp>
      <p:sp>
        <p:nvSpPr>
          <p:cNvPr id="73" name="Text Box 41"/>
          <p:cNvSpPr txBox="1">
            <a:spLocks noChangeArrowheads="1"/>
          </p:cNvSpPr>
          <p:nvPr/>
        </p:nvSpPr>
        <p:spPr bwMode="auto">
          <a:xfrm>
            <a:off x="4270495" y="3174454"/>
            <a:ext cx="397201" cy="11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客户寄售过账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6197720" y="3286919"/>
            <a:ext cx="397201" cy="71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销售结算</a:t>
            </a:r>
            <a:endParaRPr lang="en-US" altLang="zh-CN" sz="1400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75853" y="5633293"/>
            <a:ext cx="3673098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>
              <a:buFontTx/>
              <a:buChar char="•"/>
            </a:pPr>
            <a:r>
              <a:rPr lang="en-US" altLang="zh-CN" sz="1800"/>
              <a:t> </a:t>
            </a:r>
            <a:r>
              <a:rPr lang="zh-CN" altLang="en-US" sz="1800"/>
              <a:t>发货单</a:t>
            </a:r>
            <a:r>
              <a:rPr lang="en-US" altLang="zh-CN" sz="1800"/>
              <a:t>(ORD) – </a:t>
            </a:r>
            <a:r>
              <a:rPr lang="zh-CN" altLang="en-US" sz="1800"/>
              <a:t>订单</a:t>
            </a:r>
            <a:r>
              <a:rPr lang="en-US" altLang="zh-CN" sz="1800"/>
              <a:t>&amp;</a:t>
            </a:r>
            <a:r>
              <a:rPr lang="zh-CN" altLang="en-US" sz="1800"/>
              <a:t>执行跟踪</a:t>
            </a:r>
          </a:p>
          <a:p>
            <a:pPr>
              <a:buFontTx/>
              <a:buChar char="•"/>
            </a:pPr>
            <a:r>
              <a:rPr lang="zh-CN" altLang="en-US" sz="1800"/>
              <a:t> 发货通知</a:t>
            </a:r>
            <a:r>
              <a:rPr lang="en-US" altLang="zh-CN" sz="1800"/>
              <a:t>(ASN) – </a:t>
            </a:r>
            <a:r>
              <a:rPr lang="zh-CN" altLang="en-US" sz="1800"/>
              <a:t>发货</a:t>
            </a:r>
            <a:r>
              <a:rPr lang="en-US" altLang="zh-CN" sz="1800"/>
              <a:t>&amp;</a:t>
            </a:r>
            <a:r>
              <a:rPr lang="zh-CN" altLang="en-US" sz="1800"/>
              <a:t>在途跟踪</a:t>
            </a:r>
          </a:p>
          <a:p>
            <a:pPr>
              <a:buFontTx/>
              <a:buChar char="•"/>
            </a:pPr>
            <a:r>
              <a:rPr lang="zh-CN" altLang="en-US" sz="1800"/>
              <a:t> 收货单</a:t>
            </a:r>
            <a:r>
              <a:rPr lang="en-US" altLang="zh-CN" sz="1800"/>
              <a:t>(REC) – </a:t>
            </a:r>
            <a:r>
              <a:rPr lang="zh-CN" altLang="en-US" sz="1800"/>
              <a:t>发货确认</a:t>
            </a:r>
            <a:r>
              <a:rPr lang="en-US" altLang="zh-CN" sz="1800"/>
              <a:t>/</a:t>
            </a:r>
            <a:r>
              <a:rPr lang="zh-CN" altLang="en-US" sz="1800"/>
              <a:t>收货</a:t>
            </a:r>
          </a:p>
          <a:p>
            <a:pPr>
              <a:buFontTx/>
              <a:buChar char="•"/>
            </a:pPr>
            <a:r>
              <a:rPr lang="zh-CN" altLang="en-US" sz="1800"/>
              <a:t> 收发差异</a:t>
            </a:r>
            <a:r>
              <a:rPr lang="en-US" altLang="zh-CN" sz="1800"/>
              <a:t>(ASN-GAP) – </a:t>
            </a:r>
            <a:r>
              <a:rPr lang="zh-CN" altLang="en-US" sz="1800"/>
              <a:t>差异追溯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到货结算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上海大众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销售确认</a:t>
            </a:r>
            <a:endParaRPr lang="en-US" altLang="zh-CN" dirty="0" smtClean="0"/>
          </a:p>
          <a:p>
            <a:pPr marL="800100" lvl="1" indent="-357188">
              <a:buFont typeface="+mj-lt"/>
              <a:buAutoNum type="alphaLcParenR"/>
            </a:pPr>
            <a:r>
              <a:rPr lang="zh-CN" altLang="en-US" dirty="0" smtClean="0"/>
              <a:t>发货员按客户回单做销售确认，打印系统收货单。</a:t>
            </a:r>
            <a:r>
              <a:rPr lang="en-US" altLang="zh-CN" dirty="0" smtClean="0"/>
              <a:t> 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83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800100" lvl="1" indent="-357188">
              <a:buFont typeface="+mj-lt"/>
              <a:buAutoNum type="alphaLcParenR"/>
            </a:pPr>
            <a:r>
              <a:rPr lang="zh-CN" altLang="en-US" dirty="0" smtClean="0"/>
              <a:t>核实销售单据（客户回单、系统收货单）无误后成套装订，定期提交销售员。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销售员按物流提供的销售单据创建销售账单（选择客户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时间段</a:t>
            </a:r>
            <a:r>
              <a:rPr lang="en-US" altLang="zh-CN" dirty="0" smtClean="0"/>
              <a:t>/</a:t>
            </a:r>
            <a:r>
              <a:rPr lang="zh-CN" altLang="en-US" dirty="0" smtClean="0"/>
              <a:t>协议订单号等） ，确认数量和金额 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释放销售账单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84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将销售账单和对应的销售单据交财务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财务复核销售账单和销售单据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做销售结算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在金税系统开票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22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到货结算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上海通用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销售确认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发货员下载网上</a:t>
            </a:r>
            <a:r>
              <a:rPr lang="en-US" altLang="zh-CN" dirty="0" smtClean="0"/>
              <a:t>PUS</a:t>
            </a:r>
            <a:r>
              <a:rPr lang="zh-CN" altLang="en-US" dirty="0" smtClean="0"/>
              <a:t>结算单，匹配对应的销客户回单，在系统回单栏输入</a:t>
            </a:r>
            <a:r>
              <a:rPr lang="en-US" altLang="zh-CN" dirty="0" smtClean="0"/>
              <a:t>PUS</a:t>
            </a:r>
            <a:r>
              <a:rPr lang="zh-CN" altLang="en-US" dirty="0" smtClean="0"/>
              <a:t>单号，做销售确认。</a:t>
            </a:r>
            <a:r>
              <a:rPr lang="en-US" altLang="zh-CN" dirty="0" smtClean="0"/>
              <a:t>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83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打印系统收货单。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核实销售单据（</a:t>
            </a:r>
            <a:r>
              <a:rPr lang="en-US" altLang="zh-CN" dirty="0" smtClean="0"/>
              <a:t>PUS</a:t>
            </a:r>
            <a:r>
              <a:rPr lang="zh-CN" altLang="en-US" dirty="0" smtClean="0"/>
              <a:t>单、客户回单、系统收货单）无误后成套装订，定期提交销售员。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创建销售账单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销售员按物流提供的销售单据创建销售账单，确认数量和金额 。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导出销售账单，上传</a:t>
            </a:r>
            <a:r>
              <a:rPr lang="en-US" altLang="zh-CN" dirty="0" smtClean="0"/>
              <a:t>SGM</a:t>
            </a:r>
            <a:r>
              <a:rPr lang="zh-CN" altLang="en-US" dirty="0" smtClean="0"/>
              <a:t>网页进行结算明细校验。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释放销售账单 </a:t>
            </a:r>
            <a:r>
              <a:rPr lang="en-US" altLang="zh-CN" dirty="0" smtClean="0"/>
              <a:t>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84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将销售账单和对应的销售单据交财务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财务复核销售账单和销售单据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做销售结算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在金税系统开票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到货结算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上海汽车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销售确认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下载网上客户收货单</a:t>
            </a:r>
            <a:r>
              <a:rPr lang="en-US" altLang="zh-CN" dirty="0" smtClean="0"/>
              <a:t>(440-)</a:t>
            </a:r>
            <a:r>
              <a:rPr lang="zh-CN" altLang="en-US" dirty="0" smtClean="0"/>
              <a:t>，匹配回单号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拉动单号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，做销售确认。</a:t>
            </a:r>
            <a:r>
              <a:rPr lang="en-US" altLang="zh-CN" dirty="0" smtClean="0"/>
              <a:t> 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83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打印系统收货单。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核实销售单据（</a:t>
            </a:r>
            <a:r>
              <a:rPr lang="en-US" altLang="zh-CN" dirty="0" smtClean="0"/>
              <a:t>440</a:t>
            </a:r>
            <a:r>
              <a:rPr lang="zh-CN" altLang="en-US" dirty="0" smtClean="0"/>
              <a:t>单、客户回单、系统收货单）无误后成套装订，定期提交销售员。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创建销售账单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销售员按物流提供的销售单据创建销售账单，确认数量和金额 。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导出销售账单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，提交客户校验。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释放销售账单 </a:t>
            </a:r>
            <a:r>
              <a:rPr lang="en-US" altLang="zh-CN" dirty="0" smtClean="0"/>
              <a:t>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84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将销售账单和销售确认单据交财务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财务复核销售账单和销售确认单据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做销售结算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在金税系统开票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24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寄售结算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重庆福特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销售员接收客户开票通知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客户寄售过账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按客户开票通知输入开票数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自动匹配客户寄售明细</a:t>
            </a:r>
            <a:r>
              <a:rPr lang="en-US" altLang="zh-CN" dirty="0" smtClean="0"/>
              <a:t>(FIFO)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确认过账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创建销售账单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选择条件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查询销售未开票明细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数量和金额</a:t>
            </a:r>
            <a:r>
              <a:rPr lang="en-US" altLang="zh-CN" dirty="0" smtClean="0"/>
              <a:t>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释放销售账单  </a:t>
            </a:r>
            <a:r>
              <a:rPr lang="en-US" altLang="zh-CN" dirty="0" smtClean="0"/>
              <a:t>[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84</a:t>
            </a:r>
            <a:r>
              <a:rPr lang="zh-CN" altLang="en-US" dirty="0" smtClean="0"/>
              <a:t>单流程</a:t>
            </a:r>
            <a:r>
              <a:rPr lang="en-US" altLang="zh-CN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将销售账单和客户开票通知交财务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财务复核销售账单和客户开票通知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做销售结算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在金税系统开票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25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1027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032750" y="6669088"/>
            <a:ext cx="860425" cy="166687"/>
          </a:xfrm>
          <a:prstGeom prst="rect">
            <a:avLst/>
          </a:prstGeom>
          <a:noFill/>
        </p:spPr>
        <p:txBody>
          <a:bodyPr/>
          <a:lstStyle/>
          <a:p>
            <a:fld id="{0D093685-AF3F-485D-B40C-C46C76F32712}" type="slidenum">
              <a:rPr lang="zh-CN" altLang="de-DE" smtClean="0"/>
              <a:pPr/>
              <a:t>26</a:t>
            </a:fld>
            <a:endParaRPr lang="de-DE" altLang="zh-CN" smtClean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012160" y="1628800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销售发运场景</a:t>
            </a:r>
            <a:endParaRPr lang="en-US" altLang="zh-CN" dirty="0" smtClean="0"/>
          </a:p>
          <a:p>
            <a:r>
              <a:rPr lang="zh-CN" altLang="en-US" dirty="0" smtClean="0"/>
              <a:t>销售发运流程</a:t>
            </a:r>
            <a:endParaRPr lang="en-US" altLang="zh-CN" dirty="0" smtClean="0"/>
          </a:p>
          <a:p>
            <a:r>
              <a:rPr lang="zh-CN" altLang="en-US" dirty="0" smtClean="0"/>
              <a:t>销售结算流程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852936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/>
              <a:t>销售发运场景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上海大众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6120" y="1388221"/>
          <a:ext cx="8352930" cy="44917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95028"/>
                <a:gridCol w="1030112"/>
                <a:gridCol w="977181"/>
                <a:gridCol w="841768"/>
                <a:gridCol w="1227935"/>
                <a:gridCol w="1008112"/>
                <a:gridCol w="864096"/>
                <a:gridCol w="1108698"/>
              </a:tblGrid>
              <a:tr h="296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产品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产地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来源库位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中转库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运输方式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结算方式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业务类型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567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/>
                        <a:t>Model K/POLO/B5GP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本部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/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安亭库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上海大众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/>
                        <a:t>Milk</a:t>
                      </a:r>
                      <a:r>
                        <a:rPr lang="en-US" sz="1400" u="none" strike="noStrike" baseline="0" dirty="0" smtClean="0"/>
                        <a:t> </a:t>
                      </a:r>
                      <a:r>
                        <a:rPr lang="en-US" altLang="zh-CN" sz="1400" u="none" strike="noStrike" baseline="0" dirty="0" smtClean="0"/>
                        <a:t>R</a:t>
                      </a:r>
                      <a:r>
                        <a:rPr lang="en-US" sz="1400" u="none" strike="noStrike" dirty="0" smtClean="0"/>
                        <a:t>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到货结算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36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/>
                        <a:t>Model 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申舒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/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安亭库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上海大众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smtClean="0"/>
                        <a:t>Milk</a:t>
                      </a:r>
                      <a:r>
                        <a:rPr lang="en-US" altLang="zh-CN" sz="1400" u="none" strike="noStrike" baseline="0" smtClean="0"/>
                        <a:t> R</a:t>
                      </a:r>
                      <a:r>
                        <a:rPr lang="en-US" altLang="zh-CN" sz="1400" u="none" strike="noStrike" smtClean="0"/>
                        <a:t>un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到货结算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/>
                        <a:t>Model 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申舒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/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上海大众南京公司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smtClean="0"/>
                        <a:t>Milk</a:t>
                      </a:r>
                      <a:r>
                        <a:rPr lang="en-US" altLang="zh-CN" sz="1400" u="none" strike="noStrike" baseline="0" smtClean="0"/>
                        <a:t> R</a:t>
                      </a:r>
                      <a:r>
                        <a:rPr lang="en-US" altLang="zh-CN" sz="1400" u="none" strike="noStrike" smtClean="0"/>
                        <a:t>un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到货结算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808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smtClean="0"/>
                        <a:t>Octavia/Model </a:t>
                      </a:r>
                      <a:r>
                        <a:rPr lang="es-ES" sz="1400" u="none" strike="noStrike" dirty="0"/>
                        <a:t>Y/Model F/Touran</a:t>
                      </a:r>
                      <a:br>
                        <a:rPr lang="es-ES" sz="1400" u="none" strike="noStrike" dirty="0"/>
                      </a:br>
                      <a:r>
                        <a:rPr lang="es-ES" sz="1400" u="none" strike="noStrike" dirty="0"/>
                        <a:t>/Model S/Model H/B2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申翔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民</a:t>
                      </a:r>
                      <a:r>
                        <a:rPr lang="zh-CN" altLang="en-US" sz="1400" u="none" strike="noStrike" dirty="0" smtClean="0"/>
                        <a:t>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上海大众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smtClean="0"/>
                        <a:t>Milk</a:t>
                      </a:r>
                      <a:r>
                        <a:rPr lang="en-US" altLang="zh-CN" sz="1400" u="none" strike="noStrike" baseline="0" smtClean="0"/>
                        <a:t> R</a:t>
                      </a:r>
                      <a:r>
                        <a:rPr lang="en-US" altLang="zh-CN" sz="1400" u="none" strike="noStrike" smtClean="0"/>
                        <a:t>un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到货结算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94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/>
                        <a:t>Vista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申翔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民</a:t>
                      </a:r>
                      <a:r>
                        <a:rPr lang="zh-CN" altLang="en-US" sz="1400" u="none" strike="noStrike" dirty="0" smtClean="0"/>
                        <a:t>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上海大众南京公司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smtClean="0"/>
                        <a:t>Milk</a:t>
                      </a:r>
                      <a:r>
                        <a:rPr lang="en-US" altLang="zh-CN" sz="1400" u="none" strike="noStrike" baseline="0" smtClean="0"/>
                        <a:t> R</a:t>
                      </a:r>
                      <a:r>
                        <a:rPr lang="en-US" altLang="zh-CN" sz="1400" u="none" strike="noStrike" smtClean="0"/>
                        <a:t>un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到货结算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/>
                        <a:t>B2/Model </a:t>
                      </a:r>
                      <a:r>
                        <a:rPr lang="en-US" sz="1400" u="none" strike="noStrike" dirty="0"/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申翔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民</a:t>
                      </a:r>
                      <a:r>
                        <a:rPr lang="zh-CN" altLang="en-US" sz="1400" u="none" strike="noStrike" dirty="0" smtClean="0"/>
                        <a:t>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/>
                        <a:t>上海大众仪征公司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/>
                        <a:t>Milk</a:t>
                      </a:r>
                      <a:r>
                        <a:rPr lang="en-US" altLang="zh-CN" sz="1400" u="none" strike="noStrike" baseline="0" dirty="0" smtClean="0"/>
                        <a:t> R</a:t>
                      </a:r>
                      <a:r>
                        <a:rPr lang="en-US" altLang="zh-CN" sz="1400" u="none" strike="noStrike" dirty="0" smtClean="0"/>
                        <a:t>un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到货结算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/>
                        <a:t>所有</a:t>
                      </a:r>
                      <a:r>
                        <a:rPr lang="zh-CN" altLang="en-US" sz="1400" u="none" strike="noStrike" dirty="0"/>
                        <a:t>车型备件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/>
                        <a:t>各自生产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民</a:t>
                      </a:r>
                      <a:r>
                        <a:rPr lang="zh-CN" altLang="en-US" sz="1400" u="none" strike="noStrike" dirty="0" smtClean="0"/>
                        <a:t>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上汽销售</a:t>
                      </a:r>
                      <a:r>
                        <a:rPr lang="en-US" altLang="zh-CN" sz="1400" u="none" strike="noStrike" dirty="0"/>
                        <a:t>(</a:t>
                      </a:r>
                      <a:r>
                        <a:rPr lang="zh-CN" altLang="en-US" sz="1400" u="none" strike="noStrike" dirty="0"/>
                        <a:t>备件</a:t>
                      </a:r>
                      <a:r>
                        <a:rPr lang="en-US" altLang="zh-CN" sz="1400" u="none" strike="noStrike" dirty="0"/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自送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/>
                        <a:t>到货结算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关联交易</a:t>
                      </a: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上海通用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8401" y="1099714"/>
          <a:ext cx="8454085" cy="497179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469303"/>
                <a:gridCol w="864096"/>
                <a:gridCol w="876707"/>
                <a:gridCol w="1153198"/>
                <a:gridCol w="994431"/>
                <a:gridCol w="1008112"/>
                <a:gridCol w="1008112"/>
                <a:gridCol w="1080126"/>
              </a:tblGrid>
              <a:tr h="2708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产品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产地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来源库位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中转库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客户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运输方式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bg1"/>
                          </a:solidFill>
                        </a:rPr>
                        <a:t>结算方式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业务类型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413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SGM618/710/980</a:t>
                      </a:r>
                    </a:p>
                    <a:p>
                      <a:pPr algn="l" fontAlgn="ctr"/>
                      <a:r>
                        <a:rPr lang="zh-CN" altLang="en-US" sz="1200" u="none" strike="noStrike" dirty="0" smtClean="0"/>
                        <a:t>小件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Milk </a:t>
                      </a:r>
                      <a:r>
                        <a:rPr lang="en-US" altLang="zh-CN" sz="1200" u="none" strike="noStrike" dirty="0" smtClean="0"/>
                        <a:t>R</a:t>
                      </a:r>
                      <a:r>
                        <a:rPr lang="en-US" sz="1200" u="none" strike="noStrike" dirty="0" smtClean="0"/>
                        <a:t>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2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SGM618/710/980</a:t>
                      </a:r>
                    </a:p>
                    <a:p>
                      <a:pPr algn="l" fontAlgn="ctr"/>
                      <a:r>
                        <a:rPr lang="zh-CN" altLang="en-US" sz="1200" u="none" strike="noStrike" dirty="0" smtClean="0"/>
                        <a:t>大件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br>
                        <a:rPr lang="zh-CN" altLang="en-US" sz="1200" u="none" strike="noStrike" dirty="0"/>
                      </a:b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总数匹配</a:t>
                      </a:r>
                      <a:r>
                        <a:rPr lang="en-US" altLang="zh-CN" sz="1200" u="none" strike="noStrike" dirty="0"/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SGM405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香花库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东岳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SGM811/308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东岳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到货结算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SGM811/308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上汽烟台</a:t>
                      </a:r>
                      <a:r>
                        <a:rPr lang="zh-CN" altLang="en-US" sz="1200" u="none" strike="noStrike" dirty="0" smtClean="0"/>
                        <a:t>实业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东岳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自送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到货结算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SGM405</a:t>
                      </a:r>
                      <a:r>
                        <a:rPr lang="zh-CN" altLang="en-US" sz="1200" u="none" strike="noStrike"/>
                        <a:t>盖条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香花库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上汽烟台</a:t>
                      </a:r>
                      <a:r>
                        <a:rPr lang="zh-CN" altLang="en-US" sz="1200" u="none" strike="noStrike" dirty="0" smtClean="0"/>
                        <a:t>实业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烟台大义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自送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9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</a:t>
                      </a:r>
                      <a:r>
                        <a:rPr lang="zh-CN" altLang="en-US" sz="1200" u="none" strike="noStrike" dirty="0" smtClean="0"/>
                        <a:t>翔</a:t>
                      </a:r>
                      <a:endParaRPr lang="en-US" altLang="zh-CN" sz="1200" u="none" strike="noStrike" dirty="0" smtClean="0"/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北盛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无锡</a:t>
                      </a:r>
                      <a:r>
                        <a:rPr lang="zh-CN" altLang="en-US" sz="1200" u="none" strike="noStrike" dirty="0"/>
                        <a:t>康达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北盛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物料采购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香花库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</a:t>
                      </a:r>
                      <a:r>
                        <a:rPr lang="zh-CN" altLang="en-US" sz="1200" u="none" strike="noStrike" dirty="0"/>
                        <a:t>北盛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Milk Run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0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SGM201/258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</a:t>
                      </a:r>
                      <a:r>
                        <a:rPr lang="zh-CN" altLang="en-US" sz="1200" u="none" strike="noStrike" dirty="0" smtClean="0"/>
                        <a:t>翔</a:t>
                      </a:r>
                      <a:endParaRPr lang="en-US" altLang="zh-CN" sz="1200" u="none" strike="noStrike" dirty="0" smtClean="0"/>
                    </a:p>
                    <a:p>
                      <a:pPr algn="l" fontAlgn="ctr"/>
                      <a:r>
                        <a:rPr lang="zh-CN" altLang="en-US" sz="1200" u="none" strike="noStrike" dirty="0" smtClean="0"/>
                        <a:t>申</a:t>
                      </a:r>
                      <a:r>
                        <a:rPr lang="zh-CN" altLang="en-US" sz="1200" u="none" strike="noStrike" dirty="0"/>
                        <a:t>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民</a:t>
                      </a:r>
                      <a:r>
                        <a:rPr lang="zh-CN" altLang="en-US" sz="1200" u="none" strike="noStrike" dirty="0" smtClean="0"/>
                        <a:t>丰库</a:t>
                      </a:r>
                      <a:endParaRPr lang="en-US" altLang="zh-CN" sz="1200" u="none" strike="noStrike" dirty="0" smtClean="0"/>
                    </a:p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香花库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</a:t>
                      </a:r>
                      <a:r>
                        <a:rPr lang="zh-CN" altLang="en-US" sz="1200" u="none" strike="noStrike"/>
                        <a:t>北盛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陆运自送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到货结算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9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SGM201/258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</a:t>
                      </a:r>
                      <a:r>
                        <a:rPr lang="zh-CN" altLang="en-US" sz="1200" u="none" strike="noStrike" dirty="0" smtClean="0"/>
                        <a:t>翔</a:t>
                      </a:r>
                      <a:endParaRPr lang="en-US" altLang="zh-CN" sz="1200" u="none" strike="noStrike" dirty="0" smtClean="0"/>
                    </a:p>
                    <a:p>
                      <a:pPr algn="l" fontAlgn="ctr"/>
                      <a:r>
                        <a:rPr lang="zh-CN" altLang="en-US" sz="1200" u="none" strike="noStrike" dirty="0" smtClean="0"/>
                        <a:t>申</a:t>
                      </a:r>
                      <a:r>
                        <a:rPr lang="zh-CN" altLang="en-US" sz="1200" u="none" strike="noStrike" dirty="0"/>
                        <a:t>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民</a:t>
                      </a:r>
                      <a:r>
                        <a:rPr lang="zh-CN" altLang="en-US" sz="1200" u="none" strike="noStrike" dirty="0"/>
                        <a:t>丰库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 smtClean="0"/>
                        <a:t>香花</a:t>
                      </a:r>
                      <a:r>
                        <a:rPr lang="zh-CN" altLang="en-US" sz="1200" u="none" strike="noStrike" dirty="0"/>
                        <a:t>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中转</a:t>
                      </a:r>
                      <a:r>
                        <a:rPr lang="zh-CN" altLang="en-US" sz="1200" u="none" strike="noStrike" dirty="0" smtClean="0"/>
                        <a:t>库（</a:t>
                      </a:r>
                      <a:r>
                        <a:rPr lang="zh-CN" altLang="en-US" sz="1200" u="none" strike="noStrike" dirty="0"/>
                        <a:t>翻箱）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SGM</a:t>
                      </a:r>
                      <a:r>
                        <a:rPr lang="zh-CN" altLang="en-US" sz="1200" u="none" strike="noStrike"/>
                        <a:t>北盛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空运自送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到货结算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委外加工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异地转储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销售发运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云形标注 5"/>
          <p:cNvSpPr/>
          <p:nvPr/>
        </p:nvSpPr>
        <p:spPr bwMode="auto">
          <a:xfrm>
            <a:off x="5220072" y="44624"/>
            <a:ext cx="2664296" cy="936104"/>
          </a:xfrm>
          <a:prstGeom prst="cloudCallout">
            <a:avLst>
              <a:gd name="adj1" fmla="val -25085"/>
              <a:gd name="adj2" fmla="val 16323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发货数与客户收货数可能存在差异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东风本田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一汽大众</a:t>
            </a:r>
            <a:r>
              <a:rPr lang="en-US" altLang="zh-CN" dirty="0" smtClean="0"/>
              <a:t>/</a:t>
            </a:r>
            <a:r>
              <a:rPr lang="zh-CN" altLang="en-US" dirty="0" smtClean="0"/>
              <a:t>哈飞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上海汽车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8401" y="1196752"/>
          <a:ext cx="8424943" cy="496489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886835"/>
                <a:gridCol w="812932"/>
                <a:gridCol w="892520"/>
                <a:gridCol w="1152128"/>
                <a:gridCol w="868768"/>
                <a:gridCol w="855635"/>
                <a:gridCol w="927526"/>
                <a:gridCol w="876463"/>
                <a:gridCol w="1152136"/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客户外库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5012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en-US" sz="1400" u="none" strike="noStrike" kern="1200" dirty="0" smtClean="0">
                          <a:latin typeface="+mj-lt"/>
                        </a:rPr>
                        <a:t>DB1</a:t>
                      </a:r>
                      <a:endParaRPr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申翔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于田库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　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东本储运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东风本田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en-US" sz="1400" u="none" strike="noStrike" kern="1200" dirty="0" smtClean="0">
                          <a:latin typeface="+mj-lt"/>
                        </a:rPr>
                        <a:t>Milk</a:t>
                      </a:r>
                      <a:r>
                        <a:rPr lang="en-US" altLang="en-US" sz="1400" u="none" strike="noStrike" kern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zh-CN" sz="1400" u="none" strike="noStrike" kern="1200" baseline="0" dirty="0" smtClean="0">
                          <a:latin typeface="+mj-lt"/>
                        </a:rPr>
                        <a:t>R</a:t>
                      </a:r>
                      <a:r>
                        <a:rPr lang="en-US" altLang="en-US" sz="1400" u="none" strike="noStrike" kern="1200" dirty="0" smtClean="0">
                          <a:latin typeface="+mj-lt"/>
                        </a:rPr>
                        <a:t>un</a:t>
                      </a:r>
                      <a:endParaRPr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上线结算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寄售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销售</a:t>
                      </a:r>
                      <a:endParaRPr lang="en-US" altLang="zh-CN" sz="1400" u="none" strike="noStrike" kern="1200" dirty="0" smtClean="0">
                        <a:latin typeface="+mj-lt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12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配件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申翔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于田库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武汉仓库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东风本田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陆运自送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到货结算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委外加工</a:t>
                      </a:r>
                      <a:endParaRPr lang="en-US" altLang="zh-CN" sz="1400" u="none" strike="noStrike" kern="1200" dirty="0" smtClean="0">
                        <a:latin typeface="+mj-lt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异地转储</a:t>
                      </a:r>
                      <a:endParaRPr lang="en-US" altLang="zh-CN" sz="1400" u="none" strike="noStrike" kern="1200" dirty="0" smtClean="0">
                        <a:latin typeface="+mj-lt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latin typeface="+mj-lt"/>
                        </a:rPr>
                        <a:t>+</a:t>
                      </a:r>
                      <a:r>
                        <a:rPr lang="zh-CN" altLang="en-US" sz="1400" u="none" strike="noStrike" kern="1200" dirty="0" smtClean="0">
                          <a:latin typeface="+mj-lt"/>
                        </a:rPr>
                        <a:t>销售发运</a:t>
                      </a:r>
                      <a:endParaRPr lang="en-US" altLang="zh-CN" sz="1400" u="none" strike="noStrike" kern="1200" dirty="0" smtClean="0">
                        <a:latin typeface="+mj-lt"/>
                      </a:endParaRP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hf3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哈尔滨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民生库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哈飞公司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下线结算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异地转储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寄售销售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V212/W204/X204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BBAC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Milk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销售发运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长春翔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吉库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国际物流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一汽大众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上线结算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异地转储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寄售销售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长春翔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吉库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国际物流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备件中心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异地转储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寄售销售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BP31/W261/W262/ZP11/BP31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香花库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临港仓库（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3PL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上海汽车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异地转储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销售发运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W261/262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香花库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临港仓库（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3PL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上海汽车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异地转储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销售发运</a:t>
                      </a:r>
                    </a:p>
                  </a:txBody>
                  <a:tcPr marL="5103" marR="5103" marT="5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云形标注 5"/>
          <p:cNvSpPr/>
          <p:nvPr/>
        </p:nvSpPr>
        <p:spPr bwMode="auto">
          <a:xfrm>
            <a:off x="5364088" y="44624"/>
            <a:ext cx="2664296" cy="936104"/>
          </a:xfrm>
          <a:prstGeom prst="cloudCallout">
            <a:avLst>
              <a:gd name="adj1" fmla="val -62087"/>
              <a:gd name="adj2" fmla="val 13881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宋体" pitchFamily="2" charset="-122"/>
              </a:rPr>
              <a:t>客户外库与客户内部的库存混在一起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小份额客户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1321180"/>
          <a:ext cx="8424939" cy="4977819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144"/>
                <a:gridCol w="864096"/>
                <a:gridCol w="936104"/>
                <a:gridCol w="936104"/>
                <a:gridCol w="1041872"/>
                <a:gridCol w="1051304"/>
                <a:gridCol w="1147187"/>
                <a:gridCol w="1152128"/>
              </a:tblGrid>
              <a:tr h="3076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BP31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盖条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常州新泉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4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BP12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申雅淮安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南京交货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EPLISON/J309/HB5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舒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北京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BEAP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下线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结算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寄售销售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HOLDEN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出口客户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用户自提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出厂结算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ORION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出口客户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用户自提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出厂结算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内测条挤出件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上海和达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VISTA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毛条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上海和达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SMC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配件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各区域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香花库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上海汽车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ORION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防水条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耀皮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CD340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重庆光能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Ford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配件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申翔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于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田库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重庆福特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陆运自送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委外加工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小份额客户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9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412776"/>
          <a:ext cx="8424939" cy="269107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144"/>
                <a:gridCol w="864096"/>
                <a:gridCol w="936104"/>
                <a:gridCol w="936104"/>
                <a:gridCol w="1041872"/>
                <a:gridCol w="1051304"/>
                <a:gridCol w="1147187"/>
                <a:gridCol w="1152128"/>
              </a:tblGrid>
              <a:tr h="393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产品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产地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来源库位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中转库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客户</a:t>
                      </a:r>
                      <a:endParaRPr lang="zh-CN" altLang="en-US" sz="1400" b="1" i="0" u="none" strike="noStrike" kern="1200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运输方式</a:t>
                      </a:r>
                      <a:endParaRPr lang="en-US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结算方式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业务类型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03" marR="5103" marT="510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申雅重庆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重庆福特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lt"/>
                        </a:rPr>
                        <a:t>自送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下线结算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转手贸易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4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YN5/YY5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申雅淮安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长安铃木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lt"/>
                        </a:rPr>
                        <a:t>自送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下线结算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转手贸易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J68CC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申雅淮安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福特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马自达南京公司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lt"/>
                        </a:rPr>
                        <a:t>自送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下线结算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转手贸易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配件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申雅广州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广州本田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lt"/>
                        </a:rPr>
                        <a:t>自送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转手贸易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Accord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备件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CKD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国外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本部库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广州库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广州本田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自送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到货结算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物料采购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异地转储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销售发运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7280</TotalTime>
  <Words>2421</Words>
  <Application>Microsoft Office PowerPoint</Application>
  <PresentationFormat>全屏显示(4:3)</PresentationFormat>
  <Paragraphs>975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4S</vt:lpstr>
      <vt:lpstr>发货管理 (V1.1) TOBE SAP-MES </vt:lpstr>
      <vt:lpstr>文件信息</vt:lpstr>
      <vt:lpstr>目录</vt:lpstr>
      <vt:lpstr>PowerPoint 演示文稿</vt:lpstr>
      <vt:lpstr>上海大众</vt:lpstr>
      <vt:lpstr>上海通用</vt:lpstr>
      <vt:lpstr>东风本田/一汽大众/哈飞/上海汽车</vt:lpstr>
      <vt:lpstr>小份额客户(1)</vt:lpstr>
      <vt:lpstr>小份额客户(2)</vt:lpstr>
      <vt:lpstr>胶料销售</vt:lpstr>
      <vt:lpstr>挤出件销售</vt:lpstr>
      <vt:lpstr>材料销售</vt:lpstr>
      <vt:lpstr>PowerPoint 演示文稿</vt:lpstr>
      <vt:lpstr>销售发运 -- 高级仓库模式</vt:lpstr>
      <vt:lpstr>销售发运 -- 订单发货模式</vt:lpstr>
      <vt:lpstr>异地转储</vt:lpstr>
      <vt:lpstr>材料销售</vt:lpstr>
      <vt:lpstr>转手贸易</vt:lpstr>
      <vt:lpstr>出门控制</vt:lpstr>
      <vt:lpstr>PowerPoint 演示文稿</vt:lpstr>
      <vt:lpstr>集成的发货流程</vt:lpstr>
      <vt:lpstr>到货结算 -- 上海大众</vt:lpstr>
      <vt:lpstr>到货结算 -- 上海通用</vt:lpstr>
      <vt:lpstr>到货结算 -- 上海汽车</vt:lpstr>
      <vt:lpstr>寄售结算 -- 重庆福特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YFGMT8299</cp:lastModifiedBy>
  <cp:revision>1207</cp:revision>
  <dcterms:created xsi:type="dcterms:W3CDTF">2012-04-21T09:53:21Z</dcterms:created>
  <dcterms:modified xsi:type="dcterms:W3CDTF">2013-04-06T12:47:17Z</dcterms:modified>
</cp:coreProperties>
</file>