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54"/>
  </p:notesMasterIdLst>
  <p:handoutMasterIdLst>
    <p:handoutMasterId r:id="rId55"/>
  </p:handoutMasterIdLst>
  <p:sldIdLst>
    <p:sldId id="256" r:id="rId2"/>
    <p:sldId id="375" r:id="rId3"/>
    <p:sldId id="257" r:id="rId4"/>
    <p:sldId id="365" r:id="rId5"/>
    <p:sldId id="306" r:id="rId6"/>
    <p:sldId id="366" r:id="rId7"/>
    <p:sldId id="367" r:id="rId8"/>
    <p:sldId id="368" r:id="rId9"/>
    <p:sldId id="369" r:id="rId10"/>
    <p:sldId id="370" r:id="rId11"/>
    <p:sldId id="296" r:id="rId12"/>
    <p:sldId id="307" r:id="rId13"/>
    <p:sldId id="326" r:id="rId14"/>
    <p:sldId id="330" r:id="rId15"/>
    <p:sldId id="288" r:id="rId16"/>
    <p:sldId id="362" r:id="rId17"/>
    <p:sldId id="335" r:id="rId18"/>
    <p:sldId id="327" r:id="rId19"/>
    <p:sldId id="331" r:id="rId20"/>
    <p:sldId id="332" r:id="rId21"/>
    <p:sldId id="333" r:id="rId22"/>
    <p:sldId id="337" r:id="rId23"/>
    <p:sldId id="338" r:id="rId24"/>
    <p:sldId id="373" r:id="rId25"/>
    <p:sldId id="374" r:id="rId26"/>
    <p:sldId id="339" r:id="rId27"/>
    <p:sldId id="340" r:id="rId28"/>
    <p:sldId id="344" r:id="rId29"/>
    <p:sldId id="342" r:id="rId30"/>
    <p:sldId id="343" r:id="rId31"/>
    <p:sldId id="345" r:id="rId32"/>
    <p:sldId id="346" r:id="rId33"/>
    <p:sldId id="347" r:id="rId34"/>
    <p:sldId id="348" r:id="rId35"/>
    <p:sldId id="371" r:id="rId36"/>
    <p:sldId id="372" r:id="rId37"/>
    <p:sldId id="354" r:id="rId38"/>
    <p:sldId id="355" r:id="rId39"/>
    <p:sldId id="356" r:id="rId40"/>
    <p:sldId id="357" r:id="rId41"/>
    <p:sldId id="358" r:id="rId42"/>
    <p:sldId id="349" r:id="rId43"/>
    <p:sldId id="350" r:id="rId44"/>
    <p:sldId id="353" r:id="rId45"/>
    <p:sldId id="351" r:id="rId46"/>
    <p:sldId id="352" r:id="rId47"/>
    <p:sldId id="359" r:id="rId48"/>
    <p:sldId id="341" r:id="rId49"/>
    <p:sldId id="361" r:id="rId50"/>
    <p:sldId id="360" r:id="rId51"/>
    <p:sldId id="364" r:id="rId52"/>
    <p:sldId id="320" r:id="rId53"/>
  </p:sldIdLst>
  <p:sldSz cx="9144000" cy="6858000" type="screen4x3"/>
  <p:notesSz cx="7315200" cy="96012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8000"/>
    <a:srgbClr val="0000FF"/>
    <a:srgbClr val="99FF99"/>
    <a:srgbClr val="FF0000"/>
    <a:srgbClr val="CC9900"/>
    <a:srgbClr val="FFFFFF"/>
    <a:srgbClr val="003399"/>
    <a:srgbClr val="CCCCFF"/>
    <a:srgbClr val="DDE3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65542" autoAdjust="0"/>
  </p:normalViewPr>
  <p:slideViewPr>
    <p:cSldViewPr>
      <p:cViewPr varScale="1">
        <p:scale>
          <a:sx n="67" d="100"/>
          <a:sy n="67" d="100"/>
        </p:scale>
        <p:origin x="-13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9" rIns="96658" bIns="48329" numCol="1" anchor="t" anchorCtr="0" compatLnSpc="1">
            <a:prstTxWarp prst="textNoShape">
              <a:avLst/>
            </a:prstTxWarp>
          </a:bodyPr>
          <a:lstStyle>
            <a:lvl1pPr defTabSz="968375">
              <a:defRPr sz="1200"/>
            </a:lvl1pPr>
          </a:lstStyle>
          <a:p>
            <a:endParaRPr lang="en-US" altLang="zh-CN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9" rIns="96658" bIns="48329" numCol="1" anchor="t" anchorCtr="0" compatLnSpc="1">
            <a:prstTxWarp prst="textNoShape">
              <a:avLst/>
            </a:prstTxWarp>
          </a:bodyPr>
          <a:lstStyle>
            <a:lvl1pPr algn="r" defTabSz="968375">
              <a:defRPr sz="1200"/>
            </a:lvl1pPr>
          </a:lstStyle>
          <a:p>
            <a:endParaRPr lang="en-US" altLang="zh-CN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686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9" rIns="96658" bIns="48329" numCol="1" anchor="b" anchorCtr="0" compatLnSpc="1">
            <a:prstTxWarp prst="textNoShape">
              <a:avLst/>
            </a:prstTxWarp>
          </a:bodyPr>
          <a:lstStyle>
            <a:lvl1pPr defTabSz="968375">
              <a:defRPr sz="1200"/>
            </a:lvl1pPr>
          </a:lstStyle>
          <a:p>
            <a:endParaRPr lang="en-US" altLang="zh-CN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686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9" rIns="96658" bIns="48329" numCol="1" anchor="b" anchorCtr="0" compatLnSpc="1">
            <a:prstTxWarp prst="textNoShape">
              <a:avLst/>
            </a:prstTxWarp>
          </a:bodyPr>
          <a:lstStyle>
            <a:lvl1pPr algn="r" defTabSz="968375">
              <a:defRPr sz="1200"/>
            </a:lvl1pPr>
          </a:lstStyle>
          <a:p>
            <a:fld id="{3D2DFB85-CC31-4B33-88C8-62084C1B06E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9" rIns="96658" bIns="48329" numCol="1" anchor="t" anchorCtr="0" compatLnSpc="1">
            <a:prstTxWarp prst="textNoShape">
              <a:avLst/>
            </a:prstTxWarp>
          </a:bodyPr>
          <a:lstStyle>
            <a:lvl1pPr defTabSz="968375">
              <a:defRPr sz="1200"/>
            </a:lvl1pPr>
          </a:lstStyle>
          <a:p>
            <a:endParaRPr lang="en-US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9" rIns="96658" bIns="48329" numCol="1" anchor="t" anchorCtr="0" compatLnSpc="1">
            <a:prstTxWarp prst="textNoShape">
              <a:avLst/>
            </a:prstTxWarp>
          </a:bodyPr>
          <a:lstStyle>
            <a:lvl1pPr algn="r" defTabSz="968375">
              <a:defRPr sz="1200"/>
            </a:lvl1pPr>
          </a:lstStyle>
          <a:p>
            <a:endParaRPr lang="en-US" altLang="zh-CN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0"/>
            <a:ext cx="5851525" cy="432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9" rIns="96658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686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9" rIns="96658" bIns="48329" numCol="1" anchor="b" anchorCtr="0" compatLnSpc="1">
            <a:prstTxWarp prst="textNoShape">
              <a:avLst/>
            </a:prstTxWarp>
          </a:bodyPr>
          <a:lstStyle>
            <a:lvl1pPr defTabSz="968375">
              <a:defRPr sz="1200"/>
            </a:lvl1pPr>
          </a:lstStyle>
          <a:p>
            <a:endParaRPr lang="en-US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686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9" rIns="96658" bIns="48329" numCol="1" anchor="b" anchorCtr="0" compatLnSpc="1">
            <a:prstTxWarp prst="textNoShape">
              <a:avLst/>
            </a:prstTxWarp>
          </a:bodyPr>
          <a:lstStyle>
            <a:lvl1pPr algn="r" defTabSz="968375">
              <a:defRPr sz="1200"/>
            </a:lvl1pPr>
          </a:lstStyle>
          <a:p>
            <a:fld id="{657339D8-E6F8-460A-B67F-538E8868C96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3366"/>
          </a:solidFill>
          <a:ln w="1905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zh-CN" altLang="en-US" sz="1600">
              <a:latin typeface="Futura Bk" pitchFamily="34" charset="0"/>
              <a:ea typeface="SimSun" pitchFamily="2" charset="-122"/>
            </a:endParaRPr>
          </a:p>
        </p:txBody>
      </p:sp>
      <p:sp>
        <p:nvSpPr>
          <p:cNvPr id="138243" name="Rectangle 3"/>
          <p:cNvSpPr>
            <a:spLocks noGrp="1" noChangeArrowheads="1"/>
          </p:cNvSpPr>
          <p:nvPr userDrawn="1">
            <p:ph type="ctrTitle" sz="quarter"/>
          </p:nvPr>
        </p:nvSpPr>
        <p:spPr>
          <a:xfrm>
            <a:off x="539750" y="2348880"/>
            <a:ext cx="7056586" cy="936104"/>
          </a:xfrm>
        </p:spPr>
        <p:txBody>
          <a:bodyPr lIns="0" rIns="0" anchor="t"/>
          <a:lstStyle>
            <a:lvl1pPr marL="117475"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de-DE" altLang="zh-CN"/>
          </a:p>
        </p:txBody>
      </p:sp>
      <p:sp>
        <p:nvSpPr>
          <p:cNvPr id="138244" name="Rectangle 4"/>
          <p:cNvSpPr>
            <a:spLocks noGrp="1" noChangeArrowheads="1"/>
          </p:cNvSpPr>
          <p:nvPr userDrawn="1">
            <p:ph type="subTitle" sz="quarter" idx="1"/>
          </p:nvPr>
        </p:nvSpPr>
        <p:spPr>
          <a:xfrm>
            <a:off x="539552" y="3501008"/>
            <a:ext cx="4680520" cy="1512168"/>
          </a:xfrm>
          <a:noFill/>
        </p:spPr>
        <p:txBody>
          <a:bodyPr lIns="0" rIns="0"/>
          <a:lstStyle>
            <a:lvl1pPr marL="117475" indent="0">
              <a:buFont typeface="Wingdings" pitchFamily="2" charset="2"/>
              <a:buNone/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de-DE" altLang="zh-CN" dirty="0"/>
          </a:p>
        </p:txBody>
      </p:sp>
      <p:sp>
        <p:nvSpPr>
          <p:cNvPr id="37" name="矩形 36"/>
          <p:cNvSpPr/>
          <p:nvPr userDrawn="1"/>
        </p:nvSpPr>
        <p:spPr bwMode="auto">
          <a:xfrm>
            <a:off x="395536" y="1124744"/>
            <a:ext cx="8748464" cy="8640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9" name="图片 8" descr="Logo-2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7545" y="1227918"/>
            <a:ext cx="3672407" cy="648073"/>
          </a:xfrm>
          <a:prstGeom prst="rect">
            <a:avLst/>
          </a:prstGeom>
        </p:spPr>
      </p:pic>
      <p:pic>
        <p:nvPicPr>
          <p:cNvPr id="10" name="图片 9" descr="Sconit 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236296" y="1282828"/>
            <a:ext cx="1783717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268760"/>
            <a:ext cx="8497887" cy="51845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8032750" y="6642194"/>
            <a:ext cx="860425" cy="1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b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68821A7C-08C0-4627-BE1D-58080B577485}" type="slidenum">
              <a:rPr lang="zh-CN" altLang="de-DE"/>
              <a:pPr/>
              <a:t>‹#›</a:t>
            </a:fld>
            <a:endParaRPr lang="de-DE" altLang="zh-CN" dirty="0"/>
          </a:p>
        </p:txBody>
      </p:sp>
      <p:sp>
        <p:nvSpPr>
          <p:cNvPr id="16" name="Rectangle 7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088063" y="6642194"/>
            <a:ext cx="1800225" cy="1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de-DE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8463" y="285750"/>
            <a:ext cx="5757862" cy="7191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95288" y="1268760"/>
            <a:ext cx="8497887" cy="5184576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8032750" y="6642194"/>
            <a:ext cx="860425" cy="1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b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68821A7C-08C0-4627-BE1D-58080B577485}" type="slidenum">
              <a:rPr lang="zh-CN" altLang="de-DE"/>
              <a:pPr/>
              <a:t>‹#›</a:t>
            </a:fld>
            <a:endParaRPr lang="de-DE" altLang="zh-CN" dirty="0"/>
          </a:p>
        </p:txBody>
      </p:sp>
      <p:sp>
        <p:nvSpPr>
          <p:cNvPr id="12" name="Rectangle 7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088063" y="6642194"/>
            <a:ext cx="1800225" cy="1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de-DE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66700" y="260350"/>
            <a:ext cx="8864600" cy="779463"/>
          </a:xfrm>
          <a:prstGeom prst="rect">
            <a:avLst/>
          </a:prstGeom>
          <a:solidFill>
            <a:schemeClr val="bg1"/>
          </a:solidFill>
          <a:ln w="9525">
            <a:solidFill>
              <a:srgbClr val="D0D3D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 sz="2000">
              <a:solidFill>
                <a:srgbClr val="FFFFFF"/>
              </a:solidFill>
            </a:endParaRPr>
          </a:p>
        </p:txBody>
      </p:sp>
      <p:sp>
        <p:nvSpPr>
          <p:cNvPr id="137219" name="Rectangle 3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398463" y="285750"/>
            <a:ext cx="5757862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zh-CN" dirty="0" smtClean="0"/>
              <a:t>Mastertitelformat bearbeiten</a:t>
            </a:r>
          </a:p>
        </p:txBody>
      </p:sp>
      <p:sp>
        <p:nvSpPr>
          <p:cNvPr id="13722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268760"/>
            <a:ext cx="8497887" cy="518457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0" rIns="90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zh-CN" dirty="0" smtClean="0"/>
              <a:t>Mastertextformat bearbeiten</a:t>
            </a:r>
          </a:p>
          <a:p>
            <a:pPr lvl="1"/>
            <a:r>
              <a:rPr lang="de-DE" altLang="zh-CN" dirty="0" smtClean="0"/>
              <a:t>Zweite Ebene</a:t>
            </a:r>
          </a:p>
          <a:p>
            <a:pPr lvl="2"/>
            <a:r>
              <a:rPr lang="de-DE" altLang="zh-CN" dirty="0" smtClean="0"/>
              <a:t>Dritte Ebene</a:t>
            </a:r>
          </a:p>
          <a:p>
            <a:pPr lvl="3"/>
            <a:r>
              <a:rPr lang="de-DE" altLang="zh-CN" dirty="0" smtClean="0"/>
              <a:t>Vierte Ebene</a:t>
            </a:r>
          </a:p>
          <a:p>
            <a:pPr lvl="4"/>
            <a:r>
              <a:rPr lang="de-DE" altLang="zh-CN" dirty="0" smtClean="0"/>
              <a:t>Fünfte Ebene</a:t>
            </a:r>
          </a:p>
        </p:txBody>
      </p:sp>
      <p:sp>
        <p:nvSpPr>
          <p:cNvPr id="1231879" name="Rectangle 7"/>
          <p:cNvSpPr>
            <a:spLocks noChangeArrowheads="1"/>
          </p:cNvSpPr>
          <p:nvPr/>
        </p:nvSpPr>
        <p:spPr bwMode="ltGray">
          <a:xfrm>
            <a:off x="0" y="1171575"/>
            <a:ext cx="179388" cy="5686425"/>
          </a:xfrm>
          <a:prstGeom prst="rect">
            <a:avLst/>
          </a:prstGeom>
          <a:solidFill>
            <a:srgbClr val="005A9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zh-CN" altLang="en-US" sz="1600">
              <a:latin typeface="Futura Bk" pitchFamily="34" charset="0"/>
              <a:ea typeface="SimSun" pitchFamily="2" charset="-122"/>
            </a:endParaRPr>
          </a:p>
        </p:txBody>
      </p:sp>
      <p:sp>
        <p:nvSpPr>
          <p:cNvPr id="1231880" name="Rectangle 8"/>
          <p:cNvSpPr>
            <a:spLocks noChangeArrowheads="1"/>
          </p:cNvSpPr>
          <p:nvPr/>
        </p:nvSpPr>
        <p:spPr bwMode="ltGray">
          <a:xfrm>
            <a:off x="0" y="0"/>
            <a:ext cx="179388" cy="1114425"/>
          </a:xfrm>
          <a:prstGeom prst="rect">
            <a:avLst/>
          </a:prstGeom>
          <a:solidFill>
            <a:srgbClr val="005A9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zh-CN" altLang="en-US" sz="1600">
              <a:latin typeface="Futura Bk" pitchFamily="34" charset="0"/>
              <a:ea typeface="SimSun" pitchFamily="2" charset="-122"/>
            </a:endParaRPr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32750" y="6642194"/>
            <a:ext cx="860425" cy="1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b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68821A7C-08C0-4627-BE1D-58080B577485}" type="slidenum">
              <a:rPr lang="zh-CN" altLang="de-DE"/>
              <a:pPr/>
              <a:t>‹#›</a:t>
            </a:fld>
            <a:endParaRPr lang="de-DE" altLang="zh-CN" dirty="0"/>
          </a:p>
        </p:txBody>
      </p:sp>
      <p:sp>
        <p:nvSpPr>
          <p:cNvPr id="16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88063" y="6642194"/>
            <a:ext cx="1800225" cy="1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de-DE" altLang="zh-CN" dirty="0"/>
          </a:p>
        </p:txBody>
      </p:sp>
      <p:pic>
        <p:nvPicPr>
          <p:cNvPr id="17" name="图片 16" descr="Logo-1.bmp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172400" y="288032"/>
            <a:ext cx="720081" cy="75244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7" r:id="rId3"/>
    <p:sldLayoutId id="2147483658" r:id="rId4"/>
    <p:sldLayoutId id="2147483663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</a:defRPr>
      </a:lvl9pPr>
    </p:titleStyle>
    <p:bodyStyle>
      <a:lvl1pPr marL="266700" indent="-2667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811213" indent="-2794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+mn-lt"/>
        </a:defRPr>
      </a:lvl2pPr>
      <a:lvl3pPr marL="1257300" indent="-2667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+mn-lt"/>
        </a:defRPr>
      </a:lvl3pPr>
      <a:lvl4pPr marL="1701800" indent="-2667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+mn-lt"/>
        </a:defRPr>
      </a:lvl4pPr>
      <a:lvl5pPr marL="2146300" indent="-2540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+mn-lt"/>
        </a:defRPr>
      </a:lvl5pPr>
      <a:lvl6pPr marL="2603500" indent="-2540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60700" indent="-2540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517900" indent="-2540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75100" indent="-2540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>
          <a:xfrm>
            <a:off x="539750" y="2348880"/>
            <a:ext cx="7056586" cy="1224136"/>
          </a:xfrm>
        </p:spPr>
        <p:txBody>
          <a:bodyPr/>
          <a:lstStyle/>
          <a:p>
            <a:r>
              <a:rPr lang="zh-CN" altLang="en-US" dirty="0" smtClean="0"/>
              <a:t>供货管理 </a:t>
            </a:r>
            <a:r>
              <a:rPr lang="en-US" altLang="zh-CN" dirty="0" smtClean="0"/>
              <a:t>(V1.2)</a:t>
            </a:r>
            <a:br>
              <a:rPr lang="en-US" altLang="zh-CN" dirty="0" smtClean="0"/>
            </a:br>
            <a:r>
              <a:rPr lang="en-US" altLang="zh-CN" dirty="0" smtClean="0"/>
              <a:t>TOBE SAP-MES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sz="quarter" idx="1"/>
          </p:nvPr>
        </p:nvSpPr>
        <p:spPr>
          <a:xfrm>
            <a:off x="539552" y="3933056"/>
            <a:ext cx="4680520" cy="1512168"/>
          </a:xfrm>
        </p:spPr>
        <p:txBody>
          <a:bodyPr/>
          <a:lstStyle/>
          <a:p>
            <a:r>
              <a:rPr lang="en-US" altLang="zh-CN" dirty="0" smtClean="0"/>
              <a:t>SAP-MES</a:t>
            </a:r>
            <a:r>
              <a:rPr lang="zh-CN" altLang="en-US" dirty="0" smtClean="0"/>
              <a:t>项目组</a:t>
            </a:r>
            <a:endParaRPr lang="en-US" altLang="zh-CN" dirty="0" smtClean="0"/>
          </a:p>
          <a:p>
            <a:r>
              <a:rPr lang="en-US" altLang="zh-CN" dirty="0" smtClean="0"/>
              <a:t>2012-7-17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特殊场景（续）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10</a:t>
            </a:fld>
            <a:endParaRPr lang="de-DE" altLang="zh-CN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23528" y="1196752"/>
          <a:ext cx="8568952" cy="5451612"/>
        </p:xfrm>
        <a:graphic>
          <a:graphicData uri="http://schemas.openxmlformats.org/drawingml/2006/table">
            <a:tbl>
              <a:tblPr/>
              <a:tblGrid>
                <a:gridCol w="953446"/>
                <a:gridCol w="7615506"/>
              </a:tblGrid>
              <a:tr h="13496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场景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3. 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芜湖委外加工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59911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芜湖返回的是半制品（挤出件）、后加工成品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0825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供应商根据上海工厂计划科的手工委外计划组织生产，采购部协调计划可行性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采购部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/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供应科按照生产需求创建委外加工单，物流科收货，</a:t>
                      </a:r>
                      <a:r>
                        <a:rPr lang="zh-CN" altLang="en-US" sz="1400" b="0" i="0" u="none" strike="noStrike" dirty="0">
                          <a:solidFill>
                            <a:srgbClr val="FF0000"/>
                          </a:solidFill>
                          <a:latin typeface="宋体"/>
                        </a:rPr>
                        <a:t>供应科开报验单 </a:t>
                      </a:r>
                      <a:r>
                        <a:rPr lang="en-US" altLang="zh-CN" sz="1400" b="0" i="0" u="none" strike="noStrike" dirty="0">
                          <a:solidFill>
                            <a:srgbClr val="FF0000"/>
                          </a:solidFill>
                          <a:latin typeface="宋体"/>
                        </a:rPr>
                        <a:t>【SAP</a:t>
                      </a:r>
                      <a:r>
                        <a:rPr lang="zh-CN" altLang="en-US" sz="1400" b="0" i="0" u="none" strike="noStrike" dirty="0">
                          <a:solidFill>
                            <a:srgbClr val="FF0000"/>
                          </a:solidFill>
                          <a:latin typeface="宋体"/>
                        </a:rPr>
                        <a:t>操作同材料</a:t>
                      </a:r>
                      <a:r>
                        <a:rPr lang="en-US" altLang="zh-CN" sz="1400" b="0" i="0" u="none" strike="noStrike" dirty="0">
                          <a:solidFill>
                            <a:srgbClr val="FF0000"/>
                          </a:solidFill>
                          <a:latin typeface="宋体"/>
                        </a:rPr>
                        <a:t>】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79882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发料方式：采购部发到物流仓库，物流发料到供应商；包装材料由物流科直接提供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9941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产品：返回到物流仓库，物流科负责运输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9941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部分物料申雅提供，其他材料自行采购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8388">
                <a:tc gridSpan="2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场景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4. 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双经销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7036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金豹、申密机电、申密实业、申庆、申雅淮安、申雅广州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按照物流科的发货计划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(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日计划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)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，创建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SAP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采购单，打印传真给供应商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2493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发料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4967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收货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4967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采购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/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销售结算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2915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场景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5. 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委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外加工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+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双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经销，橡研所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(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等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0" i="0" u="none" strike="noStrike" dirty="0" smtClean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按照物流科的发货计划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(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日计划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)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，创建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SAP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采购单，打印传真给供应商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发料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收货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采购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/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销售结算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283575" y="6642100"/>
            <a:ext cx="860425" cy="166688"/>
          </a:xfrm>
        </p:spPr>
        <p:txBody>
          <a:bodyPr/>
          <a:lstStyle/>
          <a:p>
            <a:fld id="{68821A7C-08C0-4627-BE1D-58080B577485}" type="slidenum">
              <a:rPr lang="zh-CN" altLang="de-DE" smtClean="0"/>
              <a:pPr/>
              <a:t>11</a:t>
            </a:fld>
            <a:endParaRPr lang="de-DE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3131840" y="2780928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/>
              <a:t>物料计划</a:t>
            </a:r>
            <a:endParaRPr lang="zh-CN" altLang="en-US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年度物料计划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12</a:t>
            </a:fld>
            <a:endParaRPr lang="de-DE" altLang="zh-CN" dirty="0"/>
          </a:p>
        </p:txBody>
      </p:sp>
      <p:sp>
        <p:nvSpPr>
          <p:cNvPr id="9" name="圆角矩形 8"/>
          <p:cNvSpPr/>
          <p:nvPr/>
        </p:nvSpPr>
        <p:spPr bwMode="auto">
          <a:xfrm>
            <a:off x="3851920" y="2276872"/>
            <a:ext cx="1944216" cy="50405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dirty="0" smtClean="0"/>
              <a:t>导入年度车型计划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" name="流程图: 文档 11"/>
          <p:cNvSpPr/>
          <p:nvPr/>
        </p:nvSpPr>
        <p:spPr bwMode="auto">
          <a:xfrm>
            <a:off x="2302004" y="1484784"/>
            <a:ext cx="1872208" cy="504056"/>
          </a:xfrm>
          <a:prstGeom prst="flowChartDocumen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/>
              <a:t>客户年度车型计划</a:t>
            </a:r>
          </a:p>
        </p:txBody>
      </p:sp>
      <p:cxnSp>
        <p:nvCxnSpPr>
          <p:cNvPr id="15" name="曲线连接符 14"/>
          <p:cNvCxnSpPr>
            <a:stCxn id="12" idx="3"/>
            <a:endCxn id="9" idx="0"/>
          </p:cNvCxnSpPr>
          <p:nvPr/>
        </p:nvCxnSpPr>
        <p:spPr bwMode="auto">
          <a:xfrm>
            <a:off x="4174212" y="1736812"/>
            <a:ext cx="649816" cy="540060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圆角矩形 18"/>
          <p:cNvSpPr/>
          <p:nvPr/>
        </p:nvSpPr>
        <p:spPr bwMode="auto">
          <a:xfrm>
            <a:off x="4427984" y="3429000"/>
            <a:ext cx="1906468" cy="50405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/>
              <a:t>计算年度物料需求</a:t>
            </a:r>
          </a:p>
        </p:txBody>
      </p:sp>
      <p:cxnSp>
        <p:nvCxnSpPr>
          <p:cNvPr id="24" name="曲线连接符 23"/>
          <p:cNvCxnSpPr>
            <a:stCxn id="9" idx="2"/>
            <a:endCxn id="19" idx="0"/>
          </p:cNvCxnSpPr>
          <p:nvPr/>
        </p:nvCxnSpPr>
        <p:spPr bwMode="auto">
          <a:xfrm rot="16200000" flipH="1">
            <a:off x="4778587" y="2826369"/>
            <a:ext cx="648072" cy="55719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圆角矩形 35"/>
          <p:cNvSpPr/>
          <p:nvPr/>
        </p:nvSpPr>
        <p:spPr bwMode="auto">
          <a:xfrm>
            <a:off x="5004048" y="4437112"/>
            <a:ext cx="2053972" cy="50405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rPr>
              <a:t>释放年度物料计划</a:t>
            </a:r>
          </a:p>
        </p:txBody>
      </p:sp>
      <p:cxnSp>
        <p:nvCxnSpPr>
          <p:cNvPr id="39" name="曲线连接符 38"/>
          <p:cNvCxnSpPr>
            <a:stCxn id="19" idx="2"/>
            <a:endCxn id="36" idx="0"/>
          </p:cNvCxnSpPr>
          <p:nvPr/>
        </p:nvCxnSpPr>
        <p:spPr bwMode="auto">
          <a:xfrm rot="16200000" flipH="1">
            <a:off x="5454098" y="3860176"/>
            <a:ext cx="504056" cy="64981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曲线连接符 65"/>
          <p:cNvCxnSpPr>
            <a:stCxn id="36" idx="2"/>
            <a:endCxn id="77" idx="0"/>
          </p:cNvCxnSpPr>
          <p:nvPr/>
        </p:nvCxnSpPr>
        <p:spPr bwMode="auto">
          <a:xfrm rot="16200000" flipH="1">
            <a:off x="6201617" y="4770585"/>
            <a:ext cx="504056" cy="84522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曲线连接符 66"/>
          <p:cNvCxnSpPr>
            <a:stCxn id="26" idx="2"/>
            <a:endCxn id="36" idx="0"/>
          </p:cNvCxnSpPr>
          <p:nvPr/>
        </p:nvCxnSpPr>
        <p:spPr bwMode="auto">
          <a:xfrm rot="5400000">
            <a:off x="6543510" y="3511172"/>
            <a:ext cx="413464" cy="143841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0" name="流程图: 文档 69"/>
          <p:cNvSpPr/>
          <p:nvPr/>
        </p:nvSpPr>
        <p:spPr bwMode="auto">
          <a:xfrm>
            <a:off x="467544" y="2780928"/>
            <a:ext cx="2880320" cy="3024336"/>
          </a:xfrm>
          <a:prstGeom prst="flowChartDocumen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185738" indent="-185738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1600" dirty="0" smtClean="0"/>
              <a:t>年度计划是发布给供应商的需求的预测</a:t>
            </a:r>
            <a:endParaRPr lang="en-US" altLang="zh-CN" sz="1600" dirty="0" smtClean="0"/>
          </a:p>
          <a:p>
            <a:pPr marL="185738" indent="-185738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1600" dirty="0" smtClean="0"/>
              <a:t>年度计划变动时，不定期发布当年年度计划的更新</a:t>
            </a:r>
            <a:endParaRPr lang="en-US" altLang="zh-CN" sz="1600" dirty="0" smtClean="0"/>
          </a:p>
          <a:p>
            <a:pPr marL="185738" indent="-185738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1600" dirty="0" smtClean="0"/>
              <a:t>考虑到新品的</a:t>
            </a:r>
            <a:r>
              <a:rPr lang="en-US" altLang="zh-CN" sz="1600" dirty="0" smtClean="0"/>
              <a:t>BOM</a:t>
            </a:r>
            <a:r>
              <a:rPr lang="zh-CN" altLang="en-US" sz="1600" dirty="0" smtClean="0"/>
              <a:t>不准，需要特殊标记区分新品的物料计划</a:t>
            </a:r>
            <a:endParaRPr lang="en-US" altLang="zh-CN" sz="1600" dirty="0" smtClean="0"/>
          </a:p>
          <a:p>
            <a:pPr marL="185738" indent="-185738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1600" dirty="0" smtClean="0"/>
              <a:t>不考虑有效库存和提前期</a:t>
            </a:r>
          </a:p>
        </p:txBody>
      </p:sp>
      <p:sp>
        <p:nvSpPr>
          <p:cNvPr id="77" name="流程图: 文档 76"/>
          <p:cNvSpPr/>
          <p:nvPr/>
        </p:nvSpPr>
        <p:spPr bwMode="auto">
          <a:xfrm>
            <a:off x="5724128" y="5445224"/>
            <a:ext cx="2304256" cy="504056"/>
          </a:xfrm>
          <a:prstGeom prst="flowChartDocumen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/>
              <a:t>年度物料计划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516216" y="2348880"/>
            <a:ext cx="1311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车型台套</a:t>
            </a:r>
            <a:r>
              <a:rPr lang="en-US" altLang="zh-CN" sz="1400" dirty="0" smtClean="0"/>
              <a:t>BOM</a:t>
            </a:r>
          </a:p>
          <a:p>
            <a:r>
              <a:rPr lang="zh-CN" altLang="en-US" sz="1400" dirty="0" smtClean="0"/>
              <a:t>产品</a:t>
            </a:r>
            <a:r>
              <a:rPr lang="en-US" altLang="zh-CN" sz="1400" dirty="0" smtClean="0"/>
              <a:t>BOM</a:t>
            </a:r>
            <a:endParaRPr lang="zh-CN" altLang="en-US" sz="1400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6838508" y="3284984"/>
            <a:ext cx="12618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独立需求</a:t>
            </a:r>
          </a:p>
          <a:p>
            <a:r>
              <a:rPr lang="zh-CN" altLang="en-US" sz="1400" dirty="0" smtClean="0"/>
              <a:t>备货策略</a:t>
            </a:r>
            <a:endParaRPr lang="en-US" altLang="zh-CN" sz="1400" dirty="0" smtClean="0"/>
          </a:p>
          <a:p>
            <a:r>
              <a:rPr lang="zh-CN" altLang="en-US" sz="1400" dirty="0" smtClean="0"/>
              <a:t>价格谈判因素</a:t>
            </a:r>
            <a:endParaRPr lang="en-US" altLang="zh-CN" sz="1400" dirty="0" smtClean="0"/>
          </a:p>
        </p:txBody>
      </p:sp>
      <p:cxnSp>
        <p:nvCxnSpPr>
          <p:cNvPr id="27" name="曲线连接符 26"/>
          <p:cNvCxnSpPr>
            <a:stCxn id="104" idx="2"/>
            <a:endCxn id="19" idx="0"/>
          </p:cNvCxnSpPr>
          <p:nvPr/>
        </p:nvCxnSpPr>
        <p:spPr bwMode="auto">
          <a:xfrm rot="5400000">
            <a:off x="5998162" y="2255157"/>
            <a:ext cx="556900" cy="1790787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16</a:t>
            </a:r>
            <a:r>
              <a:rPr lang="zh-CN" altLang="en-US" dirty="0" smtClean="0"/>
              <a:t>周物料计划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13</a:t>
            </a:fld>
            <a:endParaRPr lang="de-DE" altLang="zh-CN" dirty="0"/>
          </a:p>
        </p:txBody>
      </p:sp>
      <p:sp>
        <p:nvSpPr>
          <p:cNvPr id="9" name="圆角矩形 8"/>
          <p:cNvSpPr/>
          <p:nvPr/>
        </p:nvSpPr>
        <p:spPr bwMode="auto">
          <a:xfrm>
            <a:off x="3529628" y="1916832"/>
            <a:ext cx="2016224" cy="50405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dirty="0" smtClean="0"/>
              <a:t>导入</a:t>
            </a:r>
            <a:r>
              <a:rPr lang="en-US" altLang="zh-CN" sz="1600" dirty="0" smtClean="0"/>
              <a:t>16</a:t>
            </a:r>
            <a:r>
              <a:rPr lang="zh-CN" altLang="en-US" sz="1600" dirty="0" smtClean="0"/>
              <a:t>周车型计划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" name="流程图: 文档 11"/>
          <p:cNvSpPr/>
          <p:nvPr/>
        </p:nvSpPr>
        <p:spPr bwMode="auto">
          <a:xfrm>
            <a:off x="1907704" y="1196752"/>
            <a:ext cx="2088232" cy="504056"/>
          </a:xfrm>
          <a:prstGeom prst="flowChartDocumen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400" dirty="0" smtClean="0"/>
              <a:t>客户</a:t>
            </a:r>
            <a:r>
              <a:rPr lang="en-US" altLang="zh-CN" sz="1400" dirty="0" smtClean="0"/>
              <a:t>16</a:t>
            </a:r>
            <a:r>
              <a:rPr lang="zh-CN" altLang="en-US" sz="1400" dirty="0" smtClean="0"/>
              <a:t>周车型计划</a:t>
            </a:r>
          </a:p>
        </p:txBody>
      </p:sp>
      <p:cxnSp>
        <p:nvCxnSpPr>
          <p:cNvPr id="15" name="曲线连接符 14"/>
          <p:cNvCxnSpPr>
            <a:stCxn id="12" idx="3"/>
            <a:endCxn id="9" idx="0"/>
          </p:cNvCxnSpPr>
          <p:nvPr/>
        </p:nvCxnSpPr>
        <p:spPr bwMode="auto">
          <a:xfrm>
            <a:off x="3995936" y="1448780"/>
            <a:ext cx="541804" cy="468052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圆角矩形 18"/>
          <p:cNvSpPr/>
          <p:nvPr/>
        </p:nvSpPr>
        <p:spPr bwMode="auto">
          <a:xfrm>
            <a:off x="4211960" y="2996952"/>
            <a:ext cx="2376264" cy="50405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/>
              <a:t>释放</a:t>
            </a:r>
            <a:r>
              <a:rPr lang="en-US" altLang="zh-CN" sz="1600" dirty="0" smtClean="0"/>
              <a:t>16</a:t>
            </a:r>
            <a:r>
              <a:rPr lang="zh-CN" altLang="en-US" sz="1600" dirty="0" smtClean="0"/>
              <a:t>周发货计划</a:t>
            </a:r>
          </a:p>
        </p:txBody>
      </p:sp>
      <p:cxnSp>
        <p:nvCxnSpPr>
          <p:cNvPr id="24" name="曲线连接符 23"/>
          <p:cNvCxnSpPr>
            <a:stCxn id="9" idx="2"/>
            <a:endCxn id="19" idx="0"/>
          </p:cNvCxnSpPr>
          <p:nvPr/>
        </p:nvCxnSpPr>
        <p:spPr bwMode="auto">
          <a:xfrm rot="16200000" flipH="1">
            <a:off x="4680884" y="2277744"/>
            <a:ext cx="576064" cy="86235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圆角矩形 35"/>
          <p:cNvSpPr/>
          <p:nvPr/>
        </p:nvSpPr>
        <p:spPr bwMode="auto">
          <a:xfrm>
            <a:off x="4897780" y="4005064"/>
            <a:ext cx="1981964" cy="576064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rPr>
              <a:t>MRP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rPr>
              <a:t>计算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rPr>
              <a:t>+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rPr>
              <a:t>粗能力平衡</a:t>
            </a:r>
          </a:p>
        </p:txBody>
      </p:sp>
      <p:cxnSp>
        <p:nvCxnSpPr>
          <p:cNvPr id="39" name="曲线连接符 38"/>
          <p:cNvCxnSpPr>
            <a:stCxn id="19" idx="2"/>
            <a:endCxn id="36" idx="0"/>
          </p:cNvCxnSpPr>
          <p:nvPr/>
        </p:nvCxnSpPr>
        <p:spPr bwMode="auto">
          <a:xfrm rot="16200000" flipH="1">
            <a:off x="5392399" y="3508701"/>
            <a:ext cx="504056" cy="48867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曲线连接符 66"/>
          <p:cNvCxnSpPr>
            <a:stCxn id="26" idx="2"/>
            <a:endCxn id="36" idx="0"/>
          </p:cNvCxnSpPr>
          <p:nvPr/>
        </p:nvCxnSpPr>
        <p:spPr bwMode="auto">
          <a:xfrm rot="5400000">
            <a:off x="6408835" y="3124952"/>
            <a:ext cx="360040" cy="1400185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0" name="流程图: 文档 69"/>
          <p:cNvSpPr/>
          <p:nvPr/>
        </p:nvSpPr>
        <p:spPr bwMode="auto">
          <a:xfrm>
            <a:off x="395536" y="3573016"/>
            <a:ext cx="3384376" cy="1440160"/>
          </a:xfrm>
          <a:prstGeom prst="flowChartDocumen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185738" indent="-185738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CN" sz="1600" dirty="0" smtClean="0"/>
              <a:t>16</a:t>
            </a:r>
            <a:r>
              <a:rPr lang="zh-CN" altLang="en-US" sz="1600" dirty="0" smtClean="0"/>
              <a:t>周物料计划是发布给供应商的需求预测</a:t>
            </a:r>
            <a:endParaRPr lang="en-US" altLang="zh-CN" sz="1600" dirty="0" smtClean="0"/>
          </a:p>
          <a:p>
            <a:pPr marL="185738" indent="-185738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1600" dirty="0" smtClean="0"/>
              <a:t>包含半成品外发计划（采购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委外）</a:t>
            </a:r>
            <a:endParaRPr lang="en-US" altLang="zh-CN" sz="1600" dirty="0" smtClean="0"/>
          </a:p>
          <a:p>
            <a:pPr marL="185738" indent="-185738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1600" dirty="0" smtClean="0"/>
              <a:t>与粗能力计划同步生成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更新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5796136" y="1106741"/>
            <a:ext cx="26661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独立需求计划</a:t>
            </a:r>
            <a:endParaRPr lang="en-US" altLang="zh-CN" sz="1400" dirty="0" smtClean="0"/>
          </a:p>
          <a:p>
            <a:r>
              <a:rPr lang="en-US" altLang="zh-CN" sz="1400" dirty="0" smtClean="0"/>
              <a:t>- </a:t>
            </a:r>
            <a:r>
              <a:rPr lang="zh-CN" altLang="en-US" sz="1400" dirty="0" smtClean="0"/>
              <a:t>配件独立需求</a:t>
            </a:r>
            <a:endParaRPr lang="en-US" altLang="zh-CN" sz="1400" dirty="0" smtClean="0"/>
          </a:p>
          <a:p>
            <a:r>
              <a:rPr lang="en-US" altLang="zh-CN" sz="1400" dirty="0" smtClean="0"/>
              <a:t>- </a:t>
            </a:r>
            <a:r>
              <a:rPr lang="zh-CN" altLang="en-US" sz="1400" dirty="0" smtClean="0"/>
              <a:t>代采购独立需求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淮安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广州</a:t>
            </a:r>
            <a:r>
              <a:rPr lang="en-US" altLang="zh-CN" sz="1400" dirty="0" smtClean="0"/>
              <a:t>)</a:t>
            </a:r>
          </a:p>
          <a:p>
            <a:r>
              <a:rPr lang="en-US" altLang="zh-CN" sz="1400" dirty="0" smtClean="0"/>
              <a:t>- </a:t>
            </a:r>
            <a:r>
              <a:rPr lang="zh-CN" altLang="en-US" sz="1400" dirty="0" smtClean="0"/>
              <a:t>双经销独立需求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金豹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芜湖</a:t>
            </a:r>
            <a:r>
              <a:rPr lang="en-US" altLang="zh-CN" sz="1400" dirty="0" smtClean="0"/>
              <a:t>/…)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837541" y="2906360"/>
            <a:ext cx="9028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物料清单</a:t>
            </a:r>
            <a:endParaRPr lang="en-US" altLang="zh-CN" sz="1400" dirty="0" smtClean="0"/>
          </a:p>
          <a:p>
            <a:r>
              <a:rPr lang="zh-CN" altLang="en-US" sz="1400" dirty="0" smtClean="0"/>
              <a:t>可用库存</a:t>
            </a:r>
            <a:endParaRPr lang="en-US" altLang="zh-CN" sz="1400" dirty="0" smtClean="0"/>
          </a:p>
          <a:p>
            <a:r>
              <a:rPr lang="zh-CN" altLang="en-US" sz="1400" dirty="0" smtClean="0"/>
              <a:t>安全库存</a:t>
            </a:r>
            <a:endParaRPr lang="en-US" altLang="zh-CN" sz="1400" dirty="0" smtClean="0"/>
          </a:p>
        </p:txBody>
      </p:sp>
      <p:cxnSp>
        <p:nvCxnSpPr>
          <p:cNvPr id="27" name="曲线连接符 26"/>
          <p:cNvCxnSpPr>
            <a:stCxn id="104" idx="2"/>
            <a:endCxn id="19" idx="0"/>
          </p:cNvCxnSpPr>
          <p:nvPr/>
        </p:nvCxnSpPr>
        <p:spPr bwMode="auto">
          <a:xfrm rot="5400000">
            <a:off x="5796591" y="1664350"/>
            <a:ext cx="936104" cy="1729101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圆角矩形 44"/>
          <p:cNvSpPr/>
          <p:nvPr/>
        </p:nvSpPr>
        <p:spPr bwMode="auto">
          <a:xfrm>
            <a:off x="5508104" y="5013176"/>
            <a:ext cx="1981964" cy="50405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dirty="0" smtClean="0"/>
              <a:t>计算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rPr>
              <a:t>16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rPr>
              <a:t>周物料计划</a:t>
            </a:r>
          </a:p>
        </p:txBody>
      </p:sp>
      <p:cxnSp>
        <p:nvCxnSpPr>
          <p:cNvPr id="46" name="曲线连接符 45"/>
          <p:cNvCxnSpPr>
            <a:stCxn id="36" idx="2"/>
            <a:endCxn id="45" idx="0"/>
          </p:cNvCxnSpPr>
          <p:nvPr/>
        </p:nvCxnSpPr>
        <p:spPr bwMode="auto">
          <a:xfrm rot="16200000" flipH="1">
            <a:off x="5977900" y="4491990"/>
            <a:ext cx="432048" cy="610324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3" name="流程图: 文档 52"/>
          <p:cNvSpPr/>
          <p:nvPr/>
        </p:nvSpPr>
        <p:spPr bwMode="auto">
          <a:xfrm>
            <a:off x="5868144" y="5949280"/>
            <a:ext cx="2376264" cy="504056"/>
          </a:xfrm>
          <a:prstGeom prst="flowChartDocumen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600" dirty="0" smtClean="0"/>
              <a:t>16</a:t>
            </a:r>
            <a:r>
              <a:rPr lang="zh-CN" altLang="en-US" sz="1600" dirty="0" smtClean="0"/>
              <a:t>周物料计划</a:t>
            </a:r>
          </a:p>
        </p:txBody>
      </p:sp>
      <p:cxnSp>
        <p:nvCxnSpPr>
          <p:cNvPr id="54" name="曲线连接符 53"/>
          <p:cNvCxnSpPr>
            <a:stCxn id="45" idx="2"/>
            <a:endCxn id="53" idx="0"/>
          </p:cNvCxnSpPr>
          <p:nvPr/>
        </p:nvCxnSpPr>
        <p:spPr bwMode="auto">
          <a:xfrm rot="16200000" flipH="1">
            <a:off x="6561657" y="5454661"/>
            <a:ext cx="432048" cy="55719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曲线连接符 28"/>
          <p:cNvCxnSpPr>
            <a:stCxn id="33" idx="2"/>
            <a:endCxn id="19" idx="0"/>
          </p:cNvCxnSpPr>
          <p:nvPr/>
        </p:nvCxnSpPr>
        <p:spPr bwMode="auto">
          <a:xfrm rot="5400000">
            <a:off x="6367930" y="1544804"/>
            <a:ext cx="484311" cy="2419985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矩形 32"/>
          <p:cNvSpPr/>
          <p:nvPr/>
        </p:nvSpPr>
        <p:spPr>
          <a:xfrm>
            <a:off x="7164288" y="2204864"/>
            <a:ext cx="13115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/>
              <a:t>车型台套</a:t>
            </a:r>
            <a:r>
              <a:rPr lang="en-US" altLang="zh-CN" sz="1400" dirty="0" smtClean="0"/>
              <a:t>BOM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14</a:t>
            </a:r>
            <a:r>
              <a:rPr lang="zh-CN" altLang="en-US" dirty="0" smtClean="0"/>
              <a:t>天物料计划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14</a:t>
            </a:fld>
            <a:endParaRPr lang="de-DE" altLang="zh-CN" dirty="0"/>
          </a:p>
        </p:txBody>
      </p:sp>
      <p:sp>
        <p:nvSpPr>
          <p:cNvPr id="12" name="流程图: 文档 11"/>
          <p:cNvSpPr/>
          <p:nvPr/>
        </p:nvSpPr>
        <p:spPr bwMode="auto">
          <a:xfrm>
            <a:off x="3131840" y="1556792"/>
            <a:ext cx="2592288" cy="504056"/>
          </a:xfrm>
          <a:prstGeom prst="flowChartDocumen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600" dirty="0" smtClean="0"/>
              <a:t>成品</a:t>
            </a:r>
            <a:r>
              <a:rPr lang="en-US" altLang="zh-CN" sz="1600" dirty="0" smtClean="0"/>
              <a:t>14</a:t>
            </a:r>
            <a:r>
              <a:rPr lang="zh-CN" altLang="en-US" sz="1600" dirty="0" smtClean="0"/>
              <a:t>天需求计划（导入）</a:t>
            </a:r>
            <a:endParaRPr lang="en-US" altLang="zh-CN" sz="1600" dirty="0" smtClean="0"/>
          </a:p>
        </p:txBody>
      </p:sp>
      <p:sp>
        <p:nvSpPr>
          <p:cNvPr id="19" name="圆角矩形 18"/>
          <p:cNvSpPr/>
          <p:nvPr/>
        </p:nvSpPr>
        <p:spPr bwMode="auto">
          <a:xfrm>
            <a:off x="3817660" y="2492896"/>
            <a:ext cx="2376264" cy="50405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/>
              <a:t>释放</a:t>
            </a:r>
            <a:r>
              <a:rPr lang="en-US" altLang="zh-CN" sz="1600" dirty="0" smtClean="0"/>
              <a:t>14</a:t>
            </a:r>
            <a:r>
              <a:rPr lang="zh-CN" altLang="en-US" sz="1600" dirty="0" smtClean="0"/>
              <a:t>天成品发货计划</a:t>
            </a:r>
          </a:p>
        </p:txBody>
      </p:sp>
      <p:cxnSp>
        <p:nvCxnSpPr>
          <p:cNvPr id="24" name="曲线连接符 23"/>
          <p:cNvCxnSpPr>
            <a:stCxn id="12" idx="2"/>
            <a:endCxn id="19" idx="0"/>
          </p:cNvCxnSpPr>
          <p:nvPr/>
        </p:nvCxnSpPr>
        <p:spPr bwMode="auto">
          <a:xfrm rot="16200000" flipH="1">
            <a:off x="4484202" y="1971306"/>
            <a:ext cx="465372" cy="57780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圆角矩形 35"/>
          <p:cNvSpPr/>
          <p:nvPr/>
        </p:nvSpPr>
        <p:spPr bwMode="auto">
          <a:xfrm>
            <a:off x="4825772" y="3501008"/>
            <a:ext cx="1981964" cy="576064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rPr>
              <a:t>MRP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rPr>
              <a:t>计算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rPr>
              <a:t>+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dirty="0" smtClean="0"/>
              <a:t>生产排程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39" name="曲线连接符 38"/>
          <p:cNvCxnSpPr>
            <a:stCxn id="19" idx="2"/>
            <a:endCxn id="36" idx="0"/>
          </p:cNvCxnSpPr>
          <p:nvPr/>
        </p:nvCxnSpPr>
        <p:spPr bwMode="auto">
          <a:xfrm rot="16200000" flipH="1">
            <a:off x="5159245" y="2843499"/>
            <a:ext cx="504056" cy="81096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曲线连接符 66"/>
          <p:cNvCxnSpPr>
            <a:stCxn id="26" idx="2"/>
            <a:endCxn id="36" idx="0"/>
          </p:cNvCxnSpPr>
          <p:nvPr/>
        </p:nvCxnSpPr>
        <p:spPr bwMode="auto">
          <a:xfrm rot="5400000">
            <a:off x="6313470" y="2446232"/>
            <a:ext cx="558061" cy="1551491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0" name="流程图: 文档 69"/>
          <p:cNvSpPr/>
          <p:nvPr/>
        </p:nvSpPr>
        <p:spPr bwMode="auto">
          <a:xfrm>
            <a:off x="467544" y="3068960"/>
            <a:ext cx="3168352" cy="1440160"/>
          </a:xfrm>
          <a:prstGeom prst="flowChartDocumen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185738" indent="-185738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CN" sz="1600" dirty="0" smtClean="0"/>
              <a:t>14</a:t>
            </a:r>
            <a:r>
              <a:rPr lang="zh-CN" altLang="en-US" sz="1600" dirty="0" smtClean="0"/>
              <a:t>天物料计划仅包括指定了</a:t>
            </a:r>
            <a:r>
              <a:rPr lang="en-US" altLang="zh-CN" sz="1600" dirty="0" smtClean="0"/>
              <a:t>MRP</a:t>
            </a:r>
            <a:r>
              <a:rPr lang="zh-CN" altLang="en-US" sz="1600" dirty="0" smtClean="0"/>
              <a:t>订货策略的供应商</a:t>
            </a:r>
            <a:endParaRPr lang="en-US" altLang="zh-CN" sz="1600" dirty="0" smtClean="0"/>
          </a:p>
          <a:p>
            <a:pPr marL="185738" indent="-185738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1600" dirty="0" smtClean="0"/>
              <a:t>与</a:t>
            </a:r>
            <a:r>
              <a:rPr lang="en-US" altLang="zh-CN" sz="1600" dirty="0" smtClean="0"/>
              <a:t>14</a:t>
            </a:r>
            <a:r>
              <a:rPr lang="zh-CN" altLang="en-US" sz="1600" dirty="0" smtClean="0"/>
              <a:t>天班产计划同步生成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更新</a:t>
            </a:r>
            <a:endParaRPr lang="en-US" altLang="zh-CN" sz="1600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6588224" y="1988840"/>
            <a:ext cx="156004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独立需求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发货单</a:t>
            </a:r>
            <a:r>
              <a:rPr lang="en-US" altLang="zh-CN" sz="1400" dirty="0" smtClean="0"/>
              <a:t>)</a:t>
            </a:r>
          </a:p>
          <a:p>
            <a:r>
              <a:rPr lang="zh-CN" altLang="en-US" sz="1400" dirty="0" smtClean="0"/>
              <a:t>物料清单</a:t>
            </a:r>
            <a:endParaRPr lang="en-US" altLang="zh-CN" sz="1400" dirty="0" smtClean="0"/>
          </a:p>
          <a:p>
            <a:r>
              <a:rPr lang="zh-CN" altLang="en-US" sz="1400" dirty="0" smtClean="0"/>
              <a:t>可用库存</a:t>
            </a:r>
            <a:endParaRPr lang="en-US" altLang="zh-CN" sz="1400" dirty="0" smtClean="0"/>
          </a:p>
          <a:p>
            <a:r>
              <a:rPr lang="zh-CN" altLang="en-US" sz="1400" dirty="0" smtClean="0"/>
              <a:t>安全库存</a:t>
            </a:r>
            <a:endParaRPr lang="en-US" altLang="zh-CN" sz="1400" dirty="0" smtClean="0"/>
          </a:p>
        </p:txBody>
      </p:sp>
      <p:sp>
        <p:nvSpPr>
          <p:cNvPr id="45" name="圆角矩形 44"/>
          <p:cNvSpPr/>
          <p:nvPr/>
        </p:nvSpPr>
        <p:spPr bwMode="auto">
          <a:xfrm>
            <a:off x="5436096" y="4509120"/>
            <a:ext cx="1981964" cy="50405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dirty="0" smtClean="0"/>
              <a:t>计算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rPr>
              <a:t>14</a:t>
            </a:r>
            <a:r>
              <a:rPr lang="zh-CN" altLang="en-US" sz="1600" dirty="0" smtClean="0"/>
              <a:t>天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rPr>
              <a:t>物料计划</a:t>
            </a:r>
          </a:p>
        </p:txBody>
      </p:sp>
      <p:cxnSp>
        <p:nvCxnSpPr>
          <p:cNvPr id="46" name="曲线连接符 45"/>
          <p:cNvCxnSpPr>
            <a:stCxn id="36" idx="2"/>
            <a:endCxn id="45" idx="0"/>
          </p:cNvCxnSpPr>
          <p:nvPr/>
        </p:nvCxnSpPr>
        <p:spPr bwMode="auto">
          <a:xfrm rot="16200000" flipH="1">
            <a:off x="5905892" y="3987934"/>
            <a:ext cx="432048" cy="610324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3" name="流程图: 文档 52"/>
          <p:cNvSpPr/>
          <p:nvPr/>
        </p:nvSpPr>
        <p:spPr bwMode="auto">
          <a:xfrm>
            <a:off x="5940152" y="5445224"/>
            <a:ext cx="2376264" cy="504056"/>
          </a:xfrm>
          <a:prstGeom prst="flowChartDocumen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600" dirty="0" smtClean="0"/>
              <a:t>14</a:t>
            </a:r>
            <a:r>
              <a:rPr lang="zh-CN" altLang="en-US" sz="1600" dirty="0" smtClean="0"/>
              <a:t>天物料计划</a:t>
            </a:r>
          </a:p>
        </p:txBody>
      </p:sp>
      <p:cxnSp>
        <p:nvCxnSpPr>
          <p:cNvPr id="54" name="曲线连接符 53"/>
          <p:cNvCxnSpPr>
            <a:stCxn id="45" idx="2"/>
            <a:endCxn id="53" idx="0"/>
          </p:cNvCxnSpPr>
          <p:nvPr/>
        </p:nvCxnSpPr>
        <p:spPr bwMode="auto">
          <a:xfrm rot="16200000" flipH="1">
            <a:off x="6561657" y="4878597"/>
            <a:ext cx="432048" cy="70120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283575" y="6642100"/>
            <a:ext cx="860425" cy="166688"/>
          </a:xfrm>
        </p:spPr>
        <p:txBody>
          <a:bodyPr/>
          <a:lstStyle/>
          <a:p>
            <a:fld id="{68821A7C-08C0-4627-BE1D-58080B577485}" type="slidenum">
              <a:rPr lang="zh-CN" altLang="de-DE" smtClean="0"/>
              <a:pPr/>
              <a:t>15</a:t>
            </a:fld>
            <a:endParaRPr lang="de-DE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2915816" y="2780928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/>
              <a:t>物料采购</a:t>
            </a:r>
            <a:endParaRPr lang="zh-CN" altLang="en-US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采购提前期与采购策略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438721" y="1412428"/>
          <a:ext cx="8425183" cy="20945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4197"/>
                <a:gridCol w="1404197"/>
                <a:gridCol w="1512333"/>
                <a:gridCol w="1440160"/>
                <a:gridCol w="1080120"/>
                <a:gridCol w="1584176"/>
              </a:tblGrid>
              <a:tr h="4681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采购提前期</a:t>
                      </a:r>
                      <a:endParaRPr lang="zh-CN" altLang="en-US" sz="16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年度物料计划</a:t>
                      </a:r>
                      <a:endParaRPr lang="zh-CN" altLang="en-US" sz="16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16</a:t>
                      </a:r>
                      <a:r>
                        <a:rPr lang="zh-CN" altLang="en-US" sz="1600" dirty="0" smtClean="0"/>
                        <a:t>周物料计划</a:t>
                      </a:r>
                      <a:endParaRPr lang="zh-CN" altLang="en-US" sz="16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14</a:t>
                      </a:r>
                      <a:r>
                        <a:rPr lang="zh-CN" altLang="en-US" sz="1600" dirty="0" smtClean="0"/>
                        <a:t>天物料计划</a:t>
                      </a:r>
                      <a:endParaRPr lang="zh-CN" altLang="en-US" sz="16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采购单</a:t>
                      </a:r>
                      <a:endParaRPr lang="zh-CN" altLang="en-US" sz="16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采购单依据</a:t>
                      </a:r>
                      <a:endParaRPr lang="zh-CN" altLang="en-US" sz="16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681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&gt;14</a:t>
                      </a:r>
                      <a:r>
                        <a:rPr lang="zh-CN" altLang="en-US" sz="1600" dirty="0" smtClean="0"/>
                        <a:t>天</a:t>
                      </a:r>
                      <a:endParaRPr lang="zh-CN" altLang="en-US" sz="16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Y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Y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Y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16</a:t>
                      </a:r>
                      <a:r>
                        <a:rPr lang="zh-CN" altLang="en-US" sz="1600" dirty="0" smtClean="0"/>
                        <a:t>周物料计划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4681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&lt;=14</a:t>
                      </a:r>
                      <a:r>
                        <a:rPr lang="zh-CN" altLang="en-US" sz="1600" dirty="0" smtClean="0"/>
                        <a:t>天</a:t>
                      </a:r>
                      <a:endParaRPr lang="zh-CN" altLang="en-US" sz="16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Y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Y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Y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Y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14</a:t>
                      </a:r>
                      <a:r>
                        <a:rPr lang="zh-CN" altLang="en-US" sz="1600" dirty="0" smtClean="0"/>
                        <a:t>天物料计划</a:t>
                      </a:r>
                      <a:endParaRPr lang="en-US" altLang="zh-CN" sz="1600" dirty="0" smtClean="0"/>
                    </a:p>
                    <a:p>
                      <a:pPr algn="ctr"/>
                      <a:r>
                        <a:rPr lang="en-US" altLang="zh-CN" sz="1600" dirty="0" smtClean="0"/>
                        <a:t>/</a:t>
                      </a:r>
                      <a:r>
                        <a:rPr lang="zh-CN" altLang="en-US" sz="1600" dirty="0" smtClean="0"/>
                        <a:t>库存消耗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4681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&lt;=2</a:t>
                      </a:r>
                      <a:r>
                        <a:rPr lang="zh-CN" altLang="en-US" sz="1600" dirty="0" smtClean="0"/>
                        <a:t>天</a:t>
                      </a:r>
                      <a:endParaRPr lang="zh-CN" altLang="en-US" sz="16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Y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Y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Y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生产订单</a:t>
                      </a:r>
                      <a:endParaRPr lang="en-US" altLang="zh-CN" sz="1600" dirty="0" smtClean="0"/>
                    </a:p>
                    <a:p>
                      <a:pPr algn="ctr"/>
                      <a:r>
                        <a:rPr lang="en-US" altLang="zh-CN" sz="1600" dirty="0" smtClean="0"/>
                        <a:t>/</a:t>
                      </a:r>
                      <a:r>
                        <a:rPr lang="zh-CN" altLang="en-US" sz="1600" dirty="0" smtClean="0"/>
                        <a:t>库存消耗</a:t>
                      </a:r>
                      <a:endParaRPr lang="zh-CN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16</a:t>
            </a:fld>
            <a:endParaRPr lang="de-DE" altLang="zh-CN" dirty="0"/>
          </a:p>
        </p:txBody>
      </p:sp>
      <p:sp>
        <p:nvSpPr>
          <p:cNvPr id="6" name="内容占位符 13"/>
          <p:cNvSpPr txBox="1">
            <a:spLocks/>
          </p:cNvSpPr>
          <p:nvPr/>
        </p:nvSpPr>
        <p:spPr bwMode="auto">
          <a:xfrm>
            <a:off x="395288" y="4005064"/>
            <a:ext cx="8497887" cy="244827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0" rIns="90000" bIns="0" numCol="1" anchor="t" anchorCtr="0" compatLnSpc="1">
            <a:prstTxWarp prst="textNoShape">
              <a:avLst/>
            </a:prstTxWarp>
          </a:bodyPr>
          <a:lstStyle/>
          <a:p>
            <a:pPr marL="176213" marR="0" lvl="2" indent="-176213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按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16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周物料计划采购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(MRP)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：长周期物料（进口料）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176213" marR="0" lvl="2" indent="-176213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按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14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天物料计划采购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(MRP)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：国内物料（异地）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176213" marR="0" lvl="2" indent="-176213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按生产单需求采购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(JIT)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：国内物料（本地）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176213" marR="0" lvl="2" indent="-176213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按库存消耗采购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(Kanban)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：均衡消耗的常备物料（如石蜡油）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620713" marR="0" lvl="3" indent="-176213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为物流路线设置策略（示意）</a:t>
            </a:r>
          </a:p>
        </p:txBody>
      </p:sp>
      <p:sp>
        <p:nvSpPr>
          <p:cNvPr id="30723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9510210-AF1B-4B5B-A733-C48162501D94}" type="slidenum">
              <a:rPr lang="zh-CN" altLang="de-DE" smtClean="0"/>
              <a:pPr/>
              <a:t>17</a:t>
            </a:fld>
            <a:endParaRPr lang="de-DE" altLang="zh-CN" smtClean="0"/>
          </a:p>
        </p:txBody>
      </p:sp>
      <p:sp>
        <p:nvSpPr>
          <p:cNvPr id="30724" name="Rectangle 5"/>
          <p:cNvSpPr>
            <a:spLocks noChangeArrowheads="1"/>
          </p:cNvSpPr>
          <p:nvPr/>
        </p:nvSpPr>
        <p:spPr bwMode="auto">
          <a:xfrm>
            <a:off x="1763910" y="4361051"/>
            <a:ext cx="1057275" cy="503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0" rIns="90000" bIns="0" anchor="ctr"/>
          <a:lstStyle/>
          <a:p>
            <a:pPr algn="ctr"/>
            <a:r>
              <a:rPr lang="en-US" altLang="zh-CN" sz="1800" dirty="0" smtClean="0"/>
              <a:t>1001</a:t>
            </a:r>
            <a:endParaRPr lang="en-US" altLang="zh-CN" sz="1800" dirty="0"/>
          </a:p>
        </p:txBody>
      </p:sp>
      <p:sp>
        <p:nvSpPr>
          <p:cNvPr id="30725" name="Rectangle 6"/>
          <p:cNvSpPr>
            <a:spLocks noChangeArrowheads="1"/>
          </p:cNvSpPr>
          <p:nvPr/>
        </p:nvSpPr>
        <p:spPr bwMode="auto">
          <a:xfrm>
            <a:off x="3973710" y="4364226"/>
            <a:ext cx="1081088" cy="503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0" rIns="90000" bIns="0" anchor="ctr"/>
          <a:lstStyle/>
          <a:p>
            <a:pPr algn="ctr"/>
            <a:r>
              <a:rPr lang="en-US" altLang="zh-CN" sz="1800" dirty="0"/>
              <a:t>WIP</a:t>
            </a:r>
          </a:p>
        </p:txBody>
      </p:sp>
      <p:sp>
        <p:nvSpPr>
          <p:cNvPr id="30726" name="Rectangle 7"/>
          <p:cNvSpPr>
            <a:spLocks noChangeArrowheads="1"/>
          </p:cNvSpPr>
          <p:nvPr/>
        </p:nvSpPr>
        <p:spPr bwMode="auto">
          <a:xfrm>
            <a:off x="6278760" y="4361051"/>
            <a:ext cx="935038" cy="503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0" rIns="90000" bIns="0" anchor="ctr"/>
          <a:lstStyle/>
          <a:p>
            <a:pPr algn="ctr"/>
            <a:r>
              <a:rPr lang="en-US" altLang="zh-CN" sz="1800" dirty="0" smtClean="0"/>
              <a:t>3001</a:t>
            </a:r>
            <a:endParaRPr lang="en-US" altLang="zh-CN" sz="1800" dirty="0"/>
          </a:p>
        </p:txBody>
      </p:sp>
      <p:cxnSp>
        <p:nvCxnSpPr>
          <p:cNvPr id="30727" name="AutoShape 16"/>
          <p:cNvCxnSpPr>
            <a:cxnSpLocks noChangeShapeType="1"/>
            <a:stCxn id="30724" idx="2"/>
            <a:endCxn id="30725" idx="1"/>
          </p:cNvCxnSpPr>
          <p:nvPr/>
        </p:nvCxnSpPr>
        <p:spPr bwMode="auto">
          <a:xfrm rot="5400000" flipH="1" flipV="1">
            <a:off x="3008510" y="3899089"/>
            <a:ext cx="249238" cy="1681162"/>
          </a:xfrm>
          <a:prstGeom prst="bentConnector4">
            <a:avLst>
              <a:gd name="adj1" fmla="val -91611"/>
              <a:gd name="adj2" fmla="val 65741"/>
            </a:avLst>
          </a:prstGeom>
          <a:noFill/>
          <a:ln w="9525">
            <a:solidFill>
              <a:srgbClr val="003399"/>
            </a:solidFill>
            <a:miter lim="800000"/>
            <a:headEnd type="diamond" w="med" len="med"/>
            <a:tailEnd type="triangle" w="med" len="med"/>
          </a:ln>
        </p:spPr>
      </p:cxnSp>
      <p:cxnSp>
        <p:nvCxnSpPr>
          <p:cNvPr id="30728" name="AutoShape 17"/>
          <p:cNvCxnSpPr>
            <a:cxnSpLocks noChangeShapeType="1"/>
            <a:stCxn id="30725" idx="2"/>
            <a:endCxn id="30726" idx="1"/>
          </p:cNvCxnSpPr>
          <p:nvPr/>
        </p:nvCxnSpPr>
        <p:spPr bwMode="auto">
          <a:xfrm rot="5400000" flipH="1" flipV="1">
            <a:off x="5269110" y="3857814"/>
            <a:ext cx="254000" cy="1765300"/>
          </a:xfrm>
          <a:prstGeom prst="bentConnector4">
            <a:avLst>
              <a:gd name="adj1" fmla="val -90106"/>
              <a:gd name="adj2" fmla="val 65310"/>
            </a:avLst>
          </a:prstGeom>
          <a:noFill/>
          <a:ln w="9525">
            <a:solidFill>
              <a:srgbClr val="003399"/>
            </a:solidFill>
            <a:miter lim="800000"/>
            <a:headEnd type="diamond" w="med" len="med"/>
            <a:tailEnd type="triangle" w="med" len="med"/>
          </a:ln>
        </p:spPr>
      </p:cxnSp>
      <p:sp>
        <p:nvSpPr>
          <p:cNvPr id="30729" name="Text Box 18"/>
          <p:cNvSpPr txBox="1">
            <a:spLocks noChangeArrowheads="1"/>
          </p:cNvSpPr>
          <p:nvPr/>
        </p:nvSpPr>
        <p:spPr bwMode="auto">
          <a:xfrm>
            <a:off x="4833011" y="5154801"/>
            <a:ext cx="81975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>
            <a:spAutoFit/>
          </a:bodyPr>
          <a:lstStyle/>
          <a:p>
            <a:r>
              <a:rPr lang="zh-CN" altLang="en-US" sz="1400" dirty="0" smtClean="0"/>
              <a:t>生产线</a:t>
            </a:r>
            <a:r>
              <a:rPr lang="en-US" altLang="zh-CN" sz="1400" dirty="0" smtClean="0"/>
              <a:t>1</a:t>
            </a:r>
            <a:endParaRPr lang="en-US" altLang="zh-CN" sz="1400" dirty="0"/>
          </a:p>
        </p:txBody>
      </p:sp>
      <p:cxnSp>
        <p:nvCxnSpPr>
          <p:cNvPr id="30730" name="AutoShape 21"/>
          <p:cNvCxnSpPr>
            <a:cxnSpLocks noChangeShapeType="1"/>
            <a:stCxn id="30732" idx="2"/>
            <a:endCxn id="30724" idx="0"/>
          </p:cNvCxnSpPr>
          <p:nvPr/>
        </p:nvCxnSpPr>
        <p:spPr bwMode="auto">
          <a:xfrm rot="5400000">
            <a:off x="2119375" y="3311677"/>
            <a:ext cx="1222548" cy="876201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3399"/>
            </a:solidFill>
            <a:miter lim="800000"/>
            <a:headEnd type="diamond" w="med" len="med"/>
            <a:tailEnd type="triangle" w="med" len="med"/>
          </a:ln>
        </p:spPr>
      </p:cxnSp>
      <p:sp>
        <p:nvSpPr>
          <p:cNvPr id="30731" name="Text Box 23"/>
          <p:cNvSpPr txBox="1">
            <a:spLocks noChangeArrowheads="1"/>
          </p:cNvSpPr>
          <p:nvPr/>
        </p:nvSpPr>
        <p:spPr bwMode="auto">
          <a:xfrm>
            <a:off x="2317948" y="5154801"/>
            <a:ext cx="99928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>
            <a:spAutoFit/>
          </a:bodyPr>
          <a:lstStyle/>
          <a:p>
            <a:r>
              <a:rPr lang="zh-CN" altLang="en-US" sz="1400" dirty="0" smtClean="0"/>
              <a:t>移库路线</a:t>
            </a:r>
            <a:r>
              <a:rPr lang="en-US" altLang="zh-CN" sz="1400" dirty="0" smtClean="0"/>
              <a:t>1</a:t>
            </a:r>
            <a:endParaRPr lang="en-US" altLang="zh-CN" sz="1400" dirty="0"/>
          </a:p>
        </p:txBody>
      </p:sp>
      <p:sp>
        <p:nvSpPr>
          <p:cNvPr id="30732" name="Rectangle 31"/>
          <p:cNvSpPr>
            <a:spLocks noChangeArrowheads="1"/>
          </p:cNvSpPr>
          <p:nvPr/>
        </p:nvSpPr>
        <p:spPr bwMode="auto">
          <a:xfrm>
            <a:off x="2700436" y="2635265"/>
            <a:ext cx="936625" cy="503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0" rIns="90000" bIns="0" anchor="ctr"/>
          <a:lstStyle/>
          <a:p>
            <a:pPr algn="ctr"/>
            <a:r>
              <a:rPr lang="en-US" altLang="zh-CN" sz="1800" dirty="0" smtClean="0"/>
              <a:t>1002</a:t>
            </a:r>
            <a:endParaRPr lang="en-US" altLang="zh-CN" sz="1800" dirty="0"/>
          </a:p>
        </p:txBody>
      </p:sp>
      <p:cxnSp>
        <p:nvCxnSpPr>
          <p:cNvPr id="30733" name="AutoShape 32"/>
          <p:cNvCxnSpPr>
            <a:cxnSpLocks noChangeShapeType="1"/>
            <a:stCxn id="30740" idx="0"/>
            <a:endCxn id="30724" idx="1"/>
          </p:cNvCxnSpPr>
          <p:nvPr/>
        </p:nvCxnSpPr>
        <p:spPr bwMode="auto">
          <a:xfrm rot="5400000" flipH="1" flipV="1">
            <a:off x="1048742" y="4915884"/>
            <a:ext cx="1018381" cy="411955"/>
          </a:xfrm>
          <a:prstGeom prst="bentConnector2">
            <a:avLst/>
          </a:prstGeom>
          <a:noFill/>
          <a:ln w="9525">
            <a:solidFill>
              <a:srgbClr val="003399"/>
            </a:solidFill>
            <a:miter lim="800000"/>
            <a:headEnd type="diamond" w="med" len="med"/>
            <a:tailEnd type="triangle" w="med" len="med"/>
          </a:ln>
        </p:spPr>
      </p:cxnSp>
      <p:sp>
        <p:nvSpPr>
          <p:cNvPr id="30734" name="Text Box 33"/>
          <p:cNvSpPr txBox="1">
            <a:spLocks noChangeArrowheads="1"/>
          </p:cNvSpPr>
          <p:nvPr/>
        </p:nvSpPr>
        <p:spPr bwMode="auto">
          <a:xfrm>
            <a:off x="612204" y="2131209"/>
            <a:ext cx="91112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>
            <a:spAutoFit/>
          </a:bodyPr>
          <a:lstStyle/>
          <a:p>
            <a:pPr algn="ctr"/>
            <a:r>
              <a:rPr lang="zh-CN" altLang="en-US" sz="1600" dirty="0" smtClean="0"/>
              <a:t>供应商</a:t>
            </a:r>
            <a:r>
              <a:rPr lang="en-US" altLang="zh-CN" sz="1600" dirty="0" smtClean="0"/>
              <a:t>2</a:t>
            </a:r>
            <a:endParaRPr lang="en-US" altLang="zh-CN" sz="1600" dirty="0"/>
          </a:p>
        </p:txBody>
      </p:sp>
      <p:sp>
        <p:nvSpPr>
          <p:cNvPr id="30735" name="Text Box 35"/>
          <p:cNvSpPr txBox="1">
            <a:spLocks noChangeArrowheads="1"/>
          </p:cNvSpPr>
          <p:nvPr/>
        </p:nvSpPr>
        <p:spPr bwMode="auto">
          <a:xfrm>
            <a:off x="7380485" y="4364226"/>
            <a:ext cx="99928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>
            <a:spAutoFit/>
          </a:bodyPr>
          <a:lstStyle/>
          <a:p>
            <a:r>
              <a:rPr lang="zh-CN" altLang="en-US" sz="1400" dirty="0" smtClean="0"/>
              <a:t>销售路线</a:t>
            </a:r>
            <a:r>
              <a:rPr lang="en-US" altLang="zh-CN" sz="1400" dirty="0" smtClean="0"/>
              <a:t>1</a:t>
            </a:r>
            <a:endParaRPr lang="en-US" altLang="zh-CN" sz="1400" dirty="0"/>
          </a:p>
        </p:txBody>
      </p:sp>
      <p:sp>
        <p:nvSpPr>
          <p:cNvPr id="30736" name="Text Box 36"/>
          <p:cNvSpPr txBox="1">
            <a:spLocks noChangeArrowheads="1"/>
          </p:cNvSpPr>
          <p:nvPr/>
        </p:nvSpPr>
        <p:spPr bwMode="auto">
          <a:xfrm>
            <a:off x="1454224" y="2995107"/>
            <a:ext cx="99928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>
            <a:spAutoFit/>
          </a:bodyPr>
          <a:lstStyle/>
          <a:p>
            <a:r>
              <a:rPr lang="zh-CN" altLang="en-US" sz="1400" dirty="0" smtClean="0"/>
              <a:t>采购路线</a:t>
            </a:r>
            <a:r>
              <a:rPr lang="en-US" altLang="zh-CN" sz="1400" dirty="0" smtClean="0"/>
              <a:t>2</a:t>
            </a:r>
            <a:endParaRPr lang="en-US" altLang="zh-CN" sz="1400" dirty="0"/>
          </a:p>
        </p:txBody>
      </p:sp>
      <p:cxnSp>
        <p:nvCxnSpPr>
          <p:cNvPr id="30737" name="AutoShape 37"/>
          <p:cNvCxnSpPr>
            <a:cxnSpLocks noChangeShapeType="1"/>
            <a:stCxn id="30726" idx="3"/>
            <a:endCxn id="30739" idx="0"/>
          </p:cNvCxnSpPr>
          <p:nvPr/>
        </p:nvCxnSpPr>
        <p:spPr bwMode="auto">
          <a:xfrm>
            <a:off x="7213798" y="4612670"/>
            <a:ext cx="641895" cy="975519"/>
          </a:xfrm>
          <a:prstGeom prst="bentConnector2">
            <a:avLst/>
          </a:prstGeom>
          <a:noFill/>
          <a:ln w="9525">
            <a:solidFill>
              <a:srgbClr val="003399"/>
            </a:solidFill>
            <a:miter lim="800000"/>
            <a:headEnd type="diamond" w="med" len="med"/>
            <a:tailEnd type="triangle" w="med" len="med"/>
          </a:ln>
        </p:spPr>
      </p:cxnSp>
      <p:cxnSp>
        <p:nvCxnSpPr>
          <p:cNvPr id="30738" name="AutoShape 38"/>
          <p:cNvCxnSpPr>
            <a:cxnSpLocks noChangeShapeType="1"/>
            <a:stCxn id="30734" idx="2"/>
            <a:endCxn id="30732" idx="1"/>
          </p:cNvCxnSpPr>
          <p:nvPr/>
        </p:nvCxnSpPr>
        <p:spPr bwMode="auto">
          <a:xfrm rot="16200000" flipH="1">
            <a:off x="1629374" y="1815822"/>
            <a:ext cx="509454" cy="1632669"/>
          </a:xfrm>
          <a:prstGeom prst="bentConnector2">
            <a:avLst/>
          </a:prstGeom>
          <a:noFill/>
          <a:ln w="9525">
            <a:solidFill>
              <a:srgbClr val="003399"/>
            </a:solidFill>
            <a:miter lim="800000"/>
            <a:headEnd type="diamond" w="med" len="med"/>
            <a:tailEnd type="triangle" w="med" len="med"/>
          </a:ln>
        </p:spPr>
      </p:cxnSp>
      <p:sp>
        <p:nvSpPr>
          <p:cNvPr id="30739" name="Text Box 39"/>
          <p:cNvSpPr txBox="1">
            <a:spLocks noChangeArrowheads="1"/>
          </p:cNvSpPr>
          <p:nvPr/>
        </p:nvSpPr>
        <p:spPr bwMode="auto">
          <a:xfrm>
            <a:off x="7502723" y="5588189"/>
            <a:ext cx="70594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>
            <a:spAutoFit/>
          </a:bodyPr>
          <a:lstStyle/>
          <a:p>
            <a:r>
              <a:rPr lang="zh-CN" altLang="en-US" sz="1600" dirty="0" smtClean="0"/>
              <a:t>客户</a:t>
            </a:r>
            <a:r>
              <a:rPr lang="en-US" altLang="zh-CN" sz="1600" dirty="0" smtClean="0"/>
              <a:t>1</a:t>
            </a:r>
            <a:endParaRPr lang="en-US" altLang="zh-CN" sz="1600" dirty="0"/>
          </a:p>
        </p:txBody>
      </p:sp>
      <p:sp>
        <p:nvSpPr>
          <p:cNvPr id="30740" name="Text Box 42"/>
          <p:cNvSpPr txBox="1">
            <a:spLocks noChangeArrowheads="1"/>
          </p:cNvSpPr>
          <p:nvPr/>
        </p:nvSpPr>
        <p:spPr bwMode="auto">
          <a:xfrm>
            <a:off x="896392" y="5631051"/>
            <a:ext cx="91112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>
            <a:spAutoFit/>
          </a:bodyPr>
          <a:lstStyle/>
          <a:p>
            <a:pPr algn="ctr"/>
            <a:r>
              <a:rPr lang="zh-CN" altLang="en-US" sz="1600" dirty="0" smtClean="0"/>
              <a:t>供应商</a:t>
            </a:r>
            <a:r>
              <a:rPr lang="en-US" altLang="zh-CN" sz="1600" dirty="0" smtClean="0"/>
              <a:t>1</a:t>
            </a:r>
            <a:endParaRPr lang="en-US" altLang="zh-CN" sz="1600" dirty="0"/>
          </a:p>
        </p:txBody>
      </p:sp>
      <p:sp>
        <p:nvSpPr>
          <p:cNvPr id="30741" name="Text Box 23"/>
          <p:cNvSpPr txBox="1">
            <a:spLocks noChangeArrowheads="1"/>
          </p:cNvSpPr>
          <p:nvPr/>
        </p:nvSpPr>
        <p:spPr bwMode="auto">
          <a:xfrm>
            <a:off x="733623" y="5011926"/>
            <a:ext cx="99928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>
            <a:spAutoFit/>
          </a:bodyPr>
          <a:lstStyle/>
          <a:p>
            <a:r>
              <a:rPr lang="zh-CN" altLang="en-US" sz="1400" dirty="0" smtClean="0"/>
              <a:t>采购路线</a:t>
            </a:r>
            <a:r>
              <a:rPr lang="en-US" altLang="zh-CN" sz="1400" dirty="0" smtClean="0"/>
              <a:t>1</a:t>
            </a:r>
            <a:endParaRPr lang="en-US" altLang="zh-CN" sz="1400" dirty="0"/>
          </a:p>
        </p:txBody>
      </p:sp>
      <p:sp>
        <p:nvSpPr>
          <p:cNvPr id="30742" name="Text Box 23"/>
          <p:cNvSpPr txBox="1">
            <a:spLocks noChangeArrowheads="1"/>
          </p:cNvSpPr>
          <p:nvPr/>
        </p:nvSpPr>
        <p:spPr bwMode="auto">
          <a:xfrm>
            <a:off x="2259208" y="3459291"/>
            <a:ext cx="99928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>
            <a:spAutoFit/>
          </a:bodyPr>
          <a:lstStyle/>
          <a:p>
            <a:r>
              <a:rPr lang="zh-CN" altLang="en-US" sz="1400" dirty="0" smtClean="0"/>
              <a:t>移库路线</a:t>
            </a:r>
            <a:r>
              <a:rPr lang="en-US" altLang="zh-CN" sz="1400" dirty="0" smtClean="0"/>
              <a:t>2</a:t>
            </a:r>
            <a:endParaRPr lang="en-US" altLang="zh-CN" sz="1400" dirty="0"/>
          </a:p>
        </p:txBody>
      </p:sp>
      <p:sp>
        <p:nvSpPr>
          <p:cNvPr id="30746" name="TextBox 35"/>
          <p:cNvSpPr txBox="1">
            <a:spLocks noChangeArrowheads="1"/>
          </p:cNvSpPr>
          <p:nvPr/>
        </p:nvSpPr>
        <p:spPr bwMode="auto">
          <a:xfrm>
            <a:off x="1548308" y="2491249"/>
            <a:ext cx="7556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MRP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30747" name="TextBox 39"/>
          <p:cNvSpPr txBox="1">
            <a:spLocks noChangeArrowheads="1"/>
          </p:cNvSpPr>
          <p:nvPr/>
        </p:nvSpPr>
        <p:spPr bwMode="auto">
          <a:xfrm>
            <a:off x="2322393" y="5300851"/>
            <a:ext cx="954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JIT/KB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30748" name="TextBox 40"/>
          <p:cNvSpPr txBox="1">
            <a:spLocks noChangeArrowheads="1"/>
          </p:cNvSpPr>
          <p:nvPr/>
        </p:nvSpPr>
        <p:spPr bwMode="auto">
          <a:xfrm>
            <a:off x="2268388" y="3747323"/>
            <a:ext cx="954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JIT/KB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30750" name="TextBox 42"/>
          <p:cNvSpPr txBox="1">
            <a:spLocks noChangeArrowheads="1"/>
          </p:cNvSpPr>
          <p:nvPr/>
        </p:nvSpPr>
        <p:spPr bwMode="auto">
          <a:xfrm>
            <a:off x="468510" y="4580126"/>
            <a:ext cx="11689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MRP/KB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30751" name="TextBox 43"/>
          <p:cNvSpPr txBox="1">
            <a:spLocks noChangeArrowheads="1"/>
          </p:cNvSpPr>
          <p:nvPr/>
        </p:nvSpPr>
        <p:spPr bwMode="auto">
          <a:xfrm>
            <a:off x="6712148" y="3675251"/>
            <a:ext cx="52770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KB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30752" name="TextBox 44"/>
          <p:cNvSpPr txBox="1">
            <a:spLocks noChangeArrowheads="1"/>
          </p:cNvSpPr>
          <p:nvPr/>
        </p:nvSpPr>
        <p:spPr bwMode="auto">
          <a:xfrm>
            <a:off x="4928261" y="5300851"/>
            <a:ext cx="6992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APS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30753" name="Rectangle 7"/>
          <p:cNvSpPr>
            <a:spLocks noChangeArrowheads="1"/>
          </p:cNvSpPr>
          <p:nvPr/>
        </p:nvSpPr>
        <p:spPr bwMode="auto">
          <a:xfrm>
            <a:off x="7669410" y="3140264"/>
            <a:ext cx="935038" cy="503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0" rIns="90000" bIns="0" anchor="ctr"/>
          <a:lstStyle/>
          <a:p>
            <a:pPr algn="ctr"/>
            <a:r>
              <a:rPr lang="en-US" altLang="zh-CN" sz="1800" dirty="0" smtClean="0"/>
              <a:t>3PL</a:t>
            </a:r>
            <a:endParaRPr lang="en-US" altLang="zh-CN" sz="1800" dirty="0"/>
          </a:p>
        </p:txBody>
      </p:sp>
      <p:cxnSp>
        <p:nvCxnSpPr>
          <p:cNvPr id="30754" name="AutoShape 17"/>
          <p:cNvCxnSpPr>
            <a:cxnSpLocks noChangeShapeType="1"/>
            <a:stCxn id="30726" idx="0"/>
            <a:endCxn id="30753" idx="1"/>
          </p:cNvCxnSpPr>
          <p:nvPr/>
        </p:nvCxnSpPr>
        <p:spPr bwMode="auto">
          <a:xfrm rot="5400000" flipH="1" flipV="1">
            <a:off x="6723261" y="3414901"/>
            <a:ext cx="969962" cy="922337"/>
          </a:xfrm>
          <a:prstGeom prst="bentConnector2">
            <a:avLst/>
          </a:prstGeom>
          <a:noFill/>
          <a:ln w="9525">
            <a:solidFill>
              <a:srgbClr val="003399"/>
            </a:solidFill>
            <a:miter lim="800000"/>
            <a:headEnd type="diamond" w="med" len="med"/>
            <a:tailEnd type="triangle" w="med" len="med"/>
          </a:ln>
        </p:spPr>
      </p:cxnSp>
      <p:sp>
        <p:nvSpPr>
          <p:cNvPr id="30755" name="Text Box 39"/>
          <p:cNvSpPr txBox="1">
            <a:spLocks noChangeArrowheads="1"/>
          </p:cNvSpPr>
          <p:nvPr/>
        </p:nvSpPr>
        <p:spPr bwMode="auto">
          <a:xfrm>
            <a:off x="7813004" y="1843177"/>
            <a:ext cx="70594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>
            <a:spAutoFit/>
          </a:bodyPr>
          <a:lstStyle/>
          <a:p>
            <a:r>
              <a:rPr lang="zh-CN" altLang="en-US" sz="1600" dirty="0" smtClean="0"/>
              <a:t>客户</a:t>
            </a:r>
            <a:r>
              <a:rPr lang="en-US" altLang="zh-CN" sz="1600" dirty="0" smtClean="0"/>
              <a:t>2</a:t>
            </a:r>
            <a:endParaRPr lang="en-US" altLang="zh-CN" sz="1600" dirty="0"/>
          </a:p>
        </p:txBody>
      </p:sp>
      <p:cxnSp>
        <p:nvCxnSpPr>
          <p:cNvPr id="30756" name="AutoShape 17"/>
          <p:cNvCxnSpPr>
            <a:cxnSpLocks noChangeShapeType="1"/>
            <a:stCxn id="30753" idx="0"/>
            <a:endCxn id="30755" idx="2"/>
          </p:cNvCxnSpPr>
          <p:nvPr/>
        </p:nvCxnSpPr>
        <p:spPr bwMode="auto">
          <a:xfrm rot="5400000" flipH="1" flipV="1">
            <a:off x="7626018" y="2600309"/>
            <a:ext cx="1050866" cy="2904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3399"/>
            </a:solidFill>
            <a:miter lim="800000"/>
            <a:headEnd type="diamond" w="med" len="med"/>
            <a:tailEnd type="triangle" w="med" len="med"/>
          </a:ln>
        </p:spPr>
      </p:cxnSp>
      <p:sp>
        <p:nvSpPr>
          <p:cNvPr id="30757" name="Text Box 23"/>
          <p:cNvSpPr txBox="1">
            <a:spLocks noChangeArrowheads="1"/>
          </p:cNvSpPr>
          <p:nvPr/>
        </p:nvSpPr>
        <p:spPr bwMode="auto">
          <a:xfrm>
            <a:off x="6229548" y="3500626"/>
            <a:ext cx="99928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>
            <a:spAutoFit/>
          </a:bodyPr>
          <a:lstStyle/>
          <a:p>
            <a:r>
              <a:rPr lang="zh-CN" altLang="en-US" sz="1400" dirty="0" smtClean="0"/>
              <a:t>移库路线</a:t>
            </a:r>
            <a:r>
              <a:rPr lang="en-US" altLang="zh-CN" sz="1400" dirty="0" smtClean="0"/>
              <a:t>4</a:t>
            </a:r>
            <a:endParaRPr lang="en-US" altLang="zh-CN" sz="1400" dirty="0"/>
          </a:p>
        </p:txBody>
      </p:sp>
      <p:sp>
        <p:nvSpPr>
          <p:cNvPr id="38" name="Text Box 35"/>
          <p:cNvSpPr txBox="1">
            <a:spLocks noChangeArrowheads="1"/>
          </p:cNvSpPr>
          <p:nvPr/>
        </p:nvSpPr>
        <p:spPr bwMode="auto">
          <a:xfrm>
            <a:off x="7596980" y="2635265"/>
            <a:ext cx="99928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>
            <a:spAutoFit/>
          </a:bodyPr>
          <a:lstStyle/>
          <a:p>
            <a:r>
              <a:rPr lang="zh-CN" altLang="en-US" sz="1400" dirty="0" smtClean="0"/>
              <a:t>销售路线</a:t>
            </a:r>
            <a:r>
              <a:rPr lang="en-US" altLang="zh-CN" sz="1400" dirty="0" smtClean="0"/>
              <a:t>2</a:t>
            </a:r>
            <a:endParaRPr lang="en-US" altLang="zh-CN" sz="1400" dirty="0"/>
          </a:p>
        </p:txBody>
      </p:sp>
      <p:cxnSp>
        <p:nvCxnSpPr>
          <p:cNvPr id="43" name="AutoShape 21"/>
          <p:cNvCxnSpPr>
            <a:cxnSpLocks noChangeShapeType="1"/>
            <a:stCxn id="44" idx="2"/>
            <a:endCxn id="30725" idx="0"/>
          </p:cNvCxnSpPr>
          <p:nvPr/>
        </p:nvCxnSpPr>
        <p:spPr bwMode="auto">
          <a:xfrm rot="5400000">
            <a:off x="4452777" y="3343997"/>
            <a:ext cx="1081707" cy="958751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3399"/>
            </a:solidFill>
            <a:miter lim="800000"/>
            <a:headEnd type="diamond" w="med" len="med"/>
            <a:tailEnd type="triangle" w="med" len="med"/>
          </a:ln>
        </p:spPr>
      </p:cxnSp>
      <p:sp>
        <p:nvSpPr>
          <p:cNvPr id="44" name="Rectangle 31"/>
          <p:cNvSpPr>
            <a:spLocks noChangeArrowheads="1"/>
          </p:cNvSpPr>
          <p:nvPr/>
        </p:nvSpPr>
        <p:spPr bwMode="auto">
          <a:xfrm>
            <a:off x="5004692" y="2779281"/>
            <a:ext cx="936625" cy="503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0" rIns="90000" bIns="0" anchor="ctr"/>
          <a:lstStyle/>
          <a:p>
            <a:pPr algn="ctr"/>
            <a:r>
              <a:rPr lang="en-US" altLang="zh-CN" sz="1800" dirty="0" smtClean="0"/>
              <a:t>1003</a:t>
            </a:r>
            <a:endParaRPr lang="en-US" altLang="zh-CN" sz="1800" dirty="0"/>
          </a:p>
        </p:txBody>
      </p:sp>
      <p:sp>
        <p:nvSpPr>
          <p:cNvPr id="45" name="Text Box 33"/>
          <p:cNvSpPr txBox="1">
            <a:spLocks noChangeArrowheads="1"/>
          </p:cNvSpPr>
          <p:nvPr/>
        </p:nvSpPr>
        <p:spPr bwMode="auto">
          <a:xfrm>
            <a:off x="3203848" y="1628800"/>
            <a:ext cx="91112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>
            <a:spAutoFit/>
          </a:bodyPr>
          <a:lstStyle/>
          <a:p>
            <a:pPr algn="ctr"/>
            <a:r>
              <a:rPr lang="zh-CN" altLang="en-US" sz="1600" dirty="0" smtClean="0"/>
              <a:t>供应商</a:t>
            </a:r>
            <a:r>
              <a:rPr lang="en-US" altLang="zh-CN" sz="1600" dirty="0" smtClean="0"/>
              <a:t>3</a:t>
            </a:r>
            <a:endParaRPr lang="en-US" altLang="zh-CN" sz="1600" dirty="0"/>
          </a:p>
        </p:txBody>
      </p:sp>
      <p:sp>
        <p:nvSpPr>
          <p:cNvPr id="46" name="Text Box 36"/>
          <p:cNvSpPr txBox="1">
            <a:spLocks noChangeArrowheads="1"/>
          </p:cNvSpPr>
          <p:nvPr/>
        </p:nvSpPr>
        <p:spPr bwMode="auto">
          <a:xfrm>
            <a:off x="3996580" y="2060848"/>
            <a:ext cx="99928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>
            <a:spAutoFit/>
          </a:bodyPr>
          <a:lstStyle/>
          <a:p>
            <a:r>
              <a:rPr lang="zh-CN" altLang="en-US" sz="1400" dirty="0" smtClean="0"/>
              <a:t>采购路线</a:t>
            </a:r>
            <a:r>
              <a:rPr lang="en-US" altLang="zh-CN" sz="1400" dirty="0" smtClean="0"/>
              <a:t>3</a:t>
            </a:r>
            <a:endParaRPr lang="en-US" altLang="zh-CN" sz="1400" dirty="0"/>
          </a:p>
        </p:txBody>
      </p:sp>
      <p:cxnSp>
        <p:nvCxnSpPr>
          <p:cNvPr id="47" name="AutoShape 38"/>
          <p:cNvCxnSpPr>
            <a:cxnSpLocks noChangeShapeType="1"/>
            <a:stCxn id="45" idx="2"/>
            <a:endCxn id="44" idx="0"/>
          </p:cNvCxnSpPr>
          <p:nvPr/>
        </p:nvCxnSpPr>
        <p:spPr bwMode="auto">
          <a:xfrm rot="16200000" flipH="1">
            <a:off x="4114078" y="1420354"/>
            <a:ext cx="904260" cy="1813594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3399"/>
            </a:solidFill>
            <a:miter lim="800000"/>
            <a:headEnd type="diamond" w="med" len="med"/>
            <a:tailEnd type="triangle" w="med" len="med"/>
          </a:ln>
        </p:spPr>
      </p:cxnSp>
      <p:sp>
        <p:nvSpPr>
          <p:cNvPr id="48" name="Text Box 23"/>
          <p:cNvSpPr txBox="1">
            <a:spLocks noChangeArrowheads="1"/>
          </p:cNvSpPr>
          <p:nvPr/>
        </p:nvSpPr>
        <p:spPr bwMode="auto">
          <a:xfrm>
            <a:off x="4572644" y="3571493"/>
            <a:ext cx="99928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>
            <a:spAutoFit/>
          </a:bodyPr>
          <a:lstStyle/>
          <a:p>
            <a:r>
              <a:rPr lang="zh-CN" altLang="en-US" sz="1400" dirty="0" smtClean="0"/>
              <a:t>移库路线</a:t>
            </a:r>
            <a:r>
              <a:rPr lang="en-US" altLang="zh-CN" sz="1400" dirty="0" smtClean="0"/>
              <a:t>3</a:t>
            </a:r>
            <a:endParaRPr lang="en-US" altLang="zh-CN" sz="1400" dirty="0"/>
          </a:p>
        </p:txBody>
      </p:sp>
      <p:sp>
        <p:nvSpPr>
          <p:cNvPr id="49" name="TextBox 35"/>
          <p:cNvSpPr txBox="1">
            <a:spLocks noChangeArrowheads="1"/>
          </p:cNvSpPr>
          <p:nvPr/>
        </p:nvSpPr>
        <p:spPr bwMode="auto">
          <a:xfrm>
            <a:off x="4140596" y="2276872"/>
            <a:ext cx="7556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MRP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50" name="TextBox 40"/>
          <p:cNvSpPr txBox="1">
            <a:spLocks noChangeArrowheads="1"/>
          </p:cNvSpPr>
          <p:nvPr/>
        </p:nvSpPr>
        <p:spPr bwMode="auto">
          <a:xfrm>
            <a:off x="4572644" y="3787393"/>
            <a:ext cx="954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JIT/KB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进口料采购方式（</a:t>
            </a:r>
            <a:r>
              <a:rPr lang="en-US" altLang="zh-CN" dirty="0" smtClean="0"/>
              <a:t>MRP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进口料的采购提前期：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～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个月</a:t>
            </a:r>
            <a:endParaRPr lang="en-US" altLang="zh-CN" dirty="0" smtClean="0"/>
          </a:p>
          <a:p>
            <a:r>
              <a:rPr lang="zh-CN" altLang="en-US" dirty="0" smtClean="0"/>
              <a:t>需求表达方式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年度需求预测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16</a:t>
            </a:r>
            <a:r>
              <a:rPr lang="zh-CN" altLang="en-US" dirty="0" smtClean="0"/>
              <a:t>周物料计划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采购订单</a:t>
            </a:r>
            <a:endParaRPr lang="en-US" altLang="zh-CN" dirty="0" smtClean="0"/>
          </a:p>
          <a:p>
            <a:r>
              <a:rPr lang="zh-CN" altLang="en-US" dirty="0" smtClean="0"/>
              <a:t>采购订单的计算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</a:t>
            </a:r>
            <a:r>
              <a:rPr lang="en-US" altLang="zh-CN" dirty="0" smtClean="0"/>
              <a:t>16</a:t>
            </a:r>
            <a:r>
              <a:rPr lang="zh-CN" altLang="en-US" dirty="0" smtClean="0"/>
              <a:t>周物料计划中确定的需求转为采购订单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每月释放一次采购订单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18</a:t>
            </a:fld>
            <a:endParaRPr lang="de-DE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国内物料采购方式（</a:t>
            </a:r>
            <a:r>
              <a:rPr lang="en-US" altLang="zh-CN" dirty="0" smtClean="0"/>
              <a:t>MRP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采购提前期：不大于</a:t>
            </a:r>
            <a:r>
              <a:rPr lang="en-US" altLang="zh-CN" dirty="0" smtClean="0"/>
              <a:t>14</a:t>
            </a:r>
            <a:r>
              <a:rPr lang="zh-CN" altLang="en-US" dirty="0" smtClean="0"/>
              <a:t>天</a:t>
            </a:r>
            <a:endParaRPr lang="en-US" altLang="zh-CN" dirty="0" smtClean="0"/>
          </a:p>
          <a:p>
            <a:r>
              <a:rPr lang="zh-CN" altLang="en-US" dirty="0" smtClean="0"/>
              <a:t>需求表达方式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年度需求预测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16</a:t>
            </a:r>
            <a:r>
              <a:rPr lang="zh-CN" altLang="en-US" dirty="0" smtClean="0"/>
              <a:t>周物料计划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采购订单</a:t>
            </a:r>
            <a:endParaRPr lang="en-US" altLang="zh-CN" dirty="0" smtClean="0"/>
          </a:p>
          <a:p>
            <a:r>
              <a:rPr lang="zh-CN" altLang="en-US" dirty="0" smtClean="0"/>
              <a:t>采购订单的计算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</a:t>
            </a:r>
            <a:r>
              <a:rPr lang="en-US" altLang="zh-CN" dirty="0" smtClean="0"/>
              <a:t>14</a:t>
            </a:r>
            <a:r>
              <a:rPr lang="zh-CN" altLang="en-US" dirty="0" smtClean="0"/>
              <a:t>天物料计划中确定的需求转为采购订单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每周释放一次采购订单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19</a:t>
            </a:fld>
            <a:endParaRPr lang="de-DE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文件信息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2</a:t>
            </a:fld>
            <a:endParaRPr lang="de-DE" altLang="zh-CN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67544" y="1340768"/>
          <a:ext cx="8424936" cy="5148637"/>
        </p:xfrm>
        <a:graphic>
          <a:graphicData uri="http://schemas.openxmlformats.org/drawingml/2006/table">
            <a:tbl>
              <a:tblPr/>
              <a:tblGrid>
                <a:gridCol w="1273871"/>
                <a:gridCol w="1273871"/>
                <a:gridCol w="1519527"/>
                <a:gridCol w="1519527"/>
                <a:gridCol w="1419070"/>
                <a:gridCol w="1419070"/>
              </a:tblGrid>
              <a:tr h="293492">
                <a:tc rowSpan="3">
                  <a:txBody>
                    <a:bodyPr/>
                    <a:lstStyle/>
                    <a:p>
                      <a:pPr indent="28829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 dirty="0" err="1">
                          <a:latin typeface="宋体"/>
                          <a:ea typeface="宋体"/>
                          <a:cs typeface="Arial"/>
                        </a:rPr>
                        <a:t>作者</a:t>
                      </a:r>
                      <a:endParaRPr lang="zh-CN" sz="2000" b="1" kern="100" dirty="0">
                        <a:latin typeface="Imago"/>
                        <a:ea typeface="宋体"/>
                        <a:cs typeface="Arial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8829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姓名</a:t>
                      </a:r>
                      <a:endParaRPr lang="zh-CN" sz="2000" b="1" kern="100">
                        <a:latin typeface="Imago"/>
                        <a:ea typeface="宋体"/>
                        <a:cs typeface="Arial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indent="28829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部门</a:t>
                      </a:r>
                      <a:endParaRPr lang="zh-CN" sz="2000" b="1" kern="100">
                        <a:latin typeface="Imago"/>
                        <a:ea typeface="宋体"/>
                        <a:cs typeface="Arial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indent="28829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职责</a:t>
                      </a:r>
                      <a:r>
                        <a:rPr lang="en-GB" sz="1600" b="0" kern="100">
                          <a:latin typeface="Futura Lt"/>
                          <a:ea typeface="宋体"/>
                          <a:cs typeface="Arial"/>
                        </a:rPr>
                        <a:t> / </a:t>
                      </a: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角色</a:t>
                      </a:r>
                      <a:endParaRPr lang="zh-CN" sz="2000" b="1" kern="100">
                        <a:latin typeface="Imago"/>
                        <a:ea typeface="宋体"/>
                        <a:cs typeface="Arial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indent="28829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签署</a:t>
                      </a:r>
                      <a:endParaRPr lang="zh-CN" sz="2000" b="1" kern="100">
                        <a:latin typeface="Imago"/>
                        <a:ea typeface="宋体"/>
                        <a:cs typeface="Arial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indent="28829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日期</a:t>
                      </a:r>
                      <a:endParaRPr lang="zh-CN" sz="2000" b="1" kern="100">
                        <a:latin typeface="Imago"/>
                        <a:ea typeface="宋体"/>
                        <a:cs typeface="Arial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CCCCCC"/>
                      </a:bgClr>
                    </a:pattFill>
                  </a:tcPr>
                </a:tc>
              </a:tr>
              <a:tr h="3241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latin typeface="Futura Lt"/>
                          <a:ea typeface="宋体"/>
                          <a:cs typeface="Times New Roman"/>
                        </a:rPr>
                        <a:t>李德清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77165"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398">
                <a:tc rowSpan="9">
                  <a:txBody>
                    <a:bodyPr/>
                    <a:lstStyle/>
                    <a:p>
                      <a:pPr indent="28829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 dirty="0" err="1" smtClean="0">
                          <a:latin typeface="宋体"/>
                          <a:ea typeface="宋体"/>
                          <a:cs typeface="Arial"/>
                        </a:rPr>
                        <a:t>审核</a:t>
                      </a:r>
                      <a:endParaRPr lang="zh-CN" sz="2000" b="1" kern="100" dirty="0">
                        <a:latin typeface="Imago"/>
                        <a:ea typeface="宋体"/>
                        <a:cs typeface="Arial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8829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姓名</a:t>
                      </a:r>
                      <a:endParaRPr lang="zh-CN" sz="2000" b="1" kern="100">
                        <a:latin typeface="Imago"/>
                        <a:ea typeface="宋体"/>
                        <a:cs typeface="Arial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indent="28829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部门</a:t>
                      </a:r>
                      <a:endParaRPr lang="zh-CN" sz="2000" b="1" kern="100">
                        <a:latin typeface="Imago"/>
                        <a:ea typeface="宋体"/>
                        <a:cs typeface="Arial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indent="28829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职责</a:t>
                      </a:r>
                      <a:r>
                        <a:rPr lang="en-GB" sz="1600" b="0" kern="100">
                          <a:latin typeface="Futura Lt"/>
                          <a:ea typeface="宋体"/>
                          <a:cs typeface="Arial"/>
                        </a:rPr>
                        <a:t> / </a:t>
                      </a: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角色</a:t>
                      </a:r>
                      <a:endParaRPr lang="zh-CN" sz="2000" b="1" kern="100">
                        <a:latin typeface="Imago"/>
                        <a:ea typeface="宋体"/>
                        <a:cs typeface="Arial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indent="28829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签署</a:t>
                      </a:r>
                      <a:endParaRPr lang="zh-CN" sz="2000" b="1" kern="100">
                        <a:latin typeface="Imago"/>
                        <a:ea typeface="宋体"/>
                        <a:cs typeface="Arial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indent="28829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日期</a:t>
                      </a:r>
                      <a:endParaRPr lang="zh-CN" sz="2000" b="1" kern="100">
                        <a:latin typeface="Imago"/>
                        <a:ea typeface="宋体"/>
                        <a:cs typeface="Arial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CCCCCC"/>
                      </a:bgClr>
                    </a:pattFill>
                  </a:tcPr>
                </a:tc>
              </a:tr>
              <a:tr h="3241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791">
                <a:tc rowSpan="4">
                  <a:txBody>
                    <a:bodyPr/>
                    <a:lstStyle/>
                    <a:p>
                      <a:pPr indent="28829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批准</a:t>
                      </a:r>
                      <a:endParaRPr lang="zh-CN" sz="2000" b="1" kern="100">
                        <a:latin typeface="Imago"/>
                        <a:ea typeface="宋体"/>
                        <a:cs typeface="Arial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8829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姓名</a:t>
                      </a:r>
                      <a:endParaRPr lang="zh-CN" sz="2000" b="1" kern="100">
                        <a:latin typeface="Imago"/>
                        <a:ea typeface="宋体"/>
                        <a:cs typeface="Arial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indent="28829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部门</a:t>
                      </a:r>
                      <a:endParaRPr lang="zh-CN" sz="2000" b="1" kern="100">
                        <a:latin typeface="Imago"/>
                        <a:ea typeface="宋体"/>
                        <a:cs typeface="Arial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indent="28829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职责</a:t>
                      </a:r>
                      <a:r>
                        <a:rPr lang="en-GB" sz="1600" b="0" kern="100">
                          <a:latin typeface="Futura Lt"/>
                          <a:ea typeface="宋体"/>
                          <a:cs typeface="Arial"/>
                        </a:rPr>
                        <a:t> / </a:t>
                      </a: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角色</a:t>
                      </a:r>
                      <a:endParaRPr lang="zh-CN" sz="2000" b="1" kern="100">
                        <a:latin typeface="Imago"/>
                        <a:ea typeface="宋体"/>
                        <a:cs typeface="Arial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indent="28829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签署</a:t>
                      </a:r>
                      <a:endParaRPr lang="zh-CN" sz="2000" b="1" kern="100">
                        <a:latin typeface="Imago"/>
                        <a:ea typeface="宋体"/>
                        <a:cs typeface="Arial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indent="28829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日期</a:t>
                      </a:r>
                      <a:endParaRPr lang="zh-CN" sz="2000" b="1" kern="100">
                        <a:latin typeface="Imago"/>
                        <a:ea typeface="宋体"/>
                        <a:cs typeface="Arial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CCCCCC"/>
                      </a:bgClr>
                    </a:pattFill>
                  </a:tcPr>
                </a:tc>
              </a:tr>
              <a:tr h="3466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solidFill>
                          <a:srgbClr val="000000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0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3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国内物料采购方式（</a:t>
            </a:r>
            <a:r>
              <a:rPr lang="en-US" altLang="zh-CN" dirty="0" smtClean="0"/>
              <a:t>JIT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采购提前期：不大于</a:t>
            </a:r>
            <a:r>
              <a:rPr lang="en-US" altLang="zh-CN" dirty="0" smtClean="0"/>
              <a:t>2</a:t>
            </a:r>
            <a:r>
              <a:rPr lang="zh-CN" altLang="en-US" dirty="0" smtClean="0"/>
              <a:t>天</a:t>
            </a:r>
            <a:endParaRPr lang="en-US" altLang="zh-CN" dirty="0" smtClean="0"/>
          </a:p>
          <a:p>
            <a:r>
              <a:rPr lang="zh-CN" altLang="en-US" dirty="0" smtClean="0"/>
              <a:t>需求表达方式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年度需求预测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16</a:t>
            </a:r>
            <a:r>
              <a:rPr lang="zh-CN" altLang="en-US" dirty="0" smtClean="0"/>
              <a:t>周物料计划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采购订单</a:t>
            </a:r>
            <a:endParaRPr lang="en-US" altLang="zh-CN" dirty="0" smtClean="0"/>
          </a:p>
          <a:p>
            <a:r>
              <a:rPr lang="zh-CN" altLang="en-US" dirty="0" smtClean="0"/>
              <a:t>采购订单的计算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按下游的订单</a:t>
            </a:r>
            <a:r>
              <a:rPr lang="en-US" altLang="zh-CN" dirty="0" smtClean="0"/>
              <a:t>(</a:t>
            </a:r>
            <a:r>
              <a:rPr lang="zh-CN" altLang="en-US" dirty="0" smtClean="0"/>
              <a:t>生产单、发货单</a:t>
            </a:r>
            <a:r>
              <a:rPr lang="en-US" altLang="zh-CN" dirty="0" smtClean="0"/>
              <a:t>)</a:t>
            </a:r>
            <a:r>
              <a:rPr lang="zh-CN" altLang="en-US" dirty="0" smtClean="0"/>
              <a:t>生成采购订单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按设置的窗口时间自动发单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20</a:t>
            </a:fld>
            <a:endParaRPr lang="de-DE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国内物料采购方式（看板）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采购提前期：不大于</a:t>
            </a:r>
            <a:r>
              <a:rPr lang="en-US" altLang="zh-CN" dirty="0" smtClean="0"/>
              <a:t>2</a:t>
            </a:r>
            <a:r>
              <a:rPr lang="zh-CN" altLang="en-US" dirty="0" smtClean="0"/>
              <a:t>天</a:t>
            </a:r>
            <a:endParaRPr lang="en-US" altLang="zh-CN" dirty="0" smtClean="0"/>
          </a:p>
          <a:p>
            <a:r>
              <a:rPr lang="zh-CN" altLang="en-US" dirty="0" smtClean="0"/>
              <a:t>需求表达方式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年度需求预测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16</a:t>
            </a:r>
            <a:r>
              <a:rPr lang="zh-CN" altLang="en-US" dirty="0" smtClean="0"/>
              <a:t>周物料计划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采购订单</a:t>
            </a:r>
            <a:endParaRPr lang="en-US" altLang="zh-CN" dirty="0" smtClean="0"/>
          </a:p>
          <a:p>
            <a:r>
              <a:rPr lang="zh-CN" altLang="en-US" dirty="0" smtClean="0"/>
              <a:t>采购订单的计算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按下游的库存消耗生成采购订单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按设置的窗口时间自动发单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21</a:t>
            </a:fld>
            <a:endParaRPr lang="de-DE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立方体 42"/>
          <p:cNvSpPr/>
          <p:nvPr/>
        </p:nvSpPr>
        <p:spPr bwMode="auto">
          <a:xfrm>
            <a:off x="3460963" y="3096370"/>
            <a:ext cx="1085840" cy="664116"/>
          </a:xfrm>
          <a:prstGeom prst="cube">
            <a:avLst/>
          </a:prstGeom>
          <a:solidFill>
            <a:srgbClr val="99CC00"/>
          </a:solidFill>
          <a:ln w="12700" cap="flat" cmpd="sng" algn="ctr">
            <a:solidFill>
              <a:srgbClr val="FFFFCC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zh-CN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pic>
        <p:nvPicPr>
          <p:cNvPr id="73" name="图片 72" descr="barcode.ico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22915" y="3272562"/>
            <a:ext cx="433388" cy="433388"/>
          </a:xfrm>
          <a:prstGeom prst="rect">
            <a:avLst/>
          </a:prstGeom>
        </p:spPr>
      </p:pic>
      <p:sp>
        <p:nvSpPr>
          <p:cNvPr id="35" name="Rectangle 10"/>
          <p:cNvSpPr>
            <a:spLocks noChangeArrowheads="1"/>
          </p:cNvSpPr>
          <p:nvPr/>
        </p:nvSpPr>
        <p:spPr bwMode="auto">
          <a:xfrm>
            <a:off x="1017787" y="1361248"/>
            <a:ext cx="3038470" cy="1635089"/>
          </a:xfrm>
          <a:prstGeom prst="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wrap="none" lIns="90000" tIns="0" rIns="90000" bIns="0" anchor="ctr"/>
          <a:lstStyle/>
          <a:p>
            <a:pPr marL="342900" indent="-342900">
              <a:tabLst>
                <a:tab pos="1614488" algn="l"/>
              </a:tabLst>
            </a:pPr>
            <a:r>
              <a:rPr lang="en-US" altLang="zh-CN" sz="1200" b="1" dirty="0" smtClean="0"/>
              <a:t>Procure Order	</a:t>
            </a:r>
            <a:endParaRPr lang="en-US" altLang="zh-CN" sz="1050" dirty="0" smtClean="0"/>
          </a:p>
          <a:p>
            <a:pPr marL="342900" indent="-342900">
              <a:tabLst>
                <a:tab pos="1071563" algn="l"/>
              </a:tabLst>
            </a:pPr>
            <a:r>
              <a:rPr lang="en-US" altLang="zh-CN" sz="1050" dirty="0" smtClean="0">
                <a:solidFill>
                  <a:schemeClr val="accent6">
                    <a:lumMod val="50000"/>
                  </a:schemeClr>
                </a:solidFill>
              </a:rPr>
              <a:t>MES		</a:t>
            </a:r>
            <a:r>
              <a:rPr lang="en-US" altLang="zh-CN" sz="1050" dirty="0" smtClean="0"/>
              <a:t>Dock: XXX</a:t>
            </a:r>
          </a:p>
          <a:p>
            <a:pPr marL="342900" indent="-342900">
              <a:tabLst>
                <a:tab pos="1071563" algn="l"/>
              </a:tabLst>
            </a:pPr>
            <a:r>
              <a:rPr lang="en-US" altLang="zh-CN" sz="1050" dirty="0" smtClean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altLang="zh-CN" sz="1050" dirty="0" smtClean="0">
                <a:solidFill>
                  <a:srgbClr val="FF0000"/>
                </a:solidFill>
              </a:rPr>
              <a:t>	</a:t>
            </a:r>
            <a:r>
              <a:rPr lang="en-US" altLang="zh-CN" sz="1050" dirty="0" smtClean="0"/>
              <a:t>Wintime: 10:00  1</a:t>
            </a:r>
            <a:r>
              <a:rPr lang="en-US" altLang="zh-CN" sz="1050" baseline="30000" dirty="0" smtClean="0"/>
              <a:t>st</a:t>
            </a:r>
            <a:r>
              <a:rPr lang="en-US" altLang="zh-CN" sz="1050" dirty="0" smtClean="0"/>
              <a:t> Feb 2012</a:t>
            </a:r>
            <a:endParaRPr lang="en-US" altLang="zh-CN" sz="1200" dirty="0"/>
          </a:p>
          <a:p>
            <a:pPr marL="342900" indent="-342900"/>
            <a:r>
              <a:rPr lang="en-US" altLang="zh-CN" sz="1050" dirty="0" smtClean="0"/>
              <a:t>-------------------------------------------------------------</a:t>
            </a:r>
            <a:endParaRPr lang="en-US" altLang="zh-CN" sz="1050" dirty="0"/>
          </a:p>
          <a:p>
            <a:pPr marL="342900" indent="-342900"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b="1" dirty="0" smtClean="0"/>
              <a:t>No</a:t>
            </a:r>
            <a:r>
              <a:rPr lang="en-US" altLang="zh-CN" sz="1050" b="1" dirty="0"/>
              <a:t>	</a:t>
            </a:r>
            <a:r>
              <a:rPr lang="en-US" altLang="zh-CN" sz="1050" b="1" dirty="0" smtClean="0"/>
              <a:t>Item</a:t>
            </a:r>
            <a:r>
              <a:rPr lang="en-US" altLang="zh-CN" sz="1050" b="1" dirty="0"/>
              <a:t>	</a:t>
            </a:r>
            <a:r>
              <a:rPr lang="en-US" altLang="zh-CN" sz="1050" b="1" dirty="0" smtClean="0"/>
              <a:t>Desc</a:t>
            </a:r>
            <a:r>
              <a:rPr lang="en-US" altLang="zh-CN" sz="1050" dirty="0"/>
              <a:t>	</a:t>
            </a:r>
            <a:r>
              <a:rPr lang="en-US" altLang="zh-CN" sz="1050" b="1" dirty="0" smtClean="0"/>
              <a:t>Uom	UC	Qty</a:t>
            </a:r>
            <a:endParaRPr lang="en-US" altLang="zh-CN" sz="1050" b="1" dirty="0"/>
          </a:p>
          <a:p>
            <a:pPr marL="342900" indent="-342900">
              <a:buFontTx/>
              <a:buAutoNum type="arabicPlain"/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dirty="0" smtClean="0"/>
              <a:t>A	AAA	EA	12	24</a:t>
            </a:r>
            <a:endParaRPr lang="en-US" altLang="zh-CN" sz="1050" dirty="0"/>
          </a:p>
          <a:p>
            <a:pPr marL="342900" indent="-342900">
              <a:buFontTx/>
              <a:buAutoNum type="arabicPlain"/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dirty="0" smtClean="0"/>
              <a:t>B	BBB	EA	12	48</a:t>
            </a:r>
            <a:endParaRPr lang="en-US" altLang="zh-CN" sz="1050" dirty="0"/>
          </a:p>
          <a:p>
            <a:pPr marL="342900" indent="-342900"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dirty="0" smtClean="0"/>
              <a:t>3	C	CCC	EA	200	200</a:t>
            </a:r>
            <a:endParaRPr lang="en-US" altLang="zh-CN" sz="1050" dirty="0"/>
          </a:p>
          <a:p>
            <a:pPr marL="342900" indent="-342900">
              <a:buAutoNum type="arabicPlain" startAt="4"/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dirty="0" smtClean="0"/>
              <a:t>D	DDD	EA	100	200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zh-CN" altLang="en-US" dirty="0" smtClean="0"/>
              <a:t>采购单执行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-- </a:t>
            </a:r>
            <a:r>
              <a:rPr lang="zh-CN" altLang="en-US" dirty="0" smtClean="0"/>
              <a:t>供应商发货</a:t>
            </a:r>
            <a:endParaRPr lang="zh-CN" altLang="en-US" dirty="0"/>
          </a:p>
        </p:txBody>
      </p:sp>
      <p:sp>
        <p:nvSpPr>
          <p:cNvPr id="5" name="AutoShape 23"/>
          <p:cNvSpPr>
            <a:spLocks noChangeArrowheads="1"/>
          </p:cNvSpPr>
          <p:nvPr/>
        </p:nvSpPr>
        <p:spPr bwMode="auto">
          <a:xfrm rot="5400000">
            <a:off x="5392351" y="2841763"/>
            <a:ext cx="485774" cy="1880780"/>
          </a:xfrm>
          <a:custGeom>
            <a:avLst/>
            <a:gdLst>
              <a:gd name="G0" fmla="+- 16421 0 0"/>
              <a:gd name="G1" fmla="+- 3843 0 0"/>
              <a:gd name="G2" fmla="+- 12158 0 3843"/>
              <a:gd name="G3" fmla="+- G2 0 3843"/>
              <a:gd name="G4" fmla="*/ G3 32768 32059"/>
              <a:gd name="G5" fmla="*/ G4 1 2"/>
              <a:gd name="G6" fmla="+- 21600 0 16421"/>
              <a:gd name="G7" fmla="*/ G6 3843 6079"/>
              <a:gd name="G8" fmla="+- G7 16421 0"/>
              <a:gd name="T0" fmla="*/ 16421 w 21600"/>
              <a:gd name="T1" fmla="*/ 0 h 21600"/>
              <a:gd name="T2" fmla="*/ 16421 w 21600"/>
              <a:gd name="T3" fmla="*/ 12158 h 21600"/>
              <a:gd name="T4" fmla="*/ 2286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6421" y="0"/>
                </a:lnTo>
                <a:lnTo>
                  <a:pt x="16421" y="3843"/>
                </a:lnTo>
                <a:lnTo>
                  <a:pt x="12427" y="3843"/>
                </a:lnTo>
                <a:cubicBezTo>
                  <a:pt x="5564" y="3843"/>
                  <a:pt x="0" y="7566"/>
                  <a:pt x="0" y="12158"/>
                </a:cubicBezTo>
                <a:lnTo>
                  <a:pt x="0" y="21600"/>
                </a:lnTo>
                <a:lnTo>
                  <a:pt x="4571" y="21600"/>
                </a:lnTo>
                <a:lnTo>
                  <a:pt x="4571" y="12158"/>
                </a:lnTo>
                <a:cubicBezTo>
                  <a:pt x="4571" y="10036"/>
                  <a:pt x="8088" y="8315"/>
                  <a:pt x="12427" y="8315"/>
                </a:cubicBezTo>
                <a:lnTo>
                  <a:pt x="16421" y="8315"/>
                </a:lnTo>
                <a:lnTo>
                  <a:pt x="16421" y="121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rot="10800000" vert="eaVert" wrap="none" lIns="90000" tIns="0" rIns="90000" bIns="0" anchor="ctr"/>
          <a:lstStyle/>
          <a:p>
            <a:pPr algn="ctr"/>
            <a:endParaRPr lang="zh-CN" altLang="zh-CN"/>
          </a:p>
        </p:txBody>
      </p:sp>
      <p:grpSp>
        <p:nvGrpSpPr>
          <p:cNvPr id="2" name="组合 7"/>
          <p:cNvGrpSpPr/>
          <p:nvPr/>
        </p:nvGrpSpPr>
        <p:grpSpPr>
          <a:xfrm>
            <a:off x="2956090" y="1405655"/>
            <a:ext cx="876299" cy="233380"/>
            <a:chOff x="3952866" y="1309670"/>
            <a:chExt cx="876299" cy="266712"/>
          </a:xfrm>
        </p:grpSpPr>
        <p:cxnSp>
          <p:nvCxnSpPr>
            <p:cNvPr id="9" name="直接连接符 8"/>
            <p:cNvCxnSpPr/>
            <p:nvPr/>
          </p:nvCxnSpPr>
          <p:spPr bwMode="auto">
            <a:xfrm rot="5400000">
              <a:off x="3831422" y="1445413"/>
              <a:ext cx="242888" cy="0"/>
            </a:xfrm>
            <a:prstGeom prst="line">
              <a:avLst/>
            </a:prstGeom>
            <a:solidFill>
              <a:srgbClr val="DDF0F7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直接连接符 9"/>
            <p:cNvCxnSpPr/>
            <p:nvPr/>
          </p:nvCxnSpPr>
          <p:spPr bwMode="auto">
            <a:xfrm rot="5400000">
              <a:off x="3883806" y="1440645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直接连接符 10"/>
            <p:cNvCxnSpPr/>
            <p:nvPr/>
          </p:nvCxnSpPr>
          <p:spPr bwMode="auto">
            <a:xfrm rot="5400000">
              <a:off x="3921906" y="1435888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直接连接符 11"/>
            <p:cNvCxnSpPr/>
            <p:nvPr/>
          </p:nvCxnSpPr>
          <p:spPr bwMode="auto">
            <a:xfrm rot="5400000">
              <a:off x="3974292" y="1445412"/>
              <a:ext cx="242888" cy="0"/>
            </a:xfrm>
            <a:prstGeom prst="line">
              <a:avLst/>
            </a:prstGeom>
            <a:solidFill>
              <a:srgbClr val="DDF0F7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直接连接符 12"/>
            <p:cNvCxnSpPr/>
            <p:nvPr/>
          </p:nvCxnSpPr>
          <p:spPr bwMode="auto">
            <a:xfrm rot="5400000">
              <a:off x="4055262" y="1454933"/>
              <a:ext cx="242888" cy="0"/>
            </a:xfrm>
            <a:prstGeom prst="line">
              <a:avLst/>
            </a:prstGeom>
            <a:solidFill>
              <a:srgbClr val="DDF0F7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直接连接符 13"/>
            <p:cNvCxnSpPr/>
            <p:nvPr/>
          </p:nvCxnSpPr>
          <p:spPr bwMode="auto">
            <a:xfrm rot="5400000">
              <a:off x="4107646" y="1435877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直接连接符 14"/>
            <p:cNvCxnSpPr/>
            <p:nvPr/>
          </p:nvCxnSpPr>
          <p:spPr bwMode="auto">
            <a:xfrm rot="5400000">
              <a:off x="4145746" y="1431120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 bwMode="auto">
            <a:xfrm rot="5400000">
              <a:off x="4226708" y="1454932"/>
              <a:ext cx="242888" cy="0"/>
            </a:xfrm>
            <a:prstGeom prst="line">
              <a:avLst/>
            </a:prstGeom>
            <a:solidFill>
              <a:srgbClr val="DDF0F7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直接连接符 16"/>
            <p:cNvCxnSpPr/>
            <p:nvPr/>
          </p:nvCxnSpPr>
          <p:spPr bwMode="auto">
            <a:xfrm rot="5400000">
              <a:off x="4312435" y="1454938"/>
              <a:ext cx="242888" cy="0"/>
            </a:xfrm>
            <a:prstGeom prst="line">
              <a:avLst/>
            </a:prstGeom>
            <a:solidFill>
              <a:srgbClr val="DDF0F7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直接连接符 17"/>
            <p:cNvCxnSpPr/>
            <p:nvPr/>
          </p:nvCxnSpPr>
          <p:spPr bwMode="auto">
            <a:xfrm rot="5400000">
              <a:off x="4364819" y="1435882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直接连接符 18"/>
            <p:cNvCxnSpPr/>
            <p:nvPr/>
          </p:nvCxnSpPr>
          <p:spPr bwMode="auto">
            <a:xfrm rot="5400000">
              <a:off x="4402919" y="1431125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直接连接符 19"/>
            <p:cNvCxnSpPr/>
            <p:nvPr/>
          </p:nvCxnSpPr>
          <p:spPr bwMode="auto">
            <a:xfrm rot="5400000">
              <a:off x="4469593" y="1454937"/>
              <a:ext cx="242888" cy="0"/>
            </a:xfrm>
            <a:prstGeom prst="line">
              <a:avLst/>
            </a:prstGeom>
            <a:solidFill>
              <a:srgbClr val="DDF0F7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 bwMode="auto">
            <a:xfrm rot="5400000">
              <a:off x="4536275" y="1450170"/>
              <a:ext cx="242888" cy="0"/>
            </a:xfrm>
            <a:prstGeom prst="line">
              <a:avLst/>
            </a:prstGeom>
            <a:solidFill>
              <a:srgbClr val="DDF0F7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直接连接符 21"/>
            <p:cNvCxnSpPr/>
            <p:nvPr/>
          </p:nvCxnSpPr>
          <p:spPr bwMode="auto">
            <a:xfrm rot="5400000">
              <a:off x="4588659" y="1431114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直接连接符 22"/>
            <p:cNvCxnSpPr/>
            <p:nvPr/>
          </p:nvCxnSpPr>
          <p:spPr bwMode="auto">
            <a:xfrm rot="5400000">
              <a:off x="4641047" y="1440645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直接连接符 23"/>
            <p:cNvCxnSpPr/>
            <p:nvPr/>
          </p:nvCxnSpPr>
          <p:spPr bwMode="auto">
            <a:xfrm rot="5400000">
              <a:off x="4707721" y="1450169"/>
              <a:ext cx="242888" cy="0"/>
            </a:xfrm>
            <a:prstGeom prst="line">
              <a:avLst/>
            </a:prstGeom>
            <a:solidFill>
              <a:srgbClr val="DDF0F7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4" name="图片 3" descr="truck_BW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7156" y="4096494"/>
            <a:ext cx="2467234" cy="950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" name="Text Box 62"/>
          <p:cNvSpPr txBox="1">
            <a:spLocks noChangeArrowheads="1"/>
          </p:cNvSpPr>
          <p:nvPr/>
        </p:nvSpPr>
        <p:spPr bwMode="auto">
          <a:xfrm>
            <a:off x="5218310" y="1542206"/>
            <a:ext cx="3386138" cy="9848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0000" tIns="0" rIns="90000" bIns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/>
              <a:t>释放要货单</a:t>
            </a:r>
            <a:endParaRPr lang="en-US" altLang="zh-CN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/>
              <a:t>供应商备货和装车</a:t>
            </a:r>
            <a:endParaRPr lang="en-US" altLang="zh-CN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/>
              <a:t>供应商基于</a:t>
            </a:r>
            <a:r>
              <a:rPr lang="en-US" altLang="zh-CN" sz="1600" dirty="0" smtClean="0"/>
              <a:t>MES</a:t>
            </a:r>
            <a:r>
              <a:rPr lang="zh-CN" altLang="en-US" sz="1600" dirty="0" smtClean="0"/>
              <a:t>发货</a:t>
            </a:r>
            <a:endParaRPr lang="en-US" altLang="zh-CN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/>
              <a:t>供应商打印</a:t>
            </a:r>
            <a:r>
              <a:rPr lang="en-US" altLang="zh-CN" sz="1600" dirty="0" smtClean="0"/>
              <a:t>ASN, </a:t>
            </a:r>
            <a:r>
              <a:rPr lang="zh-CN" altLang="en-US" sz="1600" dirty="0" smtClean="0"/>
              <a:t>运输</a:t>
            </a:r>
            <a:endParaRPr lang="en-US" altLang="zh-CN" sz="1600" dirty="0"/>
          </a:p>
        </p:txBody>
      </p:sp>
      <p:sp>
        <p:nvSpPr>
          <p:cNvPr id="65" name="Text Box 56"/>
          <p:cNvSpPr txBox="1">
            <a:spLocks noChangeArrowheads="1"/>
          </p:cNvSpPr>
          <p:nvPr/>
        </p:nvSpPr>
        <p:spPr bwMode="auto">
          <a:xfrm>
            <a:off x="613061" y="1402505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1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66" name="Text Box 56"/>
          <p:cNvSpPr txBox="1">
            <a:spLocks noChangeArrowheads="1"/>
          </p:cNvSpPr>
          <p:nvPr/>
        </p:nvSpPr>
        <p:spPr bwMode="auto">
          <a:xfrm>
            <a:off x="2670452" y="5260128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3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67" name="Text Box 56"/>
          <p:cNvSpPr txBox="1">
            <a:spLocks noChangeArrowheads="1"/>
          </p:cNvSpPr>
          <p:nvPr/>
        </p:nvSpPr>
        <p:spPr bwMode="auto">
          <a:xfrm>
            <a:off x="4885010" y="5274390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4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69" name="Text Box 25"/>
          <p:cNvSpPr txBox="1">
            <a:spLocks noChangeArrowheads="1"/>
          </p:cNvSpPr>
          <p:nvPr/>
        </p:nvSpPr>
        <p:spPr bwMode="auto">
          <a:xfrm>
            <a:off x="4684909" y="3712331"/>
            <a:ext cx="69471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>
            <a:spAutoFit/>
          </a:bodyPr>
          <a:lstStyle/>
          <a:p>
            <a:r>
              <a:rPr lang="zh-CN" altLang="en-US" sz="2000" dirty="0" smtClean="0"/>
              <a:t>装车</a:t>
            </a:r>
            <a:endParaRPr lang="en-US" altLang="zh-CN" sz="2000" dirty="0"/>
          </a:p>
        </p:txBody>
      </p:sp>
      <p:sp>
        <p:nvSpPr>
          <p:cNvPr id="70" name="Text Box 25"/>
          <p:cNvSpPr txBox="1">
            <a:spLocks noChangeArrowheads="1"/>
          </p:cNvSpPr>
          <p:nvPr/>
        </p:nvSpPr>
        <p:spPr bwMode="auto">
          <a:xfrm>
            <a:off x="3203848" y="5733256"/>
            <a:ext cx="69471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>
            <a:spAutoFit/>
          </a:bodyPr>
          <a:lstStyle/>
          <a:p>
            <a:r>
              <a:rPr lang="zh-CN" altLang="en-US" sz="2000" dirty="0" smtClean="0"/>
              <a:t>发货</a:t>
            </a:r>
            <a:endParaRPr lang="en-US" altLang="zh-CN" sz="2000" dirty="0"/>
          </a:p>
        </p:txBody>
      </p:sp>
      <p:sp>
        <p:nvSpPr>
          <p:cNvPr id="44" name="立方体 43"/>
          <p:cNvSpPr/>
          <p:nvPr/>
        </p:nvSpPr>
        <p:spPr bwMode="auto">
          <a:xfrm>
            <a:off x="3275221" y="3467840"/>
            <a:ext cx="1057267" cy="693633"/>
          </a:xfrm>
          <a:prstGeom prst="cube">
            <a:avLst/>
          </a:prstGeom>
          <a:solidFill>
            <a:srgbClr val="99CC00"/>
          </a:solidFill>
          <a:ln w="12700" cap="flat" cmpd="sng" algn="ctr">
            <a:solidFill>
              <a:srgbClr val="FFFFCC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zh-CN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39" name="立方体 38"/>
          <p:cNvSpPr/>
          <p:nvPr/>
        </p:nvSpPr>
        <p:spPr bwMode="auto">
          <a:xfrm>
            <a:off x="2227472" y="3477365"/>
            <a:ext cx="1057267" cy="693633"/>
          </a:xfrm>
          <a:prstGeom prst="cube">
            <a:avLst/>
          </a:prstGeom>
          <a:solidFill>
            <a:srgbClr val="99CC00"/>
          </a:solidFill>
          <a:ln w="12700" cap="flat" cmpd="sng" algn="ctr">
            <a:solidFill>
              <a:srgbClr val="FFFFCC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zh-CN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pic>
        <p:nvPicPr>
          <p:cNvPr id="40" name="图片 39" descr="barcode.ico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1358" y="3701187"/>
            <a:ext cx="433388" cy="447677"/>
          </a:xfrm>
          <a:prstGeom prst="rect">
            <a:avLst/>
          </a:prstGeom>
        </p:spPr>
      </p:pic>
      <p:sp>
        <p:nvSpPr>
          <p:cNvPr id="41" name="立方体 40"/>
          <p:cNvSpPr/>
          <p:nvPr/>
        </p:nvSpPr>
        <p:spPr bwMode="auto">
          <a:xfrm>
            <a:off x="2551328" y="3686917"/>
            <a:ext cx="1057267" cy="693633"/>
          </a:xfrm>
          <a:prstGeom prst="cube">
            <a:avLst/>
          </a:prstGeom>
          <a:solidFill>
            <a:srgbClr val="99CC00"/>
          </a:solidFill>
          <a:ln w="12700" cap="flat" cmpd="sng" algn="ctr">
            <a:solidFill>
              <a:srgbClr val="FFFFCC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zh-CN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46" name="Rectangle 10"/>
          <p:cNvSpPr>
            <a:spLocks noChangeArrowheads="1"/>
          </p:cNvSpPr>
          <p:nvPr/>
        </p:nvSpPr>
        <p:spPr bwMode="auto">
          <a:xfrm>
            <a:off x="5399288" y="5242631"/>
            <a:ext cx="2919412" cy="1282713"/>
          </a:xfrm>
          <a:prstGeom prst="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wrap="none" lIns="90000" tIns="0" rIns="90000" bIns="0" anchor="ctr"/>
          <a:lstStyle/>
          <a:p>
            <a:pPr marL="342900" indent="-342900">
              <a:tabLst>
                <a:tab pos="1614488" algn="l"/>
              </a:tabLst>
            </a:pPr>
            <a:r>
              <a:rPr lang="en-US" altLang="zh-CN" sz="1200" b="1" dirty="0" smtClean="0"/>
              <a:t>ASN	</a:t>
            </a:r>
            <a:r>
              <a:rPr lang="en-US" altLang="zh-CN" sz="1050" dirty="0" smtClean="0">
                <a:solidFill>
                  <a:schemeClr val="accent6">
                    <a:lumMod val="50000"/>
                  </a:schemeClr>
                </a:solidFill>
              </a:rPr>
              <a:t>	</a:t>
            </a:r>
            <a:endParaRPr lang="en-US" altLang="zh-CN" sz="1200" dirty="0"/>
          </a:p>
          <a:p>
            <a:pPr marL="342900" indent="-342900"/>
            <a:r>
              <a:rPr lang="en-US" altLang="zh-CN" sz="1050" dirty="0" smtClean="0"/>
              <a:t>-------------------------------------------------------------</a:t>
            </a:r>
            <a:endParaRPr lang="en-US" altLang="zh-CN" sz="1050" dirty="0"/>
          </a:p>
          <a:p>
            <a:pPr marL="342900" indent="-342900"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b="1" dirty="0" smtClean="0"/>
              <a:t>No</a:t>
            </a:r>
            <a:r>
              <a:rPr lang="en-US" altLang="zh-CN" sz="1050" b="1" dirty="0"/>
              <a:t>	</a:t>
            </a:r>
            <a:r>
              <a:rPr lang="en-US" altLang="zh-CN" sz="1050" b="1" dirty="0" smtClean="0"/>
              <a:t>Item</a:t>
            </a:r>
            <a:r>
              <a:rPr lang="en-US" altLang="zh-CN" sz="1050" b="1" dirty="0"/>
              <a:t>	</a:t>
            </a:r>
            <a:r>
              <a:rPr lang="en-US" altLang="zh-CN" sz="1050" b="1" dirty="0" smtClean="0"/>
              <a:t>Desc</a:t>
            </a:r>
            <a:r>
              <a:rPr lang="en-US" altLang="zh-CN" sz="1050" dirty="0"/>
              <a:t>	</a:t>
            </a:r>
            <a:r>
              <a:rPr lang="en-US" altLang="zh-CN" sz="1050" b="1" dirty="0" smtClean="0"/>
              <a:t>Uom	UC	Qty</a:t>
            </a:r>
            <a:endParaRPr lang="en-US" altLang="zh-CN" sz="1050" b="1" dirty="0"/>
          </a:p>
          <a:p>
            <a:pPr marL="342900" indent="-342900">
              <a:buFontTx/>
              <a:buAutoNum type="arabicPlain"/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dirty="0" smtClean="0"/>
              <a:t>A	AAA	EA	12	24</a:t>
            </a:r>
            <a:endParaRPr lang="en-US" altLang="zh-CN" sz="1050" dirty="0"/>
          </a:p>
          <a:p>
            <a:pPr marL="342900" indent="-342900">
              <a:buFontTx/>
              <a:buAutoNum type="arabicPlain"/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dirty="0" smtClean="0"/>
              <a:t>B	BBB	EA	12	48</a:t>
            </a:r>
            <a:endParaRPr lang="en-US" altLang="zh-CN" sz="1050" dirty="0"/>
          </a:p>
          <a:p>
            <a:pPr marL="342900" indent="-342900"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dirty="0" smtClean="0"/>
              <a:t>3	C	CCC	EA	200	200</a:t>
            </a:r>
            <a:endParaRPr lang="en-US" altLang="zh-CN" sz="1050" dirty="0"/>
          </a:p>
          <a:p>
            <a:pPr marL="342900" indent="-342900">
              <a:buAutoNum type="arabicPlain" startAt="4"/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dirty="0" smtClean="0"/>
              <a:t>D	DDD	EA	100	200</a:t>
            </a:r>
          </a:p>
        </p:txBody>
      </p:sp>
      <p:grpSp>
        <p:nvGrpSpPr>
          <p:cNvPr id="6" name="组合 7"/>
          <p:cNvGrpSpPr/>
          <p:nvPr/>
        </p:nvGrpSpPr>
        <p:grpSpPr>
          <a:xfrm>
            <a:off x="7223287" y="5287037"/>
            <a:ext cx="876299" cy="233380"/>
            <a:chOff x="3952866" y="1309670"/>
            <a:chExt cx="876299" cy="266712"/>
          </a:xfrm>
        </p:grpSpPr>
        <p:cxnSp>
          <p:nvCxnSpPr>
            <p:cNvPr id="48" name="直接连接符 47"/>
            <p:cNvCxnSpPr/>
            <p:nvPr/>
          </p:nvCxnSpPr>
          <p:spPr bwMode="auto">
            <a:xfrm rot="5400000">
              <a:off x="3831422" y="1445413"/>
              <a:ext cx="242888" cy="0"/>
            </a:xfrm>
            <a:prstGeom prst="line">
              <a:avLst/>
            </a:prstGeom>
            <a:solidFill>
              <a:srgbClr val="DDF0F7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直接连接符 48"/>
            <p:cNvCxnSpPr/>
            <p:nvPr/>
          </p:nvCxnSpPr>
          <p:spPr bwMode="auto">
            <a:xfrm rot="5400000">
              <a:off x="3883806" y="1440645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直接连接符 49"/>
            <p:cNvCxnSpPr/>
            <p:nvPr/>
          </p:nvCxnSpPr>
          <p:spPr bwMode="auto">
            <a:xfrm rot="5400000">
              <a:off x="3921906" y="1435888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直接连接符 50"/>
            <p:cNvCxnSpPr/>
            <p:nvPr/>
          </p:nvCxnSpPr>
          <p:spPr bwMode="auto">
            <a:xfrm rot="5400000">
              <a:off x="3974292" y="1445412"/>
              <a:ext cx="242888" cy="0"/>
            </a:xfrm>
            <a:prstGeom prst="line">
              <a:avLst/>
            </a:prstGeom>
            <a:solidFill>
              <a:srgbClr val="DDF0F7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直接连接符 51"/>
            <p:cNvCxnSpPr/>
            <p:nvPr/>
          </p:nvCxnSpPr>
          <p:spPr bwMode="auto">
            <a:xfrm rot="5400000">
              <a:off x="4055262" y="1454933"/>
              <a:ext cx="242888" cy="0"/>
            </a:xfrm>
            <a:prstGeom prst="line">
              <a:avLst/>
            </a:prstGeom>
            <a:solidFill>
              <a:srgbClr val="DDF0F7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直接连接符 52"/>
            <p:cNvCxnSpPr/>
            <p:nvPr/>
          </p:nvCxnSpPr>
          <p:spPr bwMode="auto">
            <a:xfrm rot="5400000">
              <a:off x="4107646" y="1435877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直接连接符 53"/>
            <p:cNvCxnSpPr/>
            <p:nvPr/>
          </p:nvCxnSpPr>
          <p:spPr bwMode="auto">
            <a:xfrm rot="5400000">
              <a:off x="4145746" y="1431120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直接连接符 54"/>
            <p:cNvCxnSpPr/>
            <p:nvPr/>
          </p:nvCxnSpPr>
          <p:spPr bwMode="auto">
            <a:xfrm rot="5400000">
              <a:off x="4226708" y="1454932"/>
              <a:ext cx="242888" cy="0"/>
            </a:xfrm>
            <a:prstGeom prst="line">
              <a:avLst/>
            </a:prstGeom>
            <a:solidFill>
              <a:srgbClr val="DDF0F7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直接连接符 55"/>
            <p:cNvCxnSpPr/>
            <p:nvPr/>
          </p:nvCxnSpPr>
          <p:spPr bwMode="auto">
            <a:xfrm rot="5400000">
              <a:off x="4312435" y="1454938"/>
              <a:ext cx="242888" cy="0"/>
            </a:xfrm>
            <a:prstGeom prst="line">
              <a:avLst/>
            </a:prstGeom>
            <a:solidFill>
              <a:srgbClr val="DDF0F7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直接连接符 56"/>
            <p:cNvCxnSpPr/>
            <p:nvPr/>
          </p:nvCxnSpPr>
          <p:spPr bwMode="auto">
            <a:xfrm rot="5400000">
              <a:off x="4364819" y="1435882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直接连接符 57"/>
            <p:cNvCxnSpPr/>
            <p:nvPr/>
          </p:nvCxnSpPr>
          <p:spPr bwMode="auto">
            <a:xfrm rot="5400000">
              <a:off x="4402919" y="1431125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直接连接符 58"/>
            <p:cNvCxnSpPr/>
            <p:nvPr/>
          </p:nvCxnSpPr>
          <p:spPr bwMode="auto">
            <a:xfrm rot="5400000">
              <a:off x="4469593" y="1454937"/>
              <a:ext cx="242888" cy="0"/>
            </a:xfrm>
            <a:prstGeom prst="line">
              <a:avLst/>
            </a:prstGeom>
            <a:solidFill>
              <a:srgbClr val="DDF0F7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直接连接符 59"/>
            <p:cNvCxnSpPr/>
            <p:nvPr/>
          </p:nvCxnSpPr>
          <p:spPr bwMode="auto">
            <a:xfrm rot="5400000">
              <a:off x="4536275" y="1450170"/>
              <a:ext cx="242888" cy="0"/>
            </a:xfrm>
            <a:prstGeom prst="line">
              <a:avLst/>
            </a:prstGeom>
            <a:solidFill>
              <a:srgbClr val="DDF0F7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直接连接符 60"/>
            <p:cNvCxnSpPr/>
            <p:nvPr/>
          </p:nvCxnSpPr>
          <p:spPr bwMode="auto">
            <a:xfrm rot="5400000">
              <a:off x="4588659" y="1431114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直接连接符 61"/>
            <p:cNvCxnSpPr/>
            <p:nvPr/>
          </p:nvCxnSpPr>
          <p:spPr bwMode="auto">
            <a:xfrm rot="5400000">
              <a:off x="4641047" y="1440645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直接连接符 62"/>
            <p:cNvCxnSpPr/>
            <p:nvPr/>
          </p:nvCxnSpPr>
          <p:spPr bwMode="auto">
            <a:xfrm rot="5400000">
              <a:off x="4707721" y="1450169"/>
              <a:ext cx="242888" cy="0"/>
            </a:xfrm>
            <a:prstGeom prst="line">
              <a:avLst/>
            </a:prstGeom>
            <a:solidFill>
              <a:srgbClr val="DDF0F7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71" name="图片 70" descr="barcode.ico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70415" y="3863112"/>
            <a:ext cx="433388" cy="433388"/>
          </a:xfrm>
          <a:prstGeom prst="rect">
            <a:avLst/>
          </a:prstGeom>
        </p:spPr>
      </p:pic>
      <p:pic>
        <p:nvPicPr>
          <p:cNvPr id="72" name="图片 71" descr="barcode.ico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08603" y="3658325"/>
            <a:ext cx="433388" cy="433388"/>
          </a:xfrm>
          <a:prstGeom prst="rect">
            <a:avLst/>
          </a:prstGeom>
        </p:spPr>
      </p:pic>
      <p:pic>
        <p:nvPicPr>
          <p:cNvPr id="2051" name="Picture 3" descr="F:\Softwares\Icons\eleganticons\eleganticons\images\Scree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60898" y="4653688"/>
            <a:ext cx="1057275" cy="1057275"/>
          </a:xfrm>
          <a:prstGeom prst="rect">
            <a:avLst/>
          </a:prstGeom>
          <a:noFill/>
        </p:spPr>
      </p:pic>
      <p:sp>
        <p:nvSpPr>
          <p:cNvPr id="91" name="Text Box 56"/>
          <p:cNvSpPr txBox="1">
            <a:spLocks noChangeArrowheads="1"/>
          </p:cNvSpPr>
          <p:nvPr/>
        </p:nvSpPr>
        <p:spPr bwMode="auto">
          <a:xfrm>
            <a:off x="708318" y="3355127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2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432371" y="4839428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1400" b="1" dirty="0" smtClean="0">
                <a:solidFill>
                  <a:schemeClr val="bg1"/>
                </a:solidFill>
              </a:rPr>
              <a:t>LES</a:t>
            </a:r>
            <a:endParaRPr lang="zh-CN" altLang="en-US" sz="1400" b="1" dirty="0" smtClean="0">
              <a:solidFill>
                <a:schemeClr val="bg1"/>
              </a:solidFill>
            </a:endParaRPr>
          </a:p>
        </p:txBody>
      </p:sp>
      <p:sp>
        <p:nvSpPr>
          <p:cNvPr id="68" name="AutoShape 15"/>
          <p:cNvSpPr>
            <a:spLocks noChangeArrowheads="1"/>
          </p:cNvSpPr>
          <p:nvPr/>
        </p:nvSpPr>
        <p:spPr bwMode="auto">
          <a:xfrm>
            <a:off x="1274968" y="3833110"/>
            <a:ext cx="757234" cy="404800"/>
          </a:xfrm>
          <a:prstGeom prst="rightArrow">
            <a:avLst>
              <a:gd name="adj1" fmla="val 50000"/>
              <a:gd name="adj2" fmla="val 42051"/>
            </a:avLst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 anchor="ctr"/>
          <a:lstStyle/>
          <a:p>
            <a:pPr eaLnBrk="0" hangingPunct="0">
              <a:lnSpc>
                <a:spcPct val="90000"/>
              </a:lnSpc>
            </a:pPr>
            <a:endParaRPr lang="zh-CN" altLang="zh-CN"/>
          </a:p>
        </p:txBody>
      </p:sp>
      <p:sp>
        <p:nvSpPr>
          <p:cNvPr id="74" name="Text Box 18"/>
          <p:cNvSpPr txBox="1">
            <a:spLocks noChangeArrowheads="1"/>
          </p:cNvSpPr>
          <p:nvPr/>
        </p:nvSpPr>
        <p:spPr bwMode="auto">
          <a:xfrm>
            <a:off x="916156" y="3480657"/>
            <a:ext cx="1244604" cy="342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备货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5" name="Picture 4" descr="http://extremetrix.com/blog/wp-content/uploads/2010/11/print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62649" y="5683952"/>
            <a:ext cx="679460" cy="679460"/>
          </a:xfrm>
          <a:prstGeom prst="rect">
            <a:avLst/>
          </a:prstGeom>
          <a:noFill/>
        </p:spPr>
      </p:pic>
      <p:sp>
        <p:nvSpPr>
          <p:cNvPr id="76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7924800" y="6534150"/>
            <a:ext cx="1219200" cy="323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18BCAB4-7ACE-42E4-895E-DBEB1D6C7B65}" type="slidenum">
              <a:rPr lang="zh-CN" altLang="en-US" sz="1200" smtClean="0"/>
              <a:pPr>
                <a:defRPr/>
              </a:pPr>
              <a:t>22</a:t>
            </a:fld>
            <a:endParaRPr lang="en-US" altLang="zh-CN" sz="1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zh-CN" altLang="en-US" dirty="0" smtClean="0"/>
              <a:t>采购单执行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-- </a:t>
            </a:r>
            <a:r>
              <a:rPr lang="zh-CN" altLang="en-US" dirty="0" smtClean="0"/>
              <a:t>收货（供应商贴条码）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924800" y="6534150"/>
            <a:ext cx="1219200" cy="323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94B8D54-6B8B-4A7E-918C-157159907470}" type="slidenum">
              <a:rPr lang="zh-CN" altLang="en-US" sz="1200" smtClean="0"/>
              <a:pPr>
                <a:defRPr/>
              </a:pPr>
              <a:t>23</a:t>
            </a:fld>
            <a:endParaRPr lang="en-US" altLang="zh-CN" sz="1200" dirty="0"/>
          </a:p>
        </p:txBody>
      </p:sp>
      <p:sp>
        <p:nvSpPr>
          <p:cNvPr id="5" name="AutoShape 23"/>
          <p:cNvSpPr>
            <a:spLocks noChangeArrowheads="1"/>
          </p:cNvSpPr>
          <p:nvPr/>
        </p:nvSpPr>
        <p:spPr bwMode="auto">
          <a:xfrm flipV="1">
            <a:off x="1896291" y="3814805"/>
            <a:ext cx="1318397" cy="600076"/>
          </a:xfrm>
          <a:custGeom>
            <a:avLst/>
            <a:gdLst>
              <a:gd name="G0" fmla="+- 16421 0 0"/>
              <a:gd name="G1" fmla="+- 3843 0 0"/>
              <a:gd name="G2" fmla="+- 12158 0 3843"/>
              <a:gd name="G3" fmla="+- G2 0 3843"/>
              <a:gd name="G4" fmla="*/ G3 32768 32059"/>
              <a:gd name="G5" fmla="*/ G4 1 2"/>
              <a:gd name="G6" fmla="+- 21600 0 16421"/>
              <a:gd name="G7" fmla="*/ G6 3843 6079"/>
              <a:gd name="G8" fmla="+- G7 16421 0"/>
              <a:gd name="T0" fmla="*/ 16421 w 21600"/>
              <a:gd name="T1" fmla="*/ 0 h 21600"/>
              <a:gd name="T2" fmla="*/ 16421 w 21600"/>
              <a:gd name="T3" fmla="*/ 12158 h 21600"/>
              <a:gd name="T4" fmla="*/ 2286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6421" y="0"/>
                </a:lnTo>
                <a:lnTo>
                  <a:pt x="16421" y="3843"/>
                </a:lnTo>
                <a:lnTo>
                  <a:pt x="12427" y="3843"/>
                </a:lnTo>
                <a:cubicBezTo>
                  <a:pt x="5564" y="3843"/>
                  <a:pt x="0" y="7566"/>
                  <a:pt x="0" y="12158"/>
                </a:cubicBezTo>
                <a:lnTo>
                  <a:pt x="0" y="21600"/>
                </a:lnTo>
                <a:lnTo>
                  <a:pt x="4571" y="21600"/>
                </a:lnTo>
                <a:lnTo>
                  <a:pt x="4571" y="12158"/>
                </a:lnTo>
                <a:cubicBezTo>
                  <a:pt x="4571" y="10036"/>
                  <a:pt x="8088" y="8315"/>
                  <a:pt x="12427" y="8315"/>
                </a:cubicBezTo>
                <a:lnTo>
                  <a:pt x="16421" y="8315"/>
                </a:lnTo>
                <a:lnTo>
                  <a:pt x="16421" y="121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rot="10800000" vert="eaVert" wrap="none" lIns="90000" tIns="0" rIns="90000" bIns="0" anchor="ctr"/>
          <a:lstStyle/>
          <a:p>
            <a:pPr algn="ctr"/>
            <a:endParaRPr lang="zh-CN" altLang="zh-CN"/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5746736" y="4456148"/>
            <a:ext cx="2825760" cy="1801788"/>
          </a:xfrm>
          <a:prstGeom prst="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wrap="none" lIns="90000" tIns="0" rIns="90000" bIns="0" anchor="ctr"/>
          <a:lstStyle/>
          <a:p>
            <a:pPr marL="342900" indent="-342900">
              <a:tabLst>
                <a:tab pos="1614488" algn="l"/>
              </a:tabLst>
            </a:pPr>
            <a:r>
              <a:rPr lang="en-US" altLang="zh-CN" sz="1200" b="1" dirty="0" smtClean="0"/>
              <a:t>Receipt Notes	</a:t>
            </a:r>
            <a:r>
              <a:rPr lang="en-US" altLang="zh-CN" sz="1050" dirty="0" smtClean="0"/>
              <a:t>RCT No.: 99999</a:t>
            </a:r>
          </a:p>
          <a:p>
            <a:pPr marL="342900" indent="-342900">
              <a:tabLst>
                <a:tab pos="1614488" algn="l"/>
              </a:tabLst>
            </a:pPr>
            <a:r>
              <a:rPr lang="en-US" altLang="zh-CN" sz="1050" dirty="0" smtClean="0">
                <a:solidFill>
                  <a:schemeClr val="accent6">
                    <a:lumMod val="50000"/>
                  </a:schemeClr>
                </a:solidFill>
              </a:rPr>
              <a:t>MES		</a:t>
            </a:r>
            <a:r>
              <a:rPr lang="en-US" altLang="zh-CN" sz="1050" dirty="0" smtClean="0"/>
              <a:t>ASN No.: 88888</a:t>
            </a:r>
            <a:endParaRPr lang="en-US" altLang="zh-CN" sz="1200" dirty="0"/>
          </a:p>
          <a:p>
            <a:pPr marL="342900" indent="-342900"/>
            <a:r>
              <a:rPr lang="en-US" altLang="zh-CN" sz="1050" dirty="0" smtClean="0"/>
              <a:t>-------------------------------------------------------------</a:t>
            </a:r>
            <a:endParaRPr lang="en-US" altLang="zh-CN" sz="1050" dirty="0"/>
          </a:p>
          <a:p>
            <a:pPr marL="342900" indent="-342900"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b="1" dirty="0" smtClean="0"/>
              <a:t>No	Item	Desc</a:t>
            </a:r>
            <a:r>
              <a:rPr lang="en-US" altLang="zh-CN" sz="1050" dirty="0" smtClean="0"/>
              <a:t>	</a:t>
            </a:r>
            <a:r>
              <a:rPr lang="en-US" altLang="zh-CN" sz="1050" b="1" dirty="0" smtClean="0"/>
              <a:t>Uom	UC	Qty</a:t>
            </a:r>
          </a:p>
          <a:p>
            <a:pPr marL="342900" indent="-342900">
              <a:buFontTx/>
              <a:buAutoNum type="arabicPlain"/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dirty="0" smtClean="0"/>
              <a:t>A	AAA	EA	12	24</a:t>
            </a:r>
          </a:p>
          <a:p>
            <a:pPr marL="342900" indent="-342900">
              <a:buFontTx/>
              <a:buAutoNum type="arabicPlain"/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dirty="0" smtClean="0"/>
              <a:t>B	BBB	EA	12	48</a:t>
            </a:r>
          </a:p>
          <a:p>
            <a:pPr marL="342900" indent="-342900"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dirty="0" smtClean="0"/>
              <a:t>3	C	CCC	EA	200	200</a:t>
            </a:r>
          </a:p>
          <a:p>
            <a:pPr marL="342900" indent="-342900">
              <a:buAutoNum type="arabicPlain" startAt="4"/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dirty="0" smtClean="0"/>
              <a:t>D	DDD	EA	100	200</a:t>
            </a:r>
          </a:p>
          <a:p>
            <a:pPr marL="342900" indent="-342900">
              <a:buAutoNum type="arabicPlain" startAt="4"/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endParaRPr lang="en-US" altLang="zh-CN" sz="1050" dirty="0" smtClean="0"/>
          </a:p>
          <a:p>
            <a:pPr marL="342900" indent="-342900"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dirty="0" smtClean="0"/>
              <a:t>			Receiver: XXX</a:t>
            </a:r>
          </a:p>
        </p:txBody>
      </p:sp>
      <p:pic>
        <p:nvPicPr>
          <p:cNvPr id="4" name="图片 3" descr="truck_BW_icon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3147" y="2828944"/>
            <a:ext cx="2467234" cy="950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" name="Text Box 62"/>
          <p:cNvSpPr txBox="1">
            <a:spLocks noChangeArrowheads="1"/>
          </p:cNvSpPr>
          <p:nvPr/>
        </p:nvSpPr>
        <p:spPr bwMode="auto">
          <a:xfrm>
            <a:off x="685799" y="5189556"/>
            <a:ext cx="3386138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0000" tIns="0" rIns="90000" bIns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/>
              <a:t>卸车</a:t>
            </a:r>
            <a:endParaRPr lang="en-US" altLang="zh-CN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/>
              <a:t>扫描</a:t>
            </a:r>
            <a:r>
              <a:rPr lang="en-US" altLang="zh-CN" sz="1600" dirty="0" smtClean="0"/>
              <a:t>ASN</a:t>
            </a:r>
            <a:r>
              <a:rPr lang="zh-CN" altLang="en-US" sz="1600" dirty="0" smtClean="0"/>
              <a:t>条码和物料条码收货</a:t>
            </a:r>
            <a:endParaRPr lang="en-US" altLang="zh-CN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/>
              <a:t>打印收货单</a:t>
            </a:r>
            <a:endParaRPr lang="en-US" altLang="zh-CN" sz="1600" dirty="0"/>
          </a:p>
        </p:txBody>
      </p:sp>
      <p:sp>
        <p:nvSpPr>
          <p:cNvPr id="65" name="Text Box 56"/>
          <p:cNvSpPr txBox="1">
            <a:spLocks noChangeArrowheads="1"/>
          </p:cNvSpPr>
          <p:nvPr/>
        </p:nvSpPr>
        <p:spPr bwMode="auto">
          <a:xfrm>
            <a:off x="1424075" y="3892568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1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66" name="Text Box 56"/>
          <p:cNvSpPr txBox="1">
            <a:spLocks noChangeArrowheads="1"/>
          </p:cNvSpPr>
          <p:nvPr/>
        </p:nvSpPr>
        <p:spPr bwMode="auto">
          <a:xfrm>
            <a:off x="6296115" y="1735151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2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67" name="Text Box 56"/>
          <p:cNvSpPr txBox="1">
            <a:spLocks noChangeArrowheads="1"/>
          </p:cNvSpPr>
          <p:nvPr/>
        </p:nvSpPr>
        <p:spPr bwMode="auto">
          <a:xfrm>
            <a:off x="5896059" y="4064024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3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pic>
        <p:nvPicPr>
          <p:cNvPr id="68" name="Picture 5" descr="Honeywell%20Dolphin7600"/>
          <p:cNvPicPr>
            <a:picLocks noChangeAspect="1" noChangeArrowheads="1"/>
          </p:cNvPicPr>
          <p:nvPr/>
        </p:nvPicPr>
        <p:blipFill>
          <a:blip r:embed="rId3" cstate="print"/>
          <a:srcRect l="25500" r="26312"/>
          <a:stretch>
            <a:fillRect/>
          </a:stretch>
        </p:blipFill>
        <p:spPr bwMode="auto">
          <a:xfrm rot="-1613698">
            <a:off x="5732518" y="1909027"/>
            <a:ext cx="723380" cy="1281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" name="Text Box 25"/>
          <p:cNvSpPr txBox="1">
            <a:spLocks noChangeArrowheads="1"/>
          </p:cNvSpPr>
          <p:nvPr/>
        </p:nvSpPr>
        <p:spPr bwMode="auto">
          <a:xfrm>
            <a:off x="1738304" y="4345019"/>
            <a:ext cx="69471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>
            <a:spAutoFit/>
          </a:bodyPr>
          <a:lstStyle/>
          <a:p>
            <a:r>
              <a:rPr lang="zh-CN" altLang="en-US" sz="2000" dirty="0" smtClean="0"/>
              <a:t>卸车</a:t>
            </a:r>
            <a:endParaRPr lang="en-US" altLang="zh-CN" sz="2000" dirty="0"/>
          </a:p>
        </p:txBody>
      </p:sp>
      <p:sp>
        <p:nvSpPr>
          <p:cNvPr id="70" name="Text Box 25"/>
          <p:cNvSpPr txBox="1">
            <a:spLocks noChangeArrowheads="1"/>
          </p:cNvSpPr>
          <p:nvPr/>
        </p:nvSpPr>
        <p:spPr bwMode="auto">
          <a:xfrm>
            <a:off x="6367457" y="2173314"/>
            <a:ext cx="6434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>
            <a:spAutoFit/>
          </a:bodyPr>
          <a:lstStyle/>
          <a:p>
            <a:r>
              <a:rPr lang="zh-CN" altLang="en-US" sz="1800" dirty="0" smtClean="0"/>
              <a:t>收货</a:t>
            </a:r>
            <a:endParaRPr lang="en-US" altLang="zh-CN" sz="1800" dirty="0"/>
          </a:p>
        </p:txBody>
      </p:sp>
      <p:sp>
        <p:nvSpPr>
          <p:cNvPr id="35" name="Rectangle 10"/>
          <p:cNvSpPr>
            <a:spLocks noChangeArrowheads="1"/>
          </p:cNvSpPr>
          <p:nvPr/>
        </p:nvSpPr>
        <p:spPr bwMode="auto">
          <a:xfrm>
            <a:off x="1581145" y="1246178"/>
            <a:ext cx="2919412" cy="1354151"/>
          </a:xfrm>
          <a:prstGeom prst="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wrap="none" lIns="90000" tIns="0" rIns="90000" bIns="0" anchor="ctr"/>
          <a:lstStyle/>
          <a:p>
            <a:pPr marL="342900" indent="-342900">
              <a:tabLst>
                <a:tab pos="1614488" algn="l"/>
              </a:tabLst>
            </a:pPr>
            <a:r>
              <a:rPr lang="en-US" altLang="zh-CN" sz="1200" b="1" dirty="0" smtClean="0"/>
              <a:t>ASN	</a:t>
            </a:r>
            <a:r>
              <a:rPr lang="en-US" altLang="zh-CN" sz="1050" dirty="0" smtClean="0">
                <a:solidFill>
                  <a:schemeClr val="accent6">
                    <a:lumMod val="50000"/>
                  </a:schemeClr>
                </a:solidFill>
              </a:rPr>
              <a:t>	</a:t>
            </a:r>
            <a:endParaRPr lang="en-US" altLang="zh-CN" sz="1200" dirty="0"/>
          </a:p>
          <a:p>
            <a:pPr marL="342900" indent="-342900"/>
            <a:r>
              <a:rPr lang="en-US" altLang="zh-CN" sz="1050" dirty="0" smtClean="0"/>
              <a:t>-------------------------------------------------------------</a:t>
            </a:r>
            <a:endParaRPr lang="en-US" altLang="zh-CN" sz="1050" dirty="0"/>
          </a:p>
          <a:p>
            <a:pPr marL="342900" indent="-342900"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b="1" dirty="0" smtClean="0"/>
              <a:t>No</a:t>
            </a:r>
            <a:r>
              <a:rPr lang="en-US" altLang="zh-CN" sz="1050" b="1" dirty="0"/>
              <a:t>	</a:t>
            </a:r>
            <a:r>
              <a:rPr lang="en-US" altLang="zh-CN" sz="1050" b="1" dirty="0" smtClean="0"/>
              <a:t>Item</a:t>
            </a:r>
            <a:r>
              <a:rPr lang="en-US" altLang="zh-CN" sz="1050" b="1" dirty="0"/>
              <a:t>	</a:t>
            </a:r>
            <a:r>
              <a:rPr lang="en-US" altLang="zh-CN" sz="1050" b="1" dirty="0" smtClean="0"/>
              <a:t>Desc</a:t>
            </a:r>
            <a:r>
              <a:rPr lang="en-US" altLang="zh-CN" sz="1050" dirty="0"/>
              <a:t>	</a:t>
            </a:r>
            <a:r>
              <a:rPr lang="en-US" altLang="zh-CN" sz="1050" b="1" dirty="0" smtClean="0"/>
              <a:t>Uom	UC	Qty</a:t>
            </a:r>
            <a:endParaRPr lang="en-US" altLang="zh-CN" sz="1050" b="1" dirty="0"/>
          </a:p>
          <a:p>
            <a:pPr marL="342900" indent="-342900">
              <a:buFontTx/>
              <a:buAutoNum type="arabicPlain"/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dirty="0" smtClean="0"/>
              <a:t>A	AAA	EA	12	24</a:t>
            </a:r>
            <a:endParaRPr lang="en-US" altLang="zh-CN" sz="1050" dirty="0"/>
          </a:p>
          <a:p>
            <a:pPr marL="342900" indent="-342900">
              <a:buFontTx/>
              <a:buAutoNum type="arabicPlain"/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dirty="0" smtClean="0"/>
              <a:t>B	BBB	EA	12	48</a:t>
            </a:r>
            <a:endParaRPr lang="en-US" altLang="zh-CN" sz="1050" dirty="0"/>
          </a:p>
          <a:p>
            <a:pPr marL="342900" indent="-342900"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dirty="0" smtClean="0"/>
              <a:t>3	C	CCC	EA	200	200</a:t>
            </a:r>
            <a:endParaRPr lang="en-US" altLang="zh-CN" sz="1050" dirty="0"/>
          </a:p>
          <a:p>
            <a:pPr marL="342900" indent="-342900">
              <a:buAutoNum type="arabicPlain" startAt="4"/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dirty="0" smtClean="0"/>
              <a:t>D	DDD	EA	100	200</a:t>
            </a:r>
          </a:p>
        </p:txBody>
      </p:sp>
      <p:grpSp>
        <p:nvGrpSpPr>
          <p:cNvPr id="6" name="组合 7"/>
          <p:cNvGrpSpPr/>
          <p:nvPr/>
        </p:nvGrpSpPr>
        <p:grpSpPr>
          <a:xfrm>
            <a:off x="3405144" y="1290584"/>
            <a:ext cx="876299" cy="233380"/>
            <a:chOff x="3952866" y="1309670"/>
            <a:chExt cx="876299" cy="266712"/>
          </a:xfrm>
        </p:grpSpPr>
        <p:cxnSp>
          <p:nvCxnSpPr>
            <p:cNvPr id="37" name="直接连接符 36"/>
            <p:cNvCxnSpPr/>
            <p:nvPr/>
          </p:nvCxnSpPr>
          <p:spPr bwMode="auto">
            <a:xfrm rot="5400000">
              <a:off x="3831422" y="1445413"/>
              <a:ext cx="242888" cy="0"/>
            </a:xfrm>
            <a:prstGeom prst="line">
              <a:avLst/>
            </a:prstGeom>
            <a:solidFill>
              <a:srgbClr val="DDF0F7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直接连接符 37"/>
            <p:cNvCxnSpPr/>
            <p:nvPr/>
          </p:nvCxnSpPr>
          <p:spPr bwMode="auto">
            <a:xfrm rot="5400000">
              <a:off x="3883806" y="1440645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直接连接符 38"/>
            <p:cNvCxnSpPr/>
            <p:nvPr/>
          </p:nvCxnSpPr>
          <p:spPr bwMode="auto">
            <a:xfrm rot="5400000">
              <a:off x="3921906" y="1435888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直接连接符 39"/>
            <p:cNvCxnSpPr/>
            <p:nvPr/>
          </p:nvCxnSpPr>
          <p:spPr bwMode="auto">
            <a:xfrm rot="5400000">
              <a:off x="3974292" y="1445412"/>
              <a:ext cx="242888" cy="0"/>
            </a:xfrm>
            <a:prstGeom prst="line">
              <a:avLst/>
            </a:prstGeom>
            <a:solidFill>
              <a:srgbClr val="DDF0F7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直接连接符 40"/>
            <p:cNvCxnSpPr/>
            <p:nvPr/>
          </p:nvCxnSpPr>
          <p:spPr bwMode="auto">
            <a:xfrm rot="5400000">
              <a:off x="4055262" y="1454933"/>
              <a:ext cx="242888" cy="0"/>
            </a:xfrm>
            <a:prstGeom prst="line">
              <a:avLst/>
            </a:prstGeom>
            <a:solidFill>
              <a:srgbClr val="DDF0F7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直接连接符 41"/>
            <p:cNvCxnSpPr/>
            <p:nvPr/>
          </p:nvCxnSpPr>
          <p:spPr bwMode="auto">
            <a:xfrm rot="5400000">
              <a:off x="4107646" y="1435877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直接连接符 45"/>
            <p:cNvCxnSpPr/>
            <p:nvPr/>
          </p:nvCxnSpPr>
          <p:spPr bwMode="auto">
            <a:xfrm rot="5400000">
              <a:off x="4145746" y="1431120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直接连接符 46"/>
            <p:cNvCxnSpPr/>
            <p:nvPr/>
          </p:nvCxnSpPr>
          <p:spPr bwMode="auto">
            <a:xfrm rot="5400000">
              <a:off x="4226708" y="1454932"/>
              <a:ext cx="242888" cy="0"/>
            </a:xfrm>
            <a:prstGeom prst="line">
              <a:avLst/>
            </a:prstGeom>
            <a:solidFill>
              <a:srgbClr val="DDF0F7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直接连接符 47"/>
            <p:cNvCxnSpPr/>
            <p:nvPr/>
          </p:nvCxnSpPr>
          <p:spPr bwMode="auto">
            <a:xfrm rot="5400000">
              <a:off x="4312435" y="1454938"/>
              <a:ext cx="242888" cy="0"/>
            </a:xfrm>
            <a:prstGeom prst="line">
              <a:avLst/>
            </a:prstGeom>
            <a:solidFill>
              <a:srgbClr val="DDF0F7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直接连接符 48"/>
            <p:cNvCxnSpPr/>
            <p:nvPr/>
          </p:nvCxnSpPr>
          <p:spPr bwMode="auto">
            <a:xfrm rot="5400000">
              <a:off x="4364819" y="1435882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直接连接符 49"/>
            <p:cNvCxnSpPr/>
            <p:nvPr/>
          </p:nvCxnSpPr>
          <p:spPr bwMode="auto">
            <a:xfrm rot="5400000">
              <a:off x="4402919" y="1431125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直接连接符 50"/>
            <p:cNvCxnSpPr/>
            <p:nvPr/>
          </p:nvCxnSpPr>
          <p:spPr bwMode="auto">
            <a:xfrm rot="5400000">
              <a:off x="4469593" y="1454937"/>
              <a:ext cx="242888" cy="0"/>
            </a:xfrm>
            <a:prstGeom prst="line">
              <a:avLst/>
            </a:prstGeom>
            <a:solidFill>
              <a:srgbClr val="DDF0F7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直接连接符 51"/>
            <p:cNvCxnSpPr/>
            <p:nvPr/>
          </p:nvCxnSpPr>
          <p:spPr bwMode="auto">
            <a:xfrm rot="5400000">
              <a:off x="4536275" y="1450170"/>
              <a:ext cx="242888" cy="0"/>
            </a:xfrm>
            <a:prstGeom prst="line">
              <a:avLst/>
            </a:prstGeom>
            <a:solidFill>
              <a:srgbClr val="DDF0F7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直接连接符 52"/>
            <p:cNvCxnSpPr/>
            <p:nvPr/>
          </p:nvCxnSpPr>
          <p:spPr bwMode="auto">
            <a:xfrm rot="5400000">
              <a:off x="4588659" y="1431114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直接连接符 53"/>
            <p:cNvCxnSpPr/>
            <p:nvPr/>
          </p:nvCxnSpPr>
          <p:spPr bwMode="auto">
            <a:xfrm rot="5400000">
              <a:off x="4641047" y="1440645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直接连接符 54"/>
            <p:cNvCxnSpPr/>
            <p:nvPr/>
          </p:nvCxnSpPr>
          <p:spPr bwMode="auto">
            <a:xfrm rot="5400000">
              <a:off x="4707721" y="1450169"/>
              <a:ext cx="242888" cy="0"/>
            </a:xfrm>
            <a:prstGeom prst="line">
              <a:avLst/>
            </a:prstGeom>
            <a:solidFill>
              <a:srgbClr val="DDF0F7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6" name="立方体 55"/>
          <p:cNvSpPr/>
          <p:nvPr/>
        </p:nvSpPr>
        <p:spPr bwMode="auto">
          <a:xfrm>
            <a:off x="4514853" y="3486170"/>
            <a:ext cx="1085840" cy="664116"/>
          </a:xfrm>
          <a:prstGeom prst="cube">
            <a:avLst/>
          </a:prstGeom>
          <a:solidFill>
            <a:srgbClr val="99CC00"/>
          </a:solidFill>
          <a:ln w="12700" cap="flat" cmpd="sng" algn="ctr">
            <a:solidFill>
              <a:srgbClr val="FFFFCC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zh-CN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pic>
        <p:nvPicPr>
          <p:cNvPr id="57" name="图片 56" descr="barcode.ico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76805" y="3662362"/>
            <a:ext cx="433388" cy="433388"/>
          </a:xfrm>
          <a:prstGeom prst="rect">
            <a:avLst/>
          </a:prstGeom>
        </p:spPr>
      </p:pic>
      <p:sp>
        <p:nvSpPr>
          <p:cNvPr id="58" name="立方体 57"/>
          <p:cNvSpPr/>
          <p:nvPr/>
        </p:nvSpPr>
        <p:spPr bwMode="auto">
          <a:xfrm>
            <a:off x="4329111" y="3857640"/>
            <a:ext cx="1057267" cy="693633"/>
          </a:xfrm>
          <a:prstGeom prst="cube">
            <a:avLst/>
          </a:prstGeom>
          <a:solidFill>
            <a:srgbClr val="99CC00"/>
          </a:solidFill>
          <a:ln w="12700" cap="flat" cmpd="sng" algn="ctr">
            <a:solidFill>
              <a:srgbClr val="FFFFCC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zh-CN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59" name="立方体 58"/>
          <p:cNvSpPr/>
          <p:nvPr/>
        </p:nvSpPr>
        <p:spPr bwMode="auto">
          <a:xfrm>
            <a:off x="3281362" y="3867165"/>
            <a:ext cx="1057267" cy="693633"/>
          </a:xfrm>
          <a:prstGeom prst="cube">
            <a:avLst/>
          </a:prstGeom>
          <a:solidFill>
            <a:srgbClr val="99CC00"/>
          </a:solidFill>
          <a:ln w="12700" cap="flat" cmpd="sng" algn="ctr">
            <a:solidFill>
              <a:srgbClr val="FFFFCC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zh-CN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pic>
        <p:nvPicPr>
          <p:cNvPr id="60" name="图片 59" descr="barcode.ico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05248" y="4090987"/>
            <a:ext cx="433388" cy="447677"/>
          </a:xfrm>
          <a:prstGeom prst="rect">
            <a:avLst/>
          </a:prstGeom>
        </p:spPr>
      </p:pic>
      <p:sp>
        <p:nvSpPr>
          <p:cNvPr id="61" name="立方体 60"/>
          <p:cNvSpPr/>
          <p:nvPr/>
        </p:nvSpPr>
        <p:spPr bwMode="auto">
          <a:xfrm>
            <a:off x="3605218" y="4076717"/>
            <a:ext cx="1057267" cy="693633"/>
          </a:xfrm>
          <a:prstGeom prst="cube">
            <a:avLst/>
          </a:prstGeom>
          <a:solidFill>
            <a:srgbClr val="99CC00"/>
          </a:solidFill>
          <a:ln w="12700" cap="flat" cmpd="sng" algn="ctr">
            <a:solidFill>
              <a:srgbClr val="FFFFCC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zh-CN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pic>
        <p:nvPicPr>
          <p:cNvPr id="62" name="图片 61" descr="barcode.ico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24305" y="4252912"/>
            <a:ext cx="433388" cy="433388"/>
          </a:xfrm>
          <a:prstGeom prst="rect">
            <a:avLst/>
          </a:prstGeom>
        </p:spPr>
      </p:pic>
      <p:pic>
        <p:nvPicPr>
          <p:cNvPr id="63" name="图片 62" descr="barcode.ico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62493" y="4048125"/>
            <a:ext cx="433388" cy="433388"/>
          </a:xfrm>
          <a:prstGeom prst="rect">
            <a:avLst/>
          </a:prstGeom>
        </p:spPr>
      </p:pic>
      <p:pic>
        <p:nvPicPr>
          <p:cNvPr id="43" name="Picture 4" descr="http://extremetrix.com/blog/wp-content/uploads/2010/11/print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59502" y="3730612"/>
            <a:ext cx="679460" cy="67946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zh-CN" altLang="en-US" dirty="0" smtClean="0"/>
              <a:t>采购单执行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-- </a:t>
            </a:r>
            <a:r>
              <a:rPr lang="zh-CN" altLang="en-US" dirty="0" smtClean="0"/>
              <a:t>收货（供应商不贴条码）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924800" y="6534150"/>
            <a:ext cx="1219200" cy="323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94B8D54-6B8B-4A7E-918C-157159907470}" type="slidenum">
              <a:rPr lang="zh-CN" altLang="en-US" sz="1200" smtClean="0"/>
              <a:pPr>
                <a:defRPr/>
              </a:pPr>
              <a:t>24</a:t>
            </a:fld>
            <a:endParaRPr lang="en-US" altLang="zh-CN" sz="1200" dirty="0"/>
          </a:p>
        </p:txBody>
      </p:sp>
      <p:sp>
        <p:nvSpPr>
          <p:cNvPr id="5" name="AutoShape 23"/>
          <p:cNvSpPr>
            <a:spLocks noChangeArrowheads="1"/>
          </p:cNvSpPr>
          <p:nvPr/>
        </p:nvSpPr>
        <p:spPr bwMode="auto">
          <a:xfrm flipV="1">
            <a:off x="2002696" y="3814805"/>
            <a:ext cx="1318397" cy="600076"/>
          </a:xfrm>
          <a:custGeom>
            <a:avLst/>
            <a:gdLst>
              <a:gd name="G0" fmla="+- 16421 0 0"/>
              <a:gd name="G1" fmla="+- 3843 0 0"/>
              <a:gd name="G2" fmla="+- 12158 0 3843"/>
              <a:gd name="G3" fmla="+- G2 0 3843"/>
              <a:gd name="G4" fmla="*/ G3 32768 32059"/>
              <a:gd name="G5" fmla="*/ G4 1 2"/>
              <a:gd name="G6" fmla="+- 21600 0 16421"/>
              <a:gd name="G7" fmla="*/ G6 3843 6079"/>
              <a:gd name="G8" fmla="+- G7 16421 0"/>
              <a:gd name="T0" fmla="*/ 16421 w 21600"/>
              <a:gd name="T1" fmla="*/ 0 h 21600"/>
              <a:gd name="T2" fmla="*/ 16421 w 21600"/>
              <a:gd name="T3" fmla="*/ 12158 h 21600"/>
              <a:gd name="T4" fmla="*/ 2286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6421" y="0"/>
                </a:lnTo>
                <a:lnTo>
                  <a:pt x="16421" y="3843"/>
                </a:lnTo>
                <a:lnTo>
                  <a:pt x="12427" y="3843"/>
                </a:lnTo>
                <a:cubicBezTo>
                  <a:pt x="5564" y="3843"/>
                  <a:pt x="0" y="7566"/>
                  <a:pt x="0" y="12158"/>
                </a:cubicBezTo>
                <a:lnTo>
                  <a:pt x="0" y="21600"/>
                </a:lnTo>
                <a:lnTo>
                  <a:pt x="4571" y="21600"/>
                </a:lnTo>
                <a:lnTo>
                  <a:pt x="4571" y="12158"/>
                </a:lnTo>
                <a:cubicBezTo>
                  <a:pt x="4571" y="10036"/>
                  <a:pt x="8088" y="8315"/>
                  <a:pt x="12427" y="8315"/>
                </a:cubicBezTo>
                <a:lnTo>
                  <a:pt x="16421" y="8315"/>
                </a:lnTo>
                <a:lnTo>
                  <a:pt x="16421" y="121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rot="10800000" vert="eaVert" wrap="none" lIns="90000" tIns="0" rIns="90000" bIns="0" anchor="ctr"/>
          <a:lstStyle/>
          <a:p>
            <a:pPr algn="ctr"/>
            <a:endParaRPr lang="zh-CN" altLang="zh-CN"/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5974549" y="3212976"/>
            <a:ext cx="2825760" cy="1801788"/>
          </a:xfrm>
          <a:prstGeom prst="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wrap="none" lIns="90000" tIns="0" rIns="90000" bIns="0" anchor="ctr"/>
          <a:lstStyle/>
          <a:p>
            <a:pPr marL="342900" indent="-342900">
              <a:tabLst>
                <a:tab pos="1614488" algn="l"/>
              </a:tabLst>
            </a:pPr>
            <a:r>
              <a:rPr lang="en-US" altLang="zh-CN" sz="1200" b="1" dirty="0" smtClean="0"/>
              <a:t>Receipt Notes	</a:t>
            </a:r>
            <a:r>
              <a:rPr lang="en-US" altLang="zh-CN" sz="1050" dirty="0" smtClean="0"/>
              <a:t>RCT No.: 99999</a:t>
            </a:r>
          </a:p>
          <a:p>
            <a:pPr marL="342900" indent="-342900">
              <a:tabLst>
                <a:tab pos="1614488" algn="l"/>
              </a:tabLst>
            </a:pPr>
            <a:r>
              <a:rPr lang="en-US" altLang="zh-CN" sz="1050" dirty="0" smtClean="0">
                <a:solidFill>
                  <a:schemeClr val="accent6">
                    <a:lumMod val="50000"/>
                  </a:schemeClr>
                </a:solidFill>
              </a:rPr>
              <a:t>MES		</a:t>
            </a:r>
            <a:r>
              <a:rPr lang="en-US" altLang="zh-CN" sz="1050" dirty="0" smtClean="0"/>
              <a:t>ASN No.: 88888</a:t>
            </a:r>
            <a:endParaRPr lang="en-US" altLang="zh-CN" sz="1200" dirty="0"/>
          </a:p>
          <a:p>
            <a:pPr marL="342900" indent="-342900"/>
            <a:r>
              <a:rPr lang="en-US" altLang="zh-CN" sz="1050" dirty="0" smtClean="0"/>
              <a:t>-------------------------------------------------------------</a:t>
            </a:r>
            <a:endParaRPr lang="en-US" altLang="zh-CN" sz="1050" dirty="0"/>
          </a:p>
          <a:p>
            <a:pPr marL="342900" indent="-342900"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b="1" dirty="0" smtClean="0"/>
              <a:t>No	Item	Desc</a:t>
            </a:r>
            <a:r>
              <a:rPr lang="en-US" altLang="zh-CN" sz="1050" dirty="0" smtClean="0"/>
              <a:t>	</a:t>
            </a:r>
            <a:r>
              <a:rPr lang="en-US" altLang="zh-CN" sz="1050" b="1" dirty="0" smtClean="0"/>
              <a:t>Uom	UC	Qty</a:t>
            </a:r>
          </a:p>
          <a:p>
            <a:pPr marL="342900" indent="-342900">
              <a:buFontTx/>
              <a:buAutoNum type="arabicPlain"/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dirty="0" smtClean="0"/>
              <a:t>A	AAA	EA	12	24</a:t>
            </a:r>
          </a:p>
          <a:p>
            <a:pPr marL="342900" indent="-342900">
              <a:buFontTx/>
              <a:buAutoNum type="arabicPlain"/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dirty="0" smtClean="0"/>
              <a:t>B	BBB	EA	12	48</a:t>
            </a:r>
          </a:p>
          <a:p>
            <a:pPr marL="342900" indent="-342900"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dirty="0" smtClean="0"/>
              <a:t>3	C	CCC	EA	200	200</a:t>
            </a:r>
          </a:p>
          <a:p>
            <a:pPr marL="342900" indent="-342900">
              <a:buAutoNum type="arabicPlain" startAt="4"/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dirty="0" smtClean="0"/>
              <a:t>D	DDD	EA	100	200</a:t>
            </a:r>
          </a:p>
          <a:p>
            <a:pPr marL="342900" indent="-342900">
              <a:buAutoNum type="arabicPlain" startAt="4"/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endParaRPr lang="en-US" altLang="zh-CN" sz="1050" dirty="0" smtClean="0"/>
          </a:p>
          <a:p>
            <a:pPr marL="342900" indent="-342900"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dirty="0" smtClean="0"/>
              <a:t>			Receiver: XXX</a:t>
            </a:r>
          </a:p>
        </p:txBody>
      </p:sp>
      <p:pic>
        <p:nvPicPr>
          <p:cNvPr id="4" name="图片 3" descr="truck_BW_icon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828944"/>
            <a:ext cx="2467234" cy="950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" name="Text Box 62"/>
          <p:cNvSpPr txBox="1">
            <a:spLocks noChangeArrowheads="1"/>
          </p:cNvSpPr>
          <p:nvPr/>
        </p:nvSpPr>
        <p:spPr bwMode="auto">
          <a:xfrm>
            <a:off x="645957" y="5373216"/>
            <a:ext cx="3386138" cy="9848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0000" tIns="0" rIns="90000" bIns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/>
              <a:t>卸车，清点实收数</a:t>
            </a:r>
            <a:endParaRPr lang="en-US" altLang="zh-CN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/>
              <a:t>扫描要货单按实收数收货</a:t>
            </a:r>
            <a:endParaRPr lang="en-US" altLang="zh-CN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/>
              <a:t>打印收货单</a:t>
            </a:r>
            <a:endParaRPr lang="en-US" altLang="zh-CN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/>
              <a:t>打印条码标签，粘贴到实物</a:t>
            </a:r>
            <a:endParaRPr lang="en-US" altLang="zh-CN" sz="1600" dirty="0" smtClean="0"/>
          </a:p>
        </p:txBody>
      </p:sp>
      <p:sp>
        <p:nvSpPr>
          <p:cNvPr id="65" name="Text Box 56"/>
          <p:cNvSpPr txBox="1">
            <a:spLocks noChangeArrowheads="1"/>
          </p:cNvSpPr>
          <p:nvPr/>
        </p:nvSpPr>
        <p:spPr bwMode="auto">
          <a:xfrm>
            <a:off x="1530480" y="3892568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1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66" name="Text Box 56"/>
          <p:cNvSpPr txBox="1">
            <a:spLocks noChangeArrowheads="1"/>
          </p:cNvSpPr>
          <p:nvPr/>
        </p:nvSpPr>
        <p:spPr bwMode="auto">
          <a:xfrm>
            <a:off x="4679071" y="2846821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2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67" name="Text Box 56"/>
          <p:cNvSpPr txBox="1">
            <a:spLocks noChangeArrowheads="1"/>
          </p:cNvSpPr>
          <p:nvPr/>
        </p:nvSpPr>
        <p:spPr bwMode="auto">
          <a:xfrm>
            <a:off x="6694629" y="2708920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3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69" name="Text Box 25"/>
          <p:cNvSpPr txBox="1">
            <a:spLocks noChangeArrowheads="1"/>
          </p:cNvSpPr>
          <p:nvPr/>
        </p:nvSpPr>
        <p:spPr bwMode="auto">
          <a:xfrm>
            <a:off x="1870093" y="4365104"/>
            <a:ext cx="12076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>
            <a:spAutoFit/>
          </a:bodyPr>
          <a:lstStyle/>
          <a:p>
            <a:r>
              <a:rPr lang="zh-CN" altLang="en-US" sz="2000" dirty="0" smtClean="0"/>
              <a:t>清点实物</a:t>
            </a:r>
            <a:endParaRPr lang="en-US" altLang="zh-CN" sz="2000" dirty="0"/>
          </a:p>
        </p:txBody>
      </p:sp>
      <p:sp>
        <p:nvSpPr>
          <p:cNvPr id="70" name="Text Box 25"/>
          <p:cNvSpPr txBox="1">
            <a:spLocks noChangeArrowheads="1"/>
          </p:cNvSpPr>
          <p:nvPr/>
        </p:nvSpPr>
        <p:spPr bwMode="auto">
          <a:xfrm>
            <a:off x="4750413" y="3284984"/>
            <a:ext cx="6434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>
            <a:spAutoFit/>
          </a:bodyPr>
          <a:lstStyle/>
          <a:p>
            <a:r>
              <a:rPr lang="zh-CN" altLang="en-US" sz="1800" dirty="0" smtClean="0"/>
              <a:t>收货</a:t>
            </a:r>
            <a:endParaRPr lang="en-US" altLang="zh-CN" sz="1800" dirty="0"/>
          </a:p>
        </p:txBody>
      </p:sp>
      <p:sp>
        <p:nvSpPr>
          <p:cNvPr id="35" name="Rectangle 10"/>
          <p:cNvSpPr>
            <a:spLocks noChangeArrowheads="1"/>
          </p:cNvSpPr>
          <p:nvPr/>
        </p:nvSpPr>
        <p:spPr bwMode="auto">
          <a:xfrm>
            <a:off x="573949" y="1246178"/>
            <a:ext cx="2919412" cy="1354151"/>
          </a:xfrm>
          <a:prstGeom prst="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wrap="none" lIns="90000" tIns="0" rIns="90000" bIns="0" anchor="ctr"/>
          <a:lstStyle/>
          <a:p>
            <a:pPr marL="342900" indent="-342900">
              <a:tabLst>
                <a:tab pos="1614488" algn="l"/>
              </a:tabLst>
            </a:pPr>
            <a:r>
              <a:rPr lang="en-US" altLang="zh-CN" sz="1200" b="1" dirty="0" smtClean="0"/>
              <a:t>ASN	</a:t>
            </a:r>
            <a:r>
              <a:rPr lang="en-US" altLang="zh-CN" sz="1050" dirty="0" smtClean="0">
                <a:solidFill>
                  <a:schemeClr val="accent6">
                    <a:lumMod val="50000"/>
                  </a:schemeClr>
                </a:solidFill>
              </a:rPr>
              <a:t>	</a:t>
            </a:r>
            <a:endParaRPr lang="en-US" altLang="zh-CN" sz="1200" dirty="0"/>
          </a:p>
          <a:p>
            <a:pPr marL="342900" indent="-342900"/>
            <a:r>
              <a:rPr lang="en-US" altLang="zh-CN" sz="1050" dirty="0" smtClean="0"/>
              <a:t>-------------------------------------------------------------</a:t>
            </a:r>
            <a:endParaRPr lang="en-US" altLang="zh-CN" sz="1050" dirty="0"/>
          </a:p>
          <a:p>
            <a:pPr marL="342900" indent="-342900"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b="1" dirty="0" smtClean="0"/>
              <a:t>No</a:t>
            </a:r>
            <a:r>
              <a:rPr lang="en-US" altLang="zh-CN" sz="1050" b="1" dirty="0"/>
              <a:t>	</a:t>
            </a:r>
            <a:r>
              <a:rPr lang="en-US" altLang="zh-CN" sz="1050" b="1" dirty="0" smtClean="0"/>
              <a:t>Item</a:t>
            </a:r>
            <a:r>
              <a:rPr lang="en-US" altLang="zh-CN" sz="1050" b="1" dirty="0"/>
              <a:t>	</a:t>
            </a:r>
            <a:r>
              <a:rPr lang="en-US" altLang="zh-CN" sz="1050" b="1" dirty="0" smtClean="0"/>
              <a:t>Desc</a:t>
            </a:r>
            <a:r>
              <a:rPr lang="en-US" altLang="zh-CN" sz="1050" dirty="0"/>
              <a:t>	</a:t>
            </a:r>
            <a:r>
              <a:rPr lang="en-US" altLang="zh-CN" sz="1050" b="1" dirty="0" smtClean="0"/>
              <a:t>Uom	UC	Qty</a:t>
            </a:r>
            <a:endParaRPr lang="en-US" altLang="zh-CN" sz="1050" b="1" dirty="0"/>
          </a:p>
          <a:p>
            <a:pPr marL="342900" indent="-342900">
              <a:buFontTx/>
              <a:buAutoNum type="arabicPlain"/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dirty="0" smtClean="0"/>
              <a:t>A	AAA	EA	12	24</a:t>
            </a:r>
            <a:endParaRPr lang="en-US" altLang="zh-CN" sz="1050" dirty="0"/>
          </a:p>
          <a:p>
            <a:pPr marL="342900" indent="-342900">
              <a:buFontTx/>
              <a:buAutoNum type="arabicPlain"/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dirty="0" smtClean="0"/>
              <a:t>B	BBB	EA	12	48</a:t>
            </a:r>
            <a:endParaRPr lang="en-US" altLang="zh-CN" sz="1050" dirty="0"/>
          </a:p>
          <a:p>
            <a:pPr marL="342900" indent="-342900"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dirty="0" smtClean="0"/>
              <a:t>3	C	CCC	EA	200	200</a:t>
            </a:r>
            <a:endParaRPr lang="en-US" altLang="zh-CN" sz="1050" dirty="0"/>
          </a:p>
          <a:p>
            <a:pPr marL="342900" indent="-342900">
              <a:buAutoNum type="arabicPlain" startAt="4"/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dirty="0" smtClean="0"/>
              <a:t>D	DDD	EA	100	200</a:t>
            </a:r>
          </a:p>
        </p:txBody>
      </p:sp>
      <p:grpSp>
        <p:nvGrpSpPr>
          <p:cNvPr id="6" name="组合 7"/>
          <p:cNvGrpSpPr/>
          <p:nvPr/>
        </p:nvGrpSpPr>
        <p:grpSpPr>
          <a:xfrm>
            <a:off x="2397948" y="1290584"/>
            <a:ext cx="876299" cy="233380"/>
            <a:chOff x="3952866" y="1309670"/>
            <a:chExt cx="876299" cy="266712"/>
          </a:xfrm>
        </p:grpSpPr>
        <p:cxnSp>
          <p:nvCxnSpPr>
            <p:cNvPr id="37" name="直接连接符 36"/>
            <p:cNvCxnSpPr/>
            <p:nvPr/>
          </p:nvCxnSpPr>
          <p:spPr bwMode="auto">
            <a:xfrm rot="5400000">
              <a:off x="3831422" y="1445413"/>
              <a:ext cx="242888" cy="0"/>
            </a:xfrm>
            <a:prstGeom prst="line">
              <a:avLst/>
            </a:prstGeom>
            <a:solidFill>
              <a:srgbClr val="DDF0F7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直接连接符 37"/>
            <p:cNvCxnSpPr/>
            <p:nvPr/>
          </p:nvCxnSpPr>
          <p:spPr bwMode="auto">
            <a:xfrm rot="5400000">
              <a:off x="3883806" y="1440645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直接连接符 38"/>
            <p:cNvCxnSpPr/>
            <p:nvPr/>
          </p:nvCxnSpPr>
          <p:spPr bwMode="auto">
            <a:xfrm rot="5400000">
              <a:off x="3921906" y="1435888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直接连接符 39"/>
            <p:cNvCxnSpPr/>
            <p:nvPr/>
          </p:nvCxnSpPr>
          <p:spPr bwMode="auto">
            <a:xfrm rot="5400000">
              <a:off x="3974292" y="1445412"/>
              <a:ext cx="242888" cy="0"/>
            </a:xfrm>
            <a:prstGeom prst="line">
              <a:avLst/>
            </a:prstGeom>
            <a:solidFill>
              <a:srgbClr val="DDF0F7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直接连接符 40"/>
            <p:cNvCxnSpPr/>
            <p:nvPr/>
          </p:nvCxnSpPr>
          <p:spPr bwMode="auto">
            <a:xfrm rot="5400000">
              <a:off x="4055262" y="1454933"/>
              <a:ext cx="242888" cy="0"/>
            </a:xfrm>
            <a:prstGeom prst="line">
              <a:avLst/>
            </a:prstGeom>
            <a:solidFill>
              <a:srgbClr val="DDF0F7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直接连接符 41"/>
            <p:cNvCxnSpPr/>
            <p:nvPr/>
          </p:nvCxnSpPr>
          <p:spPr bwMode="auto">
            <a:xfrm rot="5400000">
              <a:off x="4107646" y="1435877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直接连接符 45"/>
            <p:cNvCxnSpPr/>
            <p:nvPr/>
          </p:nvCxnSpPr>
          <p:spPr bwMode="auto">
            <a:xfrm rot="5400000">
              <a:off x="4145746" y="1431120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直接连接符 46"/>
            <p:cNvCxnSpPr/>
            <p:nvPr/>
          </p:nvCxnSpPr>
          <p:spPr bwMode="auto">
            <a:xfrm rot="5400000">
              <a:off x="4226708" y="1454932"/>
              <a:ext cx="242888" cy="0"/>
            </a:xfrm>
            <a:prstGeom prst="line">
              <a:avLst/>
            </a:prstGeom>
            <a:solidFill>
              <a:srgbClr val="DDF0F7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直接连接符 47"/>
            <p:cNvCxnSpPr/>
            <p:nvPr/>
          </p:nvCxnSpPr>
          <p:spPr bwMode="auto">
            <a:xfrm rot="5400000">
              <a:off x="4312435" y="1454938"/>
              <a:ext cx="242888" cy="0"/>
            </a:xfrm>
            <a:prstGeom prst="line">
              <a:avLst/>
            </a:prstGeom>
            <a:solidFill>
              <a:srgbClr val="DDF0F7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直接连接符 48"/>
            <p:cNvCxnSpPr/>
            <p:nvPr/>
          </p:nvCxnSpPr>
          <p:spPr bwMode="auto">
            <a:xfrm rot="5400000">
              <a:off x="4364819" y="1435882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直接连接符 49"/>
            <p:cNvCxnSpPr/>
            <p:nvPr/>
          </p:nvCxnSpPr>
          <p:spPr bwMode="auto">
            <a:xfrm rot="5400000">
              <a:off x="4402919" y="1431125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直接连接符 50"/>
            <p:cNvCxnSpPr/>
            <p:nvPr/>
          </p:nvCxnSpPr>
          <p:spPr bwMode="auto">
            <a:xfrm rot="5400000">
              <a:off x="4469593" y="1454937"/>
              <a:ext cx="242888" cy="0"/>
            </a:xfrm>
            <a:prstGeom prst="line">
              <a:avLst/>
            </a:prstGeom>
            <a:solidFill>
              <a:srgbClr val="DDF0F7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直接连接符 51"/>
            <p:cNvCxnSpPr/>
            <p:nvPr/>
          </p:nvCxnSpPr>
          <p:spPr bwMode="auto">
            <a:xfrm rot="5400000">
              <a:off x="4536275" y="1450170"/>
              <a:ext cx="242888" cy="0"/>
            </a:xfrm>
            <a:prstGeom prst="line">
              <a:avLst/>
            </a:prstGeom>
            <a:solidFill>
              <a:srgbClr val="DDF0F7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直接连接符 52"/>
            <p:cNvCxnSpPr/>
            <p:nvPr/>
          </p:nvCxnSpPr>
          <p:spPr bwMode="auto">
            <a:xfrm rot="5400000">
              <a:off x="4588659" y="1431114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直接连接符 53"/>
            <p:cNvCxnSpPr/>
            <p:nvPr/>
          </p:nvCxnSpPr>
          <p:spPr bwMode="auto">
            <a:xfrm rot="5400000">
              <a:off x="4641047" y="1440645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直接连接符 54"/>
            <p:cNvCxnSpPr/>
            <p:nvPr/>
          </p:nvCxnSpPr>
          <p:spPr bwMode="auto">
            <a:xfrm rot="5400000">
              <a:off x="4707721" y="1450169"/>
              <a:ext cx="242888" cy="0"/>
            </a:xfrm>
            <a:prstGeom prst="line">
              <a:avLst/>
            </a:prstGeom>
            <a:solidFill>
              <a:srgbClr val="DDF0F7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57" name="图片 56" descr="barcode.ico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58525" y="5301208"/>
            <a:ext cx="433388" cy="433388"/>
          </a:xfrm>
          <a:prstGeom prst="rect">
            <a:avLst/>
          </a:prstGeom>
        </p:spPr>
      </p:pic>
      <p:sp>
        <p:nvSpPr>
          <p:cNvPr id="59" name="立方体 58"/>
          <p:cNvSpPr/>
          <p:nvPr/>
        </p:nvSpPr>
        <p:spPr bwMode="auto">
          <a:xfrm>
            <a:off x="3387767" y="3867165"/>
            <a:ext cx="1057267" cy="693633"/>
          </a:xfrm>
          <a:prstGeom prst="cube">
            <a:avLst/>
          </a:prstGeom>
          <a:solidFill>
            <a:srgbClr val="99CC00"/>
          </a:solidFill>
          <a:ln w="12700" cap="flat" cmpd="sng" algn="ctr">
            <a:solidFill>
              <a:srgbClr val="FFFFCC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zh-CN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61" name="立方体 60"/>
          <p:cNvSpPr/>
          <p:nvPr/>
        </p:nvSpPr>
        <p:spPr bwMode="auto">
          <a:xfrm>
            <a:off x="3310253" y="4293096"/>
            <a:ext cx="1057267" cy="693633"/>
          </a:xfrm>
          <a:prstGeom prst="cube">
            <a:avLst/>
          </a:prstGeom>
          <a:solidFill>
            <a:srgbClr val="99CC00"/>
          </a:solidFill>
          <a:ln w="12700" cap="flat" cmpd="sng" algn="ctr">
            <a:solidFill>
              <a:srgbClr val="FFFFCC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zh-CN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pic>
        <p:nvPicPr>
          <p:cNvPr id="63" name="图片 62" descr="barcode.ico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54469" y="5301208"/>
            <a:ext cx="433388" cy="433388"/>
          </a:xfrm>
          <a:prstGeom prst="rect">
            <a:avLst/>
          </a:prstGeom>
        </p:spPr>
      </p:pic>
      <p:pic>
        <p:nvPicPr>
          <p:cNvPr id="43" name="Picture 4" descr="http://extremetrix.com/blog/wp-content/uploads/2010/11/print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70693" y="2492896"/>
            <a:ext cx="679460" cy="679460"/>
          </a:xfrm>
          <a:prstGeom prst="rect">
            <a:avLst/>
          </a:prstGeom>
          <a:noFill/>
        </p:spPr>
      </p:pic>
      <p:pic>
        <p:nvPicPr>
          <p:cNvPr id="44" name="Picture 3" descr="F:\Softwares\Icons\eleganticons\eleganticons\images\Scree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03028" y="2740470"/>
            <a:ext cx="1057275" cy="1057275"/>
          </a:xfrm>
          <a:prstGeom prst="rect">
            <a:avLst/>
          </a:prstGeom>
          <a:noFill/>
        </p:spPr>
      </p:pic>
      <p:cxnSp>
        <p:nvCxnSpPr>
          <p:cNvPr id="73" name="曲线连接符 72"/>
          <p:cNvCxnSpPr>
            <a:stCxn id="63" idx="0"/>
            <a:endCxn id="59" idx="5"/>
          </p:cNvCxnSpPr>
          <p:nvPr/>
        </p:nvCxnSpPr>
        <p:spPr bwMode="auto">
          <a:xfrm rot="16200000" flipV="1">
            <a:off x="4371134" y="4201178"/>
            <a:ext cx="1173931" cy="1026129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7" name="形状 76"/>
          <p:cNvCxnSpPr>
            <a:stCxn id="57" idx="2"/>
            <a:endCxn id="61" idx="4"/>
          </p:cNvCxnSpPr>
          <p:nvPr/>
        </p:nvCxnSpPr>
        <p:spPr bwMode="auto">
          <a:xfrm rot="5400000" flipH="1">
            <a:off x="4580676" y="4340053"/>
            <a:ext cx="1007980" cy="1781107"/>
          </a:xfrm>
          <a:prstGeom prst="curvedConnector4">
            <a:avLst>
              <a:gd name="adj1" fmla="val -22679"/>
              <a:gd name="adj2" fmla="val 5121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9" name="Text Box 56"/>
          <p:cNvSpPr txBox="1">
            <a:spLocks noChangeArrowheads="1"/>
          </p:cNvSpPr>
          <p:nvPr/>
        </p:nvSpPr>
        <p:spPr bwMode="auto">
          <a:xfrm>
            <a:off x="6622621" y="5877272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4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80" name="Text Box 25"/>
          <p:cNvSpPr txBox="1">
            <a:spLocks noChangeArrowheads="1"/>
          </p:cNvSpPr>
          <p:nvPr/>
        </p:nvSpPr>
        <p:spPr bwMode="auto">
          <a:xfrm>
            <a:off x="6334589" y="5445224"/>
            <a:ext cx="12076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>
            <a:spAutoFit/>
          </a:bodyPr>
          <a:lstStyle/>
          <a:p>
            <a:r>
              <a:rPr lang="zh-CN" altLang="en-US" sz="2000" dirty="0" smtClean="0"/>
              <a:t>打印条码</a:t>
            </a:r>
            <a:endParaRPr lang="en-US" altLang="zh-CN" sz="2000" dirty="0"/>
          </a:p>
        </p:txBody>
      </p:sp>
      <p:sp>
        <p:nvSpPr>
          <p:cNvPr id="81" name="Text Box 25"/>
          <p:cNvSpPr txBox="1">
            <a:spLocks noChangeArrowheads="1"/>
          </p:cNvSpPr>
          <p:nvPr/>
        </p:nvSpPr>
        <p:spPr bwMode="auto">
          <a:xfrm>
            <a:off x="6406597" y="2132856"/>
            <a:ext cx="14641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>
            <a:spAutoFit/>
          </a:bodyPr>
          <a:lstStyle/>
          <a:p>
            <a:r>
              <a:rPr lang="zh-CN" altLang="en-US" sz="2000" dirty="0" smtClean="0"/>
              <a:t>打印收货单</a:t>
            </a:r>
            <a:endParaRPr lang="en-US" altLang="zh-CN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zh-CN" altLang="en-US" dirty="0" smtClean="0"/>
              <a:t>采购单执行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-- </a:t>
            </a:r>
            <a:r>
              <a:rPr lang="zh-CN" altLang="en-US" dirty="0" smtClean="0"/>
              <a:t>收货（包装无法贴条码）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924800" y="6534150"/>
            <a:ext cx="1219200" cy="323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94B8D54-6B8B-4A7E-918C-157159907470}" type="slidenum">
              <a:rPr lang="zh-CN" altLang="en-US" sz="1200" smtClean="0"/>
              <a:pPr>
                <a:defRPr/>
              </a:pPr>
              <a:t>25</a:t>
            </a:fld>
            <a:endParaRPr lang="en-US" altLang="zh-CN" sz="1200" dirty="0"/>
          </a:p>
        </p:txBody>
      </p:sp>
      <p:sp>
        <p:nvSpPr>
          <p:cNvPr id="5" name="AutoShape 23"/>
          <p:cNvSpPr>
            <a:spLocks noChangeArrowheads="1"/>
          </p:cNvSpPr>
          <p:nvPr/>
        </p:nvSpPr>
        <p:spPr bwMode="auto">
          <a:xfrm flipV="1">
            <a:off x="2188972" y="3913260"/>
            <a:ext cx="1318397" cy="600076"/>
          </a:xfrm>
          <a:custGeom>
            <a:avLst/>
            <a:gdLst>
              <a:gd name="G0" fmla="+- 16421 0 0"/>
              <a:gd name="G1" fmla="+- 3843 0 0"/>
              <a:gd name="G2" fmla="+- 12158 0 3843"/>
              <a:gd name="G3" fmla="+- G2 0 3843"/>
              <a:gd name="G4" fmla="*/ G3 32768 32059"/>
              <a:gd name="G5" fmla="*/ G4 1 2"/>
              <a:gd name="G6" fmla="+- 21600 0 16421"/>
              <a:gd name="G7" fmla="*/ G6 3843 6079"/>
              <a:gd name="G8" fmla="+- G7 16421 0"/>
              <a:gd name="T0" fmla="*/ 16421 w 21600"/>
              <a:gd name="T1" fmla="*/ 0 h 21600"/>
              <a:gd name="T2" fmla="*/ 16421 w 21600"/>
              <a:gd name="T3" fmla="*/ 12158 h 21600"/>
              <a:gd name="T4" fmla="*/ 2286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6421" y="0"/>
                </a:lnTo>
                <a:lnTo>
                  <a:pt x="16421" y="3843"/>
                </a:lnTo>
                <a:lnTo>
                  <a:pt x="12427" y="3843"/>
                </a:lnTo>
                <a:cubicBezTo>
                  <a:pt x="5564" y="3843"/>
                  <a:pt x="0" y="7566"/>
                  <a:pt x="0" y="12158"/>
                </a:cubicBezTo>
                <a:lnTo>
                  <a:pt x="0" y="21600"/>
                </a:lnTo>
                <a:lnTo>
                  <a:pt x="4571" y="21600"/>
                </a:lnTo>
                <a:lnTo>
                  <a:pt x="4571" y="12158"/>
                </a:lnTo>
                <a:cubicBezTo>
                  <a:pt x="4571" y="10036"/>
                  <a:pt x="8088" y="8315"/>
                  <a:pt x="12427" y="8315"/>
                </a:cubicBezTo>
                <a:lnTo>
                  <a:pt x="16421" y="8315"/>
                </a:lnTo>
                <a:lnTo>
                  <a:pt x="16421" y="121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rot="10800000" vert="eaVert" wrap="none" lIns="90000" tIns="0" rIns="90000" bIns="0" anchor="ctr"/>
          <a:lstStyle/>
          <a:p>
            <a:pPr algn="ctr"/>
            <a:endParaRPr lang="zh-CN" altLang="zh-CN"/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5778688" y="4435524"/>
            <a:ext cx="2825760" cy="1801788"/>
          </a:xfrm>
          <a:prstGeom prst="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wrap="none" lIns="90000" tIns="0" rIns="90000" bIns="0" anchor="ctr"/>
          <a:lstStyle/>
          <a:p>
            <a:pPr marL="342900" indent="-342900">
              <a:tabLst>
                <a:tab pos="1614488" algn="l"/>
              </a:tabLst>
            </a:pPr>
            <a:r>
              <a:rPr lang="en-US" altLang="zh-CN" sz="1200" b="1" dirty="0" smtClean="0"/>
              <a:t>Receipt Notes	</a:t>
            </a:r>
            <a:r>
              <a:rPr lang="en-US" altLang="zh-CN" sz="1050" dirty="0" smtClean="0"/>
              <a:t>RCT No.: 99999</a:t>
            </a:r>
          </a:p>
          <a:p>
            <a:pPr marL="342900" indent="-342900">
              <a:tabLst>
                <a:tab pos="1614488" algn="l"/>
              </a:tabLst>
            </a:pPr>
            <a:r>
              <a:rPr lang="en-US" altLang="zh-CN" sz="1050" dirty="0" smtClean="0">
                <a:solidFill>
                  <a:schemeClr val="accent6">
                    <a:lumMod val="50000"/>
                  </a:schemeClr>
                </a:solidFill>
              </a:rPr>
              <a:t>MES		</a:t>
            </a:r>
            <a:r>
              <a:rPr lang="en-US" altLang="zh-CN" sz="1050" dirty="0" smtClean="0"/>
              <a:t>ASN No.: 88888</a:t>
            </a:r>
            <a:endParaRPr lang="en-US" altLang="zh-CN" sz="1200" dirty="0"/>
          </a:p>
          <a:p>
            <a:pPr marL="342900" indent="-342900"/>
            <a:r>
              <a:rPr lang="en-US" altLang="zh-CN" sz="1050" dirty="0" smtClean="0"/>
              <a:t>-------------------------------------------------------------</a:t>
            </a:r>
            <a:endParaRPr lang="en-US" altLang="zh-CN" sz="1050" dirty="0"/>
          </a:p>
          <a:p>
            <a:pPr marL="342900" indent="-342900"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b="1" dirty="0" smtClean="0"/>
              <a:t>No	Item	Desc</a:t>
            </a:r>
            <a:r>
              <a:rPr lang="en-US" altLang="zh-CN" sz="1050" dirty="0" smtClean="0"/>
              <a:t>	</a:t>
            </a:r>
            <a:r>
              <a:rPr lang="en-US" altLang="zh-CN" sz="1050" b="1" dirty="0" smtClean="0"/>
              <a:t>Uom	UC	Qty</a:t>
            </a:r>
          </a:p>
          <a:p>
            <a:pPr marL="342900" indent="-342900">
              <a:buFontTx/>
              <a:buAutoNum type="arabicPlain"/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dirty="0" smtClean="0"/>
              <a:t>A	AAA	EA	12	24</a:t>
            </a:r>
          </a:p>
          <a:p>
            <a:pPr marL="342900" indent="-342900">
              <a:buFontTx/>
              <a:buAutoNum type="arabicPlain"/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dirty="0" smtClean="0"/>
              <a:t>B	BBB	EA	12	48</a:t>
            </a:r>
          </a:p>
          <a:p>
            <a:pPr marL="342900" indent="-342900"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dirty="0" smtClean="0"/>
              <a:t>3	C	CCC	EA	200	200</a:t>
            </a:r>
          </a:p>
          <a:p>
            <a:pPr marL="342900" indent="-342900">
              <a:buAutoNum type="arabicPlain" startAt="4"/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dirty="0" smtClean="0"/>
              <a:t>D	DDD	EA	100	200</a:t>
            </a:r>
          </a:p>
          <a:p>
            <a:pPr marL="342900" indent="-342900">
              <a:buAutoNum type="arabicPlain" startAt="4"/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endParaRPr lang="en-US" altLang="zh-CN" sz="1050" dirty="0" smtClean="0"/>
          </a:p>
          <a:p>
            <a:pPr marL="342900" indent="-342900"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dirty="0" smtClean="0"/>
              <a:t>			Receiver: XXX</a:t>
            </a:r>
          </a:p>
        </p:txBody>
      </p:sp>
      <p:pic>
        <p:nvPicPr>
          <p:cNvPr id="4" name="图片 3" descr="truck_BW_icon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5828" y="2927399"/>
            <a:ext cx="2467234" cy="950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" name="Text Box 62"/>
          <p:cNvSpPr txBox="1">
            <a:spLocks noChangeArrowheads="1"/>
          </p:cNvSpPr>
          <p:nvPr/>
        </p:nvSpPr>
        <p:spPr bwMode="auto">
          <a:xfrm>
            <a:off x="645957" y="5498648"/>
            <a:ext cx="3386138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0000" tIns="0" rIns="90000" bIns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/>
              <a:t>卸车，清点实收数</a:t>
            </a:r>
            <a:endParaRPr lang="en-US" altLang="zh-CN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/>
              <a:t>扫描要货单按实收数收货</a:t>
            </a:r>
            <a:endParaRPr lang="en-US" altLang="zh-CN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/>
              <a:t>打印收货单</a:t>
            </a:r>
            <a:endParaRPr lang="en-US" altLang="zh-CN" sz="1600" dirty="0" smtClean="0"/>
          </a:p>
        </p:txBody>
      </p:sp>
      <p:sp>
        <p:nvSpPr>
          <p:cNvPr id="65" name="Text Box 56"/>
          <p:cNvSpPr txBox="1">
            <a:spLocks noChangeArrowheads="1"/>
          </p:cNvSpPr>
          <p:nvPr/>
        </p:nvSpPr>
        <p:spPr bwMode="auto">
          <a:xfrm>
            <a:off x="1716756" y="3991023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1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66" name="Text Box 56"/>
          <p:cNvSpPr txBox="1">
            <a:spLocks noChangeArrowheads="1"/>
          </p:cNvSpPr>
          <p:nvPr/>
        </p:nvSpPr>
        <p:spPr bwMode="auto">
          <a:xfrm>
            <a:off x="4865347" y="2945276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2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67" name="Text Box 56"/>
          <p:cNvSpPr txBox="1">
            <a:spLocks noChangeArrowheads="1"/>
          </p:cNvSpPr>
          <p:nvPr/>
        </p:nvSpPr>
        <p:spPr bwMode="auto">
          <a:xfrm>
            <a:off x="6498768" y="3931468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3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69" name="Text Box 25"/>
          <p:cNvSpPr txBox="1">
            <a:spLocks noChangeArrowheads="1"/>
          </p:cNvSpPr>
          <p:nvPr/>
        </p:nvSpPr>
        <p:spPr bwMode="auto">
          <a:xfrm>
            <a:off x="2056369" y="4463559"/>
            <a:ext cx="12076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>
            <a:spAutoFit/>
          </a:bodyPr>
          <a:lstStyle/>
          <a:p>
            <a:r>
              <a:rPr lang="zh-CN" altLang="en-US" sz="2000" dirty="0" smtClean="0"/>
              <a:t>清点实物</a:t>
            </a:r>
            <a:endParaRPr lang="en-US" altLang="zh-CN" sz="2000" dirty="0"/>
          </a:p>
        </p:txBody>
      </p:sp>
      <p:sp>
        <p:nvSpPr>
          <p:cNvPr id="70" name="Text Box 25"/>
          <p:cNvSpPr txBox="1">
            <a:spLocks noChangeArrowheads="1"/>
          </p:cNvSpPr>
          <p:nvPr/>
        </p:nvSpPr>
        <p:spPr bwMode="auto">
          <a:xfrm>
            <a:off x="4936689" y="3383439"/>
            <a:ext cx="6434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>
            <a:spAutoFit/>
          </a:bodyPr>
          <a:lstStyle/>
          <a:p>
            <a:r>
              <a:rPr lang="zh-CN" altLang="en-US" sz="1800" dirty="0" smtClean="0"/>
              <a:t>收货</a:t>
            </a:r>
            <a:endParaRPr lang="en-US" altLang="zh-CN" sz="1800" dirty="0"/>
          </a:p>
        </p:txBody>
      </p:sp>
      <p:sp>
        <p:nvSpPr>
          <p:cNvPr id="35" name="Rectangle 10"/>
          <p:cNvSpPr>
            <a:spLocks noChangeArrowheads="1"/>
          </p:cNvSpPr>
          <p:nvPr/>
        </p:nvSpPr>
        <p:spPr bwMode="auto">
          <a:xfrm>
            <a:off x="760225" y="1344633"/>
            <a:ext cx="2919412" cy="1354151"/>
          </a:xfrm>
          <a:prstGeom prst="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wrap="none" lIns="90000" tIns="0" rIns="90000" bIns="0" anchor="ctr"/>
          <a:lstStyle/>
          <a:p>
            <a:pPr marL="342900" indent="-342900">
              <a:tabLst>
                <a:tab pos="1614488" algn="l"/>
              </a:tabLst>
            </a:pPr>
            <a:r>
              <a:rPr lang="en-US" altLang="zh-CN" sz="1200" b="1" dirty="0" smtClean="0"/>
              <a:t>ASN	</a:t>
            </a:r>
            <a:r>
              <a:rPr lang="en-US" altLang="zh-CN" sz="1050" dirty="0" smtClean="0">
                <a:solidFill>
                  <a:schemeClr val="accent6">
                    <a:lumMod val="50000"/>
                  </a:schemeClr>
                </a:solidFill>
              </a:rPr>
              <a:t>	</a:t>
            </a:r>
            <a:endParaRPr lang="en-US" altLang="zh-CN" sz="1200" dirty="0"/>
          </a:p>
          <a:p>
            <a:pPr marL="342900" indent="-342900"/>
            <a:r>
              <a:rPr lang="en-US" altLang="zh-CN" sz="1050" dirty="0" smtClean="0"/>
              <a:t>-------------------------------------------------------------</a:t>
            </a:r>
            <a:endParaRPr lang="en-US" altLang="zh-CN" sz="1050" dirty="0"/>
          </a:p>
          <a:p>
            <a:pPr marL="342900" indent="-342900"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b="1" dirty="0" smtClean="0"/>
              <a:t>No</a:t>
            </a:r>
            <a:r>
              <a:rPr lang="en-US" altLang="zh-CN" sz="1050" b="1" dirty="0"/>
              <a:t>	</a:t>
            </a:r>
            <a:r>
              <a:rPr lang="en-US" altLang="zh-CN" sz="1050" b="1" dirty="0" smtClean="0"/>
              <a:t>Item</a:t>
            </a:r>
            <a:r>
              <a:rPr lang="en-US" altLang="zh-CN" sz="1050" b="1" dirty="0"/>
              <a:t>	</a:t>
            </a:r>
            <a:r>
              <a:rPr lang="en-US" altLang="zh-CN" sz="1050" b="1" dirty="0" smtClean="0"/>
              <a:t>Desc</a:t>
            </a:r>
            <a:r>
              <a:rPr lang="en-US" altLang="zh-CN" sz="1050" dirty="0"/>
              <a:t>	</a:t>
            </a:r>
            <a:r>
              <a:rPr lang="en-US" altLang="zh-CN" sz="1050" b="1" dirty="0" smtClean="0"/>
              <a:t>Uom	UC	Qty</a:t>
            </a:r>
            <a:endParaRPr lang="en-US" altLang="zh-CN" sz="1050" b="1" dirty="0"/>
          </a:p>
          <a:p>
            <a:pPr marL="342900" indent="-342900">
              <a:buFontTx/>
              <a:buAutoNum type="arabicPlain"/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dirty="0" smtClean="0"/>
              <a:t>A	AAA	EA	12	24</a:t>
            </a:r>
            <a:endParaRPr lang="en-US" altLang="zh-CN" sz="1050" dirty="0"/>
          </a:p>
          <a:p>
            <a:pPr marL="342900" indent="-342900">
              <a:buFontTx/>
              <a:buAutoNum type="arabicPlain"/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dirty="0" smtClean="0"/>
              <a:t>B	BBB	EA	12	48</a:t>
            </a:r>
            <a:endParaRPr lang="en-US" altLang="zh-CN" sz="1050" dirty="0"/>
          </a:p>
          <a:p>
            <a:pPr marL="342900" indent="-342900"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dirty="0" smtClean="0"/>
              <a:t>3	C	CCC	EA	200	200</a:t>
            </a:r>
            <a:endParaRPr lang="en-US" altLang="zh-CN" sz="1050" dirty="0"/>
          </a:p>
          <a:p>
            <a:pPr marL="342900" indent="-342900">
              <a:buAutoNum type="arabicPlain" startAt="4"/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dirty="0" smtClean="0"/>
              <a:t>D	DDD	EA	100	200</a:t>
            </a:r>
          </a:p>
        </p:txBody>
      </p:sp>
      <p:grpSp>
        <p:nvGrpSpPr>
          <p:cNvPr id="6" name="组合 7"/>
          <p:cNvGrpSpPr/>
          <p:nvPr/>
        </p:nvGrpSpPr>
        <p:grpSpPr>
          <a:xfrm>
            <a:off x="2584224" y="1389039"/>
            <a:ext cx="876299" cy="233380"/>
            <a:chOff x="3952866" y="1309670"/>
            <a:chExt cx="876299" cy="266712"/>
          </a:xfrm>
        </p:grpSpPr>
        <p:cxnSp>
          <p:nvCxnSpPr>
            <p:cNvPr id="37" name="直接连接符 36"/>
            <p:cNvCxnSpPr/>
            <p:nvPr/>
          </p:nvCxnSpPr>
          <p:spPr bwMode="auto">
            <a:xfrm rot="5400000">
              <a:off x="3831422" y="1445413"/>
              <a:ext cx="242888" cy="0"/>
            </a:xfrm>
            <a:prstGeom prst="line">
              <a:avLst/>
            </a:prstGeom>
            <a:solidFill>
              <a:srgbClr val="DDF0F7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直接连接符 37"/>
            <p:cNvCxnSpPr/>
            <p:nvPr/>
          </p:nvCxnSpPr>
          <p:spPr bwMode="auto">
            <a:xfrm rot="5400000">
              <a:off x="3883806" y="1440645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直接连接符 38"/>
            <p:cNvCxnSpPr/>
            <p:nvPr/>
          </p:nvCxnSpPr>
          <p:spPr bwMode="auto">
            <a:xfrm rot="5400000">
              <a:off x="3921906" y="1435888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直接连接符 39"/>
            <p:cNvCxnSpPr/>
            <p:nvPr/>
          </p:nvCxnSpPr>
          <p:spPr bwMode="auto">
            <a:xfrm rot="5400000">
              <a:off x="3974292" y="1445412"/>
              <a:ext cx="242888" cy="0"/>
            </a:xfrm>
            <a:prstGeom prst="line">
              <a:avLst/>
            </a:prstGeom>
            <a:solidFill>
              <a:srgbClr val="DDF0F7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直接连接符 40"/>
            <p:cNvCxnSpPr/>
            <p:nvPr/>
          </p:nvCxnSpPr>
          <p:spPr bwMode="auto">
            <a:xfrm rot="5400000">
              <a:off x="4055262" y="1454933"/>
              <a:ext cx="242888" cy="0"/>
            </a:xfrm>
            <a:prstGeom prst="line">
              <a:avLst/>
            </a:prstGeom>
            <a:solidFill>
              <a:srgbClr val="DDF0F7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直接连接符 41"/>
            <p:cNvCxnSpPr/>
            <p:nvPr/>
          </p:nvCxnSpPr>
          <p:spPr bwMode="auto">
            <a:xfrm rot="5400000">
              <a:off x="4107646" y="1435877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直接连接符 45"/>
            <p:cNvCxnSpPr/>
            <p:nvPr/>
          </p:nvCxnSpPr>
          <p:spPr bwMode="auto">
            <a:xfrm rot="5400000">
              <a:off x="4145746" y="1431120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直接连接符 46"/>
            <p:cNvCxnSpPr/>
            <p:nvPr/>
          </p:nvCxnSpPr>
          <p:spPr bwMode="auto">
            <a:xfrm rot="5400000">
              <a:off x="4226708" y="1454932"/>
              <a:ext cx="242888" cy="0"/>
            </a:xfrm>
            <a:prstGeom prst="line">
              <a:avLst/>
            </a:prstGeom>
            <a:solidFill>
              <a:srgbClr val="DDF0F7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直接连接符 47"/>
            <p:cNvCxnSpPr/>
            <p:nvPr/>
          </p:nvCxnSpPr>
          <p:spPr bwMode="auto">
            <a:xfrm rot="5400000">
              <a:off x="4312435" y="1454938"/>
              <a:ext cx="242888" cy="0"/>
            </a:xfrm>
            <a:prstGeom prst="line">
              <a:avLst/>
            </a:prstGeom>
            <a:solidFill>
              <a:srgbClr val="DDF0F7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直接连接符 48"/>
            <p:cNvCxnSpPr/>
            <p:nvPr/>
          </p:nvCxnSpPr>
          <p:spPr bwMode="auto">
            <a:xfrm rot="5400000">
              <a:off x="4364819" y="1435882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直接连接符 49"/>
            <p:cNvCxnSpPr/>
            <p:nvPr/>
          </p:nvCxnSpPr>
          <p:spPr bwMode="auto">
            <a:xfrm rot="5400000">
              <a:off x="4402919" y="1431125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直接连接符 50"/>
            <p:cNvCxnSpPr/>
            <p:nvPr/>
          </p:nvCxnSpPr>
          <p:spPr bwMode="auto">
            <a:xfrm rot="5400000">
              <a:off x="4469593" y="1454937"/>
              <a:ext cx="242888" cy="0"/>
            </a:xfrm>
            <a:prstGeom prst="line">
              <a:avLst/>
            </a:prstGeom>
            <a:solidFill>
              <a:srgbClr val="DDF0F7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直接连接符 51"/>
            <p:cNvCxnSpPr/>
            <p:nvPr/>
          </p:nvCxnSpPr>
          <p:spPr bwMode="auto">
            <a:xfrm rot="5400000">
              <a:off x="4536275" y="1450170"/>
              <a:ext cx="242888" cy="0"/>
            </a:xfrm>
            <a:prstGeom prst="line">
              <a:avLst/>
            </a:prstGeom>
            <a:solidFill>
              <a:srgbClr val="DDF0F7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直接连接符 52"/>
            <p:cNvCxnSpPr/>
            <p:nvPr/>
          </p:nvCxnSpPr>
          <p:spPr bwMode="auto">
            <a:xfrm rot="5400000">
              <a:off x="4588659" y="1431114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直接连接符 53"/>
            <p:cNvCxnSpPr/>
            <p:nvPr/>
          </p:nvCxnSpPr>
          <p:spPr bwMode="auto">
            <a:xfrm rot="5400000">
              <a:off x="4641047" y="1440645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直接连接符 54"/>
            <p:cNvCxnSpPr/>
            <p:nvPr/>
          </p:nvCxnSpPr>
          <p:spPr bwMode="auto">
            <a:xfrm rot="5400000">
              <a:off x="4707721" y="1450169"/>
              <a:ext cx="242888" cy="0"/>
            </a:xfrm>
            <a:prstGeom prst="line">
              <a:avLst/>
            </a:prstGeom>
            <a:solidFill>
              <a:srgbClr val="DDF0F7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9" name="立方体 58"/>
          <p:cNvSpPr/>
          <p:nvPr/>
        </p:nvSpPr>
        <p:spPr bwMode="auto">
          <a:xfrm>
            <a:off x="3574043" y="3965620"/>
            <a:ext cx="1057267" cy="693633"/>
          </a:xfrm>
          <a:prstGeom prst="cube">
            <a:avLst/>
          </a:prstGeom>
          <a:solidFill>
            <a:srgbClr val="99CC00"/>
          </a:solidFill>
          <a:ln w="12700" cap="flat" cmpd="sng" algn="ctr">
            <a:solidFill>
              <a:srgbClr val="FFFFCC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zh-CN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61" name="立方体 60"/>
          <p:cNvSpPr/>
          <p:nvPr/>
        </p:nvSpPr>
        <p:spPr bwMode="auto">
          <a:xfrm>
            <a:off x="3496529" y="4391551"/>
            <a:ext cx="1057267" cy="693633"/>
          </a:xfrm>
          <a:prstGeom prst="cube">
            <a:avLst/>
          </a:prstGeom>
          <a:solidFill>
            <a:srgbClr val="99CC00"/>
          </a:solidFill>
          <a:ln w="12700" cap="flat" cmpd="sng" algn="ctr">
            <a:solidFill>
              <a:srgbClr val="FFFFCC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zh-CN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pic>
        <p:nvPicPr>
          <p:cNvPr id="43" name="Picture 4" descr="http://extremetrix.com/blog/wp-content/uploads/2010/11/print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74832" y="3715444"/>
            <a:ext cx="679460" cy="679460"/>
          </a:xfrm>
          <a:prstGeom prst="rect">
            <a:avLst/>
          </a:prstGeom>
          <a:noFill/>
        </p:spPr>
      </p:pic>
      <p:pic>
        <p:nvPicPr>
          <p:cNvPr id="44" name="Picture 3" descr="F:\Softwares\Icons\eleganticons\eleganticons\images\Scree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89304" y="2838925"/>
            <a:ext cx="1057275" cy="1057275"/>
          </a:xfrm>
          <a:prstGeom prst="rect">
            <a:avLst/>
          </a:prstGeom>
          <a:noFill/>
        </p:spPr>
      </p:pic>
      <p:sp>
        <p:nvSpPr>
          <p:cNvPr id="81" name="Text Box 25"/>
          <p:cNvSpPr txBox="1">
            <a:spLocks noChangeArrowheads="1"/>
          </p:cNvSpPr>
          <p:nvPr/>
        </p:nvSpPr>
        <p:spPr bwMode="auto">
          <a:xfrm>
            <a:off x="6210736" y="3355404"/>
            <a:ext cx="14641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>
            <a:spAutoFit/>
          </a:bodyPr>
          <a:lstStyle/>
          <a:p>
            <a:r>
              <a:rPr lang="zh-CN" altLang="en-US" sz="2000" dirty="0" smtClean="0"/>
              <a:t>打印收货单</a:t>
            </a:r>
            <a:endParaRPr lang="en-US" altLang="zh-CN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进口物料采购的特殊性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进口物料采购单定价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释放订单时为暂估价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供应商确认需求和价格时采购单生效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采购员在订单上输入确认的价格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1002</a:t>
            </a:r>
            <a:r>
              <a:rPr lang="zh-CN" altLang="en-US" dirty="0" smtClean="0"/>
              <a:t>收货控制：暂估价的采购单禁止收货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对特定的采购路线设定：暂估价禁止收货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收货时自动打印条码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1002</a:t>
            </a:r>
            <a:r>
              <a:rPr lang="zh-CN" altLang="en-US" dirty="0" smtClean="0"/>
              <a:t>收货为供应商寄售库存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寄售库存不进入</a:t>
            </a:r>
            <a:r>
              <a:rPr lang="en-US" altLang="zh-CN" dirty="0" smtClean="0"/>
              <a:t>SAP】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1002</a:t>
            </a:r>
            <a:r>
              <a:rPr lang="zh-CN" altLang="en-US" dirty="0" smtClean="0"/>
              <a:t>发货控制：上线结算，自动核价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扫描条码发货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发货时自动按确定价格记采购未开票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对应</a:t>
            </a:r>
            <a:r>
              <a:rPr lang="en-US" altLang="zh-CN" dirty="0" smtClean="0"/>
              <a:t>SAP</a:t>
            </a:r>
            <a:r>
              <a:rPr lang="zh-CN" altLang="en-US" dirty="0" smtClean="0"/>
              <a:t>的采购收货</a:t>
            </a:r>
            <a:r>
              <a:rPr lang="en-US" altLang="zh-CN" dirty="0" smtClean="0"/>
              <a:t>】</a:t>
            </a:r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283575" y="6642100"/>
            <a:ext cx="860425" cy="166688"/>
          </a:xfrm>
        </p:spPr>
        <p:txBody>
          <a:bodyPr/>
          <a:lstStyle/>
          <a:p>
            <a:fld id="{68821A7C-08C0-4627-BE1D-58080B577485}" type="slidenum">
              <a:rPr lang="zh-CN" altLang="de-DE" smtClean="0"/>
              <a:pPr/>
              <a:t>27</a:t>
            </a:fld>
            <a:endParaRPr lang="de-DE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3203848" y="2780928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/>
              <a:t>物料转储</a:t>
            </a:r>
            <a:endParaRPr lang="zh-CN" altLang="en-US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 smtClean="0"/>
              <a:t>物料转储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>1002</a:t>
            </a:r>
            <a:r>
              <a:rPr lang="en-US" altLang="zh-CN" sz="2000" dirty="0" smtClean="0">
                <a:sym typeface="Wingdings" pitchFamily="2" charset="2"/>
              </a:rPr>
              <a:t>1001</a:t>
            </a:r>
            <a:r>
              <a:rPr lang="zh-CN" altLang="en-US" sz="2000" dirty="0" smtClean="0">
                <a:sym typeface="Wingdings" pitchFamily="2" charset="2"/>
              </a:rPr>
              <a:t>拉动方式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供货提前期：不大于</a:t>
            </a:r>
            <a:r>
              <a:rPr lang="en-US" altLang="zh-CN" dirty="0" smtClean="0"/>
              <a:t>2</a:t>
            </a:r>
            <a:r>
              <a:rPr lang="zh-CN" altLang="en-US" dirty="0" smtClean="0"/>
              <a:t>天</a:t>
            </a:r>
            <a:endParaRPr lang="en-US" altLang="zh-CN" dirty="0" smtClean="0"/>
          </a:p>
          <a:p>
            <a:r>
              <a:rPr lang="zh-CN" altLang="en-US" dirty="0" smtClean="0"/>
              <a:t>需求表达方式：要货单</a:t>
            </a:r>
            <a:endParaRPr lang="en-US" altLang="zh-CN" dirty="0" smtClean="0"/>
          </a:p>
          <a:p>
            <a:r>
              <a:rPr lang="zh-CN" altLang="en-US" dirty="0" smtClean="0"/>
              <a:t>要货单的计算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JIT</a:t>
            </a:r>
            <a:r>
              <a:rPr lang="zh-CN" altLang="en-US" dirty="0" smtClean="0"/>
              <a:t>策略：按下游的订单</a:t>
            </a:r>
            <a:r>
              <a:rPr lang="en-US" altLang="zh-CN" dirty="0" smtClean="0"/>
              <a:t>(</a:t>
            </a:r>
            <a:r>
              <a:rPr lang="zh-CN" altLang="en-US" dirty="0" smtClean="0"/>
              <a:t>生产单、发货单</a:t>
            </a:r>
            <a:r>
              <a:rPr lang="en-US" altLang="zh-CN" dirty="0" smtClean="0"/>
              <a:t>)</a:t>
            </a:r>
            <a:r>
              <a:rPr lang="zh-CN" altLang="en-US" dirty="0" smtClean="0"/>
              <a:t>生成要货单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看板策略：按目的库位库存消耗生成要货单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按设置的窗口时间自动发单</a:t>
            </a:r>
            <a:r>
              <a:rPr lang="en-US" altLang="zh-CN" dirty="0" smtClean="0"/>
              <a:t>(1</a:t>
            </a:r>
            <a:r>
              <a:rPr lang="zh-CN" altLang="en-US" dirty="0" smtClean="0"/>
              <a:t>天多次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28</a:t>
            </a:fld>
            <a:endParaRPr lang="de-DE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50" name="Text Box 58"/>
          <p:cNvSpPr txBox="1">
            <a:spLocks noChangeArrowheads="1"/>
          </p:cNvSpPr>
          <p:nvPr/>
        </p:nvSpPr>
        <p:spPr bwMode="auto">
          <a:xfrm>
            <a:off x="6573832" y="3675343"/>
            <a:ext cx="69471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>
            <a:spAutoFit/>
          </a:bodyPr>
          <a:lstStyle/>
          <a:p>
            <a:r>
              <a:rPr lang="zh-CN" altLang="en-US" sz="2000" dirty="0" smtClean="0"/>
              <a:t>发货</a:t>
            </a:r>
            <a:endParaRPr lang="en-US" altLang="zh-CN" sz="2000" dirty="0"/>
          </a:p>
        </p:txBody>
      </p:sp>
      <p:sp>
        <p:nvSpPr>
          <p:cNvPr id="53" name="Rectangle 9"/>
          <p:cNvSpPr>
            <a:spLocks noChangeArrowheads="1"/>
          </p:cNvSpPr>
          <p:nvPr/>
        </p:nvSpPr>
        <p:spPr bwMode="auto">
          <a:xfrm>
            <a:off x="528638" y="3497527"/>
            <a:ext cx="1216028" cy="233997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/>
          </a:p>
        </p:txBody>
      </p:sp>
      <p:sp>
        <p:nvSpPr>
          <p:cNvPr id="56" name="Line 12"/>
          <p:cNvSpPr>
            <a:spLocks noChangeShapeType="1"/>
          </p:cNvSpPr>
          <p:nvPr/>
        </p:nvSpPr>
        <p:spPr bwMode="auto">
          <a:xfrm flipV="1">
            <a:off x="528639" y="4335724"/>
            <a:ext cx="1211266" cy="477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" name="Line 13"/>
          <p:cNvSpPr>
            <a:spLocks noChangeShapeType="1"/>
          </p:cNvSpPr>
          <p:nvPr/>
        </p:nvSpPr>
        <p:spPr bwMode="auto">
          <a:xfrm>
            <a:off x="542925" y="4826273"/>
            <a:ext cx="1189042" cy="157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" name="Line 14"/>
          <p:cNvSpPr>
            <a:spLocks noChangeShapeType="1"/>
          </p:cNvSpPr>
          <p:nvPr/>
        </p:nvSpPr>
        <p:spPr bwMode="auto">
          <a:xfrm>
            <a:off x="528638" y="5312048"/>
            <a:ext cx="1217617" cy="633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" name="AutoShape 15"/>
          <p:cNvSpPr>
            <a:spLocks noChangeArrowheads="1"/>
          </p:cNvSpPr>
          <p:nvPr/>
        </p:nvSpPr>
        <p:spPr bwMode="auto">
          <a:xfrm>
            <a:off x="1614479" y="4964417"/>
            <a:ext cx="1057284" cy="404800"/>
          </a:xfrm>
          <a:prstGeom prst="rightArrow">
            <a:avLst>
              <a:gd name="adj1" fmla="val 50000"/>
              <a:gd name="adj2" fmla="val 42051"/>
            </a:avLst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 anchor="ctr"/>
          <a:lstStyle/>
          <a:p>
            <a:pPr eaLnBrk="0" hangingPunct="0">
              <a:lnSpc>
                <a:spcPct val="90000"/>
              </a:lnSpc>
            </a:pPr>
            <a:endParaRPr lang="zh-CN" altLang="zh-CN"/>
          </a:p>
        </p:txBody>
      </p:sp>
      <p:sp>
        <p:nvSpPr>
          <p:cNvPr id="60" name="Text Box 18"/>
          <p:cNvSpPr txBox="1">
            <a:spLocks noChangeArrowheads="1"/>
          </p:cNvSpPr>
          <p:nvPr/>
        </p:nvSpPr>
        <p:spPr bwMode="auto">
          <a:xfrm>
            <a:off x="1827205" y="4365104"/>
            <a:ext cx="1216034" cy="414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拣货</a:t>
            </a:r>
            <a:endParaRPr lang="en-US" altLang="zh-CN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AutoShape 20"/>
          <p:cNvSpPr>
            <a:spLocks noChangeArrowheads="1"/>
          </p:cNvSpPr>
          <p:nvPr/>
        </p:nvSpPr>
        <p:spPr bwMode="auto">
          <a:xfrm>
            <a:off x="736604" y="4911987"/>
            <a:ext cx="331787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/>
          </a:p>
        </p:txBody>
      </p:sp>
      <p:sp>
        <p:nvSpPr>
          <p:cNvPr id="62" name="AutoShape 21"/>
          <p:cNvSpPr>
            <a:spLocks noChangeArrowheads="1"/>
          </p:cNvSpPr>
          <p:nvPr/>
        </p:nvSpPr>
        <p:spPr bwMode="auto">
          <a:xfrm>
            <a:off x="1036641" y="4905637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/>
          </a:p>
        </p:txBody>
      </p:sp>
      <p:sp>
        <p:nvSpPr>
          <p:cNvPr id="64" name="AutoShape 25"/>
          <p:cNvSpPr>
            <a:spLocks noChangeArrowheads="1"/>
          </p:cNvSpPr>
          <p:nvPr/>
        </p:nvSpPr>
        <p:spPr bwMode="auto">
          <a:xfrm>
            <a:off x="736604" y="5386649"/>
            <a:ext cx="331787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/>
          </a:p>
        </p:txBody>
      </p:sp>
      <p:sp>
        <p:nvSpPr>
          <p:cNvPr id="65" name="AutoShape 26"/>
          <p:cNvSpPr>
            <a:spLocks noChangeArrowheads="1"/>
          </p:cNvSpPr>
          <p:nvPr/>
        </p:nvSpPr>
        <p:spPr bwMode="auto">
          <a:xfrm>
            <a:off x="1036641" y="5380299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/>
          </a:p>
        </p:txBody>
      </p:sp>
      <p:sp>
        <p:nvSpPr>
          <p:cNvPr id="66" name="AutoShape 27"/>
          <p:cNvSpPr>
            <a:spLocks noChangeArrowheads="1"/>
          </p:cNvSpPr>
          <p:nvPr/>
        </p:nvSpPr>
        <p:spPr bwMode="auto">
          <a:xfrm>
            <a:off x="1335091" y="5380299"/>
            <a:ext cx="331788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/>
          </a:p>
        </p:txBody>
      </p:sp>
      <p:sp>
        <p:nvSpPr>
          <p:cNvPr id="67" name="AutoShape 28"/>
          <p:cNvSpPr>
            <a:spLocks noChangeArrowheads="1"/>
          </p:cNvSpPr>
          <p:nvPr/>
        </p:nvSpPr>
        <p:spPr bwMode="auto">
          <a:xfrm>
            <a:off x="722316" y="3913449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/>
          </a:p>
        </p:txBody>
      </p:sp>
      <p:sp>
        <p:nvSpPr>
          <p:cNvPr id="68" name="AutoShape 29"/>
          <p:cNvSpPr>
            <a:spLocks noChangeArrowheads="1"/>
          </p:cNvSpPr>
          <p:nvPr/>
        </p:nvSpPr>
        <p:spPr bwMode="auto">
          <a:xfrm>
            <a:off x="1020766" y="3907099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/>
          </a:p>
        </p:txBody>
      </p:sp>
      <p:sp>
        <p:nvSpPr>
          <p:cNvPr id="75" name="AutoShape 50"/>
          <p:cNvSpPr>
            <a:spLocks noChangeArrowheads="1"/>
          </p:cNvSpPr>
          <p:nvPr/>
        </p:nvSpPr>
        <p:spPr bwMode="auto">
          <a:xfrm>
            <a:off x="1020766" y="4413512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/>
          </a:p>
        </p:txBody>
      </p:sp>
      <p:sp>
        <p:nvSpPr>
          <p:cNvPr id="76" name="AutoShape 51"/>
          <p:cNvSpPr>
            <a:spLocks noChangeArrowheads="1"/>
          </p:cNvSpPr>
          <p:nvPr/>
        </p:nvSpPr>
        <p:spPr bwMode="auto">
          <a:xfrm>
            <a:off x="1976446" y="4848525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/>
          </a:p>
        </p:txBody>
      </p:sp>
      <p:sp>
        <p:nvSpPr>
          <p:cNvPr id="77" name="AutoShape 52"/>
          <p:cNvSpPr>
            <a:spLocks noChangeArrowheads="1"/>
          </p:cNvSpPr>
          <p:nvPr/>
        </p:nvSpPr>
        <p:spPr bwMode="auto">
          <a:xfrm>
            <a:off x="1335091" y="4413512"/>
            <a:ext cx="331788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/>
          </a:p>
        </p:txBody>
      </p:sp>
      <p:sp>
        <p:nvSpPr>
          <p:cNvPr id="78" name="AutoShape 23"/>
          <p:cNvSpPr>
            <a:spLocks noChangeArrowheads="1"/>
          </p:cNvSpPr>
          <p:nvPr/>
        </p:nvSpPr>
        <p:spPr bwMode="auto">
          <a:xfrm rot="16200000" flipH="1">
            <a:off x="1809614" y="1726891"/>
            <a:ext cx="647676" cy="1171575"/>
          </a:xfrm>
          <a:custGeom>
            <a:avLst/>
            <a:gdLst>
              <a:gd name="G0" fmla="+- 16421 0 0"/>
              <a:gd name="G1" fmla="+- 3843 0 0"/>
              <a:gd name="G2" fmla="+- 12158 0 3843"/>
              <a:gd name="G3" fmla="+- G2 0 3843"/>
              <a:gd name="G4" fmla="*/ G3 32768 32059"/>
              <a:gd name="G5" fmla="*/ G4 1 2"/>
              <a:gd name="G6" fmla="+- 21600 0 16421"/>
              <a:gd name="G7" fmla="*/ G6 3843 6079"/>
              <a:gd name="G8" fmla="+- G7 16421 0"/>
              <a:gd name="T0" fmla="*/ 16421 w 21600"/>
              <a:gd name="T1" fmla="*/ 0 h 21600"/>
              <a:gd name="T2" fmla="*/ 16421 w 21600"/>
              <a:gd name="T3" fmla="*/ 12158 h 21600"/>
              <a:gd name="T4" fmla="*/ 2286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6421" y="0"/>
                </a:lnTo>
                <a:lnTo>
                  <a:pt x="16421" y="3843"/>
                </a:lnTo>
                <a:lnTo>
                  <a:pt x="12427" y="3843"/>
                </a:lnTo>
                <a:cubicBezTo>
                  <a:pt x="5564" y="3843"/>
                  <a:pt x="0" y="7566"/>
                  <a:pt x="0" y="12158"/>
                </a:cubicBezTo>
                <a:lnTo>
                  <a:pt x="0" y="21600"/>
                </a:lnTo>
                <a:lnTo>
                  <a:pt x="4571" y="21600"/>
                </a:lnTo>
                <a:lnTo>
                  <a:pt x="4571" y="12158"/>
                </a:lnTo>
                <a:cubicBezTo>
                  <a:pt x="4571" y="10036"/>
                  <a:pt x="8088" y="8315"/>
                  <a:pt x="12427" y="8315"/>
                </a:cubicBezTo>
                <a:lnTo>
                  <a:pt x="16421" y="8315"/>
                </a:lnTo>
                <a:lnTo>
                  <a:pt x="16421" y="12158"/>
                </a:lnTo>
                <a:close/>
              </a:path>
            </a:pathLst>
          </a:custGeom>
          <a:solidFill>
            <a:srgbClr val="FF9933"/>
          </a:solidFill>
          <a:ln w="9525">
            <a:noFill/>
            <a:miter lim="800000"/>
            <a:headEnd/>
            <a:tailEnd/>
          </a:ln>
          <a:effectLst/>
        </p:spPr>
        <p:txBody>
          <a:bodyPr rot="10800000" vert="eaVert" wrap="none" lIns="90000" tIns="0" rIns="90000" bIns="0" anchor="ctr"/>
          <a:lstStyle/>
          <a:p>
            <a:pPr algn="ctr"/>
            <a:endParaRPr lang="zh-CN" altLang="zh-CN"/>
          </a:p>
        </p:txBody>
      </p:sp>
      <p:pic>
        <p:nvPicPr>
          <p:cNvPr id="94" name="图片 93" descr="truck_BW_icon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4138" y="5413999"/>
            <a:ext cx="1942657" cy="748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0" name="标题 1"/>
          <p:cNvSpPr txBox="1">
            <a:spLocks/>
          </p:cNvSpPr>
          <p:nvPr/>
        </p:nvSpPr>
        <p:spPr>
          <a:xfrm>
            <a:off x="323528" y="214536"/>
            <a:ext cx="7069535" cy="838200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j-cs"/>
              </a:rPr>
              <a:t>物料转储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j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kern="0" dirty="0" smtClean="0">
                <a:latin typeface="+mn-lt"/>
                <a:cs typeface="+mj-cs"/>
              </a:rPr>
              <a:t>-- </a:t>
            </a:r>
            <a:r>
              <a:rPr lang="zh-CN" altLang="en-US" sz="2000" b="1" kern="0" dirty="0" smtClean="0">
                <a:latin typeface="+mn-lt"/>
                <a:cs typeface="+mj-cs"/>
              </a:rPr>
              <a:t>发货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j-cs"/>
            </a:endParaRPr>
          </a:p>
        </p:txBody>
      </p:sp>
      <p:sp>
        <p:nvSpPr>
          <p:cNvPr id="70" name="Text Box 56"/>
          <p:cNvSpPr txBox="1">
            <a:spLocks noChangeArrowheads="1"/>
          </p:cNvSpPr>
          <p:nvPr/>
        </p:nvSpPr>
        <p:spPr bwMode="auto">
          <a:xfrm>
            <a:off x="2195736" y="3933056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2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71" name="Text Box 56"/>
          <p:cNvSpPr txBox="1">
            <a:spLocks noChangeArrowheads="1"/>
          </p:cNvSpPr>
          <p:nvPr/>
        </p:nvSpPr>
        <p:spPr bwMode="auto">
          <a:xfrm>
            <a:off x="6448503" y="3241965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3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72" name="流程图: 文档 71"/>
          <p:cNvSpPr/>
          <p:nvPr/>
        </p:nvSpPr>
        <p:spPr bwMode="auto">
          <a:xfrm>
            <a:off x="7858117" y="4583391"/>
            <a:ext cx="900116" cy="614349"/>
          </a:xfrm>
          <a:prstGeom prst="flowChartDocument">
            <a:avLst/>
          </a:prstGeom>
          <a:solidFill>
            <a:schemeClr val="bg1"/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ASN</a:t>
            </a: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82" name="流程图: 文档 81"/>
          <p:cNvSpPr/>
          <p:nvPr/>
        </p:nvSpPr>
        <p:spPr bwMode="auto">
          <a:xfrm>
            <a:off x="1475656" y="2852936"/>
            <a:ext cx="919167" cy="533385"/>
          </a:xfrm>
          <a:prstGeom prst="flowChartDocument">
            <a:avLst/>
          </a:prstGeom>
          <a:solidFill>
            <a:schemeClr val="bg1"/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zh-CN" altLang="en-US" sz="1400" b="1" dirty="0" smtClean="0">
                <a:cs typeface="Arial" pitchFamily="34" charset="0"/>
              </a:rPr>
              <a:t>拣货单</a:t>
            </a: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pic>
        <p:nvPicPr>
          <p:cNvPr id="84" name="Picture 5" descr="Honeywell%20Dolphin7600"/>
          <p:cNvPicPr>
            <a:picLocks noChangeAspect="1" noChangeArrowheads="1"/>
          </p:cNvPicPr>
          <p:nvPr/>
        </p:nvPicPr>
        <p:blipFill>
          <a:blip r:embed="rId3" cstate="print"/>
          <a:srcRect l="25500" r="26312"/>
          <a:stretch>
            <a:fillRect/>
          </a:stretch>
        </p:blipFill>
        <p:spPr bwMode="auto">
          <a:xfrm rot="-1613698">
            <a:off x="6003440" y="3436254"/>
            <a:ext cx="514671" cy="912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" name="Picture 4" descr="http://extremetrix.com/blog/wp-content/uploads/2010/11/print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64358" y="4475415"/>
            <a:ext cx="679460" cy="679460"/>
          </a:xfrm>
          <a:prstGeom prst="rect">
            <a:avLst/>
          </a:prstGeom>
          <a:noFill/>
        </p:spPr>
      </p:pic>
      <p:sp>
        <p:nvSpPr>
          <p:cNvPr id="73" name="Text Box 56"/>
          <p:cNvSpPr txBox="1">
            <a:spLocks noChangeArrowheads="1"/>
          </p:cNvSpPr>
          <p:nvPr/>
        </p:nvSpPr>
        <p:spPr bwMode="auto">
          <a:xfrm>
            <a:off x="7477204" y="4213510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4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pic>
        <p:nvPicPr>
          <p:cNvPr id="85" name="Picture 4" descr="http://extremetrix.com/blog/wp-content/uploads/2010/11/print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2204864"/>
            <a:ext cx="679460" cy="679460"/>
          </a:xfrm>
          <a:prstGeom prst="rect">
            <a:avLst/>
          </a:prstGeom>
          <a:noFill/>
        </p:spPr>
      </p:pic>
      <p:sp>
        <p:nvSpPr>
          <p:cNvPr id="85015" name="AutoShape 23"/>
          <p:cNvSpPr>
            <a:spLocks noChangeArrowheads="1"/>
          </p:cNvSpPr>
          <p:nvPr/>
        </p:nvSpPr>
        <p:spPr bwMode="auto">
          <a:xfrm rot="-16200000">
            <a:off x="6183067" y="4194196"/>
            <a:ext cx="586325" cy="1792237"/>
          </a:xfrm>
          <a:custGeom>
            <a:avLst/>
            <a:gdLst>
              <a:gd name="G0" fmla="+- 16421 0 0"/>
              <a:gd name="G1" fmla="+- 3843 0 0"/>
              <a:gd name="G2" fmla="+- 12158 0 3843"/>
              <a:gd name="G3" fmla="+- G2 0 3843"/>
              <a:gd name="G4" fmla="*/ G3 32768 32059"/>
              <a:gd name="G5" fmla="*/ G4 1 2"/>
              <a:gd name="G6" fmla="+- 21600 0 16421"/>
              <a:gd name="G7" fmla="*/ G6 3843 6079"/>
              <a:gd name="G8" fmla="+- G7 16421 0"/>
              <a:gd name="T0" fmla="*/ 16421 w 21600"/>
              <a:gd name="T1" fmla="*/ 0 h 21600"/>
              <a:gd name="T2" fmla="*/ 16421 w 21600"/>
              <a:gd name="T3" fmla="*/ 12158 h 21600"/>
              <a:gd name="T4" fmla="*/ 2286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6421" y="0"/>
                </a:lnTo>
                <a:lnTo>
                  <a:pt x="16421" y="3843"/>
                </a:lnTo>
                <a:lnTo>
                  <a:pt x="12427" y="3843"/>
                </a:lnTo>
                <a:cubicBezTo>
                  <a:pt x="5564" y="3843"/>
                  <a:pt x="0" y="7566"/>
                  <a:pt x="0" y="12158"/>
                </a:cubicBezTo>
                <a:lnTo>
                  <a:pt x="0" y="21600"/>
                </a:lnTo>
                <a:lnTo>
                  <a:pt x="4571" y="21600"/>
                </a:lnTo>
                <a:lnTo>
                  <a:pt x="4571" y="12158"/>
                </a:lnTo>
                <a:cubicBezTo>
                  <a:pt x="4571" y="10036"/>
                  <a:pt x="8088" y="8315"/>
                  <a:pt x="12427" y="8315"/>
                </a:cubicBezTo>
                <a:lnTo>
                  <a:pt x="16421" y="8315"/>
                </a:lnTo>
                <a:lnTo>
                  <a:pt x="16421" y="121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rot="10800000" vert="eaVert" wrap="none" lIns="90000" tIns="0" rIns="90000" bIns="0" anchor="ctr"/>
          <a:lstStyle/>
          <a:p>
            <a:pPr algn="ctr"/>
            <a:endParaRPr lang="zh-CN" altLang="zh-CN"/>
          </a:p>
        </p:txBody>
      </p:sp>
      <p:sp>
        <p:nvSpPr>
          <p:cNvPr id="86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304800" y="6534150"/>
            <a:ext cx="1219200" cy="323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18BCAB4-7ACE-42E4-895E-DBEB1D6C7B65}" type="slidenum">
              <a:rPr lang="zh-CN" altLang="en-US" sz="1100" smtClean="0"/>
              <a:pPr>
                <a:defRPr/>
              </a:pPr>
              <a:t>29</a:t>
            </a:fld>
            <a:endParaRPr lang="en-US" altLang="zh-CN" sz="1100" dirty="0"/>
          </a:p>
        </p:txBody>
      </p:sp>
      <p:sp>
        <p:nvSpPr>
          <p:cNvPr id="63" name="Rectangle 10"/>
          <p:cNvSpPr>
            <a:spLocks noChangeArrowheads="1"/>
          </p:cNvSpPr>
          <p:nvPr/>
        </p:nvSpPr>
        <p:spPr bwMode="auto">
          <a:xfrm>
            <a:off x="2829674" y="1124744"/>
            <a:ext cx="3038470" cy="1635089"/>
          </a:xfrm>
          <a:prstGeom prst="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wrap="none" lIns="90000" tIns="0" rIns="90000" bIns="0" anchor="ctr"/>
          <a:lstStyle/>
          <a:p>
            <a:pPr marL="342900" indent="-342900">
              <a:tabLst>
                <a:tab pos="1614488" algn="l"/>
              </a:tabLst>
            </a:pPr>
            <a:r>
              <a:rPr lang="en-US" altLang="zh-CN" sz="1200" b="1" dirty="0" smtClean="0"/>
              <a:t>Procure Order	</a:t>
            </a:r>
            <a:endParaRPr lang="en-US" altLang="zh-CN" sz="1050" dirty="0" smtClean="0"/>
          </a:p>
          <a:p>
            <a:pPr marL="342900" indent="-342900">
              <a:tabLst>
                <a:tab pos="1071563" algn="l"/>
              </a:tabLst>
            </a:pPr>
            <a:r>
              <a:rPr lang="en-US" altLang="zh-CN" sz="1050" dirty="0" smtClean="0">
                <a:solidFill>
                  <a:schemeClr val="accent6">
                    <a:lumMod val="50000"/>
                  </a:schemeClr>
                </a:solidFill>
              </a:rPr>
              <a:t>MES		</a:t>
            </a:r>
            <a:r>
              <a:rPr lang="en-US" altLang="zh-CN" sz="1050" dirty="0" smtClean="0"/>
              <a:t>Dock: XXX</a:t>
            </a:r>
          </a:p>
          <a:p>
            <a:pPr marL="342900" indent="-342900">
              <a:tabLst>
                <a:tab pos="1071563" algn="l"/>
              </a:tabLst>
            </a:pPr>
            <a:r>
              <a:rPr lang="en-US" altLang="zh-CN" sz="1050" dirty="0" smtClean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altLang="zh-CN" sz="1050" dirty="0" smtClean="0">
                <a:solidFill>
                  <a:srgbClr val="FF0000"/>
                </a:solidFill>
              </a:rPr>
              <a:t>	</a:t>
            </a:r>
            <a:r>
              <a:rPr lang="en-US" altLang="zh-CN" sz="1050" dirty="0" smtClean="0"/>
              <a:t>Wintime: 10:00  1</a:t>
            </a:r>
            <a:r>
              <a:rPr lang="en-US" altLang="zh-CN" sz="1050" baseline="30000" dirty="0" smtClean="0"/>
              <a:t>st</a:t>
            </a:r>
            <a:r>
              <a:rPr lang="en-US" altLang="zh-CN" sz="1050" dirty="0" smtClean="0"/>
              <a:t> Feb 2012</a:t>
            </a:r>
            <a:endParaRPr lang="en-US" altLang="zh-CN" sz="1200" dirty="0"/>
          </a:p>
          <a:p>
            <a:pPr marL="342900" indent="-342900"/>
            <a:r>
              <a:rPr lang="en-US" altLang="zh-CN" sz="1050" dirty="0" smtClean="0"/>
              <a:t>-------------------------------------------------------------</a:t>
            </a:r>
            <a:endParaRPr lang="en-US" altLang="zh-CN" sz="1050" dirty="0"/>
          </a:p>
          <a:p>
            <a:pPr marL="342900" indent="-342900"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b="1" dirty="0" smtClean="0"/>
              <a:t>No</a:t>
            </a:r>
            <a:r>
              <a:rPr lang="en-US" altLang="zh-CN" sz="1050" b="1" dirty="0"/>
              <a:t>	</a:t>
            </a:r>
            <a:r>
              <a:rPr lang="en-US" altLang="zh-CN" sz="1050" b="1" dirty="0" smtClean="0"/>
              <a:t>Item</a:t>
            </a:r>
            <a:r>
              <a:rPr lang="en-US" altLang="zh-CN" sz="1050" b="1" dirty="0"/>
              <a:t>	</a:t>
            </a:r>
            <a:r>
              <a:rPr lang="en-US" altLang="zh-CN" sz="1050" b="1" dirty="0" smtClean="0"/>
              <a:t>Desc</a:t>
            </a:r>
            <a:r>
              <a:rPr lang="en-US" altLang="zh-CN" sz="1050" dirty="0"/>
              <a:t>	</a:t>
            </a:r>
            <a:r>
              <a:rPr lang="en-US" altLang="zh-CN" sz="1050" b="1" dirty="0" smtClean="0"/>
              <a:t>Uom	UC	Qty</a:t>
            </a:r>
            <a:endParaRPr lang="en-US" altLang="zh-CN" sz="1050" b="1" dirty="0"/>
          </a:p>
          <a:p>
            <a:pPr marL="342900" indent="-342900">
              <a:buFontTx/>
              <a:buAutoNum type="arabicPlain"/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dirty="0" smtClean="0"/>
              <a:t>A	AAA	EA	12	24</a:t>
            </a:r>
            <a:endParaRPr lang="en-US" altLang="zh-CN" sz="1050" dirty="0"/>
          </a:p>
          <a:p>
            <a:pPr marL="342900" indent="-342900">
              <a:buFontTx/>
              <a:buAutoNum type="arabicPlain"/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dirty="0" smtClean="0"/>
              <a:t>B	BBB	EA	12	48</a:t>
            </a:r>
            <a:endParaRPr lang="en-US" altLang="zh-CN" sz="1050" dirty="0"/>
          </a:p>
          <a:p>
            <a:pPr marL="342900" indent="-342900"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dirty="0" smtClean="0"/>
              <a:t>3	C	CCC	EA	200	200</a:t>
            </a:r>
            <a:endParaRPr lang="en-US" altLang="zh-CN" sz="1050" dirty="0"/>
          </a:p>
          <a:p>
            <a:pPr marL="342900" indent="-342900">
              <a:buAutoNum type="arabicPlain" startAt="4"/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dirty="0" smtClean="0"/>
              <a:t>D	DDD	EA	100	200</a:t>
            </a:r>
          </a:p>
        </p:txBody>
      </p:sp>
      <p:grpSp>
        <p:nvGrpSpPr>
          <p:cNvPr id="81" name="组合 7"/>
          <p:cNvGrpSpPr/>
          <p:nvPr/>
        </p:nvGrpSpPr>
        <p:grpSpPr>
          <a:xfrm>
            <a:off x="4767977" y="1169151"/>
            <a:ext cx="876299" cy="233380"/>
            <a:chOff x="3952866" y="1309670"/>
            <a:chExt cx="876299" cy="266712"/>
          </a:xfrm>
        </p:grpSpPr>
        <p:cxnSp>
          <p:nvCxnSpPr>
            <p:cNvPr id="87" name="直接连接符 86"/>
            <p:cNvCxnSpPr/>
            <p:nvPr/>
          </p:nvCxnSpPr>
          <p:spPr bwMode="auto">
            <a:xfrm rot="5400000">
              <a:off x="3831422" y="1445413"/>
              <a:ext cx="242888" cy="0"/>
            </a:xfrm>
            <a:prstGeom prst="line">
              <a:avLst/>
            </a:prstGeom>
            <a:solidFill>
              <a:srgbClr val="DDF0F7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直接连接符 87"/>
            <p:cNvCxnSpPr/>
            <p:nvPr/>
          </p:nvCxnSpPr>
          <p:spPr bwMode="auto">
            <a:xfrm rot="5400000">
              <a:off x="3883806" y="1440645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直接连接符 88"/>
            <p:cNvCxnSpPr/>
            <p:nvPr/>
          </p:nvCxnSpPr>
          <p:spPr bwMode="auto">
            <a:xfrm rot="5400000">
              <a:off x="3921906" y="1435888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直接连接符 90"/>
            <p:cNvCxnSpPr/>
            <p:nvPr/>
          </p:nvCxnSpPr>
          <p:spPr bwMode="auto">
            <a:xfrm rot="5400000">
              <a:off x="3974292" y="1445412"/>
              <a:ext cx="242888" cy="0"/>
            </a:xfrm>
            <a:prstGeom prst="line">
              <a:avLst/>
            </a:prstGeom>
            <a:solidFill>
              <a:srgbClr val="DDF0F7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直接连接符 91"/>
            <p:cNvCxnSpPr/>
            <p:nvPr/>
          </p:nvCxnSpPr>
          <p:spPr bwMode="auto">
            <a:xfrm rot="5400000">
              <a:off x="4055262" y="1454933"/>
              <a:ext cx="242888" cy="0"/>
            </a:xfrm>
            <a:prstGeom prst="line">
              <a:avLst/>
            </a:prstGeom>
            <a:solidFill>
              <a:srgbClr val="DDF0F7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直接连接符 92"/>
            <p:cNvCxnSpPr/>
            <p:nvPr/>
          </p:nvCxnSpPr>
          <p:spPr bwMode="auto">
            <a:xfrm rot="5400000">
              <a:off x="4107646" y="1435877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直接连接符 94"/>
            <p:cNvCxnSpPr/>
            <p:nvPr/>
          </p:nvCxnSpPr>
          <p:spPr bwMode="auto">
            <a:xfrm rot="5400000">
              <a:off x="4145746" y="1431120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直接连接符 95"/>
            <p:cNvCxnSpPr/>
            <p:nvPr/>
          </p:nvCxnSpPr>
          <p:spPr bwMode="auto">
            <a:xfrm rot="5400000">
              <a:off x="4226708" y="1454932"/>
              <a:ext cx="242888" cy="0"/>
            </a:xfrm>
            <a:prstGeom prst="line">
              <a:avLst/>
            </a:prstGeom>
            <a:solidFill>
              <a:srgbClr val="DDF0F7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直接连接符 100"/>
            <p:cNvCxnSpPr/>
            <p:nvPr/>
          </p:nvCxnSpPr>
          <p:spPr bwMode="auto">
            <a:xfrm rot="5400000">
              <a:off x="4312435" y="1454938"/>
              <a:ext cx="242888" cy="0"/>
            </a:xfrm>
            <a:prstGeom prst="line">
              <a:avLst/>
            </a:prstGeom>
            <a:solidFill>
              <a:srgbClr val="DDF0F7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2" name="直接连接符 101"/>
            <p:cNvCxnSpPr/>
            <p:nvPr/>
          </p:nvCxnSpPr>
          <p:spPr bwMode="auto">
            <a:xfrm rot="5400000">
              <a:off x="4364819" y="1435882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5" name="直接连接符 114"/>
            <p:cNvCxnSpPr/>
            <p:nvPr/>
          </p:nvCxnSpPr>
          <p:spPr bwMode="auto">
            <a:xfrm rot="5400000">
              <a:off x="4402919" y="1431125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6" name="直接连接符 115"/>
            <p:cNvCxnSpPr/>
            <p:nvPr/>
          </p:nvCxnSpPr>
          <p:spPr bwMode="auto">
            <a:xfrm rot="5400000">
              <a:off x="4469593" y="1454937"/>
              <a:ext cx="242888" cy="0"/>
            </a:xfrm>
            <a:prstGeom prst="line">
              <a:avLst/>
            </a:prstGeom>
            <a:solidFill>
              <a:srgbClr val="DDF0F7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7" name="直接连接符 116"/>
            <p:cNvCxnSpPr/>
            <p:nvPr/>
          </p:nvCxnSpPr>
          <p:spPr bwMode="auto">
            <a:xfrm rot="5400000">
              <a:off x="4536275" y="1450170"/>
              <a:ext cx="242888" cy="0"/>
            </a:xfrm>
            <a:prstGeom prst="line">
              <a:avLst/>
            </a:prstGeom>
            <a:solidFill>
              <a:srgbClr val="DDF0F7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8" name="直接连接符 117"/>
            <p:cNvCxnSpPr/>
            <p:nvPr/>
          </p:nvCxnSpPr>
          <p:spPr bwMode="auto">
            <a:xfrm rot="5400000">
              <a:off x="4588659" y="1431114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9" name="直接连接符 118"/>
            <p:cNvCxnSpPr/>
            <p:nvPr/>
          </p:nvCxnSpPr>
          <p:spPr bwMode="auto">
            <a:xfrm rot="5400000">
              <a:off x="4641047" y="1440645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0" name="直接连接符 119"/>
            <p:cNvCxnSpPr/>
            <p:nvPr/>
          </p:nvCxnSpPr>
          <p:spPr bwMode="auto">
            <a:xfrm rot="5400000">
              <a:off x="4707721" y="1450169"/>
              <a:ext cx="242888" cy="0"/>
            </a:xfrm>
            <a:prstGeom prst="line">
              <a:avLst/>
            </a:prstGeom>
            <a:solidFill>
              <a:srgbClr val="DDF0F7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21" name="Text Box 56"/>
          <p:cNvSpPr txBox="1">
            <a:spLocks noChangeArrowheads="1"/>
          </p:cNvSpPr>
          <p:nvPr/>
        </p:nvSpPr>
        <p:spPr bwMode="auto">
          <a:xfrm>
            <a:off x="2195736" y="2276872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1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122" name="立方体 121"/>
          <p:cNvSpPr/>
          <p:nvPr/>
        </p:nvSpPr>
        <p:spPr bwMode="auto">
          <a:xfrm>
            <a:off x="4149307" y="4149080"/>
            <a:ext cx="1085840" cy="664116"/>
          </a:xfrm>
          <a:prstGeom prst="cube">
            <a:avLst/>
          </a:prstGeom>
          <a:solidFill>
            <a:srgbClr val="99CC00"/>
          </a:solidFill>
          <a:ln w="12700" cap="flat" cmpd="sng" algn="ctr">
            <a:solidFill>
              <a:srgbClr val="FFFFCC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zh-CN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pic>
        <p:nvPicPr>
          <p:cNvPr id="123" name="图片 122" descr="barcode.ico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11259" y="4325272"/>
            <a:ext cx="433388" cy="433388"/>
          </a:xfrm>
          <a:prstGeom prst="rect">
            <a:avLst/>
          </a:prstGeom>
        </p:spPr>
      </p:pic>
      <p:sp>
        <p:nvSpPr>
          <p:cNvPr id="124" name="立方体 123"/>
          <p:cNvSpPr/>
          <p:nvPr/>
        </p:nvSpPr>
        <p:spPr bwMode="auto">
          <a:xfrm>
            <a:off x="3963565" y="4520550"/>
            <a:ext cx="1057267" cy="693633"/>
          </a:xfrm>
          <a:prstGeom prst="cube">
            <a:avLst/>
          </a:prstGeom>
          <a:solidFill>
            <a:srgbClr val="99CC00"/>
          </a:solidFill>
          <a:ln w="12700" cap="flat" cmpd="sng" algn="ctr">
            <a:solidFill>
              <a:srgbClr val="FFFFCC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zh-CN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25" name="立方体 124"/>
          <p:cNvSpPr/>
          <p:nvPr/>
        </p:nvSpPr>
        <p:spPr bwMode="auto">
          <a:xfrm>
            <a:off x="2915816" y="4530075"/>
            <a:ext cx="1057267" cy="693633"/>
          </a:xfrm>
          <a:prstGeom prst="cube">
            <a:avLst/>
          </a:prstGeom>
          <a:solidFill>
            <a:srgbClr val="99CC00"/>
          </a:solidFill>
          <a:ln w="12700" cap="flat" cmpd="sng" algn="ctr">
            <a:solidFill>
              <a:srgbClr val="FFFFCC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zh-CN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pic>
        <p:nvPicPr>
          <p:cNvPr id="126" name="图片 125" descr="barcode.ico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39702" y="4753897"/>
            <a:ext cx="433388" cy="447677"/>
          </a:xfrm>
          <a:prstGeom prst="rect">
            <a:avLst/>
          </a:prstGeom>
        </p:spPr>
      </p:pic>
      <p:sp>
        <p:nvSpPr>
          <p:cNvPr id="127" name="立方体 126"/>
          <p:cNvSpPr/>
          <p:nvPr/>
        </p:nvSpPr>
        <p:spPr bwMode="auto">
          <a:xfrm>
            <a:off x="3239672" y="4739627"/>
            <a:ext cx="1057267" cy="693633"/>
          </a:xfrm>
          <a:prstGeom prst="cube">
            <a:avLst/>
          </a:prstGeom>
          <a:solidFill>
            <a:srgbClr val="99CC00"/>
          </a:solidFill>
          <a:ln w="12700" cap="flat" cmpd="sng" algn="ctr">
            <a:solidFill>
              <a:srgbClr val="FFFFCC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zh-CN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pic>
        <p:nvPicPr>
          <p:cNvPr id="128" name="图片 127" descr="barcode.ico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58759" y="4915822"/>
            <a:ext cx="433388" cy="433388"/>
          </a:xfrm>
          <a:prstGeom prst="rect">
            <a:avLst/>
          </a:prstGeom>
        </p:spPr>
      </p:pic>
      <p:pic>
        <p:nvPicPr>
          <p:cNvPr id="129" name="图片 128" descr="barcode.ico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96947" y="4711035"/>
            <a:ext cx="433388" cy="4333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供货场景</a:t>
            </a:r>
            <a:endParaRPr lang="en-US" altLang="zh-CN" dirty="0" smtClean="0"/>
          </a:p>
          <a:p>
            <a:r>
              <a:rPr lang="zh-CN" altLang="en-US" dirty="0" smtClean="0"/>
              <a:t>物料计划</a:t>
            </a:r>
            <a:endParaRPr lang="en-US" altLang="zh-CN" dirty="0" smtClean="0"/>
          </a:p>
          <a:p>
            <a:r>
              <a:rPr lang="zh-CN" altLang="en-US" dirty="0" smtClean="0"/>
              <a:t>物料采购</a:t>
            </a:r>
            <a:endParaRPr lang="en-US" altLang="zh-CN" dirty="0" smtClean="0"/>
          </a:p>
          <a:p>
            <a:r>
              <a:rPr lang="zh-CN" altLang="en-US" dirty="0" smtClean="0"/>
              <a:t>物料转储</a:t>
            </a:r>
            <a:endParaRPr lang="en-US" altLang="zh-CN" dirty="0" smtClean="0"/>
          </a:p>
          <a:p>
            <a:r>
              <a:rPr lang="zh-CN" altLang="en-US" dirty="0" smtClean="0"/>
              <a:t>生产发料</a:t>
            </a:r>
            <a:endParaRPr lang="en-US" altLang="zh-CN" dirty="0" smtClean="0"/>
          </a:p>
          <a:p>
            <a:r>
              <a:rPr lang="zh-CN" altLang="en-US" dirty="0" smtClean="0"/>
              <a:t>委外加工</a:t>
            </a:r>
            <a:endParaRPr lang="en-US" altLang="zh-CN" dirty="0" smtClean="0"/>
          </a:p>
          <a:p>
            <a:r>
              <a:rPr lang="zh-CN" altLang="en-US" dirty="0" smtClean="0"/>
              <a:t>双经销</a:t>
            </a:r>
            <a:endParaRPr lang="en-US" altLang="zh-CN" dirty="0" smtClean="0"/>
          </a:p>
          <a:p>
            <a:r>
              <a:rPr lang="zh-CN" altLang="en-US" dirty="0" smtClean="0"/>
              <a:t>采购结算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3</a:t>
            </a:fld>
            <a:endParaRPr lang="de-DE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zh-CN" altLang="en-US" dirty="0" smtClean="0"/>
              <a:t>物料转储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-- </a:t>
            </a:r>
            <a:r>
              <a:rPr lang="zh-CN" altLang="en-US" dirty="0" smtClean="0"/>
              <a:t>收货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304800" y="6519862"/>
            <a:ext cx="1219200" cy="323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94B8D54-6B8B-4A7E-918C-157159907470}" type="slidenum">
              <a:rPr lang="zh-CN" altLang="en-US" sz="1200" smtClean="0"/>
              <a:pPr>
                <a:defRPr/>
              </a:pPr>
              <a:t>30</a:t>
            </a:fld>
            <a:endParaRPr lang="en-US" altLang="zh-CN" sz="1200"/>
          </a:p>
        </p:txBody>
      </p:sp>
      <p:sp>
        <p:nvSpPr>
          <p:cNvPr id="5" name="AutoShape 23"/>
          <p:cNvSpPr>
            <a:spLocks noChangeArrowheads="1"/>
          </p:cNvSpPr>
          <p:nvPr/>
        </p:nvSpPr>
        <p:spPr bwMode="auto">
          <a:xfrm flipV="1">
            <a:off x="1896291" y="3814805"/>
            <a:ext cx="1318397" cy="600076"/>
          </a:xfrm>
          <a:custGeom>
            <a:avLst/>
            <a:gdLst>
              <a:gd name="G0" fmla="+- 16421 0 0"/>
              <a:gd name="G1" fmla="+- 3843 0 0"/>
              <a:gd name="G2" fmla="+- 12158 0 3843"/>
              <a:gd name="G3" fmla="+- G2 0 3843"/>
              <a:gd name="G4" fmla="*/ G3 32768 32059"/>
              <a:gd name="G5" fmla="*/ G4 1 2"/>
              <a:gd name="G6" fmla="+- 21600 0 16421"/>
              <a:gd name="G7" fmla="*/ G6 3843 6079"/>
              <a:gd name="G8" fmla="+- G7 16421 0"/>
              <a:gd name="T0" fmla="*/ 16421 w 21600"/>
              <a:gd name="T1" fmla="*/ 0 h 21600"/>
              <a:gd name="T2" fmla="*/ 16421 w 21600"/>
              <a:gd name="T3" fmla="*/ 12158 h 21600"/>
              <a:gd name="T4" fmla="*/ 2286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6421" y="0"/>
                </a:lnTo>
                <a:lnTo>
                  <a:pt x="16421" y="3843"/>
                </a:lnTo>
                <a:lnTo>
                  <a:pt x="12427" y="3843"/>
                </a:lnTo>
                <a:cubicBezTo>
                  <a:pt x="5564" y="3843"/>
                  <a:pt x="0" y="7566"/>
                  <a:pt x="0" y="12158"/>
                </a:cubicBezTo>
                <a:lnTo>
                  <a:pt x="0" y="21600"/>
                </a:lnTo>
                <a:lnTo>
                  <a:pt x="4571" y="21600"/>
                </a:lnTo>
                <a:lnTo>
                  <a:pt x="4571" y="12158"/>
                </a:lnTo>
                <a:cubicBezTo>
                  <a:pt x="4571" y="10036"/>
                  <a:pt x="8088" y="8315"/>
                  <a:pt x="12427" y="8315"/>
                </a:cubicBezTo>
                <a:lnTo>
                  <a:pt x="16421" y="8315"/>
                </a:lnTo>
                <a:lnTo>
                  <a:pt x="16421" y="121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rot="10800000" vert="eaVert" wrap="none" lIns="90000" tIns="0" rIns="90000" bIns="0" anchor="ctr"/>
          <a:lstStyle/>
          <a:p>
            <a:pPr algn="ctr"/>
            <a:endParaRPr lang="zh-CN" altLang="zh-CN"/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5746736" y="4456148"/>
            <a:ext cx="2825760" cy="1801788"/>
          </a:xfrm>
          <a:prstGeom prst="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wrap="none" lIns="90000" tIns="0" rIns="90000" bIns="0" anchor="ctr"/>
          <a:lstStyle/>
          <a:p>
            <a:pPr marL="342900" indent="-342900">
              <a:tabLst>
                <a:tab pos="1614488" algn="l"/>
              </a:tabLst>
            </a:pPr>
            <a:r>
              <a:rPr lang="en-US" altLang="zh-CN" sz="1200" b="1" dirty="0" smtClean="0"/>
              <a:t>Receipt Notes	</a:t>
            </a:r>
            <a:r>
              <a:rPr lang="en-US" altLang="zh-CN" sz="1050" dirty="0" smtClean="0"/>
              <a:t>RCT No.: 99999</a:t>
            </a:r>
          </a:p>
          <a:p>
            <a:pPr marL="342900" indent="-342900">
              <a:tabLst>
                <a:tab pos="1614488" algn="l"/>
              </a:tabLst>
            </a:pPr>
            <a:r>
              <a:rPr lang="en-US" altLang="zh-CN" sz="1050" dirty="0" smtClean="0">
                <a:solidFill>
                  <a:schemeClr val="accent6">
                    <a:lumMod val="50000"/>
                  </a:schemeClr>
                </a:solidFill>
              </a:rPr>
              <a:t>MES		</a:t>
            </a:r>
            <a:r>
              <a:rPr lang="en-US" altLang="zh-CN" sz="1050" dirty="0" smtClean="0"/>
              <a:t>ASN No.: 88888</a:t>
            </a:r>
            <a:endParaRPr lang="en-US" altLang="zh-CN" sz="1200" dirty="0"/>
          </a:p>
          <a:p>
            <a:pPr marL="342900" indent="-342900"/>
            <a:r>
              <a:rPr lang="en-US" altLang="zh-CN" sz="1050" dirty="0" smtClean="0"/>
              <a:t>-------------------------------------------------------------</a:t>
            </a:r>
            <a:endParaRPr lang="en-US" altLang="zh-CN" sz="1050" dirty="0"/>
          </a:p>
          <a:p>
            <a:pPr marL="342900" indent="-342900"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b="1" dirty="0" smtClean="0"/>
              <a:t>No	Item	Desc</a:t>
            </a:r>
            <a:r>
              <a:rPr lang="en-US" altLang="zh-CN" sz="1050" dirty="0" smtClean="0"/>
              <a:t>	</a:t>
            </a:r>
            <a:r>
              <a:rPr lang="en-US" altLang="zh-CN" sz="1050" b="1" dirty="0" smtClean="0"/>
              <a:t>Uom	UC	Qty</a:t>
            </a:r>
          </a:p>
          <a:p>
            <a:pPr marL="342900" indent="-342900">
              <a:buFontTx/>
              <a:buAutoNum type="arabicPlain"/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dirty="0" smtClean="0"/>
              <a:t>A	AAA	EA	12	24</a:t>
            </a:r>
          </a:p>
          <a:p>
            <a:pPr marL="342900" indent="-342900">
              <a:buFontTx/>
              <a:buAutoNum type="arabicPlain"/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dirty="0" smtClean="0"/>
              <a:t>B	BBB	EA	12	48</a:t>
            </a:r>
          </a:p>
          <a:p>
            <a:pPr marL="342900" indent="-342900"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dirty="0" smtClean="0"/>
              <a:t>3	C	CCC	EA	200	200</a:t>
            </a:r>
          </a:p>
          <a:p>
            <a:pPr marL="342900" indent="-342900">
              <a:buAutoNum type="arabicPlain" startAt="4"/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dirty="0" smtClean="0"/>
              <a:t>D	DDD	EA	100	200</a:t>
            </a:r>
          </a:p>
          <a:p>
            <a:pPr marL="342900" indent="-342900">
              <a:buAutoNum type="arabicPlain" startAt="4"/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endParaRPr lang="en-US" altLang="zh-CN" sz="1050" dirty="0" smtClean="0"/>
          </a:p>
          <a:p>
            <a:pPr marL="342900" indent="-342900"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dirty="0" smtClean="0"/>
              <a:t>			Receiver: XXX</a:t>
            </a:r>
          </a:p>
        </p:txBody>
      </p:sp>
      <p:pic>
        <p:nvPicPr>
          <p:cNvPr id="4" name="图片 3" descr="truck_BW_icon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3147" y="2828944"/>
            <a:ext cx="2467234" cy="950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" name="Text Box 62"/>
          <p:cNvSpPr txBox="1">
            <a:spLocks noChangeArrowheads="1"/>
          </p:cNvSpPr>
          <p:nvPr/>
        </p:nvSpPr>
        <p:spPr bwMode="auto">
          <a:xfrm>
            <a:off x="685799" y="5189556"/>
            <a:ext cx="3386138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0000" tIns="0" rIns="90000" bIns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/>
              <a:t>卸车</a:t>
            </a:r>
            <a:endParaRPr lang="en-US" altLang="zh-CN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/>
              <a:t>扫描</a:t>
            </a:r>
            <a:r>
              <a:rPr lang="en-US" altLang="zh-CN" sz="1600" dirty="0" smtClean="0"/>
              <a:t>ASN</a:t>
            </a:r>
            <a:r>
              <a:rPr lang="zh-CN" altLang="en-US" sz="1600" dirty="0" smtClean="0"/>
              <a:t>条码和物料条码收货</a:t>
            </a:r>
            <a:endParaRPr lang="en-US" altLang="zh-CN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/>
              <a:t>打印收货单</a:t>
            </a:r>
            <a:endParaRPr lang="en-US" altLang="zh-CN" sz="1600" dirty="0"/>
          </a:p>
        </p:txBody>
      </p:sp>
      <p:sp>
        <p:nvSpPr>
          <p:cNvPr id="65" name="Text Box 56"/>
          <p:cNvSpPr txBox="1">
            <a:spLocks noChangeArrowheads="1"/>
          </p:cNvSpPr>
          <p:nvPr/>
        </p:nvSpPr>
        <p:spPr bwMode="auto">
          <a:xfrm>
            <a:off x="1424075" y="3892568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1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66" name="Text Box 56"/>
          <p:cNvSpPr txBox="1">
            <a:spLocks noChangeArrowheads="1"/>
          </p:cNvSpPr>
          <p:nvPr/>
        </p:nvSpPr>
        <p:spPr bwMode="auto">
          <a:xfrm>
            <a:off x="6296115" y="1735151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2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67" name="Text Box 56"/>
          <p:cNvSpPr txBox="1">
            <a:spLocks noChangeArrowheads="1"/>
          </p:cNvSpPr>
          <p:nvPr/>
        </p:nvSpPr>
        <p:spPr bwMode="auto">
          <a:xfrm>
            <a:off x="5896059" y="4064024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3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pic>
        <p:nvPicPr>
          <p:cNvPr id="68" name="Picture 5" descr="Honeywell%20Dolphin7600"/>
          <p:cNvPicPr>
            <a:picLocks noChangeAspect="1" noChangeArrowheads="1"/>
          </p:cNvPicPr>
          <p:nvPr/>
        </p:nvPicPr>
        <p:blipFill>
          <a:blip r:embed="rId3" cstate="print"/>
          <a:srcRect l="25500" r="26312"/>
          <a:stretch>
            <a:fillRect/>
          </a:stretch>
        </p:blipFill>
        <p:spPr bwMode="auto">
          <a:xfrm rot="-1613698">
            <a:off x="5732518" y="1909027"/>
            <a:ext cx="723380" cy="1281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" name="Text Box 25"/>
          <p:cNvSpPr txBox="1">
            <a:spLocks noChangeArrowheads="1"/>
          </p:cNvSpPr>
          <p:nvPr/>
        </p:nvSpPr>
        <p:spPr bwMode="auto">
          <a:xfrm>
            <a:off x="1738304" y="4345019"/>
            <a:ext cx="69471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>
            <a:spAutoFit/>
          </a:bodyPr>
          <a:lstStyle/>
          <a:p>
            <a:r>
              <a:rPr lang="zh-CN" altLang="en-US" sz="2000" dirty="0" smtClean="0"/>
              <a:t>卸车</a:t>
            </a:r>
            <a:endParaRPr lang="en-US" altLang="zh-CN" sz="2000" dirty="0"/>
          </a:p>
        </p:txBody>
      </p:sp>
      <p:sp>
        <p:nvSpPr>
          <p:cNvPr id="70" name="Text Box 25"/>
          <p:cNvSpPr txBox="1">
            <a:spLocks noChangeArrowheads="1"/>
          </p:cNvSpPr>
          <p:nvPr/>
        </p:nvSpPr>
        <p:spPr bwMode="auto">
          <a:xfrm>
            <a:off x="6367457" y="2173314"/>
            <a:ext cx="6434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>
            <a:spAutoFit/>
          </a:bodyPr>
          <a:lstStyle/>
          <a:p>
            <a:r>
              <a:rPr lang="zh-CN" altLang="en-US" sz="1800" dirty="0" smtClean="0"/>
              <a:t>收货</a:t>
            </a:r>
            <a:endParaRPr lang="en-US" altLang="zh-CN" sz="1800" dirty="0"/>
          </a:p>
        </p:txBody>
      </p:sp>
      <p:sp>
        <p:nvSpPr>
          <p:cNvPr id="35" name="Rectangle 10"/>
          <p:cNvSpPr>
            <a:spLocks noChangeArrowheads="1"/>
          </p:cNvSpPr>
          <p:nvPr/>
        </p:nvSpPr>
        <p:spPr bwMode="auto">
          <a:xfrm>
            <a:off x="1581145" y="1246178"/>
            <a:ext cx="2919412" cy="1354151"/>
          </a:xfrm>
          <a:prstGeom prst="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wrap="none" lIns="90000" tIns="0" rIns="90000" bIns="0" anchor="ctr"/>
          <a:lstStyle/>
          <a:p>
            <a:pPr marL="342900" indent="-342900">
              <a:tabLst>
                <a:tab pos="1614488" algn="l"/>
              </a:tabLst>
            </a:pPr>
            <a:r>
              <a:rPr lang="en-US" altLang="zh-CN" sz="1200" b="1" dirty="0" smtClean="0"/>
              <a:t>ASN	</a:t>
            </a:r>
            <a:r>
              <a:rPr lang="en-US" altLang="zh-CN" sz="1050" dirty="0" smtClean="0">
                <a:solidFill>
                  <a:schemeClr val="accent6">
                    <a:lumMod val="50000"/>
                  </a:schemeClr>
                </a:solidFill>
              </a:rPr>
              <a:t>	</a:t>
            </a:r>
            <a:endParaRPr lang="en-US" altLang="zh-CN" sz="1200" dirty="0"/>
          </a:p>
          <a:p>
            <a:pPr marL="342900" indent="-342900"/>
            <a:r>
              <a:rPr lang="en-US" altLang="zh-CN" sz="1050" dirty="0" smtClean="0"/>
              <a:t>-------------------------------------------------------------</a:t>
            </a:r>
            <a:endParaRPr lang="en-US" altLang="zh-CN" sz="1050" dirty="0"/>
          </a:p>
          <a:p>
            <a:pPr marL="342900" indent="-342900"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b="1" dirty="0" smtClean="0"/>
              <a:t>No</a:t>
            </a:r>
            <a:r>
              <a:rPr lang="en-US" altLang="zh-CN" sz="1050" b="1" dirty="0"/>
              <a:t>	</a:t>
            </a:r>
            <a:r>
              <a:rPr lang="en-US" altLang="zh-CN" sz="1050" b="1" dirty="0" smtClean="0"/>
              <a:t>Item</a:t>
            </a:r>
            <a:r>
              <a:rPr lang="en-US" altLang="zh-CN" sz="1050" b="1" dirty="0"/>
              <a:t>	</a:t>
            </a:r>
            <a:r>
              <a:rPr lang="en-US" altLang="zh-CN" sz="1050" b="1" dirty="0" smtClean="0"/>
              <a:t>Desc</a:t>
            </a:r>
            <a:r>
              <a:rPr lang="en-US" altLang="zh-CN" sz="1050" dirty="0"/>
              <a:t>	</a:t>
            </a:r>
            <a:r>
              <a:rPr lang="en-US" altLang="zh-CN" sz="1050" b="1" dirty="0" smtClean="0"/>
              <a:t>Uom	UC	Qty</a:t>
            </a:r>
            <a:endParaRPr lang="en-US" altLang="zh-CN" sz="1050" b="1" dirty="0"/>
          </a:p>
          <a:p>
            <a:pPr marL="342900" indent="-342900">
              <a:buFontTx/>
              <a:buAutoNum type="arabicPlain"/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dirty="0" smtClean="0"/>
              <a:t>A	AAA	EA	12	24</a:t>
            </a:r>
            <a:endParaRPr lang="en-US" altLang="zh-CN" sz="1050" dirty="0"/>
          </a:p>
          <a:p>
            <a:pPr marL="342900" indent="-342900">
              <a:buFontTx/>
              <a:buAutoNum type="arabicPlain"/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dirty="0" smtClean="0"/>
              <a:t>B	BBB	EA	12	48</a:t>
            </a:r>
            <a:endParaRPr lang="en-US" altLang="zh-CN" sz="1050" dirty="0"/>
          </a:p>
          <a:p>
            <a:pPr marL="342900" indent="-342900"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dirty="0" smtClean="0"/>
              <a:t>3	C	CCC	EA	200	200</a:t>
            </a:r>
            <a:endParaRPr lang="en-US" altLang="zh-CN" sz="1050" dirty="0"/>
          </a:p>
          <a:p>
            <a:pPr marL="342900" indent="-342900">
              <a:buAutoNum type="arabicPlain" startAt="4"/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dirty="0" smtClean="0"/>
              <a:t>D	DDD	EA	100	200</a:t>
            </a:r>
          </a:p>
        </p:txBody>
      </p:sp>
      <p:grpSp>
        <p:nvGrpSpPr>
          <p:cNvPr id="6" name="组合 7"/>
          <p:cNvGrpSpPr/>
          <p:nvPr/>
        </p:nvGrpSpPr>
        <p:grpSpPr>
          <a:xfrm>
            <a:off x="3405144" y="1290584"/>
            <a:ext cx="876299" cy="233380"/>
            <a:chOff x="3952866" y="1309670"/>
            <a:chExt cx="876299" cy="266712"/>
          </a:xfrm>
        </p:grpSpPr>
        <p:cxnSp>
          <p:nvCxnSpPr>
            <p:cNvPr id="37" name="直接连接符 36"/>
            <p:cNvCxnSpPr/>
            <p:nvPr/>
          </p:nvCxnSpPr>
          <p:spPr bwMode="auto">
            <a:xfrm rot="5400000">
              <a:off x="3831422" y="1445413"/>
              <a:ext cx="242888" cy="0"/>
            </a:xfrm>
            <a:prstGeom prst="line">
              <a:avLst/>
            </a:prstGeom>
            <a:solidFill>
              <a:srgbClr val="DDF0F7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直接连接符 37"/>
            <p:cNvCxnSpPr/>
            <p:nvPr/>
          </p:nvCxnSpPr>
          <p:spPr bwMode="auto">
            <a:xfrm rot="5400000">
              <a:off x="3883806" y="1440645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直接连接符 38"/>
            <p:cNvCxnSpPr/>
            <p:nvPr/>
          </p:nvCxnSpPr>
          <p:spPr bwMode="auto">
            <a:xfrm rot="5400000">
              <a:off x="3921906" y="1435888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直接连接符 39"/>
            <p:cNvCxnSpPr/>
            <p:nvPr/>
          </p:nvCxnSpPr>
          <p:spPr bwMode="auto">
            <a:xfrm rot="5400000">
              <a:off x="3974292" y="1445412"/>
              <a:ext cx="242888" cy="0"/>
            </a:xfrm>
            <a:prstGeom prst="line">
              <a:avLst/>
            </a:prstGeom>
            <a:solidFill>
              <a:srgbClr val="DDF0F7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直接连接符 40"/>
            <p:cNvCxnSpPr/>
            <p:nvPr/>
          </p:nvCxnSpPr>
          <p:spPr bwMode="auto">
            <a:xfrm rot="5400000">
              <a:off x="4055262" y="1454933"/>
              <a:ext cx="242888" cy="0"/>
            </a:xfrm>
            <a:prstGeom prst="line">
              <a:avLst/>
            </a:prstGeom>
            <a:solidFill>
              <a:srgbClr val="DDF0F7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直接连接符 41"/>
            <p:cNvCxnSpPr/>
            <p:nvPr/>
          </p:nvCxnSpPr>
          <p:spPr bwMode="auto">
            <a:xfrm rot="5400000">
              <a:off x="4107646" y="1435877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直接连接符 45"/>
            <p:cNvCxnSpPr/>
            <p:nvPr/>
          </p:nvCxnSpPr>
          <p:spPr bwMode="auto">
            <a:xfrm rot="5400000">
              <a:off x="4145746" y="1431120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直接连接符 46"/>
            <p:cNvCxnSpPr/>
            <p:nvPr/>
          </p:nvCxnSpPr>
          <p:spPr bwMode="auto">
            <a:xfrm rot="5400000">
              <a:off x="4226708" y="1454932"/>
              <a:ext cx="242888" cy="0"/>
            </a:xfrm>
            <a:prstGeom prst="line">
              <a:avLst/>
            </a:prstGeom>
            <a:solidFill>
              <a:srgbClr val="DDF0F7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直接连接符 47"/>
            <p:cNvCxnSpPr/>
            <p:nvPr/>
          </p:nvCxnSpPr>
          <p:spPr bwMode="auto">
            <a:xfrm rot="5400000">
              <a:off x="4312435" y="1454938"/>
              <a:ext cx="242888" cy="0"/>
            </a:xfrm>
            <a:prstGeom prst="line">
              <a:avLst/>
            </a:prstGeom>
            <a:solidFill>
              <a:srgbClr val="DDF0F7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直接连接符 48"/>
            <p:cNvCxnSpPr/>
            <p:nvPr/>
          </p:nvCxnSpPr>
          <p:spPr bwMode="auto">
            <a:xfrm rot="5400000">
              <a:off x="4364819" y="1435882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直接连接符 49"/>
            <p:cNvCxnSpPr/>
            <p:nvPr/>
          </p:nvCxnSpPr>
          <p:spPr bwMode="auto">
            <a:xfrm rot="5400000">
              <a:off x="4402919" y="1431125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直接连接符 50"/>
            <p:cNvCxnSpPr/>
            <p:nvPr/>
          </p:nvCxnSpPr>
          <p:spPr bwMode="auto">
            <a:xfrm rot="5400000">
              <a:off x="4469593" y="1454937"/>
              <a:ext cx="242888" cy="0"/>
            </a:xfrm>
            <a:prstGeom prst="line">
              <a:avLst/>
            </a:prstGeom>
            <a:solidFill>
              <a:srgbClr val="DDF0F7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直接连接符 51"/>
            <p:cNvCxnSpPr/>
            <p:nvPr/>
          </p:nvCxnSpPr>
          <p:spPr bwMode="auto">
            <a:xfrm rot="5400000">
              <a:off x="4536275" y="1450170"/>
              <a:ext cx="242888" cy="0"/>
            </a:xfrm>
            <a:prstGeom prst="line">
              <a:avLst/>
            </a:prstGeom>
            <a:solidFill>
              <a:srgbClr val="DDF0F7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直接连接符 52"/>
            <p:cNvCxnSpPr/>
            <p:nvPr/>
          </p:nvCxnSpPr>
          <p:spPr bwMode="auto">
            <a:xfrm rot="5400000">
              <a:off x="4588659" y="1431114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直接连接符 53"/>
            <p:cNvCxnSpPr/>
            <p:nvPr/>
          </p:nvCxnSpPr>
          <p:spPr bwMode="auto">
            <a:xfrm rot="5400000">
              <a:off x="4641047" y="1440645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直接连接符 54"/>
            <p:cNvCxnSpPr/>
            <p:nvPr/>
          </p:nvCxnSpPr>
          <p:spPr bwMode="auto">
            <a:xfrm rot="5400000">
              <a:off x="4707721" y="1450169"/>
              <a:ext cx="242888" cy="0"/>
            </a:xfrm>
            <a:prstGeom prst="line">
              <a:avLst/>
            </a:prstGeom>
            <a:solidFill>
              <a:srgbClr val="DDF0F7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6" name="立方体 55"/>
          <p:cNvSpPr/>
          <p:nvPr/>
        </p:nvSpPr>
        <p:spPr bwMode="auto">
          <a:xfrm>
            <a:off x="4514853" y="3486170"/>
            <a:ext cx="1085840" cy="664116"/>
          </a:xfrm>
          <a:prstGeom prst="cube">
            <a:avLst/>
          </a:prstGeom>
          <a:solidFill>
            <a:srgbClr val="99CC00"/>
          </a:solidFill>
          <a:ln w="12700" cap="flat" cmpd="sng" algn="ctr">
            <a:solidFill>
              <a:srgbClr val="FFFFCC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zh-CN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pic>
        <p:nvPicPr>
          <p:cNvPr id="57" name="图片 56" descr="barcode.ico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76805" y="3662362"/>
            <a:ext cx="433388" cy="433388"/>
          </a:xfrm>
          <a:prstGeom prst="rect">
            <a:avLst/>
          </a:prstGeom>
        </p:spPr>
      </p:pic>
      <p:sp>
        <p:nvSpPr>
          <p:cNvPr id="58" name="立方体 57"/>
          <p:cNvSpPr/>
          <p:nvPr/>
        </p:nvSpPr>
        <p:spPr bwMode="auto">
          <a:xfrm>
            <a:off x="4329111" y="3857640"/>
            <a:ext cx="1057267" cy="693633"/>
          </a:xfrm>
          <a:prstGeom prst="cube">
            <a:avLst/>
          </a:prstGeom>
          <a:solidFill>
            <a:srgbClr val="99CC00"/>
          </a:solidFill>
          <a:ln w="12700" cap="flat" cmpd="sng" algn="ctr">
            <a:solidFill>
              <a:srgbClr val="FFFFCC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zh-CN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59" name="立方体 58"/>
          <p:cNvSpPr/>
          <p:nvPr/>
        </p:nvSpPr>
        <p:spPr bwMode="auto">
          <a:xfrm>
            <a:off x="3281362" y="3867165"/>
            <a:ext cx="1057267" cy="693633"/>
          </a:xfrm>
          <a:prstGeom prst="cube">
            <a:avLst/>
          </a:prstGeom>
          <a:solidFill>
            <a:srgbClr val="99CC00"/>
          </a:solidFill>
          <a:ln w="12700" cap="flat" cmpd="sng" algn="ctr">
            <a:solidFill>
              <a:srgbClr val="FFFFCC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zh-CN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pic>
        <p:nvPicPr>
          <p:cNvPr id="60" name="图片 59" descr="barcode.ico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05248" y="4090987"/>
            <a:ext cx="433388" cy="447677"/>
          </a:xfrm>
          <a:prstGeom prst="rect">
            <a:avLst/>
          </a:prstGeom>
        </p:spPr>
      </p:pic>
      <p:sp>
        <p:nvSpPr>
          <p:cNvPr id="61" name="立方体 60"/>
          <p:cNvSpPr/>
          <p:nvPr/>
        </p:nvSpPr>
        <p:spPr bwMode="auto">
          <a:xfrm>
            <a:off x="3605218" y="4076717"/>
            <a:ext cx="1057267" cy="693633"/>
          </a:xfrm>
          <a:prstGeom prst="cube">
            <a:avLst/>
          </a:prstGeom>
          <a:solidFill>
            <a:srgbClr val="99CC00"/>
          </a:solidFill>
          <a:ln w="12700" cap="flat" cmpd="sng" algn="ctr">
            <a:solidFill>
              <a:srgbClr val="FFFFCC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zh-CN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pic>
        <p:nvPicPr>
          <p:cNvPr id="62" name="图片 61" descr="barcode.ico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24305" y="4252912"/>
            <a:ext cx="433388" cy="433388"/>
          </a:xfrm>
          <a:prstGeom prst="rect">
            <a:avLst/>
          </a:prstGeom>
        </p:spPr>
      </p:pic>
      <p:pic>
        <p:nvPicPr>
          <p:cNvPr id="63" name="图片 62" descr="barcode.ico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62493" y="4048125"/>
            <a:ext cx="433388" cy="433388"/>
          </a:xfrm>
          <a:prstGeom prst="rect">
            <a:avLst/>
          </a:prstGeom>
        </p:spPr>
      </p:pic>
      <p:pic>
        <p:nvPicPr>
          <p:cNvPr id="43" name="Picture 4" descr="http://extremetrix.com/blog/wp-content/uploads/2010/11/print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59502" y="3730612"/>
            <a:ext cx="679460" cy="67946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283575" y="6642100"/>
            <a:ext cx="860425" cy="166688"/>
          </a:xfrm>
        </p:spPr>
        <p:txBody>
          <a:bodyPr/>
          <a:lstStyle/>
          <a:p>
            <a:fld id="{68821A7C-08C0-4627-BE1D-58080B577485}" type="slidenum">
              <a:rPr lang="zh-CN" altLang="de-DE" smtClean="0"/>
              <a:pPr/>
              <a:t>31</a:t>
            </a:fld>
            <a:endParaRPr lang="de-DE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3203848" y="2780928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/>
              <a:t>生产发料</a:t>
            </a:r>
            <a:endParaRPr lang="zh-CN" altLang="en-US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Wingdings" pitchFamily="2" charset="2"/>
              </a:rPr>
              <a:t>生产发料方式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供货提前期：不大于</a:t>
            </a:r>
            <a:r>
              <a:rPr lang="en-US" altLang="zh-CN" dirty="0" smtClean="0"/>
              <a:t>2</a:t>
            </a:r>
            <a:r>
              <a:rPr lang="zh-CN" altLang="en-US" dirty="0" smtClean="0"/>
              <a:t>天</a:t>
            </a:r>
            <a:endParaRPr lang="en-US" altLang="zh-CN" dirty="0" smtClean="0"/>
          </a:p>
          <a:p>
            <a:r>
              <a:rPr lang="zh-CN" altLang="en-US" dirty="0" smtClean="0"/>
              <a:t>需求表达方式：要货单</a:t>
            </a:r>
            <a:endParaRPr lang="en-US" altLang="zh-CN" dirty="0" smtClean="0"/>
          </a:p>
          <a:p>
            <a:r>
              <a:rPr lang="zh-CN" altLang="en-US" dirty="0" smtClean="0"/>
              <a:t>要货单的计算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JIT</a:t>
            </a:r>
            <a:r>
              <a:rPr lang="zh-CN" altLang="en-US" dirty="0" smtClean="0"/>
              <a:t>策略：按下游的订单</a:t>
            </a:r>
            <a:r>
              <a:rPr lang="en-US" altLang="zh-CN" dirty="0" smtClean="0"/>
              <a:t>(</a:t>
            </a:r>
            <a:r>
              <a:rPr lang="zh-CN" altLang="en-US" dirty="0" smtClean="0"/>
              <a:t>生产单</a:t>
            </a:r>
            <a:r>
              <a:rPr lang="en-US" altLang="zh-CN" dirty="0" smtClean="0"/>
              <a:t>)</a:t>
            </a:r>
            <a:r>
              <a:rPr lang="zh-CN" altLang="en-US" dirty="0" smtClean="0"/>
              <a:t>生成要货单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看板策略：按目的库位库存消耗生成要货单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按设置的窗口时间自动发单</a:t>
            </a:r>
            <a:r>
              <a:rPr lang="en-US" altLang="zh-CN" dirty="0" smtClean="0"/>
              <a:t>(1</a:t>
            </a:r>
            <a:r>
              <a:rPr lang="zh-CN" altLang="en-US" dirty="0" smtClean="0"/>
              <a:t>天多次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32</a:t>
            </a:fld>
            <a:endParaRPr lang="de-DE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50" name="Text Box 58"/>
          <p:cNvSpPr txBox="1">
            <a:spLocks noChangeArrowheads="1"/>
          </p:cNvSpPr>
          <p:nvPr/>
        </p:nvSpPr>
        <p:spPr bwMode="auto">
          <a:xfrm>
            <a:off x="6573832" y="3675343"/>
            <a:ext cx="69471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>
            <a:spAutoFit/>
          </a:bodyPr>
          <a:lstStyle/>
          <a:p>
            <a:r>
              <a:rPr lang="zh-CN" altLang="en-US" sz="2000" dirty="0" smtClean="0"/>
              <a:t>发货</a:t>
            </a:r>
            <a:endParaRPr lang="en-US" altLang="zh-CN" sz="2000" dirty="0"/>
          </a:p>
        </p:txBody>
      </p:sp>
      <p:sp>
        <p:nvSpPr>
          <p:cNvPr id="53" name="Rectangle 9"/>
          <p:cNvSpPr>
            <a:spLocks noChangeArrowheads="1"/>
          </p:cNvSpPr>
          <p:nvPr/>
        </p:nvSpPr>
        <p:spPr bwMode="auto">
          <a:xfrm>
            <a:off x="528638" y="3497527"/>
            <a:ext cx="1216028" cy="233997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/>
          </a:p>
        </p:txBody>
      </p:sp>
      <p:sp>
        <p:nvSpPr>
          <p:cNvPr id="56" name="Line 12"/>
          <p:cNvSpPr>
            <a:spLocks noChangeShapeType="1"/>
          </p:cNvSpPr>
          <p:nvPr/>
        </p:nvSpPr>
        <p:spPr bwMode="auto">
          <a:xfrm flipV="1">
            <a:off x="528639" y="4335724"/>
            <a:ext cx="1211266" cy="477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" name="Line 13"/>
          <p:cNvSpPr>
            <a:spLocks noChangeShapeType="1"/>
          </p:cNvSpPr>
          <p:nvPr/>
        </p:nvSpPr>
        <p:spPr bwMode="auto">
          <a:xfrm>
            <a:off x="542925" y="4826273"/>
            <a:ext cx="1189042" cy="157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" name="Line 14"/>
          <p:cNvSpPr>
            <a:spLocks noChangeShapeType="1"/>
          </p:cNvSpPr>
          <p:nvPr/>
        </p:nvSpPr>
        <p:spPr bwMode="auto">
          <a:xfrm>
            <a:off x="528638" y="5312048"/>
            <a:ext cx="1217617" cy="633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" name="AutoShape 15"/>
          <p:cNvSpPr>
            <a:spLocks noChangeArrowheads="1"/>
          </p:cNvSpPr>
          <p:nvPr/>
        </p:nvSpPr>
        <p:spPr bwMode="auto">
          <a:xfrm>
            <a:off x="1614479" y="4964417"/>
            <a:ext cx="1057284" cy="404800"/>
          </a:xfrm>
          <a:prstGeom prst="rightArrow">
            <a:avLst>
              <a:gd name="adj1" fmla="val 50000"/>
              <a:gd name="adj2" fmla="val 42051"/>
            </a:avLst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 anchor="ctr"/>
          <a:lstStyle/>
          <a:p>
            <a:pPr eaLnBrk="0" hangingPunct="0">
              <a:lnSpc>
                <a:spcPct val="90000"/>
              </a:lnSpc>
            </a:pPr>
            <a:endParaRPr lang="zh-CN" altLang="zh-CN"/>
          </a:p>
        </p:txBody>
      </p:sp>
      <p:sp>
        <p:nvSpPr>
          <p:cNvPr id="60" name="Text Box 18"/>
          <p:cNvSpPr txBox="1">
            <a:spLocks noChangeArrowheads="1"/>
          </p:cNvSpPr>
          <p:nvPr/>
        </p:nvSpPr>
        <p:spPr bwMode="auto">
          <a:xfrm>
            <a:off x="1827205" y="4365104"/>
            <a:ext cx="1216034" cy="414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拣货</a:t>
            </a:r>
            <a:endParaRPr lang="en-US" altLang="zh-CN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AutoShape 20"/>
          <p:cNvSpPr>
            <a:spLocks noChangeArrowheads="1"/>
          </p:cNvSpPr>
          <p:nvPr/>
        </p:nvSpPr>
        <p:spPr bwMode="auto">
          <a:xfrm>
            <a:off x="736604" y="4911987"/>
            <a:ext cx="331787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/>
          </a:p>
        </p:txBody>
      </p:sp>
      <p:sp>
        <p:nvSpPr>
          <p:cNvPr id="62" name="AutoShape 21"/>
          <p:cNvSpPr>
            <a:spLocks noChangeArrowheads="1"/>
          </p:cNvSpPr>
          <p:nvPr/>
        </p:nvSpPr>
        <p:spPr bwMode="auto">
          <a:xfrm>
            <a:off x="1036641" y="4905637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/>
          </a:p>
        </p:txBody>
      </p:sp>
      <p:sp>
        <p:nvSpPr>
          <p:cNvPr id="64" name="AutoShape 25"/>
          <p:cNvSpPr>
            <a:spLocks noChangeArrowheads="1"/>
          </p:cNvSpPr>
          <p:nvPr/>
        </p:nvSpPr>
        <p:spPr bwMode="auto">
          <a:xfrm>
            <a:off x="736604" y="5386649"/>
            <a:ext cx="331787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/>
          </a:p>
        </p:txBody>
      </p:sp>
      <p:sp>
        <p:nvSpPr>
          <p:cNvPr id="65" name="AutoShape 26"/>
          <p:cNvSpPr>
            <a:spLocks noChangeArrowheads="1"/>
          </p:cNvSpPr>
          <p:nvPr/>
        </p:nvSpPr>
        <p:spPr bwMode="auto">
          <a:xfrm>
            <a:off x="1036641" y="5380299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/>
          </a:p>
        </p:txBody>
      </p:sp>
      <p:sp>
        <p:nvSpPr>
          <p:cNvPr id="66" name="AutoShape 27"/>
          <p:cNvSpPr>
            <a:spLocks noChangeArrowheads="1"/>
          </p:cNvSpPr>
          <p:nvPr/>
        </p:nvSpPr>
        <p:spPr bwMode="auto">
          <a:xfrm>
            <a:off x="1335091" y="5380299"/>
            <a:ext cx="331788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/>
          </a:p>
        </p:txBody>
      </p:sp>
      <p:sp>
        <p:nvSpPr>
          <p:cNvPr id="67" name="AutoShape 28"/>
          <p:cNvSpPr>
            <a:spLocks noChangeArrowheads="1"/>
          </p:cNvSpPr>
          <p:nvPr/>
        </p:nvSpPr>
        <p:spPr bwMode="auto">
          <a:xfrm>
            <a:off x="722316" y="3913449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/>
          </a:p>
        </p:txBody>
      </p:sp>
      <p:sp>
        <p:nvSpPr>
          <p:cNvPr id="68" name="AutoShape 29"/>
          <p:cNvSpPr>
            <a:spLocks noChangeArrowheads="1"/>
          </p:cNvSpPr>
          <p:nvPr/>
        </p:nvSpPr>
        <p:spPr bwMode="auto">
          <a:xfrm>
            <a:off x="1020766" y="3907099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/>
          </a:p>
        </p:txBody>
      </p:sp>
      <p:sp>
        <p:nvSpPr>
          <p:cNvPr id="75" name="AutoShape 50"/>
          <p:cNvSpPr>
            <a:spLocks noChangeArrowheads="1"/>
          </p:cNvSpPr>
          <p:nvPr/>
        </p:nvSpPr>
        <p:spPr bwMode="auto">
          <a:xfrm>
            <a:off x="1020766" y="4413512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/>
          </a:p>
        </p:txBody>
      </p:sp>
      <p:sp>
        <p:nvSpPr>
          <p:cNvPr id="76" name="AutoShape 51"/>
          <p:cNvSpPr>
            <a:spLocks noChangeArrowheads="1"/>
          </p:cNvSpPr>
          <p:nvPr/>
        </p:nvSpPr>
        <p:spPr bwMode="auto">
          <a:xfrm>
            <a:off x="1976446" y="4848525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/>
          </a:p>
        </p:txBody>
      </p:sp>
      <p:sp>
        <p:nvSpPr>
          <p:cNvPr id="77" name="AutoShape 52"/>
          <p:cNvSpPr>
            <a:spLocks noChangeArrowheads="1"/>
          </p:cNvSpPr>
          <p:nvPr/>
        </p:nvSpPr>
        <p:spPr bwMode="auto">
          <a:xfrm>
            <a:off x="1335091" y="4413512"/>
            <a:ext cx="331788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/>
          </a:p>
        </p:txBody>
      </p:sp>
      <p:sp>
        <p:nvSpPr>
          <p:cNvPr id="78" name="AutoShape 23"/>
          <p:cNvSpPr>
            <a:spLocks noChangeArrowheads="1"/>
          </p:cNvSpPr>
          <p:nvPr/>
        </p:nvSpPr>
        <p:spPr bwMode="auto">
          <a:xfrm rot="16200000" flipH="1">
            <a:off x="1809614" y="1726891"/>
            <a:ext cx="647676" cy="1171575"/>
          </a:xfrm>
          <a:custGeom>
            <a:avLst/>
            <a:gdLst>
              <a:gd name="G0" fmla="+- 16421 0 0"/>
              <a:gd name="G1" fmla="+- 3843 0 0"/>
              <a:gd name="G2" fmla="+- 12158 0 3843"/>
              <a:gd name="G3" fmla="+- G2 0 3843"/>
              <a:gd name="G4" fmla="*/ G3 32768 32059"/>
              <a:gd name="G5" fmla="*/ G4 1 2"/>
              <a:gd name="G6" fmla="+- 21600 0 16421"/>
              <a:gd name="G7" fmla="*/ G6 3843 6079"/>
              <a:gd name="G8" fmla="+- G7 16421 0"/>
              <a:gd name="T0" fmla="*/ 16421 w 21600"/>
              <a:gd name="T1" fmla="*/ 0 h 21600"/>
              <a:gd name="T2" fmla="*/ 16421 w 21600"/>
              <a:gd name="T3" fmla="*/ 12158 h 21600"/>
              <a:gd name="T4" fmla="*/ 2286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6421" y="0"/>
                </a:lnTo>
                <a:lnTo>
                  <a:pt x="16421" y="3843"/>
                </a:lnTo>
                <a:lnTo>
                  <a:pt x="12427" y="3843"/>
                </a:lnTo>
                <a:cubicBezTo>
                  <a:pt x="5564" y="3843"/>
                  <a:pt x="0" y="7566"/>
                  <a:pt x="0" y="12158"/>
                </a:cubicBezTo>
                <a:lnTo>
                  <a:pt x="0" y="21600"/>
                </a:lnTo>
                <a:lnTo>
                  <a:pt x="4571" y="21600"/>
                </a:lnTo>
                <a:lnTo>
                  <a:pt x="4571" y="12158"/>
                </a:lnTo>
                <a:cubicBezTo>
                  <a:pt x="4571" y="10036"/>
                  <a:pt x="8088" y="8315"/>
                  <a:pt x="12427" y="8315"/>
                </a:cubicBezTo>
                <a:lnTo>
                  <a:pt x="16421" y="8315"/>
                </a:lnTo>
                <a:lnTo>
                  <a:pt x="16421" y="12158"/>
                </a:lnTo>
                <a:close/>
              </a:path>
            </a:pathLst>
          </a:custGeom>
          <a:solidFill>
            <a:srgbClr val="FF9933"/>
          </a:solidFill>
          <a:ln w="9525">
            <a:noFill/>
            <a:miter lim="800000"/>
            <a:headEnd/>
            <a:tailEnd/>
          </a:ln>
          <a:effectLst/>
        </p:spPr>
        <p:txBody>
          <a:bodyPr rot="10800000" vert="eaVert" wrap="none" lIns="90000" tIns="0" rIns="90000" bIns="0" anchor="ctr"/>
          <a:lstStyle/>
          <a:p>
            <a:pPr algn="ctr"/>
            <a:endParaRPr lang="zh-CN" altLang="zh-CN"/>
          </a:p>
        </p:txBody>
      </p:sp>
      <p:sp>
        <p:nvSpPr>
          <p:cNvPr id="140" name="标题 1"/>
          <p:cNvSpPr txBox="1">
            <a:spLocks/>
          </p:cNvSpPr>
          <p:nvPr/>
        </p:nvSpPr>
        <p:spPr>
          <a:xfrm>
            <a:off x="323528" y="214536"/>
            <a:ext cx="7069535" cy="838200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kern="0" dirty="0" smtClean="0">
                <a:latin typeface="+mn-lt"/>
                <a:cs typeface="+mj-cs"/>
              </a:rPr>
              <a:t>生产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j-cs"/>
              </a:rPr>
              <a:t>发料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j-cs"/>
            </a:endParaRPr>
          </a:p>
        </p:txBody>
      </p:sp>
      <p:sp>
        <p:nvSpPr>
          <p:cNvPr id="70" name="Text Box 56"/>
          <p:cNvSpPr txBox="1">
            <a:spLocks noChangeArrowheads="1"/>
          </p:cNvSpPr>
          <p:nvPr/>
        </p:nvSpPr>
        <p:spPr bwMode="auto">
          <a:xfrm>
            <a:off x="2195736" y="3933056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2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71" name="Text Box 56"/>
          <p:cNvSpPr txBox="1">
            <a:spLocks noChangeArrowheads="1"/>
          </p:cNvSpPr>
          <p:nvPr/>
        </p:nvSpPr>
        <p:spPr bwMode="auto">
          <a:xfrm>
            <a:off x="6448503" y="3241965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3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82" name="流程图: 文档 81"/>
          <p:cNvSpPr/>
          <p:nvPr/>
        </p:nvSpPr>
        <p:spPr bwMode="auto">
          <a:xfrm>
            <a:off x="1475656" y="2852936"/>
            <a:ext cx="919167" cy="533385"/>
          </a:xfrm>
          <a:prstGeom prst="flowChartDocument">
            <a:avLst/>
          </a:prstGeom>
          <a:solidFill>
            <a:schemeClr val="bg1"/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zh-CN" altLang="en-US" sz="1400" b="1" dirty="0" smtClean="0">
                <a:cs typeface="Arial" pitchFamily="34" charset="0"/>
              </a:rPr>
              <a:t>拣货单</a:t>
            </a: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pic>
        <p:nvPicPr>
          <p:cNvPr id="84" name="Picture 5" descr="Honeywell%20Dolphin7600"/>
          <p:cNvPicPr>
            <a:picLocks noChangeAspect="1" noChangeArrowheads="1"/>
          </p:cNvPicPr>
          <p:nvPr/>
        </p:nvPicPr>
        <p:blipFill>
          <a:blip r:embed="rId2" cstate="print"/>
          <a:srcRect l="25500" r="26312"/>
          <a:stretch>
            <a:fillRect/>
          </a:stretch>
        </p:blipFill>
        <p:spPr bwMode="auto">
          <a:xfrm rot="-1613698">
            <a:off x="6003440" y="3436254"/>
            <a:ext cx="514671" cy="912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5" name="Picture 4" descr="http://extremetrix.com/blog/wp-content/uploads/2010/11/print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2204864"/>
            <a:ext cx="679460" cy="679460"/>
          </a:xfrm>
          <a:prstGeom prst="rect">
            <a:avLst/>
          </a:prstGeom>
          <a:noFill/>
        </p:spPr>
      </p:pic>
      <p:sp>
        <p:nvSpPr>
          <p:cNvPr id="86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323528" y="6453336"/>
            <a:ext cx="1219200" cy="32385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fld id="{318BCAB4-7ACE-42E4-895E-DBEB1D6C7B65}" type="slidenum">
              <a:rPr lang="zh-CN" altLang="en-US" sz="1100" smtClean="0"/>
              <a:pPr algn="ctr">
                <a:defRPr/>
              </a:pPr>
              <a:t>33</a:t>
            </a:fld>
            <a:endParaRPr lang="en-US" altLang="zh-CN" sz="1100" dirty="0"/>
          </a:p>
        </p:txBody>
      </p:sp>
      <p:sp>
        <p:nvSpPr>
          <p:cNvPr id="63" name="Rectangle 10"/>
          <p:cNvSpPr>
            <a:spLocks noChangeArrowheads="1"/>
          </p:cNvSpPr>
          <p:nvPr/>
        </p:nvSpPr>
        <p:spPr bwMode="auto">
          <a:xfrm>
            <a:off x="2829674" y="1124744"/>
            <a:ext cx="3038470" cy="1635089"/>
          </a:xfrm>
          <a:prstGeom prst="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wrap="none" lIns="90000" tIns="0" rIns="90000" bIns="0" anchor="ctr"/>
          <a:lstStyle/>
          <a:p>
            <a:pPr marL="342900" indent="-342900">
              <a:tabLst>
                <a:tab pos="1614488" algn="l"/>
              </a:tabLst>
            </a:pPr>
            <a:r>
              <a:rPr lang="en-US" altLang="zh-CN" sz="1200" b="1" dirty="0" smtClean="0"/>
              <a:t>Procure Order	</a:t>
            </a:r>
            <a:endParaRPr lang="en-US" altLang="zh-CN" sz="1050" dirty="0" smtClean="0"/>
          </a:p>
          <a:p>
            <a:pPr marL="342900" indent="-342900">
              <a:tabLst>
                <a:tab pos="1071563" algn="l"/>
              </a:tabLst>
            </a:pPr>
            <a:r>
              <a:rPr lang="en-US" altLang="zh-CN" sz="1050" dirty="0" smtClean="0">
                <a:solidFill>
                  <a:schemeClr val="accent6">
                    <a:lumMod val="50000"/>
                  </a:schemeClr>
                </a:solidFill>
              </a:rPr>
              <a:t>MES		</a:t>
            </a:r>
            <a:r>
              <a:rPr lang="en-US" altLang="zh-CN" sz="1050" dirty="0" smtClean="0"/>
              <a:t>Dock: XXX</a:t>
            </a:r>
          </a:p>
          <a:p>
            <a:pPr marL="342900" indent="-342900">
              <a:tabLst>
                <a:tab pos="1071563" algn="l"/>
              </a:tabLst>
            </a:pPr>
            <a:r>
              <a:rPr lang="en-US" altLang="zh-CN" sz="1050" dirty="0" smtClean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altLang="zh-CN" sz="1050" dirty="0" smtClean="0">
                <a:solidFill>
                  <a:srgbClr val="FF0000"/>
                </a:solidFill>
              </a:rPr>
              <a:t>	</a:t>
            </a:r>
            <a:r>
              <a:rPr lang="en-US" altLang="zh-CN" sz="1050" dirty="0" smtClean="0"/>
              <a:t>Wintime: 10:00  1</a:t>
            </a:r>
            <a:r>
              <a:rPr lang="en-US" altLang="zh-CN" sz="1050" baseline="30000" dirty="0" smtClean="0"/>
              <a:t>st</a:t>
            </a:r>
            <a:r>
              <a:rPr lang="en-US" altLang="zh-CN" sz="1050" dirty="0" smtClean="0"/>
              <a:t> Feb 2012</a:t>
            </a:r>
            <a:endParaRPr lang="en-US" altLang="zh-CN" sz="1200" dirty="0"/>
          </a:p>
          <a:p>
            <a:pPr marL="342900" indent="-342900"/>
            <a:r>
              <a:rPr lang="en-US" altLang="zh-CN" sz="1050" dirty="0" smtClean="0"/>
              <a:t>-------------------------------------------------------------</a:t>
            </a:r>
            <a:endParaRPr lang="en-US" altLang="zh-CN" sz="1050" dirty="0"/>
          </a:p>
          <a:p>
            <a:pPr marL="342900" indent="-342900"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b="1" dirty="0" smtClean="0"/>
              <a:t>No</a:t>
            </a:r>
            <a:r>
              <a:rPr lang="en-US" altLang="zh-CN" sz="1050" b="1" dirty="0"/>
              <a:t>	</a:t>
            </a:r>
            <a:r>
              <a:rPr lang="en-US" altLang="zh-CN" sz="1050" b="1" dirty="0" smtClean="0"/>
              <a:t>Item</a:t>
            </a:r>
            <a:r>
              <a:rPr lang="en-US" altLang="zh-CN" sz="1050" b="1" dirty="0"/>
              <a:t>	</a:t>
            </a:r>
            <a:r>
              <a:rPr lang="en-US" altLang="zh-CN" sz="1050" b="1" dirty="0" smtClean="0"/>
              <a:t>Desc</a:t>
            </a:r>
            <a:r>
              <a:rPr lang="en-US" altLang="zh-CN" sz="1050" dirty="0"/>
              <a:t>	</a:t>
            </a:r>
            <a:r>
              <a:rPr lang="en-US" altLang="zh-CN" sz="1050" b="1" dirty="0" smtClean="0"/>
              <a:t>Uom	UC	Qty</a:t>
            </a:r>
            <a:endParaRPr lang="en-US" altLang="zh-CN" sz="1050" b="1" dirty="0"/>
          </a:p>
          <a:p>
            <a:pPr marL="342900" indent="-342900">
              <a:buFontTx/>
              <a:buAutoNum type="arabicPlain"/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dirty="0" smtClean="0"/>
              <a:t>A	AAA	EA	12	24</a:t>
            </a:r>
            <a:endParaRPr lang="en-US" altLang="zh-CN" sz="1050" dirty="0"/>
          </a:p>
          <a:p>
            <a:pPr marL="342900" indent="-342900">
              <a:buFontTx/>
              <a:buAutoNum type="arabicPlain"/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dirty="0" smtClean="0"/>
              <a:t>B	BBB	EA	12	48</a:t>
            </a:r>
            <a:endParaRPr lang="en-US" altLang="zh-CN" sz="1050" dirty="0"/>
          </a:p>
          <a:p>
            <a:pPr marL="342900" indent="-342900"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dirty="0" smtClean="0"/>
              <a:t>3	C	CCC	EA	200	200</a:t>
            </a:r>
            <a:endParaRPr lang="en-US" altLang="zh-CN" sz="1050" dirty="0"/>
          </a:p>
          <a:p>
            <a:pPr marL="342900" indent="-342900">
              <a:buAutoNum type="arabicPlain" startAt="4"/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dirty="0" smtClean="0"/>
              <a:t>D	DDD	EA	100	200</a:t>
            </a:r>
          </a:p>
        </p:txBody>
      </p:sp>
      <p:grpSp>
        <p:nvGrpSpPr>
          <p:cNvPr id="2" name="组合 7"/>
          <p:cNvGrpSpPr/>
          <p:nvPr/>
        </p:nvGrpSpPr>
        <p:grpSpPr>
          <a:xfrm>
            <a:off x="4767977" y="1169151"/>
            <a:ext cx="876299" cy="233380"/>
            <a:chOff x="3952866" y="1309670"/>
            <a:chExt cx="876299" cy="266712"/>
          </a:xfrm>
        </p:grpSpPr>
        <p:cxnSp>
          <p:nvCxnSpPr>
            <p:cNvPr id="87" name="直接连接符 86"/>
            <p:cNvCxnSpPr/>
            <p:nvPr/>
          </p:nvCxnSpPr>
          <p:spPr bwMode="auto">
            <a:xfrm rot="5400000">
              <a:off x="3831422" y="1445413"/>
              <a:ext cx="242888" cy="0"/>
            </a:xfrm>
            <a:prstGeom prst="line">
              <a:avLst/>
            </a:prstGeom>
            <a:solidFill>
              <a:srgbClr val="DDF0F7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直接连接符 87"/>
            <p:cNvCxnSpPr/>
            <p:nvPr/>
          </p:nvCxnSpPr>
          <p:spPr bwMode="auto">
            <a:xfrm rot="5400000">
              <a:off x="3883806" y="1440645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直接连接符 88"/>
            <p:cNvCxnSpPr/>
            <p:nvPr/>
          </p:nvCxnSpPr>
          <p:spPr bwMode="auto">
            <a:xfrm rot="5400000">
              <a:off x="3921906" y="1435888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直接连接符 90"/>
            <p:cNvCxnSpPr/>
            <p:nvPr/>
          </p:nvCxnSpPr>
          <p:spPr bwMode="auto">
            <a:xfrm rot="5400000">
              <a:off x="3974292" y="1445412"/>
              <a:ext cx="242888" cy="0"/>
            </a:xfrm>
            <a:prstGeom prst="line">
              <a:avLst/>
            </a:prstGeom>
            <a:solidFill>
              <a:srgbClr val="DDF0F7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直接连接符 91"/>
            <p:cNvCxnSpPr/>
            <p:nvPr/>
          </p:nvCxnSpPr>
          <p:spPr bwMode="auto">
            <a:xfrm rot="5400000">
              <a:off x="4055262" y="1454933"/>
              <a:ext cx="242888" cy="0"/>
            </a:xfrm>
            <a:prstGeom prst="line">
              <a:avLst/>
            </a:prstGeom>
            <a:solidFill>
              <a:srgbClr val="DDF0F7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直接连接符 92"/>
            <p:cNvCxnSpPr/>
            <p:nvPr/>
          </p:nvCxnSpPr>
          <p:spPr bwMode="auto">
            <a:xfrm rot="5400000">
              <a:off x="4107646" y="1435877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直接连接符 94"/>
            <p:cNvCxnSpPr/>
            <p:nvPr/>
          </p:nvCxnSpPr>
          <p:spPr bwMode="auto">
            <a:xfrm rot="5400000">
              <a:off x="4145746" y="1431120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直接连接符 95"/>
            <p:cNvCxnSpPr/>
            <p:nvPr/>
          </p:nvCxnSpPr>
          <p:spPr bwMode="auto">
            <a:xfrm rot="5400000">
              <a:off x="4226708" y="1454932"/>
              <a:ext cx="242888" cy="0"/>
            </a:xfrm>
            <a:prstGeom prst="line">
              <a:avLst/>
            </a:prstGeom>
            <a:solidFill>
              <a:srgbClr val="DDF0F7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直接连接符 100"/>
            <p:cNvCxnSpPr/>
            <p:nvPr/>
          </p:nvCxnSpPr>
          <p:spPr bwMode="auto">
            <a:xfrm rot="5400000">
              <a:off x="4312435" y="1454938"/>
              <a:ext cx="242888" cy="0"/>
            </a:xfrm>
            <a:prstGeom prst="line">
              <a:avLst/>
            </a:prstGeom>
            <a:solidFill>
              <a:srgbClr val="DDF0F7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2" name="直接连接符 101"/>
            <p:cNvCxnSpPr/>
            <p:nvPr/>
          </p:nvCxnSpPr>
          <p:spPr bwMode="auto">
            <a:xfrm rot="5400000">
              <a:off x="4364819" y="1435882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5" name="直接连接符 114"/>
            <p:cNvCxnSpPr/>
            <p:nvPr/>
          </p:nvCxnSpPr>
          <p:spPr bwMode="auto">
            <a:xfrm rot="5400000">
              <a:off x="4402919" y="1431125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6" name="直接连接符 115"/>
            <p:cNvCxnSpPr/>
            <p:nvPr/>
          </p:nvCxnSpPr>
          <p:spPr bwMode="auto">
            <a:xfrm rot="5400000">
              <a:off x="4469593" y="1454937"/>
              <a:ext cx="242888" cy="0"/>
            </a:xfrm>
            <a:prstGeom prst="line">
              <a:avLst/>
            </a:prstGeom>
            <a:solidFill>
              <a:srgbClr val="DDF0F7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7" name="直接连接符 116"/>
            <p:cNvCxnSpPr/>
            <p:nvPr/>
          </p:nvCxnSpPr>
          <p:spPr bwMode="auto">
            <a:xfrm rot="5400000">
              <a:off x="4536275" y="1450170"/>
              <a:ext cx="242888" cy="0"/>
            </a:xfrm>
            <a:prstGeom prst="line">
              <a:avLst/>
            </a:prstGeom>
            <a:solidFill>
              <a:srgbClr val="DDF0F7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8" name="直接连接符 117"/>
            <p:cNvCxnSpPr/>
            <p:nvPr/>
          </p:nvCxnSpPr>
          <p:spPr bwMode="auto">
            <a:xfrm rot="5400000">
              <a:off x="4588659" y="1431114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9" name="直接连接符 118"/>
            <p:cNvCxnSpPr/>
            <p:nvPr/>
          </p:nvCxnSpPr>
          <p:spPr bwMode="auto">
            <a:xfrm rot="5400000">
              <a:off x="4641047" y="1440645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0" name="直接连接符 119"/>
            <p:cNvCxnSpPr/>
            <p:nvPr/>
          </p:nvCxnSpPr>
          <p:spPr bwMode="auto">
            <a:xfrm rot="5400000">
              <a:off x="4707721" y="1450169"/>
              <a:ext cx="242888" cy="0"/>
            </a:xfrm>
            <a:prstGeom prst="line">
              <a:avLst/>
            </a:prstGeom>
            <a:solidFill>
              <a:srgbClr val="DDF0F7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21" name="Text Box 56"/>
          <p:cNvSpPr txBox="1">
            <a:spLocks noChangeArrowheads="1"/>
          </p:cNvSpPr>
          <p:nvPr/>
        </p:nvSpPr>
        <p:spPr bwMode="auto">
          <a:xfrm>
            <a:off x="2195736" y="2276872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1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124" name="立方体 123"/>
          <p:cNvSpPr/>
          <p:nvPr/>
        </p:nvSpPr>
        <p:spPr bwMode="auto">
          <a:xfrm>
            <a:off x="3963565" y="4520550"/>
            <a:ext cx="1057267" cy="693633"/>
          </a:xfrm>
          <a:prstGeom prst="cube">
            <a:avLst/>
          </a:prstGeom>
          <a:solidFill>
            <a:srgbClr val="99CC00"/>
          </a:solidFill>
          <a:ln w="12700" cap="flat" cmpd="sng" algn="ctr">
            <a:solidFill>
              <a:srgbClr val="FFFFCC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zh-CN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25" name="立方体 124"/>
          <p:cNvSpPr/>
          <p:nvPr/>
        </p:nvSpPr>
        <p:spPr bwMode="auto">
          <a:xfrm>
            <a:off x="2915816" y="4530075"/>
            <a:ext cx="1057267" cy="693633"/>
          </a:xfrm>
          <a:prstGeom prst="cube">
            <a:avLst/>
          </a:prstGeom>
          <a:solidFill>
            <a:srgbClr val="99CC00"/>
          </a:solidFill>
          <a:ln w="12700" cap="flat" cmpd="sng" algn="ctr">
            <a:solidFill>
              <a:srgbClr val="FFFFCC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zh-CN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pic>
        <p:nvPicPr>
          <p:cNvPr id="126" name="图片 125" descr="barcode.ico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39702" y="4753897"/>
            <a:ext cx="433388" cy="447677"/>
          </a:xfrm>
          <a:prstGeom prst="rect">
            <a:avLst/>
          </a:prstGeom>
        </p:spPr>
      </p:pic>
      <p:sp>
        <p:nvSpPr>
          <p:cNvPr id="127" name="立方体 126"/>
          <p:cNvSpPr/>
          <p:nvPr/>
        </p:nvSpPr>
        <p:spPr bwMode="auto">
          <a:xfrm>
            <a:off x="3239672" y="4739627"/>
            <a:ext cx="1057267" cy="693633"/>
          </a:xfrm>
          <a:prstGeom prst="cube">
            <a:avLst/>
          </a:prstGeom>
          <a:solidFill>
            <a:srgbClr val="99CC00"/>
          </a:solidFill>
          <a:ln w="12700" cap="flat" cmpd="sng" algn="ctr">
            <a:solidFill>
              <a:srgbClr val="FFFFCC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zh-CN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pic>
        <p:nvPicPr>
          <p:cNvPr id="128" name="图片 127" descr="barcode.ico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58759" y="4915822"/>
            <a:ext cx="433388" cy="433388"/>
          </a:xfrm>
          <a:prstGeom prst="rect">
            <a:avLst/>
          </a:prstGeom>
        </p:spPr>
      </p:pic>
      <p:pic>
        <p:nvPicPr>
          <p:cNvPr id="129" name="图片 128" descr="barcode.ico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96947" y="4711035"/>
            <a:ext cx="433388" cy="433388"/>
          </a:xfrm>
          <a:prstGeom prst="rect">
            <a:avLst/>
          </a:prstGeom>
        </p:spPr>
      </p:pic>
      <p:sp>
        <p:nvSpPr>
          <p:cNvPr id="69" name="Text Box 56"/>
          <p:cNvSpPr txBox="1">
            <a:spLocks noChangeArrowheads="1"/>
          </p:cNvSpPr>
          <p:nvPr/>
        </p:nvSpPr>
        <p:spPr bwMode="auto">
          <a:xfrm>
            <a:off x="6612542" y="5785519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4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grpSp>
        <p:nvGrpSpPr>
          <p:cNvPr id="74" name="Group 190"/>
          <p:cNvGrpSpPr>
            <a:grpSpLocks/>
          </p:cNvGrpSpPr>
          <p:nvPr/>
        </p:nvGrpSpPr>
        <p:grpSpPr bwMode="auto">
          <a:xfrm>
            <a:off x="7408136" y="4649599"/>
            <a:ext cx="1314134" cy="1205762"/>
            <a:chOff x="1824" y="2511"/>
            <a:chExt cx="603" cy="521"/>
          </a:xfrm>
        </p:grpSpPr>
        <p:sp>
          <p:nvSpPr>
            <p:cNvPr id="79" name="Freeform 191" descr="50%"/>
            <p:cNvSpPr>
              <a:spLocks/>
            </p:cNvSpPr>
            <p:nvPr/>
          </p:nvSpPr>
          <p:spPr bwMode="auto">
            <a:xfrm>
              <a:off x="1824" y="2647"/>
              <a:ext cx="131" cy="35"/>
            </a:xfrm>
            <a:custGeom>
              <a:avLst/>
              <a:gdLst>
                <a:gd name="T0" fmla="*/ 0 w 131"/>
                <a:gd name="T1" fmla="*/ 34 h 35"/>
                <a:gd name="T2" fmla="*/ 118 w 131"/>
                <a:gd name="T3" fmla="*/ 0 h 35"/>
                <a:gd name="T4" fmla="*/ 130 w 131"/>
                <a:gd name="T5" fmla="*/ 0 h 35"/>
                <a:gd name="T6" fmla="*/ 10 w 131"/>
                <a:gd name="T7" fmla="*/ 34 h 35"/>
                <a:gd name="T8" fmla="*/ 0 w 131"/>
                <a:gd name="T9" fmla="*/ 34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1"/>
                <a:gd name="T16" fmla="*/ 0 h 35"/>
                <a:gd name="T17" fmla="*/ 131 w 131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1" h="35">
                  <a:moveTo>
                    <a:pt x="0" y="34"/>
                  </a:moveTo>
                  <a:lnTo>
                    <a:pt x="118" y="0"/>
                  </a:lnTo>
                  <a:lnTo>
                    <a:pt x="130" y="0"/>
                  </a:lnTo>
                  <a:lnTo>
                    <a:pt x="10" y="34"/>
                  </a:lnTo>
                  <a:lnTo>
                    <a:pt x="0" y="34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81" name="Freeform 192"/>
            <p:cNvSpPr>
              <a:spLocks/>
            </p:cNvSpPr>
            <p:nvPr/>
          </p:nvSpPr>
          <p:spPr bwMode="auto">
            <a:xfrm>
              <a:off x="1911" y="2619"/>
              <a:ext cx="15" cy="20"/>
            </a:xfrm>
            <a:custGeom>
              <a:avLst/>
              <a:gdLst>
                <a:gd name="T0" fmla="*/ 0 w 15"/>
                <a:gd name="T1" fmla="*/ 19 h 20"/>
                <a:gd name="T2" fmla="*/ 0 w 15"/>
                <a:gd name="T3" fmla="*/ 0 h 20"/>
                <a:gd name="T4" fmla="*/ 6 w 15"/>
                <a:gd name="T5" fmla="*/ 0 h 20"/>
                <a:gd name="T6" fmla="*/ 14 w 15"/>
                <a:gd name="T7" fmla="*/ 2 h 20"/>
                <a:gd name="T8" fmla="*/ 0 w 15"/>
                <a:gd name="T9" fmla="*/ 19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20"/>
                <a:gd name="T17" fmla="*/ 15 w 15"/>
                <a:gd name="T18" fmla="*/ 20 h 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20">
                  <a:moveTo>
                    <a:pt x="0" y="19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14" y="2"/>
                  </a:lnTo>
                  <a:lnTo>
                    <a:pt x="0" y="19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83" name="Line 193"/>
            <p:cNvSpPr>
              <a:spLocks noChangeShapeType="1"/>
            </p:cNvSpPr>
            <p:nvPr/>
          </p:nvSpPr>
          <p:spPr bwMode="auto">
            <a:xfrm flipH="1">
              <a:off x="1911" y="2548"/>
              <a:ext cx="28" cy="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90" name="Group 194"/>
            <p:cNvGrpSpPr>
              <a:grpSpLocks/>
            </p:cNvGrpSpPr>
            <p:nvPr/>
          </p:nvGrpSpPr>
          <p:grpSpPr bwMode="auto">
            <a:xfrm>
              <a:off x="2227" y="2801"/>
              <a:ext cx="200" cy="168"/>
              <a:chOff x="2227" y="2801"/>
              <a:chExt cx="200" cy="168"/>
            </a:xfrm>
          </p:grpSpPr>
          <p:sp>
            <p:nvSpPr>
              <p:cNvPr id="238" name="Freeform 195"/>
              <p:cNvSpPr>
                <a:spLocks/>
              </p:cNvSpPr>
              <p:nvPr/>
            </p:nvSpPr>
            <p:spPr bwMode="auto">
              <a:xfrm>
                <a:off x="2264" y="2836"/>
                <a:ext cx="161" cy="129"/>
              </a:xfrm>
              <a:custGeom>
                <a:avLst/>
                <a:gdLst>
                  <a:gd name="T0" fmla="*/ 0 w 161"/>
                  <a:gd name="T1" fmla="*/ 0 h 129"/>
                  <a:gd name="T2" fmla="*/ 0 w 161"/>
                  <a:gd name="T3" fmla="*/ 128 h 129"/>
                  <a:gd name="T4" fmla="*/ 160 w 161"/>
                  <a:gd name="T5" fmla="*/ 128 h 129"/>
                  <a:gd name="T6" fmla="*/ 160 w 161"/>
                  <a:gd name="T7" fmla="*/ 0 h 129"/>
                  <a:gd name="T8" fmla="*/ 0 w 161"/>
                  <a:gd name="T9" fmla="*/ 0 h 12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1"/>
                  <a:gd name="T16" fmla="*/ 0 h 129"/>
                  <a:gd name="T17" fmla="*/ 161 w 161"/>
                  <a:gd name="T18" fmla="*/ 129 h 12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1" h="129">
                    <a:moveTo>
                      <a:pt x="0" y="0"/>
                    </a:moveTo>
                    <a:lnTo>
                      <a:pt x="0" y="128"/>
                    </a:lnTo>
                    <a:lnTo>
                      <a:pt x="160" y="128"/>
                    </a:lnTo>
                    <a:lnTo>
                      <a:pt x="16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 lIns="91433" tIns="45716" rIns="91433" bIns="45716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algn="l"/>
                <a:endParaRPr lang="zh-CN" altLang="zh-CN" sz="1400">
                  <a:latin typeface="Futura Bk"/>
                </a:endParaRPr>
              </a:p>
            </p:txBody>
          </p:sp>
          <p:sp>
            <p:nvSpPr>
              <p:cNvPr id="239" name="Freeform 196"/>
              <p:cNvSpPr>
                <a:spLocks/>
              </p:cNvSpPr>
              <p:nvPr/>
            </p:nvSpPr>
            <p:spPr bwMode="auto">
              <a:xfrm>
                <a:off x="2264" y="2836"/>
                <a:ext cx="163" cy="130"/>
              </a:xfrm>
              <a:custGeom>
                <a:avLst/>
                <a:gdLst>
                  <a:gd name="T0" fmla="*/ 0 w 163"/>
                  <a:gd name="T1" fmla="*/ 0 h 130"/>
                  <a:gd name="T2" fmla="*/ 0 w 163"/>
                  <a:gd name="T3" fmla="*/ 129 h 130"/>
                  <a:gd name="T4" fmla="*/ 162 w 163"/>
                  <a:gd name="T5" fmla="*/ 129 h 130"/>
                  <a:gd name="T6" fmla="*/ 162 w 163"/>
                  <a:gd name="T7" fmla="*/ 0 h 13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3"/>
                  <a:gd name="T13" fmla="*/ 0 h 130"/>
                  <a:gd name="T14" fmla="*/ 163 w 163"/>
                  <a:gd name="T15" fmla="*/ 130 h 13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3" h="130">
                    <a:moveTo>
                      <a:pt x="0" y="0"/>
                    </a:moveTo>
                    <a:lnTo>
                      <a:pt x="0" y="129"/>
                    </a:lnTo>
                    <a:lnTo>
                      <a:pt x="162" y="129"/>
                    </a:lnTo>
                    <a:lnTo>
                      <a:pt x="162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lIns="91433" tIns="45716" rIns="91433" bIns="45716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algn="l"/>
                <a:endParaRPr lang="zh-CN" altLang="zh-CN" sz="1400">
                  <a:latin typeface="Futura Bk"/>
                </a:endParaRPr>
              </a:p>
            </p:txBody>
          </p:sp>
          <p:sp>
            <p:nvSpPr>
              <p:cNvPr id="240" name="Oval 197" descr="50%"/>
              <p:cNvSpPr>
                <a:spLocks noChangeArrowheads="1"/>
              </p:cNvSpPr>
              <p:nvPr/>
            </p:nvSpPr>
            <p:spPr bwMode="auto">
              <a:xfrm>
                <a:off x="2331" y="2895"/>
                <a:ext cx="38" cy="10"/>
              </a:xfrm>
              <a:prstGeom prst="ellipse">
                <a:avLst/>
              </a:prstGeom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1433" tIns="45716" rIns="91433" bIns="45716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algn="l">
                  <a:lnSpc>
                    <a:spcPts val="1500"/>
                  </a:lnSpc>
                  <a:spcBef>
                    <a:spcPts val="1200"/>
                  </a:spcBef>
                  <a:buClr>
                    <a:srgbClr val="005696"/>
                  </a:buClr>
                  <a:buSzPct val="80000"/>
                </a:pPr>
                <a:endParaRPr lang="zh-CN" altLang="zh-CN" sz="1400">
                  <a:latin typeface="Futura Bk"/>
                </a:endParaRPr>
              </a:p>
            </p:txBody>
          </p:sp>
          <p:sp>
            <p:nvSpPr>
              <p:cNvPr id="241" name="Arc 198"/>
              <p:cNvSpPr>
                <a:spLocks/>
              </p:cNvSpPr>
              <p:nvPr/>
            </p:nvSpPr>
            <p:spPr bwMode="auto">
              <a:xfrm>
                <a:off x="2272" y="2838"/>
                <a:ext cx="81" cy="60"/>
              </a:xfrm>
              <a:custGeom>
                <a:avLst/>
                <a:gdLst>
                  <a:gd name="T0" fmla="*/ 0 w 21600"/>
                  <a:gd name="T1" fmla="*/ 0 h 22324"/>
                  <a:gd name="T2" fmla="*/ 0 w 21600"/>
                  <a:gd name="T3" fmla="*/ 0 h 22324"/>
                  <a:gd name="T4" fmla="*/ 0 w 21600"/>
                  <a:gd name="T5" fmla="*/ 0 h 2232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2324"/>
                  <a:gd name="T11" fmla="*/ 21600 w 21600"/>
                  <a:gd name="T12" fmla="*/ 22324 h 2232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2324" fill="none" extrusionOk="0">
                    <a:moveTo>
                      <a:pt x="20780" y="22324"/>
                    </a:moveTo>
                    <a:cubicBezTo>
                      <a:pt x="9178" y="21884"/>
                      <a:pt x="0" y="12350"/>
                      <a:pt x="0" y="740"/>
                    </a:cubicBezTo>
                    <a:cubicBezTo>
                      <a:pt x="-1" y="493"/>
                      <a:pt x="4" y="246"/>
                      <a:pt x="12" y="-1"/>
                    </a:cubicBezTo>
                  </a:path>
                  <a:path w="21600" h="22324" stroke="0" extrusionOk="0">
                    <a:moveTo>
                      <a:pt x="20780" y="22324"/>
                    </a:moveTo>
                    <a:cubicBezTo>
                      <a:pt x="9178" y="21884"/>
                      <a:pt x="0" y="12350"/>
                      <a:pt x="0" y="740"/>
                    </a:cubicBezTo>
                    <a:cubicBezTo>
                      <a:pt x="-1" y="493"/>
                      <a:pt x="4" y="246"/>
                      <a:pt x="12" y="-1"/>
                    </a:cubicBezTo>
                    <a:lnTo>
                      <a:pt x="21600" y="74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1433" tIns="45716" rIns="91433" bIns="45716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algn="l"/>
                <a:endParaRPr lang="zh-CN" altLang="zh-CN" sz="1400">
                  <a:latin typeface="Futura Bk"/>
                </a:endParaRPr>
              </a:p>
            </p:txBody>
          </p:sp>
          <p:sp>
            <p:nvSpPr>
              <p:cNvPr id="242" name="Arc 199"/>
              <p:cNvSpPr>
                <a:spLocks/>
              </p:cNvSpPr>
              <p:nvPr/>
            </p:nvSpPr>
            <p:spPr bwMode="auto">
              <a:xfrm>
                <a:off x="2349" y="2836"/>
                <a:ext cx="72" cy="60"/>
              </a:xfrm>
              <a:custGeom>
                <a:avLst/>
                <a:gdLst>
                  <a:gd name="T0" fmla="*/ 0 w 22232"/>
                  <a:gd name="T1" fmla="*/ 0 h 21974"/>
                  <a:gd name="T2" fmla="*/ 0 w 22232"/>
                  <a:gd name="T3" fmla="*/ 0 h 21974"/>
                  <a:gd name="T4" fmla="*/ 0 w 22232"/>
                  <a:gd name="T5" fmla="*/ 0 h 21974"/>
                  <a:gd name="T6" fmla="*/ 0 60000 65536"/>
                  <a:gd name="T7" fmla="*/ 0 60000 65536"/>
                  <a:gd name="T8" fmla="*/ 0 60000 65536"/>
                  <a:gd name="T9" fmla="*/ 0 w 22232"/>
                  <a:gd name="T10" fmla="*/ 0 h 21974"/>
                  <a:gd name="T11" fmla="*/ 22232 w 22232"/>
                  <a:gd name="T12" fmla="*/ 21974 h 219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232" h="21974" fill="none" extrusionOk="0">
                    <a:moveTo>
                      <a:pt x="22228" y="0"/>
                    </a:moveTo>
                    <a:cubicBezTo>
                      <a:pt x="22230" y="124"/>
                      <a:pt x="22232" y="249"/>
                      <a:pt x="22232" y="374"/>
                    </a:cubicBezTo>
                    <a:cubicBezTo>
                      <a:pt x="22232" y="12303"/>
                      <a:pt x="12561" y="21974"/>
                      <a:pt x="632" y="21974"/>
                    </a:cubicBezTo>
                    <a:cubicBezTo>
                      <a:pt x="421" y="21974"/>
                      <a:pt x="210" y="21970"/>
                      <a:pt x="0" y="21964"/>
                    </a:cubicBezTo>
                  </a:path>
                  <a:path w="22232" h="21974" stroke="0" extrusionOk="0">
                    <a:moveTo>
                      <a:pt x="22228" y="0"/>
                    </a:moveTo>
                    <a:cubicBezTo>
                      <a:pt x="22230" y="124"/>
                      <a:pt x="22232" y="249"/>
                      <a:pt x="22232" y="374"/>
                    </a:cubicBezTo>
                    <a:cubicBezTo>
                      <a:pt x="22232" y="12303"/>
                      <a:pt x="12561" y="21974"/>
                      <a:pt x="632" y="21974"/>
                    </a:cubicBezTo>
                    <a:cubicBezTo>
                      <a:pt x="421" y="21974"/>
                      <a:pt x="210" y="21970"/>
                      <a:pt x="0" y="21964"/>
                    </a:cubicBezTo>
                    <a:lnTo>
                      <a:pt x="632" y="374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1433" tIns="45716" rIns="91433" bIns="45716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algn="l"/>
                <a:endParaRPr lang="zh-CN" altLang="zh-CN" sz="1400">
                  <a:latin typeface="Futura Bk"/>
                </a:endParaRPr>
              </a:p>
            </p:txBody>
          </p:sp>
          <p:sp>
            <p:nvSpPr>
              <p:cNvPr id="243" name="Line 200"/>
              <p:cNvSpPr>
                <a:spLocks noChangeShapeType="1"/>
              </p:cNvSpPr>
              <p:nvPr/>
            </p:nvSpPr>
            <p:spPr bwMode="auto">
              <a:xfrm flipH="1">
                <a:off x="2227" y="2801"/>
                <a:ext cx="1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44" name="Oval 201" descr="50%"/>
              <p:cNvSpPr>
                <a:spLocks noChangeArrowheads="1"/>
              </p:cNvSpPr>
              <p:nvPr/>
            </p:nvSpPr>
            <p:spPr bwMode="auto">
              <a:xfrm>
                <a:off x="2266" y="2837"/>
                <a:ext cx="38" cy="9"/>
              </a:xfrm>
              <a:prstGeom prst="ellipse">
                <a:avLst/>
              </a:prstGeom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1433" tIns="45716" rIns="91433" bIns="45716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algn="l">
                  <a:lnSpc>
                    <a:spcPts val="1500"/>
                  </a:lnSpc>
                  <a:spcBef>
                    <a:spcPts val="1200"/>
                  </a:spcBef>
                  <a:buClr>
                    <a:srgbClr val="005696"/>
                  </a:buClr>
                  <a:buSzPct val="80000"/>
                </a:pPr>
                <a:endParaRPr lang="zh-CN" altLang="zh-CN" sz="1400">
                  <a:latin typeface="Futura Bk"/>
                </a:endParaRPr>
              </a:p>
            </p:txBody>
          </p:sp>
          <p:sp>
            <p:nvSpPr>
              <p:cNvPr id="245" name="Oval 202" descr="50%"/>
              <p:cNvSpPr>
                <a:spLocks noChangeArrowheads="1"/>
              </p:cNvSpPr>
              <p:nvPr/>
            </p:nvSpPr>
            <p:spPr bwMode="auto">
              <a:xfrm>
                <a:off x="2277" y="2848"/>
                <a:ext cx="38" cy="9"/>
              </a:xfrm>
              <a:prstGeom prst="ellipse">
                <a:avLst/>
              </a:prstGeom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1433" tIns="45716" rIns="91433" bIns="45716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algn="l">
                  <a:lnSpc>
                    <a:spcPts val="1500"/>
                  </a:lnSpc>
                  <a:spcBef>
                    <a:spcPts val="1200"/>
                  </a:spcBef>
                  <a:buClr>
                    <a:srgbClr val="005696"/>
                  </a:buClr>
                  <a:buSzPct val="80000"/>
                </a:pPr>
                <a:endParaRPr lang="zh-CN" altLang="zh-CN" sz="1400">
                  <a:latin typeface="Futura Bk"/>
                </a:endParaRPr>
              </a:p>
            </p:txBody>
          </p:sp>
          <p:sp>
            <p:nvSpPr>
              <p:cNvPr id="246" name="Oval 203" descr="50%"/>
              <p:cNvSpPr>
                <a:spLocks noChangeArrowheads="1"/>
              </p:cNvSpPr>
              <p:nvPr/>
            </p:nvSpPr>
            <p:spPr bwMode="auto">
              <a:xfrm>
                <a:off x="2277" y="2861"/>
                <a:ext cx="38" cy="9"/>
              </a:xfrm>
              <a:prstGeom prst="ellipse">
                <a:avLst/>
              </a:prstGeom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1433" tIns="45716" rIns="91433" bIns="45716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algn="l">
                  <a:lnSpc>
                    <a:spcPts val="1500"/>
                  </a:lnSpc>
                  <a:spcBef>
                    <a:spcPts val="1200"/>
                  </a:spcBef>
                  <a:buClr>
                    <a:srgbClr val="005696"/>
                  </a:buClr>
                  <a:buSzPct val="80000"/>
                </a:pPr>
                <a:endParaRPr lang="zh-CN" altLang="zh-CN" sz="1400">
                  <a:latin typeface="Futura Bk"/>
                </a:endParaRPr>
              </a:p>
            </p:txBody>
          </p:sp>
          <p:sp>
            <p:nvSpPr>
              <p:cNvPr id="247" name="Oval 204" descr="50%"/>
              <p:cNvSpPr>
                <a:spLocks noChangeArrowheads="1"/>
              </p:cNvSpPr>
              <p:nvPr/>
            </p:nvSpPr>
            <p:spPr bwMode="auto">
              <a:xfrm>
                <a:off x="2299" y="2861"/>
                <a:ext cx="38" cy="9"/>
              </a:xfrm>
              <a:prstGeom prst="ellipse">
                <a:avLst/>
              </a:prstGeom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1433" tIns="45716" rIns="91433" bIns="45716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algn="l">
                  <a:lnSpc>
                    <a:spcPts val="1500"/>
                  </a:lnSpc>
                  <a:spcBef>
                    <a:spcPts val="1200"/>
                  </a:spcBef>
                  <a:buClr>
                    <a:srgbClr val="005696"/>
                  </a:buClr>
                  <a:buSzPct val="80000"/>
                </a:pPr>
                <a:endParaRPr lang="zh-CN" altLang="zh-CN" sz="1400">
                  <a:latin typeface="Futura Bk"/>
                </a:endParaRPr>
              </a:p>
            </p:txBody>
          </p:sp>
          <p:sp>
            <p:nvSpPr>
              <p:cNvPr id="248" name="Oval 205" descr="50%"/>
              <p:cNvSpPr>
                <a:spLocks noChangeArrowheads="1"/>
              </p:cNvSpPr>
              <p:nvPr/>
            </p:nvSpPr>
            <p:spPr bwMode="auto">
              <a:xfrm>
                <a:off x="2299" y="2872"/>
                <a:ext cx="38" cy="9"/>
              </a:xfrm>
              <a:prstGeom prst="ellipse">
                <a:avLst/>
              </a:prstGeom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1433" tIns="45716" rIns="91433" bIns="45716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algn="l">
                  <a:lnSpc>
                    <a:spcPts val="1500"/>
                  </a:lnSpc>
                  <a:spcBef>
                    <a:spcPts val="1200"/>
                  </a:spcBef>
                  <a:buClr>
                    <a:srgbClr val="005696"/>
                  </a:buClr>
                  <a:buSzPct val="80000"/>
                </a:pPr>
                <a:endParaRPr lang="zh-CN" altLang="zh-CN" sz="1400">
                  <a:latin typeface="Futura Bk"/>
                </a:endParaRPr>
              </a:p>
            </p:txBody>
          </p:sp>
          <p:sp>
            <p:nvSpPr>
              <p:cNvPr id="249" name="Oval 206" descr="50%"/>
              <p:cNvSpPr>
                <a:spLocks noChangeArrowheads="1"/>
              </p:cNvSpPr>
              <p:nvPr/>
            </p:nvSpPr>
            <p:spPr bwMode="auto">
              <a:xfrm>
                <a:off x="2299" y="2837"/>
                <a:ext cx="38" cy="9"/>
              </a:xfrm>
              <a:prstGeom prst="ellipse">
                <a:avLst/>
              </a:prstGeom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1433" tIns="45716" rIns="91433" bIns="45716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algn="l">
                  <a:lnSpc>
                    <a:spcPts val="1500"/>
                  </a:lnSpc>
                  <a:spcBef>
                    <a:spcPts val="1200"/>
                  </a:spcBef>
                  <a:buClr>
                    <a:srgbClr val="005696"/>
                  </a:buClr>
                  <a:buSzPct val="80000"/>
                </a:pPr>
                <a:endParaRPr lang="zh-CN" altLang="zh-CN" sz="1400">
                  <a:latin typeface="Futura Bk"/>
                </a:endParaRPr>
              </a:p>
            </p:txBody>
          </p:sp>
          <p:sp>
            <p:nvSpPr>
              <p:cNvPr id="250" name="Oval 207" descr="50%"/>
              <p:cNvSpPr>
                <a:spLocks noChangeArrowheads="1"/>
              </p:cNvSpPr>
              <p:nvPr/>
            </p:nvSpPr>
            <p:spPr bwMode="auto">
              <a:xfrm>
                <a:off x="2309" y="2848"/>
                <a:ext cx="38" cy="9"/>
              </a:xfrm>
              <a:prstGeom prst="ellipse">
                <a:avLst/>
              </a:prstGeom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1433" tIns="45716" rIns="91433" bIns="45716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algn="l">
                  <a:lnSpc>
                    <a:spcPts val="1500"/>
                  </a:lnSpc>
                  <a:spcBef>
                    <a:spcPts val="1200"/>
                  </a:spcBef>
                  <a:buClr>
                    <a:srgbClr val="005696"/>
                  </a:buClr>
                  <a:buSzPct val="80000"/>
                </a:pPr>
                <a:endParaRPr lang="zh-CN" altLang="zh-CN" sz="1400">
                  <a:latin typeface="Futura Bk"/>
                </a:endParaRPr>
              </a:p>
            </p:txBody>
          </p:sp>
          <p:sp>
            <p:nvSpPr>
              <p:cNvPr id="251" name="Oval 208" descr="50%"/>
              <p:cNvSpPr>
                <a:spLocks noChangeArrowheads="1"/>
              </p:cNvSpPr>
              <p:nvPr/>
            </p:nvSpPr>
            <p:spPr bwMode="auto">
              <a:xfrm>
                <a:off x="2320" y="2861"/>
                <a:ext cx="38" cy="9"/>
              </a:xfrm>
              <a:prstGeom prst="ellipse">
                <a:avLst/>
              </a:prstGeom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1433" tIns="45716" rIns="91433" bIns="45716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algn="l">
                  <a:lnSpc>
                    <a:spcPts val="1500"/>
                  </a:lnSpc>
                  <a:spcBef>
                    <a:spcPts val="1200"/>
                  </a:spcBef>
                  <a:buClr>
                    <a:srgbClr val="005696"/>
                  </a:buClr>
                  <a:buSzPct val="80000"/>
                </a:pPr>
                <a:endParaRPr lang="zh-CN" altLang="zh-CN" sz="1400">
                  <a:latin typeface="Futura Bk"/>
                </a:endParaRPr>
              </a:p>
            </p:txBody>
          </p:sp>
          <p:sp>
            <p:nvSpPr>
              <p:cNvPr id="252" name="Oval 209" descr="50%"/>
              <p:cNvSpPr>
                <a:spLocks noChangeArrowheads="1"/>
              </p:cNvSpPr>
              <p:nvPr/>
            </p:nvSpPr>
            <p:spPr bwMode="auto">
              <a:xfrm>
                <a:off x="2320" y="2884"/>
                <a:ext cx="38" cy="8"/>
              </a:xfrm>
              <a:prstGeom prst="ellipse">
                <a:avLst/>
              </a:prstGeom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1433" tIns="45716" rIns="91433" bIns="45716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algn="l">
                  <a:lnSpc>
                    <a:spcPts val="1500"/>
                  </a:lnSpc>
                  <a:spcBef>
                    <a:spcPts val="1200"/>
                  </a:spcBef>
                  <a:buClr>
                    <a:srgbClr val="005696"/>
                  </a:buClr>
                  <a:buSzPct val="80000"/>
                </a:pPr>
                <a:endParaRPr lang="zh-CN" altLang="zh-CN" sz="1400">
                  <a:latin typeface="Futura Bk"/>
                </a:endParaRPr>
              </a:p>
            </p:txBody>
          </p:sp>
          <p:sp>
            <p:nvSpPr>
              <p:cNvPr id="253" name="Oval 210" descr="50%"/>
              <p:cNvSpPr>
                <a:spLocks noChangeArrowheads="1"/>
              </p:cNvSpPr>
              <p:nvPr/>
            </p:nvSpPr>
            <p:spPr bwMode="auto">
              <a:xfrm>
                <a:off x="2342" y="2884"/>
                <a:ext cx="38" cy="8"/>
              </a:xfrm>
              <a:prstGeom prst="ellipse">
                <a:avLst/>
              </a:prstGeom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1433" tIns="45716" rIns="91433" bIns="45716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algn="l">
                  <a:lnSpc>
                    <a:spcPts val="1500"/>
                  </a:lnSpc>
                  <a:spcBef>
                    <a:spcPts val="1200"/>
                  </a:spcBef>
                  <a:buClr>
                    <a:srgbClr val="005696"/>
                  </a:buClr>
                  <a:buSzPct val="80000"/>
                </a:pPr>
                <a:endParaRPr lang="zh-CN" altLang="zh-CN" sz="1400">
                  <a:latin typeface="Futura Bk"/>
                </a:endParaRPr>
              </a:p>
            </p:txBody>
          </p:sp>
          <p:sp>
            <p:nvSpPr>
              <p:cNvPr id="254" name="Oval 211" descr="50%"/>
              <p:cNvSpPr>
                <a:spLocks noChangeArrowheads="1"/>
              </p:cNvSpPr>
              <p:nvPr/>
            </p:nvSpPr>
            <p:spPr bwMode="auto">
              <a:xfrm>
                <a:off x="2331" y="2837"/>
                <a:ext cx="38" cy="9"/>
              </a:xfrm>
              <a:prstGeom prst="ellipse">
                <a:avLst/>
              </a:prstGeom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1433" tIns="45716" rIns="91433" bIns="45716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algn="l">
                  <a:lnSpc>
                    <a:spcPts val="1500"/>
                  </a:lnSpc>
                  <a:spcBef>
                    <a:spcPts val="1200"/>
                  </a:spcBef>
                  <a:buClr>
                    <a:srgbClr val="005696"/>
                  </a:buClr>
                  <a:buSzPct val="80000"/>
                </a:pPr>
                <a:endParaRPr lang="zh-CN" altLang="zh-CN" sz="1400">
                  <a:latin typeface="Futura Bk"/>
                </a:endParaRPr>
              </a:p>
            </p:txBody>
          </p:sp>
          <p:sp>
            <p:nvSpPr>
              <p:cNvPr id="255" name="Oval 212" descr="50%"/>
              <p:cNvSpPr>
                <a:spLocks noChangeArrowheads="1"/>
              </p:cNvSpPr>
              <p:nvPr/>
            </p:nvSpPr>
            <p:spPr bwMode="auto">
              <a:xfrm>
                <a:off x="2342" y="2848"/>
                <a:ext cx="38" cy="9"/>
              </a:xfrm>
              <a:prstGeom prst="ellipse">
                <a:avLst/>
              </a:prstGeom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1433" tIns="45716" rIns="91433" bIns="45716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algn="l">
                  <a:lnSpc>
                    <a:spcPts val="1500"/>
                  </a:lnSpc>
                  <a:spcBef>
                    <a:spcPts val="1200"/>
                  </a:spcBef>
                  <a:buClr>
                    <a:srgbClr val="005696"/>
                  </a:buClr>
                  <a:buSzPct val="80000"/>
                </a:pPr>
                <a:endParaRPr lang="zh-CN" altLang="zh-CN" sz="1400">
                  <a:latin typeface="Futura Bk"/>
                </a:endParaRPr>
              </a:p>
            </p:txBody>
          </p:sp>
          <p:sp>
            <p:nvSpPr>
              <p:cNvPr id="256" name="Oval 213" descr="50%"/>
              <p:cNvSpPr>
                <a:spLocks noChangeArrowheads="1"/>
              </p:cNvSpPr>
              <p:nvPr/>
            </p:nvSpPr>
            <p:spPr bwMode="auto">
              <a:xfrm>
                <a:off x="2353" y="2861"/>
                <a:ext cx="38" cy="9"/>
              </a:xfrm>
              <a:prstGeom prst="ellipse">
                <a:avLst/>
              </a:prstGeom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1433" tIns="45716" rIns="91433" bIns="45716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algn="l">
                  <a:lnSpc>
                    <a:spcPts val="1500"/>
                  </a:lnSpc>
                  <a:spcBef>
                    <a:spcPts val="1200"/>
                  </a:spcBef>
                  <a:buClr>
                    <a:srgbClr val="005696"/>
                  </a:buClr>
                  <a:buSzPct val="80000"/>
                </a:pPr>
                <a:endParaRPr lang="zh-CN" altLang="zh-CN" sz="1400">
                  <a:latin typeface="Futura Bk"/>
                </a:endParaRPr>
              </a:p>
            </p:txBody>
          </p:sp>
          <p:sp>
            <p:nvSpPr>
              <p:cNvPr id="257" name="Oval 214" descr="50%"/>
              <p:cNvSpPr>
                <a:spLocks noChangeArrowheads="1"/>
              </p:cNvSpPr>
              <p:nvPr/>
            </p:nvSpPr>
            <p:spPr bwMode="auto">
              <a:xfrm>
                <a:off x="2364" y="2872"/>
                <a:ext cx="38" cy="9"/>
              </a:xfrm>
              <a:prstGeom prst="ellipse">
                <a:avLst/>
              </a:prstGeom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1433" tIns="45716" rIns="91433" bIns="45716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algn="l">
                  <a:lnSpc>
                    <a:spcPts val="1500"/>
                  </a:lnSpc>
                  <a:spcBef>
                    <a:spcPts val="1200"/>
                  </a:spcBef>
                  <a:buClr>
                    <a:srgbClr val="005696"/>
                  </a:buClr>
                  <a:buSzPct val="80000"/>
                </a:pPr>
                <a:endParaRPr lang="zh-CN" altLang="zh-CN" sz="1400">
                  <a:latin typeface="Futura Bk"/>
                </a:endParaRPr>
              </a:p>
            </p:txBody>
          </p:sp>
          <p:sp>
            <p:nvSpPr>
              <p:cNvPr id="258" name="Oval 215" descr="50%"/>
              <p:cNvSpPr>
                <a:spLocks noChangeArrowheads="1"/>
              </p:cNvSpPr>
              <p:nvPr/>
            </p:nvSpPr>
            <p:spPr bwMode="auto">
              <a:xfrm>
                <a:off x="2375" y="2861"/>
                <a:ext cx="38" cy="9"/>
              </a:xfrm>
              <a:prstGeom prst="ellipse">
                <a:avLst/>
              </a:prstGeom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1433" tIns="45716" rIns="91433" bIns="45716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algn="l">
                  <a:lnSpc>
                    <a:spcPts val="1500"/>
                  </a:lnSpc>
                  <a:spcBef>
                    <a:spcPts val="1200"/>
                  </a:spcBef>
                  <a:buClr>
                    <a:srgbClr val="005696"/>
                  </a:buClr>
                  <a:buSzPct val="80000"/>
                </a:pPr>
                <a:endParaRPr lang="zh-CN" altLang="zh-CN" sz="1400">
                  <a:latin typeface="Futura Bk"/>
                </a:endParaRPr>
              </a:p>
            </p:txBody>
          </p:sp>
          <p:sp>
            <p:nvSpPr>
              <p:cNvPr id="259" name="Oval 216" descr="50%"/>
              <p:cNvSpPr>
                <a:spLocks noChangeArrowheads="1"/>
              </p:cNvSpPr>
              <p:nvPr/>
            </p:nvSpPr>
            <p:spPr bwMode="auto">
              <a:xfrm>
                <a:off x="2331" y="2872"/>
                <a:ext cx="38" cy="9"/>
              </a:xfrm>
              <a:prstGeom prst="ellipse">
                <a:avLst/>
              </a:prstGeom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1433" tIns="45716" rIns="91433" bIns="45716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algn="l">
                  <a:lnSpc>
                    <a:spcPts val="1500"/>
                  </a:lnSpc>
                  <a:spcBef>
                    <a:spcPts val="1200"/>
                  </a:spcBef>
                  <a:buClr>
                    <a:srgbClr val="005696"/>
                  </a:buClr>
                  <a:buSzPct val="80000"/>
                </a:pPr>
                <a:endParaRPr lang="zh-CN" altLang="zh-CN" sz="1400">
                  <a:latin typeface="Futura Bk"/>
                </a:endParaRPr>
              </a:p>
            </p:txBody>
          </p:sp>
          <p:sp>
            <p:nvSpPr>
              <p:cNvPr id="260" name="Oval 217" descr="50%"/>
              <p:cNvSpPr>
                <a:spLocks noChangeArrowheads="1"/>
              </p:cNvSpPr>
              <p:nvPr/>
            </p:nvSpPr>
            <p:spPr bwMode="auto">
              <a:xfrm>
                <a:off x="2299" y="2884"/>
                <a:ext cx="38" cy="8"/>
              </a:xfrm>
              <a:prstGeom prst="ellipse">
                <a:avLst/>
              </a:prstGeom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1433" tIns="45716" rIns="91433" bIns="45716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algn="l">
                  <a:lnSpc>
                    <a:spcPts val="1500"/>
                  </a:lnSpc>
                  <a:spcBef>
                    <a:spcPts val="1200"/>
                  </a:spcBef>
                  <a:buClr>
                    <a:srgbClr val="005696"/>
                  </a:buClr>
                  <a:buSzPct val="80000"/>
                </a:pPr>
                <a:endParaRPr lang="zh-CN" altLang="zh-CN" sz="1400">
                  <a:latin typeface="Futura Bk"/>
                </a:endParaRPr>
              </a:p>
            </p:txBody>
          </p:sp>
          <p:sp>
            <p:nvSpPr>
              <p:cNvPr id="261" name="Oval 218" descr="50%"/>
              <p:cNvSpPr>
                <a:spLocks noChangeArrowheads="1"/>
              </p:cNvSpPr>
              <p:nvPr/>
            </p:nvSpPr>
            <p:spPr bwMode="auto">
              <a:xfrm>
                <a:off x="2288" y="2872"/>
                <a:ext cx="38" cy="9"/>
              </a:xfrm>
              <a:prstGeom prst="ellipse">
                <a:avLst/>
              </a:prstGeom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1433" tIns="45716" rIns="91433" bIns="45716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algn="l">
                  <a:lnSpc>
                    <a:spcPts val="1500"/>
                  </a:lnSpc>
                  <a:spcBef>
                    <a:spcPts val="1200"/>
                  </a:spcBef>
                  <a:buClr>
                    <a:srgbClr val="005696"/>
                  </a:buClr>
                  <a:buSzPct val="80000"/>
                </a:pPr>
                <a:endParaRPr lang="zh-CN" altLang="zh-CN" sz="1400">
                  <a:latin typeface="Futura Bk"/>
                </a:endParaRPr>
              </a:p>
            </p:txBody>
          </p:sp>
          <p:sp>
            <p:nvSpPr>
              <p:cNvPr id="262" name="Oval 219" descr="50%"/>
              <p:cNvSpPr>
                <a:spLocks noChangeArrowheads="1"/>
              </p:cNvSpPr>
              <p:nvPr/>
            </p:nvSpPr>
            <p:spPr bwMode="auto">
              <a:xfrm>
                <a:off x="2353" y="2884"/>
                <a:ext cx="38" cy="8"/>
              </a:xfrm>
              <a:prstGeom prst="ellipse">
                <a:avLst/>
              </a:prstGeom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1433" tIns="45716" rIns="91433" bIns="45716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algn="l">
                  <a:lnSpc>
                    <a:spcPts val="1500"/>
                  </a:lnSpc>
                  <a:spcBef>
                    <a:spcPts val="1200"/>
                  </a:spcBef>
                  <a:buClr>
                    <a:srgbClr val="005696"/>
                  </a:buClr>
                  <a:buSzPct val="80000"/>
                </a:pPr>
                <a:endParaRPr lang="zh-CN" altLang="zh-CN" sz="1400">
                  <a:latin typeface="Futura Bk"/>
                </a:endParaRPr>
              </a:p>
            </p:txBody>
          </p:sp>
          <p:sp>
            <p:nvSpPr>
              <p:cNvPr id="263" name="Oval 220" descr="50%"/>
              <p:cNvSpPr>
                <a:spLocks noChangeArrowheads="1"/>
              </p:cNvSpPr>
              <p:nvPr/>
            </p:nvSpPr>
            <p:spPr bwMode="auto">
              <a:xfrm>
                <a:off x="2277" y="2826"/>
                <a:ext cx="38" cy="8"/>
              </a:xfrm>
              <a:prstGeom prst="ellipse">
                <a:avLst/>
              </a:prstGeom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1433" tIns="45716" rIns="91433" bIns="45716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algn="l">
                  <a:lnSpc>
                    <a:spcPts val="1500"/>
                  </a:lnSpc>
                  <a:spcBef>
                    <a:spcPts val="1200"/>
                  </a:spcBef>
                  <a:buClr>
                    <a:srgbClr val="005696"/>
                  </a:buClr>
                  <a:buSzPct val="80000"/>
                </a:pPr>
                <a:endParaRPr lang="zh-CN" altLang="zh-CN" sz="1400">
                  <a:latin typeface="Futura Bk"/>
                </a:endParaRPr>
              </a:p>
            </p:txBody>
          </p:sp>
          <p:sp>
            <p:nvSpPr>
              <p:cNvPr id="264" name="Oval 221" descr="50%"/>
              <p:cNvSpPr>
                <a:spLocks noChangeArrowheads="1"/>
              </p:cNvSpPr>
              <p:nvPr/>
            </p:nvSpPr>
            <p:spPr bwMode="auto">
              <a:xfrm>
                <a:off x="2309" y="2826"/>
                <a:ext cx="38" cy="8"/>
              </a:xfrm>
              <a:prstGeom prst="ellipse">
                <a:avLst/>
              </a:prstGeom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1433" tIns="45716" rIns="91433" bIns="45716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algn="l">
                  <a:lnSpc>
                    <a:spcPts val="1500"/>
                  </a:lnSpc>
                  <a:spcBef>
                    <a:spcPts val="1200"/>
                  </a:spcBef>
                  <a:buClr>
                    <a:srgbClr val="005696"/>
                  </a:buClr>
                  <a:buSzPct val="80000"/>
                </a:pPr>
                <a:endParaRPr lang="zh-CN" altLang="zh-CN" sz="1400">
                  <a:latin typeface="Futura Bk"/>
                </a:endParaRPr>
              </a:p>
            </p:txBody>
          </p:sp>
          <p:sp>
            <p:nvSpPr>
              <p:cNvPr id="265" name="Oval 222" descr="50%"/>
              <p:cNvSpPr>
                <a:spLocks noChangeArrowheads="1"/>
              </p:cNvSpPr>
              <p:nvPr/>
            </p:nvSpPr>
            <p:spPr bwMode="auto">
              <a:xfrm>
                <a:off x="2342" y="2826"/>
                <a:ext cx="38" cy="8"/>
              </a:xfrm>
              <a:prstGeom prst="ellipse">
                <a:avLst/>
              </a:prstGeom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1433" tIns="45716" rIns="91433" bIns="45716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algn="l">
                  <a:lnSpc>
                    <a:spcPts val="1500"/>
                  </a:lnSpc>
                  <a:spcBef>
                    <a:spcPts val="1200"/>
                  </a:spcBef>
                  <a:buClr>
                    <a:srgbClr val="005696"/>
                  </a:buClr>
                  <a:buSzPct val="80000"/>
                </a:pPr>
                <a:endParaRPr lang="zh-CN" altLang="zh-CN" sz="1400">
                  <a:latin typeface="Futura Bk"/>
                </a:endParaRPr>
              </a:p>
            </p:txBody>
          </p:sp>
          <p:sp>
            <p:nvSpPr>
              <p:cNvPr id="266" name="Freeform 223"/>
              <p:cNvSpPr>
                <a:spLocks/>
              </p:cNvSpPr>
              <p:nvPr/>
            </p:nvSpPr>
            <p:spPr bwMode="auto">
              <a:xfrm>
                <a:off x="2229" y="2804"/>
                <a:ext cx="34" cy="165"/>
              </a:xfrm>
              <a:custGeom>
                <a:avLst/>
                <a:gdLst>
                  <a:gd name="T0" fmla="*/ 0 w 34"/>
                  <a:gd name="T1" fmla="*/ 0 h 165"/>
                  <a:gd name="T2" fmla="*/ 0 w 34"/>
                  <a:gd name="T3" fmla="*/ 128 h 165"/>
                  <a:gd name="T4" fmla="*/ 33 w 34"/>
                  <a:gd name="T5" fmla="*/ 164 h 165"/>
                  <a:gd name="T6" fmla="*/ 33 w 34"/>
                  <a:gd name="T7" fmla="*/ 34 h 165"/>
                  <a:gd name="T8" fmla="*/ 0 w 34"/>
                  <a:gd name="T9" fmla="*/ 0 h 1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"/>
                  <a:gd name="T16" fmla="*/ 0 h 165"/>
                  <a:gd name="T17" fmla="*/ 34 w 34"/>
                  <a:gd name="T18" fmla="*/ 165 h 1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" h="165">
                    <a:moveTo>
                      <a:pt x="0" y="0"/>
                    </a:moveTo>
                    <a:lnTo>
                      <a:pt x="0" y="128"/>
                    </a:lnTo>
                    <a:lnTo>
                      <a:pt x="33" y="164"/>
                    </a:lnTo>
                    <a:lnTo>
                      <a:pt x="33" y="3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lIns="91433" tIns="45716" rIns="91433" bIns="45716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algn="l"/>
                <a:endParaRPr lang="zh-CN" altLang="zh-CN" sz="1400">
                  <a:latin typeface="Futura Bk"/>
                </a:endParaRPr>
              </a:p>
            </p:txBody>
          </p:sp>
          <p:sp>
            <p:nvSpPr>
              <p:cNvPr id="267" name="Freeform 224"/>
              <p:cNvSpPr>
                <a:spLocks/>
              </p:cNvSpPr>
              <p:nvPr/>
            </p:nvSpPr>
            <p:spPr bwMode="auto">
              <a:xfrm>
                <a:off x="2231" y="2808"/>
                <a:ext cx="34" cy="154"/>
              </a:xfrm>
              <a:custGeom>
                <a:avLst/>
                <a:gdLst>
                  <a:gd name="T0" fmla="*/ 33 w 34"/>
                  <a:gd name="T1" fmla="*/ 153 h 154"/>
                  <a:gd name="T2" fmla="*/ 0 w 34"/>
                  <a:gd name="T3" fmla="*/ 129 h 154"/>
                  <a:gd name="T4" fmla="*/ 0 w 34"/>
                  <a:gd name="T5" fmla="*/ 12 h 154"/>
                  <a:gd name="T6" fmla="*/ 0 w 34"/>
                  <a:gd name="T7" fmla="*/ 0 h 154"/>
                  <a:gd name="T8" fmla="*/ 33 w 34"/>
                  <a:gd name="T9" fmla="*/ 23 h 154"/>
                  <a:gd name="T10" fmla="*/ 33 w 34"/>
                  <a:gd name="T11" fmla="*/ 153 h 15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4"/>
                  <a:gd name="T19" fmla="*/ 0 h 154"/>
                  <a:gd name="T20" fmla="*/ 34 w 34"/>
                  <a:gd name="T21" fmla="*/ 154 h 15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4" h="154">
                    <a:moveTo>
                      <a:pt x="33" y="153"/>
                    </a:moveTo>
                    <a:lnTo>
                      <a:pt x="0" y="129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33" y="23"/>
                    </a:lnTo>
                    <a:lnTo>
                      <a:pt x="33" y="153"/>
                    </a:lnTo>
                  </a:path>
                </a:pathLst>
              </a:custGeom>
              <a:solidFill>
                <a:srgbClr val="FFFFFF"/>
              </a:solidFill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lIns="91433" tIns="45716" rIns="91433" bIns="45716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algn="l"/>
                <a:endParaRPr lang="zh-CN" altLang="zh-CN" sz="1400">
                  <a:latin typeface="Futura Bk"/>
                </a:endParaRPr>
              </a:p>
            </p:txBody>
          </p:sp>
        </p:grpSp>
        <p:sp>
          <p:nvSpPr>
            <p:cNvPr id="97" name="Freeform 225"/>
            <p:cNvSpPr>
              <a:spLocks/>
            </p:cNvSpPr>
            <p:nvPr/>
          </p:nvSpPr>
          <p:spPr bwMode="auto">
            <a:xfrm>
              <a:off x="2020" y="2904"/>
              <a:ext cx="16" cy="16"/>
            </a:xfrm>
            <a:custGeom>
              <a:avLst/>
              <a:gdLst>
                <a:gd name="T0" fmla="*/ 0 w 16"/>
                <a:gd name="T1" fmla="*/ 0 h 16"/>
                <a:gd name="T2" fmla="*/ 15 w 16"/>
                <a:gd name="T3" fmla="*/ 9 h 16"/>
                <a:gd name="T4" fmla="*/ 10 w 16"/>
                <a:gd name="T5" fmla="*/ 12 h 16"/>
                <a:gd name="T6" fmla="*/ 7 w 16"/>
                <a:gd name="T7" fmla="*/ 15 h 16"/>
                <a:gd name="T8" fmla="*/ 0 w 16"/>
                <a:gd name="T9" fmla="*/ 0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16"/>
                <a:gd name="T17" fmla="*/ 16 w 16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16">
                  <a:moveTo>
                    <a:pt x="0" y="0"/>
                  </a:moveTo>
                  <a:lnTo>
                    <a:pt x="15" y="9"/>
                  </a:lnTo>
                  <a:lnTo>
                    <a:pt x="10" y="12"/>
                  </a:lnTo>
                  <a:lnTo>
                    <a:pt x="7" y="15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98" name="Line 226"/>
            <p:cNvSpPr>
              <a:spLocks noChangeShapeType="1"/>
            </p:cNvSpPr>
            <p:nvPr/>
          </p:nvSpPr>
          <p:spPr bwMode="auto">
            <a:xfrm flipH="1" flipV="1">
              <a:off x="2023" y="2908"/>
              <a:ext cx="35" cy="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9" name="Rectangle 227"/>
            <p:cNvSpPr>
              <a:spLocks noChangeArrowheads="1"/>
            </p:cNvSpPr>
            <p:nvPr/>
          </p:nvSpPr>
          <p:spPr bwMode="auto">
            <a:xfrm>
              <a:off x="1968" y="2511"/>
              <a:ext cx="91" cy="9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1" tIns="44447" rIns="90481" bIns="44447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>
                <a:lnSpc>
                  <a:spcPts val="1500"/>
                </a:lnSpc>
                <a:buClr>
                  <a:srgbClr val="005696"/>
                </a:buClr>
                <a:buSzPct val="80000"/>
              </a:pPr>
              <a:r>
                <a:rPr lang="en-US" altLang="zh-CN" sz="800"/>
                <a:t>25-02-023 L</a:t>
              </a:r>
            </a:p>
          </p:txBody>
        </p:sp>
        <p:sp>
          <p:nvSpPr>
            <p:cNvPr id="100" name="Freeform 228" descr="25%"/>
            <p:cNvSpPr>
              <a:spLocks/>
            </p:cNvSpPr>
            <p:nvPr/>
          </p:nvSpPr>
          <p:spPr bwMode="auto">
            <a:xfrm>
              <a:off x="1838" y="2904"/>
              <a:ext cx="87" cy="71"/>
            </a:xfrm>
            <a:custGeom>
              <a:avLst/>
              <a:gdLst>
                <a:gd name="T0" fmla="*/ 0 w 87"/>
                <a:gd name="T1" fmla="*/ 57 h 71"/>
                <a:gd name="T2" fmla="*/ 86 w 87"/>
                <a:gd name="T3" fmla="*/ 0 h 71"/>
                <a:gd name="T4" fmla="*/ 86 w 87"/>
                <a:gd name="T5" fmla="*/ 11 h 71"/>
                <a:gd name="T6" fmla="*/ 0 w 87"/>
                <a:gd name="T7" fmla="*/ 70 h 71"/>
                <a:gd name="T8" fmla="*/ 0 w 87"/>
                <a:gd name="T9" fmla="*/ 57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71"/>
                <a:gd name="T17" fmla="*/ 87 w 87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71">
                  <a:moveTo>
                    <a:pt x="0" y="57"/>
                  </a:moveTo>
                  <a:lnTo>
                    <a:pt x="86" y="0"/>
                  </a:lnTo>
                  <a:lnTo>
                    <a:pt x="86" y="11"/>
                  </a:lnTo>
                  <a:lnTo>
                    <a:pt x="0" y="70"/>
                  </a:lnTo>
                  <a:lnTo>
                    <a:pt x="0" y="57"/>
                  </a:lnTo>
                </a:path>
              </a:pathLst>
            </a:custGeom>
            <a:pattFill prst="pct25">
              <a:fgClr>
                <a:srgbClr val="000000"/>
              </a:fgClr>
              <a:bgClr>
                <a:srgbClr val="FFFFFF"/>
              </a:bgClr>
            </a:patt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103" name="Rectangle 229"/>
            <p:cNvSpPr>
              <a:spLocks noChangeArrowheads="1"/>
            </p:cNvSpPr>
            <p:nvPr/>
          </p:nvSpPr>
          <p:spPr bwMode="auto">
            <a:xfrm>
              <a:off x="1884" y="2888"/>
              <a:ext cx="38" cy="1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latin typeface="Futura Bk"/>
              </a:endParaRPr>
            </a:p>
          </p:txBody>
        </p:sp>
        <p:sp>
          <p:nvSpPr>
            <p:cNvPr id="104" name="Rectangle 230"/>
            <p:cNvSpPr>
              <a:spLocks noChangeArrowheads="1"/>
            </p:cNvSpPr>
            <p:nvPr/>
          </p:nvSpPr>
          <p:spPr bwMode="auto">
            <a:xfrm>
              <a:off x="1852" y="2856"/>
              <a:ext cx="331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1" tIns="44447" rIns="90481" bIns="44447"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>
                <a:lnSpc>
                  <a:spcPts val="1500"/>
                </a:lnSpc>
                <a:buClr>
                  <a:srgbClr val="005696"/>
                </a:buClr>
                <a:buSzPct val="80000"/>
              </a:pPr>
              <a:r>
                <a:rPr lang="en-US" altLang="zh-CN" sz="700">
                  <a:solidFill>
                    <a:srgbClr val="000000"/>
                  </a:solidFill>
                </a:rPr>
                <a:t>4981522</a:t>
              </a:r>
            </a:p>
          </p:txBody>
        </p:sp>
        <p:sp>
          <p:nvSpPr>
            <p:cNvPr id="105" name="Freeform 231" descr="50%"/>
            <p:cNvSpPr>
              <a:spLocks/>
            </p:cNvSpPr>
            <p:nvPr/>
          </p:nvSpPr>
          <p:spPr bwMode="auto">
            <a:xfrm>
              <a:off x="1838" y="2858"/>
              <a:ext cx="87" cy="117"/>
            </a:xfrm>
            <a:custGeom>
              <a:avLst/>
              <a:gdLst>
                <a:gd name="T0" fmla="*/ 86 w 87"/>
                <a:gd name="T1" fmla="*/ 0 h 117"/>
                <a:gd name="T2" fmla="*/ 86 w 87"/>
                <a:gd name="T3" fmla="*/ 57 h 117"/>
                <a:gd name="T4" fmla="*/ 0 w 87"/>
                <a:gd name="T5" fmla="*/ 116 h 117"/>
                <a:gd name="T6" fmla="*/ 86 w 87"/>
                <a:gd name="T7" fmla="*/ 0 h 1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7"/>
                <a:gd name="T13" fmla="*/ 0 h 117"/>
                <a:gd name="T14" fmla="*/ 87 w 87"/>
                <a:gd name="T15" fmla="*/ 117 h 1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7" h="117">
                  <a:moveTo>
                    <a:pt x="86" y="0"/>
                  </a:moveTo>
                  <a:lnTo>
                    <a:pt x="86" y="57"/>
                  </a:lnTo>
                  <a:lnTo>
                    <a:pt x="0" y="116"/>
                  </a:lnTo>
                  <a:lnTo>
                    <a:pt x="86" y="0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106" name="Freeform 232" descr="50%"/>
            <p:cNvSpPr>
              <a:spLocks/>
            </p:cNvSpPr>
            <p:nvPr/>
          </p:nvSpPr>
          <p:spPr bwMode="auto">
            <a:xfrm>
              <a:off x="1826" y="2648"/>
              <a:ext cx="132" cy="35"/>
            </a:xfrm>
            <a:custGeom>
              <a:avLst/>
              <a:gdLst>
                <a:gd name="T0" fmla="*/ 0 w 132"/>
                <a:gd name="T1" fmla="*/ 34 h 35"/>
                <a:gd name="T2" fmla="*/ 119 w 132"/>
                <a:gd name="T3" fmla="*/ 0 h 35"/>
                <a:gd name="T4" fmla="*/ 131 w 132"/>
                <a:gd name="T5" fmla="*/ 0 h 35"/>
                <a:gd name="T6" fmla="*/ 10 w 132"/>
                <a:gd name="T7" fmla="*/ 34 h 35"/>
                <a:gd name="T8" fmla="*/ 0 w 132"/>
                <a:gd name="T9" fmla="*/ 34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35"/>
                <a:gd name="T17" fmla="*/ 132 w 132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35">
                  <a:moveTo>
                    <a:pt x="0" y="34"/>
                  </a:moveTo>
                  <a:lnTo>
                    <a:pt x="119" y="0"/>
                  </a:lnTo>
                  <a:lnTo>
                    <a:pt x="131" y="0"/>
                  </a:lnTo>
                  <a:lnTo>
                    <a:pt x="10" y="34"/>
                  </a:lnTo>
                  <a:lnTo>
                    <a:pt x="0" y="34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107" name="Freeform 233"/>
            <p:cNvSpPr>
              <a:spLocks/>
            </p:cNvSpPr>
            <p:nvPr/>
          </p:nvSpPr>
          <p:spPr bwMode="auto">
            <a:xfrm>
              <a:off x="1838" y="2648"/>
              <a:ext cx="120" cy="59"/>
            </a:xfrm>
            <a:custGeom>
              <a:avLst/>
              <a:gdLst>
                <a:gd name="T0" fmla="*/ 0 w 120"/>
                <a:gd name="T1" fmla="*/ 58 h 59"/>
                <a:gd name="T2" fmla="*/ 119 w 120"/>
                <a:gd name="T3" fmla="*/ 23 h 59"/>
                <a:gd name="T4" fmla="*/ 119 w 120"/>
                <a:gd name="T5" fmla="*/ 0 h 59"/>
                <a:gd name="T6" fmla="*/ 0 w 120"/>
                <a:gd name="T7" fmla="*/ 34 h 59"/>
                <a:gd name="T8" fmla="*/ 0 w 120"/>
                <a:gd name="T9" fmla="*/ 58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59"/>
                <a:gd name="T17" fmla="*/ 120 w 120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59">
                  <a:moveTo>
                    <a:pt x="0" y="58"/>
                  </a:moveTo>
                  <a:lnTo>
                    <a:pt x="119" y="23"/>
                  </a:lnTo>
                  <a:lnTo>
                    <a:pt x="119" y="0"/>
                  </a:lnTo>
                  <a:lnTo>
                    <a:pt x="0" y="34"/>
                  </a:lnTo>
                  <a:lnTo>
                    <a:pt x="0" y="58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108" name="Freeform 234" descr="10%"/>
            <p:cNvSpPr>
              <a:spLocks/>
            </p:cNvSpPr>
            <p:nvPr/>
          </p:nvSpPr>
          <p:spPr bwMode="auto">
            <a:xfrm>
              <a:off x="2108" y="2584"/>
              <a:ext cx="79" cy="204"/>
            </a:xfrm>
            <a:custGeom>
              <a:avLst/>
              <a:gdLst>
                <a:gd name="T0" fmla="*/ 0 w 79"/>
                <a:gd name="T1" fmla="*/ 0 h 204"/>
                <a:gd name="T2" fmla="*/ 66 w 79"/>
                <a:gd name="T3" fmla="*/ 176 h 204"/>
                <a:gd name="T4" fmla="*/ 78 w 79"/>
                <a:gd name="T5" fmla="*/ 203 h 204"/>
                <a:gd name="T6" fmla="*/ 78 w 79"/>
                <a:gd name="T7" fmla="*/ 176 h 204"/>
                <a:gd name="T8" fmla="*/ 11 w 79"/>
                <a:gd name="T9" fmla="*/ 0 h 204"/>
                <a:gd name="T10" fmla="*/ 0 w 79"/>
                <a:gd name="T11" fmla="*/ 0 h 2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9"/>
                <a:gd name="T19" fmla="*/ 0 h 204"/>
                <a:gd name="T20" fmla="*/ 79 w 79"/>
                <a:gd name="T21" fmla="*/ 204 h 2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9" h="204">
                  <a:moveTo>
                    <a:pt x="0" y="0"/>
                  </a:moveTo>
                  <a:lnTo>
                    <a:pt x="66" y="176"/>
                  </a:lnTo>
                  <a:lnTo>
                    <a:pt x="78" y="203"/>
                  </a:lnTo>
                  <a:lnTo>
                    <a:pt x="78" y="176"/>
                  </a:lnTo>
                  <a:lnTo>
                    <a:pt x="11" y="0"/>
                  </a:lnTo>
                  <a:lnTo>
                    <a:pt x="0" y="0"/>
                  </a:lnTo>
                </a:path>
              </a:pathLst>
            </a:custGeom>
            <a:pattFill prst="pct10">
              <a:fgClr>
                <a:srgbClr val="000000"/>
              </a:fgClr>
              <a:bgClr>
                <a:srgbClr val="FFFFFF"/>
              </a:bgClr>
            </a:patt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109" name="Freeform 235" descr="10%"/>
            <p:cNvSpPr>
              <a:spLocks/>
            </p:cNvSpPr>
            <p:nvPr/>
          </p:nvSpPr>
          <p:spPr bwMode="auto">
            <a:xfrm>
              <a:off x="1859" y="2582"/>
              <a:ext cx="77" cy="206"/>
            </a:xfrm>
            <a:custGeom>
              <a:avLst/>
              <a:gdLst>
                <a:gd name="T0" fmla="*/ 76 w 77"/>
                <a:gd name="T1" fmla="*/ 0 h 206"/>
                <a:gd name="T2" fmla="*/ 10 w 77"/>
                <a:gd name="T3" fmla="*/ 178 h 206"/>
                <a:gd name="T4" fmla="*/ 0 w 77"/>
                <a:gd name="T5" fmla="*/ 205 h 206"/>
                <a:gd name="T6" fmla="*/ 0 w 77"/>
                <a:gd name="T7" fmla="*/ 178 h 206"/>
                <a:gd name="T8" fmla="*/ 64 w 77"/>
                <a:gd name="T9" fmla="*/ 0 h 206"/>
                <a:gd name="T10" fmla="*/ 76 w 77"/>
                <a:gd name="T11" fmla="*/ 0 h 2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7"/>
                <a:gd name="T19" fmla="*/ 0 h 206"/>
                <a:gd name="T20" fmla="*/ 77 w 77"/>
                <a:gd name="T21" fmla="*/ 206 h 2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7" h="206">
                  <a:moveTo>
                    <a:pt x="76" y="0"/>
                  </a:moveTo>
                  <a:lnTo>
                    <a:pt x="10" y="178"/>
                  </a:lnTo>
                  <a:lnTo>
                    <a:pt x="0" y="205"/>
                  </a:lnTo>
                  <a:lnTo>
                    <a:pt x="0" y="178"/>
                  </a:lnTo>
                  <a:lnTo>
                    <a:pt x="64" y="0"/>
                  </a:lnTo>
                  <a:lnTo>
                    <a:pt x="76" y="0"/>
                  </a:lnTo>
                </a:path>
              </a:pathLst>
            </a:custGeom>
            <a:pattFill prst="pct10">
              <a:fgClr>
                <a:srgbClr val="000000"/>
              </a:fgClr>
              <a:bgClr>
                <a:srgbClr val="FFFFFF"/>
              </a:bgClr>
            </a:patt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110" name="Rectangle 236" descr="10%"/>
            <p:cNvSpPr>
              <a:spLocks noChangeArrowheads="1"/>
            </p:cNvSpPr>
            <p:nvPr/>
          </p:nvSpPr>
          <p:spPr bwMode="auto">
            <a:xfrm>
              <a:off x="1927" y="2585"/>
              <a:ext cx="8" cy="329"/>
            </a:xfrm>
            <a:prstGeom prst="rect">
              <a:avLst/>
            </a:prstGeom>
            <a:pattFill prst="pct10">
              <a:fgClr>
                <a:srgbClr val="000000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latin typeface="Futura Bk"/>
              </a:endParaRPr>
            </a:p>
          </p:txBody>
        </p:sp>
        <p:sp>
          <p:nvSpPr>
            <p:cNvPr id="111" name="Rectangle 237" descr="10%"/>
            <p:cNvSpPr>
              <a:spLocks noChangeArrowheads="1"/>
            </p:cNvSpPr>
            <p:nvPr/>
          </p:nvSpPr>
          <p:spPr bwMode="auto">
            <a:xfrm>
              <a:off x="2112" y="2584"/>
              <a:ext cx="8" cy="330"/>
            </a:xfrm>
            <a:prstGeom prst="rect">
              <a:avLst/>
            </a:prstGeom>
            <a:pattFill prst="pct10">
              <a:fgClr>
                <a:srgbClr val="000000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latin typeface="Futura Bk"/>
              </a:endParaRPr>
            </a:p>
          </p:txBody>
        </p:sp>
        <p:sp>
          <p:nvSpPr>
            <p:cNvPr id="112" name="Freeform 238" descr="Light vertical"/>
            <p:cNvSpPr>
              <a:spLocks/>
            </p:cNvSpPr>
            <p:nvPr/>
          </p:nvSpPr>
          <p:spPr bwMode="auto">
            <a:xfrm>
              <a:off x="1848" y="2823"/>
              <a:ext cx="349" cy="58"/>
            </a:xfrm>
            <a:custGeom>
              <a:avLst/>
              <a:gdLst>
                <a:gd name="T0" fmla="*/ 0 w 349"/>
                <a:gd name="T1" fmla="*/ 57 h 58"/>
                <a:gd name="T2" fmla="*/ 87 w 349"/>
                <a:gd name="T3" fmla="*/ 0 h 58"/>
                <a:gd name="T4" fmla="*/ 260 w 349"/>
                <a:gd name="T5" fmla="*/ 0 h 58"/>
                <a:gd name="T6" fmla="*/ 348 w 349"/>
                <a:gd name="T7" fmla="*/ 57 h 58"/>
                <a:gd name="T8" fmla="*/ 0 w 349"/>
                <a:gd name="T9" fmla="*/ 57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9"/>
                <a:gd name="T16" fmla="*/ 0 h 58"/>
                <a:gd name="T17" fmla="*/ 349 w 349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9" h="58">
                  <a:moveTo>
                    <a:pt x="0" y="57"/>
                  </a:moveTo>
                  <a:lnTo>
                    <a:pt x="87" y="0"/>
                  </a:lnTo>
                  <a:lnTo>
                    <a:pt x="260" y="0"/>
                  </a:lnTo>
                  <a:lnTo>
                    <a:pt x="348" y="57"/>
                  </a:lnTo>
                  <a:lnTo>
                    <a:pt x="0" y="57"/>
                  </a:lnTo>
                </a:path>
              </a:pathLst>
            </a:custGeom>
            <a:pattFill prst="ltVert">
              <a:fgClr>
                <a:srgbClr val="000000"/>
              </a:fgClr>
              <a:bgClr>
                <a:srgbClr val="FFFFFF"/>
              </a:bgClr>
            </a:patt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113" name="Freeform 239"/>
            <p:cNvSpPr>
              <a:spLocks/>
            </p:cNvSpPr>
            <p:nvPr/>
          </p:nvSpPr>
          <p:spPr bwMode="auto">
            <a:xfrm>
              <a:off x="1903" y="2823"/>
              <a:ext cx="44" cy="35"/>
            </a:xfrm>
            <a:custGeom>
              <a:avLst/>
              <a:gdLst>
                <a:gd name="T0" fmla="*/ 0 w 44"/>
                <a:gd name="T1" fmla="*/ 0 h 35"/>
                <a:gd name="T2" fmla="*/ 0 w 44"/>
                <a:gd name="T3" fmla="*/ 34 h 35"/>
                <a:gd name="T4" fmla="*/ 43 w 44"/>
                <a:gd name="T5" fmla="*/ 34 h 35"/>
                <a:gd name="T6" fmla="*/ 43 w 44"/>
                <a:gd name="T7" fmla="*/ 0 h 35"/>
                <a:gd name="T8" fmla="*/ 0 w 44"/>
                <a:gd name="T9" fmla="*/ 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35"/>
                <a:gd name="T17" fmla="*/ 44 w 44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35">
                  <a:moveTo>
                    <a:pt x="0" y="0"/>
                  </a:moveTo>
                  <a:lnTo>
                    <a:pt x="0" y="34"/>
                  </a:lnTo>
                  <a:lnTo>
                    <a:pt x="43" y="34"/>
                  </a:lnTo>
                  <a:lnTo>
                    <a:pt x="43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114" name="Freeform 240"/>
            <p:cNvSpPr>
              <a:spLocks/>
            </p:cNvSpPr>
            <p:nvPr/>
          </p:nvSpPr>
          <p:spPr bwMode="auto">
            <a:xfrm>
              <a:off x="1903" y="2811"/>
              <a:ext cx="55" cy="15"/>
            </a:xfrm>
            <a:custGeom>
              <a:avLst/>
              <a:gdLst>
                <a:gd name="T0" fmla="*/ 0 w 55"/>
                <a:gd name="T1" fmla="*/ 14 h 15"/>
                <a:gd name="T2" fmla="*/ 21 w 55"/>
                <a:gd name="T3" fmla="*/ 0 h 15"/>
                <a:gd name="T4" fmla="*/ 42 w 55"/>
                <a:gd name="T5" fmla="*/ 0 h 15"/>
                <a:gd name="T6" fmla="*/ 54 w 55"/>
                <a:gd name="T7" fmla="*/ 0 h 15"/>
                <a:gd name="T8" fmla="*/ 42 w 55"/>
                <a:gd name="T9" fmla="*/ 14 h 15"/>
                <a:gd name="T10" fmla="*/ 0 w 55"/>
                <a:gd name="T11" fmla="*/ 14 h 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5"/>
                <a:gd name="T19" fmla="*/ 0 h 15"/>
                <a:gd name="T20" fmla="*/ 55 w 55"/>
                <a:gd name="T21" fmla="*/ 15 h 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5" h="15">
                  <a:moveTo>
                    <a:pt x="0" y="14"/>
                  </a:moveTo>
                  <a:lnTo>
                    <a:pt x="21" y="0"/>
                  </a:lnTo>
                  <a:lnTo>
                    <a:pt x="42" y="0"/>
                  </a:lnTo>
                  <a:lnTo>
                    <a:pt x="54" y="0"/>
                  </a:lnTo>
                  <a:lnTo>
                    <a:pt x="42" y="14"/>
                  </a:lnTo>
                  <a:lnTo>
                    <a:pt x="0" y="14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130" name="Freeform 241"/>
            <p:cNvSpPr>
              <a:spLocks/>
            </p:cNvSpPr>
            <p:nvPr/>
          </p:nvSpPr>
          <p:spPr bwMode="auto">
            <a:xfrm>
              <a:off x="1946" y="2811"/>
              <a:ext cx="16" cy="47"/>
            </a:xfrm>
            <a:custGeom>
              <a:avLst/>
              <a:gdLst>
                <a:gd name="T0" fmla="*/ 15 w 16"/>
                <a:gd name="T1" fmla="*/ 0 h 47"/>
                <a:gd name="T2" fmla="*/ 15 w 16"/>
                <a:gd name="T3" fmla="*/ 22 h 47"/>
                <a:gd name="T4" fmla="*/ 0 w 16"/>
                <a:gd name="T5" fmla="*/ 46 h 47"/>
                <a:gd name="T6" fmla="*/ 0 w 16"/>
                <a:gd name="T7" fmla="*/ 11 h 47"/>
                <a:gd name="T8" fmla="*/ 15 w 16"/>
                <a:gd name="T9" fmla="*/ 0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47"/>
                <a:gd name="T17" fmla="*/ 16 w 16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47">
                  <a:moveTo>
                    <a:pt x="15" y="0"/>
                  </a:moveTo>
                  <a:lnTo>
                    <a:pt x="15" y="22"/>
                  </a:lnTo>
                  <a:lnTo>
                    <a:pt x="0" y="46"/>
                  </a:lnTo>
                  <a:lnTo>
                    <a:pt x="0" y="11"/>
                  </a:lnTo>
                  <a:lnTo>
                    <a:pt x="15" y="0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131" name="Freeform 242" descr="Light vertical"/>
            <p:cNvSpPr>
              <a:spLocks/>
            </p:cNvSpPr>
            <p:nvPr/>
          </p:nvSpPr>
          <p:spPr bwMode="auto">
            <a:xfrm>
              <a:off x="1848" y="2671"/>
              <a:ext cx="349" cy="25"/>
            </a:xfrm>
            <a:custGeom>
              <a:avLst/>
              <a:gdLst>
                <a:gd name="T0" fmla="*/ 0 w 349"/>
                <a:gd name="T1" fmla="*/ 24 h 25"/>
                <a:gd name="T2" fmla="*/ 87 w 349"/>
                <a:gd name="T3" fmla="*/ 0 h 25"/>
                <a:gd name="T4" fmla="*/ 260 w 349"/>
                <a:gd name="T5" fmla="*/ 0 h 25"/>
                <a:gd name="T6" fmla="*/ 348 w 349"/>
                <a:gd name="T7" fmla="*/ 24 h 25"/>
                <a:gd name="T8" fmla="*/ 0 w 349"/>
                <a:gd name="T9" fmla="*/ 24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9"/>
                <a:gd name="T16" fmla="*/ 0 h 25"/>
                <a:gd name="T17" fmla="*/ 349 w 349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9" h="25">
                  <a:moveTo>
                    <a:pt x="0" y="24"/>
                  </a:moveTo>
                  <a:lnTo>
                    <a:pt x="87" y="0"/>
                  </a:lnTo>
                  <a:lnTo>
                    <a:pt x="260" y="0"/>
                  </a:lnTo>
                  <a:lnTo>
                    <a:pt x="348" y="24"/>
                  </a:lnTo>
                  <a:lnTo>
                    <a:pt x="0" y="24"/>
                  </a:lnTo>
                </a:path>
              </a:pathLst>
            </a:custGeom>
            <a:pattFill prst="ltVert">
              <a:fgClr>
                <a:srgbClr val="000000"/>
              </a:fgClr>
              <a:bgClr>
                <a:srgbClr val="FFFFFF"/>
              </a:bgClr>
            </a:patt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132" name="Freeform 243" descr="Light vertical"/>
            <p:cNvSpPr>
              <a:spLocks/>
            </p:cNvSpPr>
            <p:nvPr/>
          </p:nvSpPr>
          <p:spPr bwMode="auto">
            <a:xfrm>
              <a:off x="1848" y="2741"/>
              <a:ext cx="349" cy="47"/>
            </a:xfrm>
            <a:custGeom>
              <a:avLst/>
              <a:gdLst>
                <a:gd name="T0" fmla="*/ 0 w 349"/>
                <a:gd name="T1" fmla="*/ 46 h 47"/>
                <a:gd name="T2" fmla="*/ 87 w 349"/>
                <a:gd name="T3" fmla="*/ 0 h 47"/>
                <a:gd name="T4" fmla="*/ 260 w 349"/>
                <a:gd name="T5" fmla="*/ 0 h 47"/>
                <a:gd name="T6" fmla="*/ 348 w 349"/>
                <a:gd name="T7" fmla="*/ 46 h 47"/>
                <a:gd name="T8" fmla="*/ 0 w 349"/>
                <a:gd name="T9" fmla="*/ 46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9"/>
                <a:gd name="T16" fmla="*/ 0 h 47"/>
                <a:gd name="T17" fmla="*/ 349 w 349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9" h="47">
                  <a:moveTo>
                    <a:pt x="0" y="46"/>
                  </a:moveTo>
                  <a:lnTo>
                    <a:pt x="87" y="0"/>
                  </a:lnTo>
                  <a:lnTo>
                    <a:pt x="260" y="0"/>
                  </a:lnTo>
                  <a:lnTo>
                    <a:pt x="348" y="46"/>
                  </a:lnTo>
                  <a:lnTo>
                    <a:pt x="0" y="46"/>
                  </a:lnTo>
                </a:path>
              </a:pathLst>
            </a:custGeom>
            <a:pattFill prst="ltVert">
              <a:fgClr>
                <a:srgbClr val="000000"/>
              </a:fgClr>
              <a:bgClr>
                <a:srgbClr val="FFFFFF"/>
              </a:bgClr>
            </a:patt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133" name="Freeform 244"/>
            <p:cNvSpPr>
              <a:spLocks/>
            </p:cNvSpPr>
            <p:nvPr/>
          </p:nvSpPr>
          <p:spPr bwMode="auto">
            <a:xfrm>
              <a:off x="1881" y="2835"/>
              <a:ext cx="55" cy="15"/>
            </a:xfrm>
            <a:custGeom>
              <a:avLst/>
              <a:gdLst>
                <a:gd name="T0" fmla="*/ 0 w 55"/>
                <a:gd name="T1" fmla="*/ 14 h 15"/>
                <a:gd name="T2" fmla="*/ 21 w 55"/>
                <a:gd name="T3" fmla="*/ 0 h 15"/>
                <a:gd name="T4" fmla="*/ 43 w 55"/>
                <a:gd name="T5" fmla="*/ 0 h 15"/>
                <a:gd name="T6" fmla="*/ 54 w 55"/>
                <a:gd name="T7" fmla="*/ 0 h 15"/>
                <a:gd name="T8" fmla="*/ 43 w 55"/>
                <a:gd name="T9" fmla="*/ 14 h 15"/>
                <a:gd name="T10" fmla="*/ 0 w 55"/>
                <a:gd name="T11" fmla="*/ 14 h 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5"/>
                <a:gd name="T19" fmla="*/ 0 h 15"/>
                <a:gd name="T20" fmla="*/ 55 w 55"/>
                <a:gd name="T21" fmla="*/ 15 h 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5" h="15">
                  <a:moveTo>
                    <a:pt x="0" y="14"/>
                  </a:moveTo>
                  <a:lnTo>
                    <a:pt x="21" y="0"/>
                  </a:lnTo>
                  <a:lnTo>
                    <a:pt x="43" y="0"/>
                  </a:lnTo>
                  <a:lnTo>
                    <a:pt x="54" y="0"/>
                  </a:lnTo>
                  <a:lnTo>
                    <a:pt x="43" y="14"/>
                  </a:lnTo>
                  <a:lnTo>
                    <a:pt x="0" y="14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134" name="Freeform 245"/>
            <p:cNvSpPr>
              <a:spLocks/>
            </p:cNvSpPr>
            <p:nvPr/>
          </p:nvSpPr>
          <p:spPr bwMode="auto">
            <a:xfrm>
              <a:off x="1925" y="2835"/>
              <a:ext cx="16" cy="46"/>
            </a:xfrm>
            <a:custGeom>
              <a:avLst/>
              <a:gdLst>
                <a:gd name="T0" fmla="*/ 15 w 16"/>
                <a:gd name="T1" fmla="*/ 0 h 46"/>
                <a:gd name="T2" fmla="*/ 15 w 16"/>
                <a:gd name="T3" fmla="*/ 21 h 46"/>
                <a:gd name="T4" fmla="*/ 0 w 16"/>
                <a:gd name="T5" fmla="*/ 45 h 46"/>
                <a:gd name="T6" fmla="*/ 0 w 16"/>
                <a:gd name="T7" fmla="*/ 11 h 46"/>
                <a:gd name="T8" fmla="*/ 15 w 16"/>
                <a:gd name="T9" fmla="*/ 0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46"/>
                <a:gd name="T17" fmla="*/ 16 w 16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46">
                  <a:moveTo>
                    <a:pt x="15" y="0"/>
                  </a:moveTo>
                  <a:lnTo>
                    <a:pt x="15" y="21"/>
                  </a:lnTo>
                  <a:lnTo>
                    <a:pt x="0" y="45"/>
                  </a:lnTo>
                  <a:lnTo>
                    <a:pt x="0" y="11"/>
                  </a:lnTo>
                  <a:lnTo>
                    <a:pt x="15" y="0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135" name="Freeform 246"/>
            <p:cNvSpPr>
              <a:spLocks/>
            </p:cNvSpPr>
            <p:nvPr/>
          </p:nvSpPr>
          <p:spPr bwMode="auto">
            <a:xfrm>
              <a:off x="1913" y="2728"/>
              <a:ext cx="45" cy="37"/>
            </a:xfrm>
            <a:custGeom>
              <a:avLst/>
              <a:gdLst>
                <a:gd name="T0" fmla="*/ 0 w 45"/>
                <a:gd name="T1" fmla="*/ 0 h 37"/>
                <a:gd name="T2" fmla="*/ 0 w 45"/>
                <a:gd name="T3" fmla="*/ 36 h 37"/>
                <a:gd name="T4" fmla="*/ 44 w 45"/>
                <a:gd name="T5" fmla="*/ 36 h 37"/>
                <a:gd name="T6" fmla="*/ 44 w 45"/>
                <a:gd name="T7" fmla="*/ 0 h 37"/>
                <a:gd name="T8" fmla="*/ 0 w 45"/>
                <a:gd name="T9" fmla="*/ 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"/>
                <a:gd name="T16" fmla="*/ 0 h 37"/>
                <a:gd name="T17" fmla="*/ 45 w 45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" h="37">
                  <a:moveTo>
                    <a:pt x="0" y="0"/>
                  </a:moveTo>
                  <a:lnTo>
                    <a:pt x="0" y="36"/>
                  </a:lnTo>
                  <a:lnTo>
                    <a:pt x="44" y="36"/>
                  </a:lnTo>
                  <a:lnTo>
                    <a:pt x="44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136" name="Freeform 247"/>
            <p:cNvSpPr>
              <a:spLocks/>
            </p:cNvSpPr>
            <p:nvPr/>
          </p:nvSpPr>
          <p:spPr bwMode="auto">
            <a:xfrm>
              <a:off x="1913" y="2717"/>
              <a:ext cx="55" cy="15"/>
            </a:xfrm>
            <a:custGeom>
              <a:avLst/>
              <a:gdLst>
                <a:gd name="T0" fmla="*/ 0 w 55"/>
                <a:gd name="T1" fmla="*/ 14 h 15"/>
                <a:gd name="T2" fmla="*/ 21 w 55"/>
                <a:gd name="T3" fmla="*/ 0 h 15"/>
                <a:gd name="T4" fmla="*/ 43 w 55"/>
                <a:gd name="T5" fmla="*/ 0 h 15"/>
                <a:gd name="T6" fmla="*/ 54 w 55"/>
                <a:gd name="T7" fmla="*/ 0 h 15"/>
                <a:gd name="T8" fmla="*/ 43 w 55"/>
                <a:gd name="T9" fmla="*/ 14 h 15"/>
                <a:gd name="T10" fmla="*/ 0 w 55"/>
                <a:gd name="T11" fmla="*/ 14 h 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5"/>
                <a:gd name="T19" fmla="*/ 0 h 15"/>
                <a:gd name="T20" fmla="*/ 55 w 55"/>
                <a:gd name="T21" fmla="*/ 15 h 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5" h="15">
                  <a:moveTo>
                    <a:pt x="0" y="14"/>
                  </a:moveTo>
                  <a:lnTo>
                    <a:pt x="21" y="0"/>
                  </a:lnTo>
                  <a:lnTo>
                    <a:pt x="43" y="0"/>
                  </a:lnTo>
                  <a:lnTo>
                    <a:pt x="54" y="0"/>
                  </a:lnTo>
                  <a:lnTo>
                    <a:pt x="43" y="14"/>
                  </a:lnTo>
                  <a:lnTo>
                    <a:pt x="0" y="14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137" name="Freeform 248"/>
            <p:cNvSpPr>
              <a:spLocks/>
            </p:cNvSpPr>
            <p:nvPr/>
          </p:nvSpPr>
          <p:spPr bwMode="auto">
            <a:xfrm>
              <a:off x="1957" y="2717"/>
              <a:ext cx="16" cy="48"/>
            </a:xfrm>
            <a:custGeom>
              <a:avLst/>
              <a:gdLst>
                <a:gd name="T0" fmla="*/ 15 w 16"/>
                <a:gd name="T1" fmla="*/ 0 h 48"/>
                <a:gd name="T2" fmla="*/ 15 w 16"/>
                <a:gd name="T3" fmla="*/ 23 h 48"/>
                <a:gd name="T4" fmla="*/ 0 w 16"/>
                <a:gd name="T5" fmla="*/ 47 h 48"/>
                <a:gd name="T6" fmla="*/ 0 w 16"/>
                <a:gd name="T7" fmla="*/ 12 h 48"/>
                <a:gd name="T8" fmla="*/ 15 w 16"/>
                <a:gd name="T9" fmla="*/ 0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48"/>
                <a:gd name="T17" fmla="*/ 16 w 1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48">
                  <a:moveTo>
                    <a:pt x="15" y="0"/>
                  </a:moveTo>
                  <a:lnTo>
                    <a:pt x="15" y="23"/>
                  </a:lnTo>
                  <a:lnTo>
                    <a:pt x="0" y="47"/>
                  </a:lnTo>
                  <a:lnTo>
                    <a:pt x="0" y="12"/>
                  </a:lnTo>
                  <a:lnTo>
                    <a:pt x="15" y="0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138" name="Freeform 249"/>
            <p:cNvSpPr>
              <a:spLocks/>
            </p:cNvSpPr>
            <p:nvPr/>
          </p:nvSpPr>
          <p:spPr bwMode="auto">
            <a:xfrm>
              <a:off x="1892" y="2741"/>
              <a:ext cx="55" cy="15"/>
            </a:xfrm>
            <a:custGeom>
              <a:avLst/>
              <a:gdLst>
                <a:gd name="T0" fmla="*/ 0 w 55"/>
                <a:gd name="T1" fmla="*/ 14 h 15"/>
                <a:gd name="T2" fmla="*/ 21 w 55"/>
                <a:gd name="T3" fmla="*/ 0 h 15"/>
                <a:gd name="T4" fmla="*/ 42 w 55"/>
                <a:gd name="T5" fmla="*/ 0 h 15"/>
                <a:gd name="T6" fmla="*/ 54 w 55"/>
                <a:gd name="T7" fmla="*/ 0 h 15"/>
                <a:gd name="T8" fmla="*/ 42 w 55"/>
                <a:gd name="T9" fmla="*/ 14 h 15"/>
                <a:gd name="T10" fmla="*/ 0 w 55"/>
                <a:gd name="T11" fmla="*/ 14 h 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5"/>
                <a:gd name="T19" fmla="*/ 0 h 15"/>
                <a:gd name="T20" fmla="*/ 55 w 55"/>
                <a:gd name="T21" fmla="*/ 15 h 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5" h="15">
                  <a:moveTo>
                    <a:pt x="0" y="14"/>
                  </a:moveTo>
                  <a:lnTo>
                    <a:pt x="21" y="0"/>
                  </a:lnTo>
                  <a:lnTo>
                    <a:pt x="42" y="0"/>
                  </a:lnTo>
                  <a:lnTo>
                    <a:pt x="54" y="0"/>
                  </a:lnTo>
                  <a:lnTo>
                    <a:pt x="42" y="14"/>
                  </a:lnTo>
                  <a:lnTo>
                    <a:pt x="0" y="14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139" name="Freeform 250"/>
            <p:cNvSpPr>
              <a:spLocks/>
            </p:cNvSpPr>
            <p:nvPr/>
          </p:nvSpPr>
          <p:spPr bwMode="auto">
            <a:xfrm>
              <a:off x="1935" y="2741"/>
              <a:ext cx="16" cy="47"/>
            </a:xfrm>
            <a:custGeom>
              <a:avLst/>
              <a:gdLst>
                <a:gd name="T0" fmla="*/ 15 w 16"/>
                <a:gd name="T1" fmla="*/ 0 h 47"/>
                <a:gd name="T2" fmla="*/ 15 w 16"/>
                <a:gd name="T3" fmla="*/ 22 h 47"/>
                <a:gd name="T4" fmla="*/ 0 w 16"/>
                <a:gd name="T5" fmla="*/ 46 h 47"/>
                <a:gd name="T6" fmla="*/ 0 w 16"/>
                <a:gd name="T7" fmla="*/ 11 h 47"/>
                <a:gd name="T8" fmla="*/ 15 w 16"/>
                <a:gd name="T9" fmla="*/ 0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47"/>
                <a:gd name="T17" fmla="*/ 16 w 16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47">
                  <a:moveTo>
                    <a:pt x="15" y="0"/>
                  </a:moveTo>
                  <a:lnTo>
                    <a:pt x="15" y="22"/>
                  </a:lnTo>
                  <a:lnTo>
                    <a:pt x="0" y="46"/>
                  </a:lnTo>
                  <a:lnTo>
                    <a:pt x="0" y="11"/>
                  </a:lnTo>
                  <a:lnTo>
                    <a:pt x="15" y="0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141" name="Freeform 251"/>
            <p:cNvSpPr>
              <a:spLocks/>
            </p:cNvSpPr>
            <p:nvPr/>
          </p:nvSpPr>
          <p:spPr bwMode="auto">
            <a:xfrm>
              <a:off x="1968" y="2832"/>
              <a:ext cx="88" cy="26"/>
            </a:xfrm>
            <a:custGeom>
              <a:avLst/>
              <a:gdLst>
                <a:gd name="T0" fmla="*/ 0 w 88"/>
                <a:gd name="T1" fmla="*/ 25 h 26"/>
                <a:gd name="T2" fmla="*/ 11 w 88"/>
                <a:gd name="T3" fmla="*/ 0 h 26"/>
                <a:gd name="T4" fmla="*/ 76 w 88"/>
                <a:gd name="T5" fmla="*/ 0 h 26"/>
                <a:gd name="T6" fmla="*/ 87 w 88"/>
                <a:gd name="T7" fmla="*/ 25 h 26"/>
                <a:gd name="T8" fmla="*/ 0 w 88"/>
                <a:gd name="T9" fmla="*/ 25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26"/>
                <a:gd name="T17" fmla="*/ 88 w 88"/>
                <a:gd name="T18" fmla="*/ 26 h 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26">
                  <a:moveTo>
                    <a:pt x="0" y="25"/>
                  </a:moveTo>
                  <a:lnTo>
                    <a:pt x="11" y="0"/>
                  </a:lnTo>
                  <a:lnTo>
                    <a:pt x="76" y="0"/>
                  </a:lnTo>
                  <a:lnTo>
                    <a:pt x="87" y="25"/>
                  </a:lnTo>
                  <a:lnTo>
                    <a:pt x="0" y="25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142" name="Freeform 252"/>
            <p:cNvSpPr>
              <a:spLocks/>
            </p:cNvSpPr>
            <p:nvPr/>
          </p:nvSpPr>
          <p:spPr bwMode="auto">
            <a:xfrm>
              <a:off x="2066" y="2811"/>
              <a:ext cx="88" cy="25"/>
            </a:xfrm>
            <a:custGeom>
              <a:avLst/>
              <a:gdLst>
                <a:gd name="T0" fmla="*/ 87 w 88"/>
                <a:gd name="T1" fmla="*/ 24 h 25"/>
                <a:gd name="T2" fmla="*/ 54 w 88"/>
                <a:gd name="T3" fmla="*/ 0 h 25"/>
                <a:gd name="T4" fmla="*/ 10 w 88"/>
                <a:gd name="T5" fmla="*/ 0 h 25"/>
                <a:gd name="T6" fmla="*/ 0 w 88"/>
                <a:gd name="T7" fmla="*/ 0 h 25"/>
                <a:gd name="T8" fmla="*/ 21 w 88"/>
                <a:gd name="T9" fmla="*/ 24 h 25"/>
                <a:gd name="T10" fmla="*/ 87 w 88"/>
                <a:gd name="T11" fmla="*/ 24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8"/>
                <a:gd name="T19" fmla="*/ 0 h 25"/>
                <a:gd name="T20" fmla="*/ 88 w 88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8" h="25">
                  <a:moveTo>
                    <a:pt x="87" y="24"/>
                  </a:moveTo>
                  <a:lnTo>
                    <a:pt x="54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21" y="24"/>
                  </a:lnTo>
                  <a:lnTo>
                    <a:pt x="87" y="24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143" name="Line 253"/>
            <p:cNvSpPr>
              <a:spLocks noChangeShapeType="1"/>
            </p:cNvSpPr>
            <p:nvPr/>
          </p:nvSpPr>
          <p:spPr bwMode="auto">
            <a:xfrm>
              <a:off x="1978" y="2844"/>
              <a:ext cx="0" cy="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4" name="Line 254"/>
            <p:cNvSpPr>
              <a:spLocks noChangeShapeType="1"/>
            </p:cNvSpPr>
            <p:nvPr/>
          </p:nvSpPr>
          <p:spPr bwMode="auto">
            <a:xfrm>
              <a:off x="2044" y="2844"/>
              <a:ext cx="0" cy="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5" name="Freeform 255"/>
            <p:cNvSpPr>
              <a:spLocks/>
            </p:cNvSpPr>
            <p:nvPr/>
          </p:nvSpPr>
          <p:spPr bwMode="auto">
            <a:xfrm>
              <a:off x="1978" y="2847"/>
              <a:ext cx="67" cy="15"/>
            </a:xfrm>
            <a:custGeom>
              <a:avLst/>
              <a:gdLst>
                <a:gd name="T0" fmla="*/ 0 w 67"/>
                <a:gd name="T1" fmla="*/ 14 h 15"/>
                <a:gd name="T2" fmla="*/ 11 w 67"/>
                <a:gd name="T3" fmla="*/ 0 h 15"/>
                <a:gd name="T4" fmla="*/ 54 w 67"/>
                <a:gd name="T5" fmla="*/ 0 h 15"/>
                <a:gd name="T6" fmla="*/ 66 w 67"/>
                <a:gd name="T7" fmla="*/ 14 h 15"/>
                <a:gd name="T8" fmla="*/ 0 w 67"/>
                <a:gd name="T9" fmla="*/ 14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"/>
                <a:gd name="T16" fmla="*/ 0 h 15"/>
                <a:gd name="T17" fmla="*/ 67 w 67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" h="15">
                  <a:moveTo>
                    <a:pt x="0" y="14"/>
                  </a:moveTo>
                  <a:lnTo>
                    <a:pt x="11" y="0"/>
                  </a:lnTo>
                  <a:lnTo>
                    <a:pt x="54" y="0"/>
                  </a:lnTo>
                  <a:lnTo>
                    <a:pt x="66" y="14"/>
                  </a:lnTo>
                  <a:lnTo>
                    <a:pt x="0" y="14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146" name="Freeform 256"/>
            <p:cNvSpPr>
              <a:spLocks/>
            </p:cNvSpPr>
            <p:nvPr/>
          </p:nvSpPr>
          <p:spPr bwMode="auto">
            <a:xfrm>
              <a:off x="2066" y="2811"/>
              <a:ext cx="22" cy="70"/>
            </a:xfrm>
            <a:custGeom>
              <a:avLst/>
              <a:gdLst>
                <a:gd name="T0" fmla="*/ 0 w 22"/>
                <a:gd name="T1" fmla="*/ 0 h 70"/>
                <a:gd name="T2" fmla="*/ 0 w 22"/>
                <a:gd name="T3" fmla="*/ 34 h 70"/>
                <a:gd name="T4" fmla="*/ 21 w 22"/>
                <a:gd name="T5" fmla="*/ 69 h 70"/>
                <a:gd name="T6" fmla="*/ 21 w 22"/>
                <a:gd name="T7" fmla="*/ 21 h 70"/>
                <a:gd name="T8" fmla="*/ 0 w 22"/>
                <a:gd name="T9" fmla="*/ 0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70"/>
                <a:gd name="T17" fmla="*/ 22 w 22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70">
                  <a:moveTo>
                    <a:pt x="0" y="0"/>
                  </a:moveTo>
                  <a:lnTo>
                    <a:pt x="0" y="34"/>
                  </a:lnTo>
                  <a:lnTo>
                    <a:pt x="21" y="69"/>
                  </a:lnTo>
                  <a:lnTo>
                    <a:pt x="21" y="21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147" name="Line 257"/>
            <p:cNvSpPr>
              <a:spLocks noChangeShapeType="1"/>
            </p:cNvSpPr>
            <p:nvPr/>
          </p:nvSpPr>
          <p:spPr bwMode="auto">
            <a:xfrm>
              <a:off x="2121" y="2823"/>
              <a:ext cx="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8" name="Freeform 258"/>
            <p:cNvSpPr>
              <a:spLocks/>
            </p:cNvSpPr>
            <p:nvPr/>
          </p:nvSpPr>
          <p:spPr bwMode="auto">
            <a:xfrm>
              <a:off x="2076" y="2823"/>
              <a:ext cx="56" cy="15"/>
            </a:xfrm>
            <a:custGeom>
              <a:avLst/>
              <a:gdLst>
                <a:gd name="T0" fmla="*/ 0 w 56"/>
                <a:gd name="T1" fmla="*/ 0 h 15"/>
                <a:gd name="T2" fmla="*/ 43 w 56"/>
                <a:gd name="T3" fmla="*/ 0 h 15"/>
                <a:gd name="T4" fmla="*/ 55 w 56"/>
                <a:gd name="T5" fmla="*/ 14 h 15"/>
                <a:gd name="T6" fmla="*/ 10 w 56"/>
                <a:gd name="T7" fmla="*/ 14 h 15"/>
                <a:gd name="T8" fmla="*/ 0 w 56"/>
                <a:gd name="T9" fmla="*/ 0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"/>
                <a:gd name="T17" fmla="*/ 56 w 56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">
                  <a:moveTo>
                    <a:pt x="0" y="0"/>
                  </a:moveTo>
                  <a:lnTo>
                    <a:pt x="43" y="0"/>
                  </a:lnTo>
                  <a:lnTo>
                    <a:pt x="55" y="14"/>
                  </a:lnTo>
                  <a:lnTo>
                    <a:pt x="10" y="14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149" name="Freeform 259"/>
            <p:cNvSpPr>
              <a:spLocks/>
            </p:cNvSpPr>
            <p:nvPr/>
          </p:nvSpPr>
          <p:spPr bwMode="auto">
            <a:xfrm>
              <a:off x="1881" y="2835"/>
              <a:ext cx="54" cy="15"/>
            </a:xfrm>
            <a:custGeom>
              <a:avLst/>
              <a:gdLst>
                <a:gd name="T0" fmla="*/ 21 w 54"/>
                <a:gd name="T1" fmla="*/ 14 h 15"/>
                <a:gd name="T2" fmla="*/ 0 w 54"/>
                <a:gd name="T3" fmla="*/ 14 h 15"/>
                <a:gd name="T4" fmla="*/ 21 w 54"/>
                <a:gd name="T5" fmla="*/ 0 h 15"/>
                <a:gd name="T6" fmla="*/ 53 w 54"/>
                <a:gd name="T7" fmla="*/ 0 h 15"/>
                <a:gd name="T8" fmla="*/ 42 w 54"/>
                <a:gd name="T9" fmla="*/ 14 h 15"/>
                <a:gd name="T10" fmla="*/ 0 w 54"/>
                <a:gd name="T11" fmla="*/ 14 h 15"/>
                <a:gd name="T12" fmla="*/ 21 w 54"/>
                <a:gd name="T13" fmla="*/ 14 h 1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4"/>
                <a:gd name="T22" fmla="*/ 0 h 15"/>
                <a:gd name="T23" fmla="*/ 54 w 54"/>
                <a:gd name="T24" fmla="*/ 15 h 1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4" h="15">
                  <a:moveTo>
                    <a:pt x="21" y="14"/>
                  </a:moveTo>
                  <a:lnTo>
                    <a:pt x="0" y="14"/>
                  </a:lnTo>
                  <a:lnTo>
                    <a:pt x="21" y="0"/>
                  </a:lnTo>
                  <a:lnTo>
                    <a:pt x="53" y="0"/>
                  </a:lnTo>
                  <a:lnTo>
                    <a:pt x="42" y="14"/>
                  </a:lnTo>
                  <a:lnTo>
                    <a:pt x="0" y="14"/>
                  </a:lnTo>
                  <a:lnTo>
                    <a:pt x="21" y="14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150" name="Freeform 260"/>
            <p:cNvSpPr>
              <a:spLocks/>
            </p:cNvSpPr>
            <p:nvPr/>
          </p:nvSpPr>
          <p:spPr bwMode="auto">
            <a:xfrm>
              <a:off x="1881" y="2835"/>
              <a:ext cx="55" cy="15"/>
            </a:xfrm>
            <a:custGeom>
              <a:avLst/>
              <a:gdLst>
                <a:gd name="T0" fmla="*/ 21 w 55"/>
                <a:gd name="T1" fmla="*/ 14 h 15"/>
                <a:gd name="T2" fmla="*/ 0 w 55"/>
                <a:gd name="T3" fmla="*/ 14 h 15"/>
                <a:gd name="T4" fmla="*/ 21 w 55"/>
                <a:gd name="T5" fmla="*/ 0 h 15"/>
                <a:gd name="T6" fmla="*/ 54 w 55"/>
                <a:gd name="T7" fmla="*/ 0 h 15"/>
                <a:gd name="T8" fmla="*/ 43 w 55"/>
                <a:gd name="T9" fmla="*/ 14 h 15"/>
                <a:gd name="T10" fmla="*/ 0 w 55"/>
                <a:gd name="T11" fmla="*/ 14 h 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5"/>
                <a:gd name="T19" fmla="*/ 0 h 15"/>
                <a:gd name="T20" fmla="*/ 55 w 55"/>
                <a:gd name="T21" fmla="*/ 15 h 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5" h="15">
                  <a:moveTo>
                    <a:pt x="21" y="14"/>
                  </a:moveTo>
                  <a:lnTo>
                    <a:pt x="0" y="14"/>
                  </a:lnTo>
                  <a:lnTo>
                    <a:pt x="21" y="0"/>
                  </a:lnTo>
                  <a:lnTo>
                    <a:pt x="54" y="0"/>
                  </a:lnTo>
                  <a:lnTo>
                    <a:pt x="43" y="14"/>
                  </a:lnTo>
                  <a:lnTo>
                    <a:pt x="0" y="1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151" name="Freeform 261"/>
            <p:cNvSpPr>
              <a:spLocks/>
            </p:cNvSpPr>
            <p:nvPr/>
          </p:nvSpPr>
          <p:spPr bwMode="auto">
            <a:xfrm>
              <a:off x="1903" y="2811"/>
              <a:ext cx="54" cy="15"/>
            </a:xfrm>
            <a:custGeom>
              <a:avLst/>
              <a:gdLst>
                <a:gd name="T0" fmla="*/ 21 w 54"/>
                <a:gd name="T1" fmla="*/ 14 h 15"/>
                <a:gd name="T2" fmla="*/ 0 w 54"/>
                <a:gd name="T3" fmla="*/ 14 h 15"/>
                <a:gd name="T4" fmla="*/ 21 w 54"/>
                <a:gd name="T5" fmla="*/ 0 h 15"/>
                <a:gd name="T6" fmla="*/ 53 w 54"/>
                <a:gd name="T7" fmla="*/ 0 h 15"/>
                <a:gd name="T8" fmla="*/ 42 w 54"/>
                <a:gd name="T9" fmla="*/ 14 h 15"/>
                <a:gd name="T10" fmla="*/ 0 w 54"/>
                <a:gd name="T11" fmla="*/ 14 h 15"/>
                <a:gd name="T12" fmla="*/ 21 w 54"/>
                <a:gd name="T13" fmla="*/ 14 h 1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4"/>
                <a:gd name="T22" fmla="*/ 0 h 15"/>
                <a:gd name="T23" fmla="*/ 54 w 54"/>
                <a:gd name="T24" fmla="*/ 15 h 1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4" h="15">
                  <a:moveTo>
                    <a:pt x="21" y="14"/>
                  </a:moveTo>
                  <a:lnTo>
                    <a:pt x="0" y="14"/>
                  </a:lnTo>
                  <a:lnTo>
                    <a:pt x="21" y="0"/>
                  </a:lnTo>
                  <a:lnTo>
                    <a:pt x="53" y="0"/>
                  </a:lnTo>
                  <a:lnTo>
                    <a:pt x="42" y="14"/>
                  </a:lnTo>
                  <a:lnTo>
                    <a:pt x="0" y="14"/>
                  </a:lnTo>
                  <a:lnTo>
                    <a:pt x="21" y="14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152" name="Freeform 262"/>
            <p:cNvSpPr>
              <a:spLocks/>
            </p:cNvSpPr>
            <p:nvPr/>
          </p:nvSpPr>
          <p:spPr bwMode="auto">
            <a:xfrm>
              <a:off x="1903" y="2811"/>
              <a:ext cx="55" cy="15"/>
            </a:xfrm>
            <a:custGeom>
              <a:avLst/>
              <a:gdLst>
                <a:gd name="T0" fmla="*/ 21 w 55"/>
                <a:gd name="T1" fmla="*/ 14 h 15"/>
                <a:gd name="T2" fmla="*/ 0 w 55"/>
                <a:gd name="T3" fmla="*/ 14 h 15"/>
                <a:gd name="T4" fmla="*/ 21 w 55"/>
                <a:gd name="T5" fmla="*/ 0 h 15"/>
                <a:gd name="T6" fmla="*/ 54 w 55"/>
                <a:gd name="T7" fmla="*/ 0 h 15"/>
                <a:gd name="T8" fmla="*/ 42 w 55"/>
                <a:gd name="T9" fmla="*/ 14 h 15"/>
                <a:gd name="T10" fmla="*/ 0 w 55"/>
                <a:gd name="T11" fmla="*/ 14 h 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5"/>
                <a:gd name="T19" fmla="*/ 0 h 15"/>
                <a:gd name="T20" fmla="*/ 55 w 55"/>
                <a:gd name="T21" fmla="*/ 15 h 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5" h="15">
                  <a:moveTo>
                    <a:pt x="21" y="14"/>
                  </a:moveTo>
                  <a:lnTo>
                    <a:pt x="0" y="14"/>
                  </a:lnTo>
                  <a:lnTo>
                    <a:pt x="21" y="0"/>
                  </a:lnTo>
                  <a:lnTo>
                    <a:pt x="54" y="0"/>
                  </a:lnTo>
                  <a:lnTo>
                    <a:pt x="42" y="14"/>
                  </a:lnTo>
                  <a:lnTo>
                    <a:pt x="0" y="1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153" name="Freeform 263"/>
            <p:cNvSpPr>
              <a:spLocks/>
            </p:cNvSpPr>
            <p:nvPr/>
          </p:nvSpPr>
          <p:spPr bwMode="auto">
            <a:xfrm>
              <a:off x="1892" y="2741"/>
              <a:ext cx="54" cy="15"/>
            </a:xfrm>
            <a:custGeom>
              <a:avLst/>
              <a:gdLst>
                <a:gd name="T0" fmla="*/ 21 w 54"/>
                <a:gd name="T1" fmla="*/ 14 h 15"/>
                <a:gd name="T2" fmla="*/ 0 w 54"/>
                <a:gd name="T3" fmla="*/ 14 h 15"/>
                <a:gd name="T4" fmla="*/ 21 w 54"/>
                <a:gd name="T5" fmla="*/ 0 h 15"/>
                <a:gd name="T6" fmla="*/ 53 w 54"/>
                <a:gd name="T7" fmla="*/ 0 h 15"/>
                <a:gd name="T8" fmla="*/ 42 w 54"/>
                <a:gd name="T9" fmla="*/ 14 h 15"/>
                <a:gd name="T10" fmla="*/ 0 w 54"/>
                <a:gd name="T11" fmla="*/ 14 h 15"/>
                <a:gd name="T12" fmla="*/ 21 w 54"/>
                <a:gd name="T13" fmla="*/ 14 h 1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4"/>
                <a:gd name="T22" fmla="*/ 0 h 15"/>
                <a:gd name="T23" fmla="*/ 54 w 54"/>
                <a:gd name="T24" fmla="*/ 15 h 1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4" h="15">
                  <a:moveTo>
                    <a:pt x="21" y="14"/>
                  </a:moveTo>
                  <a:lnTo>
                    <a:pt x="0" y="14"/>
                  </a:lnTo>
                  <a:lnTo>
                    <a:pt x="21" y="0"/>
                  </a:lnTo>
                  <a:lnTo>
                    <a:pt x="53" y="0"/>
                  </a:lnTo>
                  <a:lnTo>
                    <a:pt x="42" y="14"/>
                  </a:lnTo>
                  <a:lnTo>
                    <a:pt x="0" y="14"/>
                  </a:lnTo>
                  <a:lnTo>
                    <a:pt x="21" y="14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154" name="Freeform 264"/>
            <p:cNvSpPr>
              <a:spLocks/>
            </p:cNvSpPr>
            <p:nvPr/>
          </p:nvSpPr>
          <p:spPr bwMode="auto">
            <a:xfrm>
              <a:off x="1892" y="2741"/>
              <a:ext cx="55" cy="15"/>
            </a:xfrm>
            <a:custGeom>
              <a:avLst/>
              <a:gdLst>
                <a:gd name="T0" fmla="*/ 21 w 55"/>
                <a:gd name="T1" fmla="*/ 14 h 15"/>
                <a:gd name="T2" fmla="*/ 0 w 55"/>
                <a:gd name="T3" fmla="*/ 14 h 15"/>
                <a:gd name="T4" fmla="*/ 21 w 55"/>
                <a:gd name="T5" fmla="*/ 0 h 15"/>
                <a:gd name="T6" fmla="*/ 54 w 55"/>
                <a:gd name="T7" fmla="*/ 0 h 15"/>
                <a:gd name="T8" fmla="*/ 42 w 55"/>
                <a:gd name="T9" fmla="*/ 14 h 15"/>
                <a:gd name="T10" fmla="*/ 0 w 55"/>
                <a:gd name="T11" fmla="*/ 14 h 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5"/>
                <a:gd name="T19" fmla="*/ 0 h 15"/>
                <a:gd name="T20" fmla="*/ 55 w 55"/>
                <a:gd name="T21" fmla="*/ 15 h 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5" h="15">
                  <a:moveTo>
                    <a:pt x="21" y="14"/>
                  </a:moveTo>
                  <a:lnTo>
                    <a:pt x="0" y="14"/>
                  </a:lnTo>
                  <a:lnTo>
                    <a:pt x="21" y="0"/>
                  </a:lnTo>
                  <a:lnTo>
                    <a:pt x="54" y="0"/>
                  </a:lnTo>
                  <a:lnTo>
                    <a:pt x="42" y="14"/>
                  </a:lnTo>
                  <a:lnTo>
                    <a:pt x="0" y="1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155" name="Freeform 265"/>
            <p:cNvSpPr>
              <a:spLocks/>
            </p:cNvSpPr>
            <p:nvPr/>
          </p:nvSpPr>
          <p:spPr bwMode="auto">
            <a:xfrm>
              <a:off x="1903" y="2728"/>
              <a:ext cx="33" cy="37"/>
            </a:xfrm>
            <a:custGeom>
              <a:avLst/>
              <a:gdLst>
                <a:gd name="T0" fmla="*/ 10 w 33"/>
                <a:gd name="T1" fmla="*/ 0 h 37"/>
                <a:gd name="T2" fmla="*/ 0 w 33"/>
                <a:gd name="T3" fmla="*/ 12 h 37"/>
                <a:gd name="T4" fmla="*/ 21 w 33"/>
                <a:gd name="T5" fmla="*/ 36 h 37"/>
                <a:gd name="T6" fmla="*/ 32 w 33"/>
                <a:gd name="T7" fmla="*/ 23 h 37"/>
                <a:gd name="T8" fmla="*/ 10 w 33"/>
                <a:gd name="T9" fmla="*/ 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37"/>
                <a:gd name="T17" fmla="*/ 33 w 33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37">
                  <a:moveTo>
                    <a:pt x="10" y="0"/>
                  </a:moveTo>
                  <a:lnTo>
                    <a:pt x="0" y="12"/>
                  </a:lnTo>
                  <a:lnTo>
                    <a:pt x="21" y="36"/>
                  </a:lnTo>
                  <a:lnTo>
                    <a:pt x="32" y="23"/>
                  </a:lnTo>
                  <a:lnTo>
                    <a:pt x="1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156" name="Freeform 266"/>
            <p:cNvSpPr>
              <a:spLocks/>
            </p:cNvSpPr>
            <p:nvPr/>
          </p:nvSpPr>
          <p:spPr bwMode="auto">
            <a:xfrm>
              <a:off x="1913" y="2717"/>
              <a:ext cx="55" cy="15"/>
            </a:xfrm>
            <a:custGeom>
              <a:avLst/>
              <a:gdLst>
                <a:gd name="T0" fmla="*/ 21 w 55"/>
                <a:gd name="T1" fmla="*/ 14 h 15"/>
                <a:gd name="T2" fmla="*/ 0 w 55"/>
                <a:gd name="T3" fmla="*/ 14 h 15"/>
                <a:gd name="T4" fmla="*/ 21 w 55"/>
                <a:gd name="T5" fmla="*/ 0 h 15"/>
                <a:gd name="T6" fmla="*/ 54 w 55"/>
                <a:gd name="T7" fmla="*/ 0 h 15"/>
                <a:gd name="T8" fmla="*/ 43 w 55"/>
                <a:gd name="T9" fmla="*/ 14 h 15"/>
                <a:gd name="T10" fmla="*/ 0 w 55"/>
                <a:gd name="T11" fmla="*/ 14 h 15"/>
                <a:gd name="T12" fmla="*/ 21 w 55"/>
                <a:gd name="T13" fmla="*/ 14 h 1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5"/>
                <a:gd name="T22" fmla="*/ 0 h 15"/>
                <a:gd name="T23" fmla="*/ 55 w 55"/>
                <a:gd name="T24" fmla="*/ 15 h 1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5" h="15">
                  <a:moveTo>
                    <a:pt x="21" y="14"/>
                  </a:moveTo>
                  <a:lnTo>
                    <a:pt x="0" y="14"/>
                  </a:lnTo>
                  <a:lnTo>
                    <a:pt x="21" y="0"/>
                  </a:lnTo>
                  <a:lnTo>
                    <a:pt x="54" y="0"/>
                  </a:lnTo>
                  <a:lnTo>
                    <a:pt x="43" y="14"/>
                  </a:lnTo>
                  <a:lnTo>
                    <a:pt x="0" y="14"/>
                  </a:lnTo>
                  <a:lnTo>
                    <a:pt x="21" y="14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157" name="Freeform 267"/>
            <p:cNvSpPr>
              <a:spLocks/>
            </p:cNvSpPr>
            <p:nvPr/>
          </p:nvSpPr>
          <p:spPr bwMode="auto">
            <a:xfrm>
              <a:off x="1913" y="2717"/>
              <a:ext cx="55" cy="15"/>
            </a:xfrm>
            <a:custGeom>
              <a:avLst/>
              <a:gdLst>
                <a:gd name="T0" fmla="*/ 21 w 55"/>
                <a:gd name="T1" fmla="*/ 14 h 15"/>
                <a:gd name="T2" fmla="*/ 0 w 55"/>
                <a:gd name="T3" fmla="*/ 14 h 15"/>
                <a:gd name="T4" fmla="*/ 21 w 55"/>
                <a:gd name="T5" fmla="*/ 0 h 15"/>
                <a:gd name="T6" fmla="*/ 54 w 55"/>
                <a:gd name="T7" fmla="*/ 0 h 15"/>
                <a:gd name="T8" fmla="*/ 43 w 55"/>
                <a:gd name="T9" fmla="*/ 14 h 15"/>
                <a:gd name="T10" fmla="*/ 0 w 55"/>
                <a:gd name="T11" fmla="*/ 14 h 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5"/>
                <a:gd name="T19" fmla="*/ 0 h 15"/>
                <a:gd name="T20" fmla="*/ 55 w 55"/>
                <a:gd name="T21" fmla="*/ 15 h 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5" h="15">
                  <a:moveTo>
                    <a:pt x="21" y="14"/>
                  </a:moveTo>
                  <a:lnTo>
                    <a:pt x="0" y="14"/>
                  </a:lnTo>
                  <a:lnTo>
                    <a:pt x="21" y="0"/>
                  </a:lnTo>
                  <a:lnTo>
                    <a:pt x="54" y="0"/>
                  </a:lnTo>
                  <a:lnTo>
                    <a:pt x="43" y="14"/>
                  </a:lnTo>
                  <a:lnTo>
                    <a:pt x="0" y="1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158" name="Freeform 268"/>
            <p:cNvSpPr>
              <a:spLocks/>
            </p:cNvSpPr>
            <p:nvPr/>
          </p:nvSpPr>
          <p:spPr bwMode="auto">
            <a:xfrm>
              <a:off x="1978" y="2728"/>
              <a:ext cx="78" cy="25"/>
            </a:xfrm>
            <a:custGeom>
              <a:avLst/>
              <a:gdLst>
                <a:gd name="T0" fmla="*/ 0 w 78"/>
                <a:gd name="T1" fmla="*/ 24 h 25"/>
                <a:gd name="T2" fmla="*/ 11 w 78"/>
                <a:gd name="T3" fmla="*/ 0 h 25"/>
                <a:gd name="T4" fmla="*/ 65 w 78"/>
                <a:gd name="T5" fmla="*/ 0 h 25"/>
                <a:gd name="T6" fmla="*/ 77 w 78"/>
                <a:gd name="T7" fmla="*/ 24 h 25"/>
                <a:gd name="T8" fmla="*/ 0 w 78"/>
                <a:gd name="T9" fmla="*/ 24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"/>
                <a:gd name="T16" fmla="*/ 0 h 25"/>
                <a:gd name="T17" fmla="*/ 78 w 78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" h="25">
                  <a:moveTo>
                    <a:pt x="0" y="24"/>
                  </a:moveTo>
                  <a:lnTo>
                    <a:pt x="11" y="0"/>
                  </a:lnTo>
                  <a:lnTo>
                    <a:pt x="65" y="0"/>
                  </a:lnTo>
                  <a:lnTo>
                    <a:pt x="77" y="24"/>
                  </a:lnTo>
                  <a:lnTo>
                    <a:pt x="0" y="24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159" name="Line 269"/>
            <p:cNvSpPr>
              <a:spLocks noChangeShapeType="1"/>
            </p:cNvSpPr>
            <p:nvPr/>
          </p:nvSpPr>
          <p:spPr bwMode="auto">
            <a:xfrm>
              <a:off x="1990" y="2737"/>
              <a:ext cx="0" cy="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0" name="Line 270"/>
            <p:cNvSpPr>
              <a:spLocks noChangeShapeType="1"/>
            </p:cNvSpPr>
            <p:nvPr/>
          </p:nvSpPr>
          <p:spPr bwMode="auto">
            <a:xfrm>
              <a:off x="2044" y="2737"/>
              <a:ext cx="0" cy="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1" name="Freeform 271" descr="Large confetti"/>
            <p:cNvSpPr>
              <a:spLocks/>
            </p:cNvSpPr>
            <p:nvPr/>
          </p:nvSpPr>
          <p:spPr bwMode="auto">
            <a:xfrm>
              <a:off x="1978" y="2741"/>
              <a:ext cx="78" cy="24"/>
            </a:xfrm>
            <a:custGeom>
              <a:avLst/>
              <a:gdLst>
                <a:gd name="T0" fmla="*/ 0 w 78"/>
                <a:gd name="T1" fmla="*/ 23 h 24"/>
                <a:gd name="T2" fmla="*/ 16 w 78"/>
                <a:gd name="T3" fmla="*/ 0 h 24"/>
                <a:gd name="T4" fmla="*/ 61 w 78"/>
                <a:gd name="T5" fmla="*/ 0 h 24"/>
                <a:gd name="T6" fmla="*/ 77 w 78"/>
                <a:gd name="T7" fmla="*/ 23 h 24"/>
                <a:gd name="T8" fmla="*/ 0 w 78"/>
                <a:gd name="T9" fmla="*/ 23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"/>
                <a:gd name="T16" fmla="*/ 0 h 24"/>
                <a:gd name="T17" fmla="*/ 78 w 78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" h="24">
                  <a:moveTo>
                    <a:pt x="0" y="23"/>
                  </a:moveTo>
                  <a:lnTo>
                    <a:pt x="16" y="0"/>
                  </a:lnTo>
                  <a:lnTo>
                    <a:pt x="61" y="0"/>
                  </a:lnTo>
                  <a:lnTo>
                    <a:pt x="77" y="23"/>
                  </a:lnTo>
                  <a:lnTo>
                    <a:pt x="0" y="23"/>
                  </a:lnTo>
                </a:path>
              </a:pathLst>
            </a:custGeom>
            <a:pattFill prst="lgConfetti">
              <a:fgClr>
                <a:srgbClr val="000000"/>
              </a:fgClr>
              <a:bgClr>
                <a:srgbClr val="FFFFFF"/>
              </a:bgClr>
            </a:patt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162" name="Freeform 272"/>
            <p:cNvSpPr>
              <a:spLocks/>
            </p:cNvSpPr>
            <p:nvPr/>
          </p:nvSpPr>
          <p:spPr bwMode="auto">
            <a:xfrm>
              <a:off x="2011" y="2728"/>
              <a:ext cx="34" cy="37"/>
            </a:xfrm>
            <a:custGeom>
              <a:avLst/>
              <a:gdLst>
                <a:gd name="T0" fmla="*/ 21 w 34"/>
                <a:gd name="T1" fmla="*/ 0 h 37"/>
                <a:gd name="T2" fmla="*/ 33 w 34"/>
                <a:gd name="T3" fmla="*/ 12 h 37"/>
                <a:gd name="T4" fmla="*/ 11 w 34"/>
                <a:gd name="T5" fmla="*/ 36 h 37"/>
                <a:gd name="T6" fmla="*/ 0 w 34"/>
                <a:gd name="T7" fmla="*/ 23 h 37"/>
                <a:gd name="T8" fmla="*/ 21 w 34"/>
                <a:gd name="T9" fmla="*/ 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37"/>
                <a:gd name="T17" fmla="*/ 34 w 34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37">
                  <a:moveTo>
                    <a:pt x="21" y="0"/>
                  </a:moveTo>
                  <a:lnTo>
                    <a:pt x="33" y="12"/>
                  </a:lnTo>
                  <a:lnTo>
                    <a:pt x="11" y="36"/>
                  </a:lnTo>
                  <a:lnTo>
                    <a:pt x="0" y="23"/>
                  </a:lnTo>
                  <a:lnTo>
                    <a:pt x="21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163" name="Rectangle 273"/>
            <p:cNvSpPr>
              <a:spLocks noChangeArrowheads="1"/>
            </p:cNvSpPr>
            <p:nvPr/>
          </p:nvSpPr>
          <p:spPr bwMode="auto">
            <a:xfrm>
              <a:off x="1981" y="2754"/>
              <a:ext cx="71" cy="31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latin typeface="Futura Bk"/>
              </a:endParaRPr>
            </a:p>
          </p:txBody>
        </p:sp>
        <p:sp>
          <p:nvSpPr>
            <p:cNvPr id="164" name="Freeform 274"/>
            <p:cNvSpPr>
              <a:spLocks/>
            </p:cNvSpPr>
            <p:nvPr/>
          </p:nvSpPr>
          <p:spPr bwMode="auto">
            <a:xfrm>
              <a:off x="2066" y="2728"/>
              <a:ext cx="22" cy="60"/>
            </a:xfrm>
            <a:custGeom>
              <a:avLst/>
              <a:gdLst>
                <a:gd name="T0" fmla="*/ 0 w 22"/>
                <a:gd name="T1" fmla="*/ 0 h 60"/>
                <a:gd name="T2" fmla="*/ 21 w 22"/>
                <a:gd name="T3" fmla="*/ 23 h 60"/>
                <a:gd name="T4" fmla="*/ 21 w 22"/>
                <a:gd name="T5" fmla="*/ 59 h 60"/>
                <a:gd name="T6" fmla="*/ 0 w 22"/>
                <a:gd name="T7" fmla="*/ 23 h 60"/>
                <a:gd name="T8" fmla="*/ 0 w 22"/>
                <a:gd name="T9" fmla="*/ 0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60"/>
                <a:gd name="T17" fmla="*/ 22 w 22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60">
                  <a:moveTo>
                    <a:pt x="0" y="0"/>
                  </a:moveTo>
                  <a:lnTo>
                    <a:pt x="21" y="23"/>
                  </a:lnTo>
                  <a:lnTo>
                    <a:pt x="21" y="59"/>
                  </a:lnTo>
                  <a:lnTo>
                    <a:pt x="0" y="23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165" name="Freeform 275"/>
            <p:cNvSpPr>
              <a:spLocks/>
            </p:cNvSpPr>
            <p:nvPr/>
          </p:nvSpPr>
          <p:spPr bwMode="auto">
            <a:xfrm>
              <a:off x="2121" y="2728"/>
              <a:ext cx="22" cy="60"/>
            </a:xfrm>
            <a:custGeom>
              <a:avLst/>
              <a:gdLst>
                <a:gd name="T0" fmla="*/ 0 w 22"/>
                <a:gd name="T1" fmla="*/ 0 h 60"/>
                <a:gd name="T2" fmla="*/ 21 w 22"/>
                <a:gd name="T3" fmla="*/ 23 h 60"/>
                <a:gd name="T4" fmla="*/ 21 w 22"/>
                <a:gd name="T5" fmla="*/ 59 h 60"/>
                <a:gd name="T6" fmla="*/ 0 w 22"/>
                <a:gd name="T7" fmla="*/ 23 h 60"/>
                <a:gd name="T8" fmla="*/ 0 w 22"/>
                <a:gd name="T9" fmla="*/ 0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60"/>
                <a:gd name="T17" fmla="*/ 22 w 22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60">
                  <a:moveTo>
                    <a:pt x="0" y="0"/>
                  </a:moveTo>
                  <a:lnTo>
                    <a:pt x="21" y="23"/>
                  </a:lnTo>
                  <a:lnTo>
                    <a:pt x="21" y="59"/>
                  </a:lnTo>
                  <a:lnTo>
                    <a:pt x="0" y="23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166" name="Freeform 276"/>
            <p:cNvSpPr>
              <a:spLocks/>
            </p:cNvSpPr>
            <p:nvPr/>
          </p:nvSpPr>
          <p:spPr bwMode="auto">
            <a:xfrm>
              <a:off x="2066" y="2728"/>
              <a:ext cx="77" cy="25"/>
            </a:xfrm>
            <a:custGeom>
              <a:avLst/>
              <a:gdLst>
                <a:gd name="T0" fmla="*/ 0 w 77"/>
                <a:gd name="T1" fmla="*/ 0 h 25"/>
                <a:gd name="T2" fmla="*/ 54 w 77"/>
                <a:gd name="T3" fmla="*/ 0 h 25"/>
                <a:gd name="T4" fmla="*/ 76 w 77"/>
                <a:gd name="T5" fmla="*/ 24 h 25"/>
                <a:gd name="T6" fmla="*/ 21 w 77"/>
                <a:gd name="T7" fmla="*/ 24 h 25"/>
                <a:gd name="T8" fmla="*/ 0 w 77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7"/>
                <a:gd name="T16" fmla="*/ 0 h 25"/>
                <a:gd name="T17" fmla="*/ 77 w 77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7" h="25">
                  <a:moveTo>
                    <a:pt x="0" y="0"/>
                  </a:moveTo>
                  <a:lnTo>
                    <a:pt x="54" y="0"/>
                  </a:lnTo>
                  <a:lnTo>
                    <a:pt x="76" y="24"/>
                  </a:lnTo>
                  <a:lnTo>
                    <a:pt x="21" y="24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167" name="Line 277"/>
            <p:cNvSpPr>
              <a:spLocks noChangeShapeType="1"/>
            </p:cNvSpPr>
            <p:nvPr/>
          </p:nvSpPr>
          <p:spPr bwMode="auto">
            <a:xfrm>
              <a:off x="2121" y="2737"/>
              <a:ext cx="0" cy="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8" name="Freeform 278"/>
            <p:cNvSpPr>
              <a:spLocks/>
            </p:cNvSpPr>
            <p:nvPr/>
          </p:nvSpPr>
          <p:spPr bwMode="auto">
            <a:xfrm>
              <a:off x="2076" y="2741"/>
              <a:ext cx="56" cy="15"/>
            </a:xfrm>
            <a:custGeom>
              <a:avLst/>
              <a:gdLst>
                <a:gd name="T0" fmla="*/ 0 w 56"/>
                <a:gd name="T1" fmla="*/ 0 h 15"/>
                <a:gd name="T2" fmla="*/ 43 w 56"/>
                <a:gd name="T3" fmla="*/ 0 h 15"/>
                <a:gd name="T4" fmla="*/ 55 w 56"/>
                <a:gd name="T5" fmla="*/ 14 h 15"/>
                <a:gd name="T6" fmla="*/ 10 w 56"/>
                <a:gd name="T7" fmla="*/ 14 h 15"/>
                <a:gd name="T8" fmla="*/ 0 w 56"/>
                <a:gd name="T9" fmla="*/ 0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"/>
                <a:gd name="T17" fmla="*/ 56 w 56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">
                  <a:moveTo>
                    <a:pt x="0" y="0"/>
                  </a:moveTo>
                  <a:lnTo>
                    <a:pt x="43" y="0"/>
                  </a:lnTo>
                  <a:lnTo>
                    <a:pt x="55" y="14"/>
                  </a:lnTo>
                  <a:lnTo>
                    <a:pt x="10" y="14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169" name="Freeform 279" descr="50%"/>
            <p:cNvSpPr>
              <a:spLocks/>
            </p:cNvSpPr>
            <p:nvPr/>
          </p:nvSpPr>
          <p:spPr bwMode="auto">
            <a:xfrm>
              <a:off x="1892" y="2648"/>
              <a:ext cx="55" cy="15"/>
            </a:xfrm>
            <a:custGeom>
              <a:avLst/>
              <a:gdLst>
                <a:gd name="T0" fmla="*/ 0 w 55"/>
                <a:gd name="T1" fmla="*/ 14 h 15"/>
                <a:gd name="T2" fmla="*/ 32 w 55"/>
                <a:gd name="T3" fmla="*/ 0 h 15"/>
                <a:gd name="T4" fmla="*/ 54 w 55"/>
                <a:gd name="T5" fmla="*/ 0 h 15"/>
                <a:gd name="T6" fmla="*/ 32 w 55"/>
                <a:gd name="T7" fmla="*/ 14 h 15"/>
                <a:gd name="T8" fmla="*/ 0 w 55"/>
                <a:gd name="T9" fmla="*/ 14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"/>
                <a:gd name="T16" fmla="*/ 0 h 15"/>
                <a:gd name="T17" fmla="*/ 55 w 55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" h="15">
                  <a:moveTo>
                    <a:pt x="0" y="14"/>
                  </a:moveTo>
                  <a:lnTo>
                    <a:pt x="32" y="0"/>
                  </a:lnTo>
                  <a:lnTo>
                    <a:pt x="54" y="0"/>
                  </a:lnTo>
                  <a:lnTo>
                    <a:pt x="32" y="14"/>
                  </a:lnTo>
                  <a:lnTo>
                    <a:pt x="0" y="14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170" name="Freeform 280" descr="25%"/>
            <p:cNvSpPr>
              <a:spLocks/>
            </p:cNvSpPr>
            <p:nvPr/>
          </p:nvSpPr>
          <p:spPr bwMode="auto">
            <a:xfrm>
              <a:off x="1946" y="2648"/>
              <a:ext cx="44" cy="15"/>
            </a:xfrm>
            <a:custGeom>
              <a:avLst/>
              <a:gdLst>
                <a:gd name="T0" fmla="*/ 0 w 44"/>
                <a:gd name="T1" fmla="*/ 14 h 15"/>
                <a:gd name="T2" fmla="*/ 21 w 44"/>
                <a:gd name="T3" fmla="*/ 0 h 15"/>
                <a:gd name="T4" fmla="*/ 43 w 44"/>
                <a:gd name="T5" fmla="*/ 0 h 15"/>
                <a:gd name="T6" fmla="*/ 32 w 44"/>
                <a:gd name="T7" fmla="*/ 14 h 15"/>
                <a:gd name="T8" fmla="*/ 0 w 44"/>
                <a:gd name="T9" fmla="*/ 14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15"/>
                <a:gd name="T17" fmla="*/ 44 w 44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15">
                  <a:moveTo>
                    <a:pt x="0" y="14"/>
                  </a:moveTo>
                  <a:lnTo>
                    <a:pt x="21" y="0"/>
                  </a:lnTo>
                  <a:lnTo>
                    <a:pt x="43" y="0"/>
                  </a:lnTo>
                  <a:lnTo>
                    <a:pt x="32" y="14"/>
                  </a:lnTo>
                  <a:lnTo>
                    <a:pt x="0" y="14"/>
                  </a:lnTo>
                </a:path>
              </a:pathLst>
            </a:custGeom>
            <a:pattFill prst="pct25">
              <a:fgClr>
                <a:srgbClr val="000000"/>
              </a:fgClr>
              <a:bgClr>
                <a:srgbClr val="FFFFFF"/>
              </a:bgClr>
            </a:patt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171" name="Freeform 281"/>
            <p:cNvSpPr>
              <a:spLocks/>
            </p:cNvSpPr>
            <p:nvPr/>
          </p:nvSpPr>
          <p:spPr bwMode="auto">
            <a:xfrm>
              <a:off x="1978" y="2648"/>
              <a:ext cx="16" cy="48"/>
            </a:xfrm>
            <a:custGeom>
              <a:avLst/>
              <a:gdLst>
                <a:gd name="T0" fmla="*/ 15 w 16"/>
                <a:gd name="T1" fmla="*/ 0 h 48"/>
                <a:gd name="T2" fmla="*/ 15 w 16"/>
                <a:gd name="T3" fmla="*/ 23 h 48"/>
                <a:gd name="T4" fmla="*/ 0 w 16"/>
                <a:gd name="T5" fmla="*/ 47 h 48"/>
                <a:gd name="T6" fmla="*/ 0 w 16"/>
                <a:gd name="T7" fmla="*/ 11 h 48"/>
                <a:gd name="T8" fmla="*/ 15 w 16"/>
                <a:gd name="T9" fmla="*/ 0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48"/>
                <a:gd name="T17" fmla="*/ 16 w 1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48">
                  <a:moveTo>
                    <a:pt x="15" y="0"/>
                  </a:moveTo>
                  <a:lnTo>
                    <a:pt x="15" y="23"/>
                  </a:lnTo>
                  <a:lnTo>
                    <a:pt x="0" y="47"/>
                  </a:lnTo>
                  <a:lnTo>
                    <a:pt x="0" y="11"/>
                  </a:lnTo>
                  <a:lnTo>
                    <a:pt x="15" y="0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172" name="Freeform 282" descr="25%"/>
            <p:cNvSpPr>
              <a:spLocks/>
            </p:cNvSpPr>
            <p:nvPr/>
          </p:nvSpPr>
          <p:spPr bwMode="auto">
            <a:xfrm>
              <a:off x="2001" y="2648"/>
              <a:ext cx="33" cy="15"/>
            </a:xfrm>
            <a:custGeom>
              <a:avLst/>
              <a:gdLst>
                <a:gd name="T0" fmla="*/ 0 w 33"/>
                <a:gd name="T1" fmla="*/ 14 h 15"/>
                <a:gd name="T2" fmla="*/ 11 w 33"/>
                <a:gd name="T3" fmla="*/ 0 h 15"/>
                <a:gd name="T4" fmla="*/ 21 w 33"/>
                <a:gd name="T5" fmla="*/ 0 h 15"/>
                <a:gd name="T6" fmla="*/ 32 w 33"/>
                <a:gd name="T7" fmla="*/ 14 h 15"/>
                <a:gd name="T8" fmla="*/ 0 w 33"/>
                <a:gd name="T9" fmla="*/ 14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15"/>
                <a:gd name="T17" fmla="*/ 33 w 33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15">
                  <a:moveTo>
                    <a:pt x="0" y="14"/>
                  </a:moveTo>
                  <a:lnTo>
                    <a:pt x="11" y="0"/>
                  </a:lnTo>
                  <a:lnTo>
                    <a:pt x="21" y="0"/>
                  </a:lnTo>
                  <a:lnTo>
                    <a:pt x="32" y="14"/>
                  </a:lnTo>
                  <a:lnTo>
                    <a:pt x="0" y="14"/>
                  </a:lnTo>
                </a:path>
              </a:pathLst>
            </a:custGeom>
            <a:pattFill prst="pct25">
              <a:fgClr>
                <a:srgbClr val="000000"/>
              </a:fgClr>
              <a:bgClr>
                <a:srgbClr val="FFFFFF"/>
              </a:bgClr>
            </a:patt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173" name="Freeform 283" descr="50%"/>
            <p:cNvSpPr>
              <a:spLocks/>
            </p:cNvSpPr>
            <p:nvPr/>
          </p:nvSpPr>
          <p:spPr bwMode="auto">
            <a:xfrm>
              <a:off x="2044" y="2648"/>
              <a:ext cx="44" cy="15"/>
            </a:xfrm>
            <a:custGeom>
              <a:avLst/>
              <a:gdLst>
                <a:gd name="T0" fmla="*/ 43 w 44"/>
                <a:gd name="T1" fmla="*/ 14 h 15"/>
                <a:gd name="T2" fmla="*/ 21 w 44"/>
                <a:gd name="T3" fmla="*/ 0 h 15"/>
                <a:gd name="T4" fmla="*/ 0 w 44"/>
                <a:gd name="T5" fmla="*/ 0 h 15"/>
                <a:gd name="T6" fmla="*/ 10 w 44"/>
                <a:gd name="T7" fmla="*/ 14 h 15"/>
                <a:gd name="T8" fmla="*/ 43 w 44"/>
                <a:gd name="T9" fmla="*/ 14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15"/>
                <a:gd name="T17" fmla="*/ 44 w 44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15">
                  <a:moveTo>
                    <a:pt x="43" y="14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10" y="14"/>
                  </a:lnTo>
                  <a:lnTo>
                    <a:pt x="43" y="14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174" name="Freeform 284" descr="25%"/>
            <p:cNvSpPr>
              <a:spLocks/>
            </p:cNvSpPr>
            <p:nvPr/>
          </p:nvSpPr>
          <p:spPr bwMode="auto">
            <a:xfrm>
              <a:off x="2088" y="2648"/>
              <a:ext cx="55" cy="15"/>
            </a:xfrm>
            <a:custGeom>
              <a:avLst/>
              <a:gdLst>
                <a:gd name="T0" fmla="*/ 54 w 55"/>
                <a:gd name="T1" fmla="*/ 14 h 15"/>
                <a:gd name="T2" fmla="*/ 21 w 55"/>
                <a:gd name="T3" fmla="*/ 0 h 15"/>
                <a:gd name="T4" fmla="*/ 0 w 55"/>
                <a:gd name="T5" fmla="*/ 0 h 15"/>
                <a:gd name="T6" fmla="*/ 21 w 55"/>
                <a:gd name="T7" fmla="*/ 14 h 15"/>
                <a:gd name="T8" fmla="*/ 54 w 55"/>
                <a:gd name="T9" fmla="*/ 14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"/>
                <a:gd name="T16" fmla="*/ 0 h 15"/>
                <a:gd name="T17" fmla="*/ 55 w 55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" h="15">
                  <a:moveTo>
                    <a:pt x="54" y="14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21" y="14"/>
                  </a:lnTo>
                  <a:lnTo>
                    <a:pt x="54" y="14"/>
                  </a:lnTo>
                </a:path>
              </a:pathLst>
            </a:custGeom>
            <a:pattFill prst="pct25">
              <a:fgClr>
                <a:srgbClr val="000000"/>
              </a:fgClr>
              <a:bgClr>
                <a:srgbClr val="FFFFFF"/>
              </a:bgClr>
            </a:patt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175" name="Line 285"/>
            <p:cNvSpPr>
              <a:spLocks noChangeShapeType="1"/>
            </p:cNvSpPr>
            <p:nvPr/>
          </p:nvSpPr>
          <p:spPr bwMode="auto">
            <a:xfrm>
              <a:off x="1925" y="2652"/>
              <a:ext cx="0" cy="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6" name="Line 286"/>
            <p:cNvSpPr>
              <a:spLocks noChangeShapeType="1"/>
            </p:cNvSpPr>
            <p:nvPr/>
          </p:nvSpPr>
          <p:spPr bwMode="auto">
            <a:xfrm>
              <a:off x="1968" y="2652"/>
              <a:ext cx="0" cy="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7" name="Line 287"/>
            <p:cNvSpPr>
              <a:spLocks noChangeShapeType="1"/>
            </p:cNvSpPr>
            <p:nvPr/>
          </p:nvSpPr>
          <p:spPr bwMode="auto">
            <a:xfrm>
              <a:off x="2011" y="2652"/>
              <a:ext cx="0" cy="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8" name="Line 288"/>
            <p:cNvSpPr>
              <a:spLocks noChangeShapeType="1"/>
            </p:cNvSpPr>
            <p:nvPr/>
          </p:nvSpPr>
          <p:spPr bwMode="auto">
            <a:xfrm>
              <a:off x="2023" y="2652"/>
              <a:ext cx="0" cy="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9" name="Line 289"/>
            <p:cNvSpPr>
              <a:spLocks noChangeShapeType="1"/>
            </p:cNvSpPr>
            <p:nvPr/>
          </p:nvSpPr>
          <p:spPr bwMode="auto">
            <a:xfrm>
              <a:off x="2066" y="2652"/>
              <a:ext cx="0" cy="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0" name="Line 290"/>
            <p:cNvSpPr>
              <a:spLocks noChangeShapeType="1"/>
            </p:cNvSpPr>
            <p:nvPr/>
          </p:nvSpPr>
          <p:spPr bwMode="auto">
            <a:xfrm>
              <a:off x="2109" y="2652"/>
              <a:ext cx="0" cy="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1" name="Rectangle 291" descr="10%"/>
            <p:cNvSpPr>
              <a:spLocks noChangeArrowheads="1"/>
            </p:cNvSpPr>
            <p:nvPr/>
          </p:nvSpPr>
          <p:spPr bwMode="auto">
            <a:xfrm>
              <a:off x="1851" y="2570"/>
              <a:ext cx="343" cy="12"/>
            </a:xfrm>
            <a:prstGeom prst="rect">
              <a:avLst/>
            </a:prstGeom>
            <a:pattFill prst="pct10">
              <a:fgClr>
                <a:srgbClr val="000000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latin typeface="Futura Bk"/>
              </a:endParaRPr>
            </a:p>
          </p:txBody>
        </p:sp>
        <p:sp>
          <p:nvSpPr>
            <p:cNvPr id="182" name="Freeform 292"/>
            <p:cNvSpPr>
              <a:spLocks/>
            </p:cNvSpPr>
            <p:nvPr/>
          </p:nvSpPr>
          <p:spPr bwMode="auto">
            <a:xfrm>
              <a:off x="1881" y="2846"/>
              <a:ext cx="44" cy="35"/>
            </a:xfrm>
            <a:custGeom>
              <a:avLst/>
              <a:gdLst>
                <a:gd name="T0" fmla="*/ 0 w 44"/>
                <a:gd name="T1" fmla="*/ 0 h 35"/>
                <a:gd name="T2" fmla="*/ 0 w 44"/>
                <a:gd name="T3" fmla="*/ 34 h 35"/>
                <a:gd name="T4" fmla="*/ 43 w 44"/>
                <a:gd name="T5" fmla="*/ 34 h 35"/>
                <a:gd name="T6" fmla="*/ 43 w 44"/>
                <a:gd name="T7" fmla="*/ 0 h 35"/>
                <a:gd name="T8" fmla="*/ 0 w 44"/>
                <a:gd name="T9" fmla="*/ 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35"/>
                <a:gd name="T17" fmla="*/ 44 w 44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35">
                  <a:moveTo>
                    <a:pt x="0" y="0"/>
                  </a:moveTo>
                  <a:lnTo>
                    <a:pt x="0" y="34"/>
                  </a:lnTo>
                  <a:lnTo>
                    <a:pt x="43" y="34"/>
                  </a:lnTo>
                  <a:lnTo>
                    <a:pt x="43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183" name="Freeform 293"/>
            <p:cNvSpPr>
              <a:spLocks/>
            </p:cNvSpPr>
            <p:nvPr/>
          </p:nvSpPr>
          <p:spPr bwMode="auto">
            <a:xfrm>
              <a:off x="1892" y="2752"/>
              <a:ext cx="44" cy="36"/>
            </a:xfrm>
            <a:custGeom>
              <a:avLst/>
              <a:gdLst>
                <a:gd name="T0" fmla="*/ 0 w 44"/>
                <a:gd name="T1" fmla="*/ 0 h 36"/>
                <a:gd name="T2" fmla="*/ 0 w 44"/>
                <a:gd name="T3" fmla="*/ 35 h 36"/>
                <a:gd name="T4" fmla="*/ 43 w 44"/>
                <a:gd name="T5" fmla="*/ 35 h 36"/>
                <a:gd name="T6" fmla="*/ 43 w 44"/>
                <a:gd name="T7" fmla="*/ 0 h 36"/>
                <a:gd name="T8" fmla="*/ 0 w 44"/>
                <a:gd name="T9" fmla="*/ 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36"/>
                <a:gd name="T17" fmla="*/ 44 w 44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36">
                  <a:moveTo>
                    <a:pt x="0" y="0"/>
                  </a:moveTo>
                  <a:lnTo>
                    <a:pt x="0" y="35"/>
                  </a:lnTo>
                  <a:lnTo>
                    <a:pt x="43" y="35"/>
                  </a:lnTo>
                  <a:lnTo>
                    <a:pt x="43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184" name="Freeform 294"/>
            <p:cNvSpPr>
              <a:spLocks/>
            </p:cNvSpPr>
            <p:nvPr/>
          </p:nvSpPr>
          <p:spPr bwMode="auto">
            <a:xfrm>
              <a:off x="2098" y="2728"/>
              <a:ext cx="34" cy="37"/>
            </a:xfrm>
            <a:custGeom>
              <a:avLst/>
              <a:gdLst>
                <a:gd name="T0" fmla="*/ 21 w 34"/>
                <a:gd name="T1" fmla="*/ 0 h 37"/>
                <a:gd name="T2" fmla="*/ 33 w 34"/>
                <a:gd name="T3" fmla="*/ 12 h 37"/>
                <a:gd name="T4" fmla="*/ 10 w 34"/>
                <a:gd name="T5" fmla="*/ 36 h 37"/>
                <a:gd name="T6" fmla="*/ 0 w 34"/>
                <a:gd name="T7" fmla="*/ 23 h 37"/>
                <a:gd name="T8" fmla="*/ 21 w 34"/>
                <a:gd name="T9" fmla="*/ 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37"/>
                <a:gd name="T17" fmla="*/ 34 w 34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37">
                  <a:moveTo>
                    <a:pt x="21" y="0"/>
                  </a:moveTo>
                  <a:lnTo>
                    <a:pt x="33" y="12"/>
                  </a:lnTo>
                  <a:lnTo>
                    <a:pt x="10" y="36"/>
                  </a:lnTo>
                  <a:lnTo>
                    <a:pt x="0" y="23"/>
                  </a:lnTo>
                  <a:lnTo>
                    <a:pt x="21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185" name="Freeform 295"/>
            <p:cNvSpPr>
              <a:spLocks/>
            </p:cNvSpPr>
            <p:nvPr/>
          </p:nvSpPr>
          <p:spPr bwMode="auto">
            <a:xfrm>
              <a:off x="2088" y="2752"/>
              <a:ext cx="55" cy="36"/>
            </a:xfrm>
            <a:custGeom>
              <a:avLst/>
              <a:gdLst>
                <a:gd name="T0" fmla="*/ 0 w 55"/>
                <a:gd name="T1" fmla="*/ 0 h 36"/>
                <a:gd name="T2" fmla="*/ 0 w 55"/>
                <a:gd name="T3" fmla="*/ 35 h 36"/>
                <a:gd name="T4" fmla="*/ 54 w 55"/>
                <a:gd name="T5" fmla="*/ 35 h 36"/>
                <a:gd name="T6" fmla="*/ 54 w 55"/>
                <a:gd name="T7" fmla="*/ 0 h 36"/>
                <a:gd name="T8" fmla="*/ 0 w 55"/>
                <a:gd name="T9" fmla="*/ 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"/>
                <a:gd name="T16" fmla="*/ 0 h 36"/>
                <a:gd name="T17" fmla="*/ 55 w 55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" h="36">
                  <a:moveTo>
                    <a:pt x="0" y="0"/>
                  </a:moveTo>
                  <a:lnTo>
                    <a:pt x="0" y="35"/>
                  </a:lnTo>
                  <a:lnTo>
                    <a:pt x="54" y="35"/>
                  </a:lnTo>
                  <a:lnTo>
                    <a:pt x="54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186" name="Freeform 296"/>
            <p:cNvSpPr>
              <a:spLocks/>
            </p:cNvSpPr>
            <p:nvPr/>
          </p:nvSpPr>
          <p:spPr bwMode="auto">
            <a:xfrm>
              <a:off x="2098" y="2636"/>
              <a:ext cx="34" cy="36"/>
            </a:xfrm>
            <a:custGeom>
              <a:avLst/>
              <a:gdLst>
                <a:gd name="T0" fmla="*/ 21 w 34"/>
                <a:gd name="T1" fmla="*/ 0 h 36"/>
                <a:gd name="T2" fmla="*/ 33 w 34"/>
                <a:gd name="T3" fmla="*/ 12 h 36"/>
                <a:gd name="T4" fmla="*/ 10 w 34"/>
                <a:gd name="T5" fmla="*/ 35 h 36"/>
                <a:gd name="T6" fmla="*/ 0 w 34"/>
                <a:gd name="T7" fmla="*/ 22 h 36"/>
                <a:gd name="T8" fmla="*/ 21 w 34"/>
                <a:gd name="T9" fmla="*/ 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36"/>
                <a:gd name="T17" fmla="*/ 34 w 34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36">
                  <a:moveTo>
                    <a:pt x="21" y="0"/>
                  </a:moveTo>
                  <a:lnTo>
                    <a:pt x="33" y="12"/>
                  </a:lnTo>
                  <a:lnTo>
                    <a:pt x="10" y="35"/>
                  </a:lnTo>
                  <a:lnTo>
                    <a:pt x="0" y="22"/>
                  </a:lnTo>
                  <a:lnTo>
                    <a:pt x="21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187" name="Rectangle 297"/>
            <p:cNvSpPr>
              <a:spLocks noChangeArrowheads="1"/>
            </p:cNvSpPr>
            <p:nvPr/>
          </p:nvSpPr>
          <p:spPr bwMode="auto">
            <a:xfrm>
              <a:off x="2112" y="2661"/>
              <a:ext cx="27" cy="31"/>
            </a:xfrm>
            <a:prstGeom prst="rect">
              <a:avLst/>
            </a:prstGeom>
            <a:solidFill>
              <a:srgbClr val="808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latin typeface="Futura Bk"/>
              </a:endParaRPr>
            </a:p>
          </p:txBody>
        </p:sp>
        <p:sp>
          <p:nvSpPr>
            <p:cNvPr id="188" name="Freeform 298"/>
            <p:cNvSpPr>
              <a:spLocks/>
            </p:cNvSpPr>
            <p:nvPr/>
          </p:nvSpPr>
          <p:spPr bwMode="auto">
            <a:xfrm>
              <a:off x="2088" y="2648"/>
              <a:ext cx="22" cy="48"/>
            </a:xfrm>
            <a:custGeom>
              <a:avLst/>
              <a:gdLst>
                <a:gd name="T0" fmla="*/ 0 w 22"/>
                <a:gd name="T1" fmla="*/ 0 h 48"/>
                <a:gd name="T2" fmla="*/ 0 w 22"/>
                <a:gd name="T3" fmla="*/ 23 h 48"/>
                <a:gd name="T4" fmla="*/ 21 w 22"/>
                <a:gd name="T5" fmla="*/ 47 h 48"/>
                <a:gd name="T6" fmla="*/ 21 w 22"/>
                <a:gd name="T7" fmla="*/ 11 h 48"/>
                <a:gd name="T8" fmla="*/ 0 w 22"/>
                <a:gd name="T9" fmla="*/ 0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48"/>
                <a:gd name="T17" fmla="*/ 22 w 22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48">
                  <a:moveTo>
                    <a:pt x="0" y="0"/>
                  </a:moveTo>
                  <a:lnTo>
                    <a:pt x="0" y="23"/>
                  </a:lnTo>
                  <a:lnTo>
                    <a:pt x="21" y="47"/>
                  </a:lnTo>
                  <a:lnTo>
                    <a:pt x="21" y="11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189" name="Freeform 299"/>
            <p:cNvSpPr>
              <a:spLocks/>
            </p:cNvSpPr>
            <p:nvPr/>
          </p:nvSpPr>
          <p:spPr bwMode="auto">
            <a:xfrm>
              <a:off x="2055" y="2636"/>
              <a:ext cx="33" cy="36"/>
            </a:xfrm>
            <a:custGeom>
              <a:avLst/>
              <a:gdLst>
                <a:gd name="T0" fmla="*/ 21 w 33"/>
                <a:gd name="T1" fmla="*/ 0 h 36"/>
                <a:gd name="T2" fmla="*/ 32 w 33"/>
                <a:gd name="T3" fmla="*/ 12 h 36"/>
                <a:gd name="T4" fmla="*/ 10 w 33"/>
                <a:gd name="T5" fmla="*/ 35 h 36"/>
                <a:gd name="T6" fmla="*/ 0 w 33"/>
                <a:gd name="T7" fmla="*/ 22 h 36"/>
                <a:gd name="T8" fmla="*/ 21 w 33"/>
                <a:gd name="T9" fmla="*/ 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36"/>
                <a:gd name="T17" fmla="*/ 33 w 33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36">
                  <a:moveTo>
                    <a:pt x="21" y="0"/>
                  </a:moveTo>
                  <a:lnTo>
                    <a:pt x="32" y="12"/>
                  </a:lnTo>
                  <a:lnTo>
                    <a:pt x="10" y="35"/>
                  </a:lnTo>
                  <a:lnTo>
                    <a:pt x="0" y="22"/>
                  </a:lnTo>
                  <a:lnTo>
                    <a:pt x="21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190" name="Freeform 300"/>
            <p:cNvSpPr>
              <a:spLocks/>
            </p:cNvSpPr>
            <p:nvPr/>
          </p:nvSpPr>
          <p:spPr bwMode="auto">
            <a:xfrm>
              <a:off x="2011" y="2636"/>
              <a:ext cx="34" cy="36"/>
            </a:xfrm>
            <a:custGeom>
              <a:avLst/>
              <a:gdLst>
                <a:gd name="T0" fmla="*/ 21 w 34"/>
                <a:gd name="T1" fmla="*/ 0 h 36"/>
                <a:gd name="T2" fmla="*/ 33 w 34"/>
                <a:gd name="T3" fmla="*/ 12 h 36"/>
                <a:gd name="T4" fmla="*/ 11 w 34"/>
                <a:gd name="T5" fmla="*/ 35 h 36"/>
                <a:gd name="T6" fmla="*/ 0 w 34"/>
                <a:gd name="T7" fmla="*/ 22 h 36"/>
                <a:gd name="T8" fmla="*/ 21 w 34"/>
                <a:gd name="T9" fmla="*/ 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36"/>
                <a:gd name="T17" fmla="*/ 34 w 34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36">
                  <a:moveTo>
                    <a:pt x="21" y="0"/>
                  </a:moveTo>
                  <a:lnTo>
                    <a:pt x="33" y="12"/>
                  </a:lnTo>
                  <a:lnTo>
                    <a:pt x="11" y="35"/>
                  </a:lnTo>
                  <a:lnTo>
                    <a:pt x="0" y="22"/>
                  </a:lnTo>
                  <a:lnTo>
                    <a:pt x="21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191" name="Freeform 301"/>
            <p:cNvSpPr>
              <a:spLocks/>
            </p:cNvSpPr>
            <p:nvPr/>
          </p:nvSpPr>
          <p:spPr bwMode="auto">
            <a:xfrm>
              <a:off x="1946" y="2636"/>
              <a:ext cx="34" cy="36"/>
            </a:xfrm>
            <a:custGeom>
              <a:avLst/>
              <a:gdLst>
                <a:gd name="T0" fmla="*/ 10 w 34"/>
                <a:gd name="T1" fmla="*/ 0 h 36"/>
                <a:gd name="T2" fmla="*/ 0 w 34"/>
                <a:gd name="T3" fmla="*/ 12 h 36"/>
                <a:gd name="T4" fmla="*/ 21 w 34"/>
                <a:gd name="T5" fmla="*/ 35 h 36"/>
                <a:gd name="T6" fmla="*/ 33 w 34"/>
                <a:gd name="T7" fmla="*/ 22 h 36"/>
                <a:gd name="T8" fmla="*/ 10 w 34"/>
                <a:gd name="T9" fmla="*/ 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36"/>
                <a:gd name="T17" fmla="*/ 34 w 34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36">
                  <a:moveTo>
                    <a:pt x="10" y="0"/>
                  </a:moveTo>
                  <a:lnTo>
                    <a:pt x="0" y="12"/>
                  </a:lnTo>
                  <a:lnTo>
                    <a:pt x="21" y="35"/>
                  </a:lnTo>
                  <a:lnTo>
                    <a:pt x="33" y="22"/>
                  </a:lnTo>
                  <a:lnTo>
                    <a:pt x="1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192" name="Freeform 302"/>
            <p:cNvSpPr>
              <a:spLocks/>
            </p:cNvSpPr>
            <p:nvPr/>
          </p:nvSpPr>
          <p:spPr bwMode="auto">
            <a:xfrm>
              <a:off x="2044" y="2648"/>
              <a:ext cx="16" cy="48"/>
            </a:xfrm>
            <a:custGeom>
              <a:avLst/>
              <a:gdLst>
                <a:gd name="T0" fmla="*/ 0 w 16"/>
                <a:gd name="T1" fmla="*/ 0 h 48"/>
                <a:gd name="T2" fmla="*/ 0 w 16"/>
                <a:gd name="T3" fmla="*/ 23 h 48"/>
                <a:gd name="T4" fmla="*/ 15 w 16"/>
                <a:gd name="T5" fmla="*/ 47 h 48"/>
                <a:gd name="T6" fmla="*/ 15 w 16"/>
                <a:gd name="T7" fmla="*/ 11 h 48"/>
                <a:gd name="T8" fmla="*/ 0 w 16"/>
                <a:gd name="T9" fmla="*/ 0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48"/>
                <a:gd name="T17" fmla="*/ 16 w 1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48">
                  <a:moveTo>
                    <a:pt x="0" y="0"/>
                  </a:moveTo>
                  <a:lnTo>
                    <a:pt x="0" y="23"/>
                  </a:lnTo>
                  <a:lnTo>
                    <a:pt x="15" y="47"/>
                  </a:lnTo>
                  <a:lnTo>
                    <a:pt x="15" y="11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193" name="Rectangle 303"/>
            <p:cNvSpPr>
              <a:spLocks noChangeArrowheads="1"/>
            </p:cNvSpPr>
            <p:nvPr/>
          </p:nvSpPr>
          <p:spPr bwMode="auto">
            <a:xfrm>
              <a:off x="2057" y="2661"/>
              <a:ext cx="27" cy="31"/>
            </a:xfrm>
            <a:prstGeom prst="rect">
              <a:avLst/>
            </a:prstGeom>
            <a:solidFill>
              <a:srgbClr val="808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latin typeface="Futura Bk"/>
              </a:endParaRPr>
            </a:p>
          </p:txBody>
        </p:sp>
        <p:sp>
          <p:nvSpPr>
            <p:cNvPr id="194" name="Rectangle 304"/>
            <p:cNvSpPr>
              <a:spLocks noChangeArrowheads="1"/>
            </p:cNvSpPr>
            <p:nvPr/>
          </p:nvSpPr>
          <p:spPr bwMode="auto">
            <a:xfrm>
              <a:off x="2003" y="2661"/>
              <a:ext cx="28" cy="31"/>
            </a:xfrm>
            <a:prstGeom prst="rect">
              <a:avLst/>
            </a:prstGeom>
            <a:solidFill>
              <a:srgbClr val="808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latin typeface="Futura Bk"/>
              </a:endParaRPr>
            </a:p>
          </p:txBody>
        </p:sp>
        <p:sp>
          <p:nvSpPr>
            <p:cNvPr id="195" name="Rectangle 305"/>
            <p:cNvSpPr>
              <a:spLocks noChangeArrowheads="1"/>
            </p:cNvSpPr>
            <p:nvPr/>
          </p:nvSpPr>
          <p:spPr bwMode="auto">
            <a:xfrm>
              <a:off x="1948" y="2661"/>
              <a:ext cx="28" cy="31"/>
            </a:xfrm>
            <a:prstGeom prst="rect">
              <a:avLst/>
            </a:prstGeom>
            <a:solidFill>
              <a:srgbClr val="808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latin typeface="Futura Bk"/>
              </a:endParaRPr>
            </a:p>
          </p:txBody>
        </p:sp>
        <p:sp>
          <p:nvSpPr>
            <p:cNvPr id="196" name="Freeform 306"/>
            <p:cNvSpPr>
              <a:spLocks/>
            </p:cNvSpPr>
            <p:nvPr/>
          </p:nvSpPr>
          <p:spPr bwMode="auto">
            <a:xfrm>
              <a:off x="1903" y="2636"/>
              <a:ext cx="33" cy="36"/>
            </a:xfrm>
            <a:custGeom>
              <a:avLst/>
              <a:gdLst>
                <a:gd name="T0" fmla="*/ 10 w 33"/>
                <a:gd name="T1" fmla="*/ 0 h 36"/>
                <a:gd name="T2" fmla="*/ 0 w 33"/>
                <a:gd name="T3" fmla="*/ 12 h 36"/>
                <a:gd name="T4" fmla="*/ 21 w 33"/>
                <a:gd name="T5" fmla="*/ 35 h 36"/>
                <a:gd name="T6" fmla="*/ 32 w 33"/>
                <a:gd name="T7" fmla="*/ 22 h 36"/>
                <a:gd name="T8" fmla="*/ 10 w 33"/>
                <a:gd name="T9" fmla="*/ 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36"/>
                <a:gd name="T17" fmla="*/ 33 w 33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36">
                  <a:moveTo>
                    <a:pt x="10" y="0"/>
                  </a:moveTo>
                  <a:lnTo>
                    <a:pt x="0" y="12"/>
                  </a:lnTo>
                  <a:lnTo>
                    <a:pt x="21" y="35"/>
                  </a:lnTo>
                  <a:lnTo>
                    <a:pt x="32" y="22"/>
                  </a:lnTo>
                  <a:lnTo>
                    <a:pt x="1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197" name="Freeform 307"/>
            <p:cNvSpPr>
              <a:spLocks/>
            </p:cNvSpPr>
            <p:nvPr/>
          </p:nvSpPr>
          <p:spPr bwMode="auto">
            <a:xfrm>
              <a:off x="1925" y="2648"/>
              <a:ext cx="22" cy="48"/>
            </a:xfrm>
            <a:custGeom>
              <a:avLst/>
              <a:gdLst>
                <a:gd name="T0" fmla="*/ 21 w 22"/>
                <a:gd name="T1" fmla="*/ 0 h 48"/>
                <a:gd name="T2" fmla="*/ 21 w 22"/>
                <a:gd name="T3" fmla="*/ 23 h 48"/>
                <a:gd name="T4" fmla="*/ 0 w 22"/>
                <a:gd name="T5" fmla="*/ 47 h 48"/>
                <a:gd name="T6" fmla="*/ 0 w 22"/>
                <a:gd name="T7" fmla="*/ 11 h 48"/>
                <a:gd name="T8" fmla="*/ 21 w 22"/>
                <a:gd name="T9" fmla="*/ 0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48"/>
                <a:gd name="T17" fmla="*/ 22 w 22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48">
                  <a:moveTo>
                    <a:pt x="21" y="0"/>
                  </a:moveTo>
                  <a:lnTo>
                    <a:pt x="21" y="23"/>
                  </a:lnTo>
                  <a:lnTo>
                    <a:pt x="0" y="47"/>
                  </a:lnTo>
                  <a:lnTo>
                    <a:pt x="0" y="11"/>
                  </a:lnTo>
                  <a:lnTo>
                    <a:pt x="21" y="0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198" name="Rectangle 308"/>
            <p:cNvSpPr>
              <a:spLocks noChangeArrowheads="1"/>
            </p:cNvSpPr>
            <p:nvPr/>
          </p:nvSpPr>
          <p:spPr bwMode="auto">
            <a:xfrm>
              <a:off x="1894" y="2661"/>
              <a:ext cx="28" cy="31"/>
            </a:xfrm>
            <a:prstGeom prst="rect">
              <a:avLst/>
            </a:prstGeom>
            <a:solidFill>
              <a:srgbClr val="808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latin typeface="Futura Bk"/>
              </a:endParaRPr>
            </a:p>
          </p:txBody>
        </p:sp>
        <p:sp>
          <p:nvSpPr>
            <p:cNvPr id="199" name="Freeform 309"/>
            <p:cNvSpPr>
              <a:spLocks/>
            </p:cNvSpPr>
            <p:nvPr/>
          </p:nvSpPr>
          <p:spPr bwMode="auto">
            <a:xfrm>
              <a:off x="2121" y="2811"/>
              <a:ext cx="33" cy="36"/>
            </a:xfrm>
            <a:custGeom>
              <a:avLst/>
              <a:gdLst>
                <a:gd name="T0" fmla="*/ 21 w 33"/>
                <a:gd name="T1" fmla="*/ 0 h 36"/>
                <a:gd name="T2" fmla="*/ 32 w 33"/>
                <a:gd name="T3" fmla="*/ 11 h 36"/>
                <a:gd name="T4" fmla="*/ 11 w 33"/>
                <a:gd name="T5" fmla="*/ 35 h 36"/>
                <a:gd name="T6" fmla="*/ 0 w 33"/>
                <a:gd name="T7" fmla="*/ 23 h 36"/>
                <a:gd name="T8" fmla="*/ 21 w 33"/>
                <a:gd name="T9" fmla="*/ 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36"/>
                <a:gd name="T17" fmla="*/ 33 w 33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36">
                  <a:moveTo>
                    <a:pt x="21" y="0"/>
                  </a:moveTo>
                  <a:lnTo>
                    <a:pt x="32" y="11"/>
                  </a:lnTo>
                  <a:lnTo>
                    <a:pt x="11" y="35"/>
                  </a:lnTo>
                  <a:lnTo>
                    <a:pt x="0" y="23"/>
                  </a:lnTo>
                  <a:lnTo>
                    <a:pt x="21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200" name="Rectangle 310"/>
            <p:cNvSpPr>
              <a:spLocks noChangeArrowheads="1"/>
            </p:cNvSpPr>
            <p:nvPr/>
          </p:nvSpPr>
          <p:spPr bwMode="auto">
            <a:xfrm>
              <a:off x="2090" y="2836"/>
              <a:ext cx="60" cy="42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latin typeface="Futura Bk"/>
              </a:endParaRPr>
            </a:p>
          </p:txBody>
        </p:sp>
        <p:sp>
          <p:nvSpPr>
            <p:cNvPr id="201" name="Freeform 311"/>
            <p:cNvSpPr>
              <a:spLocks/>
            </p:cNvSpPr>
            <p:nvPr/>
          </p:nvSpPr>
          <p:spPr bwMode="auto">
            <a:xfrm>
              <a:off x="2011" y="2832"/>
              <a:ext cx="34" cy="36"/>
            </a:xfrm>
            <a:custGeom>
              <a:avLst/>
              <a:gdLst>
                <a:gd name="T0" fmla="*/ 21 w 34"/>
                <a:gd name="T1" fmla="*/ 0 h 36"/>
                <a:gd name="T2" fmla="*/ 33 w 34"/>
                <a:gd name="T3" fmla="*/ 10 h 36"/>
                <a:gd name="T4" fmla="*/ 11 w 34"/>
                <a:gd name="T5" fmla="*/ 35 h 36"/>
                <a:gd name="T6" fmla="*/ 0 w 34"/>
                <a:gd name="T7" fmla="*/ 22 h 36"/>
                <a:gd name="T8" fmla="*/ 21 w 34"/>
                <a:gd name="T9" fmla="*/ 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36"/>
                <a:gd name="T17" fmla="*/ 34 w 34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36">
                  <a:moveTo>
                    <a:pt x="21" y="0"/>
                  </a:moveTo>
                  <a:lnTo>
                    <a:pt x="33" y="10"/>
                  </a:lnTo>
                  <a:lnTo>
                    <a:pt x="11" y="35"/>
                  </a:lnTo>
                  <a:lnTo>
                    <a:pt x="0" y="22"/>
                  </a:lnTo>
                  <a:lnTo>
                    <a:pt x="21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202" name="Freeform 312"/>
            <p:cNvSpPr>
              <a:spLocks/>
            </p:cNvSpPr>
            <p:nvPr/>
          </p:nvSpPr>
          <p:spPr bwMode="auto">
            <a:xfrm>
              <a:off x="1968" y="2856"/>
              <a:ext cx="88" cy="23"/>
            </a:xfrm>
            <a:custGeom>
              <a:avLst/>
              <a:gdLst>
                <a:gd name="T0" fmla="*/ 0 w 88"/>
                <a:gd name="T1" fmla="*/ 0 h 23"/>
                <a:gd name="T2" fmla="*/ 87 w 88"/>
                <a:gd name="T3" fmla="*/ 0 h 23"/>
                <a:gd name="T4" fmla="*/ 87 w 88"/>
                <a:gd name="T5" fmla="*/ 22 h 23"/>
                <a:gd name="T6" fmla="*/ 0 w 88"/>
                <a:gd name="T7" fmla="*/ 22 h 23"/>
                <a:gd name="T8" fmla="*/ 0 w 88"/>
                <a:gd name="T9" fmla="*/ 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23"/>
                <a:gd name="T17" fmla="*/ 88 w 88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23">
                  <a:moveTo>
                    <a:pt x="0" y="0"/>
                  </a:moveTo>
                  <a:lnTo>
                    <a:pt x="87" y="0"/>
                  </a:lnTo>
                  <a:lnTo>
                    <a:pt x="87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203" name="Freeform 313"/>
            <p:cNvSpPr>
              <a:spLocks/>
            </p:cNvSpPr>
            <p:nvPr/>
          </p:nvSpPr>
          <p:spPr bwMode="auto">
            <a:xfrm>
              <a:off x="2121" y="2630"/>
              <a:ext cx="16" cy="18"/>
            </a:xfrm>
            <a:custGeom>
              <a:avLst/>
              <a:gdLst>
                <a:gd name="T0" fmla="*/ 0 w 16"/>
                <a:gd name="T1" fmla="*/ 17 h 18"/>
                <a:gd name="T2" fmla="*/ 8 w 16"/>
                <a:gd name="T3" fmla="*/ 0 h 18"/>
                <a:gd name="T4" fmla="*/ 11 w 16"/>
                <a:gd name="T5" fmla="*/ 2 h 18"/>
                <a:gd name="T6" fmla="*/ 15 w 16"/>
                <a:gd name="T7" fmla="*/ 4 h 18"/>
                <a:gd name="T8" fmla="*/ 0 w 16"/>
                <a:gd name="T9" fmla="*/ 17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18"/>
                <a:gd name="T17" fmla="*/ 16 w 16"/>
                <a:gd name="T18" fmla="*/ 18 h 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18">
                  <a:moveTo>
                    <a:pt x="0" y="17"/>
                  </a:moveTo>
                  <a:lnTo>
                    <a:pt x="8" y="0"/>
                  </a:lnTo>
                  <a:lnTo>
                    <a:pt x="11" y="2"/>
                  </a:lnTo>
                  <a:lnTo>
                    <a:pt x="15" y="4"/>
                  </a:lnTo>
                  <a:lnTo>
                    <a:pt x="0" y="17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204" name="Line 314"/>
            <p:cNvSpPr>
              <a:spLocks noChangeShapeType="1"/>
            </p:cNvSpPr>
            <p:nvPr/>
          </p:nvSpPr>
          <p:spPr bwMode="auto">
            <a:xfrm flipH="1">
              <a:off x="2126" y="2616"/>
              <a:ext cx="33" cy="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5" name="Freeform 315"/>
            <p:cNvSpPr>
              <a:spLocks/>
            </p:cNvSpPr>
            <p:nvPr/>
          </p:nvSpPr>
          <p:spPr bwMode="auto">
            <a:xfrm>
              <a:off x="1963" y="2567"/>
              <a:ext cx="115" cy="21"/>
            </a:xfrm>
            <a:custGeom>
              <a:avLst/>
              <a:gdLst>
                <a:gd name="T0" fmla="*/ 0 w 115"/>
                <a:gd name="T1" fmla="*/ 0 h 21"/>
                <a:gd name="T2" fmla="*/ 114 w 115"/>
                <a:gd name="T3" fmla="*/ 0 h 21"/>
                <a:gd name="T4" fmla="*/ 114 w 115"/>
                <a:gd name="T5" fmla="*/ 20 h 21"/>
                <a:gd name="T6" fmla="*/ 0 w 115"/>
                <a:gd name="T7" fmla="*/ 20 h 21"/>
                <a:gd name="T8" fmla="*/ 0 w 115"/>
                <a:gd name="T9" fmla="*/ 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"/>
                <a:gd name="T16" fmla="*/ 0 h 21"/>
                <a:gd name="T17" fmla="*/ 115 w 115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" h="21">
                  <a:moveTo>
                    <a:pt x="0" y="0"/>
                  </a:moveTo>
                  <a:lnTo>
                    <a:pt x="114" y="0"/>
                  </a:lnTo>
                  <a:lnTo>
                    <a:pt x="114" y="20"/>
                  </a:lnTo>
                  <a:lnTo>
                    <a:pt x="0" y="2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206" name="Rectangle 316" descr="10%"/>
            <p:cNvSpPr>
              <a:spLocks noChangeArrowheads="1"/>
            </p:cNvSpPr>
            <p:nvPr/>
          </p:nvSpPr>
          <p:spPr bwMode="auto">
            <a:xfrm>
              <a:off x="1852" y="2695"/>
              <a:ext cx="342" cy="12"/>
            </a:xfrm>
            <a:prstGeom prst="rect">
              <a:avLst/>
            </a:prstGeom>
            <a:pattFill prst="pct10">
              <a:fgClr>
                <a:srgbClr val="000000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latin typeface="Futura Bk"/>
              </a:endParaRPr>
            </a:p>
          </p:txBody>
        </p:sp>
        <p:sp>
          <p:nvSpPr>
            <p:cNvPr id="207" name="Rectangle 317"/>
            <p:cNvSpPr>
              <a:spLocks noChangeArrowheads="1"/>
            </p:cNvSpPr>
            <p:nvPr/>
          </p:nvSpPr>
          <p:spPr bwMode="auto">
            <a:xfrm>
              <a:off x="1992" y="2698"/>
              <a:ext cx="39" cy="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481" tIns="44447" rIns="90481" bIns="44447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>
                <a:lnSpc>
                  <a:spcPts val="1500"/>
                </a:lnSpc>
                <a:buClr>
                  <a:srgbClr val="005696"/>
                </a:buClr>
                <a:buSzPct val="80000"/>
              </a:pPr>
              <a:r>
                <a:rPr lang="en-US" altLang="zh-CN" sz="500"/>
                <a:t>label</a:t>
              </a:r>
            </a:p>
          </p:txBody>
        </p:sp>
        <p:sp>
          <p:nvSpPr>
            <p:cNvPr id="208" name="Rectangle 318"/>
            <p:cNvSpPr>
              <a:spLocks noChangeArrowheads="1"/>
            </p:cNvSpPr>
            <p:nvPr/>
          </p:nvSpPr>
          <p:spPr bwMode="auto">
            <a:xfrm>
              <a:off x="1938" y="2698"/>
              <a:ext cx="38" cy="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481" tIns="44447" rIns="90481" bIns="44447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>
                <a:lnSpc>
                  <a:spcPts val="1500"/>
                </a:lnSpc>
                <a:buClr>
                  <a:srgbClr val="005696"/>
                </a:buClr>
                <a:buSzPct val="80000"/>
              </a:pPr>
              <a:r>
                <a:rPr lang="en-US" altLang="zh-CN" sz="500"/>
                <a:t>label</a:t>
              </a:r>
            </a:p>
          </p:txBody>
        </p:sp>
        <p:sp>
          <p:nvSpPr>
            <p:cNvPr id="209" name="Rectangle 319"/>
            <p:cNvSpPr>
              <a:spLocks noChangeArrowheads="1"/>
            </p:cNvSpPr>
            <p:nvPr/>
          </p:nvSpPr>
          <p:spPr bwMode="auto">
            <a:xfrm>
              <a:off x="1884" y="2698"/>
              <a:ext cx="38" cy="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481" tIns="44447" rIns="90481" bIns="44447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>
                <a:lnSpc>
                  <a:spcPts val="1500"/>
                </a:lnSpc>
                <a:buClr>
                  <a:srgbClr val="005696"/>
                </a:buClr>
                <a:buSzPct val="80000"/>
              </a:pPr>
              <a:r>
                <a:rPr lang="en-US" altLang="zh-CN" sz="500"/>
                <a:t>label</a:t>
              </a:r>
            </a:p>
          </p:txBody>
        </p:sp>
        <p:sp>
          <p:nvSpPr>
            <p:cNvPr id="210" name="Rectangle 320"/>
            <p:cNvSpPr>
              <a:spLocks noChangeArrowheads="1"/>
            </p:cNvSpPr>
            <p:nvPr/>
          </p:nvSpPr>
          <p:spPr bwMode="auto">
            <a:xfrm>
              <a:off x="2112" y="2698"/>
              <a:ext cx="38" cy="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481" tIns="44447" rIns="90481" bIns="44447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>
                <a:lnSpc>
                  <a:spcPts val="1500"/>
                </a:lnSpc>
                <a:buClr>
                  <a:srgbClr val="005696"/>
                </a:buClr>
                <a:buSzPct val="80000"/>
              </a:pPr>
              <a:r>
                <a:rPr lang="en-US" altLang="zh-CN" sz="500"/>
                <a:t>label</a:t>
              </a:r>
            </a:p>
          </p:txBody>
        </p:sp>
        <p:sp>
          <p:nvSpPr>
            <p:cNvPr id="211" name="Rectangle 321"/>
            <p:cNvSpPr>
              <a:spLocks noChangeArrowheads="1"/>
            </p:cNvSpPr>
            <p:nvPr/>
          </p:nvSpPr>
          <p:spPr bwMode="auto">
            <a:xfrm>
              <a:off x="2057" y="2698"/>
              <a:ext cx="40" cy="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481" tIns="44447" rIns="90481" bIns="44447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>
                <a:lnSpc>
                  <a:spcPts val="1500"/>
                </a:lnSpc>
                <a:buClr>
                  <a:srgbClr val="005696"/>
                </a:buClr>
                <a:buSzPct val="80000"/>
              </a:pPr>
              <a:r>
                <a:rPr lang="en-US" altLang="zh-CN" sz="500" dirty="0"/>
                <a:t>label</a:t>
              </a:r>
            </a:p>
          </p:txBody>
        </p:sp>
        <p:sp>
          <p:nvSpPr>
            <p:cNvPr id="212" name="Rectangle 322" descr="10%"/>
            <p:cNvSpPr>
              <a:spLocks noChangeArrowheads="1"/>
            </p:cNvSpPr>
            <p:nvPr/>
          </p:nvSpPr>
          <p:spPr bwMode="auto">
            <a:xfrm>
              <a:off x="1848" y="2789"/>
              <a:ext cx="343" cy="12"/>
            </a:xfrm>
            <a:prstGeom prst="rect">
              <a:avLst/>
            </a:prstGeom>
            <a:pattFill prst="pct10">
              <a:fgClr>
                <a:srgbClr val="000000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latin typeface="Futura Bk"/>
              </a:endParaRPr>
            </a:p>
          </p:txBody>
        </p:sp>
        <p:sp>
          <p:nvSpPr>
            <p:cNvPr id="213" name="Rectangle 323"/>
            <p:cNvSpPr>
              <a:spLocks noChangeArrowheads="1"/>
            </p:cNvSpPr>
            <p:nvPr/>
          </p:nvSpPr>
          <p:spPr bwMode="auto">
            <a:xfrm>
              <a:off x="2101" y="2791"/>
              <a:ext cx="38" cy="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481" tIns="44447" rIns="90481" bIns="44447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>
                <a:lnSpc>
                  <a:spcPts val="1500"/>
                </a:lnSpc>
                <a:buClr>
                  <a:srgbClr val="005696"/>
                </a:buClr>
                <a:buSzPct val="80000"/>
              </a:pPr>
              <a:r>
                <a:rPr lang="en-US" altLang="zh-CN" sz="500"/>
                <a:t>label</a:t>
              </a:r>
            </a:p>
          </p:txBody>
        </p:sp>
        <p:sp>
          <p:nvSpPr>
            <p:cNvPr id="214" name="Rectangle 324"/>
            <p:cNvSpPr>
              <a:spLocks noChangeArrowheads="1"/>
            </p:cNvSpPr>
            <p:nvPr/>
          </p:nvSpPr>
          <p:spPr bwMode="auto">
            <a:xfrm>
              <a:off x="1992" y="2791"/>
              <a:ext cx="39" cy="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481" tIns="44447" rIns="90481" bIns="44447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>
                <a:lnSpc>
                  <a:spcPts val="1500"/>
                </a:lnSpc>
                <a:buClr>
                  <a:srgbClr val="005696"/>
                </a:buClr>
                <a:buSzPct val="80000"/>
              </a:pPr>
              <a:r>
                <a:rPr lang="en-US" altLang="zh-CN" sz="500" dirty="0"/>
                <a:t>label</a:t>
              </a:r>
            </a:p>
          </p:txBody>
        </p:sp>
        <p:sp>
          <p:nvSpPr>
            <p:cNvPr id="215" name="Rectangle 325"/>
            <p:cNvSpPr>
              <a:spLocks noChangeArrowheads="1"/>
            </p:cNvSpPr>
            <p:nvPr/>
          </p:nvSpPr>
          <p:spPr bwMode="auto">
            <a:xfrm>
              <a:off x="1894" y="2791"/>
              <a:ext cx="38" cy="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481" tIns="44447" rIns="90481" bIns="44447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>
                <a:lnSpc>
                  <a:spcPts val="1500"/>
                </a:lnSpc>
                <a:buClr>
                  <a:srgbClr val="005696"/>
                </a:buClr>
                <a:buSzPct val="80000"/>
              </a:pPr>
              <a:r>
                <a:rPr lang="en-US" altLang="zh-CN" sz="500"/>
                <a:t>label</a:t>
              </a:r>
            </a:p>
          </p:txBody>
        </p:sp>
        <p:sp>
          <p:nvSpPr>
            <p:cNvPr id="216" name="Rectangle 326" descr="10%"/>
            <p:cNvSpPr>
              <a:spLocks noChangeArrowheads="1"/>
            </p:cNvSpPr>
            <p:nvPr/>
          </p:nvSpPr>
          <p:spPr bwMode="auto">
            <a:xfrm>
              <a:off x="1851" y="2881"/>
              <a:ext cx="343" cy="12"/>
            </a:xfrm>
            <a:prstGeom prst="rect">
              <a:avLst/>
            </a:prstGeom>
            <a:pattFill prst="pct10">
              <a:fgClr>
                <a:srgbClr val="000000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latin typeface="Futura Bk"/>
              </a:endParaRPr>
            </a:p>
          </p:txBody>
        </p:sp>
        <p:sp>
          <p:nvSpPr>
            <p:cNvPr id="217" name="Rectangle 327"/>
            <p:cNvSpPr>
              <a:spLocks noChangeArrowheads="1"/>
            </p:cNvSpPr>
            <p:nvPr/>
          </p:nvSpPr>
          <p:spPr bwMode="auto">
            <a:xfrm>
              <a:off x="1992" y="2882"/>
              <a:ext cx="39" cy="1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481" tIns="44447" rIns="90481" bIns="44447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>
                <a:lnSpc>
                  <a:spcPts val="1500"/>
                </a:lnSpc>
                <a:buClr>
                  <a:srgbClr val="005696"/>
                </a:buClr>
                <a:buSzPct val="80000"/>
              </a:pPr>
              <a:r>
                <a:rPr lang="en-US" altLang="zh-CN" sz="500"/>
                <a:t>label</a:t>
              </a:r>
            </a:p>
          </p:txBody>
        </p:sp>
        <p:sp>
          <p:nvSpPr>
            <p:cNvPr id="218" name="Rectangle 328"/>
            <p:cNvSpPr>
              <a:spLocks noChangeArrowheads="1"/>
            </p:cNvSpPr>
            <p:nvPr/>
          </p:nvSpPr>
          <p:spPr bwMode="auto">
            <a:xfrm>
              <a:off x="2101" y="2882"/>
              <a:ext cx="38" cy="1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481" tIns="44447" rIns="90481" bIns="44447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>
                <a:lnSpc>
                  <a:spcPts val="1500"/>
                </a:lnSpc>
                <a:buClr>
                  <a:srgbClr val="005696"/>
                </a:buClr>
                <a:buSzPct val="80000"/>
              </a:pPr>
              <a:r>
                <a:rPr lang="en-US" altLang="zh-CN" sz="500" dirty="0"/>
                <a:t>label</a:t>
              </a:r>
            </a:p>
          </p:txBody>
        </p:sp>
        <p:sp>
          <p:nvSpPr>
            <p:cNvPr id="219" name="Rectangle 329"/>
            <p:cNvSpPr>
              <a:spLocks noChangeArrowheads="1"/>
            </p:cNvSpPr>
            <p:nvPr/>
          </p:nvSpPr>
          <p:spPr bwMode="auto">
            <a:xfrm>
              <a:off x="1884" y="2882"/>
              <a:ext cx="38" cy="1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481" tIns="44447" rIns="90481" bIns="44447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>
                <a:lnSpc>
                  <a:spcPts val="1500"/>
                </a:lnSpc>
                <a:buClr>
                  <a:srgbClr val="005696"/>
                </a:buClr>
                <a:buSzPct val="80000"/>
              </a:pPr>
              <a:r>
                <a:rPr lang="en-US" altLang="zh-CN" sz="500"/>
                <a:t>label</a:t>
              </a:r>
            </a:p>
          </p:txBody>
        </p:sp>
        <p:sp>
          <p:nvSpPr>
            <p:cNvPr id="220" name="Rectangle 330" descr="10%"/>
            <p:cNvSpPr>
              <a:spLocks noChangeArrowheads="1"/>
            </p:cNvSpPr>
            <p:nvPr/>
          </p:nvSpPr>
          <p:spPr bwMode="auto">
            <a:xfrm>
              <a:off x="2185" y="2569"/>
              <a:ext cx="9" cy="403"/>
            </a:xfrm>
            <a:prstGeom prst="rect">
              <a:avLst/>
            </a:prstGeom>
            <a:pattFill prst="pct10">
              <a:fgClr>
                <a:srgbClr val="000000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latin typeface="Futura Bk"/>
              </a:endParaRPr>
            </a:p>
          </p:txBody>
        </p:sp>
        <p:sp>
          <p:nvSpPr>
            <p:cNvPr id="221" name="Rectangle 331" descr="10%"/>
            <p:cNvSpPr>
              <a:spLocks noChangeArrowheads="1"/>
            </p:cNvSpPr>
            <p:nvPr/>
          </p:nvSpPr>
          <p:spPr bwMode="auto">
            <a:xfrm>
              <a:off x="1851" y="2569"/>
              <a:ext cx="8" cy="403"/>
            </a:xfrm>
            <a:prstGeom prst="rect">
              <a:avLst/>
            </a:prstGeom>
            <a:pattFill prst="pct10">
              <a:fgClr>
                <a:srgbClr val="000000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latin typeface="Futura Bk"/>
              </a:endParaRPr>
            </a:p>
          </p:txBody>
        </p:sp>
        <p:sp>
          <p:nvSpPr>
            <p:cNvPr id="222" name="Rectangle 332"/>
            <p:cNvSpPr>
              <a:spLocks noChangeArrowheads="1"/>
            </p:cNvSpPr>
            <p:nvPr/>
          </p:nvSpPr>
          <p:spPr bwMode="auto">
            <a:xfrm>
              <a:off x="1850" y="2686"/>
              <a:ext cx="9" cy="29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latin typeface="Futura Bk"/>
              </a:endParaRPr>
            </a:p>
          </p:txBody>
        </p:sp>
        <p:sp>
          <p:nvSpPr>
            <p:cNvPr id="223" name="Rectangle 333"/>
            <p:cNvSpPr>
              <a:spLocks noChangeArrowheads="1"/>
            </p:cNvSpPr>
            <p:nvPr/>
          </p:nvSpPr>
          <p:spPr bwMode="auto">
            <a:xfrm>
              <a:off x="1861" y="2695"/>
              <a:ext cx="8" cy="12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latin typeface="Futura Bk"/>
              </a:endParaRPr>
            </a:p>
          </p:txBody>
        </p:sp>
        <p:sp>
          <p:nvSpPr>
            <p:cNvPr id="224" name="Rectangle 334"/>
            <p:cNvSpPr>
              <a:spLocks noChangeArrowheads="1"/>
            </p:cNvSpPr>
            <p:nvPr/>
          </p:nvSpPr>
          <p:spPr bwMode="auto">
            <a:xfrm>
              <a:off x="1850" y="2777"/>
              <a:ext cx="9" cy="29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latin typeface="Futura Bk"/>
              </a:endParaRPr>
            </a:p>
          </p:txBody>
        </p:sp>
        <p:sp>
          <p:nvSpPr>
            <p:cNvPr id="225" name="Rectangle 335"/>
            <p:cNvSpPr>
              <a:spLocks noChangeArrowheads="1"/>
            </p:cNvSpPr>
            <p:nvPr/>
          </p:nvSpPr>
          <p:spPr bwMode="auto">
            <a:xfrm>
              <a:off x="1861" y="2788"/>
              <a:ext cx="8" cy="12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latin typeface="Futura Bk"/>
              </a:endParaRPr>
            </a:p>
          </p:txBody>
        </p:sp>
        <p:sp>
          <p:nvSpPr>
            <p:cNvPr id="226" name="Rectangle 336"/>
            <p:cNvSpPr>
              <a:spLocks noChangeArrowheads="1"/>
            </p:cNvSpPr>
            <p:nvPr/>
          </p:nvSpPr>
          <p:spPr bwMode="auto">
            <a:xfrm>
              <a:off x="1850" y="2873"/>
              <a:ext cx="9" cy="2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latin typeface="Futura Bk"/>
              </a:endParaRPr>
            </a:p>
          </p:txBody>
        </p:sp>
        <p:sp>
          <p:nvSpPr>
            <p:cNvPr id="227" name="Rectangle 337"/>
            <p:cNvSpPr>
              <a:spLocks noChangeArrowheads="1"/>
            </p:cNvSpPr>
            <p:nvPr/>
          </p:nvSpPr>
          <p:spPr bwMode="auto">
            <a:xfrm>
              <a:off x="1861" y="2881"/>
              <a:ext cx="8" cy="12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latin typeface="Futura Bk"/>
              </a:endParaRPr>
            </a:p>
          </p:txBody>
        </p:sp>
        <p:sp>
          <p:nvSpPr>
            <p:cNvPr id="228" name="Rectangle 338"/>
            <p:cNvSpPr>
              <a:spLocks noChangeArrowheads="1"/>
            </p:cNvSpPr>
            <p:nvPr/>
          </p:nvSpPr>
          <p:spPr bwMode="auto">
            <a:xfrm>
              <a:off x="2185" y="2688"/>
              <a:ext cx="9" cy="29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latin typeface="Futura Bk"/>
              </a:endParaRPr>
            </a:p>
          </p:txBody>
        </p:sp>
        <p:sp>
          <p:nvSpPr>
            <p:cNvPr id="229" name="Rectangle 339"/>
            <p:cNvSpPr>
              <a:spLocks noChangeArrowheads="1"/>
            </p:cNvSpPr>
            <p:nvPr/>
          </p:nvSpPr>
          <p:spPr bwMode="auto">
            <a:xfrm>
              <a:off x="2176" y="2695"/>
              <a:ext cx="8" cy="12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latin typeface="Futura Bk"/>
              </a:endParaRPr>
            </a:p>
          </p:txBody>
        </p:sp>
        <p:sp>
          <p:nvSpPr>
            <p:cNvPr id="230" name="Rectangle 340"/>
            <p:cNvSpPr>
              <a:spLocks noChangeArrowheads="1"/>
            </p:cNvSpPr>
            <p:nvPr/>
          </p:nvSpPr>
          <p:spPr bwMode="auto">
            <a:xfrm>
              <a:off x="2185" y="2780"/>
              <a:ext cx="9" cy="29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latin typeface="Futura Bk"/>
              </a:endParaRPr>
            </a:p>
          </p:txBody>
        </p:sp>
        <p:sp>
          <p:nvSpPr>
            <p:cNvPr id="231" name="Rectangle 341"/>
            <p:cNvSpPr>
              <a:spLocks noChangeArrowheads="1"/>
            </p:cNvSpPr>
            <p:nvPr/>
          </p:nvSpPr>
          <p:spPr bwMode="auto">
            <a:xfrm>
              <a:off x="2176" y="2789"/>
              <a:ext cx="8" cy="12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latin typeface="Futura Bk"/>
              </a:endParaRPr>
            </a:p>
          </p:txBody>
        </p:sp>
        <p:sp>
          <p:nvSpPr>
            <p:cNvPr id="232" name="Rectangle 342"/>
            <p:cNvSpPr>
              <a:spLocks noChangeArrowheads="1"/>
            </p:cNvSpPr>
            <p:nvPr/>
          </p:nvSpPr>
          <p:spPr bwMode="auto">
            <a:xfrm>
              <a:off x="2183" y="2874"/>
              <a:ext cx="8" cy="3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latin typeface="Futura Bk"/>
              </a:endParaRPr>
            </a:p>
          </p:txBody>
        </p:sp>
        <p:sp>
          <p:nvSpPr>
            <p:cNvPr id="233" name="Rectangle 343"/>
            <p:cNvSpPr>
              <a:spLocks noChangeArrowheads="1"/>
            </p:cNvSpPr>
            <p:nvPr/>
          </p:nvSpPr>
          <p:spPr bwMode="auto">
            <a:xfrm>
              <a:off x="2175" y="2881"/>
              <a:ext cx="8" cy="12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latin typeface="Futura Bk"/>
              </a:endParaRPr>
            </a:p>
          </p:txBody>
        </p:sp>
        <p:sp>
          <p:nvSpPr>
            <p:cNvPr id="234" name="Rectangle 344"/>
            <p:cNvSpPr>
              <a:spLocks noChangeArrowheads="1"/>
            </p:cNvSpPr>
            <p:nvPr/>
          </p:nvSpPr>
          <p:spPr bwMode="auto">
            <a:xfrm>
              <a:off x="1850" y="2561"/>
              <a:ext cx="9" cy="29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latin typeface="Futura Bk"/>
              </a:endParaRPr>
            </a:p>
          </p:txBody>
        </p:sp>
        <p:sp>
          <p:nvSpPr>
            <p:cNvPr id="235" name="Rectangle 345"/>
            <p:cNvSpPr>
              <a:spLocks noChangeArrowheads="1"/>
            </p:cNvSpPr>
            <p:nvPr/>
          </p:nvSpPr>
          <p:spPr bwMode="auto">
            <a:xfrm>
              <a:off x="1861" y="2570"/>
              <a:ext cx="8" cy="12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latin typeface="Futura Bk"/>
              </a:endParaRPr>
            </a:p>
          </p:txBody>
        </p:sp>
        <p:sp>
          <p:nvSpPr>
            <p:cNvPr id="236" name="Rectangle 346"/>
            <p:cNvSpPr>
              <a:spLocks noChangeArrowheads="1"/>
            </p:cNvSpPr>
            <p:nvPr/>
          </p:nvSpPr>
          <p:spPr bwMode="auto">
            <a:xfrm>
              <a:off x="2185" y="2563"/>
              <a:ext cx="9" cy="29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latin typeface="Futura Bk"/>
              </a:endParaRPr>
            </a:p>
          </p:txBody>
        </p:sp>
        <p:sp>
          <p:nvSpPr>
            <p:cNvPr id="237" name="Rectangle 347"/>
            <p:cNvSpPr>
              <a:spLocks noChangeArrowheads="1"/>
            </p:cNvSpPr>
            <p:nvPr/>
          </p:nvSpPr>
          <p:spPr bwMode="auto">
            <a:xfrm>
              <a:off x="2176" y="2570"/>
              <a:ext cx="8" cy="12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latin typeface="Futura Bk"/>
              </a:endParaRPr>
            </a:p>
          </p:txBody>
        </p:sp>
      </p:grpSp>
      <p:sp>
        <p:nvSpPr>
          <p:cNvPr id="268" name="右箭头 267"/>
          <p:cNvSpPr/>
          <p:nvPr/>
        </p:nvSpPr>
        <p:spPr bwMode="auto">
          <a:xfrm>
            <a:off x="5580112" y="5002910"/>
            <a:ext cx="1684836" cy="38576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 anchor="ctr"/>
          <a:lstStyle/>
          <a:p>
            <a:pPr marL="0" marR="0" indent="0" defTabSz="914400" eaLnBrk="0" latinLnBrk="0" hangingPunct="0">
              <a:lnSpc>
                <a:spcPct val="90000"/>
              </a:lnSpc>
              <a:buClrTx/>
              <a:buSzTx/>
              <a:buNone/>
              <a:tabLst/>
            </a:pPr>
            <a:endParaRPr lang="zh-CN" altLang="en-US" dirty="0" smtClean="0"/>
          </a:p>
        </p:txBody>
      </p:sp>
      <p:sp>
        <p:nvSpPr>
          <p:cNvPr id="269" name="Text Box 18"/>
          <p:cNvSpPr txBox="1">
            <a:spLocks noChangeArrowheads="1"/>
          </p:cNvSpPr>
          <p:nvPr/>
        </p:nvSpPr>
        <p:spPr bwMode="auto">
          <a:xfrm>
            <a:off x="6444208" y="5415639"/>
            <a:ext cx="1144596" cy="392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/>
            <a:r>
              <a:rPr lang="zh-CN" altLang="en-US" sz="1800" dirty="0" smtClean="0">
                <a:solidFill>
                  <a:schemeClr val="accent4"/>
                </a:solidFill>
              </a:rPr>
              <a:t>配送</a:t>
            </a:r>
            <a:endParaRPr lang="en-US" altLang="zh-CN" sz="3600" dirty="0">
              <a:solidFill>
                <a:schemeClr val="accent4"/>
              </a:solidFill>
            </a:endParaRPr>
          </a:p>
        </p:txBody>
      </p:sp>
      <p:sp>
        <p:nvSpPr>
          <p:cNvPr id="270" name="流程图: 文档 269"/>
          <p:cNvSpPr/>
          <p:nvPr/>
        </p:nvSpPr>
        <p:spPr bwMode="auto">
          <a:xfrm>
            <a:off x="6012160" y="4365104"/>
            <a:ext cx="919167" cy="533385"/>
          </a:xfrm>
          <a:prstGeom prst="flowChartDocument">
            <a:avLst/>
          </a:prstGeom>
          <a:solidFill>
            <a:schemeClr val="bg1"/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zh-CN" altLang="en-US" sz="1400" b="1" dirty="0" smtClean="0">
                <a:solidFill>
                  <a:schemeClr val="bg2">
                    <a:lumMod val="50000"/>
                  </a:schemeClr>
                </a:solidFill>
                <a:cs typeface="Arial" pitchFamily="34" charset="0"/>
              </a:rPr>
              <a:t>收货单</a:t>
            </a: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生产发料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-- </a:t>
            </a:r>
            <a:r>
              <a:rPr lang="zh-CN" altLang="en-US" dirty="0" smtClean="0"/>
              <a:t>胶料的特殊拣货规则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6700" lvl="1" indent="-266700"/>
            <a:r>
              <a:rPr lang="zh-CN" altLang="en-US" sz="2000" dirty="0" smtClean="0"/>
              <a:t>胶料条码的特殊属性</a:t>
            </a:r>
            <a:endParaRPr lang="en-US" altLang="zh-CN" sz="2000" dirty="0" smtClean="0"/>
          </a:p>
          <a:p>
            <a:pPr marL="712787" lvl="2"/>
            <a:r>
              <a:rPr lang="zh-CN" altLang="en-US" dirty="0" smtClean="0"/>
              <a:t>包含“去向”属性，去向是指“具体的产品”</a:t>
            </a:r>
            <a:endParaRPr lang="en-US" altLang="zh-CN" dirty="0" smtClean="0"/>
          </a:p>
          <a:p>
            <a:pPr marL="712787" lvl="2"/>
            <a:r>
              <a:rPr lang="zh-CN" altLang="en-US" dirty="0" smtClean="0"/>
              <a:t>创建胶料生产单时指定“去向”</a:t>
            </a:r>
            <a:endParaRPr lang="en-US" altLang="zh-CN" dirty="0" smtClean="0"/>
          </a:p>
          <a:p>
            <a:pPr marL="712787" lvl="2"/>
            <a:r>
              <a:rPr lang="zh-CN" altLang="en-US" dirty="0" smtClean="0"/>
              <a:t>在胶料下线报工时打印胶料条码，从生产单上带入“去向”属性</a:t>
            </a:r>
            <a:endParaRPr lang="en-US" altLang="zh-CN" dirty="0" smtClean="0"/>
          </a:p>
          <a:p>
            <a:pPr marL="712787" lvl="2"/>
            <a:r>
              <a:rPr lang="zh-CN" altLang="en-US" dirty="0" smtClean="0"/>
              <a:t>胶料条码标签显示该“去向”信息</a:t>
            </a:r>
            <a:endParaRPr lang="en-US" altLang="zh-CN" dirty="0" smtClean="0"/>
          </a:p>
          <a:p>
            <a:pPr marL="712787" lvl="2"/>
            <a:r>
              <a:rPr lang="zh-CN" altLang="en-US" dirty="0" smtClean="0"/>
              <a:t>只有部分胶料有“去向”属性的值</a:t>
            </a:r>
            <a:endParaRPr lang="en-US" altLang="zh-CN" dirty="0" smtClean="0"/>
          </a:p>
          <a:p>
            <a:pPr marL="712787" lvl="2"/>
            <a:endParaRPr lang="en-US" altLang="zh-CN" dirty="0" smtClean="0"/>
          </a:p>
          <a:p>
            <a:r>
              <a:rPr lang="zh-CN" altLang="en-US" dirty="0" smtClean="0"/>
              <a:t>终胶发料规则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胶料的去向属性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FIFO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车间退料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35</a:t>
            </a:fld>
            <a:endParaRPr lang="de-DE" altLang="zh-CN" dirty="0"/>
          </a:p>
        </p:txBody>
      </p:sp>
      <p:sp>
        <p:nvSpPr>
          <p:cNvPr id="5" name="Text Box 58"/>
          <p:cNvSpPr txBox="1">
            <a:spLocks noChangeArrowheads="1"/>
          </p:cNvSpPr>
          <p:nvPr/>
        </p:nvSpPr>
        <p:spPr bwMode="auto">
          <a:xfrm>
            <a:off x="3671510" y="2492896"/>
            <a:ext cx="146416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>
            <a:spAutoFit/>
          </a:bodyPr>
          <a:lstStyle/>
          <a:p>
            <a:r>
              <a:rPr lang="zh-CN" altLang="en-US" sz="2000" dirty="0" smtClean="0"/>
              <a:t>清点交接，</a:t>
            </a:r>
            <a:endParaRPr lang="en-US" altLang="zh-CN" sz="2000" dirty="0" smtClean="0"/>
          </a:p>
          <a:p>
            <a:r>
              <a:rPr lang="zh-CN" altLang="en-US" sz="2000" dirty="0" smtClean="0"/>
              <a:t>打印条码</a:t>
            </a:r>
            <a:endParaRPr lang="en-US" altLang="zh-CN" sz="2000" dirty="0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467544" y="1916832"/>
            <a:ext cx="1216028" cy="233997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/>
          </a:p>
        </p:txBody>
      </p:sp>
      <p:sp>
        <p:nvSpPr>
          <p:cNvPr id="7" name="Line 12"/>
          <p:cNvSpPr>
            <a:spLocks noChangeShapeType="1"/>
          </p:cNvSpPr>
          <p:nvPr/>
        </p:nvSpPr>
        <p:spPr bwMode="auto">
          <a:xfrm flipV="1">
            <a:off x="467545" y="2755029"/>
            <a:ext cx="1211266" cy="477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Line 13"/>
          <p:cNvSpPr>
            <a:spLocks noChangeShapeType="1"/>
          </p:cNvSpPr>
          <p:nvPr/>
        </p:nvSpPr>
        <p:spPr bwMode="auto">
          <a:xfrm>
            <a:off x="481831" y="3245578"/>
            <a:ext cx="1189042" cy="157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Line 14"/>
          <p:cNvSpPr>
            <a:spLocks noChangeShapeType="1"/>
          </p:cNvSpPr>
          <p:nvPr/>
        </p:nvSpPr>
        <p:spPr bwMode="auto">
          <a:xfrm>
            <a:off x="467544" y="3731353"/>
            <a:ext cx="1217617" cy="633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AutoShape 15"/>
          <p:cNvSpPr>
            <a:spLocks noChangeArrowheads="1"/>
          </p:cNvSpPr>
          <p:nvPr/>
        </p:nvSpPr>
        <p:spPr bwMode="auto">
          <a:xfrm rot="10800000">
            <a:off x="1553385" y="3383722"/>
            <a:ext cx="1057284" cy="404800"/>
          </a:xfrm>
          <a:prstGeom prst="rightArrow">
            <a:avLst>
              <a:gd name="adj1" fmla="val 50000"/>
              <a:gd name="adj2" fmla="val 42051"/>
            </a:avLst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 anchor="ctr"/>
          <a:lstStyle/>
          <a:p>
            <a:pPr eaLnBrk="0" hangingPunct="0">
              <a:lnSpc>
                <a:spcPct val="90000"/>
              </a:lnSpc>
            </a:pPr>
            <a:endParaRPr lang="zh-CN" altLang="zh-CN"/>
          </a:p>
        </p:txBody>
      </p:sp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3527494" y="5390374"/>
            <a:ext cx="1216034" cy="414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zh-CN" altLang="en-US" sz="2000" dirty="0" smtClean="0"/>
              <a:t>收货</a:t>
            </a:r>
            <a:endParaRPr lang="en-US" altLang="zh-CN" sz="2000" dirty="0" smtClean="0"/>
          </a:p>
        </p:txBody>
      </p:sp>
      <p:sp>
        <p:nvSpPr>
          <p:cNvPr id="12" name="AutoShape 20"/>
          <p:cNvSpPr>
            <a:spLocks noChangeArrowheads="1"/>
          </p:cNvSpPr>
          <p:nvPr/>
        </p:nvSpPr>
        <p:spPr bwMode="auto">
          <a:xfrm>
            <a:off x="675510" y="3331292"/>
            <a:ext cx="331787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/>
          </a:p>
        </p:txBody>
      </p:sp>
      <p:sp>
        <p:nvSpPr>
          <p:cNvPr id="13" name="AutoShape 21"/>
          <p:cNvSpPr>
            <a:spLocks noChangeArrowheads="1"/>
          </p:cNvSpPr>
          <p:nvPr/>
        </p:nvSpPr>
        <p:spPr bwMode="auto">
          <a:xfrm>
            <a:off x="975547" y="3324942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/>
          </a:p>
        </p:txBody>
      </p:sp>
      <p:sp>
        <p:nvSpPr>
          <p:cNvPr id="14" name="AutoShape 25"/>
          <p:cNvSpPr>
            <a:spLocks noChangeArrowheads="1"/>
          </p:cNvSpPr>
          <p:nvPr/>
        </p:nvSpPr>
        <p:spPr bwMode="auto">
          <a:xfrm>
            <a:off x="675510" y="3805954"/>
            <a:ext cx="331787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/>
          </a:p>
        </p:txBody>
      </p:sp>
      <p:sp>
        <p:nvSpPr>
          <p:cNvPr id="15" name="AutoShape 26"/>
          <p:cNvSpPr>
            <a:spLocks noChangeArrowheads="1"/>
          </p:cNvSpPr>
          <p:nvPr/>
        </p:nvSpPr>
        <p:spPr bwMode="auto">
          <a:xfrm>
            <a:off x="975547" y="3799604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/>
          </a:p>
        </p:txBody>
      </p:sp>
      <p:sp>
        <p:nvSpPr>
          <p:cNvPr id="16" name="AutoShape 27"/>
          <p:cNvSpPr>
            <a:spLocks noChangeArrowheads="1"/>
          </p:cNvSpPr>
          <p:nvPr/>
        </p:nvSpPr>
        <p:spPr bwMode="auto">
          <a:xfrm>
            <a:off x="1273997" y="3799604"/>
            <a:ext cx="331788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/>
          </a:p>
        </p:txBody>
      </p:sp>
      <p:sp>
        <p:nvSpPr>
          <p:cNvPr id="17" name="AutoShape 28"/>
          <p:cNvSpPr>
            <a:spLocks noChangeArrowheads="1"/>
          </p:cNvSpPr>
          <p:nvPr/>
        </p:nvSpPr>
        <p:spPr bwMode="auto">
          <a:xfrm>
            <a:off x="661222" y="2332754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/>
          </a:p>
        </p:txBody>
      </p:sp>
      <p:sp>
        <p:nvSpPr>
          <p:cNvPr id="18" name="AutoShape 29"/>
          <p:cNvSpPr>
            <a:spLocks noChangeArrowheads="1"/>
          </p:cNvSpPr>
          <p:nvPr/>
        </p:nvSpPr>
        <p:spPr bwMode="auto">
          <a:xfrm>
            <a:off x="959672" y="2326404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/>
          </a:p>
        </p:txBody>
      </p:sp>
      <p:sp>
        <p:nvSpPr>
          <p:cNvPr id="19" name="AutoShape 50"/>
          <p:cNvSpPr>
            <a:spLocks noChangeArrowheads="1"/>
          </p:cNvSpPr>
          <p:nvPr/>
        </p:nvSpPr>
        <p:spPr bwMode="auto">
          <a:xfrm>
            <a:off x="959672" y="2832817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/>
          </a:p>
        </p:txBody>
      </p:sp>
      <p:sp>
        <p:nvSpPr>
          <p:cNvPr id="20" name="AutoShape 51"/>
          <p:cNvSpPr>
            <a:spLocks noChangeArrowheads="1"/>
          </p:cNvSpPr>
          <p:nvPr/>
        </p:nvSpPr>
        <p:spPr bwMode="auto">
          <a:xfrm>
            <a:off x="1915352" y="3267830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/>
          </a:p>
        </p:txBody>
      </p:sp>
      <p:sp>
        <p:nvSpPr>
          <p:cNvPr id="21" name="AutoShape 52"/>
          <p:cNvSpPr>
            <a:spLocks noChangeArrowheads="1"/>
          </p:cNvSpPr>
          <p:nvPr/>
        </p:nvSpPr>
        <p:spPr bwMode="auto">
          <a:xfrm>
            <a:off x="1273997" y="2832817"/>
            <a:ext cx="331788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/>
          </a:p>
        </p:txBody>
      </p:sp>
      <p:sp>
        <p:nvSpPr>
          <p:cNvPr id="23" name="Text Box 56"/>
          <p:cNvSpPr txBox="1">
            <a:spLocks noChangeArrowheads="1"/>
          </p:cNvSpPr>
          <p:nvPr/>
        </p:nvSpPr>
        <p:spPr bwMode="auto">
          <a:xfrm>
            <a:off x="4823638" y="3284984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2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24" name="Text Box 56"/>
          <p:cNvSpPr txBox="1">
            <a:spLocks noChangeArrowheads="1"/>
          </p:cNvSpPr>
          <p:nvPr/>
        </p:nvSpPr>
        <p:spPr bwMode="auto">
          <a:xfrm>
            <a:off x="4499992" y="5085184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3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25" name="流程图: 文档 24"/>
          <p:cNvSpPr/>
          <p:nvPr/>
        </p:nvSpPr>
        <p:spPr bwMode="auto">
          <a:xfrm>
            <a:off x="6084168" y="1412776"/>
            <a:ext cx="919167" cy="533385"/>
          </a:xfrm>
          <a:prstGeom prst="flowChartDocument">
            <a:avLst/>
          </a:prstGeom>
          <a:solidFill>
            <a:schemeClr val="bg1"/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ct val="90000"/>
              </a:lnSpc>
            </a:pPr>
            <a:r>
              <a:rPr lang="zh-CN" altLang="en-US" sz="1400" b="1" dirty="0" smtClean="0">
                <a:solidFill>
                  <a:schemeClr val="bg2">
                    <a:lumMod val="50000"/>
                  </a:schemeClr>
                </a:solidFill>
                <a:cs typeface="Arial" pitchFamily="34" charset="0"/>
              </a:rPr>
              <a:t>退货单</a:t>
            </a:r>
          </a:p>
        </p:txBody>
      </p:sp>
      <p:pic>
        <p:nvPicPr>
          <p:cNvPr id="26" name="Picture 5" descr="Honeywell%20Dolphin7600"/>
          <p:cNvPicPr>
            <a:picLocks noChangeAspect="1" noChangeArrowheads="1"/>
          </p:cNvPicPr>
          <p:nvPr/>
        </p:nvPicPr>
        <p:blipFill>
          <a:blip r:embed="rId2" cstate="print"/>
          <a:srcRect l="25500" r="26312"/>
          <a:stretch>
            <a:fillRect/>
          </a:stretch>
        </p:blipFill>
        <p:spPr bwMode="auto">
          <a:xfrm rot="-1613698">
            <a:off x="2446203" y="2559977"/>
            <a:ext cx="514671" cy="912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4" descr="http://extremetrix.com/blog/wp-content/uploads/2010/11/print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03558" y="4382262"/>
            <a:ext cx="679460" cy="679460"/>
          </a:xfrm>
          <a:prstGeom prst="rect">
            <a:avLst/>
          </a:prstGeom>
          <a:noFill/>
        </p:spPr>
      </p:pic>
      <p:sp>
        <p:nvSpPr>
          <p:cNvPr id="46" name="Text Box 56"/>
          <p:cNvSpPr txBox="1">
            <a:spLocks noChangeArrowheads="1"/>
          </p:cNvSpPr>
          <p:nvPr/>
        </p:nvSpPr>
        <p:spPr bwMode="auto">
          <a:xfrm>
            <a:off x="7308304" y="2132856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1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47" name="立方体 46"/>
          <p:cNvSpPr/>
          <p:nvPr/>
        </p:nvSpPr>
        <p:spPr bwMode="auto">
          <a:xfrm>
            <a:off x="6084168" y="2564904"/>
            <a:ext cx="1057267" cy="693633"/>
          </a:xfrm>
          <a:prstGeom prst="cube">
            <a:avLst/>
          </a:prstGeom>
          <a:solidFill>
            <a:srgbClr val="99CC00"/>
          </a:solidFill>
          <a:ln w="12700" cap="flat" cmpd="sng" algn="ctr">
            <a:solidFill>
              <a:srgbClr val="FFFFCC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zh-CN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53" name="Text Box 56"/>
          <p:cNvSpPr txBox="1">
            <a:spLocks noChangeArrowheads="1"/>
          </p:cNvSpPr>
          <p:nvPr/>
        </p:nvSpPr>
        <p:spPr bwMode="auto">
          <a:xfrm>
            <a:off x="2699792" y="3789040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4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grpSp>
        <p:nvGrpSpPr>
          <p:cNvPr id="54" name="Group 190"/>
          <p:cNvGrpSpPr>
            <a:grpSpLocks/>
          </p:cNvGrpSpPr>
          <p:nvPr/>
        </p:nvGrpSpPr>
        <p:grpSpPr bwMode="auto">
          <a:xfrm>
            <a:off x="7578346" y="2921407"/>
            <a:ext cx="1314134" cy="1205762"/>
            <a:chOff x="1824" y="2511"/>
            <a:chExt cx="603" cy="521"/>
          </a:xfrm>
        </p:grpSpPr>
        <p:sp>
          <p:nvSpPr>
            <p:cNvPr id="55" name="Freeform 191" descr="50%"/>
            <p:cNvSpPr>
              <a:spLocks/>
            </p:cNvSpPr>
            <p:nvPr/>
          </p:nvSpPr>
          <p:spPr bwMode="auto">
            <a:xfrm>
              <a:off x="1824" y="2647"/>
              <a:ext cx="131" cy="35"/>
            </a:xfrm>
            <a:custGeom>
              <a:avLst/>
              <a:gdLst>
                <a:gd name="T0" fmla="*/ 0 w 131"/>
                <a:gd name="T1" fmla="*/ 34 h 35"/>
                <a:gd name="T2" fmla="*/ 118 w 131"/>
                <a:gd name="T3" fmla="*/ 0 h 35"/>
                <a:gd name="T4" fmla="*/ 130 w 131"/>
                <a:gd name="T5" fmla="*/ 0 h 35"/>
                <a:gd name="T6" fmla="*/ 10 w 131"/>
                <a:gd name="T7" fmla="*/ 34 h 35"/>
                <a:gd name="T8" fmla="*/ 0 w 131"/>
                <a:gd name="T9" fmla="*/ 34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1"/>
                <a:gd name="T16" fmla="*/ 0 h 35"/>
                <a:gd name="T17" fmla="*/ 131 w 131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1" h="35">
                  <a:moveTo>
                    <a:pt x="0" y="34"/>
                  </a:moveTo>
                  <a:lnTo>
                    <a:pt x="118" y="0"/>
                  </a:lnTo>
                  <a:lnTo>
                    <a:pt x="130" y="0"/>
                  </a:lnTo>
                  <a:lnTo>
                    <a:pt x="10" y="34"/>
                  </a:lnTo>
                  <a:lnTo>
                    <a:pt x="0" y="34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56" name="Freeform 192"/>
            <p:cNvSpPr>
              <a:spLocks/>
            </p:cNvSpPr>
            <p:nvPr/>
          </p:nvSpPr>
          <p:spPr bwMode="auto">
            <a:xfrm>
              <a:off x="1911" y="2619"/>
              <a:ext cx="15" cy="20"/>
            </a:xfrm>
            <a:custGeom>
              <a:avLst/>
              <a:gdLst>
                <a:gd name="T0" fmla="*/ 0 w 15"/>
                <a:gd name="T1" fmla="*/ 19 h 20"/>
                <a:gd name="T2" fmla="*/ 0 w 15"/>
                <a:gd name="T3" fmla="*/ 0 h 20"/>
                <a:gd name="T4" fmla="*/ 6 w 15"/>
                <a:gd name="T5" fmla="*/ 0 h 20"/>
                <a:gd name="T6" fmla="*/ 14 w 15"/>
                <a:gd name="T7" fmla="*/ 2 h 20"/>
                <a:gd name="T8" fmla="*/ 0 w 15"/>
                <a:gd name="T9" fmla="*/ 19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20"/>
                <a:gd name="T17" fmla="*/ 15 w 15"/>
                <a:gd name="T18" fmla="*/ 20 h 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20">
                  <a:moveTo>
                    <a:pt x="0" y="19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14" y="2"/>
                  </a:lnTo>
                  <a:lnTo>
                    <a:pt x="0" y="19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57" name="Line 193"/>
            <p:cNvSpPr>
              <a:spLocks noChangeShapeType="1"/>
            </p:cNvSpPr>
            <p:nvPr/>
          </p:nvSpPr>
          <p:spPr bwMode="auto">
            <a:xfrm flipH="1">
              <a:off x="1911" y="2548"/>
              <a:ext cx="28" cy="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58" name="Group 194"/>
            <p:cNvGrpSpPr>
              <a:grpSpLocks/>
            </p:cNvGrpSpPr>
            <p:nvPr/>
          </p:nvGrpSpPr>
          <p:grpSpPr bwMode="auto">
            <a:xfrm>
              <a:off x="2227" y="2801"/>
              <a:ext cx="200" cy="168"/>
              <a:chOff x="2227" y="2801"/>
              <a:chExt cx="200" cy="168"/>
            </a:xfrm>
          </p:grpSpPr>
          <p:sp>
            <p:nvSpPr>
              <p:cNvPr id="182" name="Freeform 195"/>
              <p:cNvSpPr>
                <a:spLocks/>
              </p:cNvSpPr>
              <p:nvPr/>
            </p:nvSpPr>
            <p:spPr bwMode="auto">
              <a:xfrm>
                <a:off x="2264" y="2836"/>
                <a:ext cx="161" cy="129"/>
              </a:xfrm>
              <a:custGeom>
                <a:avLst/>
                <a:gdLst>
                  <a:gd name="T0" fmla="*/ 0 w 161"/>
                  <a:gd name="T1" fmla="*/ 0 h 129"/>
                  <a:gd name="T2" fmla="*/ 0 w 161"/>
                  <a:gd name="T3" fmla="*/ 128 h 129"/>
                  <a:gd name="T4" fmla="*/ 160 w 161"/>
                  <a:gd name="T5" fmla="*/ 128 h 129"/>
                  <a:gd name="T6" fmla="*/ 160 w 161"/>
                  <a:gd name="T7" fmla="*/ 0 h 129"/>
                  <a:gd name="T8" fmla="*/ 0 w 161"/>
                  <a:gd name="T9" fmla="*/ 0 h 12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1"/>
                  <a:gd name="T16" fmla="*/ 0 h 129"/>
                  <a:gd name="T17" fmla="*/ 161 w 161"/>
                  <a:gd name="T18" fmla="*/ 129 h 12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1" h="129">
                    <a:moveTo>
                      <a:pt x="0" y="0"/>
                    </a:moveTo>
                    <a:lnTo>
                      <a:pt x="0" y="128"/>
                    </a:lnTo>
                    <a:lnTo>
                      <a:pt x="160" y="128"/>
                    </a:lnTo>
                    <a:lnTo>
                      <a:pt x="16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 lIns="91433" tIns="45716" rIns="91433" bIns="45716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algn="l"/>
                <a:endParaRPr lang="zh-CN" altLang="zh-CN" sz="1400">
                  <a:latin typeface="Futura Bk"/>
                </a:endParaRPr>
              </a:p>
            </p:txBody>
          </p:sp>
          <p:sp>
            <p:nvSpPr>
              <p:cNvPr id="183" name="Freeform 196"/>
              <p:cNvSpPr>
                <a:spLocks/>
              </p:cNvSpPr>
              <p:nvPr/>
            </p:nvSpPr>
            <p:spPr bwMode="auto">
              <a:xfrm>
                <a:off x="2264" y="2836"/>
                <a:ext cx="163" cy="130"/>
              </a:xfrm>
              <a:custGeom>
                <a:avLst/>
                <a:gdLst>
                  <a:gd name="T0" fmla="*/ 0 w 163"/>
                  <a:gd name="T1" fmla="*/ 0 h 130"/>
                  <a:gd name="T2" fmla="*/ 0 w 163"/>
                  <a:gd name="T3" fmla="*/ 129 h 130"/>
                  <a:gd name="T4" fmla="*/ 162 w 163"/>
                  <a:gd name="T5" fmla="*/ 129 h 130"/>
                  <a:gd name="T6" fmla="*/ 162 w 163"/>
                  <a:gd name="T7" fmla="*/ 0 h 13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3"/>
                  <a:gd name="T13" fmla="*/ 0 h 130"/>
                  <a:gd name="T14" fmla="*/ 163 w 163"/>
                  <a:gd name="T15" fmla="*/ 130 h 13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3" h="130">
                    <a:moveTo>
                      <a:pt x="0" y="0"/>
                    </a:moveTo>
                    <a:lnTo>
                      <a:pt x="0" y="129"/>
                    </a:lnTo>
                    <a:lnTo>
                      <a:pt x="162" y="129"/>
                    </a:lnTo>
                    <a:lnTo>
                      <a:pt x="162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lIns="91433" tIns="45716" rIns="91433" bIns="45716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algn="l"/>
                <a:endParaRPr lang="zh-CN" altLang="zh-CN" sz="1400">
                  <a:latin typeface="Futura Bk"/>
                </a:endParaRPr>
              </a:p>
            </p:txBody>
          </p:sp>
          <p:sp>
            <p:nvSpPr>
              <p:cNvPr id="184" name="Oval 197" descr="50%"/>
              <p:cNvSpPr>
                <a:spLocks noChangeArrowheads="1"/>
              </p:cNvSpPr>
              <p:nvPr/>
            </p:nvSpPr>
            <p:spPr bwMode="auto">
              <a:xfrm>
                <a:off x="2331" y="2895"/>
                <a:ext cx="38" cy="10"/>
              </a:xfrm>
              <a:prstGeom prst="ellipse">
                <a:avLst/>
              </a:prstGeom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1433" tIns="45716" rIns="91433" bIns="45716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algn="l">
                  <a:lnSpc>
                    <a:spcPts val="1500"/>
                  </a:lnSpc>
                  <a:spcBef>
                    <a:spcPts val="1200"/>
                  </a:spcBef>
                  <a:buClr>
                    <a:srgbClr val="005696"/>
                  </a:buClr>
                  <a:buSzPct val="80000"/>
                </a:pPr>
                <a:endParaRPr lang="zh-CN" altLang="zh-CN" sz="1400">
                  <a:latin typeface="Futura Bk"/>
                </a:endParaRPr>
              </a:p>
            </p:txBody>
          </p:sp>
          <p:sp>
            <p:nvSpPr>
              <p:cNvPr id="185" name="Arc 198"/>
              <p:cNvSpPr>
                <a:spLocks/>
              </p:cNvSpPr>
              <p:nvPr/>
            </p:nvSpPr>
            <p:spPr bwMode="auto">
              <a:xfrm>
                <a:off x="2272" y="2838"/>
                <a:ext cx="81" cy="60"/>
              </a:xfrm>
              <a:custGeom>
                <a:avLst/>
                <a:gdLst>
                  <a:gd name="T0" fmla="*/ 0 w 21600"/>
                  <a:gd name="T1" fmla="*/ 0 h 22324"/>
                  <a:gd name="T2" fmla="*/ 0 w 21600"/>
                  <a:gd name="T3" fmla="*/ 0 h 22324"/>
                  <a:gd name="T4" fmla="*/ 0 w 21600"/>
                  <a:gd name="T5" fmla="*/ 0 h 2232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2324"/>
                  <a:gd name="T11" fmla="*/ 21600 w 21600"/>
                  <a:gd name="T12" fmla="*/ 22324 h 2232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2324" fill="none" extrusionOk="0">
                    <a:moveTo>
                      <a:pt x="20780" y="22324"/>
                    </a:moveTo>
                    <a:cubicBezTo>
                      <a:pt x="9178" y="21884"/>
                      <a:pt x="0" y="12350"/>
                      <a:pt x="0" y="740"/>
                    </a:cubicBezTo>
                    <a:cubicBezTo>
                      <a:pt x="-1" y="493"/>
                      <a:pt x="4" y="246"/>
                      <a:pt x="12" y="-1"/>
                    </a:cubicBezTo>
                  </a:path>
                  <a:path w="21600" h="22324" stroke="0" extrusionOk="0">
                    <a:moveTo>
                      <a:pt x="20780" y="22324"/>
                    </a:moveTo>
                    <a:cubicBezTo>
                      <a:pt x="9178" y="21884"/>
                      <a:pt x="0" y="12350"/>
                      <a:pt x="0" y="740"/>
                    </a:cubicBezTo>
                    <a:cubicBezTo>
                      <a:pt x="-1" y="493"/>
                      <a:pt x="4" y="246"/>
                      <a:pt x="12" y="-1"/>
                    </a:cubicBezTo>
                    <a:lnTo>
                      <a:pt x="21600" y="74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1433" tIns="45716" rIns="91433" bIns="45716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algn="l"/>
                <a:endParaRPr lang="zh-CN" altLang="zh-CN" sz="1400">
                  <a:latin typeface="Futura Bk"/>
                </a:endParaRPr>
              </a:p>
            </p:txBody>
          </p:sp>
          <p:sp>
            <p:nvSpPr>
              <p:cNvPr id="186" name="Arc 199"/>
              <p:cNvSpPr>
                <a:spLocks/>
              </p:cNvSpPr>
              <p:nvPr/>
            </p:nvSpPr>
            <p:spPr bwMode="auto">
              <a:xfrm>
                <a:off x="2349" y="2836"/>
                <a:ext cx="72" cy="60"/>
              </a:xfrm>
              <a:custGeom>
                <a:avLst/>
                <a:gdLst>
                  <a:gd name="T0" fmla="*/ 0 w 22232"/>
                  <a:gd name="T1" fmla="*/ 0 h 21974"/>
                  <a:gd name="T2" fmla="*/ 0 w 22232"/>
                  <a:gd name="T3" fmla="*/ 0 h 21974"/>
                  <a:gd name="T4" fmla="*/ 0 w 22232"/>
                  <a:gd name="T5" fmla="*/ 0 h 21974"/>
                  <a:gd name="T6" fmla="*/ 0 60000 65536"/>
                  <a:gd name="T7" fmla="*/ 0 60000 65536"/>
                  <a:gd name="T8" fmla="*/ 0 60000 65536"/>
                  <a:gd name="T9" fmla="*/ 0 w 22232"/>
                  <a:gd name="T10" fmla="*/ 0 h 21974"/>
                  <a:gd name="T11" fmla="*/ 22232 w 22232"/>
                  <a:gd name="T12" fmla="*/ 21974 h 219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232" h="21974" fill="none" extrusionOk="0">
                    <a:moveTo>
                      <a:pt x="22228" y="0"/>
                    </a:moveTo>
                    <a:cubicBezTo>
                      <a:pt x="22230" y="124"/>
                      <a:pt x="22232" y="249"/>
                      <a:pt x="22232" y="374"/>
                    </a:cubicBezTo>
                    <a:cubicBezTo>
                      <a:pt x="22232" y="12303"/>
                      <a:pt x="12561" y="21974"/>
                      <a:pt x="632" y="21974"/>
                    </a:cubicBezTo>
                    <a:cubicBezTo>
                      <a:pt x="421" y="21974"/>
                      <a:pt x="210" y="21970"/>
                      <a:pt x="0" y="21964"/>
                    </a:cubicBezTo>
                  </a:path>
                  <a:path w="22232" h="21974" stroke="0" extrusionOk="0">
                    <a:moveTo>
                      <a:pt x="22228" y="0"/>
                    </a:moveTo>
                    <a:cubicBezTo>
                      <a:pt x="22230" y="124"/>
                      <a:pt x="22232" y="249"/>
                      <a:pt x="22232" y="374"/>
                    </a:cubicBezTo>
                    <a:cubicBezTo>
                      <a:pt x="22232" y="12303"/>
                      <a:pt x="12561" y="21974"/>
                      <a:pt x="632" y="21974"/>
                    </a:cubicBezTo>
                    <a:cubicBezTo>
                      <a:pt x="421" y="21974"/>
                      <a:pt x="210" y="21970"/>
                      <a:pt x="0" y="21964"/>
                    </a:cubicBezTo>
                    <a:lnTo>
                      <a:pt x="632" y="374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1433" tIns="45716" rIns="91433" bIns="45716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algn="l"/>
                <a:endParaRPr lang="zh-CN" altLang="zh-CN" sz="1400">
                  <a:latin typeface="Futura Bk"/>
                </a:endParaRPr>
              </a:p>
            </p:txBody>
          </p:sp>
          <p:sp>
            <p:nvSpPr>
              <p:cNvPr id="187" name="Line 200"/>
              <p:cNvSpPr>
                <a:spLocks noChangeShapeType="1"/>
              </p:cNvSpPr>
              <p:nvPr/>
            </p:nvSpPr>
            <p:spPr bwMode="auto">
              <a:xfrm flipH="1">
                <a:off x="2227" y="2801"/>
                <a:ext cx="1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8" name="Oval 201" descr="50%"/>
              <p:cNvSpPr>
                <a:spLocks noChangeArrowheads="1"/>
              </p:cNvSpPr>
              <p:nvPr/>
            </p:nvSpPr>
            <p:spPr bwMode="auto">
              <a:xfrm>
                <a:off x="2266" y="2837"/>
                <a:ext cx="38" cy="9"/>
              </a:xfrm>
              <a:prstGeom prst="ellipse">
                <a:avLst/>
              </a:prstGeom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1433" tIns="45716" rIns="91433" bIns="45716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algn="l">
                  <a:lnSpc>
                    <a:spcPts val="1500"/>
                  </a:lnSpc>
                  <a:spcBef>
                    <a:spcPts val="1200"/>
                  </a:spcBef>
                  <a:buClr>
                    <a:srgbClr val="005696"/>
                  </a:buClr>
                  <a:buSzPct val="80000"/>
                </a:pPr>
                <a:endParaRPr lang="zh-CN" altLang="zh-CN" sz="1400">
                  <a:latin typeface="Futura Bk"/>
                </a:endParaRPr>
              </a:p>
            </p:txBody>
          </p:sp>
          <p:sp>
            <p:nvSpPr>
              <p:cNvPr id="189" name="Oval 202" descr="50%"/>
              <p:cNvSpPr>
                <a:spLocks noChangeArrowheads="1"/>
              </p:cNvSpPr>
              <p:nvPr/>
            </p:nvSpPr>
            <p:spPr bwMode="auto">
              <a:xfrm>
                <a:off x="2277" y="2848"/>
                <a:ext cx="38" cy="9"/>
              </a:xfrm>
              <a:prstGeom prst="ellipse">
                <a:avLst/>
              </a:prstGeom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1433" tIns="45716" rIns="91433" bIns="45716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algn="l">
                  <a:lnSpc>
                    <a:spcPts val="1500"/>
                  </a:lnSpc>
                  <a:spcBef>
                    <a:spcPts val="1200"/>
                  </a:spcBef>
                  <a:buClr>
                    <a:srgbClr val="005696"/>
                  </a:buClr>
                  <a:buSzPct val="80000"/>
                </a:pPr>
                <a:endParaRPr lang="zh-CN" altLang="zh-CN" sz="1400">
                  <a:latin typeface="Futura Bk"/>
                </a:endParaRPr>
              </a:p>
            </p:txBody>
          </p:sp>
          <p:sp>
            <p:nvSpPr>
              <p:cNvPr id="190" name="Oval 203" descr="50%"/>
              <p:cNvSpPr>
                <a:spLocks noChangeArrowheads="1"/>
              </p:cNvSpPr>
              <p:nvPr/>
            </p:nvSpPr>
            <p:spPr bwMode="auto">
              <a:xfrm>
                <a:off x="2277" y="2861"/>
                <a:ext cx="38" cy="9"/>
              </a:xfrm>
              <a:prstGeom prst="ellipse">
                <a:avLst/>
              </a:prstGeom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1433" tIns="45716" rIns="91433" bIns="45716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algn="l">
                  <a:lnSpc>
                    <a:spcPts val="1500"/>
                  </a:lnSpc>
                  <a:spcBef>
                    <a:spcPts val="1200"/>
                  </a:spcBef>
                  <a:buClr>
                    <a:srgbClr val="005696"/>
                  </a:buClr>
                  <a:buSzPct val="80000"/>
                </a:pPr>
                <a:endParaRPr lang="zh-CN" altLang="zh-CN" sz="1400">
                  <a:latin typeface="Futura Bk"/>
                </a:endParaRPr>
              </a:p>
            </p:txBody>
          </p:sp>
          <p:sp>
            <p:nvSpPr>
              <p:cNvPr id="191" name="Oval 204" descr="50%"/>
              <p:cNvSpPr>
                <a:spLocks noChangeArrowheads="1"/>
              </p:cNvSpPr>
              <p:nvPr/>
            </p:nvSpPr>
            <p:spPr bwMode="auto">
              <a:xfrm>
                <a:off x="2299" y="2861"/>
                <a:ext cx="38" cy="9"/>
              </a:xfrm>
              <a:prstGeom prst="ellipse">
                <a:avLst/>
              </a:prstGeom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1433" tIns="45716" rIns="91433" bIns="45716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algn="l">
                  <a:lnSpc>
                    <a:spcPts val="1500"/>
                  </a:lnSpc>
                  <a:spcBef>
                    <a:spcPts val="1200"/>
                  </a:spcBef>
                  <a:buClr>
                    <a:srgbClr val="005696"/>
                  </a:buClr>
                  <a:buSzPct val="80000"/>
                </a:pPr>
                <a:endParaRPr lang="zh-CN" altLang="zh-CN" sz="1400">
                  <a:latin typeface="Futura Bk"/>
                </a:endParaRPr>
              </a:p>
            </p:txBody>
          </p:sp>
          <p:sp>
            <p:nvSpPr>
              <p:cNvPr id="192" name="Oval 205" descr="50%"/>
              <p:cNvSpPr>
                <a:spLocks noChangeArrowheads="1"/>
              </p:cNvSpPr>
              <p:nvPr/>
            </p:nvSpPr>
            <p:spPr bwMode="auto">
              <a:xfrm>
                <a:off x="2299" y="2872"/>
                <a:ext cx="38" cy="9"/>
              </a:xfrm>
              <a:prstGeom prst="ellipse">
                <a:avLst/>
              </a:prstGeom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1433" tIns="45716" rIns="91433" bIns="45716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algn="l">
                  <a:lnSpc>
                    <a:spcPts val="1500"/>
                  </a:lnSpc>
                  <a:spcBef>
                    <a:spcPts val="1200"/>
                  </a:spcBef>
                  <a:buClr>
                    <a:srgbClr val="005696"/>
                  </a:buClr>
                  <a:buSzPct val="80000"/>
                </a:pPr>
                <a:endParaRPr lang="zh-CN" altLang="zh-CN" sz="1400">
                  <a:latin typeface="Futura Bk"/>
                </a:endParaRPr>
              </a:p>
            </p:txBody>
          </p:sp>
          <p:sp>
            <p:nvSpPr>
              <p:cNvPr id="193" name="Oval 206" descr="50%"/>
              <p:cNvSpPr>
                <a:spLocks noChangeArrowheads="1"/>
              </p:cNvSpPr>
              <p:nvPr/>
            </p:nvSpPr>
            <p:spPr bwMode="auto">
              <a:xfrm>
                <a:off x="2299" y="2837"/>
                <a:ext cx="38" cy="9"/>
              </a:xfrm>
              <a:prstGeom prst="ellipse">
                <a:avLst/>
              </a:prstGeom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1433" tIns="45716" rIns="91433" bIns="45716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algn="l">
                  <a:lnSpc>
                    <a:spcPts val="1500"/>
                  </a:lnSpc>
                  <a:spcBef>
                    <a:spcPts val="1200"/>
                  </a:spcBef>
                  <a:buClr>
                    <a:srgbClr val="005696"/>
                  </a:buClr>
                  <a:buSzPct val="80000"/>
                </a:pPr>
                <a:endParaRPr lang="zh-CN" altLang="zh-CN" sz="1400">
                  <a:latin typeface="Futura Bk"/>
                </a:endParaRPr>
              </a:p>
            </p:txBody>
          </p:sp>
          <p:sp>
            <p:nvSpPr>
              <p:cNvPr id="194" name="Oval 207" descr="50%"/>
              <p:cNvSpPr>
                <a:spLocks noChangeArrowheads="1"/>
              </p:cNvSpPr>
              <p:nvPr/>
            </p:nvSpPr>
            <p:spPr bwMode="auto">
              <a:xfrm>
                <a:off x="2309" y="2848"/>
                <a:ext cx="38" cy="9"/>
              </a:xfrm>
              <a:prstGeom prst="ellipse">
                <a:avLst/>
              </a:prstGeom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1433" tIns="45716" rIns="91433" bIns="45716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algn="l">
                  <a:lnSpc>
                    <a:spcPts val="1500"/>
                  </a:lnSpc>
                  <a:spcBef>
                    <a:spcPts val="1200"/>
                  </a:spcBef>
                  <a:buClr>
                    <a:srgbClr val="005696"/>
                  </a:buClr>
                  <a:buSzPct val="80000"/>
                </a:pPr>
                <a:endParaRPr lang="zh-CN" altLang="zh-CN" sz="1400">
                  <a:latin typeface="Futura Bk"/>
                </a:endParaRPr>
              </a:p>
            </p:txBody>
          </p:sp>
          <p:sp>
            <p:nvSpPr>
              <p:cNvPr id="195" name="Oval 208" descr="50%"/>
              <p:cNvSpPr>
                <a:spLocks noChangeArrowheads="1"/>
              </p:cNvSpPr>
              <p:nvPr/>
            </p:nvSpPr>
            <p:spPr bwMode="auto">
              <a:xfrm>
                <a:off x="2320" y="2861"/>
                <a:ext cx="38" cy="9"/>
              </a:xfrm>
              <a:prstGeom prst="ellipse">
                <a:avLst/>
              </a:prstGeom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1433" tIns="45716" rIns="91433" bIns="45716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algn="l">
                  <a:lnSpc>
                    <a:spcPts val="1500"/>
                  </a:lnSpc>
                  <a:spcBef>
                    <a:spcPts val="1200"/>
                  </a:spcBef>
                  <a:buClr>
                    <a:srgbClr val="005696"/>
                  </a:buClr>
                  <a:buSzPct val="80000"/>
                </a:pPr>
                <a:endParaRPr lang="zh-CN" altLang="zh-CN" sz="1400">
                  <a:latin typeface="Futura Bk"/>
                </a:endParaRPr>
              </a:p>
            </p:txBody>
          </p:sp>
          <p:sp>
            <p:nvSpPr>
              <p:cNvPr id="196" name="Oval 209" descr="50%"/>
              <p:cNvSpPr>
                <a:spLocks noChangeArrowheads="1"/>
              </p:cNvSpPr>
              <p:nvPr/>
            </p:nvSpPr>
            <p:spPr bwMode="auto">
              <a:xfrm>
                <a:off x="2320" y="2884"/>
                <a:ext cx="38" cy="8"/>
              </a:xfrm>
              <a:prstGeom prst="ellipse">
                <a:avLst/>
              </a:prstGeom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1433" tIns="45716" rIns="91433" bIns="45716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algn="l">
                  <a:lnSpc>
                    <a:spcPts val="1500"/>
                  </a:lnSpc>
                  <a:spcBef>
                    <a:spcPts val="1200"/>
                  </a:spcBef>
                  <a:buClr>
                    <a:srgbClr val="005696"/>
                  </a:buClr>
                  <a:buSzPct val="80000"/>
                </a:pPr>
                <a:endParaRPr lang="zh-CN" altLang="zh-CN" sz="1400">
                  <a:latin typeface="Futura Bk"/>
                </a:endParaRPr>
              </a:p>
            </p:txBody>
          </p:sp>
          <p:sp>
            <p:nvSpPr>
              <p:cNvPr id="197" name="Oval 210" descr="50%"/>
              <p:cNvSpPr>
                <a:spLocks noChangeArrowheads="1"/>
              </p:cNvSpPr>
              <p:nvPr/>
            </p:nvSpPr>
            <p:spPr bwMode="auto">
              <a:xfrm>
                <a:off x="2342" y="2884"/>
                <a:ext cx="38" cy="8"/>
              </a:xfrm>
              <a:prstGeom prst="ellipse">
                <a:avLst/>
              </a:prstGeom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1433" tIns="45716" rIns="91433" bIns="45716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algn="l">
                  <a:lnSpc>
                    <a:spcPts val="1500"/>
                  </a:lnSpc>
                  <a:spcBef>
                    <a:spcPts val="1200"/>
                  </a:spcBef>
                  <a:buClr>
                    <a:srgbClr val="005696"/>
                  </a:buClr>
                  <a:buSzPct val="80000"/>
                </a:pPr>
                <a:endParaRPr lang="zh-CN" altLang="zh-CN" sz="1400">
                  <a:latin typeface="Futura Bk"/>
                </a:endParaRPr>
              </a:p>
            </p:txBody>
          </p:sp>
          <p:sp>
            <p:nvSpPr>
              <p:cNvPr id="198" name="Oval 211" descr="50%"/>
              <p:cNvSpPr>
                <a:spLocks noChangeArrowheads="1"/>
              </p:cNvSpPr>
              <p:nvPr/>
            </p:nvSpPr>
            <p:spPr bwMode="auto">
              <a:xfrm>
                <a:off x="2331" y="2837"/>
                <a:ext cx="38" cy="9"/>
              </a:xfrm>
              <a:prstGeom prst="ellipse">
                <a:avLst/>
              </a:prstGeom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1433" tIns="45716" rIns="91433" bIns="45716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algn="l">
                  <a:lnSpc>
                    <a:spcPts val="1500"/>
                  </a:lnSpc>
                  <a:spcBef>
                    <a:spcPts val="1200"/>
                  </a:spcBef>
                  <a:buClr>
                    <a:srgbClr val="005696"/>
                  </a:buClr>
                  <a:buSzPct val="80000"/>
                </a:pPr>
                <a:endParaRPr lang="zh-CN" altLang="zh-CN" sz="1400">
                  <a:latin typeface="Futura Bk"/>
                </a:endParaRPr>
              </a:p>
            </p:txBody>
          </p:sp>
          <p:sp>
            <p:nvSpPr>
              <p:cNvPr id="199" name="Oval 212" descr="50%"/>
              <p:cNvSpPr>
                <a:spLocks noChangeArrowheads="1"/>
              </p:cNvSpPr>
              <p:nvPr/>
            </p:nvSpPr>
            <p:spPr bwMode="auto">
              <a:xfrm>
                <a:off x="2342" y="2848"/>
                <a:ext cx="38" cy="9"/>
              </a:xfrm>
              <a:prstGeom prst="ellipse">
                <a:avLst/>
              </a:prstGeom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1433" tIns="45716" rIns="91433" bIns="45716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algn="l">
                  <a:lnSpc>
                    <a:spcPts val="1500"/>
                  </a:lnSpc>
                  <a:spcBef>
                    <a:spcPts val="1200"/>
                  </a:spcBef>
                  <a:buClr>
                    <a:srgbClr val="005696"/>
                  </a:buClr>
                  <a:buSzPct val="80000"/>
                </a:pPr>
                <a:endParaRPr lang="zh-CN" altLang="zh-CN" sz="1400">
                  <a:latin typeface="Futura Bk"/>
                </a:endParaRPr>
              </a:p>
            </p:txBody>
          </p:sp>
          <p:sp>
            <p:nvSpPr>
              <p:cNvPr id="200" name="Oval 213" descr="50%"/>
              <p:cNvSpPr>
                <a:spLocks noChangeArrowheads="1"/>
              </p:cNvSpPr>
              <p:nvPr/>
            </p:nvSpPr>
            <p:spPr bwMode="auto">
              <a:xfrm>
                <a:off x="2353" y="2861"/>
                <a:ext cx="38" cy="9"/>
              </a:xfrm>
              <a:prstGeom prst="ellipse">
                <a:avLst/>
              </a:prstGeom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1433" tIns="45716" rIns="91433" bIns="45716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algn="l">
                  <a:lnSpc>
                    <a:spcPts val="1500"/>
                  </a:lnSpc>
                  <a:spcBef>
                    <a:spcPts val="1200"/>
                  </a:spcBef>
                  <a:buClr>
                    <a:srgbClr val="005696"/>
                  </a:buClr>
                  <a:buSzPct val="80000"/>
                </a:pPr>
                <a:endParaRPr lang="zh-CN" altLang="zh-CN" sz="1400">
                  <a:latin typeface="Futura Bk"/>
                </a:endParaRPr>
              </a:p>
            </p:txBody>
          </p:sp>
          <p:sp>
            <p:nvSpPr>
              <p:cNvPr id="201" name="Oval 214" descr="50%"/>
              <p:cNvSpPr>
                <a:spLocks noChangeArrowheads="1"/>
              </p:cNvSpPr>
              <p:nvPr/>
            </p:nvSpPr>
            <p:spPr bwMode="auto">
              <a:xfrm>
                <a:off x="2364" y="2872"/>
                <a:ext cx="38" cy="9"/>
              </a:xfrm>
              <a:prstGeom prst="ellipse">
                <a:avLst/>
              </a:prstGeom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1433" tIns="45716" rIns="91433" bIns="45716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algn="l">
                  <a:lnSpc>
                    <a:spcPts val="1500"/>
                  </a:lnSpc>
                  <a:spcBef>
                    <a:spcPts val="1200"/>
                  </a:spcBef>
                  <a:buClr>
                    <a:srgbClr val="005696"/>
                  </a:buClr>
                  <a:buSzPct val="80000"/>
                </a:pPr>
                <a:endParaRPr lang="zh-CN" altLang="zh-CN" sz="1400">
                  <a:latin typeface="Futura Bk"/>
                </a:endParaRPr>
              </a:p>
            </p:txBody>
          </p:sp>
          <p:sp>
            <p:nvSpPr>
              <p:cNvPr id="202" name="Oval 215" descr="50%"/>
              <p:cNvSpPr>
                <a:spLocks noChangeArrowheads="1"/>
              </p:cNvSpPr>
              <p:nvPr/>
            </p:nvSpPr>
            <p:spPr bwMode="auto">
              <a:xfrm>
                <a:off x="2375" y="2861"/>
                <a:ext cx="38" cy="9"/>
              </a:xfrm>
              <a:prstGeom prst="ellipse">
                <a:avLst/>
              </a:prstGeom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1433" tIns="45716" rIns="91433" bIns="45716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algn="l">
                  <a:lnSpc>
                    <a:spcPts val="1500"/>
                  </a:lnSpc>
                  <a:spcBef>
                    <a:spcPts val="1200"/>
                  </a:spcBef>
                  <a:buClr>
                    <a:srgbClr val="005696"/>
                  </a:buClr>
                  <a:buSzPct val="80000"/>
                </a:pPr>
                <a:endParaRPr lang="zh-CN" altLang="zh-CN" sz="1400">
                  <a:latin typeface="Futura Bk"/>
                </a:endParaRPr>
              </a:p>
            </p:txBody>
          </p:sp>
          <p:sp>
            <p:nvSpPr>
              <p:cNvPr id="203" name="Oval 216" descr="50%"/>
              <p:cNvSpPr>
                <a:spLocks noChangeArrowheads="1"/>
              </p:cNvSpPr>
              <p:nvPr/>
            </p:nvSpPr>
            <p:spPr bwMode="auto">
              <a:xfrm>
                <a:off x="2331" y="2872"/>
                <a:ext cx="38" cy="9"/>
              </a:xfrm>
              <a:prstGeom prst="ellipse">
                <a:avLst/>
              </a:prstGeom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1433" tIns="45716" rIns="91433" bIns="45716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algn="l">
                  <a:lnSpc>
                    <a:spcPts val="1500"/>
                  </a:lnSpc>
                  <a:spcBef>
                    <a:spcPts val="1200"/>
                  </a:spcBef>
                  <a:buClr>
                    <a:srgbClr val="005696"/>
                  </a:buClr>
                  <a:buSzPct val="80000"/>
                </a:pPr>
                <a:endParaRPr lang="zh-CN" altLang="zh-CN" sz="1400">
                  <a:latin typeface="Futura Bk"/>
                </a:endParaRPr>
              </a:p>
            </p:txBody>
          </p:sp>
          <p:sp>
            <p:nvSpPr>
              <p:cNvPr id="204" name="Oval 217" descr="50%"/>
              <p:cNvSpPr>
                <a:spLocks noChangeArrowheads="1"/>
              </p:cNvSpPr>
              <p:nvPr/>
            </p:nvSpPr>
            <p:spPr bwMode="auto">
              <a:xfrm>
                <a:off x="2299" y="2884"/>
                <a:ext cx="38" cy="8"/>
              </a:xfrm>
              <a:prstGeom prst="ellipse">
                <a:avLst/>
              </a:prstGeom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1433" tIns="45716" rIns="91433" bIns="45716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algn="l">
                  <a:lnSpc>
                    <a:spcPts val="1500"/>
                  </a:lnSpc>
                  <a:spcBef>
                    <a:spcPts val="1200"/>
                  </a:spcBef>
                  <a:buClr>
                    <a:srgbClr val="005696"/>
                  </a:buClr>
                  <a:buSzPct val="80000"/>
                </a:pPr>
                <a:endParaRPr lang="zh-CN" altLang="zh-CN" sz="1400">
                  <a:latin typeface="Futura Bk"/>
                </a:endParaRPr>
              </a:p>
            </p:txBody>
          </p:sp>
          <p:sp>
            <p:nvSpPr>
              <p:cNvPr id="205" name="Oval 218" descr="50%"/>
              <p:cNvSpPr>
                <a:spLocks noChangeArrowheads="1"/>
              </p:cNvSpPr>
              <p:nvPr/>
            </p:nvSpPr>
            <p:spPr bwMode="auto">
              <a:xfrm>
                <a:off x="2288" y="2872"/>
                <a:ext cx="38" cy="9"/>
              </a:xfrm>
              <a:prstGeom prst="ellipse">
                <a:avLst/>
              </a:prstGeom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1433" tIns="45716" rIns="91433" bIns="45716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algn="l">
                  <a:lnSpc>
                    <a:spcPts val="1500"/>
                  </a:lnSpc>
                  <a:spcBef>
                    <a:spcPts val="1200"/>
                  </a:spcBef>
                  <a:buClr>
                    <a:srgbClr val="005696"/>
                  </a:buClr>
                  <a:buSzPct val="80000"/>
                </a:pPr>
                <a:endParaRPr lang="zh-CN" altLang="zh-CN" sz="1400">
                  <a:latin typeface="Futura Bk"/>
                </a:endParaRPr>
              </a:p>
            </p:txBody>
          </p:sp>
          <p:sp>
            <p:nvSpPr>
              <p:cNvPr id="206" name="Oval 219" descr="50%"/>
              <p:cNvSpPr>
                <a:spLocks noChangeArrowheads="1"/>
              </p:cNvSpPr>
              <p:nvPr/>
            </p:nvSpPr>
            <p:spPr bwMode="auto">
              <a:xfrm>
                <a:off x="2353" y="2884"/>
                <a:ext cx="38" cy="8"/>
              </a:xfrm>
              <a:prstGeom prst="ellipse">
                <a:avLst/>
              </a:prstGeom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1433" tIns="45716" rIns="91433" bIns="45716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algn="l">
                  <a:lnSpc>
                    <a:spcPts val="1500"/>
                  </a:lnSpc>
                  <a:spcBef>
                    <a:spcPts val="1200"/>
                  </a:spcBef>
                  <a:buClr>
                    <a:srgbClr val="005696"/>
                  </a:buClr>
                  <a:buSzPct val="80000"/>
                </a:pPr>
                <a:endParaRPr lang="zh-CN" altLang="zh-CN" sz="1400">
                  <a:latin typeface="Futura Bk"/>
                </a:endParaRPr>
              </a:p>
            </p:txBody>
          </p:sp>
          <p:sp>
            <p:nvSpPr>
              <p:cNvPr id="207" name="Oval 220" descr="50%"/>
              <p:cNvSpPr>
                <a:spLocks noChangeArrowheads="1"/>
              </p:cNvSpPr>
              <p:nvPr/>
            </p:nvSpPr>
            <p:spPr bwMode="auto">
              <a:xfrm>
                <a:off x="2277" y="2826"/>
                <a:ext cx="38" cy="8"/>
              </a:xfrm>
              <a:prstGeom prst="ellipse">
                <a:avLst/>
              </a:prstGeom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1433" tIns="45716" rIns="91433" bIns="45716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algn="l">
                  <a:lnSpc>
                    <a:spcPts val="1500"/>
                  </a:lnSpc>
                  <a:spcBef>
                    <a:spcPts val="1200"/>
                  </a:spcBef>
                  <a:buClr>
                    <a:srgbClr val="005696"/>
                  </a:buClr>
                  <a:buSzPct val="80000"/>
                </a:pPr>
                <a:endParaRPr lang="zh-CN" altLang="zh-CN" sz="1400">
                  <a:latin typeface="Futura Bk"/>
                </a:endParaRPr>
              </a:p>
            </p:txBody>
          </p:sp>
          <p:sp>
            <p:nvSpPr>
              <p:cNvPr id="208" name="Oval 221" descr="50%"/>
              <p:cNvSpPr>
                <a:spLocks noChangeArrowheads="1"/>
              </p:cNvSpPr>
              <p:nvPr/>
            </p:nvSpPr>
            <p:spPr bwMode="auto">
              <a:xfrm>
                <a:off x="2309" y="2826"/>
                <a:ext cx="38" cy="8"/>
              </a:xfrm>
              <a:prstGeom prst="ellipse">
                <a:avLst/>
              </a:prstGeom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1433" tIns="45716" rIns="91433" bIns="45716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algn="l">
                  <a:lnSpc>
                    <a:spcPts val="1500"/>
                  </a:lnSpc>
                  <a:spcBef>
                    <a:spcPts val="1200"/>
                  </a:spcBef>
                  <a:buClr>
                    <a:srgbClr val="005696"/>
                  </a:buClr>
                  <a:buSzPct val="80000"/>
                </a:pPr>
                <a:endParaRPr lang="zh-CN" altLang="zh-CN" sz="1400">
                  <a:latin typeface="Futura Bk"/>
                </a:endParaRPr>
              </a:p>
            </p:txBody>
          </p:sp>
          <p:sp>
            <p:nvSpPr>
              <p:cNvPr id="209" name="Oval 222" descr="50%"/>
              <p:cNvSpPr>
                <a:spLocks noChangeArrowheads="1"/>
              </p:cNvSpPr>
              <p:nvPr/>
            </p:nvSpPr>
            <p:spPr bwMode="auto">
              <a:xfrm>
                <a:off x="2342" y="2826"/>
                <a:ext cx="38" cy="8"/>
              </a:xfrm>
              <a:prstGeom prst="ellipse">
                <a:avLst/>
              </a:prstGeom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1433" tIns="45716" rIns="91433" bIns="45716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algn="l">
                  <a:lnSpc>
                    <a:spcPts val="1500"/>
                  </a:lnSpc>
                  <a:spcBef>
                    <a:spcPts val="1200"/>
                  </a:spcBef>
                  <a:buClr>
                    <a:srgbClr val="005696"/>
                  </a:buClr>
                  <a:buSzPct val="80000"/>
                </a:pPr>
                <a:endParaRPr lang="zh-CN" altLang="zh-CN" sz="1400">
                  <a:latin typeface="Futura Bk"/>
                </a:endParaRPr>
              </a:p>
            </p:txBody>
          </p:sp>
          <p:sp>
            <p:nvSpPr>
              <p:cNvPr id="210" name="Freeform 223"/>
              <p:cNvSpPr>
                <a:spLocks/>
              </p:cNvSpPr>
              <p:nvPr/>
            </p:nvSpPr>
            <p:spPr bwMode="auto">
              <a:xfrm>
                <a:off x="2229" y="2804"/>
                <a:ext cx="34" cy="165"/>
              </a:xfrm>
              <a:custGeom>
                <a:avLst/>
                <a:gdLst>
                  <a:gd name="T0" fmla="*/ 0 w 34"/>
                  <a:gd name="T1" fmla="*/ 0 h 165"/>
                  <a:gd name="T2" fmla="*/ 0 w 34"/>
                  <a:gd name="T3" fmla="*/ 128 h 165"/>
                  <a:gd name="T4" fmla="*/ 33 w 34"/>
                  <a:gd name="T5" fmla="*/ 164 h 165"/>
                  <a:gd name="T6" fmla="*/ 33 w 34"/>
                  <a:gd name="T7" fmla="*/ 34 h 165"/>
                  <a:gd name="T8" fmla="*/ 0 w 34"/>
                  <a:gd name="T9" fmla="*/ 0 h 1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"/>
                  <a:gd name="T16" fmla="*/ 0 h 165"/>
                  <a:gd name="T17" fmla="*/ 34 w 34"/>
                  <a:gd name="T18" fmla="*/ 165 h 1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" h="165">
                    <a:moveTo>
                      <a:pt x="0" y="0"/>
                    </a:moveTo>
                    <a:lnTo>
                      <a:pt x="0" y="128"/>
                    </a:lnTo>
                    <a:lnTo>
                      <a:pt x="33" y="164"/>
                    </a:lnTo>
                    <a:lnTo>
                      <a:pt x="33" y="3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lIns="91433" tIns="45716" rIns="91433" bIns="45716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algn="l"/>
                <a:endParaRPr lang="zh-CN" altLang="zh-CN" sz="1400">
                  <a:latin typeface="Futura Bk"/>
                </a:endParaRPr>
              </a:p>
            </p:txBody>
          </p:sp>
          <p:sp>
            <p:nvSpPr>
              <p:cNvPr id="211" name="Freeform 224"/>
              <p:cNvSpPr>
                <a:spLocks/>
              </p:cNvSpPr>
              <p:nvPr/>
            </p:nvSpPr>
            <p:spPr bwMode="auto">
              <a:xfrm>
                <a:off x="2231" y="2808"/>
                <a:ext cx="34" cy="154"/>
              </a:xfrm>
              <a:custGeom>
                <a:avLst/>
                <a:gdLst>
                  <a:gd name="T0" fmla="*/ 33 w 34"/>
                  <a:gd name="T1" fmla="*/ 153 h 154"/>
                  <a:gd name="T2" fmla="*/ 0 w 34"/>
                  <a:gd name="T3" fmla="*/ 129 h 154"/>
                  <a:gd name="T4" fmla="*/ 0 w 34"/>
                  <a:gd name="T5" fmla="*/ 12 h 154"/>
                  <a:gd name="T6" fmla="*/ 0 w 34"/>
                  <a:gd name="T7" fmla="*/ 0 h 154"/>
                  <a:gd name="T8" fmla="*/ 33 w 34"/>
                  <a:gd name="T9" fmla="*/ 23 h 154"/>
                  <a:gd name="T10" fmla="*/ 33 w 34"/>
                  <a:gd name="T11" fmla="*/ 153 h 15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4"/>
                  <a:gd name="T19" fmla="*/ 0 h 154"/>
                  <a:gd name="T20" fmla="*/ 34 w 34"/>
                  <a:gd name="T21" fmla="*/ 154 h 15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4" h="154">
                    <a:moveTo>
                      <a:pt x="33" y="153"/>
                    </a:moveTo>
                    <a:lnTo>
                      <a:pt x="0" y="129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33" y="23"/>
                    </a:lnTo>
                    <a:lnTo>
                      <a:pt x="33" y="153"/>
                    </a:lnTo>
                  </a:path>
                </a:pathLst>
              </a:custGeom>
              <a:solidFill>
                <a:srgbClr val="FFFFFF"/>
              </a:solidFill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lIns="91433" tIns="45716" rIns="91433" bIns="45716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algn="l"/>
                <a:endParaRPr lang="zh-CN" altLang="zh-CN" sz="1400">
                  <a:latin typeface="Futura Bk"/>
                </a:endParaRPr>
              </a:p>
            </p:txBody>
          </p:sp>
        </p:grpSp>
        <p:sp>
          <p:nvSpPr>
            <p:cNvPr id="59" name="Freeform 225"/>
            <p:cNvSpPr>
              <a:spLocks/>
            </p:cNvSpPr>
            <p:nvPr/>
          </p:nvSpPr>
          <p:spPr bwMode="auto">
            <a:xfrm>
              <a:off x="2020" y="2904"/>
              <a:ext cx="16" cy="16"/>
            </a:xfrm>
            <a:custGeom>
              <a:avLst/>
              <a:gdLst>
                <a:gd name="T0" fmla="*/ 0 w 16"/>
                <a:gd name="T1" fmla="*/ 0 h 16"/>
                <a:gd name="T2" fmla="*/ 15 w 16"/>
                <a:gd name="T3" fmla="*/ 9 h 16"/>
                <a:gd name="T4" fmla="*/ 10 w 16"/>
                <a:gd name="T5" fmla="*/ 12 h 16"/>
                <a:gd name="T6" fmla="*/ 7 w 16"/>
                <a:gd name="T7" fmla="*/ 15 h 16"/>
                <a:gd name="T8" fmla="*/ 0 w 16"/>
                <a:gd name="T9" fmla="*/ 0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16"/>
                <a:gd name="T17" fmla="*/ 16 w 16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16">
                  <a:moveTo>
                    <a:pt x="0" y="0"/>
                  </a:moveTo>
                  <a:lnTo>
                    <a:pt x="15" y="9"/>
                  </a:lnTo>
                  <a:lnTo>
                    <a:pt x="10" y="12"/>
                  </a:lnTo>
                  <a:lnTo>
                    <a:pt x="7" y="15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60" name="Line 226"/>
            <p:cNvSpPr>
              <a:spLocks noChangeShapeType="1"/>
            </p:cNvSpPr>
            <p:nvPr/>
          </p:nvSpPr>
          <p:spPr bwMode="auto">
            <a:xfrm flipH="1" flipV="1">
              <a:off x="2023" y="2908"/>
              <a:ext cx="35" cy="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1" name="Rectangle 227"/>
            <p:cNvSpPr>
              <a:spLocks noChangeArrowheads="1"/>
            </p:cNvSpPr>
            <p:nvPr/>
          </p:nvSpPr>
          <p:spPr bwMode="auto">
            <a:xfrm>
              <a:off x="1968" y="2511"/>
              <a:ext cx="91" cy="9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1" tIns="44447" rIns="90481" bIns="44447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>
                <a:lnSpc>
                  <a:spcPts val="1500"/>
                </a:lnSpc>
                <a:buClr>
                  <a:srgbClr val="005696"/>
                </a:buClr>
                <a:buSzPct val="80000"/>
              </a:pPr>
              <a:r>
                <a:rPr lang="en-US" altLang="zh-CN" sz="800"/>
                <a:t>25-02-023 L</a:t>
              </a:r>
            </a:p>
          </p:txBody>
        </p:sp>
        <p:sp>
          <p:nvSpPr>
            <p:cNvPr id="62" name="Freeform 228" descr="25%"/>
            <p:cNvSpPr>
              <a:spLocks/>
            </p:cNvSpPr>
            <p:nvPr/>
          </p:nvSpPr>
          <p:spPr bwMode="auto">
            <a:xfrm>
              <a:off x="1838" y="2904"/>
              <a:ext cx="87" cy="71"/>
            </a:xfrm>
            <a:custGeom>
              <a:avLst/>
              <a:gdLst>
                <a:gd name="T0" fmla="*/ 0 w 87"/>
                <a:gd name="T1" fmla="*/ 57 h 71"/>
                <a:gd name="T2" fmla="*/ 86 w 87"/>
                <a:gd name="T3" fmla="*/ 0 h 71"/>
                <a:gd name="T4" fmla="*/ 86 w 87"/>
                <a:gd name="T5" fmla="*/ 11 h 71"/>
                <a:gd name="T6" fmla="*/ 0 w 87"/>
                <a:gd name="T7" fmla="*/ 70 h 71"/>
                <a:gd name="T8" fmla="*/ 0 w 87"/>
                <a:gd name="T9" fmla="*/ 57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71"/>
                <a:gd name="T17" fmla="*/ 87 w 87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71">
                  <a:moveTo>
                    <a:pt x="0" y="57"/>
                  </a:moveTo>
                  <a:lnTo>
                    <a:pt x="86" y="0"/>
                  </a:lnTo>
                  <a:lnTo>
                    <a:pt x="86" y="11"/>
                  </a:lnTo>
                  <a:lnTo>
                    <a:pt x="0" y="70"/>
                  </a:lnTo>
                  <a:lnTo>
                    <a:pt x="0" y="57"/>
                  </a:lnTo>
                </a:path>
              </a:pathLst>
            </a:custGeom>
            <a:pattFill prst="pct25">
              <a:fgClr>
                <a:srgbClr val="000000"/>
              </a:fgClr>
              <a:bgClr>
                <a:srgbClr val="FFFFFF"/>
              </a:bgClr>
            </a:patt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63" name="Rectangle 229"/>
            <p:cNvSpPr>
              <a:spLocks noChangeArrowheads="1"/>
            </p:cNvSpPr>
            <p:nvPr/>
          </p:nvSpPr>
          <p:spPr bwMode="auto">
            <a:xfrm>
              <a:off x="1884" y="2888"/>
              <a:ext cx="38" cy="1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latin typeface="Futura Bk"/>
              </a:endParaRPr>
            </a:p>
          </p:txBody>
        </p:sp>
        <p:sp>
          <p:nvSpPr>
            <p:cNvPr id="64" name="Rectangle 230"/>
            <p:cNvSpPr>
              <a:spLocks noChangeArrowheads="1"/>
            </p:cNvSpPr>
            <p:nvPr/>
          </p:nvSpPr>
          <p:spPr bwMode="auto">
            <a:xfrm>
              <a:off x="1852" y="2856"/>
              <a:ext cx="331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1" tIns="44447" rIns="90481" bIns="44447"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>
                <a:lnSpc>
                  <a:spcPts val="1500"/>
                </a:lnSpc>
                <a:buClr>
                  <a:srgbClr val="005696"/>
                </a:buClr>
                <a:buSzPct val="80000"/>
              </a:pPr>
              <a:r>
                <a:rPr lang="en-US" altLang="zh-CN" sz="700">
                  <a:solidFill>
                    <a:srgbClr val="000000"/>
                  </a:solidFill>
                </a:rPr>
                <a:t>4981522</a:t>
              </a:r>
            </a:p>
          </p:txBody>
        </p:sp>
        <p:sp>
          <p:nvSpPr>
            <p:cNvPr id="65" name="Freeform 231" descr="50%"/>
            <p:cNvSpPr>
              <a:spLocks/>
            </p:cNvSpPr>
            <p:nvPr/>
          </p:nvSpPr>
          <p:spPr bwMode="auto">
            <a:xfrm>
              <a:off x="1838" y="2858"/>
              <a:ext cx="87" cy="117"/>
            </a:xfrm>
            <a:custGeom>
              <a:avLst/>
              <a:gdLst>
                <a:gd name="T0" fmla="*/ 86 w 87"/>
                <a:gd name="T1" fmla="*/ 0 h 117"/>
                <a:gd name="T2" fmla="*/ 86 w 87"/>
                <a:gd name="T3" fmla="*/ 57 h 117"/>
                <a:gd name="T4" fmla="*/ 0 w 87"/>
                <a:gd name="T5" fmla="*/ 116 h 117"/>
                <a:gd name="T6" fmla="*/ 86 w 87"/>
                <a:gd name="T7" fmla="*/ 0 h 1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7"/>
                <a:gd name="T13" fmla="*/ 0 h 117"/>
                <a:gd name="T14" fmla="*/ 87 w 87"/>
                <a:gd name="T15" fmla="*/ 117 h 1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7" h="117">
                  <a:moveTo>
                    <a:pt x="86" y="0"/>
                  </a:moveTo>
                  <a:lnTo>
                    <a:pt x="86" y="57"/>
                  </a:lnTo>
                  <a:lnTo>
                    <a:pt x="0" y="116"/>
                  </a:lnTo>
                  <a:lnTo>
                    <a:pt x="86" y="0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66" name="Freeform 232" descr="50%"/>
            <p:cNvSpPr>
              <a:spLocks/>
            </p:cNvSpPr>
            <p:nvPr/>
          </p:nvSpPr>
          <p:spPr bwMode="auto">
            <a:xfrm>
              <a:off x="1826" y="2648"/>
              <a:ext cx="132" cy="35"/>
            </a:xfrm>
            <a:custGeom>
              <a:avLst/>
              <a:gdLst>
                <a:gd name="T0" fmla="*/ 0 w 132"/>
                <a:gd name="T1" fmla="*/ 34 h 35"/>
                <a:gd name="T2" fmla="*/ 119 w 132"/>
                <a:gd name="T3" fmla="*/ 0 h 35"/>
                <a:gd name="T4" fmla="*/ 131 w 132"/>
                <a:gd name="T5" fmla="*/ 0 h 35"/>
                <a:gd name="T6" fmla="*/ 10 w 132"/>
                <a:gd name="T7" fmla="*/ 34 h 35"/>
                <a:gd name="T8" fmla="*/ 0 w 132"/>
                <a:gd name="T9" fmla="*/ 34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35"/>
                <a:gd name="T17" fmla="*/ 132 w 132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35">
                  <a:moveTo>
                    <a:pt x="0" y="34"/>
                  </a:moveTo>
                  <a:lnTo>
                    <a:pt x="119" y="0"/>
                  </a:lnTo>
                  <a:lnTo>
                    <a:pt x="131" y="0"/>
                  </a:lnTo>
                  <a:lnTo>
                    <a:pt x="10" y="34"/>
                  </a:lnTo>
                  <a:lnTo>
                    <a:pt x="0" y="34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67" name="Freeform 233"/>
            <p:cNvSpPr>
              <a:spLocks/>
            </p:cNvSpPr>
            <p:nvPr/>
          </p:nvSpPr>
          <p:spPr bwMode="auto">
            <a:xfrm>
              <a:off x="1838" y="2648"/>
              <a:ext cx="120" cy="59"/>
            </a:xfrm>
            <a:custGeom>
              <a:avLst/>
              <a:gdLst>
                <a:gd name="T0" fmla="*/ 0 w 120"/>
                <a:gd name="T1" fmla="*/ 58 h 59"/>
                <a:gd name="T2" fmla="*/ 119 w 120"/>
                <a:gd name="T3" fmla="*/ 23 h 59"/>
                <a:gd name="T4" fmla="*/ 119 w 120"/>
                <a:gd name="T5" fmla="*/ 0 h 59"/>
                <a:gd name="T6" fmla="*/ 0 w 120"/>
                <a:gd name="T7" fmla="*/ 34 h 59"/>
                <a:gd name="T8" fmla="*/ 0 w 120"/>
                <a:gd name="T9" fmla="*/ 58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59"/>
                <a:gd name="T17" fmla="*/ 120 w 120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59">
                  <a:moveTo>
                    <a:pt x="0" y="58"/>
                  </a:moveTo>
                  <a:lnTo>
                    <a:pt x="119" y="23"/>
                  </a:lnTo>
                  <a:lnTo>
                    <a:pt x="119" y="0"/>
                  </a:lnTo>
                  <a:lnTo>
                    <a:pt x="0" y="34"/>
                  </a:lnTo>
                  <a:lnTo>
                    <a:pt x="0" y="58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68" name="Freeform 234" descr="10%"/>
            <p:cNvSpPr>
              <a:spLocks/>
            </p:cNvSpPr>
            <p:nvPr/>
          </p:nvSpPr>
          <p:spPr bwMode="auto">
            <a:xfrm>
              <a:off x="2108" y="2584"/>
              <a:ext cx="79" cy="204"/>
            </a:xfrm>
            <a:custGeom>
              <a:avLst/>
              <a:gdLst>
                <a:gd name="T0" fmla="*/ 0 w 79"/>
                <a:gd name="T1" fmla="*/ 0 h 204"/>
                <a:gd name="T2" fmla="*/ 66 w 79"/>
                <a:gd name="T3" fmla="*/ 176 h 204"/>
                <a:gd name="T4" fmla="*/ 78 w 79"/>
                <a:gd name="T5" fmla="*/ 203 h 204"/>
                <a:gd name="T6" fmla="*/ 78 w 79"/>
                <a:gd name="T7" fmla="*/ 176 h 204"/>
                <a:gd name="T8" fmla="*/ 11 w 79"/>
                <a:gd name="T9" fmla="*/ 0 h 204"/>
                <a:gd name="T10" fmla="*/ 0 w 79"/>
                <a:gd name="T11" fmla="*/ 0 h 2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9"/>
                <a:gd name="T19" fmla="*/ 0 h 204"/>
                <a:gd name="T20" fmla="*/ 79 w 79"/>
                <a:gd name="T21" fmla="*/ 204 h 2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9" h="204">
                  <a:moveTo>
                    <a:pt x="0" y="0"/>
                  </a:moveTo>
                  <a:lnTo>
                    <a:pt x="66" y="176"/>
                  </a:lnTo>
                  <a:lnTo>
                    <a:pt x="78" y="203"/>
                  </a:lnTo>
                  <a:lnTo>
                    <a:pt x="78" y="176"/>
                  </a:lnTo>
                  <a:lnTo>
                    <a:pt x="11" y="0"/>
                  </a:lnTo>
                  <a:lnTo>
                    <a:pt x="0" y="0"/>
                  </a:lnTo>
                </a:path>
              </a:pathLst>
            </a:custGeom>
            <a:pattFill prst="pct10">
              <a:fgClr>
                <a:srgbClr val="000000"/>
              </a:fgClr>
              <a:bgClr>
                <a:srgbClr val="FFFFFF"/>
              </a:bgClr>
            </a:patt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69" name="Freeform 235" descr="10%"/>
            <p:cNvSpPr>
              <a:spLocks/>
            </p:cNvSpPr>
            <p:nvPr/>
          </p:nvSpPr>
          <p:spPr bwMode="auto">
            <a:xfrm>
              <a:off x="1859" y="2582"/>
              <a:ext cx="77" cy="206"/>
            </a:xfrm>
            <a:custGeom>
              <a:avLst/>
              <a:gdLst>
                <a:gd name="T0" fmla="*/ 76 w 77"/>
                <a:gd name="T1" fmla="*/ 0 h 206"/>
                <a:gd name="T2" fmla="*/ 10 w 77"/>
                <a:gd name="T3" fmla="*/ 178 h 206"/>
                <a:gd name="T4" fmla="*/ 0 w 77"/>
                <a:gd name="T5" fmla="*/ 205 h 206"/>
                <a:gd name="T6" fmla="*/ 0 w 77"/>
                <a:gd name="T7" fmla="*/ 178 h 206"/>
                <a:gd name="T8" fmla="*/ 64 w 77"/>
                <a:gd name="T9" fmla="*/ 0 h 206"/>
                <a:gd name="T10" fmla="*/ 76 w 77"/>
                <a:gd name="T11" fmla="*/ 0 h 2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7"/>
                <a:gd name="T19" fmla="*/ 0 h 206"/>
                <a:gd name="T20" fmla="*/ 77 w 77"/>
                <a:gd name="T21" fmla="*/ 206 h 2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7" h="206">
                  <a:moveTo>
                    <a:pt x="76" y="0"/>
                  </a:moveTo>
                  <a:lnTo>
                    <a:pt x="10" y="178"/>
                  </a:lnTo>
                  <a:lnTo>
                    <a:pt x="0" y="205"/>
                  </a:lnTo>
                  <a:lnTo>
                    <a:pt x="0" y="178"/>
                  </a:lnTo>
                  <a:lnTo>
                    <a:pt x="64" y="0"/>
                  </a:lnTo>
                  <a:lnTo>
                    <a:pt x="76" y="0"/>
                  </a:lnTo>
                </a:path>
              </a:pathLst>
            </a:custGeom>
            <a:pattFill prst="pct10">
              <a:fgClr>
                <a:srgbClr val="000000"/>
              </a:fgClr>
              <a:bgClr>
                <a:srgbClr val="FFFFFF"/>
              </a:bgClr>
            </a:patt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70" name="Rectangle 236" descr="10%"/>
            <p:cNvSpPr>
              <a:spLocks noChangeArrowheads="1"/>
            </p:cNvSpPr>
            <p:nvPr/>
          </p:nvSpPr>
          <p:spPr bwMode="auto">
            <a:xfrm>
              <a:off x="1927" y="2585"/>
              <a:ext cx="8" cy="329"/>
            </a:xfrm>
            <a:prstGeom prst="rect">
              <a:avLst/>
            </a:prstGeom>
            <a:pattFill prst="pct10">
              <a:fgClr>
                <a:srgbClr val="000000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latin typeface="Futura Bk"/>
              </a:endParaRPr>
            </a:p>
          </p:txBody>
        </p:sp>
        <p:sp>
          <p:nvSpPr>
            <p:cNvPr id="71" name="Rectangle 237" descr="10%"/>
            <p:cNvSpPr>
              <a:spLocks noChangeArrowheads="1"/>
            </p:cNvSpPr>
            <p:nvPr/>
          </p:nvSpPr>
          <p:spPr bwMode="auto">
            <a:xfrm>
              <a:off x="2112" y="2584"/>
              <a:ext cx="8" cy="330"/>
            </a:xfrm>
            <a:prstGeom prst="rect">
              <a:avLst/>
            </a:prstGeom>
            <a:pattFill prst="pct10">
              <a:fgClr>
                <a:srgbClr val="000000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latin typeface="Futura Bk"/>
              </a:endParaRPr>
            </a:p>
          </p:txBody>
        </p:sp>
        <p:sp>
          <p:nvSpPr>
            <p:cNvPr id="72" name="Freeform 238" descr="Light vertical"/>
            <p:cNvSpPr>
              <a:spLocks/>
            </p:cNvSpPr>
            <p:nvPr/>
          </p:nvSpPr>
          <p:spPr bwMode="auto">
            <a:xfrm>
              <a:off x="1848" y="2823"/>
              <a:ext cx="349" cy="58"/>
            </a:xfrm>
            <a:custGeom>
              <a:avLst/>
              <a:gdLst>
                <a:gd name="T0" fmla="*/ 0 w 349"/>
                <a:gd name="T1" fmla="*/ 57 h 58"/>
                <a:gd name="T2" fmla="*/ 87 w 349"/>
                <a:gd name="T3" fmla="*/ 0 h 58"/>
                <a:gd name="T4" fmla="*/ 260 w 349"/>
                <a:gd name="T5" fmla="*/ 0 h 58"/>
                <a:gd name="T6" fmla="*/ 348 w 349"/>
                <a:gd name="T7" fmla="*/ 57 h 58"/>
                <a:gd name="T8" fmla="*/ 0 w 349"/>
                <a:gd name="T9" fmla="*/ 57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9"/>
                <a:gd name="T16" fmla="*/ 0 h 58"/>
                <a:gd name="T17" fmla="*/ 349 w 349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9" h="58">
                  <a:moveTo>
                    <a:pt x="0" y="57"/>
                  </a:moveTo>
                  <a:lnTo>
                    <a:pt x="87" y="0"/>
                  </a:lnTo>
                  <a:lnTo>
                    <a:pt x="260" y="0"/>
                  </a:lnTo>
                  <a:lnTo>
                    <a:pt x="348" y="57"/>
                  </a:lnTo>
                  <a:lnTo>
                    <a:pt x="0" y="57"/>
                  </a:lnTo>
                </a:path>
              </a:pathLst>
            </a:custGeom>
            <a:pattFill prst="ltVert">
              <a:fgClr>
                <a:srgbClr val="000000"/>
              </a:fgClr>
              <a:bgClr>
                <a:srgbClr val="FFFFFF"/>
              </a:bgClr>
            </a:patt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73" name="Freeform 239"/>
            <p:cNvSpPr>
              <a:spLocks/>
            </p:cNvSpPr>
            <p:nvPr/>
          </p:nvSpPr>
          <p:spPr bwMode="auto">
            <a:xfrm>
              <a:off x="1903" y="2823"/>
              <a:ext cx="44" cy="35"/>
            </a:xfrm>
            <a:custGeom>
              <a:avLst/>
              <a:gdLst>
                <a:gd name="T0" fmla="*/ 0 w 44"/>
                <a:gd name="T1" fmla="*/ 0 h 35"/>
                <a:gd name="T2" fmla="*/ 0 w 44"/>
                <a:gd name="T3" fmla="*/ 34 h 35"/>
                <a:gd name="T4" fmla="*/ 43 w 44"/>
                <a:gd name="T5" fmla="*/ 34 h 35"/>
                <a:gd name="T6" fmla="*/ 43 w 44"/>
                <a:gd name="T7" fmla="*/ 0 h 35"/>
                <a:gd name="T8" fmla="*/ 0 w 44"/>
                <a:gd name="T9" fmla="*/ 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35"/>
                <a:gd name="T17" fmla="*/ 44 w 44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35">
                  <a:moveTo>
                    <a:pt x="0" y="0"/>
                  </a:moveTo>
                  <a:lnTo>
                    <a:pt x="0" y="34"/>
                  </a:lnTo>
                  <a:lnTo>
                    <a:pt x="43" y="34"/>
                  </a:lnTo>
                  <a:lnTo>
                    <a:pt x="43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74" name="Freeform 240"/>
            <p:cNvSpPr>
              <a:spLocks/>
            </p:cNvSpPr>
            <p:nvPr/>
          </p:nvSpPr>
          <p:spPr bwMode="auto">
            <a:xfrm>
              <a:off x="1903" y="2811"/>
              <a:ext cx="55" cy="15"/>
            </a:xfrm>
            <a:custGeom>
              <a:avLst/>
              <a:gdLst>
                <a:gd name="T0" fmla="*/ 0 w 55"/>
                <a:gd name="T1" fmla="*/ 14 h 15"/>
                <a:gd name="T2" fmla="*/ 21 w 55"/>
                <a:gd name="T3" fmla="*/ 0 h 15"/>
                <a:gd name="T4" fmla="*/ 42 w 55"/>
                <a:gd name="T5" fmla="*/ 0 h 15"/>
                <a:gd name="T6" fmla="*/ 54 w 55"/>
                <a:gd name="T7" fmla="*/ 0 h 15"/>
                <a:gd name="T8" fmla="*/ 42 w 55"/>
                <a:gd name="T9" fmla="*/ 14 h 15"/>
                <a:gd name="T10" fmla="*/ 0 w 55"/>
                <a:gd name="T11" fmla="*/ 14 h 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5"/>
                <a:gd name="T19" fmla="*/ 0 h 15"/>
                <a:gd name="T20" fmla="*/ 55 w 55"/>
                <a:gd name="T21" fmla="*/ 15 h 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5" h="15">
                  <a:moveTo>
                    <a:pt x="0" y="14"/>
                  </a:moveTo>
                  <a:lnTo>
                    <a:pt x="21" y="0"/>
                  </a:lnTo>
                  <a:lnTo>
                    <a:pt x="42" y="0"/>
                  </a:lnTo>
                  <a:lnTo>
                    <a:pt x="54" y="0"/>
                  </a:lnTo>
                  <a:lnTo>
                    <a:pt x="42" y="14"/>
                  </a:lnTo>
                  <a:lnTo>
                    <a:pt x="0" y="14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75" name="Freeform 241"/>
            <p:cNvSpPr>
              <a:spLocks/>
            </p:cNvSpPr>
            <p:nvPr/>
          </p:nvSpPr>
          <p:spPr bwMode="auto">
            <a:xfrm>
              <a:off x="1946" y="2811"/>
              <a:ext cx="16" cy="47"/>
            </a:xfrm>
            <a:custGeom>
              <a:avLst/>
              <a:gdLst>
                <a:gd name="T0" fmla="*/ 15 w 16"/>
                <a:gd name="T1" fmla="*/ 0 h 47"/>
                <a:gd name="T2" fmla="*/ 15 w 16"/>
                <a:gd name="T3" fmla="*/ 22 h 47"/>
                <a:gd name="T4" fmla="*/ 0 w 16"/>
                <a:gd name="T5" fmla="*/ 46 h 47"/>
                <a:gd name="T6" fmla="*/ 0 w 16"/>
                <a:gd name="T7" fmla="*/ 11 h 47"/>
                <a:gd name="T8" fmla="*/ 15 w 16"/>
                <a:gd name="T9" fmla="*/ 0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47"/>
                <a:gd name="T17" fmla="*/ 16 w 16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47">
                  <a:moveTo>
                    <a:pt x="15" y="0"/>
                  </a:moveTo>
                  <a:lnTo>
                    <a:pt x="15" y="22"/>
                  </a:lnTo>
                  <a:lnTo>
                    <a:pt x="0" y="46"/>
                  </a:lnTo>
                  <a:lnTo>
                    <a:pt x="0" y="11"/>
                  </a:lnTo>
                  <a:lnTo>
                    <a:pt x="15" y="0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76" name="Freeform 242" descr="Light vertical"/>
            <p:cNvSpPr>
              <a:spLocks/>
            </p:cNvSpPr>
            <p:nvPr/>
          </p:nvSpPr>
          <p:spPr bwMode="auto">
            <a:xfrm>
              <a:off x="1848" y="2671"/>
              <a:ext cx="349" cy="25"/>
            </a:xfrm>
            <a:custGeom>
              <a:avLst/>
              <a:gdLst>
                <a:gd name="T0" fmla="*/ 0 w 349"/>
                <a:gd name="T1" fmla="*/ 24 h 25"/>
                <a:gd name="T2" fmla="*/ 87 w 349"/>
                <a:gd name="T3" fmla="*/ 0 h 25"/>
                <a:gd name="T4" fmla="*/ 260 w 349"/>
                <a:gd name="T5" fmla="*/ 0 h 25"/>
                <a:gd name="T6" fmla="*/ 348 w 349"/>
                <a:gd name="T7" fmla="*/ 24 h 25"/>
                <a:gd name="T8" fmla="*/ 0 w 349"/>
                <a:gd name="T9" fmla="*/ 24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9"/>
                <a:gd name="T16" fmla="*/ 0 h 25"/>
                <a:gd name="T17" fmla="*/ 349 w 349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9" h="25">
                  <a:moveTo>
                    <a:pt x="0" y="24"/>
                  </a:moveTo>
                  <a:lnTo>
                    <a:pt x="87" y="0"/>
                  </a:lnTo>
                  <a:lnTo>
                    <a:pt x="260" y="0"/>
                  </a:lnTo>
                  <a:lnTo>
                    <a:pt x="348" y="24"/>
                  </a:lnTo>
                  <a:lnTo>
                    <a:pt x="0" y="24"/>
                  </a:lnTo>
                </a:path>
              </a:pathLst>
            </a:custGeom>
            <a:pattFill prst="ltVert">
              <a:fgClr>
                <a:srgbClr val="000000"/>
              </a:fgClr>
              <a:bgClr>
                <a:srgbClr val="FFFFFF"/>
              </a:bgClr>
            </a:patt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77" name="Freeform 243" descr="Light vertical"/>
            <p:cNvSpPr>
              <a:spLocks/>
            </p:cNvSpPr>
            <p:nvPr/>
          </p:nvSpPr>
          <p:spPr bwMode="auto">
            <a:xfrm>
              <a:off x="1848" y="2741"/>
              <a:ext cx="349" cy="47"/>
            </a:xfrm>
            <a:custGeom>
              <a:avLst/>
              <a:gdLst>
                <a:gd name="T0" fmla="*/ 0 w 349"/>
                <a:gd name="T1" fmla="*/ 46 h 47"/>
                <a:gd name="T2" fmla="*/ 87 w 349"/>
                <a:gd name="T3" fmla="*/ 0 h 47"/>
                <a:gd name="T4" fmla="*/ 260 w 349"/>
                <a:gd name="T5" fmla="*/ 0 h 47"/>
                <a:gd name="T6" fmla="*/ 348 w 349"/>
                <a:gd name="T7" fmla="*/ 46 h 47"/>
                <a:gd name="T8" fmla="*/ 0 w 349"/>
                <a:gd name="T9" fmla="*/ 46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9"/>
                <a:gd name="T16" fmla="*/ 0 h 47"/>
                <a:gd name="T17" fmla="*/ 349 w 349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9" h="47">
                  <a:moveTo>
                    <a:pt x="0" y="46"/>
                  </a:moveTo>
                  <a:lnTo>
                    <a:pt x="87" y="0"/>
                  </a:lnTo>
                  <a:lnTo>
                    <a:pt x="260" y="0"/>
                  </a:lnTo>
                  <a:lnTo>
                    <a:pt x="348" y="46"/>
                  </a:lnTo>
                  <a:lnTo>
                    <a:pt x="0" y="46"/>
                  </a:lnTo>
                </a:path>
              </a:pathLst>
            </a:custGeom>
            <a:pattFill prst="ltVert">
              <a:fgClr>
                <a:srgbClr val="000000"/>
              </a:fgClr>
              <a:bgClr>
                <a:srgbClr val="FFFFFF"/>
              </a:bgClr>
            </a:patt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78" name="Freeform 244"/>
            <p:cNvSpPr>
              <a:spLocks/>
            </p:cNvSpPr>
            <p:nvPr/>
          </p:nvSpPr>
          <p:spPr bwMode="auto">
            <a:xfrm>
              <a:off x="1881" y="2835"/>
              <a:ext cx="55" cy="15"/>
            </a:xfrm>
            <a:custGeom>
              <a:avLst/>
              <a:gdLst>
                <a:gd name="T0" fmla="*/ 0 w 55"/>
                <a:gd name="T1" fmla="*/ 14 h 15"/>
                <a:gd name="T2" fmla="*/ 21 w 55"/>
                <a:gd name="T3" fmla="*/ 0 h 15"/>
                <a:gd name="T4" fmla="*/ 43 w 55"/>
                <a:gd name="T5" fmla="*/ 0 h 15"/>
                <a:gd name="T6" fmla="*/ 54 w 55"/>
                <a:gd name="T7" fmla="*/ 0 h 15"/>
                <a:gd name="T8" fmla="*/ 43 w 55"/>
                <a:gd name="T9" fmla="*/ 14 h 15"/>
                <a:gd name="T10" fmla="*/ 0 w 55"/>
                <a:gd name="T11" fmla="*/ 14 h 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5"/>
                <a:gd name="T19" fmla="*/ 0 h 15"/>
                <a:gd name="T20" fmla="*/ 55 w 55"/>
                <a:gd name="T21" fmla="*/ 15 h 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5" h="15">
                  <a:moveTo>
                    <a:pt x="0" y="14"/>
                  </a:moveTo>
                  <a:lnTo>
                    <a:pt x="21" y="0"/>
                  </a:lnTo>
                  <a:lnTo>
                    <a:pt x="43" y="0"/>
                  </a:lnTo>
                  <a:lnTo>
                    <a:pt x="54" y="0"/>
                  </a:lnTo>
                  <a:lnTo>
                    <a:pt x="43" y="14"/>
                  </a:lnTo>
                  <a:lnTo>
                    <a:pt x="0" y="14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79" name="Freeform 245"/>
            <p:cNvSpPr>
              <a:spLocks/>
            </p:cNvSpPr>
            <p:nvPr/>
          </p:nvSpPr>
          <p:spPr bwMode="auto">
            <a:xfrm>
              <a:off x="1925" y="2835"/>
              <a:ext cx="16" cy="46"/>
            </a:xfrm>
            <a:custGeom>
              <a:avLst/>
              <a:gdLst>
                <a:gd name="T0" fmla="*/ 15 w 16"/>
                <a:gd name="T1" fmla="*/ 0 h 46"/>
                <a:gd name="T2" fmla="*/ 15 w 16"/>
                <a:gd name="T3" fmla="*/ 21 h 46"/>
                <a:gd name="T4" fmla="*/ 0 w 16"/>
                <a:gd name="T5" fmla="*/ 45 h 46"/>
                <a:gd name="T6" fmla="*/ 0 w 16"/>
                <a:gd name="T7" fmla="*/ 11 h 46"/>
                <a:gd name="T8" fmla="*/ 15 w 16"/>
                <a:gd name="T9" fmla="*/ 0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46"/>
                <a:gd name="T17" fmla="*/ 16 w 16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46">
                  <a:moveTo>
                    <a:pt x="15" y="0"/>
                  </a:moveTo>
                  <a:lnTo>
                    <a:pt x="15" y="21"/>
                  </a:lnTo>
                  <a:lnTo>
                    <a:pt x="0" y="45"/>
                  </a:lnTo>
                  <a:lnTo>
                    <a:pt x="0" y="11"/>
                  </a:lnTo>
                  <a:lnTo>
                    <a:pt x="15" y="0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80" name="Freeform 246"/>
            <p:cNvSpPr>
              <a:spLocks/>
            </p:cNvSpPr>
            <p:nvPr/>
          </p:nvSpPr>
          <p:spPr bwMode="auto">
            <a:xfrm>
              <a:off x="1913" y="2728"/>
              <a:ext cx="45" cy="37"/>
            </a:xfrm>
            <a:custGeom>
              <a:avLst/>
              <a:gdLst>
                <a:gd name="T0" fmla="*/ 0 w 45"/>
                <a:gd name="T1" fmla="*/ 0 h 37"/>
                <a:gd name="T2" fmla="*/ 0 w 45"/>
                <a:gd name="T3" fmla="*/ 36 h 37"/>
                <a:gd name="T4" fmla="*/ 44 w 45"/>
                <a:gd name="T5" fmla="*/ 36 h 37"/>
                <a:gd name="T6" fmla="*/ 44 w 45"/>
                <a:gd name="T7" fmla="*/ 0 h 37"/>
                <a:gd name="T8" fmla="*/ 0 w 45"/>
                <a:gd name="T9" fmla="*/ 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"/>
                <a:gd name="T16" fmla="*/ 0 h 37"/>
                <a:gd name="T17" fmla="*/ 45 w 45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" h="37">
                  <a:moveTo>
                    <a:pt x="0" y="0"/>
                  </a:moveTo>
                  <a:lnTo>
                    <a:pt x="0" y="36"/>
                  </a:lnTo>
                  <a:lnTo>
                    <a:pt x="44" y="36"/>
                  </a:lnTo>
                  <a:lnTo>
                    <a:pt x="44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81" name="Freeform 247"/>
            <p:cNvSpPr>
              <a:spLocks/>
            </p:cNvSpPr>
            <p:nvPr/>
          </p:nvSpPr>
          <p:spPr bwMode="auto">
            <a:xfrm>
              <a:off x="1913" y="2717"/>
              <a:ext cx="55" cy="15"/>
            </a:xfrm>
            <a:custGeom>
              <a:avLst/>
              <a:gdLst>
                <a:gd name="T0" fmla="*/ 0 w 55"/>
                <a:gd name="T1" fmla="*/ 14 h 15"/>
                <a:gd name="T2" fmla="*/ 21 w 55"/>
                <a:gd name="T3" fmla="*/ 0 h 15"/>
                <a:gd name="T4" fmla="*/ 43 w 55"/>
                <a:gd name="T5" fmla="*/ 0 h 15"/>
                <a:gd name="T6" fmla="*/ 54 w 55"/>
                <a:gd name="T7" fmla="*/ 0 h 15"/>
                <a:gd name="T8" fmla="*/ 43 w 55"/>
                <a:gd name="T9" fmla="*/ 14 h 15"/>
                <a:gd name="T10" fmla="*/ 0 w 55"/>
                <a:gd name="T11" fmla="*/ 14 h 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5"/>
                <a:gd name="T19" fmla="*/ 0 h 15"/>
                <a:gd name="T20" fmla="*/ 55 w 55"/>
                <a:gd name="T21" fmla="*/ 15 h 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5" h="15">
                  <a:moveTo>
                    <a:pt x="0" y="14"/>
                  </a:moveTo>
                  <a:lnTo>
                    <a:pt x="21" y="0"/>
                  </a:lnTo>
                  <a:lnTo>
                    <a:pt x="43" y="0"/>
                  </a:lnTo>
                  <a:lnTo>
                    <a:pt x="54" y="0"/>
                  </a:lnTo>
                  <a:lnTo>
                    <a:pt x="43" y="14"/>
                  </a:lnTo>
                  <a:lnTo>
                    <a:pt x="0" y="14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82" name="Freeform 248"/>
            <p:cNvSpPr>
              <a:spLocks/>
            </p:cNvSpPr>
            <p:nvPr/>
          </p:nvSpPr>
          <p:spPr bwMode="auto">
            <a:xfrm>
              <a:off x="1957" y="2717"/>
              <a:ext cx="16" cy="48"/>
            </a:xfrm>
            <a:custGeom>
              <a:avLst/>
              <a:gdLst>
                <a:gd name="T0" fmla="*/ 15 w 16"/>
                <a:gd name="T1" fmla="*/ 0 h 48"/>
                <a:gd name="T2" fmla="*/ 15 w 16"/>
                <a:gd name="T3" fmla="*/ 23 h 48"/>
                <a:gd name="T4" fmla="*/ 0 w 16"/>
                <a:gd name="T5" fmla="*/ 47 h 48"/>
                <a:gd name="T6" fmla="*/ 0 w 16"/>
                <a:gd name="T7" fmla="*/ 12 h 48"/>
                <a:gd name="T8" fmla="*/ 15 w 16"/>
                <a:gd name="T9" fmla="*/ 0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48"/>
                <a:gd name="T17" fmla="*/ 16 w 1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48">
                  <a:moveTo>
                    <a:pt x="15" y="0"/>
                  </a:moveTo>
                  <a:lnTo>
                    <a:pt x="15" y="23"/>
                  </a:lnTo>
                  <a:lnTo>
                    <a:pt x="0" y="47"/>
                  </a:lnTo>
                  <a:lnTo>
                    <a:pt x="0" y="12"/>
                  </a:lnTo>
                  <a:lnTo>
                    <a:pt x="15" y="0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83" name="Freeform 249"/>
            <p:cNvSpPr>
              <a:spLocks/>
            </p:cNvSpPr>
            <p:nvPr/>
          </p:nvSpPr>
          <p:spPr bwMode="auto">
            <a:xfrm>
              <a:off x="1892" y="2741"/>
              <a:ext cx="55" cy="15"/>
            </a:xfrm>
            <a:custGeom>
              <a:avLst/>
              <a:gdLst>
                <a:gd name="T0" fmla="*/ 0 w 55"/>
                <a:gd name="T1" fmla="*/ 14 h 15"/>
                <a:gd name="T2" fmla="*/ 21 w 55"/>
                <a:gd name="T3" fmla="*/ 0 h 15"/>
                <a:gd name="T4" fmla="*/ 42 w 55"/>
                <a:gd name="T5" fmla="*/ 0 h 15"/>
                <a:gd name="T6" fmla="*/ 54 w 55"/>
                <a:gd name="T7" fmla="*/ 0 h 15"/>
                <a:gd name="T8" fmla="*/ 42 w 55"/>
                <a:gd name="T9" fmla="*/ 14 h 15"/>
                <a:gd name="T10" fmla="*/ 0 w 55"/>
                <a:gd name="T11" fmla="*/ 14 h 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5"/>
                <a:gd name="T19" fmla="*/ 0 h 15"/>
                <a:gd name="T20" fmla="*/ 55 w 55"/>
                <a:gd name="T21" fmla="*/ 15 h 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5" h="15">
                  <a:moveTo>
                    <a:pt x="0" y="14"/>
                  </a:moveTo>
                  <a:lnTo>
                    <a:pt x="21" y="0"/>
                  </a:lnTo>
                  <a:lnTo>
                    <a:pt x="42" y="0"/>
                  </a:lnTo>
                  <a:lnTo>
                    <a:pt x="54" y="0"/>
                  </a:lnTo>
                  <a:lnTo>
                    <a:pt x="42" y="14"/>
                  </a:lnTo>
                  <a:lnTo>
                    <a:pt x="0" y="14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84" name="Freeform 250"/>
            <p:cNvSpPr>
              <a:spLocks/>
            </p:cNvSpPr>
            <p:nvPr/>
          </p:nvSpPr>
          <p:spPr bwMode="auto">
            <a:xfrm>
              <a:off x="1935" y="2741"/>
              <a:ext cx="16" cy="47"/>
            </a:xfrm>
            <a:custGeom>
              <a:avLst/>
              <a:gdLst>
                <a:gd name="T0" fmla="*/ 15 w 16"/>
                <a:gd name="T1" fmla="*/ 0 h 47"/>
                <a:gd name="T2" fmla="*/ 15 w 16"/>
                <a:gd name="T3" fmla="*/ 22 h 47"/>
                <a:gd name="T4" fmla="*/ 0 w 16"/>
                <a:gd name="T5" fmla="*/ 46 h 47"/>
                <a:gd name="T6" fmla="*/ 0 w 16"/>
                <a:gd name="T7" fmla="*/ 11 h 47"/>
                <a:gd name="T8" fmla="*/ 15 w 16"/>
                <a:gd name="T9" fmla="*/ 0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47"/>
                <a:gd name="T17" fmla="*/ 16 w 16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47">
                  <a:moveTo>
                    <a:pt x="15" y="0"/>
                  </a:moveTo>
                  <a:lnTo>
                    <a:pt x="15" y="22"/>
                  </a:lnTo>
                  <a:lnTo>
                    <a:pt x="0" y="46"/>
                  </a:lnTo>
                  <a:lnTo>
                    <a:pt x="0" y="11"/>
                  </a:lnTo>
                  <a:lnTo>
                    <a:pt x="15" y="0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85" name="Freeform 251"/>
            <p:cNvSpPr>
              <a:spLocks/>
            </p:cNvSpPr>
            <p:nvPr/>
          </p:nvSpPr>
          <p:spPr bwMode="auto">
            <a:xfrm>
              <a:off x="1968" y="2832"/>
              <a:ext cx="88" cy="26"/>
            </a:xfrm>
            <a:custGeom>
              <a:avLst/>
              <a:gdLst>
                <a:gd name="T0" fmla="*/ 0 w 88"/>
                <a:gd name="T1" fmla="*/ 25 h 26"/>
                <a:gd name="T2" fmla="*/ 11 w 88"/>
                <a:gd name="T3" fmla="*/ 0 h 26"/>
                <a:gd name="T4" fmla="*/ 76 w 88"/>
                <a:gd name="T5" fmla="*/ 0 h 26"/>
                <a:gd name="T6" fmla="*/ 87 w 88"/>
                <a:gd name="T7" fmla="*/ 25 h 26"/>
                <a:gd name="T8" fmla="*/ 0 w 88"/>
                <a:gd name="T9" fmla="*/ 25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26"/>
                <a:gd name="T17" fmla="*/ 88 w 88"/>
                <a:gd name="T18" fmla="*/ 26 h 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26">
                  <a:moveTo>
                    <a:pt x="0" y="25"/>
                  </a:moveTo>
                  <a:lnTo>
                    <a:pt x="11" y="0"/>
                  </a:lnTo>
                  <a:lnTo>
                    <a:pt x="76" y="0"/>
                  </a:lnTo>
                  <a:lnTo>
                    <a:pt x="87" y="25"/>
                  </a:lnTo>
                  <a:lnTo>
                    <a:pt x="0" y="25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86" name="Freeform 252"/>
            <p:cNvSpPr>
              <a:spLocks/>
            </p:cNvSpPr>
            <p:nvPr/>
          </p:nvSpPr>
          <p:spPr bwMode="auto">
            <a:xfrm>
              <a:off x="2066" y="2811"/>
              <a:ext cx="88" cy="25"/>
            </a:xfrm>
            <a:custGeom>
              <a:avLst/>
              <a:gdLst>
                <a:gd name="T0" fmla="*/ 87 w 88"/>
                <a:gd name="T1" fmla="*/ 24 h 25"/>
                <a:gd name="T2" fmla="*/ 54 w 88"/>
                <a:gd name="T3" fmla="*/ 0 h 25"/>
                <a:gd name="T4" fmla="*/ 10 w 88"/>
                <a:gd name="T5" fmla="*/ 0 h 25"/>
                <a:gd name="T6" fmla="*/ 0 w 88"/>
                <a:gd name="T7" fmla="*/ 0 h 25"/>
                <a:gd name="T8" fmla="*/ 21 w 88"/>
                <a:gd name="T9" fmla="*/ 24 h 25"/>
                <a:gd name="T10" fmla="*/ 87 w 88"/>
                <a:gd name="T11" fmla="*/ 24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8"/>
                <a:gd name="T19" fmla="*/ 0 h 25"/>
                <a:gd name="T20" fmla="*/ 88 w 88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8" h="25">
                  <a:moveTo>
                    <a:pt x="87" y="24"/>
                  </a:moveTo>
                  <a:lnTo>
                    <a:pt x="54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21" y="24"/>
                  </a:lnTo>
                  <a:lnTo>
                    <a:pt x="87" y="24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87" name="Line 253"/>
            <p:cNvSpPr>
              <a:spLocks noChangeShapeType="1"/>
            </p:cNvSpPr>
            <p:nvPr/>
          </p:nvSpPr>
          <p:spPr bwMode="auto">
            <a:xfrm>
              <a:off x="1978" y="2844"/>
              <a:ext cx="0" cy="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8" name="Line 254"/>
            <p:cNvSpPr>
              <a:spLocks noChangeShapeType="1"/>
            </p:cNvSpPr>
            <p:nvPr/>
          </p:nvSpPr>
          <p:spPr bwMode="auto">
            <a:xfrm>
              <a:off x="2044" y="2844"/>
              <a:ext cx="0" cy="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9" name="Freeform 255"/>
            <p:cNvSpPr>
              <a:spLocks/>
            </p:cNvSpPr>
            <p:nvPr/>
          </p:nvSpPr>
          <p:spPr bwMode="auto">
            <a:xfrm>
              <a:off x="1978" y="2847"/>
              <a:ext cx="67" cy="15"/>
            </a:xfrm>
            <a:custGeom>
              <a:avLst/>
              <a:gdLst>
                <a:gd name="T0" fmla="*/ 0 w 67"/>
                <a:gd name="T1" fmla="*/ 14 h 15"/>
                <a:gd name="T2" fmla="*/ 11 w 67"/>
                <a:gd name="T3" fmla="*/ 0 h 15"/>
                <a:gd name="T4" fmla="*/ 54 w 67"/>
                <a:gd name="T5" fmla="*/ 0 h 15"/>
                <a:gd name="T6" fmla="*/ 66 w 67"/>
                <a:gd name="T7" fmla="*/ 14 h 15"/>
                <a:gd name="T8" fmla="*/ 0 w 67"/>
                <a:gd name="T9" fmla="*/ 14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"/>
                <a:gd name="T16" fmla="*/ 0 h 15"/>
                <a:gd name="T17" fmla="*/ 67 w 67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" h="15">
                  <a:moveTo>
                    <a:pt x="0" y="14"/>
                  </a:moveTo>
                  <a:lnTo>
                    <a:pt x="11" y="0"/>
                  </a:lnTo>
                  <a:lnTo>
                    <a:pt x="54" y="0"/>
                  </a:lnTo>
                  <a:lnTo>
                    <a:pt x="66" y="14"/>
                  </a:lnTo>
                  <a:lnTo>
                    <a:pt x="0" y="14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90" name="Freeform 256"/>
            <p:cNvSpPr>
              <a:spLocks/>
            </p:cNvSpPr>
            <p:nvPr/>
          </p:nvSpPr>
          <p:spPr bwMode="auto">
            <a:xfrm>
              <a:off x="2066" y="2811"/>
              <a:ext cx="22" cy="70"/>
            </a:xfrm>
            <a:custGeom>
              <a:avLst/>
              <a:gdLst>
                <a:gd name="T0" fmla="*/ 0 w 22"/>
                <a:gd name="T1" fmla="*/ 0 h 70"/>
                <a:gd name="T2" fmla="*/ 0 w 22"/>
                <a:gd name="T3" fmla="*/ 34 h 70"/>
                <a:gd name="T4" fmla="*/ 21 w 22"/>
                <a:gd name="T5" fmla="*/ 69 h 70"/>
                <a:gd name="T6" fmla="*/ 21 w 22"/>
                <a:gd name="T7" fmla="*/ 21 h 70"/>
                <a:gd name="T8" fmla="*/ 0 w 22"/>
                <a:gd name="T9" fmla="*/ 0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70"/>
                <a:gd name="T17" fmla="*/ 22 w 22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70">
                  <a:moveTo>
                    <a:pt x="0" y="0"/>
                  </a:moveTo>
                  <a:lnTo>
                    <a:pt x="0" y="34"/>
                  </a:lnTo>
                  <a:lnTo>
                    <a:pt x="21" y="69"/>
                  </a:lnTo>
                  <a:lnTo>
                    <a:pt x="21" y="21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91" name="Line 257"/>
            <p:cNvSpPr>
              <a:spLocks noChangeShapeType="1"/>
            </p:cNvSpPr>
            <p:nvPr/>
          </p:nvSpPr>
          <p:spPr bwMode="auto">
            <a:xfrm>
              <a:off x="2121" y="2823"/>
              <a:ext cx="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2" name="Freeform 258"/>
            <p:cNvSpPr>
              <a:spLocks/>
            </p:cNvSpPr>
            <p:nvPr/>
          </p:nvSpPr>
          <p:spPr bwMode="auto">
            <a:xfrm>
              <a:off x="2076" y="2823"/>
              <a:ext cx="56" cy="15"/>
            </a:xfrm>
            <a:custGeom>
              <a:avLst/>
              <a:gdLst>
                <a:gd name="T0" fmla="*/ 0 w 56"/>
                <a:gd name="T1" fmla="*/ 0 h 15"/>
                <a:gd name="T2" fmla="*/ 43 w 56"/>
                <a:gd name="T3" fmla="*/ 0 h 15"/>
                <a:gd name="T4" fmla="*/ 55 w 56"/>
                <a:gd name="T5" fmla="*/ 14 h 15"/>
                <a:gd name="T6" fmla="*/ 10 w 56"/>
                <a:gd name="T7" fmla="*/ 14 h 15"/>
                <a:gd name="T8" fmla="*/ 0 w 56"/>
                <a:gd name="T9" fmla="*/ 0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"/>
                <a:gd name="T17" fmla="*/ 56 w 56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">
                  <a:moveTo>
                    <a:pt x="0" y="0"/>
                  </a:moveTo>
                  <a:lnTo>
                    <a:pt x="43" y="0"/>
                  </a:lnTo>
                  <a:lnTo>
                    <a:pt x="55" y="14"/>
                  </a:lnTo>
                  <a:lnTo>
                    <a:pt x="10" y="14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93" name="Freeform 259"/>
            <p:cNvSpPr>
              <a:spLocks/>
            </p:cNvSpPr>
            <p:nvPr/>
          </p:nvSpPr>
          <p:spPr bwMode="auto">
            <a:xfrm>
              <a:off x="1881" y="2835"/>
              <a:ext cx="54" cy="15"/>
            </a:xfrm>
            <a:custGeom>
              <a:avLst/>
              <a:gdLst>
                <a:gd name="T0" fmla="*/ 21 w 54"/>
                <a:gd name="T1" fmla="*/ 14 h 15"/>
                <a:gd name="T2" fmla="*/ 0 w 54"/>
                <a:gd name="T3" fmla="*/ 14 h 15"/>
                <a:gd name="T4" fmla="*/ 21 w 54"/>
                <a:gd name="T5" fmla="*/ 0 h 15"/>
                <a:gd name="T6" fmla="*/ 53 w 54"/>
                <a:gd name="T7" fmla="*/ 0 h 15"/>
                <a:gd name="T8" fmla="*/ 42 w 54"/>
                <a:gd name="T9" fmla="*/ 14 h 15"/>
                <a:gd name="T10" fmla="*/ 0 w 54"/>
                <a:gd name="T11" fmla="*/ 14 h 15"/>
                <a:gd name="T12" fmla="*/ 21 w 54"/>
                <a:gd name="T13" fmla="*/ 14 h 1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4"/>
                <a:gd name="T22" fmla="*/ 0 h 15"/>
                <a:gd name="T23" fmla="*/ 54 w 54"/>
                <a:gd name="T24" fmla="*/ 15 h 1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4" h="15">
                  <a:moveTo>
                    <a:pt x="21" y="14"/>
                  </a:moveTo>
                  <a:lnTo>
                    <a:pt x="0" y="14"/>
                  </a:lnTo>
                  <a:lnTo>
                    <a:pt x="21" y="0"/>
                  </a:lnTo>
                  <a:lnTo>
                    <a:pt x="53" y="0"/>
                  </a:lnTo>
                  <a:lnTo>
                    <a:pt x="42" y="14"/>
                  </a:lnTo>
                  <a:lnTo>
                    <a:pt x="0" y="14"/>
                  </a:lnTo>
                  <a:lnTo>
                    <a:pt x="21" y="14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94" name="Freeform 260"/>
            <p:cNvSpPr>
              <a:spLocks/>
            </p:cNvSpPr>
            <p:nvPr/>
          </p:nvSpPr>
          <p:spPr bwMode="auto">
            <a:xfrm>
              <a:off x="1881" y="2835"/>
              <a:ext cx="55" cy="15"/>
            </a:xfrm>
            <a:custGeom>
              <a:avLst/>
              <a:gdLst>
                <a:gd name="T0" fmla="*/ 21 w 55"/>
                <a:gd name="T1" fmla="*/ 14 h 15"/>
                <a:gd name="T2" fmla="*/ 0 w 55"/>
                <a:gd name="T3" fmla="*/ 14 h 15"/>
                <a:gd name="T4" fmla="*/ 21 w 55"/>
                <a:gd name="T5" fmla="*/ 0 h 15"/>
                <a:gd name="T6" fmla="*/ 54 w 55"/>
                <a:gd name="T7" fmla="*/ 0 h 15"/>
                <a:gd name="T8" fmla="*/ 43 w 55"/>
                <a:gd name="T9" fmla="*/ 14 h 15"/>
                <a:gd name="T10" fmla="*/ 0 w 55"/>
                <a:gd name="T11" fmla="*/ 14 h 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5"/>
                <a:gd name="T19" fmla="*/ 0 h 15"/>
                <a:gd name="T20" fmla="*/ 55 w 55"/>
                <a:gd name="T21" fmla="*/ 15 h 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5" h="15">
                  <a:moveTo>
                    <a:pt x="21" y="14"/>
                  </a:moveTo>
                  <a:lnTo>
                    <a:pt x="0" y="14"/>
                  </a:lnTo>
                  <a:lnTo>
                    <a:pt x="21" y="0"/>
                  </a:lnTo>
                  <a:lnTo>
                    <a:pt x="54" y="0"/>
                  </a:lnTo>
                  <a:lnTo>
                    <a:pt x="43" y="14"/>
                  </a:lnTo>
                  <a:lnTo>
                    <a:pt x="0" y="1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95" name="Freeform 261"/>
            <p:cNvSpPr>
              <a:spLocks/>
            </p:cNvSpPr>
            <p:nvPr/>
          </p:nvSpPr>
          <p:spPr bwMode="auto">
            <a:xfrm>
              <a:off x="1903" y="2811"/>
              <a:ext cx="54" cy="15"/>
            </a:xfrm>
            <a:custGeom>
              <a:avLst/>
              <a:gdLst>
                <a:gd name="T0" fmla="*/ 21 w 54"/>
                <a:gd name="T1" fmla="*/ 14 h 15"/>
                <a:gd name="T2" fmla="*/ 0 w 54"/>
                <a:gd name="T3" fmla="*/ 14 h 15"/>
                <a:gd name="T4" fmla="*/ 21 w 54"/>
                <a:gd name="T5" fmla="*/ 0 h 15"/>
                <a:gd name="T6" fmla="*/ 53 w 54"/>
                <a:gd name="T7" fmla="*/ 0 h 15"/>
                <a:gd name="T8" fmla="*/ 42 w 54"/>
                <a:gd name="T9" fmla="*/ 14 h 15"/>
                <a:gd name="T10" fmla="*/ 0 w 54"/>
                <a:gd name="T11" fmla="*/ 14 h 15"/>
                <a:gd name="T12" fmla="*/ 21 w 54"/>
                <a:gd name="T13" fmla="*/ 14 h 1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4"/>
                <a:gd name="T22" fmla="*/ 0 h 15"/>
                <a:gd name="T23" fmla="*/ 54 w 54"/>
                <a:gd name="T24" fmla="*/ 15 h 1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4" h="15">
                  <a:moveTo>
                    <a:pt x="21" y="14"/>
                  </a:moveTo>
                  <a:lnTo>
                    <a:pt x="0" y="14"/>
                  </a:lnTo>
                  <a:lnTo>
                    <a:pt x="21" y="0"/>
                  </a:lnTo>
                  <a:lnTo>
                    <a:pt x="53" y="0"/>
                  </a:lnTo>
                  <a:lnTo>
                    <a:pt x="42" y="14"/>
                  </a:lnTo>
                  <a:lnTo>
                    <a:pt x="0" y="14"/>
                  </a:lnTo>
                  <a:lnTo>
                    <a:pt x="21" y="14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96" name="Freeform 262"/>
            <p:cNvSpPr>
              <a:spLocks/>
            </p:cNvSpPr>
            <p:nvPr/>
          </p:nvSpPr>
          <p:spPr bwMode="auto">
            <a:xfrm>
              <a:off x="1903" y="2811"/>
              <a:ext cx="55" cy="15"/>
            </a:xfrm>
            <a:custGeom>
              <a:avLst/>
              <a:gdLst>
                <a:gd name="T0" fmla="*/ 21 w 55"/>
                <a:gd name="T1" fmla="*/ 14 h 15"/>
                <a:gd name="T2" fmla="*/ 0 w 55"/>
                <a:gd name="T3" fmla="*/ 14 h 15"/>
                <a:gd name="T4" fmla="*/ 21 w 55"/>
                <a:gd name="T5" fmla="*/ 0 h 15"/>
                <a:gd name="T6" fmla="*/ 54 w 55"/>
                <a:gd name="T7" fmla="*/ 0 h 15"/>
                <a:gd name="T8" fmla="*/ 42 w 55"/>
                <a:gd name="T9" fmla="*/ 14 h 15"/>
                <a:gd name="T10" fmla="*/ 0 w 55"/>
                <a:gd name="T11" fmla="*/ 14 h 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5"/>
                <a:gd name="T19" fmla="*/ 0 h 15"/>
                <a:gd name="T20" fmla="*/ 55 w 55"/>
                <a:gd name="T21" fmla="*/ 15 h 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5" h="15">
                  <a:moveTo>
                    <a:pt x="21" y="14"/>
                  </a:moveTo>
                  <a:lnTo>
                    <a:pt x="0" y="14"/>
                  </a:lnTo>
                  <a:lnTo>
                    <a:pt x="21" y="0"/>
                  </a:lnTo>
                  <a:lnTo>
                    <a:pt x="54" y="0"/>
                  </a:lnTo>
                  <a:lnTo>
                    <a:pt x="42" y="14"/>
                  </a:lnTo>
                  <a:lnTo>
                    <a:pt x="0" y="1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97" name="Freeform 263"/>
            <p:cNvSpPr>
              <a:spLocks/>
            </p:cNvSpPr>
            <p:nvPr/>
          </p:nvSpPr>
          <p:spPr bwMode="auto">
            <a:xfrm>
              <a:off x="1892" y="2741"/>
              <a:ext cx="54" cy="15"/>
            </a:xfrm>
            <a:custGeom>
              <a:avLst/>
              <a:gdLst>
                <a:gd name="T0" fmla="*/ 21 w 54"/>
                <a:gd name="T1" fmla="*/ 14 h 15"/>
                <a:gd name="T2" fmla="*/ 0 w 54"/>
                <a:gd name="T3" fmla="*/ 14 h 15"/>
                <a:gd name="T4" fmla="*/ 21 w 54"/>
                <a:gd name="T5" fmla="*/ 0 h 15"/>
                <a:gd name="T6" fmla="*/ 53 w 54"/>
                <a:gd name="T7" fmla="*/ 0 h 15"/>
                <a:gd name="T8" fmla="*/ 42 w 54"/>
                <a:gd name="T9" fmla="*/ 14 h 15"/>
                <a:gd name="T10" fmla="*/ 0 w 54"/>
                <a:gd name="T11" fmla="*/ 14 h 15"/>
                <a:gd name="T12" fmla="*/ 21 w 54"/>
                <a:gd name="T13" fmla="*/ 14 h 1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4"/>
                <a:gd name="T22" fmla="*/ 0 h 15"/>
                <a:gd name="T23" fmla="*/ 54 w 54"/>
                <a:gd name="T24" fmla="*/ 15 h 1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4" h="15">
                  <a:moveTo>
                    <a:pt x="21" y="14"/>
                  </a:moveTo>
                  <a:lnTo>
                    <a:pt x="0" y="14"/>
                  </a:lnTo>
                  <a:lnTo>
                    <a:pt x="21" y="0"/>
                  </a:lnTo>
                  <a:lnTo>
                    <a:pt x="53" y="0"/>
                  </a:lnTo>
                  <a:lnTo>
                    <a:pt x="42" y="14"/>
                  </a:lnTo>
                  <a:lnTo>
                    <a:pt x="0" y="14"/>
                  </a:lnTo>
                  <a:lnTo>
                    <a:pt x="21" y="14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98" name="Freeform 264"/>
            <p:cNvSpPr>
              <a:spLocks/>
            </p:cNvSpPr>
            <p:nvPr/>
          </p:nvSpPr>
          <p:spPr bwMode="auto">
            <a:xfrm>
              <a:off x="1892" y="2741"/>
              <a:ext cx="55" cy="15"/>
            </a:xfrm>
            <a:custGeom>
              <a:avLst/>
              <a:gdLst>
                <a:gd name="T0" fmla="*/ 21 w 55"/>
                <a:gd name="T1" fmla="*/ 14 h 15"/>
                <a:gd name="T2" fmla="*/ 0 w 55"/>
                <a:gd name="T3" fmla="*/ 14 h 15"/>
                <a:gd name="T4" fmla="*/ 21 w 55"/>
                <a:gd name="T5" fmla="*/ 0 h 15"/>
                <a:gd name="T6" fmla="*/ 54 w 55"/>
                <a:gd name="T7" fmla="*/ 0 h 15"/>
                <a:gd name="T8" fmla="*/ 42 w 55"/>
                <a:gd name="T9" fmla="*/ 14 h 15"/>
                <a:gd name="T10" fmla="*/ 0 w 55"/>
                <a:gd name="T11" fmla="*/ 14 h 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5"/>
                <a:gd name="T19" fmla="*/ 0 h 15"/>
                <a:gd name="T20" fmla="*/ 55 w 55"/>
                <a:gd name="T21" fmla="*/ 15 h 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5" h="15">
                  <a:moveTo>
                    <a:pt x="21" y="14"/>
                  </a:moveTo>
                  <a:lnTo>
                    <a:pt x="0" y="14"/>
                  </a:lnTo>
                  <a:lnTo>
                    <a:pt x="21" y="0"/>
                  </a:lnTo>
                  <a:lnTo>
                    <a:pt x="54" y="0"/>
                  </a:lnTo>
                  <a:lnTo>
                    <a:pt x="42" y="14"/>
                  </a:lnTo>
                  <a:lnTo>
                    <a:pt x="0" y="1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99" name="Freeform 265"/>
            <p:cNvSpPr>
              <a:spLocks/>
            </p:cNvSpPr>
            <p:nvPr/>
          </p:nvSpPr>
          <p:spPr bwMode="auto">
            <a:xfrm>
              <a:off x="1903" y="2728"/>
              <a:ext cx="33" cy="37"/>
            </a:xfrm>
            <a:custGeom>
              <a:avLst/>
              <a:gdLst>
                <a:gd name="T0" fmla="*/ 10 w 33"/>
                <a:gd name="T1" fmla="*/ 0 h 37"/>
                <a:gd name="T2" fmla="*/ 0 w 33"/>
                <a:gd name="T3" fmla="*/ 12 h 37"/>
                <a:gd name="T4" fmla="*/ 21 w 33"/>
                <a:gd name="T5" fmla="*/ 36 h 37"/>
                <a:gd name="T6" fmla="*/ 32 w 33"/>
                <a:gd name="T7" fmla="*/ 23 h 37"/>
                <a:gd name="T8" fmla="*/ 10 w 33"/>
                <a:gd name="T9" fmla="*/ 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37"/>
                <a:gd name="T17" fmla="*/ 33 w 33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37">
                  <a:moveTo>
                    <a:pt x="10" y="0"/>
                  </a:moveTo>
                  <a:lnTo>
                    <a:pt x="0" y="12"/>
                  </a:lnTo>
                  <a:lnTo>
                    <a:pt x="21" y="36"/>
                  </a:lnTo>
                  <a:lnTo>
                    <a:pt x="32" y="23"/>
                  </a:lnTo>
                  <a:lnTo>
                    <a:pt x="1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100" name="Freeform 266"/>
            <p:cNvSpPr>
              <a:spLocks/>
            </p:cNvSpPr>
            <p:nvPr/>
          </p:nvSpPr>
          <p:spPr bwMode="auto">
            <a:xfrm>
              <a:off x="1913" y="2717"/>
              <a:ext cx="55" cy="15"/>
            </a:xfrm>
            <a:custGeom>
              <a:avLst/>
              <a:gdLst>
                <a:gd name="T0" fmla="*/ 21 w 55"/>
                <a:gd name="T1" fmla="*/ 14 h 15"/>
                <a:gd name="T2" fmla="*/ 0 w 55"/>
                <a:gd name="T3" fmla="*/ 14 h 15"/>
                <a:gd name="T4" fmla="*/ 21 w 55"/>
                <a:gd name="T5" fmla="*/ 0 h 15"/>
                <a:gd name="T6" fmla="*/ 54 w 55"/>
                <a:gd name="T7" fmla="*/ 0 h 15"/>
                <a:gd name="T8" fmla="*/ 43 w 55"/>
                <a:gd name="T9" fmla="*/ 14 h 15"/>
                <a:gd name="T10" fmla="*/ 0 w 55"/>
                <a:gd name="T11" fmla="*/ 14 h 15"/>
                <a:gd name="T12" fmla="*/ 21 w 55"/>
                <a:gd name="T13" fmla="*/ 14 h 1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5"/>
                <a:gd name="T22" fmla="*/ 0 h 15"/>
                <a:gd name="T23" fmla="*/ 55 w 55"/>
                <a:gd name="T24" fmla="*/ 15 h 1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5" h="15">
                  <a:moveTo>
                    <a:pt x="21" y="14"/>
                  </a:moveTo>
                  <a:lnTo>
                    <a:pt x="0" y="14"/>
                  </a:lnTo>
                  <a:lnTo>
                    <a:pt x="21" y="0"/>
                  </a:lnTo>
                  <a:lnTo>
                    <a:pt x="54" y="0"/>
                  </a:lnTo>
                  <a:lnTo>
                    <a:pt x="43" y="14"/>
                  </a:lnTo>
                  <a:lnTo>
                    <a:pt x="0" y="14"/>
                  </a:lnTo>
                  <a:lnTo>
                    <a:pt x="21" y="14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101" name="Freeform 267"/>
            <p:cNvSpPr>
              <a:spLocks/>
            </p:cNvSpPr>
            <p:nvPr/>
          </p:nvSpPr>
          <p:spPr bwMode="auto">
            <a:xfrm>
              <a:off x="1913" y="2717"/>
              <a:ext cx="55" cy="15"/>
            </a:xfrm>
            <a:custGeom>
              <a:avLst/>
              <a:gdLst>
                <a:gd name="T0" fmla="*/ 21 w 55"/>
                <a:gd name="T1" fmla="*/ 14 h 15"/>
                <a:gd name="T2" fmla="*/ 0 w 55"/>
                <a:gd name="T3" fmla="*/ 14 h 15"/>
                <a:gd name="T4" fmla="*/ 21 w 55"/>
                <a:gd name="T5" fmla="*/ 0 h 15"/>
                <a:gd name="T6" fmla="*/ 54 w 55"/>
                <a:gd name="T7" fmla="*/ 0 h 15"/>
                <a:gd name="T8" fmla="*/ 43 w 55"/>
                <a:gd name="T9" fmla="*/ 14 h 15"/>
                <a:gd name="T10" fmla="*/ 0 w 55"/>
                <a:gd name="T11" fmla="*/ 14 h 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5"/>
                <a:gd name="T19" fmla="*/ 0 h 15"/>
                <a:gd name="T20" fmla="*/ 55 w 55"/>
                <a:gd name="T21" fmla="*/ 15 h 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5" h="15">
                  <a:moveTo>
                    <a:pt x="21" y="14"/>
                  </a:moveTo>
                  <a:lnTo>
                    <a:pt x="0" y="14"/>
                  </a:lnTo>
                  <a:lnTo>
                    <a:pt x="21" y="0"/>
                  </a:lnTo>
                  <a:lnTo>
                    <a:pt x="54" y="0"/>
                  </a:lnTo>
                  <a:lnTo>
                    <a:pt x="43" y="14"/>
                  </a:lnTo>
                  <a:lnTo>
                    <a:pt x="0" y="1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102" name="Freeform 268"/>
            <p:cNvSpPr>
              <a:spLocks/>
            </p:cNvSpPr>
            <p:nvPr/>
          </p:nvSpPr>
          <p:spPr bwMode="auto">
            <a:xfrm>
              <a:off x="1978" y="2728"/>
              <a:ext cx="78" cy="25"/>
            </a:xfrm>
            <a:custGeom>
              <a:avLst/>
              <a:gdLst>
                <a:gd name="T0" fmla="*/ 0 w 78"/>
                <a:gd name="T1" fmla="*/ 24 h 25"/>
                <a:gd name="T2" fmla="*/ 11 w 78"/>
                <a:gd name="T3" fmla="*/ 0 h 25"/>
                <a:gd name="T4" fmla="*/ 65 w 78"/>
                <a:gd name="T5" fmla="*/ 0 h 25"/>
                <a:gd name="T6" fmla="*/ 77 w 78"/>
                <a:gd name="T7" fmla="*/ 24 h 25"/>
                <a:gd name="T8" fmla="*/ 0 w 78"/>
                <a:gd name="T9" fmla="*/ 24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"/>
                <a:gd name="T16" fmla="*/ 0 h 25"/>
                <a:gd name="T17" fmla="*/ 78 w 78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" h="25">
                  <a:moveTo>
                    <a:pt x="0" y="24"/>
                  </a:moveTo>
                  <a:lnTo>
                    <a:pt x="11" y="0"/>
                  </a:lnTo>
                  <a:lnTo>
                    <a:pt x="65" y="0"/>
                  </a:lnTo>
                  <a:lnTo>
                    <a:pt x="77" y="24"/>
                  </a:lnTo>
                  <a:lnTo>
                    <a:pt x="0" y="24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103" name="Line 269"/>
            <p:cNvSpPr>
              <a:spLocks noChangeShapeType="1"/>
            </p:cNvSpPr>
            <p:nvPr/>
          </p:nvSpPr>
          <p:spPr bwMode="auto">
            <a:xfrm>
              <a:off x="1990" y="2737"/>
              <a:ext cx="0" cy="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4" name="Line 270"/>
            <p:cNvSpPr>
              <a:spLocks noChangeShapeType="1"/>
            </p:cNvSpPr>
            <p:nvPr/>
          </p:nvSpPr>
          <p:spPr bwMode="auto">
            <a:xfrm>
              <a:off x="2044" y="2737"/>
              <a:ext cx="0" cy="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5" name="Freeform 271" descr="Large confetti"/>
            <p:cNvSpPr>
              <a:spLocks/>
            </p:cNvSpPr>
            <p:nvPr/>
          </p:nvSpPr>
          <p:spPr bwMode="auto">
            <a:xfrm>
              <a:off x="1978" y="2741"/>
              <a:ext cx="78" cy="24"/>
            </a:xfrm>
            <a:custGeom>
              <a:avLst/>
              <a:gdLst>
                <a:gd name="T0" fmla="*/ 0 w 78"/>
                <a:gd name="T1" fmla="*/ 23 h 24"/>
                <a:gd name="T2" fmla="*/ 16 w 78"/>
                <a:gd name="T3" fmla="*/ 0 h 24"/>
                <a:gd name="T4" fmla="*/ 61 w 78"/>
                <a:gd name="T5" fmla="*/ 0 h 24"/>
                <a:gd name="T6" fmla="*/ 77 w 78"/>
                <a:gd name="T7" fmla="*/ 23 h 24"/>
                <a:gd name="T8" fmla="*/ 0 w 78"/>
                <a:gd name="T9" fmla="*/ 23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"/>
                <a:gd name="T16" fmla="*/ 0 h 24"/>
                <a:gd name="T17" fmla="*/ 78 w 78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" h="24">
                  <a:moveTo>
                    <a:pt x="0" y="23"/>
                  </a:moveTo>
                  <a:lnTo>
                    <a:pt x="16" y="0"/>
                  </a:lnTo>
                  <a:lnTo>
                    <a:pt x="61" y="0"/>
                  </a:lnTo>
                  <a:lnTo>
                    <a:pt x="77" y="23"/>
                  </a:lnTo>
                  <a:lnTo>
                    <a:pt x="0" y="23"/>
                  </a:lnTo>
                </a:path>
              </a:pathLst>
            </a:custGeom>
            <a:pattFill prst="lgConfetti">
              <a:fgClr>
                <a:srgbClr val="000000"/>
              </a:fgClr>
              <a:bgClr>
                <a:srgbClr val="FFFFFF"/>
              </a:bgClr>
            </a:patt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106" name="Freeform 272"/>
            <p:cNvSpPr>
              <a:spLocks/>
            </p:cNvSpPr>
            <p:nvPr/>
          </p:nvSpPr>
          <p:spPr bwMode="auto">
            <a:xfrm>
              <a:off x="2011" y="2728"/>
              <a:ext cx="34" cy="37"/>
            </a:xfrm>
            <a:custGeom>
              <a:avLst/>
              <a:gdLst>
                <a:gd name="T0" fmla="*/ 21 w 34"/>
                <a:gd name="T1" fmla="*/ 0 h 37"/>
                <a:gd name="T2" fmla="*/ 33 w 34"/>
                <a:gd name="T3" fmla="*/ 12 h 37"/>
                <a:gd name="T4" fmla="*/ 11 w 34"/>
                <a:gd name="T5" fmla="*/ 36 h 37"/>
                <a:gd name="T6" fmla="*/ 0 w 34"/>
                <a:gd name="T7" fmla="*/ 23 h 37"/>
                <a:gd name="T8" fmla="*/ 21 w 34"/>
                <a:gd name="T9" fmla="*/ 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37"/>
                <a:gd name="T17" fmla="*/ 34 w 34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37">
                  <a:moveTo>
                    <a:pt x="21" y="0"/>
                  </a:moveTo>
                  <a:lnTo>
                    <a:pt x="33" y="12"/>
                  </a:lnTo>
                  <a:lnTo>
                    <a:pt x="11" y="36"/>
                  </a:lnTo>
                  <a:lnTo>
                    <a:pt x="0" y="23"/>
                  </a:lnTo>
                  <a:lnTo>
                    <a:pt x="21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107" name="Rectangle 273"/>
            <p:cNvSpPr>
              <a:spLocks noChangeArrowheads="1"/>
            </p:cNvSpPr>
            <p:nvPr/>
          </p:nvSpPr>
          <p:spPr bwMode="auto">
            <a:xfrm>
              <a:off x="1981" y="2754"/>
              <a:ext cx="71" cy="31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latin typeface="Futura Bk"/>
              </a:endParaRPr>
            </a:p>
          </p:txBody>
        </p:sp>
        <p:sp>
          <p:nvSpPr>
            <p:cNvPr id="108" name="Freeform 274"/>
            <p:cNvSpPr>
              <a:spLocks/>
            </p:cNvSpPr>
            <p:nvPr/>
          </p:nvSpPr>
          <p:spPr bwMode="auto">
            <a:xfrm>
              <a:off x="2066" y="2728"/>
              <a:ext cx="22" cy="60"/>
            </a:xfrm>
            <a:custGeom>
              <a:avLst/>
              <a:gdLst>
                <a:gd name="T0" fmla="*/ 0 w 22"/>
                <a:gd name="T1" fmla="*/ 0 h 60"/>
                <a:gd name="T2" fmla="*/ 21 w 22"/>
                <a:gd name="T3" fmla="*/ 23 h 60"/>
                <a:gd name="T4" fmla="*/ 21 w 22"/>
                <a:gd name="T5" fmla="*/ 59 h 60"/>
                <a:gd name="T6" fmla="*/ 0 w 22"/>
                <a:gd name="T7" fmla="*/ 23 h 60"/>
                <a:gd name="T8" fmla="*/ 0 w 22"/>
                <a:gd name="T9" fmla="*/ 0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60"/>
                <a:gd name="T17" fmla="*/ 22 w 22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60">
                  <a:moveTo>
                    <a:pt x="0" y="0"/>
                  </a:moveTo>
                  <a:lnTo>
                    <a:pt x="21" y="23"/>
                  </a:lnTo>
                  <a:lnTo>
                    <a:pt x="21" y="59"/>
                  </a:lnTo>
                  <a:lnTo>
                    <a:pt x="0" y="23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109" name="Freeform 275"/>
            <p:cNvSpPr>
              <a:spLocks/>
            </p:cNvSpPr>
            <p:nvPr/>
          </p:nvSpPr>
          <p:spPr bwMode="auto">
            <a:xfrm>
              <a:off x="2121" y="2728"/>
              <a:ext cx="22" cy="60"/>
            </a:xfrm>
            <a:custGeom>
              <a:avLst/>
              <a:gdLst>
                <a:gd name="T0" fmla="*/ 0 w 22"/>
                <a:gd name="T1" fmla="*/ 0 h 60"/>
                <a:gd name="T2" fmla="*/ 21 w 22"/>
                <a:gd name="T3" fmla="*/ 23 h 60"/>
                <a:gd name="T4" fmla="*/ 21 w 22"/>
                <a:gd name="T5" fmla="*/ 59 h 60"/>
                <a:gd name="T6" fmla="*/ 0 w 22"/>
                <a:gd name="T7" fmla="*/ 23 h 60"/>
                <a:gd name="T8" fmla="*/ 0 w 22"/>
                <a:gd name="T9" fmla="*/ 0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60"/>
                <a:gd name="T17" fmla="*/ 22 w 22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60">
                  <a:moveTo>
                    <a:pt x="0" y="0"/>
                  </a:moveTo>
                  <a:lnTo>
                    <a:pt x="21" y="23"/>
                  </a:lnTo>
                  <a:lnTo>
                    <a:pt x="21" y="59"/>
                  </a:lnTo>
                  <a:lnTo>
                    <a:pt x="0" y="23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110" name="Freeform 276"/>
            <p:cNvSpPr>
              <a:spLocks/>
            </p:cNvSpPr>
            <p:nvPr/>
          </p:nvSpPr>
          <p:spPr bwMode="auto">
            <a:xfrm>
              <a:off x="2066" y="2728"/>
              <a:ext cx="77" cy="25"/>
            </a:xfrm>
            <a:custGeom>
              <a:avLst/>
              <a:gdLst>
                <a:gd name="T0" fmla="*/ 0 w 77"/>
                <a:gd name="T1" fmla="*/ 0 h 25"/>
                <a:gd name="T2" fmla="*/ 54 w 77"/>
                <a:gd name="T3" fmla="*/ 0 h 25"/>
                <a:gd name="T4" fmla="*/ 76 w 77"/>
                <a:gd name="T5" fmla="*/ 24 h 25"/>
                <a:gd name="T6" fmla="*/ 21 w 77"/>
                <a:gd name="T7" fmla="*/ 24 h 25"/>
                <a:gd name="T8" fmla="*/ 0 w 77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7"/>
                <a:gd name="T16" fmla="*/ 0 h 25"/>
                <a:gd name="T17" fmla="*/ 77 w 77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7" h="25">
                  <a:moveTo>
                    <a:pt x="0" y="0"/>
                  </a:moveTo>
                  <a:lnTo>
                    <a:pt x="54" y="0"/>
                  </a:lnTo>
                  <a:lnTo>
                    <a:pt x="76" y="24"/>
                  </a:lnTo>
                  <a:lnTo>
                    <a:pt x="21" y="24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111" name="Line 277"/>
            <p:cNvSpPr>
              <a:spLocks noChangeShapeType="1"/>
            </p:cNvSpPr>
            <p:nvPr/>
          </p:nvSpPr>
          <p:spPr bwMode="auto">
            <a:xfrm>
              <a:off x="2121" y="2737"/>
              <a:ext cx="0" cy="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2" name="Freeform 278"/>
            <p:cNvSpPr>
              <a:spLocks/>
            </p:cNvSpPr>
            <p:nvPr/>
          </p:nvSpPr>
          <p:spPr bwMode="auto">
            <a:xfrm>
              <a:off x="2076" y="2741"/>
              <a:ext cx="56" cy="15"/>
            </a:xfrm>
            <a:custGeom>
              <a:avLst/>
              <a:gdLst>
                <a:gd name="T0" fmla="*/ 0 w 56"/>
                <a:gd name="T1" fmla="*/ 0 h 15"/>
                <a:gd name="T2" fmla="*/ 43 w 56"/>
                <a:gd name="T3" fmla="*/ 0 h 15"/>
                <a:gd name="T4" fmla="*/ 55 w 56"/>
                <a:gd name="T5" fmla="*/ 14 h 15"/>
                <a:gd name="T6" fmla="*/ 10 w 56"/>
                <a:gd name="T7" fmla="*/ 14 h 15"/>
                <a:gd name="T8" fmla="*/ 0 w 56"/>
                <a:gd name="T9" fmla="*/ 0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"/>
                <a:gd name="T17" fmla="*/ 56 w 56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">
                  <a:moveTo>
                    <a:pt x="0" y="0"/>
                  </a:moveTo>
                  <a:lnTo>
                    <a:pt x="43" y="0"/>
                  </a:lnTo>
                  <a:lnTo>
                    <a:pt x="55" y="14"/>
                  </a:lnTo>
                  <a:lnTo>
                    <a:pt x="10" y="14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113" name="Freeform 279" descr="50%"/>
            <p:cNvSpPr>
              <a:spLocks/>
            </p:cNvSpPr>
            <p:nvPr/>
          </p:nvSpPr>
          <p:spPr bwMode="auto">
            <a:xfrm>
              <a:off x="1892" y="2648"/>
              <a:ext cx="55" cy="15"/>
            </a:xfrm>
            <a:custGeom>
              <a:avLst/>
              <a:gdLst>
                <a:gd name="T0" fmla="*/ 0 w 55"/>
                <a:gd name="T1" fmla="*/ 14 h 15"/>
                <a:gd name="T2" fmla="*/ 32 w 55"/>
                <a:gd name="T3" fmla="*/ 0 h 15"/>
                <a:gd name="T4" fmla="*/ 54 w 55"/>
                <a:gd name="T5" fmla="*/ 0 h 15"/>
                <a:gd name="T6" fmla="*/ 32 w 55"/>
                <a:gd name="T7" fmla="*/ 14 h 15"/>
                <a:gd name="T8" fmla="*/ 0 w 55"/>
                <a:gd name="T9" fmla="*/ 14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"/>
                <a:gd name="T16" fmla="*/ 0 h 15"/>
                <a:gd name="T17" fmla="*/ 55 w 55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" h="15">
                  <a:moveTo>
                    <a:pt x="0" y="14"/>
                  </a:moveTo>
                  <a:lnTo>
                    <a:pt x="32" y="0"/>
                  </a:lnTo>
                  <a:lnTo>
                    <a:pt x="54" y="0"/>
                  </a:lnTo>
                  <a:lnTo>
                    <a:pt x="32" y="14"/>
                  </a:lnTo>
                  <a:lnTo>
                    <a:pt x="0" y="14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114" name="Freeform 280" descr="25%"/>
            <p:cNvSpPr>
              <a:spLocks/>
            </p:cNvSpPr>
            <p:nvPr/>
          </p:nvSpPr>
          <p:spPr bwMode="auto">
            <a:xfrm>
              <a:off x="1946" y="2648"/>
              <a:ext cx="44" cy="15"/>
            </a:xfrm>
            <a:custGeom>
              <a:avLst/>
              <a:gdLst>
                <a:gd name="T0" fmla="*/ 0 w 44"/>
                <a:gd name="T1" fmla="*/ 14 h 15"/>
                <a:gd name="T2" fmla="*/ 21 w 44"/>
                <a:gd name="T3" fmla="*/ 0 h 15"/>
                <a:gd name="T4" fmla="*/ 43 w 44"/>
                <a:gd name="T5" fmla="*/ 0 h 15"/>
                <a:gd name="T6" fmla="*/ 32 w 44"/>
                <a:gd name="T7" fmla="*/ 14 h 15"/>
                <a:gd name="T8" fmla="*/ 0 w 44"/>
                <a:gd name="T9" fmla="*/ 14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15"/>
                <a:gd name="T17" fmla="*/ 44 w 44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15">
                  <a:moveTo>
                    <a:pt x="0" y="14"/>
                  </a:moveTo>
                  <a:lnTo>
                    <a:pt x="21" y="0"/>
                  </a:lnTo>
                  <a:lnTo>
                    <a:pt x="43" y="0"/>
                  </a:lnTo>
                  <a:lnTo>
                    <a:pt x="32" y="14"/>
                  </a:lnTo>
                  <a:lnTo>
                    <a:pt x="0" y="14"/>
                  </a:lnTo>
                </a:path>
              </a:pathLst>
            </a:custGeom>
            <a:pattFill prst="pct25">
              <a:fgClr>
                <a:srgbClr val="000000"/>
              </a:fgClr>
              <a:bgClr>
                <a:srgbClr val="FFFFFF"/>
              </a:bgClr>
            </a:patt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115" name="Freeform 281"/>
            <p:cNvSpPr>
              <a:spLocks/>
            </p:cNvSpPr>
            <p:nvPr/>
          </p:nvSpPr>
          <p:spPr bwMode="auto">
            <a:xfrm>
              <a:off x="1978" y="2648"/>
              <a:ext cx="16" cy="48"/>
            </a:xfrm>
            <a:custGeom>
              <a:avLst/>
              <a:gdLst>
                <a:gd name="T0" fmla="*/ 15 w 16"/>
                <a:gd name="T1" fmla="*/ 0 h 48"/>
                <a:gd name="T2" fmla="*/ 15 w 16"/>
                <a:gd name="T3" fmla="*/ 23 h 48"/>
                <a:gd name="T4" fmla="*/ 0 w 16"/>
                <a:gd name="T5" fmla="*/ 47 h 48"/>
                <a:gd name="T6" fmla="*/ 0 w 16"/>
                <a:gd name="T7" fmla="*/ 11 h 48"/>
                <a:gd name="T8" fmla="*/ 15 w 16"/>
                <a:gd name="T9" fmla="*/ 0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48"/>
                <a:gd name="T17" fmla="*/ 16 w 1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48">
                  <a:moveTo>
                    <a:pt x="15" y="0"/>
                  </a:moveTo>
                  <a:lnTo>
                    <a:pt x="15" y="23"/>
                  </a:lnTo>
                  <a:lnTo>
                    <a:pt x="0" y="47"/>
                  </a:lnTo>
                  <a:lnTo>
                    <a:pt x="0" y="11"/>
                  </a:lnTo>
                  <a:lnTo>
                    <a:pt x="15" y="0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116" name="Freeform 282" descr="25%"/>
            <p:cNvSpPr>
              <a:spLocks/>
            </p:cNvSpPr>
            <p:nvPr/>
          </p:nvSpPr>
          <p:spPr bwMode="auto">
            <a:xfrm>
              <a:off x="2001" y="2648"/>
              <a:ext cx="33" cy="15"/>
            </a:xfrm>
            <a:custGeom>
              <a:avLst/>
              <a:gdLst>
                <a:gd name="T0" fmla="*/ 0 w 33"/>
                <a:gd name="T1" fmla="*/ 14 h 15"/>
                <a:gd name="T2" fmla="*/ 11 w 33"/>
                <a:gd name="T3" fmla="*/ 0 h 15"/>
                <a:gd name="T4" fmla="*/ 21 w 33"/>
                <a:gd name="T5" fmla="*/ 0 h 15"/>
                <a:gd name="T6" fmla="*/ 32 w 33"/>
                <a:gd name="T7" fmla="*/ 14 h 15"/>
                <a:gd name="T8" fmla="*/ 0 w 33"/>
                <a:gd name="T9" fmla="*/ 14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15"/>
                <a:gd name="T17" fmla="*/ 33 w 33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15">
                  <a:moveTo>
                    <a:pt x="0" y="14"/>
                  </a:moveTo>
                  <a:lnTo>
                    <a:pt x="11" y="0"/>
                  </a:lnTo>
                  <a:lnTo>
                    <a:pt x="21" y="0"/>
                  </a:lnTo>
                  <a:lnTo>
                    <a:pt x="32" y="14"/>
                  </a:lnTo>
                  <a:lnTo>
                    <a:pt x="0" y="14"/>
                  </a:lnTo>
                </a:path>
              </a:pathLst>
            </a:custGeom>
            <a:pattFill prst="pct25">
              <a:fgClr>
                <a:srgbClr val="000000"/>
              </a:fgClr>
              <a:bgClr>
                <a:srgbClr val="FFFFFF"/>
              </a:bgClr>
            </a:patt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117" name="Freeform 283" descr="50%"/>
            <p:cNvSpPr>
              <a:spLocks/>
            </p:cNvSpPr>
            <p:nvPr/>
          </p:nvSpPr>
          <p:spPr bwMode="auto">
            <a:xfrm>
              <a:off x="2044" y="2648"/>
              <a:ext cx="44" cy="15"/>
            </a:xfrm>
            <a:custGeom>
              <a:avLst/>
              <a:gdLst>
                <a:gd name="T0" fmla="*/ 43 w 44"/>
                <a:gd name="T1" fmla="*/ 14 h 15"/>
                <a:gd name="T2" fmla="*/ 21 w 44"/>
                <a:gd name="T3" fmla="*/ 0 h 15"/>
                <a:gd name="T4" fmla="*/ 0 w 44"/>
                <a:gd name="T5" fmla="*/ 0 h 15"/>
                <a:gd name="T6" fmla="*/ 10 w 44"/>
                <a:gd name="T7" fmla="*/ 14 h 15"/>
                <a:gd name="T8" fmla="*/ 43 w 44"/>
                <a:gd name="T9" fmla="*/ 14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15"/>
                <a:gd name="T17" fmla="*/ 44 w 44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15">
                  <a:moveTo>
                    <a:pt x="43" y="14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10" y="14"/>
                  </a:lnTo>
                  <a:lnTo>
                    <a:pt x="43" y="14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118" name="Freeform 284" descr="25%"/>
            <p:cNvSpPr>
              <a:spLocks/>
            </p:cNvSpPr>
            <p:nvPr/>
          </p:nvSpPr>
          <p:spPr bwMode="auto">
            <a:xfrm>
              <a:off x="2088" y="2648"/>
              <a:ext cx="55" cy="15"/>
            </a:xfrm>
            <a:custGeom>
              <a:avLst/>
              <a:gdLst>
                <a:gd name="T0" fmla="*/ 54 w 55"/>
                <a:gd name="T1" fmla="*/ 14 h 15"/>
                <a:gd name="T2" fmla="*/ 21 w 55"/>
                <a:gd name="T3" fmla="*/ 0 h 15"/>
                <a:gd name="T4" fmla="*/ 0 w 55"/>
                <a:gd name="T5" fmla="*/ 0 h 15"/>
                <a:gd name="T6" fmla="*/ 21 w 55"/>
                <a:gd name="T7" fmla="*/ 14 h 15"/>
                <a:gd name="T8" fmla="*/ 54 w 55"/>
                <a:gd name="T9" fmla="*/ 14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"/>
                <a:gd name="T16" fmla="*/ 0 h 15"/>
                <a:gd name="T17" fmla="*/ 55 w 55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" h="15">
                  <a:moveTo>
                    <a:pt x="54" y="14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21" y="14"/>
                  </a:lnTo>
                  <a:lnTo>
                    <a:pt x="54" y="14"/>
                  </a:lnTo>
                </a:path>
              </a:pathLst>
            </a:custGeom>
            <a:pattFill prst="pct25">
              <a:fgClr>
                <a:srgbClr val="000000"/>
              </a:fgClr>
              <a:bgClr>
                <a:srgbClr val="FFFFFF"/>
              </a:bgClr>
            </a:patt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119" name="Line 285"/>
            <p:cNvSpPr>
              <a:spLocks noChangeShapeType="1"/>
            </p:cNvSpPr>
            <p:nvPr/>
          </p:nvSpPr>
          <p:spPr bwMode="auto">
            <a:xfrm>
              <a:off x="1925" y="2652"/>
              <a:ext cx="0" cy="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0" name="Line 286"/>
            <p:cNvSpPr>
              <a:spLocks noChangeShapeType="1"/>
            </p:cNvSpPr>
            <p:nvPr/>
          </p:nvSpPr>
          <p:spPr bwMode="auto">
            <a:xfrm>
              <a:off x="1968" y="2652"/>
              <a:ext cx="0" cy="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1" name="Line 287"/>
            <p:cNvSpPr>
              <a:spLocks noChangeShapeType="1"/>
            </p:cNvSpPr>
            <p:nvPr/>
          </p:nvSpPr>
          <p:spPr bwMode="auto">
            <a:xfrm>
              <a:off x="2011" y="2652"/>
              <a:ext cx="0" cy="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2" name="Line 288"/>
            <p:cNvSpPr>
              <a:spLocks noChangeShapeType="1"/>
            </p:cNvSpPr>
            <p:nvPr/>
          </p:nvSpPr>
          <p:spPr bwMode="auto">
            <a:xfrm>
              <a:off x="2023" y="2652"/>
              <a:ext cx="0" cy="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3" name="Line 289"/>
            <p:cNvSpPr>
              <a:spLocks noChangeShapeType="1"/>
            </p:cNvSpPr>
            <p:nvPr/>
          </p:nvSpPr>
          <p:spPr bwMode="auto">
            <a:xfrm>
              <a:off x="2066" y="2652"/>
              <a:ext cx="0" cy="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4" name="Line 290"/>
            <p:cNvSpPr>
              <a:spLocks noChangeShapeType="1"/>
            </p:cNvSpPr>
            <p:nvPr/>
          </p:nvSpPr>
          <p:spPr bwMode="auto">
            <a:xfrm>
              <a:off x="2109" y="2652"/>
              <a:ext cx="0" cy="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5" name="Rectangle 291" descr="10%"/>
            <p:cNvSpPr>
              <a:spLocks noChangeArrowheads="1"/>
            </p:cNvSpPr>
            <p:nvPr/>
          </p:nvSpPr>
          <p:spPr bwMode="auto">
            <a:xfrm>
              <a:off x="1851" y="2570"/>
              <a:ext cx="343" cy="12"/>
            </a:xfrm>
            <a:prstGeom prst="rect">
              <a:avLst/>
            </a:prstGeom>
            <a:pattFill prst="pct10">
              <a:fgClr>
                <a:srgbClr val="000000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latin typeface="Futura Bk"/>
              </a:endParaRPr>
            </a:p>
          </p:txBody>
        </p:sp>
        <p:sp>
          <p:nvSpPr>
            <p:cNvPr id="126" name="Freeform 292"/>
            <p:cNvSpPr>
              <a:spLocks/>
            </p:cNvSpPr>
            <p:nvPr/>
          </p:nvSpPr>
          <p:spPr bwMode="auto">
            <a:xfrm>
              <a:off x="1881" y="2846"/>
              <a:ext cx="44" cy="35"/>
            </a:xfrm>
            <a:custGeom>
              <a:avLst/>
              <a:gdLst>
                <a:gd name="T0" fmla="*/ 0 w 44"/>
                <a:gd name="T1" fmla="*/ 0 h 35"/>
                <a:gd name="T2" fmla="*/ 0 w 44"/>
                <a:gd name="T3" fmla="*/ 34 h 35"/>
                <a:gd name="T4" fmla="*/ 43 w 44"/>
                <a:gd name="T5" fmla="*/ 34 h 35"/>
                <a:gd name="T6" fmla="*/ 43 w 44"/>
                <a:gd name="T7" fmla="*/ 0 h 35"/>
                <a:gd name="T8" fmla="*/ 0 w 44"/>
                <a:gd name="T9" fmla="*/ 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35"/>
                <a:gd name="T17" fmla="*/ 44 w 44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35">
                  <a:moveTo>
                    <a:pt x="0" y="0"/>
                  </a:moveTo>
                  <a:lnTo>
                    <a:pt x="0" y="34"/>
                  </a:lnTo>
                  <a:lnTo>
                    <a:pt x="43" y="34"/>
                  </a:lnTo>
                  <a:lnTo>
                    <a:pt x="43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127" name="Freeform 293"/>
            <p:cNvSpPr>
              <a:spLocks/>
            </p:cNvSpPr>
            <p:nvPr/>
          </p:nvSpPr>
          <p:spPr bwMode="auto">
            <a:xfrm>
              <a:off x="1892" y="2752"/>
              <a:ext cx="44" cy="36"/>
            </a:xfrm>
            <a:custGeom>
              <a:avLst/>
              <a:gdLst>
                <a:gd name="T0" fmla="*/ 0 w 44"/>
                <a:gd name="T1" fmla="*/ 0 h 36"/>
                <a:gd name="T2" fmla="*/ 0 w 44"/>
                <a:gd name="T3" fmla="*/ 35 h 36"/>
                <a:gd name="T4" fmla="*/ 43 w 44"/>
                <a:gd name="T5" fmla="*/ 35 h 36"/>
                <a:gd name="T6" fmla="*/ 43 w 44"/>
                <a:gd name="T7" fmla="*/ 0 h 36"/>
                <a:gd name="T8" fmla="*/ 0 w 44"/>
                <a:gd name="T9" fmla="*/ 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36"/>
                <a:gd name="T17" fmla="*/ 44 w 44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36">
                  <a:moveTo>
                    <a:pt x="0" y="0"/>
                  </a:moveTo>
                  <a:lnTo>
                    <a:pt x="0" y="35"/>
                  </a:lnTo>
                  <a:lnTo>
                    <a:pt x="43" y="35"/>
                  </a:lnTo>
                  <a:lnTo>
                    <a:pt x="43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128" name="Freeform 294"/>
            <p:cNvSpPr>
              <a:spLocks/>
            </p:cNvSpPr>
            <p:nvPr/>
          </p:nvSpPr>
          <p:spPr bwMode="auto">
            <a:xfrm>
              <a:off x="2098" y="2728"/>
              <a:ext cx="34" cy="37"/>
            </a:xfrm>
            <a:custGeom>
              <a:avLst/>
              <a:gdLst>
                <a:gd name="T0" fmla="*/ 21 w 34"/>
                <a:gd name="T1" fmla="*/ 0 h 37"/>
                <a:gd name="T2" fmla="*/ 33 w 34"/>
                <a:gd name="T3" fmla="*/ 12 h 37"/>
                <a:gd name="T4" fmla="*/ 10 w 34"/>
                <a:gd name="T5" fmla="*/ 36 h 37"/>
                <a:gd name="T6" fmla="*/ 0 w 34"/>
                <a:gd name="T7" fmla="*/ 23 h 37"/>
                <a:gd name="T8" fmla="*/ 21 w 34"/>
                <a:gd name="T9" fmla="*/ 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37"/>
                <a:gd name="T17" fmla="*/ 34 w 34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37">
                  <a:moveTo>
                    <a:pt x="21" y="0"/>
                  </a:moveTo>
                  <a:lnTo>
                    <a:pt x="33" y="12"/>
                  </a:lnTo>
                  <a:lnTo>
                    <a:pt x="10" y="36"/>
                  </a:lnTo>
                  <a:lnTo>
                    <a:pt x="0" y="23"/>
                  </a:lnTo>
                  <a:lnTo>
                    <a:pt x="21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129" name="Freeform 295"/>
            <p:cNvSpPr>
              <a:spLocks/>
            </p:cNvSpPr>
            <p:nvPr/>
          </p:nvSpPr>
          <p:spPr bwMode="auto">
            <a:xfrm>
              <a:off x="2088" y="2752"/>
              <a:ext cx="55" cy="36"/>
            </a:xfrm>
            <a:custGeom>
              <a:avLst/>
              <a:gdLst>
                <a:gd name="T0" fmla="*/ 0 w 55"/>
                <a:gd name="T1" fmla="*/ 0 h 36"/>
                <a:gd name="T2" fmla="*/ 0 w 55"/>
                <a:gd name="T3" fmla="*/ 35 h 36"/>
                <a:gd name="T4" fmla="*/ 54 w 55"/>
                <a:gd name="T5" fmla="*/ 35 h 36"/>
                <a:gd name="T6" fmla="*/ 54 w 55"/>
                <a:gd name="T7" fmla="*/ 0 h 36"/>
                <a:gd name="T8" fmla="*/ 0 w 55"/>
                <a:gd name="T9" fmla="*/ 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"/>
                <a:gd name="T16" fmla="*/ 0 h 36"/>
                <a:gd name="T17" fmla="*/ 55 w 55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" h="36">
                  <a:moveTo>
                    <a:pt x="0" y="0"/>
                  </a:moveTo>
                  <a:lnTo>
                    <a:pt x="0" y="35"/>
                  </a:lnTo>
                  <a:lnTo>
                    <a:pt x="54" y="35"/>
                  </a:lnTo>
                  <a:lnTo>
                    <a:pt x="54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130" name="Freeform 296"/>
            <p:cNvSpPr>
              <a:spLocks/>
            </p:cNvSpPr>
            <p:nvPr/>
          </p:nvSpPr>
          <p:spPr bwMode="auto">
            <a:xfrm>
              <a:off x="2098" y="2636"/>
              <a:ext cx="34" cy="36"/>
            </a:xfrm>
            <a:custGeom>
              <a:avLst/>
              <a:gdLst>
                <a:gd name="T0" fmla="*/ 21 w 34"/>
                <a:gd name="T1" fmla="*/ 0 h 36"/>
                <a:gd name="T2" fmla="*/ 33 w 34"/>
                <a:gd name="T3" fmla="*/ 12 h 36"/>
                <a:gd name="T4" fmla="*/ 10 w 34"/>
                <a:gd name="T5" fmla="*/ 35 h 36"/>
                <a:gd name="T6" fmla="*/ 0 w 34"/>
                <a:gd name="T7" fmla="*/ 22 h 36"/>
                <a:gd name="T8" fmla="*/ 21 w 34"/>
                <a:gd name="T9" fmla="*/ 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36"/>
                <a:gd name="T17" fmla="*/ 34 w 34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36">
                  <a:moveTo>
                    <a:pt x="21" y="0"/>
                  </a:moveTo>
                  <a:lnTo>
                    <a:pt x="33" y="12"/>
                  </a:lnTo>
                  <a:lnTo>
                    <a:pt x="10" y="35"/>
                  </a:lnTo>
                  <a:lnTo>
                    <a:pt x="0" y="22"/>
                  </a:lnTo>
                  <a:lnTo>
                    <a:pt x="21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131" name="Rectangle 297"/>
            <p:cNvSpPr>
              <a:spLocks noChangeArrowheads="1"/>
            </p:cNvSpPr>
            <p:nvPr/>
          </p:nvSpPr>
          <p:spPr bwMode="auto">
            <a:xfrm>
              <a:off x="2112" y="2661"/>
              <a:ext cx="27" cy="31"/>
            </a:xfrm>
            <a:prstGeom prst="rect">
              <a:avLst/>
            </a:prstGeom>
            <a:solidFill>
              <a:srgbClr val="808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latin typeface="Futura Bk"/>
              </a:endParaRPr>
            </a:p>
          </p:txBody>
        </p:sp>
        <p:sp>
          <p:nvSpPr>
            <p:cNvPr id="132" name="Freeform 298"/>
            <p:cNvSpPr>
              <a:spLocks/>
            </p:cNvSpPr>
            <p:nvPr/>
          </p:nvSpPr>
          <p:spPr bwMode="auto">
            <a:xfrm>
              <a:off x="2088" y="2648"/>
              <a:ext cx="22" cy="48"/>
            </a:xfrm>
            <a:custGeom>
              <a:avLst/>
              <a:gdLst>
                <a:gd name="T0" fmla="*/ 0 w 22"/>
                <a:gd name="T1" fmla="*/ 0 h 48"/>
                <a:gd name="T2" fmla="*/ 0 w 22"/>
                <a:gd name="T3" fmla="*/ 23 h 48"/>
                <a:gd name="T4" fmla="*/ 21 w 22"/>
                <a:gd name="T5" fmla="*/ 47 h 48"/>
                <a:gd name="T6" fmla="*/ 21 w 22"/>
                <a:gd name="T7" fmla="*/ 11 h 48"/>
                <a:gd name="T8" fmla="*/ 0 w 22"/>
                <a:gd name="T9" fmla="*/ 0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48"/>
                <a:gd name="T17" fmla="*/ 22 w 22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48">
                  <a:moveTo>
                    <a:pt x="0" y="0"/>
                  </a:moveTo>
                  <a:lnTo>
                    <a:pt x="0" y="23"/>
                  </a:lnTo>
                  <a:lnTo>
                    <a:pt x="21" y="47"/>
                  </a:lnTo>
                  <a:lnTo>
                    <a:pt x="21" y="11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133" name="Freeform 299"/>
            <p:cNvSpPr>
              <a:spLocks/>
            </p:cNvSpPr>
            <p:nvPr/>
          </p:nvSpPr>
          <p:spPr bwMode="auto">
            <a:xfrm>
              <a:off x="2055" y="2636"/>
              <a:ext cx="33" cy="36"/>
            </a:xfrm>
            <a:custGeom>
              <a:avLst/>
              <a:gdLst>
                <a:gd name="T0" fmla="*/ 21 w 33"/>
                <a:gd name="T1" fmla="*/ 0 h 36"/>
                <a:gd name="T2" fmla="*/ 32 w 33"/>
                <a:gd name="T3" fmla="*/ 12 h 36"/>
                <a:gd name="T4" fmla="*/ 10 w 33"/>
                <a:gd name="T5" fmla="*/ 35 h 36"/>
                <a:gd name="T6" fmla="*/ 0 w 33"/>
                <a:gd name="T7" fmla="*/ 22 h 36"/>
                <a:gd name="T8" fmla="*/ 21 w 33"/>
                <a:gd name="T9" fmla="*/ 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36"/>
                <a:gd name="T17" fmla="*/ 33 w 33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36">
                  <a:moveTo>
                    <a:pt x="21" y="0"/>
                  </a:moveTo>
                  <a:lnTo>
                    <a:pt x="32" y="12"/>
                  </a:lnTo>
                  <a:lnTo>
                    <a:pt x="10" y="35"/>
                  </a:lnTo>
                  <a:lnTo>
                    <a:pt x="0" y="22"/>
                  </a:lnTo>
                  <a:lnTo>
                    <a:pt x="21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134" name="Freeform 300"/>
            <p:cNvSpPr>
              <a:spLocks/>
            </p:cNvSpPr>
            <p:nvPr/>
          </p:nvSpPr>
          <p:spPr bwMode="auto">
            <a:xfrm>
              <a:off x="2011" y="2636"/>
              <a:ext cx="34" cy="36"/>
            </a:xfrm>
            <a:custGeom>
              <a:avLst/>
              <a:gdLst>
                <a:gd name="T0" fmla="*/ 21 w 34"/>
                <a:gd name="T1" fmla="*/ 0 h 36"/>
                <a:gd name="T2" fmla="*/ 33 w 34"/>
                <a:gd name="T3" fmla="*/ 12 h 36"/>
                <a:gd name="T4" fmla="*/ 11 w 34"/>
                <a:gd name="T5" fmla="*/ 35 h 36"/>
                <a:gd name="T6" fmla="*/ 0 w 34"/>
                <a:gd name="T7" fmla="*/ 22 h 36"/>
                <a:gd name="T8" fmla="*/ 21 w 34"/>
                <a:gd name="T9" fmla="*/ 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36"/>
                <a:gd name="T17" fmla="*/ 34 w 34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36">
                  <a:moveTo>
                    <a:pt x="21" y="0"/>
                  </a:moveTo>
                  <a:lnTo>
                    <a:pt x="33" y="12"/>
                  </a:lnTo>
                  <a:lnTo>
                    <a:pt x="11" y="35"/>
                  </a:lnTo>
                  <a:lnTo>
                    <a:pt x="0" y="22"/>
                  </a:lnTo>
                  <a:lnTo>
                    <a:pt x="21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135" name="Freeform 301"/>
            <p:cNvSpPr>
              <a:spLocks/>
            </p:cNvSpPr>
            <p:nvPr/>
          </p:nvSpPr>
          <p:spPr bwMode="auto">
            <a:xfrm>
              <a:off x="1946" y="2636"/>
              <a:ext cx="34" cy="36"/>
            </a:xfrm>
            <a:custGeom>
              <a:avLst/>
              <a:gdLst>
                <a:gd name="T0" fmla="*/ 10 w 34"/>
                <a:gd name="T1" fmla="*/ 0 h 36"/>
                <a:gd name="T2" fmla="*/ 0 w 34"/>
                <a:gd name="T3" fmla="*/ 12 h 36"/>
                <a:gd name="T4" fmla="*/ 21 w 34"/>
                <a:gd name="T5" fmla="*/ 35 h 36"/>
                <a:gd name="T6" fmla="*/ 33 w 34"/>
                <a:gd name="T7" fmla="*/ 22 h 36"/>
                <a:gd name="T8" fmla="*/ 10 w 34"/>
                <a:gd name="T9" fmla="*/ 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36"/>
                <a:gd name="T17" fmla="*/ 34 w 34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36">
                  <a:moveTo>
                    <a:pt x="10" y="0"/>
                  </a:moveTo>
                  <a:lnTo>
                    <a:pt x="0" y="12"/>
                  </a:lnTo>
                  <a:lnTo>
                    <a:pt x="21" y="35"/>
                  </a:lnTo>
                  <a:lnTo>
                    <a:pt x="33" y="22"/>
                  </a:lnTo>
                  <a:lnTo>
                    <a:pt x="1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136" name="Freeform 302"/>
            <p:cNvSpPr>
              <a:spLocks/>
            </p:cNvSpPr>
            <p:nvPr/>
          </p:nvSpPr>
          <p:spPr bwMode="auto">
            <a:xfrm>
              <a:off x="2044" y="2648"/>
              <a:ext cx="16" cy="48"/>
            </a:xfrm>
            <a:custGeom>
              <a:avLst/>
              <a:gdLst>
                <a:gd name="T0" fmla="*/ 0 w 16"/>
                <a:gd name="T1" fmla="*/ 0 h 48"/>
                <a:gd name="T2" fmla="*/ 0 w 16"/>
                <a:gd name="T3" fmla="*/ 23 h 48"/>
                <a:gd name="T4" fmla="*/ 15 w 16"/>
                <a:gd name="T5" fmla="*/ 47 h 48"/>
                <a:gd name="T6" fmla="*/ 15 w 16"/>
                <a:gd name="T7" fmla="*/ 11 h 48"/>
                <a:gd name="T8" fmla="*/ 0 w 16"/>
                <a:gd name="T9" fmla="*/ 0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48"/>
                <a:gd name="T17" fmla="*/ 16 w 1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48">
                  <a:moveTo>
                    <a:pt x="0" y="0"/>
                  </a:moveTo>
                  <a:lnTo>
                    <a:pt x="0" y="23"/>
                  </a:lnTo>
                  <a:lnTo>
                    <a:pt x="15" y="47"/>
                  </a:lnTo>
                  <a:lnTo>
                    <a:pt x="15" y="11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137" name="Rectangle 303"/>
            <p:cNvSpPr>
              <a:spLocks noChangeArrowheads="1"/>
            </p:cNvSpPr>
            <p:nvPr/>
          </p:nvSpPr>
          <p:spPr bwMode="auto">
            <a:xfrm>
              <a:off x="2057" y="2661"/>
              <a:ext cx="27" cy="31"/>
            </a:xfrm>
            <a:prstGeom prst="rect">
              <a:avLst/>
            </a:prstGeom>
            <a:solidFill>
              <a:srgbClr val="808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latin typeface="Futura Bk"/>
              </a:endParaRPr>
            </a:p>
          </p:txBody>
        </p:sp>
        <p:sp>
          <p:nvSpPr>
            <p:cNvPr id="138" name="Rectangle 304"/>
            <p:cNvSpPr>
              <a:spLocks noChangeArrowheads="1"/>
            </p:cNvSpPr>
            <p:nvPr/>
          </p:nvSpPr>
          <p:spPr bwMode="auto">
            <a:xfrm>
              <a:off x="2003" y="2661"/>
              <a:ext cx="28" cy="31"/>
            </a:xfrm>
            <a:prstGeom prst="rect">
              <a:avLst/>
            </a:prstGeom>
            <a:solidFill>
              <a:srgbClr val="808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latin typeface="Futura Bk"/>
              </a:endParaRPr>
            </a:p>
          </p:txBody>
        </p:sp>
        <p:sp>
          <p:nvSpPr>
            <p:cNvPr id="139" name="Rectangle 305"/>
            <p:cNvSpPr>
              <a:spLocks noChangeArrowheads="1"/>
            </p:cNvSpPr>
            <p:nvPr/>
          </p:nvSpPr>
          <p:spPr bwMode="auto">
            <a:xfrm>
              <a:off x="1948" y="2661"/>
              <a:ext cx="28" cy="31"/>
            </a:xfrm>
            <a:prstGeom prst="rect">
              <a:avLst/>
            </a:prstGeom>
            <a:solidFill>
              <a:srgbClr val="808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latin typeface="Futura Bk"/>
              </a:endParaRPr>
            </a:p>
          </p:txBody>
        </p:sp>
        <p:sp>
          <p:nvSpPr>
            <p:cNvPr id="140" name="Freeform 306"/>
            <p:cNvSpPr>
              <a:spLocks/>
            </p:cNvSpPr>
            <p:nvPr/>
          </p:nvSpPr>
          <p:spPr bwMode="auto">
            <a:xfrm>
              <a:off x="1903" y="2636"/>
              <a:ext cx="33" cy="36"/>
            </a:xfrm>
            <a:custGeom>
              <a:avLst/>
              <a:gdLst>
                <a:gd name="T0" fmla="*/ 10 w 33"/>
                <a:gd name="T1" fmla="*/ 0 h 36"/>
                <a:gd name="T2" fmla="*/ 0 w 33"/>
                <a:gd name="T3" fmla="*/ 12 h 36"/>
                <a:gd name="T4" fmla="*/ 21 w 33"/>
                <a:gd name="T5" fmla="*/ 35 h 36"/>
                <a:gd name="T6" fmla="*/ 32 w 33"/>
                <a:gd name="T7" fmla="*/ 22 h 36"/>
                <a:gd name="T8" fmla="*/ 10 w 33"/>
                <a:gd name="T9" fmla="*/ 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36"/>
                <a:gd name="T17" fmla="*/ 33 w 33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36">
                  <a:moveTo>
                    <a:pt x="10" y="0"/>
                  </a:moveTo>
                  <a:lnTo>
                    <a:pt x="0" y="12"/>
                  </a:lnTo>
                  <a:lnTo>
                    <a:pt x="21" y="35"/>
                  </a:lnTo>
                  <a:lnTo>
                    <a:pt x="32" y="22"/>
                  </a:lnTo>
                  <a:lnTo>
                    <a:pt x="1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141" name="Freeform 307"/>
            <p:cNvSpPr>
              <a:spLocks/>
            </p:cNvSpPr>
            <p:nvPr/>
          </p:nvSpPr>
          <p:spPr bwMode="auto">
            <a:xfrm>
              <a:off x="1925" y="2648"/>
              <a:ext cx="22" cy="48"/>
            </a:xfrm>
            <a:custGeom>
              <a:avLst/>
              <a:gdLst>
                <a:gd name="T0" fmla="*/ 21 w 22"/>
                <a:gd name="T1" fmla="*/ 0 h 48"/>
                <a:gd name="T2" fmla="*/ 21 w 22"/>
                <a:gd name="T3" fmla="*/ 23 h 48"/>
                <a:gd name="T4" fmla="*/ 0 w 22"/>
                <a:gd name="T5" fmla="*/ 47 h 48"/>
                <a:gd name="T6" fmla="*/ 0 w 22"/>
                <a:gd name="T7" fmla="*/ 11 h 48"/>
                <a:gd name="T8" fmla="*/ 21 w 22"/>
                <a:gd name="T9" fmla="*/ 0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48"/>
                <a:gd name="T17" fmla="*/ 22 w 22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48">
                  <a:moveTo>
                    <a:pt x="21" y="0"/>
                  </a:moveTo>
                  <a:lnTo>
                    <a:pt x="21" y="23"/>
                  </a:lnTo>
                  <a:lnTo>
                    <a:pt x="0" y="47"/>
                  </a:lnTo>
                  <a:lnTo>
                    <a:pt x="0" y="11"/>
                  </a:lnTo>
                  <a:lnTo>
                    <a:pt x="21" y="0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142" name="Rectangle 308"/>
            <p:cNvSpPr>
              <a:spLocks noChangeArrowheads="1"/>
            </p:cNvSpPr>
            <p:nvPr/>
          </p:nvSpPr>
          <p:spPr bwMode="auto">
            <a:xfrm>
              <a:off x="1894" y="2661"/>
              <a:ext cx="28" cy="31"/>
            </a:xfrm>
            <a:prstGeom prst="rect">
              <a:avLst/>
            </a:prstGeom>
            <a:solidFill>
              <a:srgbClr val="808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latin typeface="Futura Bk"/>
              </a:endParaRPr>
            </a:p>
          </p:txBody>
        </p:sp>
        <p:sp>
          <p:nvSpPr>
            <p:cNvPr id="143" name="Freeform 309"/>
            <p:cNvSpPr>
              <a:spLocks/>
            </p:cNvSpPr>
            <p:nvPr/>
          </p:nvSpPr>
          <p:spPr bwMode="auto">
            <a:xfrm>
              <a:off x="2121" y="2811"/>
              <a:ext cx="33" cy="36"/>
            </a:xfrm>
            <a:custGeom>
              <a:avLst/>
              <a:gdLst>
                <a:gd name="T0" fmla="*/ 21 w 33"/>
                <a:gd name="T1" fmla="*/ 0 h 36"/>
                <a:gd name="T2" fmla="*/ 32 w 33"/>
                <a:gd name="T3" fmla="*/ 11 h 36"/>
                <a:gd name="T4" fmla="*/ 11 w 33"/>
                <a:gd name="T5" fmla="*/ 35 h 36"/>
                <a:gd name="T6" fmla="*/ 0 w 33"/>
                <a:gd name="T7" fmla="*/ 23 h 36"/>
                <a:gd name="T8" fmla="*/ 21 w 33"/>
                <a:gd name="T9" fmla="*/ 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36"/>
                <a:gd name="T17" fmla="*/ 33 w 33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36">
                  <a:moveTo>
                    <a:pt x="21" y="0"/>
                  </a:moveTo>
                  <a:lnTo>
                    <a:pt x="32" y="11"/>
                  </a:lnTo>
                  <a:lnTo>
                    <a:pt x="11" y="35"/>
                  </a:lnTo>
                  <a:lnTo>
                    <a:pt x="0" y="23"/>
                  </a:lnTo>
                  <a:lnTo>
                    <a:pt x="21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144" name="Rectangle 310"/>
            <p:cNvSpPr>
              <a:spLocks noChangeArrowheads="1"/>
            </p:cNvSpPr>
            <p:nvPr/>
          </p:nvSpPr>
          <p:spPr bwMode="auto">
            <a:xfrm>
              <a:off x="2090" y="2836"/>
              <a:ext cx="60" cy="42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latin typeface="Futura Bk"/>
              </a:endParaRPr>
            </a:p>
          </p:txBody>
        </p:sp>
        <p:sp>
          <p:nvSpPr>
            <p:cNvPr id="145" name="Freeform 311"/>
            <p:cNvSpPr>
              <a:spLocks/>
            </p:cNvSpPr>
            <p:nvPr/>
          </p:nvSpPr>
          <p:spPr bwMode="auto">
            <a:xfrm>
              <a:off x="2011" y="2832"/>
              <a:ext cx="34" cy="36"/>
            </a:xfrm>
            <a:custGeom>
              <a:avLst/>
              <a:gdLst>
                <a:gd name="T0" fmla="*/ 21 w 34"/>
                <a:gd name="T1" fmla="*/ 0 h 36"/>
                <a:gd name="T2" fmla="*/ 33 w 34"/>
                <a:gd name="T3" fmla="*/ 10 h 36"/>
                <a:gd name="T4" fmla="*/ 11 w 34"/>
                <a:gd name="T5" fmla="*/ 35 h 36"/>
                <a:gd name="T6" fmla="*/ 0 w 34"/>
                <a:gd name="T7" fmla="*/ 22 h 36"/>
                <a:gd name="T8" fmla="*/ 21 w 34"/>
                <a:gd name="T9" fmla="*/ 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36"/>
                <a:gd name="T17" fmla="*/ 34 w 34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36">
                  <a:moveTo>
                    <a:pt x="21" y="0"/>
                  </a:moveTo>
                  <a:lnTo>
                    <a:pt x="33" y="10"/>
                  </a:lnTo>
                  <a:lnTo>
                    <a:pt x="11" y="35"/>
                  </a:lnTo>
                  <a:lnTo>
                    <a:pt x="0" y="22"/>
                  </a:lnTo>
                  <a:lnTo>
                    <a:pt x="21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146" name="Freeform 312"/>
            <p:cNvSpPr>
              <a:spLocks/>
            </p:cNvSpPr>
            <p:nvPr/>
          </p:nvSpPr>
          <p:spPr bwMode="auto">
            <a:xfrm>
              <a:off x="1968" y="2856"/>
              <a:ext cx="88" cy="23"/>
            </a:xfrm>
            <a:custGeom>
              <a:avLst/>
              <a:gdLst>
                <a:gd name="T0" fmla="*/ 0 w 88"/>
                <a:gd name="T1" fmla="*/ 0 h 23"/>
                <a:gd name="T2" fmla="*/ 87 w 88"/>
                <a:gd name="T3" fmla="*/ 0 h 23"/>
                <a:gd name="T4" fmla="*/ 87 w 88"/>
                <a:gd name="T5" fmla="*/ 22 h 23"/>
                <a:gd name="T6" fmla="*/ 0 w 88"/>
                <a:gd name="T7" fmla="*/ 22 h 23"/>
                <a:gd name="T8" fmla="*/ 0 w 88"/>
                <a:gd name="T9" fmla="*/ 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23"/>
                <a:gd name="T17" fmla="*/ 88 w 88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23">
                  <a:moveTo>
                    <a:pt x="0" y="0"/>
                  </a:moveTo>
                  <a:lnTo>
                    <a:pt x="87" y="0"/>
                  </a:lnTo>
                  <a:lnTo>
                    <a:pt x="87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147" name="Freeform 313"/>
            <p:cNvSpPr>
              <a:spLocks/>
            </p:cNvSpPr>
            <p:nvPr/>
          </p:nvSpPr>
          <p:spPr bwMode="auto">
            <a:xfrm>
              <a:off x="2121" y="2630"/>
              <a:ext cx="16" cy="18"/>
            </a:xfrm>
            <a:custGeom>
              <a:avLst/>
              <a:gdLst>
                <a:gd name="T0" fmla="*/ 0 w 16"/>
                <a:gd name="T1" fmla="*/ 17 h 18"/>
                <a:gd name="T2" fmla="*/ 8 w 16"/>
                <a:gd name="T3" fmla="*/ 0 h 18"/>
                <a:gd name="T4" fmla="*/ 11 w 16"/>
                <a:gd name="T5" fmla="*/ 2 h 18"/>
                <a:gd name="T6" fmla="*/ 15 w 16"/>
                <a:gd name="T7" fmla="*/ 4 h 18"/>
                <a:gd name="T8" fmla="*/ 0 w 16"/>
                <a:gd name="T9" fmla="*/ 17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18"/>
                <a:gd name="T17" fmla="*/ 16 w 16"/>
                <a:gd name="T18" fmla="*/ 18 h 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18">
                  <a:moveTo>
                    <a:pt x="0" y="17"/>
                  </a:moveTo>
                  <a:lnTo>
                    <a:pt x="8" y="0"/>
                  </a:lnTo>
                  <a:lnTo>
                    <a:pt x="11" y="2"/>
                  </a:lnTo>
                  <a:lnTo>
                    <a:pt x="15" y="4"/>
                  </a:lnTo>
                  <a:lnTo>
                    <a:pt x="0" y="17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148" name="Line 314"/>
            <p:cNvSpPr>
              <a:spLocks noChangeShapeType="1"/>
            </p:cNvSpPr>
            <p:nvPr/>
          </p:nvSpPr>
          <p:spPr bwMode="auto">
            <a:xfrm flipH="1">
              <a:off x="2126" y="2616"/>
              <a:ext cx="33" cy="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9" name="Freeform 315"/>
            <p:cNvSpPr>
              <a:spLocks/>
            </p:cNvSpPr>
            <p:nvPr/>
          </p:nvSpPr>
          <p:spPr bwMode="auto">
            <a:xfrm>
              <a:off x="1963" y="2567"/>
              <a:ext cx="115" cy="21"/>
            </a:xfrm>
            <a:custGeom>
              <a:avLst/>
              <a:gdLst>
                <a:gd name="T0" fmla="*/ 0 w 115"/>
                <a:gd name="T1" fmla="*/ 0 h 21"/>
                <a:gd name="T2" fmla="*/ 114 w 115"/>
                <a:gd name="T3" fmla="*/ 0 h 21"/>
                <a:gd name="T4" fmla="*/ 114 w 115"/>
                <a:gd name="T5" fmla="*/ 20 h 21"/>
                <a:gd name="T6" fmla="*/ 0 w 115"/>
                <a:gd name="T7" fmla="*/ 20 h 21"/>
                <a:gd name="T8" fmla="*/ 0 w 115"/>
                <a:gd name="T9" fmla="*/ 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"/>
                <a:gd name="T16" fmla="*/ 0 h 21"/>
                <a:gd name="T17" fmla="*/ 115 w 115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" h="21">
                  <a:moveTo>
                    <a:pt x="0" y="0"/>
                  </a:moveTo>
                  <a:lnTo>
                    <a:pt x="114" y="0"/>
                  </a:lnTo>
                  <a:lnTo>
                    <a:pt x="114" y="20"/>
                  </a:lnTo>
                  <a:lnTo>
                    <a:pt x="0" y="2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150" name="Rectangle 316" descr="10%"/>
            <p:cNvSpPr>
              <a:spLocks noChangeArrowheads="1"/>
            </p:cNvSpPr>
            <p:nvPr/>
          </p:nvSpPr>
          <p:spPr bwMode="auto">
            <a:xfrm>
              <a:off x="1852" y="2695"/>
              <a:ext cx="342" cy="12"/>
            </a:xfrm>
            <a:prstGeom prst="rect">
              <a:avLst/>
            </a:prstGeom>
            <a:pattFill prst="pct10">
              <a:fgClr>
                <a:srgbClr val="000000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latin typeface="Futura Bk"/>
              </a:endParaRPr>
            </a:p>
          </p:txBody>
        </p:sp>
        <p:sp>
          <p:nvSpPr>
            <p:cNvPr id="151" name="Rectangle 317"/>
            <p:cNvSpPr>
              <a:spLocks noChangeArrowheads="1"/>
            </p:cNvSpPr>
            <p:nvPr/>
          </p:nvSpPr>
          <p:spPr bwMode="auto">
            <a:xfrm>
              <a:off x="1992" y="2698"/>
              <a:ext cx="39" cy="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481" tIns="44447" rIns="90481" bIns="44447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>
                <a:lnSpc>
                  <a:spcPts val="1500"/>
                </a:lnSpc>
                <a:buClr>
                  <a:srgbClr val="005696"/>
                </a:buClr>
                <a:buSzPct val="80000"/>
              </a:pPr>
              <a:r>
                <a:rPr lang="en-US" altLang="zh-CN" sz="500"/>
                <a:t>label</a:t>
              </a:r>
            </a:p>
          </p:txBody>
        </p:sp>
        <p:sp>
          <p:nvSpPr>
            <p:cNvPr id="152" name="Rectangle 318"/>
            <p:cNvSpPr>
              <a:spLocks noChangeArrowheads="1"/>
            </p:cNvSpPr>
            <p:nvPr/>
          </p:nvSpPr>
          <p:spPr bwMode="auto">
            <a:xfrm>
              <a:off x="1938" y="2698"/>
              <a:ext cx="38" cy="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481" tIns="44447" rIns="90481" bIns="44447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>
                <a:lnSpc>
                  <a:spcPts val="1500"/>
                </a:lnSpc>
                <a:buClr>
                  <a:srgbClr val="005696"/>
                </a:buClr>
                <a:buSzPct val="80000"/>
              </a:pPr>
              <a:r>
                <a:rPr lang="en-US" altLang="zh-CN" sz="500"/>
                <a:t>label</a:t>
              </a:r>
            </a:p>
          </p:txBody>
        </p:sp>
        <p:sp>
          <p:nvSpPr>
            <p:cNvPr id="153" name="Rectangle 319"/>
            <p:cNvSpPr>
              <a:spLocks noChangeArrowheads="1"/>
            </p:cNvSpPr>
            <p:nvPr/>
          </p:nvSpPr>
          <p:spPr bwMode="auto">
            <a:xfrm>
              <a:off x="1884" y="2698"/>
              <a:ext cx="38" cy="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481" tIns="44447" rIns="90481" bIns="44447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>
                <a:lnSpc>
                  <a:spcPts val="1500"/>
                </a:lnSpc>
                <a:buClr>
                  <a:srgbClr val="005696"/>
                </a:buClr>
                <a:buSzPct val="80000"/>
              </a:pPr>
              <a:r>
                <a:rPr lang="en-US" altLang="zh-CN" sz="500"/>
                <a:t>label</a:t>
              </a:r>
            </a:p>
          </p:txBody>
        </p:sp>
        <p:sp>
          <p:nvSpPr>
            <p:cNvPr id="154" name="Rectangle 320"/>
            <p:cNvSpPr>
              <a:spLocks noChangeArrowheads="1"/>
            </p:cNvSpPr>
            <p:nvPr/>
          </p:nvSpPr>
          <p:spPr bwMode="auto">
            <a:xfrm>
              <a:off x="2112" y="2698"/>
              <a:ext cx="38" cy="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481" tIns="44447" rIns="90481" bIns="44447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>
                <a:lnSpc>
                  <a:spcPts val="1500"/>
                </a:lnSpc>
                <a:buClr>
                  <a:srgbClr val="005696"/>
                </a:buClr>
                <a:buSzPct val="80000"/>
              </a:pPr>
              <a:r>
                <a:rPr lang="en-US" altLang="zh-CN" sz="500"/>
                <a:t>label</a:t>
              </a:r>
            </a:p>
          </p:txBody>
        </p:sp>
        <p:sp>
          <p:nvSpPr>
            <p:cNvPr id="155" name="Rectangle 321"/>
            <p:cNvSpPr>
              <a:spLocks noChangeArrowheads="1"/>
            </p:cNvSpPr>
            <p:nvPr/>
          </p:nvSpPr>
          <p:spPr bwMode="auto">
            <a:xfrm>
              <a:off x="2057" y="2698"/>
              <a:ext cx="40" cy="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481" tIns="44447" rIns="90481" bIns="44447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>
                <a:lnSpc>
                  <a:spcPts val="1500"/>
                </a:lnSpc>
                <a:buClr>
                  <a:srgbClr val="005696"/>
                </a:buClr>
                <a:buSzPct val="80000"/>
              </a:pPr>
              <a:r>
                <a:rPr lang="en-US" altLang="zh-CN" sz="500" dirty="0"/>
                <a:t>label</a:t>
              </a:r>
            </a:p>
          </p:txBody>
        </p:sp>
        <p:sp>
          <p:nvSpPr>
            <p:cNvPr id="156" name="Rectangle 322" descr="10%"/>
            <p:cNvSpPr>
              <a:spLocks noChangeArrowheads="1"/>
            </p:cNvSpPr>
            <p:nvPr/>
          </p:nvSpPr>
          <p:spPr bwMode="auto">
            <a:xfrm>
              <a:off x="1848" y="2789"/>
              <a:ext cx="343" cy="12"/>
            </a:xfrm>
            <a:prstGeom prst="rect">
              <a:avLst/>
            </a:prstGeom>
            <a:pattFill prst="pct10">
              <a:fgClr>
                <a:srgbClr val="000000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latin typeface="Futura Bk"/>
              </a:endParaRPr>
            </a:p>
          </p:txBody>
        </p:sp>
        <p:sp>
          <p:nvSpPr>
            <p:cNvPr id="157" name="Rectangle 323"/>
            <p:cNvSpPr>
              <a:spLocks noChangeArrowheads="1"/>
            </p:cNvSpPr>
            <p:nvPr/>
          </p:nvSpPr>
          <p:spPr bwMode="auto">
            <a:xfrm>
              <a:off x="2101" y="2791"/>
              <a:ext cx="38" cy="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481" tIns="44447" rIns="90481" bIns="44447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>
                <a:lnSpc>
                  <a:spcPts val="1500"/>
                </a:lnSpc>
                <a:buClr>
                  <a:srgbClr val="005696"/>
                </a:buClr>
                <a:buSzPct val="80000"/>
              </a:pPr>
              <a:r>
                <a:rPr lang="en-US" altLang="zh-CN" sz="500"/>
                <a:t>label</a:t>
              </a:r>
            </a:p>
          </p:txBody>
        </p:sp>
        <p:sp>
          <p:nvSpPr>
            <p:cNvPr id="158" name="Rectangle 324"/>
            <p:cNvSpPr>
              <a:spLocks noChangeArrowheads="1"/>
            </p:cNvSpPr>
            <p:nvPr/>
          </p:nvSpPr>
          <p:spPr bwMode="auto">
            <a:xfrm>
              <a:off x="1992" y="2791"/>
              <a:ext cx="39" cy="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481" tIns="44447" rIns="90481" bIns="44447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>
                <a:lnSpc>
                  <a:spcPts val="1500"/>
                </a:lnSpc>
                <a:buClr>
                  <a:srgbClr val="005696"/>
                </a:buClr>
                <a:buSzPct val="80000"/>
              </a:pPr>
              <a:r>
                <a:rPr lang="en-US" altLang="zh-CN" sz="500" dirty="0"/>
                <a:t>label</a:t>
              </a:r>
            </a:p>
          </p:txBody>
        </p:sp>
        <p:sp>
          <p:nvSpPr>
            <p:cNvPr id="159" name="Rectangle 325"/>
            <p:cNvSpPr>
              <a:spLocks noChangeArrowheads="1"/>
            </p:cNvSpPr>
            <p:nvPr/>
          </p:nvSpPr>
          <p:spPr bwMode="auto">
            <a:xfrm>
              <a:off x="1894" y="2791"/>
              <a:ext cx="38" cy="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481" tIns="44447" rIns="90481" bIns="44447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>
                <a:lnSpc>
                  <a:spcPts val="1500"/>
                </a:lnSpc>
                <a:buClr>
                  <a:srgbClr val="005696"/>
                </a:buClr>
                <a:buSzPct val="80000"/>
              </a:pPr>
              <a:r>
                <a:rPr lang="en-US" altLang="zh-CN" sz="500"/>
                <a:t>label</a:t>
              </a:r>
            </a:p>
          </p:txBody>
        </p:sp>
        <p:sp>
          <p:nvSpPr>
            <p:cNvPr id="160" name="Rectangle 326" descr="10%"/>
            <p:cNvSpPr>
              <a:spLocks noChangeArrowheads="1"/>
            </p:cNvSpPr>
            <p:nvPr/>
          </p:nvSpPr>
          <p:spPr bwMode="auto">
            <a:xfrm>
              <a:off x="1851" y="2881"/>
              <a:ext cx="343" cy="12"/>
            </a:xfrm>
            <a:prstGeom prst="rect">
              <a:avLst/>
            </a:prstGeom>
            <a:pattFill prst="pct10">
              <a:fgClr>
                <a:srgbClr val="000000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latin typeface="Futura Bk"/>
              </a:endParaRPr>
            </a:p>
          </p:txBody>
        </p:sp>
        <p:sp>
          <p:nvSpPr>
            <p:cNvPr id="161" name="Rectangle 327"/>
            <p:cNvSpPr>
              <a:spLocks noChangeArrowheads="1"/>
            </p:cNvSpPr>
            <p:nvPr/>
          </p:nvSpPr>
          <p:spPr bwMode="auto">
            <a:xfrm>
              <a:off x="1992" y="2882"/>
              <a:ext cx="39" cy="1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481" tIns="44447" rIns="90481" bIns="44447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>
                <a:lnSpc>
                  <a:spcPts val="1500"/>
                </a:lnSpc>
                <a:buClr>
                  <a:srgbClr val="005696"/>
                </a:buClr>
                <a:buSzPct val="80000"/>
              </a:pPr>
              <a:r>
                <a:rPr lang="en-US" altLang="zh-CN" sz="500"/>
                <a:t>label</a:t>
              </a:r>
            </a:p>
          </p:txBody>
        </p:sp>
        <p:sp>
          <p:nvSpPr>
            <p:cNvPr id="162" name="Rectangle 328"/>
            <p:cNvSpPr>
              <a:spLocks noChangeArrowheads="1"/>
            </p:cNvSpPr>
            <p:nvPr/>
          </p:nvSpPr>
          <p:spPr bwMode="auto">
            <a:xfrm>
              <a:off x="2101" y="2882"/>
              <a:ext cx="38" cy="1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481" tIns="44447" rIns="90481" bIns="44447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>
                <a:lnSpc>
                  <a:spcPts val="1500"/>
                </a:lnSpc>
                <a:buClr>
                  <a:srgbClr val="005696"/>
                </a:buClr>
                <a:buSzPct val="80000"/>
              </a:pPr>
              <a:r>
                <a:rPr lang="en-US" altLang="zh-CN" sz="500" dirty="0"/>
                <a:t>label</a:t>
              </a:r>
            </a:p>
          </p:txBody>
        </p:sp>
        <p:sp>
          <p:nvSpPr>
            <p:cNvPr id="163" name="Rectangle 329"/>
            <p:cNvSpPr>
              <a:spLocks noChangeArrowheads="1"/>
            </p:cNvSpPr>
            <p:nvPr/>
          </p:nvSpPr>
          <p:spPr bwMode="auto">
            <a:xfrm>
              <a:off x="1884" y="2882"/>
              <a:ext cx="38" cy="1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481" tIns="44447" rIns="90481" bIns="44447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>
                <a:lnSpc>
                  <a:spcPts val="1500"/>
                </a:lnSpc>
                <a:buClr>
                  <a:srgbClr val="005696"/>
                </a:buClr>
                <a:buSzPct val="80000"/>
              </a:pPr>
              <a:r>
                <a:rPr lang="en-US" altLang="zh-CN" sz="500"/>
                <a:t>label</a:t>
              </a:r>
            </a:p>
          </p:txBody>
        </p:sp>
        <p:sp>
          <p:nvSpPr>
            <p:cNvPr id="164" name="Rectangle 330" descr="10%"/>
            <p:cNvSpPr>
              <a:spLocks noChangeArrowheads="1"/>
            </p:cNvSpPr>
            <p:nvPr/>
          </p:nvSpPr>
          <p:spPr bwMode="auto">
            <a:xfrm>
              <a:off x="2185" y="2569"/>
              <a:ext cx="9" cy="403"/>
            </a:xfrm>
            <a:prstGeom prst="rect">
              <a:avLst/>
            </a:prstGeom>
            <a:pattFill prst="pct10">
              <a:fgClr>
                <a:srgbClr val="000000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latin typeface="Futura Bk"/>
              </a:endParaRPr>
            </a:p>
          </p:txBody>
        </p:sp>
        <p:sp>
          <p:nvSpPr>
            <p:cNvPr id="165" name="Rectangle 331" descr="10%"/>
            <p:cNvSpPr>
              <a:spLocks noChangeArrowheads="1"/>
            </p:cNvSpPr>
            <p:nvPr/>
          </p:nvSpPr>
          <p:spPr bwMode="auto">
            <a:xfrm>
              <a:off x="1851" y="2569"/>
              <a:ext cx="8" cy="403"/>
            </a:xfrm>
            <a:prstGeom prst="rect">
              <a:avLst/>
            </a:prstGeom>
            <a:pattFill prst="pct10">
              <a:fgClr>
                <a:srgbClr val="000000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latin typeface="Futura Bk"/>
              </a:endParaRPr>
            </a:p>
          </p:txBody>
        </p:sp>
        <p:sp>
          <p:nvSpPr>
            <p:cNvPr id="166" name="Rectangle 332"/>
            <p:cNvSpPr>
              <a:spLocks noChangeArrowheads="1"/>
            </p:cNvSpPr>
            <p:nvPr/>
          </p:nvSpPr>
          <p:spPr bwMode="auto">
            <a:xfrm>
              <a:off x="1850" y="2686"/>
              <a:ext cx="9" cy="29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latin typeface="Futura Bk"/>
              </a:endParaRPr>
            </a:p>
          </p:txBody>
        </p:sp>
        <p:sp>
          <p:nvSpPr>
            <p:cNvPr id="167" name="Rectangle 333"/>
            <p:cNvSpPr>
              <a:spLocks noChangeArrowheads="1"/>
            </p:cNvSpPr>
            <p:nvPr/>
          </p:nvSpPr>
          <p:spPr bwMode="auto">
            <a:xfrm>
              <a:off x="1861" y="2695"/>
              <a:ext cx="8" cy="12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latin typeface="Futura Bk"/>
              </a:endParaRPr>
            </a:p>
          </p:txBody>
        </p:sp>
        <p:sp>
          <p:nvSpPr>
            <p:cNvPr id="168" name="Rectangle 334"/>
            <p:cNvSpPr>
              <a:spLocks noChangeArrowheads="1"/>
            </p:cNvSpPr>
            <p:nvPr/>
          </p:nvSpPr>
          <p:spPr bwMode="auto">
            <a:xfrm>
              <a:off x="1850" y="2777"/>
              <a:ext cx="9" cy="29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latin typeface="Futura Bk"/>
              </a:endParaRPr>
            </a:p>
          </p:txBody>
        </p:sp>
        <p:sp>
          <p:nvSpPr>
            <p:cNvPr id="169" name="Rectangle 335"/>
            <p:cNvSpPr>
              <a:spLocks noChangeArrowheads="1"/>
            </p:cNvSpPr>
            <p:nvPr/>
          </p:nvSpPr>
          <p:spPr bwMode="auto">
            <a:xfrm>
              <a:off x="1861" y="2788"/>
              <a:ext cx="8" cy="12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latin typeface="Futura Bk"/>
              </a:endParaRPr>
            </a:p>
          </p:txBody>
        </p:sp>
        <p:sp>
          <p:nvSpPr>
            <p:cNvPr id="170" name="Rectangle 336"/>
            <p:cNvSpPr>
              <a:spLocks noChangeArrowheads="1"/>
            </p:cNvSpPr>
            <p:nvPr/>
          </p:nvSpPr>
          <p:spPr bwMode="auto">
            <a:xfrm>
              <a:off x="1850" y="2873"/>
              <a:ext cx="9" cy="2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latin typeface="Futura Bk"/>
              </a:endParaRPr>
            </a:p>
          </p:txBody>
        </p:sp>
        <p:sp>
          <p:nvSpPr>
            <p:cNvPr id="171" name="Rectangle 337"/>
            <p:cNvSpPr>
              <a:spLocks noChangeArrowheads="1"/>
            </p:cNvSpPr>
            <p:nvPr/>
          </p:nvSpPr>
          <p:spPr bwMode="auto">
            <a:xfrm>
              <a:off x="1861" y="2881"/>
              <a:ext cx="8" cy="12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latin typeface="Futura Bk"/>
              </a:endParaRPr>
            </a:p>
          </p:txBody>
        </p:sp>
        <p:sp>
          <p:nvSpPr>
            <p:cNvPr id="172" name="Rectangle 338"/>
            <p:cNvSpPr>
              <a:spLocks noChangeArrowheads="1"/>
            </p:cNvSpPr>
            <p:nvPr/>
          </p:nvSpPr>
          <p:spPr bwMode="auto">
            <a:xfrm>
              <a:off x="2185" y="2688"/>
              <a:ext cx="9" cy="29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latin typeface="Futura Bk"/>
              </a:endParaRPr>
            </a:p>
          </p:txBody>
        </p:sp>
        <p:sp>
          <p:nvSpPr>
            <p:cNvPr id="173" name="Rectangle 339"/>
            <p:cNvSpPr>
              <a:spLocks noChangeArrowheads="1"/>
            </p:cNvSpPr>
            <p:nvPr/>
          </p:nvSpPr>
          <p:spPr bwMode="auto">
            <a:xfrm>
              <a:off x="2176" y="2695"/>
              <a:ext cx="8" cy="12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latin typeface="Futura Bk"/>
              </a:endParaRPr>
            </a:p>
          </p:txBody>
        </p:sp>
        <p:sp>
          <p:nvSpPr>
            <p:cNvPr id="174" name="Rectangle 340"/>
            <p:cNvSpPr>
              <a:spLocks noChangeArrowheads="1"/>
            </p:cNvSpPr>
            <p:nvPr/>
          </p:nvSpPr>
          <p:spPr bwMode="auto">
            <a:xfrm>
              <a:off x="2185" y="2780"/>
              <a:ext cx="9" cy="29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latin typeface="Futura Bk"/>
              </a:endParaRPr>
            </a:p>
          </p:txBody>
        </p:sp>
        <p:sp>
          <p:nvSpPr>
            <p:cNvPr id="175" name="Rectangle 341"/>
            <p:cNvSpPr>
              <a:spLocks noChangeArrowheads="1"/>
            </p:cNvSpPr>
            <p:nvPr/>
          </p:nvSpPr>
          <p:spPr bwMode="auto">
            <a:xfrm>
              <a:off x="2176" y="2789"/>
              <a:ext cx="8" cy="12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latin typeface="Futura Bk"/>
              </a:endParaRPr>
            </a:p>
          </p:txBody>
        </p:sp>
        <p:sp>
          <p:nvSpPr>
            <p:cNvPr id="176" name="Rectangle 342"/>
            <p:cNvSpPr>
              <a:spLocks noChangeArrowheads="1"/>
            </p:cNvSpPr>
            <p:nvPr/>
          </p:nvSpPr>
          <p:spPr bwMode="auto">
            <a:xfrm>
              <a:off x="2183" y="2874"/>
              <a:ext cx="8" cy="3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latin typeface="Futura Bk"/>
              </a:endParaRPr>
            </a:p>
          </p:txBody>
        </p:sp>
        <p:sp>
          <p:nvSpPr>
            <p:cNvPr id="177" name="Rectangle 343"/>
            <p:cNvSpPr>
              <a:spLocks noChangeArrowheads="1"/>
            </p:cNvSpPr>
            <p:nvPr/>
          </p:nvSpPr>
          <p:spPr bwMode="auto">
            <a:xfrm>
              <a:off x="2175" y="2881"/>
              <a:ext cx="8" cy="12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latin typeface="Futura Bk"/>
              </a:endParaRPr>
            </a:p>
          </p:txBody>
        </p:sp>
        <p:sp>
          <p:nvSpPr>
            <p:cNvPr id="178" name="Rectangle 344"/>
            <p:cNvSpPr>
              <a:spLocks noChangeArrowheads="1"/>
            </p:cNvSpPr>
            <p:nvPr/>
          </p:nvSpPr>
          <p:spPr bwMode="auto">
            <a:xfrm>
              <a:off x="1850" y="2561"/>
              <a:ext cx="9" cy="29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latin typeface="Futura Bk"/>
              </a:endParaRPr>
            </a:p>
          </p:txBody>
        </p:sp>
        <p:sp>
          <p:nvSpPr>
            <p:cNvPr id="179" name="Rectangle 345"/>
            <p:cNvSpPr>
              <a:spLocks noChangeArrowheads="1"/>
            </p:cNvSpPr>
            <p:nvPr/>
          </p:nvSpPr>
          <p:spPr bwMode="auto">
            <a:xfrm>
              <a:off x="1861" y="2570"/>
              <a:ext cx="8" cy="12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latin typeface="Futura Bk"/>
              </a:endParaRPr>
            </a:p>
          </p:txBody>
        </p:sp>
        <p:sp>
          <p:nvSpPr>
            <p:cNvPr id="180" name="Rectangle 346"/>
            <p:cNvSpPr>
              <a:spLocks noChangeArrowheads="1"/>
            </p:cNvSpPr>
            <p:nvPr/>
          </p:nvSpPr>
          <p:spPr bwMode="auto">
            <a:xfrm>
              <a:off x="2185" y="2563"/>
              <a:ext cx="9" cy="29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latin typeface="Futura Bk"/>
              </a:endParaRPr>
            </a:p>
          </p:txBody>
        </p:sp>
        <p:sp>
          <p:nvSpPr>
            <p:cNvPr id="181" name="Rectangle 347"/>
            <p:cNvSpPr>
              <a:spLocks noChangeArrowheads="1"/>
            </p:cNvSpPr>
            <p:nvPr/>
          </p:nvSpPr>
          <p:spPr bwMode="auto">
            <a:xfrm>
              <a:off x="2176" y="2570"/>
              <a:ext cx="8" cy="12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latin typeface="Futura Bk"/>
              </a:endParaRPr>
            </a:p>
          </p:txBody>
        </p:sp>
      </p:grpSp>
      <p:sp>
        <p:nvSpPr>
          <p:cNvPr id="212" name="右箭头 211"/>
          <p:cNvSpPr/>
          <p:nvPr/>
        </p:nvSpPr>
        <p:spPr bwMode="auto">
          <a:xfrm rot="10800000">
            <a:off x="5436096" y="3284984"/>
            <a:ext cx="1684836" cy="38576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 anchor="ctr"/>
          <a:lstStyle/>
          <a:p>
            <a:pPr marL="0" marR="0" indent="0" defTabSz="914400" eaLnBrk="0" latinLnBrk="0" hangingPunct="0">
              <a:lnSpc>
                <a:spcPct val="90000"/>
              </a:lnSpc>
              <a:buClrTx/>
              <a:buSzTx/>
              <a:buNone/>
              <a:tabLst/>
            </a:pPr>
            <a:endParaRPr lang="zh-CN" altLang="en-US" dirty="0" smtClean="0"/>
          </a:p>
        </p:txBody>
      </p:sp>
      <p:sp>
        <p:nvSpPr>
          <p:cNvPr id="213" name="Text Box 18"/>
          <p:cNvSpPr txBox="1">
            <a:spLocks noChangeArrowheads="1"/>
          </p:cNvSpPr>
          <p:nvPr/>
        </p:nvSpPr>
        <p:spPr bwMode="auto">
          <a:xfrm>
            <a:off x="6012160" y="2172793"/>
            <a:ext cx="1224136" cy="392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/>
            <a:r>
              <a:rPr lang="zh-CN" altLang="en-US" sz="2000" dirty="0" smtClean="0">
                <a:solidFill>
                  <a:schemeClr val="accent4"/>
                </a:solidFill>
              </a:rPr>
              <a:t>实物退库</a:t>
            </a:r>
            <a:endParaRPr lang="en-US" altLang="zh-CN" sz="2000" dirty="0">
              <a:solidFill>
                <a:schemeClr val="accent4"/>
              </a:solidFill>
            </a:endParaRPr>
          </a:p>
        </p:txBody>
      </p:sp>
      <p:sp>
        <p:nvSpPr>
          <p:cNvPr id="214" name="流程图: 文档 213"/>
          <p:cNvSpPr/>
          <p:nvPr/>
        </p:nvSpPr>
        <p:spPr bwMode="auto">
          <a:xfrm>
            <a:off x="3167454" y="4814310"/>
            <a:ext cx="919167" cy="533385"/>
          </a:xfrm>
          <a:prstGeom prst="flowChartDocument">
            <a:avLst/>
          </a:prstGeom>
          <a:solidFill>
            <a:schemeClr val="bg1"/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zh-CN" altLang="en-US" sz="1400" b="1" dirty="0" smtClean="0">
                <a:solidFill>
                  <a:schemeClr val="bg2">
                    <a:lumMod val="50000"/>
                  </a:schemeClr>
                </a:solidFill>
                <a:cs typeface="Arial" pitchFamily="34" charset="0"/>
              </a:rPr>
              <a:t>收货单</a:t>
            </a: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215" name="立方体 214"/>
          <p:cNvSpPr/>
          <p:nvPr/>
        </p:nvSpPr>
        <p:spPr bwMode="auto">
          <a:xfrm>
            <a:off x="3527494" y="3356992"/>
            <a:ext cx="1057267" cy="693633"/>
          </a:xfrm>
          <a:prstGeom prst="cube">
            <a:avLst/>
          </a:prstGeom>
          <a:solidFill>
            <a:srgbClr val="99CC00"/>
          </a:solidFill>
          <a:ln w="12700" cap="flat" cmpd="sng" algn="ctr">
            <a:solidFill>
              <a:srgbClr val="FFFFCC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zh-CN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pic>
        <p:nvPicPr>
          <p:cNvPr id="216" name="图片 215" descr="barcode.ico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87534" y="3571676"/>
            <a:ext cx="433388" cy="433388"/>
          </a:xfrm>
          <a:prstGeom prst="rect">
            <a:avLst/>
          </a:prstGeom>
        </p:spPr>
      </p:pic>
      <p:sp>
        <p:nvSpPr>
          <p:cNvPr id="217" name="Text Box 18"/>
          <p:cNvSpPr txBox="1">
            <a:spLocks noChangeArrowheads="1"/>
          </p:cNvSpPr>
          <p:nvPr/>
        </p:nvSpPr>
        <p:spPr bwMode="auto">
          <a:xfrm>
            <a:off x="1835696" y="3789040"/>
            <a:ext cx="792088" cy="414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zh-CN" altLang="en-US" sz="2000" dirty="0" smtClean="0"/>
              <a:t>上架</a:t>
            </a:r>
            <a:endParaRPr lang="en-US" altLang="zh-CN" sz="2000" dirty="0" smtClean="0"/>
          </a:p>
        </p:txBody>
      </p:sp>
      <p:sp>
        <p:nvSpPr>
          <p:cNvPr id="219" name="TextBox 218"/>
          <p:cNvSpPr txBox="1"/>
          <p:nvPr/>
        </p:nvSpPr>
        <p:spPr>
          <a:xfrm>
            <a:off x="5472608" y="5149641"/>
            <a:ext cx="3347864" cy="1323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对非离散性质的物料，退库数量由物流管理部门提供数量估算方法作为退库计量的依据。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特殊车间发料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-- </a:t>
            </a:r>
            <a:r>
              <a:rPr lang="zh-CN" altLang="en-US" dirty="0" smtClean="0"/>
              <a:t>样品生产验证发料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36</a:t>
            </a:fld>
            <a:endParaRPr lang="de-DE" altLang="zh-CN" dirty="0"/>
          </a:p>
        </p:txBody>
      </p:sp>
      <p:sp>
        <p:nvSpPr>
          <p:cNvPr id="5" name="Text Box 58"/>
          <p:cNvSpPr txBox="1">
            <a:spLocks noChangeArrowheads="1"/>
          </p:cNvSpPr>
          <p:nvPr/>
        </p:nvSpPr>
        <p:spPr bwMode="auto">
          <a:xfrm>
            <a:off x="6228184" y="3573016"/>
            <a:ext cx="69471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>
            <a:spAutoFit/>
          </a:bodyPr>
          <a:lstStyle/>
          <a:p>
            <a:r>
              <a:rPr lang="zh-CN" altLang="en-US" sz="2000" dirty="0" smtClean="0"/>
              <a:t>发货</a:t>
            </a:r>
            <a:endParaRPr lang="en-US" altLang="zh-CN" sz="2000" dirty="0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528638" y="3497527"/>
            <a:ext cx="1216028" cy="233997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/>
          </a:p>
        </p:txBody>
      </p:sp>
      <p:sp>
        <p:nvSpPr>
          <p:cNvPr id="7" name="Line 12"/>
          <p:cNvSpPr>
            <a:spLocks noChangeShapeType="1"/>
          </p:cNvSpPr>
          <p:nvPr/>
        </p:nvSpPr>
        <p:spPr bwMode="auto">
          <a:xfrm flipV="1">
            <a:off x="528639" y="4335724"/>
            <a:ext cx="1211266" cy="477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Line 13"/>
          <p:cNvSpPr>
            <a:spLocks noChangeShapeType="1"/>
          </p:cNvSpPr>
          <p:nvPr/>
        </p:nvSpPr>
        <p:spPr bwMode="auto">
          <a:xfrm>
            <a:off x="542925" y="4826273"/>
            <a:ext cx="1189042" cy="157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Line 14"/>
          <p:cNvSpPr>
            <a:spLocks noChangeShapeType="1"/>
          </p:cNvSpPr>
          <p:nvPr/>
        </p:nvSpPr>
        <p:spPr bwMode="auto">
          <a:xfrm>
            <a:off x="528638" y="5312048"/>
            <a:ext cx="1217617" cy="633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AutoShape 15"/>
          <p:cNvSpPr>
            <a:spLocks noChangeArrowheads="1"/>
          </p:cNvSpPr>
          <p:nvPr/>
        </p:nvSpPr>
        <p:spPr bwMode="auto">
          <a:xfrm>
            <a:off x="1614479" y="4964417"/>
            <a:ext cx="1057284" cy="404800"/>
          </a:xfrm>
          <a:prstGeom prst="rightArrow">
            <a:avLst>
              <a:gd name="adj1" fmla="val 50000"/>
              <a:gd name="adj2" fmla="val 42051"/>
            </a:avLst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 anchor="ctr"/>
          <a:lstStyle/>
          <a:p>
            <a:pPr eaLnBrk="0" hangingPunct="0">
              <a:lnSpc>
                <a:spcPct val="90000"/>
              </a:lnSpc>
            </a:pPr>
            <a:endParaRPr lang="zh-CN" altLang="zh-CN"/>
          </a:p>
        </p:txBody>
      </p:sp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1827205" y="4365104"/>
            <a:ext cx="1216034" cy="414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下架</a:t>
            </a:r>
            <a:endParaRPr lang="en-US" altLang="zh-CN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AutoShape 20"/>
          <p:cNvSpPr>
            <a:spLocks noChangeArrowheads="1"/>
          </p:cNvSpPr>
          <p:nvPr/>
        </p:nvSpPr>
        <p:spPr bwMode="auto">
          <a:xfrm>
            <a:off x="736604" y="4911987"/>
            <a:ext cx="331787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/>
          </a:p>
        </p:txBody>
      </p:sp>
      <p:sp>
        <p:nvSpPr>
          <p:cNvPr id="13" name="AutoShape 21"/>
          <p:cNvSpPr>
            <a:spLocks noChangeArrowheads="1"/>
          </p:cNvSpPr>
          <p:nvPr/>
        </p:nvSpPr>
        <p:spPr bwMode="auto">
          <a:xfrm>
            <a:off x="1036641" y="4905637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/>
          </a:p>
        </p:txBody>
      </p:sp>
      <p:sp>
        <p:nvSpPr>
          <p:cNvPr id="14" name="AutoShape 25"/>
          <p:cNvSpPr>
            <a:spLocks noChangeArrowheads="1"/>
          </p:cNvSpPr>
          <p:nvPr/>
        </p:nvSpPr>
        <p:spPr bwMode="auto">
          <a:xfrm>
            <a:off x="736604" y="5386649"/>
            <a:ext cx="331787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/>
          </a:p>
        </p:txBody>
      </p:sp>
      <p:sp>
        <p:nvSpPr>
          <p:cNvPr id="15" name="AutoShape 26"/>
          <p:cNvSpPr>
            <a:spLocks noChangeArrowheads="1"/>
          </p:cNvSpPr>
          <p:nvPr/>
        </p:nvSpPr>
        <p:spPr bwMode="auto">
          <a:xfrm>
            <a:off x="1036641" y="5380299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/>
          </a:p>
        </p:txBody>
      </p:sp>
      <p:sp>
        <p:nvSpPr>
          <p:cNvPr id="16" name="AutoShape 27"/>
          <p:cNvSpPr>
            <a:spLocks noChangeArrowheads="1"/>
          </p:cNvSpPr>
          <p:nvPr/>
        </p:nvSpPr>
        <p:spPr bwMode="auto">
          <a:xfrm>
            <a:off x="1335091" y="5380299"/>
            <a:ext cx="331788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/>
          </a:p>
        </p:txBody>
      </p:sp>
      <p:sp>
        <p:nvSpPr>
          <p:cNvPr id="17" name="AutoShape 28"/>
          <p:cNvSpPr>
            <a:spLocks noChangeArrowheads="1"/>
          </p:cNvSpPr>
          <p:nvPr/>
        </p:nvSpPr>
        <p:spPr bwMode="auto">
          <a:xfrm>
            <a:off x="722316" y="3913449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/>
          </a:p>
        </p:txBody>
      </p:sp>
      <p:sp>
        <p:nvSpPr>
          <p:cNvPr id="18" name="AutoShape 29"/>
          <p:cNvSpPr>
            <a:spLocks noChangeArrowheads="1"/>
          </p:cNvSpPr>
          <p:nvPr/>
        </p:nvSpPr>
        <p:spPr bwMode="auto">
          <a:xfrm>
            <a:off x="1020766" y="3907099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/>
          </a:p>
        </p:txBody>
      </p:sp>
      <p:sp>
        <p:nvSpPr>
          <p:cNvPr id="19" name="AutoShape 50"/>
          <p:cNvSpPr>
            <a:spLocks noChangeArrowheads="1"/>
          </p:cNvSpPr>
          <p:nvPr/>
        </p:nvSpPr>
        <p:spPr bwMode="auto">
          <a:xfrm>
            <a:off x="1020766" y="4413512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/>
          </a:p>
        </p:txBody>
      </p:sp>
      <p:sp>
        <p:nvSpPr>
          <p:cNvPr id="20" name="AutoShape 51"/>
          <p:cNvSpPr>
            <a:spLocks noChangeArrowheads="1"/>
          </p:cNvSpPr>
          <p:nvPr/>
        </p:nvSpPr>
        <p:spPr bwMode="auto">
          <a:xfrm>
            <a:off x="1976446" y="4848525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/>
          </a:p>
        </p:txBody>
      </p:sp>
      <p:sp>
        <p:nvSpPr>
          <p:cNvPr id="21" name="AutoShape 52"/>
          <p:cNvSpPr>
            <a:spLocks noChangeArrowheads="1"/>
          </p:cNvSpPr>
          <p:nvPr/>
        </p:nvSpPr>
        <p:spPr bwMode="auto">
          <a:xfrm>
            <a:off x="1335091" y="4413512"/>
            <a:ext cx="331788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/>
          </a:p>
        </p:txBody>
      </p:sp>
      <p:sp>
        <p:nvSpPr>
          <p:cNvPr id="23" name="Text Box 56"/>
          <p:cNvSpPr txBox="1">
            <a:spLocks noChangeArrowheads="1"/>
          </p:cNvSpPr>
          <p:nvPr/>
        </p:nvSpPr>
        <p:spPr bwMode="auto">
          <a:xfrm>
            <a:off x="2195736" y="3933056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2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24" name="Text Box 56"/>
          <p:cNvSpPr txBox="1">
            <a:spLocks noChangeArrowheads="1"/>
          </p:cNvSpPr>
          <p:nvPr/>
        </p:nvSpPr>
        <p:spPr bwMode="auto">
          <a:xfrm>
            <a:off x="5940152" y="3140968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3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pic>
        <p:nvPicPr>
          <p:cNvPr id="26" name="Picture 5" descr="Honeywell%20Dolphin7600"/>
          <p:cNvPicPr>
            <a:picLocks noChangeAspect="1" noChangeArrowheads="1"/>
          </p:cNvPicPr>
          <p:nvPr/>
        </p:nvPicPr>
        <p:blipFill>
          <a:blip r:embed="rId2" cstate="print"/>
          <a:srcRect l="25500" r="26312"/>
          <a:stretch>
            <a:fillRect/>
          </a:stretch>
        </p:blipFill>
        <p:spPr bwMode="auto">
          <a:xfrm rot="-1613698">
            <a:off x="5326523" y="3352064"/>
            <a:ext cx="514671" cy="912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1821562" y="1361863"/>
            <a:ext cx="3038470" cy="1635089"/>
          </a:xfrm>
          <a:prstGeom prst="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wrap="none" lIns="90000" tIns="0" rIns="90000" bIns="0" anchor="ctr"/>
          <a:lstStyle/>
          <a:p>
            <a:pPr marL="342900" indent="-342900">
              <a:tabLst>
                <a:tab pos="1614488" algn="l"/>
              </a:tabLst>
            </a:pPr>
            <a:r>
              <a:rPr lang="en-US" altLang="zh-CN" sz="1200" b="1" dirty="0" smtClean="0"/>
              <a:t>Procure Order	</a:t>
            </a:r>
            <a:endParaRPr lang="en-US" altLang="zh-CN" sz="1050" dirty="0" smtClean="0"/>
          </a:p>
          <a:p>
            <a:pPr marL="342900" indent="-342900">
              <a:tabLst>
                <a:tab pos="1071563" algn="l"/>
              </a:tabLst>
            </a:pPr>
            <a:r>
              <a:rPr lang="en-US" altLang="zh-CN" sz="1050" dirty="0" smtClean="0">
                <a:solidFill>
                  <a:schemeClr val="accent6">
                    <a:lumMod val="50000"/>
                  </a:schemeClr>
                </a:solidFill>
              </a:rPr>
              <a:t>MES		</a:t>
            </a:r>
            <a:r>
              <a:rPr lang="en-US" altLang="zh-CN" sz="1050" dirty="0" smtClean="0"/>
              <a:t>Dock: XXX</a:t>
            </a:r>
          </a:p>
          <a:p>
            <a:pPr marL="342900" indent="-342900">
              <a:tabLst>
                <a:tab pos="1071563" algn="l"/>
              </a:tabLst>
            </a:pPr>
            <a:r>
              <a:rPr lang="en-US" altLang="zh-CN" sz="1050" dirty="0" smtClean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altLang="zh-CN" sz="1050" dirty="0" smtClean="0">
                <a:solidFill>
                  <a:srgbClr val="FF0000"/>
                </a:solidFill>
              </a:rPr>
              <a:t>	</a:t>
            </a:r>
            <a:r>
              <a:rPr lang="en-US" altLang="zh-CN" sz="1050" dirty="0" smtClean="0"/>
              <a:t>Wintime: 10:00  1</a:t>
            </a:r>
            <a:r>
              <a:rPr lang="en-US" altLang="zh-CN" sz="1050" baseline="30000" dirty="0" smtClean="0"/>
              <a:t>st</a:t>
            </a:r>
            <a:r>
              <a:rPr lang="en-US" altLang="zh-CN" sz="1050" dirty="0" smtClean="0"/>
              <a:t> Feb 2012</a:t>
            </a:r>
            <a:endParaRPr lang="en-US" altLang="zh-CN" sz="1200" dirty="0"/>
          </a:p>
          <a:p>
            <a:pPr marL="342900" indent="-342900"/>
            <a:r>
              <a:rPr lang="en-US" altLang="zh-CN" sz="1050" dirty="0" smtClean="0"/>
              <a:t>-------------------------------------------------------------</a:t>
            </a:r>
            <a:endParaRPr lang="en-US" altLang="zh-CN" sz="1050" dirty="0"/>
          </a:p>
          <a:p>
            <a:pPr marL="342900" indent="-342900"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b="1" dirty="0" smtClean="0"/>
              <a:t>No</a:t>
            </a:r>
            <a:r>
              <a:rPr lang="en-US" altLang="zh-CN" sz="1050" b="1" dirty="0"/>
              <a:t>	</a:t>
            </a:r>
            <a:r>
              <a:rPr lang="en-US" altLang="zh-CN" sz="1050" b="1" dirty="0" smtClean="0"/>
              <a:t>Item</a:t>
            </a:r>
            <a:r>
              <a:rPr lang="en-US" altLang="zh-CN" sz="1050" b="1" dirty="0"/>
              <a:t>	</a:t>
            </a:r>
            <a:r>
              <a:rPr lang="en-US" altLang="zh-CN" sz="1050" b="1" dirty="0" smtClean="0"/>
              <a:t>Desc</a:t>
            </a:r>
            <a:r>
              <a:rPr lang="en-US" altLang="zh-CN" sz="1050" dirty="0"/>
              <a:t>	</a:t>
            </a:r>
            <a:r>
              <a:rPr lang="en-US" altLang="zh-CN" sz="1050" b="1" dirty="0" smtClean="0"/>
              <a:t>Uom	UC	Qty</a:t>
            </a:r>
            <a:endParaRPr lang="en-US" altLang="zh-CN" sz="1050" b="1" dirty="0"/>
          </a:p>
          <a:p>
            <a:pPr marL="342900" indent="-342900">
              <a:buFontTx/>
              <a:buAutoNum type="arabicPlain"/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dirty="0" smtClean="0"/>
              <a:t>A	AAA	EA	12	24</a:t>
            </a:r>
            <a:endParaRPr lang="en-US" altLang="zh-CN" sz="1050" dirty="0"/>
          </a:p>
          <a:p>
            <a:pPr marL="342900" indent="-342900">
              <a:buFontTx/>
              <a:buAutoNum type="arabicPlain"/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dirty="0" smtClean="0"/>
              <a:t>B	BBB	EA	12	48</a:t>
            </a:r>
            <a:endParaRPr lang="en-US" altLang="zh-CN" sz="1050" dirty="0"/>
          </a:p>
          <a:p>
            <a:pPr marL="342900" indent="-342900"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dirty="0" smtClean="0"/>
              <a:t>3	C	CCC	EA	200	200</a:t>
            </a:r>
            <a:endParaRPr lang="en-US" altLang="zh-CN" sz="1050" dirty="0"/>
          </a:p>
          <a:p>
            <a:pPr marL="342900" indent="-342900">
              <a:buAutoNum type="arabicPlain" startAt="4"/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dirty="0" smtClean="0"/>
              <a:t>D	DDD	EA	100	200</a:t>
            </a:r>
          </a:p>
        </p:txBody>
      </p:sp>
      <p:grpSp>
        <p:nvGrpSpPr>
          <p:cNvPr id="29" name="组合 7"/>
          <p:cNvGrpSpPr/>
          <p:nvPr/>
        </p:nvGrpSpPr>
        <p:grpSpPr>
          <a:xfrm>
            <a:off x="3759865" y="1406270"/>
            <a:ext cx="876299" cy="233380"/>
            <a:chOff x="3952866" y="1309670"/>
            <a:chExt cx="876299" cy="266712"/>
          </a:xfrm>
        </p:grpSpPr>
        <p:cxnSp>
          <p:nvCxnSpPr>
            <p:cNvPr id="30" name="直接连接符 29"/>
            <p:cNvCxnSpPr/>
            <p:nvPr/>
          </p:nvCxnSpPr>
          <p:spPr bwMode="auto">
            <a:xfrm rot="5400000">
              <a:off x="3831422" y="1445413"/>
              <a:ext cx="242888" cy="0"/>
            </a:xfrm>
            <a:prstGeom prst="line">
              <a:avLst/>
            </a:prstGeom>
            <a:solidFill>
              <a:srgbClr val="DDF0F7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直接连接符 30"/>
            <p:cNvCxnSpPr/>
            <p:nvPr/>
          </p:nvCxnSpPr>
          <p:spPr bwMode="auto">
            <a:xfrm rot="5400000">
              <a:off x="3883806" y="1440645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直接连接符 31"/>
            <p:cNvCxnSpPr/>
            <p:nvPr/>
          </p:nvCxnSpPr>
          <p:spPr bwMode="auto">
            <a:xfrm rot="5400000">
              <a:off x="3921906" y="1435888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直接连接符 32"/>
            <p:cNvCxnSpPr/>
            <p:nvPr/>
          </p:nvCxnSpPr>
          <p:spPr bwMode="auto">
            <a:xfrm rot="5400000">
              <a:off x="3974292" y="1445412"/>
              <a:ext cx="242888" cy="0"/>
            </a:xfrm>
            <a:prstGeom prst="line">
              <a:avLst/>
            </a:prstGeom>
            <a:solidFill>
              <a:srgbClr val="DDF0F7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直接连接符 33"/>
            <p:cNvCxnSpPr/>
            <p:nvPr/>
          </p:nvCxnSpPr>
          <p:spPr bwMode="auto">
            <a:xfrm rot="5400000">
              <a:off x="4055262" y="1454933"/>
              <a:ext cx="242888" cy="0"/>
            </a:xfrm>
            <a:prstGeom prst="line">
              <a:avLst/>
            </a:prstGeom>
            <a:solidFill>
              <a:srgbClr val="DDF0F7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直接连接符 34"/>
            <p:cNvCxnSpPr/>
            <p:nvPr/>
          </p:nvCxnSpPr>
          <p:spPr bwMode="auto">
            <a:xfrm rot="5400000">
              <a:off x="4107646" y="1435877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直接连接符 35"/>
            <p:cNvCxnSpPr/>
            <p:nvPr/>
          </p:nvCxnSpPr>
          <p:spPr bwMode="auto">
            <a:xfrm rot="5400000">
              <a:off x="4145746" y="1431120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直接连接符 36"/>
            <p:cNvCxnSpPr/>
            <p:nvPr/>
          </p:nvCxnSpPr>
          <p:spPr bwMode="auto">
            <a:xfrm rot="5400000">
              <a:off x="4226708" y="1454932"/>
              <a:ext cx="242888" cy="0"/>
            </a:xfrm>
            <a:prstGeom prst="line">
              <a:avLst/>
            </a:prstGeom>
            <a:solidFill>
              <a:srgbClr val="DDF0F7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直接连接符 37"/>
            <p:cNvCxnSpPr/>
            <p:nvPr/>
          </p:nvCxnSpPr>
          <p:spPr bwMode="auto">
            <a:xfrm rot="5400000">
              <a:off x="4312435" y="1454938"/>
              <a:ext cx="242888" cy="0"/>
            </a:xfrm>
            <a:prstGeom prst="line">
              <a:avLst/>
            </a:prstGeom>
            <a:solidFill>
              <a:srgbClr val="DDF0F7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直接连接符 38"/>
            <p:cNvCxnSpPr/>
            <p:nvPr/>
          </p:nvCxnSpPr>
          <p:spPr bwMode="auto">
            <a:xfrm rot="5400000">
              <a:off x="4364819" y="1435882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直接连接符 39"/>
            <p:cNvCxnSpPr/>
            <p:nvPr/>
          </p:nvCxnSpPr>
          <p:spPr bwMode="auto">
            <a:xfrm rot="5400000">
              <a:off x="4402919" y="1431125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直接连接符 40"/>
            <p:cNvCxnSpPr/>
            <p:nvPr/>
          </p:nvCxnSpPr>
          <p:spPr bwMode="auto">
            <a:xfrm rot="5400000">
              <a:off x="4469593" y="1454937"/>
              <a:ext cx="242888" cy="0"/>
            </a:xfrm>
            <a:prstGeom prst="line">
              <a:avLst/>
            </a:prstGeom>
            <a:solidFill>
              <a:srgbClr val="DDF0F7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直接连接符 41"/>
            <p:cNvCxnSpPr/>
            <p:nvPr/>
          </p:nvCxnSpPr>
          <p:spPr bwMode="auto">
            <a:xfrm rot="5400000">
              <a:off x="4536275" y="1450170"/>
              <a:ext cx="242888" cy="0"/>
            </a:xfrm>
            <a:prstGeom prst="line">
              <a:avLst/>
            </a:prstGeom>
            <a:solidFill>
              <a:srgbClr val="DDF0F7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直接连接符 42"/>
            <p:cNvCxnSpPr/>
            <p:nvPr/>
          </p:nvCxnSpPr>
          <p:spPr bwMode="auto">
            <a:xfrm rot="5400000">
              <a:off x="4588659" y="1431114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直接连接符 43"/>
            <p:cNvCxnSpPr/>
            <p:nvPr/>
          </p:nvCxnSpPr>
          <p:spPr bwMode="auto">
            <a:xfrm rot="5400000">
              <a:off x="4641047" y="1440645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直接连接符 44"/>
            <p:cNvCxnSpPr/>
            <p:nvPr/>
          </p:nvCxnSpPr>
          <p:spPr bwMode="auto">
            <a:xfrm rot="5400000">
              <a:off x="4707721" y="1450169"/>
              <a:ext cx="242888" cy="0"/>
            </a:xfrm>
            <a:prstGeom prst="line">
              <a:avLst/>
            </a:prstGeom>
            <a:solidFill>
              <a:srgbClr val="DDF0F7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6" name="Text Box 56"/>
          <p:cNvSpPr txBox="1">
            <a:spLocks noChangeArrowheads="1"/>
          </p:cNvSpPr>
          <p:nvPr/>
        </p:nvSpPr>
        <p:spPr bwMode="auto">
          <a:xfrm>
            <a:off x="1187624" y="2513991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1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47" name="立方体 46"/>
          <p:cNvSpPr/>
          <p:nvPr/>
        </p:nvSpPr>
        <p:spPr bwMode="auto">
          <a:xfrm>
            <a:off x="3963565" y="4520550"/>
            <a:ext cx="1057267" cy="693633"/>
          </a:xfrm>
          <a:prstGeom prst="cube">
            <a:avLst/>
          </a:prstGeom>
          <a:solidFill>
            <a:srgbClr val="99CC00"/>
          </a:solidFill>
          <a:ln w="12700" cap="flat" cmpd="sng" algn="ctr">
            <a:solidFill>
              <a:srgbClr val="FFFFCC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zh-CN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48" name="立方体 47"/>
          <p:cNvSpPr/>
          <p:nvPr/>
        </p:nvSpPr>
        <p:spPr bwMode="auto">
          <a:xfrm>
            <a:off x="2915816" y="4530075"/>
            <a:ext cx="1057267" cy="693633"/>
          </a:xfrm>
          <a:prstGeom prst="cube">
            <a:avLst/>
          </a:prstGeom>
          <a:solidFill>
            <a:srgbClr val="99CC00"/>
          </a:solidFill>
          <a:ln w="12700" cap="flat" cmpd="sng" algn="ctr">
            <a:solidFill>
              <a:srgbClr val="FFFFCC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zh-CN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pic>
        <p:nvPicPr>
          <p:cNvPr id="49" name="图片 48" descr="barcode.ico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39702" y="4753897"/>
            <a:ext cx="433388" cy="447677"/>
          </a:xfrm>
          <a:prstGeom prst="rect">
            <a:avLst/>
          </a:prstGeom>
        </p:spPr>
      </p:pic>
      <p:sp>
        <p:nvSpPr>
          <p:cNvPr id="50" name="立方体 49"/>
          <p:cNvSpPr/>
          <p:nvPr/>
        </p:nvSpPr>
        <p:spPr bwMode="auto">
          <a:xfrm>
            <a:off x="3239672" y="4739627"/>
            <a:ext cx="1057267" cy="693633"/>
          </a:xfrm>
          <a:prstGeom prst="cube">
            <a:avLst/>
          </a:prstGeom>
          <a:solidFill>
            <a:srgbClr val="99CC00"/>
          </a:solidFill>
          <a:ln w="12700" cap="flat" cmpd="sng" algn="ctr">
            <a:solidFill>
              <a:srgbClr val="FFFFCC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zh-CN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pic>
        <p:nvPicPr>
          <p:cNvPr id="51" name="图片 50" descr="barcode.ico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58759" y="4915822"/>
            <a:ext cx="433388" cy="433388"/>
          </a:xfrm>
          <a:prstGeom prst="rect">
            <a:avLst/>
          </a:prstGeom>
        </p:spPr>
      </p:pic>
      <p:pic>
        <p:nvPicPr>
          <p:cNvPr id="52" name="图片 51" descr="barcode.ico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96947" y="4711035"/>
            <a:ext cx="433388" cy="433388"/>
          </a:xfrm>
          <a:prstGeom prst="rect">
            <a:avLst/>
          </a:prstGeom>
        </p:spPr>
      </p:pic>
      <p:sp>
        <p:nvSpPr>
          <p:cNvPr id="53" name="Text Box 56"/>
          <p:cNvSpPr txBox="1">
            <a:spLocks noChangeArrowheads="1"/>
          </p:cNvSpPr>
          <p:nvPr/>
        </p:nvSpPr>
        <p:spPr bwMode="auto">
          <a:xfrm>
            <a:off x="6612542" y="5785519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4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grpSp>
        <p:nvGrpSpPr>
          <p:cNvPr id="54" name="Group 190"/>
          <p:cNvGrpSpPr>
            <a:grpSpLocks/>
          </p:cNvGrpSpPr>
          <p:nvPr/>
        </p:nvGrpSpPr>
        <p:grpSpPr bwMode="auto">
          <a:xfrm>
            <a:off x="7408136" y="4649599"/>
            <a:ext cx="1314134" cy="1205762"/>
            <a:chOff x="1824" y="2511"/>
            <a:chExt cx="603" cy="521"/>
          </a:xfrm>
        </p:grpSpPr>
        <p:sp>
          <p:nvSpPr>
            <p:cNvPr id="55" name="Freeform 191" descr="50%"/>
            <p:cNvSpPr>
              <a:spLocks/>
            </p:cNvSpPr>
            <p:nvPr/>
          </p:nvSpPr>
          <p:spPr bwMode="auto">
            <a:xfrm>
              <a:off x="1824" y="2647"/>
              <a:ext cx="131" cy="35"/>
            </a:xfrm>
            <a:custGeom>
              <a:avLst/>
              <a:gdLst>
                <a:gd name="T0" fmla="*/ 0 w 131"/>
                <a:gd name="T1" fmla="*/ 34 h 35"/>
                <a:gd name="T2" fmla="*/ 118 w 131"/>
                <a:gd name="T3" fmla="*/ 0 h 35"/>
                <a:gd name="T4" fmla="*/ 130 w 131"/>
                <a:gd name="T5" fmla="*/ 0 h 35"/>
                <a:gd name="T6" fmla="*/ 10 w 131"/>
                <a:gd name="T7" fmla="*/ 34 h 35"/>
                <a:gd name="T8" fmla="*/ 0 w 131"/>
                <a:gd name="T9" fmla="*/ 34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1"/>
                <a:gd name="T16" fmla="*/ 0 h 35"/>
                <a:gd name="T17" fmla="*/ 131 w 131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1" h="35">
                  <a:moveTo>
                    <a:pt x="0" y="34"/>
                  </a:moveTo>
                  <a:lnTo>
                    <a:pt x="118" y="0"/>
                  </a:lnTo>
                  <a:lnTo>
                    <a:pt x="130" y="0"/>
                  </a:lnTo>
                  <a:lnTo>
                    <a:pt x="10" y="34"/>
                  </a:lnTo>
                  <a:lnTo>
                    <a:pt x="0" y="34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56" name="Freeform 192"/>
            <p:cNvSpPr>
              <a:spLocks/>
            </p:cNvSpPr>
            <p:nvPr/>
          </p:nvSpPr>
          <p:spPr bwMode="auto">
            <a:xfrm>
              <a:off x="1911" y="2619"/>
              <a:ext cx="15" cy="20"/>
            </a:xfrm>
            <a:custGeom>
              <a:avLst/>
              <a:gdLst>
                <a:gd name="T0" fmla="*/ 0 w 15"/>
                <a:gd name="T1" fmla="*/ 19 h 20"/>
                <a:gd name="T2" fmla="*/ 0 w 15"/>
                <a:gd name="T3" fmla="*/ 0 h 20"/>
                <a:gd name="T4" fmla="*/ 6 w 15"/>
                <a:gd name="T5" fmla="*/ 0 h 20"/>
                <a:gd name="T6" fmla="*/ 14 w 15"/>
                <a:gd name="T7" fmla="*/ 2 h 20"/>
                <a:gd name="T8" fmla="*/ 0 w 15"/>
                <a:gd name="T9" fmla="*/ 19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20"/>
                <a:gd name="T17" fmla="*/ 15 w 15"/>
                <a:gd name="T18" fmla="*/ 20 h 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20">
                  <a:moveTo>
                    <a:pt x="0" y="19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14" y="2"/>
                  </a:lnTo>
                  <a:lnTo>
                    <a:pt x="0" y="19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57" name="Line 193"/>
            <p:cNvSpPr>
              <a:spLocks noChangeShapeType="1"/>
            </p:cNvSpPr>
            <p:nvPr/>
          </p:nvSpPr>
          <p:spPr bwMode="auto">
            <a:xfrm flipH="1">
              <a:off x="1911" y="2548"/>
              <a:ext cx="28" cy="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58" name="Group 194"/>
            <p:cNvGrpSpPr>
              <a:grpSpLocks/>
            </p:cNvGrpSpPr>
            <p:nvPr/>
          </p:nvGrpSpPr>
          <p:grpSpPr bwMode="auto">
            <a:xfrm>
              <a:off x="2227" y="2801"/>
              <a:ext cx="200" cy="168"/>
              <a:chOff x="2227" y="2801"/>
              <a:chExt cx="200" cy="168"/>
            </a:xfrm>
          </p:grpSpPr>
          <p:sp>
            <p:nvSpPr>
              <p:cNvPr id="182" name="Freeform 195"/>
              <p:cNvSpPr>
                <a:spLocks/>
              </p:cNvSpPr>
              <p:nvPr/>
            </p:nvSpPr>
            <p:spPr bwMode="auto">
              <a:xfrm>
                <a:off x="2264" y="2836"/>
                <a:ext cx="161" cy="129"/>
              </a:xfrm>
              <a:custGeom>
                <a:avLst/>
                <a:gdLst>
                  <a:gd name="T0" fmla="*/ 0 w 161"/>
                  <a:gd name="T1" fmla="*/ 0 h 129"/>
                  <a:gd name="T2" fmla="*/ 0 w 161"/>
                  <a:gd name="T3" fmla="*/ 128 h 129"/>
                  <a:gd name="T4" fmla="*/ 160 w 161"/>
                  <a:gd name="T5" fmla="*/ 128 h 129"/>
                  <a:gd name="T6" fmla="*/ 160 w 161"/>
                  <a:gd name="T7" fmla="*/ 0 h 129"/>
                  <a:gd name="T8" fmla="*/ 0 w 161"/>
                  <a:gd name="T9" fmla="*/ 0 h 12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1"/>
                  <a:gd name="T16" fmla="*/ 0 h 129"/>
                  <a:gd name="T17" fmla="*/ 161 w 161"/>
                  <a:gd name="T18" fmla="*/ 129 h 12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1" h="129">
                    <a:moveTo>
                      <a:pt x="0" y="0"/>
                    </a:moveTo>
                    <a:lnTo>
                      <a:pt x="0" y="128"/>
                    </a:lnTo>
                    <a:lnTo>
                      <a:pt x="160" y="128"/>
                    </a:lnTo>
                    <a:lnTo>
                      <a:pt x="16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 lIns="91433" tIns="45716" rIns="91433" bIns="45716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algn="l"/>
                <a:endParaRPr lang="zh-CN" altLang="zh-CN" sz="1400">
                  <a:latin typeface="Futura Bk"/>
                </a:endParaRPr>
              </a:p>
            </p:txBody>
          </p:sp>
          <p:sp>
            <p:nvSpPr>
              <p:cNvPr id="183" name="Freeform 196"/>
              <p:cNvSpPr>
                <a:spLocks/>
              </p:cNvSpPr>
              <p:nvPr/>
            </p:nvSpPr>
            <p:spPr bwMode="auto">
              <a:xfrm>
                <a:off x="2264" y="2836"/>
                <a:ext cx="163" cy="130"/>
              </a:xfrm>
              <a:custGeom>
                <a:avLst/>
                <a:gdLst>
                  <a:gd name="T0" fmla="*/ 0 w 163"/>
                  <a:gd name="T1" fmla="*/ 0 h 130"/>
                  <a:gd name="T2" fmla="*/ 0 w 163"/>
                  <a:gd name="T3" fmla="*/ 129 h 130"/>
                  <a:gd name="T4" fmla="*/ 162 w 163"/>
                  <a:gd name="T5" fmla="*/ 129 h 130"/>
                  <a:gd name="T6" fmla="*/ 162 w 163"/>
                  <a:gd name="T7" fmla="*/ 0 h 13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3"/>
                  <a:gd name="T13" fmla="*/ 0 h 130"/>
                  <a:gd name="T14" fmla="*/ 163 w 163"/>
                  <a:gd name="T15" fmla="*/ 130 h 13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3" h="130">
                    <a:moveTo>
                      <a:pt x="0" y="0"/>
                    </a:moveTo>
                    <a:lnTo>
                      <a:pt x="0" y="129"/>
                    </a:lnTo>
                    <a:lnTo>
                      <a:pt x="162" y="129"/>
                    </a:lnTo>
                    <a:lnTo>
                      <a:pt x="162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lIns="91433" tIns="45716" rIns="91433" bIns="45716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algn="l"/>
                <a:endParaRPr lang="zh-CN" altLang="zh-CN" sz="1400">
                  <a:latin typeface="Futura Bk"/>
                </a:endParaRPr>
              </a:p>
            </p:txBody>
          </p:sp>
          <p:sp>
            <p:nvSpPr>
              <p:cNvPr id="184" name="Oval 197" descr="50%"/>
              <p:cNvSpPr>
                <a:spLocks noChangeArrowheads="1"/>
              </p:cNvSpPr>
              <p:nvPr/>
            </p:nvSpPr>
            <p:spPr bwMode="auto">
              <a:xfrm>
                <a:off x="2331" y="2895"/>
                <a:ext cx="38" cy="10"/>
              </a:xfrm>
              <a:prstGeom prst="ellipse">
                <a:avLst/>
              </a:prstGeom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1433" tIns="45716" rIns="91433" bIns="45716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algn="l">
                  <a:lnSpc>
                    <a:spcPts val="1500"/>
                  </a:lnSpc>
                  <a:spcBef>
                    <a:spcPts val="1200"/>
                  </a:spcBef>
                  <a:buClr>
                    <a:srgbClr val="005696"/>
                  </a:buClr>
                  <a:buSzPct val="80000"/>
                </a:pPr>
                <a:endParaRPr lang="zh-CN" altLang="zh-CN" sz="1400">
                  <a:latin typeface="Futura Bk"/>
                </a:endParaRPr>
              </a:p>
            </p:txBody>
          </p:sp>
          <p:sp>
            <p:nvSpPr>
              <p:cNvPr id="185" name="Arc 198"/>
              <p:cNvSpPr>
                <a:spLocks/>
              </p:cNvSpPr>
              <p:nvPr/>
            </p:nvSpPr>
            <p:spPr bwMode="auto">
              <a:xfrm>
                <a:off x="2272" y="2838"/>
                <a:ext cx="81" cy="60"/>
              </a:xfrm>
              <a:custGeom>
                <a:avLst/>
                <a:gdLst>
                  <a:gd name="T0" fmla="*/ 0 w 21600"/>
                  <a:gd name="T1" fmla="*/ 0 h 22324"/>
                  <a:gd name="T2" fmla="*/ 0 w 21600"/>
                  <a:gd name="T3" fmla="*/ 0 h 22324"/>
                  <a:gd name="T4" fmla="*/ 0 w 21600"/>
                  <a:gd name="T5" fmla="*/ 0 h 2232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2324"/>
                  <a:gd name="T11" fmla="*/ 21600 w 21600"/>
                  <a:gd name="T12" fmla="*/ 22324 h 2232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2324" fill="none" extrusionOk="0">
                    <a:moveTo>
                      <a:pt x="20780" y="22324"/>
                    </a:moveTo>
                    <a:cubicBezTo>
                      <a:pt x="9178" y="21884"/>
                      <a:pt x="0" y="12350"/>
                      <a:pt x="0" y="740"/>
                    </a:cubicBezTo>
                    <a:cubicBezTo>
                      <a:pt x="-1" y="493"/>
                      <a:pt x="4" y="246"/>
                      <a:pt x="12" y="-1"/>
                    </a:cubicBezTo>
                  </a:path>
                  <a:path w="21600" h="22324" stroke="0" extrusionOk="0">
                    <a:moveTo>
                      <a:pt x="20780" y="22324"/>
                    </a:moveTo>
                    <a:cubicBezTo>
                      <a:pt x="9178" y="21884"/>
                      <a:pt x="0" y="12350"/>
                      <a:pt x="0" y="740"/>
                    </a:cubicBezTo>
                    <a:cubicBezTo>
                      <a:pt x="-1" y="493"/>
                      <a:pt x="4" y="246"/>
                      <a:pt x="12" y="-1"/>
                    </a:cubicBezTo>
                    <a:lnTo>
                      <a:pt x="21600" y="74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1433" tIns="45716" rIns="91433" bIns="45716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algn="l"/>
                <a:endParaRPr lang="zh-CN" altLang="zh-CN" sz="1400">
                  <a:latin typeface="Futura Bk"/>
                </a:endParaRPr>
              </a:p>
            </p:txBody>
          </p:sp>
          <p:sp>
            <p:nvSpPr>
              <p:cNvPr id="186" name="Arc 199"/>
              <p:cNvSpPr>
                <a:spLocks/>
              </p:cNvSpPr>
              <p:nvPr/>
            </p:nvSpPr>
            <p:spPr bwMode="auto">
              <a:xfrm>
                <a:off x="2349" y="2836"/>
                <a:ext cx="72" cy="60"/>
              </a:xfrm>
              <a:custGeom>
                <a:avLst/>
                <a:gdLst>
                  <a:gd name="T0" fmla="*/ 0 w 22232"/>
                  <a:gd name="T1" fmla="*/ 0 h 21974"/>
                  <a:gd name="T2" fmla="*/ 0 w 22232"/>
                  <a:gd name="T3" fmla="*/ 0 h 21974"/>
                  <a:gd name="T4" fmla="*/ 0 w 22232"/>
                  <a:gd name="T5" fmla="*/ 0 h 21974"/>
                  <a:gd name="T6" fmla="*/ 0 60000 65536"/>
                  <a:gd name="T7" fmla="*/ 0 60000 65536"/>
                  <a:gd name="T8" fmla="*/ 0 60000 65536"/>
                  <a:gd name="T9" fmla="*/ 0 w 22232"/>
                  <a:gd name="T10" fmla="*/ 0 h 21974"/>
                  <a:gd name="T11" fmla="*/ 22232 w 22232"/>
                  <a:gd name="T12" fmla="*/ 21974 h 219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232" h="21974" fill="none" extrusionOk="0">
                    <a:moveTo>
                      <a:pt x="22228" y="0"/>
                    </a:moveTo>
                    <a:cubicBezTo>
                      <a:pt x="22230" y="124"/>
                      <a:pt x="22232" y="249"/>
                      <a:pt x="22232" y="374"/>
                    </a:cubicBezTo>
                    <a:cubicBezTo>
                      <a:pt x="22232" y="12303"/>
                      <a:pt x="12561" y="21974"/>
                      <a:pt x="632" y="21974"/>
                    </a:cubicBezTo>
                    <a:cubicBezTo>
                      <a:pt x="421" y="21974"/>
                      <a:pt x="210" y="21970"/>
                      <a:pt x="0" y="21964"/>
                    </a:cubicBezTo>
                  </a:path>
                  <a:path w="22232" h="21974" stroke="0" extrusionOk="0">
                    <a:moveTo>
                      <a:pt x="22228" y="0"/>
                    </a:moveTo>
                    <a:cubicBezTo>
                      <a:pt x="22230" y="124"/>
                      <a:pt x="22232" y="249"/>
                      <a:pt x="22232" y="374"/>
                    </a:cubicBezTo>
                    <a:cubicBezTo>
                      <a:pt x="22232" y="12303"/>
                      <a:pt x="12561" y="21974"/>
                      <a:pt x="632" y="21974"/>
                    </a:cubicBezTo>
                    <a:cubicBezTo>
                      <a:pt x="421" y="21974"/>
                      <a:pt x="210" y="21970"/>
                      <a:pt x="0" y="21964"/>
                    </a:cubicBezTo>
                    <a:lnTo>
                      <a:pt x="632" y="374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1433" tIns="45716" rIns="91433" bIns="45716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algn="l"/>
                <a:endParaRPr lang="zh-CN" altLang="zh-CN" sz="1400">
                  <a:latin typeface="Futura Bk"/>
                </a:endParaRPr>
              </a:p>
            </p:txBody>
          </p:sp>
          <p:sp>
            <p:nvSpPr>
              <p:cNvPr id="187" name="Line 200"/>
              <p:cNvSpPr>
                <a:spLocks noChangeShapeType="1"/>
              </p:cNvSpPr>
              <p:nvPr/>
            </p:nvSpPr>
            <p:spPr bwMode="auto">
              <a:xfrm flipH="1">
                <a:off x="2227" y="2801"/>
                <a:ext cx="1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8" name="Oval 201" descr="50%"/>
              <p:cNvSpPr>
                <a:spLocks noChangeArrowheads="1"/>
              </p:cNvSpPr>
              <p:nvPr/>
            </p:nvSpPr>
            <p:spPr bwMode="auto">
              <a:xfrm>
                <a:off x="2266" y="2837"/>
                <a:ext cx="38" cy="9"/>
              </a:xfrm>
              <a:prstGeom prst="ellipse">
                <a:avLst/>
              </a:prstGeom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1433" tIns="45716" rIns="91433" bIns="45716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algn="l">
                  <a:lnSpc>
                    <a:spcPts val="1500"/>
                  </a:lnSpc>
                  <a:spcBef>
                    <a:spcPts val="1200"/>
                  </a:spcBef>
                  <a:buClr>
                    <a:srgbClr val="005696"/>
                  </a:buClr>
                  <a:buSzPct val="80000"/>
                </a:pPr>
                <a:endParaRPr lang="zh-CN" altLang="zh-CN" sz="1400">
                  <a:latin typeface="Futura Bk"/>
                </a:endParaRPr>
              </a:p>
            </p:txBody>
          </p:sp>
          <p:sp>
            <p:nvSpPr>
              <p:cNvPr id="189" name="Oval 202" descr="50%"/>
              <p:cNvSpPr>
                <a:spLocks noChangeArrowheads="1"/>
              </p:cNvSpPr>
              <p:nvPr/>
            </p:nvSpPr>
            <p:spPr bwMode="auto">
              <a:xfrm>
                <a:off x="2277" y="2848"/>
                <a:ext cx="38" cy="9"/>
              </a:xfrm>
              <a:prstGeom prst="ellipse">
                <a:avLst/>
              </a:prstGeom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1433" tIns="45716" rIns="91433" bIns="45716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algn="l">
                  <a:lnSpc>
                    <a:spcPts val="1500"/>
                  </a:lnSpc>
                  <a:spcBef>
                    <a:spcPts val="1200"/>
                  </a:spcBef>
                  <a:buClr>
                    <a:srgbClr val="005696"/>
                  </a:buClr>
                  <a:buSzPct val="80000"/>
                </a:pPr>
                <a:endParaRPr lang="zh-CN" altLang="zh-CN" sz="1400">
                  <a:latin typeface="Futura Bk"/>
                </a:endParaRPr>
              </a:p>
            </p:txBody>
          </p:sp>
          <p:sp>
            <p:nvSpPr>
              <p:cNvPr id="190" name="Oval 203" descr="50%"/>
              <p:cNvSpPr>
                <a:spLocks noChangeArrowheads="1"/>
              </p:cNvSpPr>
              <p:nvPr/>
            </p:nvSpPr>
            <p:spPr bwMode="auto">
              <a:xfrm>
                <a:off x="2277" y="2861"/>
                <a:ext cx="38" cy="9"/>
              </a:xfrm>
              <a:prstGeom prst="ellipse">
                <a:avLst/>
              </a:prstGeom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1433" tIns="45716" rIns="91433" bIns="45716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algn="l">
                  <a:lnSpc>
                    <a:spcPts val="1500"/>
                  </a:lnSpc>
                  <a:spcBef>
                    <a:spcPts val="1200"/>
                  </a:spcBef>
                  <a:buClr>
                    <a:srgbClr val="005696"/>
                  </a:buClr>
                  <a:buSzPct val="80000"/>
                </a:pPr>
                <a:endParaRPr lang="zh-CN" altLang="zh-CN" sz="1400">
                  <a:latin typeface="Futura Bk"/>
                </a:endParaRPr>
              </a:p>
            </p:txBody>
          </p:sp>
          <p:sp>
            <p:nvSpPr>
              <p:cNvPr id="191" name="Oval 204" descr="50%"/>
              <p:cNvSpPr>
                <a:spLocks noChangeArrowheads="1"/>
              </p:cNvSpPr>
              <p:nvPr/>
            </p:nvSpPr>
            <p:spPr bwMode="auto">
              <a:xfrm>
                <a:off x="2299" y="2861"/>
                <a:ext cx="38" cy="9"/>
              </a:xfrm>
              <a:prstGeom prst="ellipse">
                <a:avLst/>
              </a:prstGeom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1433" tIns="45716" rIns="91433" bIns="45716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algn="l">
                  <a:lnSpc>
                    <a:spcPts val="1500"/>
                  </a:lnSpc>
                  <a:spcBef>
                    <a:spcPts val="1200"/>
                  </a:spcBef>
                  <a:buClr>
                    <a:srgbClr val="005696"/>
                  </a:buClr>
                  <a:buSzPct val="80000"/>
                </a:pPr>
                <a:endParaRPr lang="zh-CN" altLang="zh-CN" sz="1400">
                  <a:latin typeface="Futura Bk"/>
                </a:endParaRPr>
              </a:p>
            </p:txBody>
          </p:sp>
          <p:sp>
            <p:nvSpPr>
              <p:cNvPr id="192" name="Oval 205" descr="50%"/>
              <p:cNvSpPr>
                <a:spLocks noChangeArrowheads="1"/>
              </p:cNvSpPr>
              <p:nvPr/>
            </p:nvSpPr>
            <p:spPr bwMode="auto">
              <a:xfrm>
                <a:off x="2299" y="2872"/>
                <a:ext cx="38" cy="9"/>
              </a:xfrm>
              <a:prstGeom prst="ellipse">
                <a:avLst/>
              </a:prstGeom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1433" tIns="45716" rIns="91433" bIns="45716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algn="l">
                  <a:lnSpc>
                    <a:spcPts val="1500"/>
                  </a:lnSpc>
                  <a:spcBef>
                    <a:spcPts val="1200"/>
                  </a:spcBef>
                  <a:buClr>
                    <a:srgbClr val="005696"/>
                  </a:buClr>
                  <a:buSzPct val="80000"/>
                </a:pPr>
                <a:endParaRPr lang="zh-CN" altLang="zh-CN" sz="1400">
                  <a:latin typeface="Futura Bk"/>
                </a:endParaRPr>
              </a:p>
            </p:txBody>
          </p:sp>
          <p:sp>
            <p:nvSpPr>
              <p:cNvPr id="193" name="Oval 206" descr="50%"/>
              <p:cNvSpPr>
                <a:spLocks noChangeArrowheads="1"/>
              </p:cNvSpPr>
              <p:nvPr/>
            </p:nvSpPr>
            <p:spPr bwMode="auto">
              <a:xfrm>
                <a:off x="2299" y="2837"/>
                <a:ext cx="38" cy="9"/>
              </a:xfrm>
              <a:prstGeom prst="ellipse">
                <a:avLst/>
              </a:prstGeom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1433" tIns="45716" rIns="91433" bIns="45716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algn="l">
                  <a:lnSpc>
                    <a:spcPts val="1500"/>
                  </a:lnSpc>
                  <a:spcBef>
                    <a:spcPts val="1200"/>
                  </a:spcBef>
                  <a:buClr>
                    <a:srgbClr val="005696"/>
                  </a:buClr>
                  <a:buSzPct val="80000"/>
                </a:pPr>
                <a:endParaRPr lang="zh-CN" altLang="zh-CN" sz="1400">
                  <a:latin typeface="Futura Bk"/>
                </a:endParaRPr>
              </a:p>
            </p:txBody>
          </p:sp>
          <p:sp>
            <p:nvSpPr>
              <p:cNvPr id="194" name="Oval 207" descr="50%"/>
              <p:cNvSpPr>
                <a:spLocks noChangeArrowheads="1"/>
              </p:cNvSpPr>
              <p:nvPr/>
            </p:nvSpPr>
            <p:spPr bwMode="auto">
              <a:xfrm>
                <a:off x="2309" y="2848"/>
                <a:ext cx="38" cy="9"/>
              </a:xfrm>
              <a:prstGeom prst="ellipse">
                <a:avLst/>
              </a:prstGeom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1433" tIns="45716" rIns="91433" bIns="45716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algn="l">
                  <a:lnSpc>
                    <a:spcPts val="1500"/>
                  </a:lnSpc>
                  <a:spcBef>
                    <a:spcPts val="1200"/>
                  </a:spcBef>
                  <a:buClr>
                    <a:srgbClr val="005696"/>
                  </a:buClr>
                  <a:buSzPct val="80000"/>
                </a:pPr>
                <a:endParaRPr lang="zh-CN" altLang="zh-CN" sz="1400">
                  <a:latin typeface="Futura Bk"/>
                </a:endParaRPr>
              </a:p>
            </p:txBody>
          </p:sp>
          <p:sp>
            <p:nvSpPr>
              <p:cNvPr id="195" name="Oval 208" descr="50%"/>
              <p:cNvSpPr>
                <a:spLocks noChangeArrowheads="1"/>
              </p:cNvSpPr>
              <p:nvPr/>
            </p:nvSpPr>
            <p:spPr bwMode="auto">
              <a:xfrm>
                <a:off x="2320" y="2861"/>
                <a:ext cx="38" cy="9"/>
              </a:xfrm>
              <a:prstGeom prst="ellipse">
                <a:avLst/>
              </a:prstGeom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1433" tIns="45716" rIns="91433" bIns="45716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algn="l">
                  <a:lnSpc>
                    <a:spcPts val="1500"/>
                  </a:lnSpc>
                  <a:spcBef>
                    <a:spcPts val="1200"/>
                  </a:spcBef>
                  <a:buClr>
                    <a:srgbClr val="005696"/>
                  </a:buClr>
                  <a:buSzPct val="80000"/>
                </a:pPr>
                <a:endParaRPr lang="zh-CN" altLang="zh-CN" sz="1400">
                  <a:latin typeface="Futura Bk"/>
                </a:endParaRPr>
              </a:p>
            </p:txBody>
          </p:sp>
          <p:sp>
            <p:nvSpPr>
              <p:cNvPr id="196" name="Oval 209" descr="50%"/>
              <p:cNvSpPr>
                <a:spLocks noChangeArrowheads="1"/>
              </p:cNvSpPr>
              <p:nvPr/>
            </p:nvSpPr>
            <p:spPr bwMode="auto">
              <a:xfrm>
                <a:off x="2320" y="2884"/>
                <a:ext cx="38" cy="8"/>
              </a:xfrm>
              <a:prstGeom prst="ellipse">
                <a:avLst/>
              </a:prstGeom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1433" tIns="45716" rIns="91433" bIns="45716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algn="l">
                  <a:lnSpc>
                    <a:spcPts val="1500"/>
                  </a:lnSpc>
                  <a:spcBef>
                    <a:spcPts val="1200"/>
                  </a:spcBef>
                  <a:buClr>
                    <a:srgbClr val="005696"/>
                  </a:buClr>
                  <a:buSzPct val="80000"/>
                </a:pPr>
                <a:endParaRPr lang="zh-CN" altLang="zh-CN" sz="1400">
                  <a:latin typeface="Futura Bk"/>
                </a:endParaRPr>
              </a:p>
            </p:txBody>
          </p:sp>
          <p:sp>
            <p:nvSpPr>
              <p:cNvPr id="197" name="Oval 210" descr="50%"/>
              <p:cNvSpPr>
                <a:spLocks noChangeArrowheads="1"/>
              </p:cNvSpPr>
              <p:nvPr/>
            </p:nvSpPr>
            <p:spPr bwMode="auto">
              <a:xfrm>
                <a:off x="2342" y="2884"/>
                <a:ext cx="38" cy="8"/>
              </a:xfrm>
              <a:prstGeom prst="ellipse">
                <a:avLst/>
              </a:prstGeom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1433" tIns="45716" rIns="91433" bIns="45716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algn="l">
                  <a:lnSpc>
                    <a:spcPts val="1500"/>
                  </a:lnSpc>
                  <a:spcBef>
                    <a:spcPts val="1200"/>
                  </a:spcBef>
                  <a:buClr>
                    <a:srgbClr val="005696"/>
                  </a:buClr>
                  <a:buSzPct val="80000"/>
                </a:pPr>
                <a:endParaRPr lang="zh-CN" altLang="zh-CN" sz="1400">
                  <a:latin typeface="Futura Bk"/>
                </a:endParaRPr>
              </a:p>
            </p:txBody>
          </p:sp>
          <p:sp>
            <p:nvSpPr>
              <p:cNvPr id="198" name="Oval 211" descr="50%"/>
              <p:cNvSpPr>
                <a:spLocks noChangeArrowheads="1"/>
              </p:cNvSpPr>
              <p:nvPr/>
            </p:nvSpPr>
            <p:spPr bwMode="auto">
              <a:xfrm>
                <a:off x="2331" y="2837"/>
                <a:ext cx="38" cy="9"/>
              </a:xfrm>
              <a:prstGeom prst="ellipse">
                <a:avLst/>
              </a:prstGeom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1433" tIns="45716" rIns="91433" bIns="45716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algn="l">
                  <a:lnSpc>
                    <a:spcPts val="1500"/>
                  </a:lnSpc>
                  <a:spcBef>
                    <a:spcPts val="1200"/>
                  </a:spcBef>
                  <a:buClr>
                    <a:srgbClr val="005696"/>
                  </a:buClr>
                  <a:buSzPct val="80000"/>
                </a:pPr>
                <a:endParaRPr lang="zh-CN" altLang="zh-CN" sz="1400">
                  <a:latin typeface="Futura Bk"/>
                </a:endParaRPr>
              </a:p>
            </p:txBody>
          </p:sp>
          <p:sp>
            <p:nvSpPr>
              <p:cNvPr id="199" name="Oval 212" descr="50%"/>
              <p:cNvSpPr>
                <a:spLocks noChangeArrowheads="1"/>
              </p:cNvSpPr>
              <p:nvPr/>
            </p:nvSpPr>
            <p:spPr bwMode="auto">
              <a:xfrm>
                <a:off x="2342" y="2848"/>
                <a:ext cx="38" cy="9"/>
              </a:xfrm>
              <a:prstGeom prst="ellipse">
                <a:avLst/>
              </a:prstGeom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1433" tIns="45716" rIns="91433" bIns="45716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algn="l">
                  <a:lnSpc>
                    <a:spcPts val="1500"/>
                  </a:lnSpc>
                  <a:spcBef>
                    <a:spcPts val="1200"/>
                  </a:spcBef>
                  <a:buClr>
                    <a:srgbClr val="005696"/>
                  </a:buClr>
                  <a:buSzPct val="80000"/>
                </a:pPr>
                <a:endParaRPr lang="zh-CN" altLang="zh-CN" sz="1400">
                  <a:latin typeface="Futura Bk"/>
                </a:endParaRPr>
              </a:p>
            </p:txBody>
          </p:sp>
          <p:sp>
            <p:nvSpPr>
              <p:cNvPr id="200" name="Oval 213" descr="50%"/>
              <p:cNvSpPr>
                <a:spLocks noChangeArrowheads="1"/>
              </p:cNvSpPr>
              <p:nvPr/>
            </p:nvSpPr>
            <p:spPr bwMode="auto">
              <a:xfrm>
                <a:off x="2353" y="2861"/>
                <a:ext cx="38" cy="9"/>
              </a:xfrm>
              <a:prstGeom prst="ellipse">
                <a:avLst/>
              </a:prstGeom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1433" tIns="45716" rIns="91433" bIns="45716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algn="l">
                  <a:lnSpc>
                    <a:spcPts val="1500"/>
                  </a:lnSpc>
                  <a:spcBef>
                    <a:spcPts val="1200"/>
                  </a:spcBef>
                  <a:buClr>
                    <a:srgbClr val="005696"/>
                  </a:buClr>
                  <a:buSzPct val="80000"/>
                </a:pPr>
                <a:endParaRPr lang="zh-CN" altLang="zh-CN" sz="1400">
                  <a:latin typeface="Futura Bk"/>
                </a:endParaRPr>
              </a:p>
            </p:txBody>
          </p:sp>
          <p:sp>
            <p:nvSpPr>
              <p:cNvPr id="201" name="Oval 214" descr="50%"/>
              <p:cNvSpPr>
                <a:spLocks noChangeArrowheads="1"/>
              </p:cNvSpPr>
              <p:nvPr/>
            </p:nvSpPr>
            <p:spPr bwMode="auto">
              <a:xfrm>
                <a:off x="2364" y="2872"/>
                <a:ext cx="38" cy="9"/>
              </a:xfrm>
              <a:prstGeom prst="ellipse">
                <a:avLst/>
              </a:prstGeom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1433" tIns="45716" rIns="91433" bIns="45716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algn="l">
                  <a:lnSpc>
                    <a:spcPts val="1500"/>
                  </a:lnSpc>
                  <a:spcBef>
                    <a:spcPts val="1200"/>
                  </a:spcBef>
                  <a:buClr>
                    <a:srgbClr val="005696"/>
                  </a:buClr>
                  <a:buSzPct val="80000"/>
                </a:pPr>
                <a:endParaRPr lang="zh-CN" altLang="zh-CN" sz="1400">
                  <a:latin typeface="Futura Bk"/>
                </a:endParaRPr>
              </a:p>
            </p:txBody>
          </p:sp>
          <p:sp>
            <p:nvSpPr>
              <p:cNvPr id="202" name="Oval 215" descr="50%"/>
              <p:cNvSpPr>
                <a:spLocks noChangeArrowheads="1"/>
              </p:cNvSpPr>
              <p:nvPr/>
            </p:nvSpPr>
            <p:spPr bwMode="auto">
              <a:xfrm>
                <a:off x="2375" y="2861"/>
                <a:ext cx="38" cy="9"/>
              </a:xfrm>
              <a:prstGeom prst="ellipse">
                <a:avLst/>
              </a:prstGeom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1433" tIns="45716" rIns="91433" bIns="45716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algn="l">
                  <a:lnSpc>
                    <a:spcPts val="1500"/>
                  </a:lnSpc>
                  <a:spcBef>
                    <a:spcPts val="1200"/>
                  </a:spcBef>
                  <a:buClr>
                    <a:srgbClr val="005696"/>
                  </a:buClr>
                  <a:buSzPct val="80000"/>
                </a:pPr>
                <a:endParaRPr lang="zh-CN" altLang="zh-CN" sz="1400">
                  <a:latin typeface="Futura Bk"/>
                </a:endParaRPr>
              </a:p>
            </p:txBody>
          </p:sp>
          <p:sp>
            <p:nvSpPr>
              <p:cNvPr id="203" name="Oval 216" descr="50%"/>
              <p:cNvSpPr>
                <a:spLocks noChangeArrowheads="1"/>
              </p:cNvSpPr>
              <p:nvPr/>
            </p:nvSpPr>
            <p:spPr bwMode="auto">
              <a:xfrm>
                <a:off x="2331" y="2872"/>
                <a:ext cx="38" cy="9"/>
              </a:xfrm>
              <a:prstGeom prst="ellipse">
                <a:avLst/>
              </a:prstGeom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1433" tIns="45716" rIns="91433" bIns="45716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algn="l">
                  <a:lnSpc>
                    <a:spcPts val="1500"/>
                  </a:lnSpc>
                  <a:spcBef>
                    <a:spcPts val="1200"/>
                  </a:spcBef>
                  <a:buClr>
                    <a:srgbClr val="005696"/>
                  </a:buClr>
                  <a:buSzPct val="80000"/>
                </a:pPr>
                <a:endParaRPr lang="zh-CN" altLang="zh-CN" sz="1400">
                  <a:latin typeface="Futura Bk"/>
                </a:endParaRPr>
              </a:p>
            </p:txBody>
          </p:sp>
          <p:sp>
            <p:nvSpPr>
              <p:cNvPr id="204" name="Oval 217" descr="50%"/>
              <p:cNvSpPr>
                <a:spLocks noChangeArrowheads="1"/>
              </p:cNvSpPr>
              <p:nvPr/>
            </p:nvSpPr>
            <p:spPr bwMode="auto">
              <a:xfrm>
                <a:off x="2299" y="2884"/>
                <a:ext cx="38" cy="8"/>
              </a:xfrm>
              <a:prstGeom prst="ellipse">
                <a:avLst/>
              </a:prstGeom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1433" tIns="45716" rIns="91433" bIns="45716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algn="l">
                  <a:lnSpc>
                    <a:spcPts val="1500"/>
                  </a:lnSpc>
                  <a:spcBef>
                    <a:spcPts val="1200"/>
                  </a:spcBef>
                  <a:buClr>
                    <a:srgbClr val="005696"/>
                  </a:buClr>
                  <a:buSzPct val="80000"/>
                </a:pPr>
                <a:endParaRPr lang="zh-CN" altLang="zh-CN" sz="1400">
                  <a:latin typeface="Futura Bk"/>
                </a:endParaRPr>
              </a:p>
            </p:txBody>
          </p:sp>
          <p:sp>
            <p:nvSpPr>
              <p:cNvPr id="205" name="Oval 218" descr="50%"/>
              <p:cNvSpPr>
                <a:spLocks noChangeArrowheads="1"/>
              </p:cNvSpPr>
              <p:nvPr/>
            </p:nvSpPr>
            <p:spPr bwMode="auto">
              <a:xfrm>
                <a:off x="2288" y="2872"/>
                <a:ext cx="38" cy="9"/>
              </a:xfrm>
              <a:prstGeom prst="ellipse">
                <a:avLst/>
              </a:prstGeom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1433" tIns="45716" rIns="91433" bIns="45716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algn="l">
                  <a:lnSpc>
                    <a:spcPts val="1500"/>
                  </a:lnSpc>
                  <a:spcBef>
                    <a:spcPts val="1200"/>
                  </a:spcBef>
                  <a:buClr>
                    <a:srgbClr val="005696"/>
                  </a:buClr>
                  <a:buSzPct val="80000"/>
                </a:pPr>
                <a:endParaRPr lang="zh-CN" altLang="zh-CN" sz="1400">
                  <a:latin typeface="Futura Bk"/>
                </a:endParaRPr>
              </a:p>
            </p:txBody>
          </p:sp>
          <p:sp>
            <p:nvSpPr>
              <p:cNvPr id="206" name="Oval 219" descr="50%"/>
              <p:cNvSpPr>
                <a:spLocks noChangeArrowheads="1"/>
              </p:cNvSpPr>
              <p:nvPr/>
            </p:nvSpPr>
            <p:spPr bwMode="auto">
              <a:xfrm>
                <a:off x="2353" y="2884"/>
                <a:ext cx="38" cy="8"/>
              </a:xfrm>
              <a:prstGeom prst="ellipse">
                <a:avLst/>
              </a:prstGeom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1433" tIns="45716" rIns="91433" bIns="45716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algn="l">
                  <a:lnSpc>
                    <a:spcPts val="1500"/>
                  </a:lnSpc>
                  <a:spcBef>
                    <a:spcPts val="1200"/>
                  </a:spcBef>
                  <a:buClr>
                    <a:srgbClr val="005696"/>
                  </a:buClr>
                  <a:buSzPct val="80000"/>
                </a:pPr>
                <a:endParaRPr lang="zh-CN" altLang="zh-CN" sz="1400">
                  <a:latin typeface="Futura Bk"/>
                </a:endParaRPr>
              </a:p>
            </p:txBody>
          </p:sp>
          <p:sp>
            <p:nvSpPr>
              <p:cNvPr id="207" name="Oval 220" descr="50%"/>
              <p:cNvSpPr>
                <a:spLocks noChangeArrowheads="1"/>
              </p:cNvSpPr>
              <p:nvPr/>
            </p:nvSpPr>
            <p:spPr bwMode="auto">
              <a:xfrm>
                <a:off x="2277" y="2826"/>
                <a:ext cx="38" cy="8"/>
              </a:xfrm>
              <a:prstGeom prst="ellipse">
                <a:avLst/>
              </a:prstGeom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1433" tIns="45716" rIns="91433" bIns="45716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algn="l">
                  <a:lnSpc>
                    <a:spcPts val="1500"/>
                  </a:lnSpc>
                  <a:spcBef>
                    <a:spcPts val="1200"/>
                  </a:spcBef>
                  <a:buClr>
                    <a:srgbClr val="005696"/>
                  </a:buClr>
                  <a:buSzPct val="80000"/>
                </a:pPr>
                <a:endParaRPr lang="zh-CN" altLang="zh-CN" sz="1400">
                  <a:latin typeface="Futura Bk"/>
                </a:endParaRPr>
              </a:p>
            </p:txBody>
          </p:sp>
          <p:sp>
            <p:nvSpPr>
              <p:cNvPr id="208" name="Oval 221" descr="50%"/>
              <p:cNvSpPr>
                <a:spLocks noChangeArrowheads="1"/>
              </p:cNvSpPr>
              <p:nvPr/>
            </p:nvSpPr>
            <p:spPr bwMode="auto">
              <a:xfrm>
                <a:off x="2309" y="2826"/>
                <a:ext cx="38" cy="8"/>
              </a:xfrm>
              <a:prstGeom prst="ellipse">
                <a:avLst/>
              </a:prstGeom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1433" tIns="45716" rIns="91433" bIns="45716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algn="l">
                  <a:lnSpc>
                    <a:spcPts val="1500"/>
                  </a:lnSpc>
                  <a:spcBef>
                    <a:spcPts val="1200"/>
                  </a:spcBef>
                  <a:buClr>
                    <a:srgbClr val="005696"/>
                  </a:buClr>
                  <a:buSzPct val="80000"/>
                </a:pPr>
                <a:endParaRPr lang="zh-CN" altLang="zh-CN" sz="1400">
                  <a:latin typeface="Futura Bk"/>
                </a:endParaRPr>
              </a:p>
            </p:txBody>
          </p:sp>
          <p:sp>
            <p:nvSpPr>
              <p:cNvPr id="209" name="Oval 222" descr="50%"/>
              <p:cNvSpPr>
                <a:spLocks noChangeArrowheads="1"/>
              </p:cNvSpPr>
              <p:nvPr/>
            </p:nvSpPr>
            <p:spPr bwMode="auto">
              <a:xfrm>
                <a:off x="2342" y="2826"/>
                <a:ext cx="38" cy="8"/>
              </a:xfrm>
              <a:prstGeom prst="ellipse">
                <a:avLst/>
              </a:prstGeom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1433" tIns="45716" rIns="91433" bIns="45716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algn="l">
                  <a:lnSpc>
                    <a:spcPts val="1500"/>
                  </a:lnSpc>
                  <a:spcBef>
                    <a:spcPts val="1200"/>
                  </a:spcBef>
                  <a:buClr>
                    <a:srgbClr val="005696"/>
                  </a:buClr>
                  <a:buSzPct val="80000"/>
                </a:pPr>
                <a:endParaRPr lang="zh-CN" altLang="zh-CN" sz="1400">
                  <a:latin typeface="Futura Bk"/>
                </a:endParaRPr>
              </a:p>
            </p:txBody>
          </p:sp>
          <p:sp>
            <p:nvSpPr>
              <p:cNvPr id="210" name="Freeform 223"/>
              <p:cNvSpPr>
                <a:spLocks/>
              </p:cNvSpPr>
              <p:nvPr/>
            </p:nvSpPr>
            <p:spPr bwMode="auto">
              <a:xfrm>
                <a:off x="2229" y="2804"/>
                <a:ext cx="34" cy="165"/>
              </a:xfrm>
              <a:custGeom>
                <a:avLst/>
                <a:gdLst>
                  <a:gd name="T0" fmla="*/ 0 w 34"/>
                  <a:gd name="T1" fmla="*/ 0 h 165"/>
                  <a:gd name="T2" fmla="*/ 0 w 34"/>
                  <a:gd name="T3" fmla="*/ 128 h 165"/>
                  <a:gd name="T4" fmla="*/ 33 w 34"/>
                  <a:gd name="T5" fmla="*/ 164 h 165"/>
                  <a:gd name="T6" fmla="*/ 33 w 34"/>
                  <a:gd name="T7" fmla="*/ 34 h 165"/>
                  <a:gd name="T8" fmla="*/ 0 w 34"/>
                  <a:gd name="T9" fmla="*/ 0 h 1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"/>
                  <a:gd name="T16" fmla="*/ 0 h 165"/>
                  <a:gd name="T17" fmla="*/ 34 w 34"/>
                  <a:gd name="T18" fmla="*/ 165 h 1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" h="165">
                    <a:moveTo>
                      <a:pt x="0" y="0"/>
                    </a:moveTo>
                    <a:lnTo>
                      <a:pt x="0" y="128"/>
                    </a:lnTo>
                    <a:lnTo>
                      <a:pt x="33" y="164"/>
                    </a:lnTo>
                    <a:lnTo>
                      <a:pt x="33" y="3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lIns="91433" tIns="45716" rIns="91433" bIns="45716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algn="l"/>
                <a:endParaRPr lang="zh-CN" altLang="zh-CN" sz="1400">
                  <a:latin typeface="Futura Bk"/>
                </a:endParaRPr>
              </a:p>
            </p:txBody>
          </p:sp>
          <p:sp>
            <p:nvSpPr>
              <p:cNvPr id="211" name="Freeform 224"/>
              <p:cNvSpPr>
                <a:spLocks/>
              </p:cNvSpPr>
              <p:nvPr/>
            </p:nvSpPr>
            <p:spPr bwMode="auto">
              <a:xfrm>
                <a:off x="2231" y="2808"/>
                <a:ext cx="34" cy="154"/>
              </a:xfrm>
              <a:custGeom>
                <a:avLst/>
                <a:gdLst>
                  <a:gd name="T0" fmla="*/ 33 w 34"/>
                  <a:gd name="T1" fmla="*/ 153 h 154"/>
                  <a:gd name="T2" fmla="*/ 0 w 34"/>
                  <a:gd name="T3" fmla="*/ 129 h 154"/>
                  <a:gd name="T4" fmla="*/ 0 w 34"/>
                  <a:gd name="T5" fmla="*/ 12 h 154"/>
                  <a:gd name="T6" fmla="*/ 0 w 34"/>
                  <a:gd name="T7" fmla="*/ 0 h 154"/>
                  <a:gd name="T8" fmla="*/ 33 w 34"/>
                  <a:gd name="T9" fmla="*/ 23 h 154"/>
                  <a:gd name="T10" fmla="*/ 33 w 34"/>
                  <a:gd name="T11" fmla="*/ 153 h 15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4"/>
                  <a:gd name="T19" fmla="*/ 0 h 154"/>
                  <a:gd name="T20" fmla="*/ 34 w 34"/>
                  <a:gd name="T21" fmla="*/ 154 h 15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4" h="154">
                    <a:moveTo>
                      <a:pt x="33" y="153"/>
                    </a:moveTo>
                    <a:lnTo>
                      <a:pt x="0" y="129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33" y="23"/>
                    </a:lnTo>
                    <a:lnTo>
                      <a:pt x="33" y="153"/>
                    </a:lnTo>
                  </a:path>
                </a:pathLst>
              </a:custGeom>
              <a:solidFill>
                <a:srgbClr val="FFFFFF"/>
              </a:solidFill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lIns="91433" tIns="45716" rIns="91433" bIns="45716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algn="l"/>
                <a:endParaRPr lang="zh-CN" altLang="zh-CN" sz="1400">
                  <a:latin typeface="Futura Bk"/>
                </a:endParaRPr>
              </a:p>
            </p:txBody>
          </p:sp>
        </p:grpSp>
        <p:sp>
          <p:nvSpPr>
            <p:cNvPr id="59" name="Freeform 225"/>
            <p:cNvSpPr>
              <a:spLocks/>
            </p:cNvSpPr>
            <p:nvPr/>
          </p:nvSpPr>
          <p:spPr bwMode="auto">
            <a:xfrm>
              <a:off x="2020" y="2904"/>
              <a:ext cx="16" cy="16"/>
            </a:xfrm>
            <a:custGeom>
              <a:avLst/>
              <a:gdLst>
                <a:gd name="T0" fmla="*/ 0 w 16"/>
                <a:gd name="T1" fmla="*/ 0 h 16"/>
                <a:gd name="T2" fmla="*/ 15 w 16"/>
                <a:gd name="T3" fmla="*/ 9 h 16"/>
                <a:gd name="T4" fmla="*/ 10 w 16"/>
                <a:gd name="T5" fmla="*/ 12 h 16"/>
                <a:gd name="T6" fmla="*/ 7 w 16"/>
                <a:gd name="T7" fmla="*/ 15 h 16"/>
                <a:gd name="T8" fmla="*/ 0 w 16"/>
                <a:gd name="T9" fmla="*/ 0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16"/>
                <a:gd name="T17" fmla="*/ 16 w 16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16">
                  <a:moveTo>
                    <a:pt x="0" y="0"/>
                  </a:moveTo>
                  <a:lnTo>
                    <a:pt x="15" y="9"/>
                  </a:lnTo>
                  <a:lnTo>
                    <a:pt x="10" y="12"/>
                  </a:lnTo>
                  <a:lnTo>
                    <a:pt x="7" y="15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60" name="Line 226"/>
            <p:cNvSpPr>
              <a:spLocks noChangeShapeType="1"/>
            </p:cNvSpPr>
            <p:nvPr/>
          </p:nvSpPr>
          <p:spPr bwMode="auto">
            <a:xfrm flipH="1" flipV="1">
              <a:off x="2023" y="2908"/>
              <a:ext cx="35" cy="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1" name="Rectangle 227"/>
            <p:cNvSpPr>
              <a:spLocks noChangeArrowheads="1"/>
            </p:cNvSpPr>
            <p:nvPr/>
          </p:nvSpPr>
          <p:spPr bwMode="auto">
            <a:xfrm>
              <a:off x="1968" y="2511"/>
              <a:ext cx="91" cy="9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1" tIns="44447" rIns="90481" bIns="44447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>
                <a:lnSpc>
                  <a:spcPts val="1500"/>
                </a:lnSpc>
                <a:buClr>
                  <a:srgbClr val="005696"/>
                </a:buClr>
                <a:buSzPct val="80000"/>
              </a:pPr>
              <a:r>
                <a:rPr lang="en-US" altLang="zh-CN" sz="800"/>
                <a:t>25-02-023 L</a:t>
              </a:r>
            </a:p>
          </p:txBody>
        </p:sp>
        <p:sp>
          <p:nvSpPr>
            <p:cNvPr id="62" name="Freeform 228" descr="25%"/>
            <p:cNvSpPr>
              <a:spLocks/>
            </p:cNvSpPr>
            <p:nvPr/>
          </p:nvSpPr>
          <p:spPr bwMode="auto">
            <a:xfrm>
              <a:off x="1838" y="2904"/>
              <a:ext cx="87" cy="71"/>
            </a:xfrm>
            <a:custGeom>
              <a:avLst/>
              <a:gdLst>
                <a:gd name="T0" fmla="*/ 0 w 87"/>
                <a:gd name="T1" fmla="*/ 57 h 71"/>
                <a:gd name="T2" fmla="*/ 86 w 87"/>
                <a:gd name="T3" fmla="*/ 0 h 71"/>
                <a:gd name="T4" fmla="*/ 86 w 87"/>
                <a:gd name="T5" fmla="*/ 11 h 71"/>
                <a:gd name="T6" fmla="*/ 0 w 87"/>
                <a:gd name="T7" fmla="*/ 70 h 71"/>
                <a:gd name="T8" fmla="*/ 0 w 87"/>
                <a:gd name="T9" fmla="*/ 57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71"/>
                <a:gd name="T17" fmla="*/ 87 w 87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71">
                  <a:moveTo>
                    <a:pt x="0" y="57"/>
                  </a:moveTo>
                  <a:lnTo>
                    <a:pt x="86" y="0"/>
                  </a:lnTo>
                  <a:lnTo>
                    <a:pt x="86" y="11"/>
                  </a:lnTo>
                  <a:lnTo>
                    <a:pt x="0" y="70"/>
                  </a:lnTo>
                  <a:lnTo>
                    <a:pt x="0" y="57"/>
                  </a:lnTo>
                </a:path>
              </a:pathLst>
            </a:custGeom>
            <a:pattFill prst="pct25">
              <a:fgClr>
                <a:srgbClr val="000000"/>
              </a:fgClr>
              <a:bgClr>
                <a:srgbClr val="FFFFFF"/>
              </a:bgClr>
            </a:patt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63" name="Rectangle 229"/>
            <p:cNvSpPr>
              <a:spLocks noChangeArrowheads="1"/>
            </p:cNvSpPr>
            <p:nvPr/>
          </p:nvSpPr>
          <p:spPr bwMode="auto">
            <a:xfrm>
              <a:off x="1884" y="2888"/>
              <a:ext cx="38" cy="1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latin typeface="Futura Bk"/>
              </a:endParaRPr>
            </a:p>
          </p:txBody>
        </p:sp>
        <p:sp>
          <p:nvSpPr>
            <p:cNvPr id="64" name="Rectangle 230"/>
            <p:cNvSpPr>
              <a:spLocks noChangeArrowheads="1"/>
            </p:cNvSpPr>
            <p:nvPr/>
          </p:nvSpPr>
          <p:spPr bwMode="auto">
            <a:xfrm>
              <a:off x="1852" y="2856"/>
              <a:ext cx="331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1" tIns="44447" rIns="90481" bIns="44447"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>
                <a:lnSpc>
                  <a:spcPts val="1500"/>
                </a:lnSpc>
                <a:buClr>
                  <a:srgbClr val="005696"/>
                </a:buClr>
                <a:buSzPct val="80000"/>
              </a:pPr>
              <a:r>
                <a:rPr lang="en-US" altLang="zh-CN" sz="700">
                  <a:solidFill>
                    <a:srgbClr val="000000"/>
                  </a:solidFill>
                </a:rPr>
                <a:t>4981522</a:t>
              </a:r>
            </a:p>
          </p:txBody>
        </p:sp>
        <p:sp>
          <p:nvSpPr>
            <p:cNvPr id="65" name="Freeform 231" descr="50%"/>
            <p:cNvSpPr>
              <a:spLocks/>
            </p:cNvSpPr>
            <p:nvPr/>
          </p:nvSpPr>
          <p:spPr bwMode="auto">
            <a:xfrm>
              <a:off x="1838" y="2858"/>
              <a:ext cx="87" cy="117"/>
            </a:xfrm>
            <a:custGeom>
              <a:avLst/>
              <a:gdLst>
                <a:gd name="T0" fmla="*/ 86 w 87"/>
                <a:gd name="T1" fmla="*/ 0 h 117"/>
                <a:gd name="T2" fmla="*/ 86 w 87"/>
                <a:gd name="T3" fmla="*/ 57 h 117"/>
                <a:gd name="T4" fmla="*/ 0 w 87"/>
                <a:gd name="T5" fmla="*/ 116 h 117"/>
                <a:gd name="T6" fmla="*/ 86 w 87"/>
                <a:gd name="T7" fmla="*/ 0 h 1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7"/>
                <a:gd name="T13" fmla="*/ 0 h 117"/>
                <a:gd name="T14" fmla="*/ 87 w 87"/>
                <a:gd name="T15" fmla="*/ 117 h 1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7" h="117">
                  <a:moveTo>
                    <a:pt x="86" y="0"/>
                  </a:moveTo>
                  <a:lnTo>
                    <a:pt x="86" y="57"/>
                  </a:lnTo>
                  <a:lnTo>
                    <a:pt x="0" y="116"/>
                  </a:lnTo>
                  <a:lnTo>
                    <a:pt x="86" y="0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66" name="Freeform 232" descr="50%"/>
            <p:cNvSpPr>
              <a:spLocks/>
            </p:cNvSpPr>
            <p:nvPr/>
          </p:nvSpPr>
          <p:spPr bwMode="auto">
            <a:xfrm>
              <a:off x="1826" y="2648"/>
              <a:ext cx="132" cy="35"/>
            </a:xfrm>
            <a:custGeom>
              <a:avLst/>
              <a:gdLst>
                <a:gd name="T0" fmla="*/ 0 w 132"/>
                <a:gd name="T1" fmla="*/ 34 h 35"/>
                <a:gd name="T2" fmla="*/ 119 w 132"/>
                <a:gd name="T3" fmla="*/ 0 h 35"/>
                <a:gd name="T4" fmla="*/ 131 w 132"/>
                <a:gd name="T5" fmla="*/ 0 h 35"/>
                <a:gd name="T6" fmla="*/ 10 w 132"/>
                <a:gd name="T7" fmla="*/ 34 h 35"/>
                <a:gd name="T8" fmla="*/ 0 w 132"/>
                <a:gd name="T9" fmla="*/ 34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35"/>
                <a:gd name="T17" fmla="*/ 132 w 132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35">
                  <a:moveTo>
                    <a:pt x="0" y="34"/>
                  </a:moveTo>
                  <a:lnTo>
                    <a:pt x="119" y="0"/>
                  </a:lnTo>
                  <a:lnTo>
                    <a:pt x="131" y="0"/>
                  </a:lnTo>
                  <a:lnTo>
                    <a:pt x="10" y="34"/>
                  </a:lnTo>
                  <a:lnTo>
                    <a:pt x="0" y="34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67" name="Freeform 233"/>
            <p:cNvSpPr>
              <a:spLocks/>
            </p:cNvSpPr>
            <p:nvPr/>
          </p:nvSpPr>
          <p:spPr bwMode="auto">
            <a:xfrm>
              <a:off x="1838" y="2648"/>
              <a:ext cx="120" cy="59"/>
            </a:xfrm>
            <a:custGeom>
              <a:avLst/>
              <a:gdLst>
                <a:gd name="T0" fmla="*/ 0 w 120"/>
                <a:gd name="T1" fmla="*/ 58 h 59"/>
                <a:gd name="T2" fmla="*/ 119 w 120"/>
                <a:gd name="T3" fmla="*/ 23 h 59"/>
                <a:gd name="T4" fmla="*/ 119 w 120"/>
                <a:gd name="T5" fmla="*/ 0 h 59"/>
                <a:gd name="T6" fmla="*/ 0 w 120"/>
                <a:gd name="T7" fmla="*/ 34 h 59"/>
                <a:gd name="T8" fmla="*/ 0 w 120"/>
                <a:gd name="T9" fmla="*/ 58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59"/>
                <a:gd name="T17" fmla="*/ 120 w 120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59">
                  <a:moveTo>
                    <a:pt x="0" y="58"/>
                  </a:moveTo>
                  <a:lnTo>
                    <a:pt x="119" y="23"/>
                  </a:lnTo>
                  <a:lnTo>
                    <a:pt x="119" y="0"/>
                  </a:lnTo>
                  <a:lnTo>
                    <a:pt x="0" y="34"/>
                  </a:lnTo>
                  <a:lnTo>
                    <a:pt x="0" y="58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68" name="Freeform 234" descr="10%"/>
            <p:cNvSpPr>
              <a:spLocks/>
            </p:cNvSpPr>
            <p:nvPr/>
          </p:nvSpPr>
          <p:spPr bwMode="auto">
            <a:xfrm>
              <a:off x="2108" y="2584"/>
              <a:ext cx="79" cy="204"/>
            </a:xfrm>
            <a:custGeom>
              <a:avLst/>
              <a:gdLst>
                <a:gd name="T0" fmla="*/ 0 w 79"/>
                <a:gd name="T1" fmla="*/ 0 h 204"/>
                <a:gd name="T2" fmla="*/ 66 w 79"/>
                <a:gd name="T3" fmla="*/ 176 h 204"/>
                <a:gd name="T4" fmla="*/ 78 w 79"/>
                <a:gd name="T5" fmla="*/ 203 h 204"/>
                <a:gd name="T6" fmla="*/ 78 w 79"/>
                <a:gd name="T7" fmla="*/ 176 h 204"/>
                <a:gd name="T8" fmla="*/ 11 w 79"/>
                <a:gd name="T9" fmla="*/ 0 h 204"/>
                <a:gd name="T10" fmla="*/ 0 w 79"/>
                <a:gd name="T11" fmla="*/ 0 h 2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9"/>
                <a:gd name="T19" fmla="*/ 0 h 204"/>
                <a:gd name="T20" fmla="*/ 79 w 79"/>
                <a:gd name="T21" fmla="*/ 204 h 2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9" h="204">
                  <a:moveTo>
                    <a:pt x="0" y="0"/>
                  </a:moveTo>
                  <a:lnTo>
                    <a:pt x="66" y="176"/>
                  </a:lnTo>
                  <a:lnTo>
                    <a:pt x="78" y="203"/>
                  </a:lnTo>
                  <a:lnTo>
                    <a:pt x="78" y="176"/>
                  </a:lnTo>
                  <a:lnTo>
                    <a:pt x="11" y="0"/>
                  </a:lnTo>
                  <a:lnTo>
                    <a:pt x="0" y="0"/>
                  </a:lnTo>
                </a:path>
              </a:pathLst>
            </a:custGeom>
            <a:pattFill prst="pct10">
              <a:fgClr>
                <a:srgbClr val="000000"/>
              </a:fgClr>
              <a:bgClr>
                <a:srgbClr val="FFFFFF"/>
              </a:bgClr>
            </a:patt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69" name="Freeform 235" descr="10%"/>
            <p:cNvSpPr>
              <a:spLocks/>
            </p:cNvSpPr>
            <p:nvPr/>
          </p:nvSpPr>
          <p:spPr bwMode="auto">
            <a:xfrm>
              <a:off x="1859" y="2582"/>
              <a:ext cx="77" cy="206"/>
            </a:xfrm>
            <a:custGeom>
              <a:avLst/>
              <a:gdLst>
                <a:gd name="T0" fmla="*/ 76 w 77"/>
                <a:gd name="T1" fmla="*/ 0 h 206"/>
                <a:gd name="T2" fmla="*/ 10 w 77"/>
                <a:gd name="T3" fmla="*/ 178 h 206"/>
                <a:gd name="T4" fmla="*/ 0 w 77"/>
                <a:gd name="T5" fmla="*/ 205 h 206"/>
                <a:gd name="T6" fmla="*/ 0 w 77"/>
                <a:gd name="T7" fmla="*/ 178 h 206"/>
                <a:gd name="T8" fmla="*/ 64 w 77"/>
                <a:gd name="T9" fmla="*/ 0 h 206"/>
                <a:gd name="T10" fmla="*/ 76 w 77"/>
                <a:gd name="T11" fmla="*/ 0 h 2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7"/>
                <a:gd name="T19" fmla="*/ 0 h 206"/>
                <a:gd name="T20" fmla="*/ 77 w 77"/>
                <a:gd name="T21" fmla="*/ 206 h 2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7" h="206">
                  <a:moveTo>
                    <a:pt x="76" y="0"/>
                  </a:moveTo>
                  <a:lnTo>
                    <a:pt x="10" y="178"/>
                  </a:lnTo>
                  <a:lnTo>
                    <a:pt x="0" y="205"/>
                  </a:lnTo>
                  <a:lnTo>
                    <a:pt x="0" y="178"/>
                  </a:lnTo>
                  <a:lnTo>
                    <a:pt x="64" y="0"/>
                  </a:lnTo>
                  <a:lnTo>
                    <a:pt x="76" y="0"/>
                  </a:lnTo>
                </a:path>
              </a:pathLst>
            </a:custGeom>
            <a:pattFill prst="pct10">
              <a:fgClr>
                <a:srgbClr val="000000"/>
              </a:fgClr>
              <a:bgClr>
                <a:srgbClr val="FFFFFF"/>
              </a:bgClr>
            </a:patt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70" name="Rectangle 236" descr="10%"/>
            <p:cNvSpPr>
              <a:spLocks noChangeArrowheads="1"/>
            </p:cNvSpPr>
            <p:nvPr/>
          </p:nvSpPr>
          <p:spPr bwMode="auto">
            <a:xfrm>
              <a:off x="1927" y="2585"/>
              <a:ext cx="8" cy="329"/>
            </a:xfrm>
            <a:prstGeom prst="rect">
              <a:avLst/>
            </a:prstGeom>
            <a:pattFill prst="pct10">
              <a:fgClr>
                <a:srgbClr val="000000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latin typeface="Futura Bk"/>
              </a:endParaRPr>
            </a:p>
          </p:txBody>
        </p:sp>
        <p:sp>
          <p:nvSpPr>
            <p:cNvPr id="71" name="Rectangle 237" descr="10%"/>
            <p:cNvSpPr>
              <a:spLocks noChangeArrowheads="1"/>
            </p:cNvSpPr>
            <p:nvPr/>
          </p:nvSpPr>
          <p:spPr bwMode="auto">
            <a:xfrm>
              <a:off x="2112" y="2584"/>
              <a:ext cx="8" cy="330"/>
            </a:xfrm>
            <a:prstGeom prst="rect">
              <a:avLst/>
            </a:prstGeom>
            <a:pattFill prst="pct10">
              <a:fgClr>
                <a:srgbClr val="000000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latin typeface="Futura Bk"/>
              </a:endParaRPr>
            </a:p>
          </p:txBody>
        </p:sp>
        <p:sp>
          <p:nvSpPr>
            <p:cNvPr id="72" name="Freeform 238" descr="Light vertical"/>
            <p:cNvSpPr>
              <a:spLocks/>
            </p:cNvSpPr>
            <p:nvPr/>
          </p:nvSpPr>
          <p:spPr bwMode="auto">
            <a:xfrm>
              <a:off x="1848" y="2823"/>
              <a:ext cx="349" cy="58"/>
            </a:xfrm>
            <a:custGeom>
              <a:avLst/>
              <a:gdLst>
                <a:gd name="T0" fmla="*/ 0 w 349"/>
                <a:gd name="T1" fmla="*/ 57 h 58"/>
                <a:gd name="T2" fmla="*/ 87 w 349"/>
                <a:gd name="T3" fmla="*/ 0 h 58"/>
                <a:gd name="T4" fmla="*/ 260 w 349"/>
                <a:gd name="T5" fmla="*/ 0 h 58"/>
                <a:gd name="T6" fmla="*/ 348 w 349"/>
                <a:gd name="T7" fmla="*/ 57 h 58"/>
                <a:gd name="T8" fmla="*/ 0 w 349"/>
                <a:gd name="T9" fmla="*/ 57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9"/>
                <a:gd name="T16" fmla="*/ 0 h 58"/>
                <a:gd name="T17" fmla="*/ 349 w 349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9" h="58">
                  <a:moveTo>
                    <a:pt x="0" y="57"/>
                  </a:moveTo>
                  <a:lnTo>
                    <a:pt x="87" y="0"/>
                  </a:lnTo>
                  <a:lnTo>
                    <a:pt x="260" y="0"/>
                  </a:lnTo>
                  <a:lnTo>
                    <a:pt x="348" y="57"/>
                  </a:lnTo>
                  <a:lnTo>
                    <a:pt x="0" y="57"/>
                  </a:lnTo>
                </a:path>
              </a:pathLst>
            </a:custGeom>
            <a:pattFill prst="ltVert">
              <a:fgClr>
                <a:srgbClr val="000000"/>
              </a:fgClr>
              <a:bgClr>
                <a:srgbClr val="FFFFFF"/>
              </a:bgClr>
            </a:patt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73" name="Freeform 239"/>
            <p:cNvSpPr>
              <a:spLocks/>
            </p:cNvSpPr>
            <p:nvPr/>
          </p:nvSpPr>
          <p:spPr bwMode="auto">
            <a:xfrm>
              <a:off x="1903" y="2823"/>
              <a:ext cx="44" cy="35"/>
            </a:xfrm>
            <a:custGeom>
              <a:avLst/>
              <a:gdLst>
                <a:gd name="T0" fmla="*/ 0 w 44"/>
                <a:gd name="T1" fmla="*/ 0 h 35"/>
                <a:gd name="T2" fmla="*/ 0 w 44"/>
                <a:gd name="T3" fmla="*/ 34 h 35"/>
                <a:gd name="T4" fmla="*/ 43 w 44"/>
                <a:gd name="T5" fmla="*/ 34 h 35"/>
                <a:gd name="T6" fmla="*/ 43 w 44"/>
                <a:gd name="T7" fmla="*/ 0 h 35"/>
                <a:gd name="T8" fmla="*/ 0 w 44"/>
                <a:gd name="T9" fmla="*/ 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35"/>
                <a:gd name="T17" fmla="*/ 44 w 44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35">
                  <a:moveTo>
                    <a:pt x="0" y="0"/>
                  </a:moveTo>
                  <a:lnTo>
                    <a:pt x="0" y="34"/>
                  </a:lnTo>
                  <a:lnTo>
                    <a:pt x="43" y="34"/>
                  </a:lnTo>
                  <a:lnTo>
                    <a:pt x="43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74" name="Freeform 240"/>
            <p:cNvSpPr>
              <a:spLocks/>
            </p:cNvSpPr>
            <p:nvPr/>
          </p:nvSpPr>
          <p:spPr bwMode="auto">
            <a:xfrm>
              <a:off x="1903" y="2811"/>
              <a:ext cx="55" cy="15"/>
            </a:xfrm>
            <a:custGeom>
              <a:avLst/>
              <a:gdLst>
                <a:gd name="T0" fmla="*/ 0 w 55"/>
                <a:gd name="T1" fmla="*/ 14 h 15"/>
                <a:gd name="T2" fmla="*/ 21 w 55"/>
                <a:gd name="T3" fmla="*/ 0 h 15"/>
                <a:gd name="T4" fmla="*/ 42 w 55"/>
                <a:gd name="T5" fmla="*/ 0 h 15"/>
                <a:gd name="T6" fmla="*/ 54 w 55"/>
                <a:gd name="T7" fmla="*/ 0 h 15"/>
                <a:gd name="T8" fmla="*/ 42 w 55"/>
                <a:gd name="T9" fmla="*/ 14 h 15"/>
                <a:gd name="T10" fmla="*/ 0 w 55"/>
                <a:gd name="T11" fmla="*/ 14 h 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5"/>
                <a:gd name="T19" fmla="*/ 0 h 15"/>
                <a:gd name="T20" fmla="*/ 55 w 55"/>
                <a:gd name="T21" fmla="*/ 15 h 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5" h="15">
                  <a:moveTo>
                    <a:pt x="0" y="14"/>
                  </a:moveTo>
                  <a:lnTo>
                    <a:pt x="21" y="0"/>
                  </a:lnTo>
                  <a:lnTo>
                    <a:pt x="42" y="0"/>
                  </a:lnTo>
                  <a:lnTo>
                    <a:pt x="54" y="0"/>
                  </a:lnTo>
                  <a:lnTo>
                    <a:pt x="42" y="14"/>
                  </a:lnTo>
                  <a:lnTo>
                    <a:pt x="0" y="14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75" name="Freeform 241"/>
            <p:cNvSpPr>
              <a:spLocks/>
            </p:cNvSpPr>
            <p:nvPr/>
          </p:nvSpPr>
          <p:spPr bwMode="auto">
            <a:xfrm>
              <a:off x="1946" y="2811"/>
              <a:ext cx="16" cy="47"/>
            </a:xfrm>
            <a:custGeom>
              <a:avLst/>
              <a:gdLst>
                <a:gd name="T0" fmla="*/ 15 w 16"/>
                <a:gd name="T1" fmla="*/ 0 h 47"/>
                <a:gd name="T2" fmla="*/ 15 w 16"/>
                <a:gd name="T3" fmla="*/ 22 h 47"/>
                <a:gd name="T4" fmla="*/ 0 w 16"/>
                <a:gd name="T5" fmla="*/ 46 h 47"/>
                <a:gd name="T6" fmla="*/ 0 w 16"/>
                <a:gd name="T7" fmla="*/ 11 h 47"/>
                <a:gd name="T8" fmla="*/ 15 w 16"/>
                <a:gd name="T9" fmla="*/ 0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47"/>
                <a:gd name="T17" fmla="*/ 16 w 16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47">
                  <a:moveTo>
                    <a:pt x="15" y="0"/>
                  </a:moveTo>
                  <a:lnTo>
                    <a:pt x="15" y="22"/>
                  </a:lnTo>
                  <a:lnTo>
                    <a:pt x="0" y="46"/>
                  </a:lnTo>
                  <a:lnTo>
                    <a:pt x="0" y="11"/>
                  </a:lnTo>
                  <a:lnTo>
                    <a:pt x="15" y="0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76" name="Freeform 242" descr="Light vertical"/>
            <p:cNvSpPr>
              <a:spLocks/>
            </p:cNvSpPr>
            <p:nvPr/>
          </p:nvSpPr>
          <p:spPr bwMode="auto">
            <a:xfrm>
              <a:off x="1848" y="2671"/>
              <a:ext cx="349" cy="25"/>
            </a:xfrm>
            <a:custGeom>
              <a:avLst/>
              <a:gdLst>
                <a:gd name="T0" fmla="*/ 0 w 349"/>
                <a:gd name="T1" fmla="*/ 24 h 25"/>
                <a:gd name="T2" fmla="*/ 87 w 349"/>
                <a:gd name="T3" fmla="*/ 0 h 25"/>
                <a:gd name="T4" fmla="*/ 260 w 349"/>
                <a:gd name="T5" fmla="*/ 0 h 25"/>
                <a:gd name="T6" fmla="*/ 348 w 349"/>
                <a:gd name="T7" fmla="*/ 24 h 25"/>
                <a:gd name="T8" fmla="*/ 0 w 349"/>
                <a:gd name="T9" fmla="*/ 24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9"/>
                <a:gd name="T16" fmla="*/ 0 h 25"/>
                <a:gd name="T17" fmla="*/ 349 w 349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9" h="25">
                  <a:moveTo>
                    <a:pt x="0" y="24"/>
                  </a:moveTo>
                  <a:lnTo>
                    <a:pt x="87" y="0"/>
                  </a:lnTo>
                  <a:lnTo>
                    <a:pt x="260" y="0"/>
                  </a:lnTo>
                  <a:lnTo>
                    <a:pt x="348" y="24"/>
                  </a:lnTo>
                  <a:lnTo>
                    <a:pt x="0" y="24"/>
                  </a:lnTo>
                </a:path>
              </a:pathLst>
            </a:custGeom>
            <a:pattFill prst="ltVert">
              <a:fgClr>
                <a:srgbClr val="000000"/>
              </a:fgClr>
              <a:bgClr>
                <a:srgbClr val="FFFFFF"/>
              </a:bgClr>
            </a:patt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77" name="Freeform 243" descr="Light vertical"/>
            <p:cNvSpPr>
              <a:spLocks/>
            </p:cNvSpPr>
            <p:nvPr/>
          </p:nvSpPr>
          <p:spPr bwMode="auto">
            <a:xfrm>
              <a:off x="1848" y="2741"/>
              <a:ext cx="349" cy="47"/>
            </a:xfrm>
            <a:custGeom>
              <a:avLst/>
              <a:gdLst>
                <a:gd name="T0" fmla="*/ 0 w 349"/>
                <a:gd name="T1" fmla="*/ 46 h 47"/>
                <a:gd name="T2" fmla="*/ 87 w 349"/>
                <a:gd name="T3" fmla="*/ 0 h 47"/>
                <a:gd name="T4" fmla="*/ 260 w 349"/>
                <a:gd name="T5" fmla="*/ 0 h 47"/>
                <a:gd name="T6" fmla="*/ 348 w 349"/>
                <a:gd name="T7" fmla="*/ 46 h 47"/>
                <a:gd name="T8" fmla="*/ 0 w 349"/>
                <a:gd name="T9" fmla="*/ 46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9"/>
                <a:gd name="T16" fmla="*/ 0 h 47"/>
                <a:gd name="T17" fmla="*/ 349 w 349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9" h="47">
                  <a:moveTo>
                    <a:pt x="0" y="46"/>
                  </a:moveTo>
                  <a:lnTo>
                    <a:pt x="87" y="0"/>
                  </a:lnTo>
                  <a:lnTo>
                    <a:pt x="260" y="0"/>
                  </a:lnTo>
                  <a:lnTo>
                    <a:pt x="348" y="46"/>
                  </a:lnTo>
                  <a:lnTo>
                    <a:pt x="0" y="46"/>
                  </a:lnTo>
                </a:path>
              </a:pathLst>
            </a:custGeom>
            <a:pattFill prst="ltVert">
              <a:fgClr>
                <a:srgbClr val="000000"/>
              </a:fgClr>
              <a:bgClr>
                <a:srgbClr val="FFFFFF"/>
              </a:bgClr>
            </a:patt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78" name="Freeform 244"/>
            <p:cNvSpPr>
              <a:spLocks/>
            </p:cNvSpPr>
            <p:nvPr/>
          </p:nvSpPr>
          <p:spPr bwMode="auto">
            <a:xfrm>
              <a:off x="1881" y="2835"/>
              <a:ext cx="55" cy="15"/>
            </a:xfrm>
            <a:custGeom>
              <a:avLst/>
              <a:gdLst>
                <a:gd name="T0" fmla="*/ 0 w 55"/>
                <a:gd name="T1" fmla="*/ 14 h 15"/>
                <a:gd name="T2" fmla="*/ 21 w 55"/>
                <a:gd name="T3" fmla="*/ 0 h 15"/>
                <a:gd name="T4" fmla="*/ 43 w 55"/>
                <a:gd name="T5" fmla="*/ 0 h 15"/>
                <a:gd name="T6" fmla="*/ 54 w 55"/>
                <a:gd name="T7" fmla="*/ 0 h 15"/>
                <a:gd name="T8" fmla="*/ 43 w 55"/>
                <a:gd name="T9" fmla="*/ 14 h 15"/>
                <a:gd name="T10" fmla="*/ 0 w 55"/>
                <a:gd name="T11" fmla="*/ 14 h 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5"/>
                <a:gd name="T19" fmla="*/ 0 h 15"/>
                <a:gd name="T20" fmla="*/ 55 w 55"/>
                <a:gd name="T21" fmla="*/ 15 h 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5" h="15">
                  <a:moveTo>
                    <a:pt x="0" y="14"/>
                  </a:moveTo>
                  <a:lnTo>
                    <a:pt x="21" y="0"/>
                  </a:lnTo>
                  <a:lnTo>
                    <a:pt x="43" y="0"/>
                  </a:lnTo>
                  <a:lnTo>
                    <a:pt x="54" y="0"/>
                  </a:lnTo>
                  <a:lnTo>
                    <a:pt x="43" y="14"/>
                  </a:lnTo>
                  <a:lnTo>
                    <a:pt x="0" y="14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79" name="Freeform 245"/>
            <p:cNvSpPr>
              <a:spLocks/>
            </p:cNvSpPr>
            <p:nvPr/>
          </p:nvSpPr>
          <p:spPr bwMode="auto">
            <a:xfrm>
              <a:off x="1925" y="2835"/>
              <a:ext cx="16" cy="46"/>
            </a:xfrm>
            <a:custGeom>
              <a:avLst/>
              <a:gdLst>
                <a:gd name="T0" fmla="*/ 15 w 16"/>
                <a:gd name="T1" fmla="*/ 0 h 46"/>
                <a:gd name="T2" fmla="*/ 15 w 16"/>
                <a:gd name="T3" fmla="*/ 21 h 46"/>
                <a:gd name="T4" fmla="*/ 0 w 16"/>
                <a:gd name="T5" fmla="*/ 45 h 46"/>
                <a:gd name="T6" fmla="*/ 0 w 16"/>
                <a:gd name="T7" fmla="*/ 11 h 46"/>
                <a:gd name="T8" fmla="*/ 15 w 16"/>
                <a:gd name="T9" fmla="*/ 0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46"/>
                <a:gd name="T17" fmla="*/ 16 w 16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46">
                  <a:moveTo>
                    <a:pt x="15" y="0"/>
                  </a:moveTo>
                  <a:lnTo>
                    <a:pt x="15" y="21"/>
                  </a:lnTo>
                  <a:lnTo>
                    <a:pt x="0" y="45"/>
                  </a:lnTo>
                  <a:lnTo>
                    <a:pt x="0" y="11"/>
                  </a:lnTo>
                  <a:lnTo>
                    <a:pt x="15" y="0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80" name="Freeform 246"/>
            <p:cNvSpPr>
              <a:spLocks/>
            </p:cNvSpPr>
            <p:nvPr/>
          </p:nvSpPr>
          <p:spPr bwMode="auto">
            <a:xfrm>
              <a:off x="1913" y="2728"/>
              <a:ext cx="45" cy="37"/>
            </a:xfrm>
            <a:custGeom>
              <a:avLst/>
              <a:gdLst>
                <a:gd name="T0" fmla="*/ 0 w 45"/>
                <a:gd name="T1" fmla="*/ 0 h 37"/>
                <a:gd name="T2" fmla="*/ 0 w 45"/>
                <a:gd name="T3" fmla="*/ 36 h 37"/>
                <a:gd name="T4" fmla="*/ 44 w 45"/>
                <a:gd name="T5" fmla="*/ 36 h 37"/>
                <a:gd name="T6" fmla="*/ 44 w 45"/>
                <a:gd name="T7" fmla="*/ 0 h 37"/>
                <a:gd name="T8" fmla="*/ 0 w 45"/>
                <a:gd name="T9" fmla="*/ 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"/>
                <a:gd name="T16" fmla="*/ 0 h 37"/>
                <a:gd name="T17" fmla="*/ 45 w 45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" h="37">
                  <a:moveTo>
                    <a:pt x="0" y="0"/>
                  </a:moveTo>
                  <a:lnTo>
                    <a:pt x="0" y="36"/>
                  </a:lnTo>
                  <a:lnTo>
                    <a:pt x="44" y="36"/>
                  </a:lnTo>
                  <a:lnTo>
                    <a:pt x="44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81" name="Freeform 247"/>
            <p:cNvSpPr>
              <a:spLocks/>
            </p:cNvSpPr>
            <p:nvPr/>
          </p:nvSpPr>
          <p:spPr bwMode="auto">
            <a:xfrm>
              <a:off x="1913" y="2717"/>
              <a:ext cx="55" cy="15"/>
            </a:xfrm>
            <a:custGeom>
              <a:avLst/>
              <a:gdLst>
                <a:gd name="T0" fmla="*/ 0 w 55"/>
                <a:gd name="T1" fmla="*/ 14 h 15"/>
                <a:gd name="T2" fmla="*/ 21 w 55"/>
                <a:gd name="T3" fmla="*/ 0 h 15"/>
                <a:gd name="T4" fmla="*/ 43 w 55"/>
                <a:gd name="T5" fmla="*/ 0 h 15"/>
                <a:gd name="T6" fmla="*/ 54 w 55"/>
                <a:gd name="T7" fmla="*/ 0 h 15"/>
                <a:gd name="T8" fmla="*/ 43 w 55"/>
                <a:gd name="T9" fmla="*/ 14 h 15"/>
                <a:gd name="T10" fmla="*/ 0 w 55"/>
                <a:gd name="T11" fmla="*/ 14 h 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5"/>
                <a:gd name="T19" fmla="*/ 0 h 15"/>
                <a:gd name="T20" fmla="*/ 55 w 55"/>
                <a:gd name="T21" fmla="*/ 15 h 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5" h="15">
                  <a:moveTo>
                    <a:pt x="0" y="14"/>
                  </a:moveTo>
                  <a:lnTo>
                    <a:pt x="21" y="0"/>
                  </a:lnTo>
                  <a:lnTo>
                    <a:pt x="43" y="0"/>
                  </a:lnTo>
                  <a:lnTo>
                    <a:pt x="54" y="0"/>
                  </a:lnTo>
                  <a:lnTo>
                    <a:pt x="43" y="14"/>
                  </a:lnTo>
                  <a:lnTo>
                    <a:pt x="0" y="14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82" name="Freeform 248"/>
            <p:cNvSpPr>
              <a:spLocks/>
            </p:cNvSpPr>
            <p:nvPr/>
          </p:nvSpPr>
          <p:spPr bwMode="auto">
            <a:xfrm>
              <a:off x="1957" y="2717"/>
              <a:ext cx="16" cy="48"/>
            </a:xfrm>
            <a:custGeom>
              <a:avLst/>
              <a:gdLst>
                <a:gd name="T0" fmla="*/ 15 w 16"/>
                <a:gd name="T1" fmla="*/ 0 h 48"/>
                <a:gd name="T2" fmla="*/ 15 w 16"/>
                <a:gd name="T3" fmla="*/ 23 h 48"/>
                <a:gd name="T4" fmla="*/ 0 w 16"/>
                <a:gd name="T5" fmla="*/ 47 h 48"/>
                <a:gd name="T6" fmla="*/ 0 w 16"/>
                <a:gd name="T7" fmla="*/ 12 h 48"/>
                <a:gd name="T8" fmla="*/ 15 w 16"/>
                <a:gd name="T9" fmla="*/ 0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48"/>
                <a:gd name="T17" fmla="*/ 16 w 1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48">
                  <a:moveTo>
                    <a:pt x="15" y="0"/>
                  </a:moveTo>
                  <a:lnTo>
                    <a:pt x="15" y="23"/>
                  </a:lnTo>
                  <a:lnTo>
                    <a:pt x="0" y="47"/>
                  </a:lnTo>
                  <a:lnTo>
                    <a:pt x="0" y="12"/>
                  </a:lnTo>
                  <a:lnTo>
                    <a:pt x="15" y="0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83" name="Freeform 249"/>
            <p:cNvSpPr>
              <a:spLocks/>
            </p:cNvSpPr>
            <p:nvPr/>
          </p:nvSpPr>
          <p:spPr bwMode="auto">
            <a:xfrm>
              <a:off x="1892" y="2741"/>
              <a:ext cx="55" cy="15"/>
            </a:xfrm>
            <a:custGeom>
              <a:avLst/>
              <a:gdLst>
                <a:gd name="T0" fmla="*/ 0 w 55"/>
                <a:gd name="T1" fmla="*/ 14 h 15"/>
                <a:gd name="T2" fmla="*/ 21 w 55"/>
                <a:gd name="T3" fmla="*/ 0 h 15"/>
                <a:gd name="T4" fmla="*/ 42 w 55"/>
                <a:gd name="T5" fmla="*/ 0 h 15"/>
                <a:gd name="T6" fmla="*/ 54 w 55"/>
                <a:gd name="T7" fmla="*/ 0 h 15"/>
                <a:gd name="T8" fmla="*/ 42 w 55"/>
                <a:gd name="T9" fmla="*/ 14 h 15"/>
                <a:gd name="T10" fmla="*/ 0 w 55"/>
                <a:gd name="T11" fmla="*/ 14 h 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5"/>
                <a:gd name="T19" fmla="*/ 0 h 15"/>
                <a:gd name="T20" fmla="*/ 55 w 55"/>
                <a:gd name="T21" fmla="*/ 15 h 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5" h="15">
                  <a:moveTo>
                    <a:pt x="0" y="14"/>
                  </a:moveTo>
                  <a:lnTo>
                    <a:pt x="21" y="0"/>
                  </a:lnTo>
                  <a:lnTo>
                    <a:pt x="42" y="0"/>
                  </a:lnTo>
                  <a:lnTo>
                    <a:pt x="54" y="0"/>
                  </a:lnTo>
                  <a:lnTo>
                    <a:pt x="42" y="14"/>
                  </a:lnTo>
                  <a:lnTo>
                    <a:pt x="0" y="14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84" name="Freeform 250"/>
            <p:cNvSpPr>
              <a:spLocks/>
            </p:cNvSpPr>
            <p:nvPr/>
          </p:nvSpPr>
          <p:spPr bwMode="auto">
            <a:xfrm>
              <a:off x="1935" y="2741"/>
              <a:ext cx="16" cy="47"/>
            </a:xfrm>
            <a:custGeom>
              <a:avLst/>
              <a:gdLst>
                <a:gd name="T0" fmla="*/ 15 w 16"/>
                <a:gd name="T1" fmla="*/ 0 h 47"/>
                <a:gd name="T2" fmla="*/ 15 w 16"/>
                <a:gd name="T3" fmla="*/ 22 h 47"/>
                <a:gd name="T4" fmla="*/ 0 w 16"/>
                <a:gd name="T5" fmla="*/ 46 h 47"/>
                <a:gd name="T6" fmla="*/ 0 w 16"/>
                <a:gd name="T7" fmla="*/ 11 h 47"/>
                <a:gd name="T8" fmla="*/ 15 w 16"/>
                <a:gd name="T9" fmla="*/ 0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47"/>
                <a:gd name="T17" fmla="*/ 16 w 16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47">
                  <a:moveTo>
                    <a:pt x="15" y="0"/>
                  </a:moveTo>
                  <a:lnTo>
                    <a:pt x="15" y="22"/>
                  </a:lnTo>
                  <a:lnTo>
                    <a:pt x="0" y="46"/>
                  </a:lnTo>
                  <a:lnTo>
                    <a:pt x="0" y="11"/>
                  </a:lnTo>
                  <a:lnTo>
                    <a:pt x="15" y="0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85" name="Freeform 251"/>
            <p:cNvSpPr>
              <a:spLocks/>
            </p:cNvSpPr>
            <p:nvPr/>
          </p:nvSpPr>
          <p:spPr bwMode="auto">
            <a:xfrm>
              <a:off x="1968" y="2832"/>
              <a:ext cx="88" cy="26"/>
            </a:xfrm>
            <a:custGeom>
              <a:avLst/>
              <a:gdLst>
                <a:gd name="T0" fmla="*/ 0 w 88"/>
                <a:gd name="T1" fmla="*/ 25 h 26"/>
                <a:gd name="T2" fmla="*/ 11 w 88"/>
                <a:gd name="T3" fmla="*/ 0 h 26"/>
                <a:gd name="T4" fmla="*/ 76 w 88"/>
                <a:gd name="T5" fmla="*/ 0 h 26"/>
                <a:gd name="T6" fmla="*/ 87 w 88"/>
                <a:gd name="T7" fmla="*/ 25 h 26"/>
                <a:gd name="T8" fmla="*/ 0 w 88"/>
                <a:gd name="T9" fmla="*/ 25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26"/>
                <a:gd name="T17" fmla="*/ 88 w 88"/>
                <a:gd name="T18" fmla="*/ 26 h 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26">
                  <a:moveTo>
                    <a:pt x="0" y="25"/>
                  </a:moveTo>
                  <a:lnTo>
                    <a:pt x="11" y="0"/>
                  </a:lnTo>
                  <a:lnTo>
                    <a:pt x="76" y="0"/>
                  </a:lnTo>
                  <a:lnTo>
                    <a:pt x="87" y="25"/>
                  </a:lnTo>
                  <a:lnTo>
                    <a:pt x="0" y="25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86" name="Freeform 252"/>
            <p:cNvSpPr>
              <a:spLocks/>
            </p:cNvSpPr>
            <p:nvPr/>
          </p:nvSpPr>
          <p:spPr bwMode="auto">
            <a:xfrm>
              <a:off x="2066" y="2811"/>
              <a:ext cx="88" cy="25"/>
            </a:xfrm>
            <a:custGeom>
              <a:avLst/>
              <a:gdLst>
                <a:gd name="T0" fmla="*/ 87 w 88"/>
                <a:gd name="T1" fmla="*/ 24 h 25"/>
                <a:gd name="T2" fmla="*/ 54 w 88"/>
                <a:gd name="T3" fmla="*/ 0 h 25"/>
                <a:gd name="T4" fmla="*/ 10 w 88"/>
                <a:gd name="T5" fmla="*/ 0 h 25"/>
                <a:gd name="T6" fmla="*/ 0 w 88"/>
                <a:gd name="T7" fmla="*/ 0 h 25"/>
                <a:gd name="T8" fmla="*/ 21 w 88"/>
                <a:gd name="T9" fmla="*/ 24 h 25"/>
                <a:gd name="T10" fmla="*/ 87 w 88"/>
                <a:gd name="T11" fmla="*/ 24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8"/>
                <a:gd name="T19" fmla="*/ 0 h 25"/>
                <a:gd name="T20" fmla="*/ 88 w 88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8" h="25">
                  <a:moveTo>
                    <a:pt x="87" y="24"/>
                  </a:moveTo>
                  <a:lnTo>
                    <a:pt x="54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21" y="24"/>
                  </a:lnTo>
                  <a:lnTo>
                    <a:pt x="87" y="24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87" name="Line 253"/>
            <p:cNvSpPr>
              <a:spLocks noChangeShapeType="1"/>
            </p:cNvSpPr>
            <p:nvPr/>
          </p:nvSpPr>
          <p:spPr bwMode="auto">
            <a:xfrm>
              <a:off x="1978" y="2844"/>
              <a:ext cx="0" cy="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8" name="Line 254"/>
            <p:cNvSpPr>
              <a:spLocks noChangeShapeType="1"/>
            </p:cNvSpPr>
            <p:nvPr/>
          </p:nvSpPr>
          <p:spPr bwMode="auto">
            <a:xfrm>
              <a:off x="2044" y="2844"/>
              <a:ext cx="0" cy="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9" name="Freeform 255"/>
            <p:cNvSpPr>
              <a:spLocks/>
            </p:cNvSpPr>
            <p:nvPr/>
          </p:nvSpPr>
          <p:spPr bwMode="auto">
            <a:xfrm>
              <a:off x="1978" y="2847"/>
              <a:ext cx="67" cy="15"/>
            </a:xfrm>
            <a:custGeom>
              <a:avLst/>
              <a:gdLst>
                <a:gd name="T0" fmla="*/ 0 w 67"/>
                <a:gd name="T1" fmla="*/ 14 h 15"/>
                <a:gd name="T2" fmla="*/ 11 w 67"/>
                <a:gd name="T3" fmla="*/ 0 h 15"/>
                <a:gd name="T4" fmla="*/ 54 w 67"/>
                <a:gd name="T5" fmla="*/ 0 h 15"/>
                <a:gd name="T6" fmla="*/ 66 w 67"/>
                <a:gd name="T7" fmla="*/ 14 h 15"/>
                <a:gd name="T8" fmla="*/ 0 w 67"/>
                <a:gd name="T9" fmla="*/ 14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"/>
                <a:gd name="T16" fmla="*/ 0 h 15"/>
                <a:gd name="T17" fmla="*/ 67 w 67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" h="15">
                  <a:moveTo>
                    <a:pt x="0" y="14"/>
                  </a:moveTo>
                  <a:lnTo>
                    <a:pt x="11" y="0"/>
                  </a:lnTo>
                  <a:lnTo>
                    <a:pt x="54" y="0"/>
                  </a:lnTo>
                  <a:lnTo>
                    <a:pt x="66" y="14"/>
                  </a:lnTo>
                  <a:lnTo>
                    <a:pt x="0" y="14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90" name="Freeform 256"/>
            <p:cNvSpPr>
              <a:spLocks/>
            </p:cNvSpPr>
            <p:nvPr/>
          </p:nvSpPr>
          <p:spPr bwMode="auto">
            <a:xfrm>
              <a:off x="2066" y="2811"/>
              <a:ext cx="22" cy="70"/>
            </a:xfrm>
            <a:custGeom>
              <a:avLst/>
              <a:gdLst>
                <a:gd name="T0" fmla="*/ 0 w 22"/>
                <a:gd name="T1" fmla="*/ 0 h 70"/>
                <a:gd name="T2" fmla="*/ 0 w 22"/>
                <a:gd name="T3" fmla="*/ 34 h 70"/>
                <a:gd name="T4" fmla="*/ 21 w 22"/>
                <a:gd name="T5" fmla="*/ 69 h 70"/>
                <a:gd name="T6" fmla="*/ 21 w 22"/>
                <a:gd name="T7" fmla="*/ 21 h 70"/>
                <a:gd name="T8" fmla="*/ 0 w 22"/>
                <a:gd name="T9" fmla="*/ 0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70"/>
                <a:gd name="T17" fmla="*/ 22 w 22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70">
                  <a:moveTo>
                    <a:pt x="0" y="0"/>
                  </a:moveTo>
                  <a:lnTo>
                    <a:pt x="0" y="34"/>
                  </a:lnTo>
                  <a:lnTo>
                    <a:pt x="21" y="69"/>
                  </a:lnTo>
                  <a:lnTo>
                    <a:pt x="21" y="21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91" name="Line 257"/>
            <p:cNvSpPr>
              <a:spLocks noChangeShapeType="1"/>
            </p:cNvSpPr>
            <p:nvPr/>
          </p:nvSpPr>
          <p:spPr bwMode="auto">
            <a:xfrm>
              <a:off x="2121" y="2823"/>
              <a:ext cx="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2" name="Freeform 258"/>
            <p:cNvSpPr>
              <a:spLocks/>
            </p:cNvSpPr>
            <p:nvPr/>
          </p:nvSpPr>
          <p:spPr bwMode="auto">
            <a:xfrm>
              <a:off x="2076" y="2823"/>
              <a:ext cx="56" cy="15"/>
            </a:xfrm>
            <a:custGeom>
              <a:avLst/>
              <a:gdLst>
                <a:gd name="T0" fmla="*/ 0 w 56"/>
                <a:gd name="T1" fmla="*/ 0 h 15"/>
                <a:gd name="T2" fmla="*/ 43 w 56"/>
                <a:gd name="T3" fmla="*/ 0 h 15"/>
                <a:gd name="T4" fmla="*/ 55 w 56"/>
                <a:gd name="T5" fmla="*/ 14 h 15"/>
                <a:gd name="T6" fmla="*/ 10 w 56"/>
                <a:gd name="T7" fmla="*/ 14 h 15"/>
                <a:gd name="T8" fmla="*/ 0 w 56"/>
                <a:gd name="T9" fmla="*/ 0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"/>
                <a:gd name="T17" fmla="*/ 56 w 56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">
                  <a:moveTo>
                    <a:pt x="0" y="0"/>
                  </a:moveTo>
                  <a:lnTo>
                    <a:pt x="43" y="0"/>
                  </a:lnTo>
                  <a:lnTo>
                    <a:pt x="55" y="14"/>
                  </a:lnTo>
                  <a:lnTo>
                    <a:pt x="10" y="14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93" name="Freeform 259"/>
            <p:cNvSpPr>
              <a:spLocks/>
            </p:cNvSpPr>
            <p:nvPr/>
          </p:nvSpPr>
          <p:spPr bwMode="auto">
            <a:xfrm>
              <a:off x="1881" y="2835"/>
              <a:ext cx="54" cy="15"/>
            </a:xfrm>
            <a:custGeom>
              <a:avLst/>
              <a:gdLst>
                <a:gd name="T0" fmla="*/ 21 w 54"/>
                <a:gd name="T1" fmla="*/ 14 h 15"/>
                <a:gd name="T2" fmla="*/ 0 w 54"/>
                <a:gd name="T3" fmla="*/ 14 h 15"/>
                <a:gd name="T4" fmla="*/ 21 w 54"/>
                <a:gd name="T5" fmla="*/ 0 h 15"/>
                <a:gd name="T6" fmla="*/ 53 w 54"/>
                <a:gd name="T7" fmla="*/ 0 h 15"/>
                <a:gd name="T8" fmla="*/ 42 w 54"/>
                <a:gd name="T9" fmla="*/ 14 h 15"/>
                <a:gd name="T10" fmla="*/ 0 w 54"/>
                <a:gd name="T11" fmla="*/ 14 h 15"/>
                <a:gd name="T12" fmla="*/ 21 w 54"/>
                <a:gd name="T13" fmla="*/ 14 h 1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4"/>
                <a:gd name="T22" fmla="*/ 0 h 15"/>
                <a:gd name="T23" fmla="*/ 54 w 54"/>
                <a:gd name="T24" fmla="*/ 15 h 1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4" h="15">
                  <a:moveTo>
                    <a:pt x="21" y="14"/>
                  </a:moveTo>
                  <a:lnTo>
                    <a:pt x="0" y="14"/>
                  </a:lnTo>
                  <a:lnTo>
                    <a:pt x="21" y="0"/>
                  </a:lnTo>
                  <a:lnTo>
                    <a:pt x="53" y="0"/>
                  </a:lnTo>
                  <a:lnTo>
                    <a:pt x="42" y="14"/>
                  </a:lnTo>
                  <a:lnTo>
                    <a:pt x="0" y="14"/>
                  </a:lnTo>
                  <a:lnTo>
                    <a:pt x="21" y="14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94" name="Freeform 260"/>
            <p:cNvSpPr>
              <a:spLocks/>
            </p:cNvSpPr>
            <p:nvPr/>
          </p:nvSpPr>
          <p:spPr bwMode="auto">
            <a:xfrm>
              <a:off x="1881" y="2835"/>
              <a:ext cx="55" cy="15"/>
            </a:xfrm>
            <a:custGeom>
              <a:avLst/>
              <a:gdLst>
                <a:gd name="T0" fmla="*/ 21 w 55"/>
                <a:gd name="T1" fmla="*/ 14 h 15"/>
                <a:gd name="T2" fmla="*/ 0 w 55"/>
                <a:gd name="T3" fmla="*/ 14 h 15"/>
                <a:gd name="T4" fmla="*/ 21 w 55"/>
                <a:gd name="T5" fmla="*/ 0 h 15"/>
                <a:gd name="T6" fmla="*/ 54 w 55"/>
                <a:gd name="T7" fmla="*/ 0 h 15"/>
                <a:gd name="T8" fmla="*/ 43 w 55"/>
                <a:gd name="T9" fmla="*/ 14 h 15"/>
                <a:gd name="T10" fmla="*/ 0 w 55"/>
                <a:gd name="T11" fmla="*/ 14 h 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5"/>
                <a:gd name="T19" fmla="*/ 0 h 15"/>
                <a:gd name="T20" fmla="*/ 55 w 55"/>
                <a:gd name="T21" fmla="*/ 15 h 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5" h="15">
                  <a:moveTo>
                    <a:pt x="21" y="14"/>
                  </a:moveTo>
                  <a:lnTo>
                    <a:pt x="0" y="14"/>
                  </a:lnTo>
                  <a:lnTo>
                    <a:pt x="21" y="0"/>
                  </a:lnTo>
                  <a:lnTo>
                    <a:pt x="54" y="0"/>
                  </a:lnTo>
                  <a:lnTo>
                    <a:pt x="43" y="14"/>
                  </a:lnTo>
                  <a:lnTo>
                    <a:pt x="0" y="1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95" name="Freeform 261"/>
            <p:cNvSpPr>
              <a:spLocks/>
            </p:cNvSpPr>
            <p:nvPr/>
          </p:nvSpPr>
          <p:spPr bwMode="auto">
            <a:xfrm>
              <a:off x="1903" y="2811"/>
              <a:ext cx="54" cy="15"/>
            </a:xfrm>
            <a:custGeom>
              <a:avLst/>
              <a:gdLst>
                <a:gd name="T0" fmla="*/ 21 w 54"/>
                <a:gd name="T1" fmla="*/ 14 h 15"/>
                <a:gd name="T2" fmla="*/ 0 w 54"/>
                <a:gd name="T3" fmla="*/ 14 h 15"/>
                <a:gd name="T4" fmla="*/ 21 w 54"/>
                <a:gd name="T5" fmla="*/ 0 h 15"/>
                <a:gd name="T6" fmla="*/ 53 w 54"/>
                <a:gd name="T7" fmla="*/ 0 h 15"/>
                <a:gd name="T8" fmla="*/ 42 w 54"/>
                <a:gd name="T9" fmla="*/ 14 h 15"/>
                <a:gd name="T10" fmla="*/ 0 w 54"/>
                <a:gd name="T11" fmla="*/ 14 h 15"/>
                <a:gd name="T12" fmla="*/ 21 w 54"/>
                <a:gd name="T13" fmla="*/ 14 h 1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4"/>
                <a:gd name="T22" fmla="*/ 0 h 15"/>
                <a:gd name="T23" fmla="*/ 54 w 54"/>
                <a:gd name="T24" fmla="*/ 15 h 1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4" h="15">
                  <a:moveTo>
                    <a:pt x="21" y="14"/>
                  </a:moveTo>
                  <a:lnTo>
                    <a:pt x="0" y="14"/>
                  </a:lnTo>
                  <a:lnTo>
                    <a:pt x="21" y="0"/>
                  </a:lnTo>
                  <a:lnTo>
                    <a:pt x="53" y="0"/>
                  </a:lnTo>
                  <a:lnTo>
                    <a:pt x="42" y="14"/>
                  </a:lnTo>
                  <a:lnTo>
                    <a:pt x="0" y="14"/>
                  </a:lnTo>
                  <a:lnTo>
                    <a:pt x="21" y="14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96" name="Freeform 262"/>
            <p:cNvSpPr>
              <a:spLocks/>
            </p:cNvSpPr>
            <p:nvPr/>
          </p:nvSpPr>
          <p:spPr bwMode="auto">
            <a:xfrm>
              <a:off x="1903" y="2811"/>
              <a:ext cx="55" cy="15"/>
            </a:xfrm>
            <a:custGeom>
              <a:avLst/>
              <a:gdLst>
                <a:gd name="T0" fmla="*/ 21 w 55"/>
                <a:gd name="T1" fmla="*/ 14 h 15"/>
                <a:gd name="T2" fmla="*/ 0 w 55"/>
                <a:gd name="T3" fmla="*/ 14 h 15"/>
                <a:gd name="T4" fmla="*/ 21 w 55"/>
                <a:gd name="T5" fmla="*/ 0 h 15"/>
                <a:gd name="T6" fmla="*/ 54 w 55"/>
                <a:gd name="T7" fmla="*/ 0 h 15"/>
                <a:gd name="T8" fmla="*/ 42 w 55"/>
                <a:gd name="T9" fmla="*/ 14 h 15"/>
                <a:gd name="T10" fmla="*/ 0 w 55"/>
                <a:gd name="T11" fmla="*/ 14 h 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5"/>
                <a:gd name="T19" fmla="*/ 0 h 15"/>
                <a:gd name="T20" fmla="*/ 55 w 55"/>
                <a:gd name="T21" fmla="*/ 15 h 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5" h="15">
                  <a:moveTo>
                    <a:pt x="21" y="14"/>
                  </a:moveTo>
                  <a:lnTo>
                    <a:pt x="0" y="14"/>
                  </a:lnTo>
                  <a:lnTo>
                    <a:pt x="21" y="0"/>
                  </a:lnTo>
                  <a:lnTo>
                    <a:pt x="54" y="0"/>
                  </a:lnTo>
                  <a:lnTo>
                    <a:pt x="42" y="14"/>
                  </a:lnTo>
                  <a:lnTo>
                    <a:pt x="0" y="1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97" name="Freeform 263"/>
            <p:cNvSpPr>
              <a:spLocks/>
            </p:cNvSpPr>
            <p:nvPr/>
          </p:nvSpPr>
          <p:spPr bwMode="auto">
            <a:xfrm>
              <a:off x="1892" y="2741"/>
              <a:ext cx="54" cy="15"/>
            </a:xfrm>
            <a:custGeom>
              <a:avLst/>
              <a:gdLst>
                <a:gd name="T0" fmla="*/ 21 w 54"/>
                <a:gd name="T1" fmla="*/ 14 h 15"/>
                <a:gd name="T2" fmla="*/ 0 w 54"/>
                <a:gd name="T3" fmla="*/ 14 h 15"/>
                <a:gd name="T4" fmla="*/ 21 w 54"/>
                <a:gd name="T5" fmla="*/ 0 h 15"/>
                <a:gd name="T6" fmla="*/ 53 w 54"/>
                <a:gd name="T7" fmla="*/ 0 h 15"/>
                <a:gd name="T8" fmla="*/ 42 w 54"/>
                <a:gd name="T9" fmla="*/ 14 h 15"/>
                <a:gd name="T10" fmla="*/ 0 w 54"/>
                <a:gd name="T11" fmla="*/ 14 h 15"/>
                <a:gd name="T12" fmla="*/ 21 w 54"/>
                <a:gd name="T13" fmla="*/ 14 h 1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4"/>
                <a:gd name="T22" fmla="*/ 0 h 15"/>
                <a:gd name="T23" fmla="*/ 54 w 54"/>
                <a:gd name="T24" fmla="*/ 15 h 1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4" h="15">
                  <a:moveTo>
                    <a:pt x="21" y="14"/>
                  </a:moveTo>
                  <a:lnTo>
                    <a:pt x="0" y="14"/>
                  </a:lnTo>
                  <a:lnTo>
                    <a:pt x="21" y="0"/>
                  </a:lnTo>
                  <a:lnTo>
                    <a:pt x="53" y="0"/>
                  </a:lnTo>
                  <a:lnTo>
                    <a:pt x="42" y="14"/>
                  </a:lnTo>
                  <a:lnTo>
                    <a:pt x="0" y="14"/>
                  </a:lnTo>
                  <a:lnTo>
                    <a:pt x="21" y="14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98" name="Freeform 264"/>
            <p:cNvSpPr>
              <a:spLocks/>
            </p:cNvSpPr>
            <p:nvPr/>
          </p:nvSpPr>
          <p:spPr bwMode="auto">
            <a:xfrm>
              <a:off x="1892" y="2741"/>
              <a:ext cx="55" cy="15"/>
            </a:xfrm>
            <a:custGeom>
              <a:avLst/>
              <a:gdLst>
                <a:gd name="T0" fmla="*/ 21 w 55"/>
                <a:gd name="T1" fmla="*/ 14 h 15"/>
                <a:gd name="T2" fmla="*/ 0 w 55"/>
                <a:gd name="T3" fmla="*/ 14 h 15"/>
                <a:gd name="T4" fmla="*/ 21 w 55"/>
                <a:gd name="T5" fmla="*/ 0 h 15"/>
                <a:gd name="T6" fmla="*/ 54 w 55"/>
                <a:gd name="T7" fmla="*/ 0 h 15"/>
                <a:gd name="T8" fmla="*/ 42 w 55"/>
                <a:gd name="T9" fmla="*/ 14 h 15"/>
                <a:gd name="T10" fmla="*/ 0 w 55"/>
                <a:gd name="T11" fmla="*/ 14 h 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5"/>
                <a:gd name="T19" fmla="*/ 0 h 15"/>
                <a:gd name="T20" fmla="*/ 55 w 55"/>
                <a:gd name="T21" fmla="*/ 15 h 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5" h="15">
                  <a:moveTo>
                    <a:pt x="21" y="14"/>
                  </a:moveTo>
                  <a:lnTo>
                    <a:pt x="0" y="14"/>
                  </a:lnTo>
                  <a:lnTo>
                    <a:pt x="21" y="0"/>
                  </a:lnTo>
                  <a:lnTo>
                    <a:pt x="54" y="0"/>
                  </a:lnTo>
                  <a:lnTo>
                    <a:pt x="42" y="14"/>
                  </a:lnTo>
                  <a:lnTo>
                    <a:pt x="0" y="1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99" name="Freeform 265"/>
            <p:cNvSpPr>
              <a:spLocks/>
            </p:cNvSpPr>
            <p:nvPr/>
          </p:nvSpPr>
          <p:spPr bwMode="auto">
            <a:xfrm>
              <a:off x="1903" y="2728"/>
              <a:ext cx="33" cy="37"/>
            </a:xfrm>
            <a:custGeom>
              <a:avLst/>
              <a:gdLst>
                <a:gd name="T0" fmla="*/ 10 w 33"/>
                <a:gd name="T1" fmla="*/ 0 h 37"/>
                <a:gd name="T2" fmla="*/ 0 w 33"/>
                <a:gd name="T3" fmla="*/ 12 h 37"/>
                <a:gd name="T4" fmla="*/ 21 w 33"/>
                <a:gd name="T5" fmla="*/ 36 h 37"/>
                <a:gd name="T6" fmla="*/ 32 w 33"/>
                <a:gd name="T7" fmla="*/ 23 h 37"/>
                <a:gd name="T8" fmla="*/ 10 w 33"/>
                <a:gd name="T9" fmla="*/ 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37"/>
                <a:gd name="T17" fmla="*/ 33 w 33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37">
                  <a:moveTo>
                    <a:pt x="10" y="0"/>
                  </a:moveTo>
                  <a:lnTo>
                    <a:pt x="0" y="12"/>
                  </a:lnTo>
                  <a:lnTo>
                    <a:pt x="21" y="36"/>
                  </a:lnTo>
                  <a:lnTo>
                    <a:pt x="32" y="23"/>
                  </a:lnTo>
                  <a:lnTo>
                    <a:pt x="1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100" name="Freeform 266"/>
            <p:cNvSpPr>
              <a:spLocks/>
            </p:cNvSpPr>
            <p:nvPr/>
          </p:nvSpPr>
          <p:spPr bwMode="auto">
            <a:xfrm>
              <a:off x="1913" y="2717"/>
              <a:ext cx="55" cy="15"/>
            </a:xfrm>
            <a:custGeom>
              <a:avLst/>
              <a:gdLst>
                <a:gd name="T0" fmla="*/ 21 w 55"/>
                <a:gd name="T1" fmla="*/ 14 h 15"/>
                <a:gd name="T2" fmla="*/ 0 w 55"/>
                <a:gd name="T3" fmla="*/ 14 h 15"/>
                <a:gd name="T4" fmla="*/ 21 w 55"/>
                <a:gd name="T5" fmla="*/ 0 h 15"/>
                <a:gd name="T6" fmla="*/ 54 w 55"/>
                <a:gd name="T7" fmla="*/ 0 h 15"/>
                <a:gd name="T8" fmla="*/ 43 w 55"/>
                <a:gd name="T9" fmla="*/ 14 h 15"/>
                <a:gd name="T10" fmla="*/ 0 w 55"/>
                <a:gd name="T11" fmla="*/ 14 h 15"/>
                <a:gd name="T12" fmla="*/ 21 w 55"/>
                <a:gd name="T13" fmla="*/ 14 h 1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5"/>
                <a:gd name="T22" fmla="*/ 0 h 15"/>
                <a:gd name="T23" fmla="*/ 55 w 55"/>
                <a:gd name="T24" fmla="*/ 15 h 1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5" h="15">
                  <a:moveTo>
                    <a:pt x="21" y="14"/>
                  </a:moveTo>
                  <a:lnTo>
                    <a:pt x="0" y="14"/>
                  </a:lnTo>
                  <a:lnTo>
                    <a:pt x="21" y="0"/>
                  </a:lnTo>
                  <a:lnTo>
                    <a:pt x="54" y="0"/>
                  </a:lnTo>
                  <a:lnTo>
                    <a:pt x="43" y="14"/>
                  </a:lnTo>
                  <a:lnTo>
                    <a:pt x="0" y="14"/>
                  </a:lnTo>
                  <a:lnTo>
                    <a:pt x="21" y="14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101" name="Freeform 267"/>
            <p:cNvSpPr>
              <a:spLocks/>
            </p:cNvSpPr>
            <p:nvPr/>
          </p:nvSpPr>
          <p:spPr bwMode="auto">
            <a:xfrm>
              <a:off x="1913" y="2717"/>
              <a:ext cx="55" cy="15"/>
            </a:xfrm>
            <a:custGeom>
              <a:avLst/>
              <a:gdLst>
                <a:gd name="T0" fmla="*/ 21 w 55"/>
                <a:gd name="T1" fmla="*/ 14 h 15"/>
                <a:gd name="T2" fmla="*/ 0 w 55"/>
                <a:gd name="T3" fmla="*/ 14 h 15"/>
                <a:gd name="T4" fmla="*/ 21 w 55"/>
                <a:gd name="T5" fmla="*/ 0 h 15"/>
                <a:gd name="T6" fmla="*/ 54 w 55"/>
                <a:gd name="T7" fmla="*/ 0 h 15"/>
                <a:gd name="T8" fmla="*/ 43 w 55"/>
                <a:gd name="T9" fmla="*/ 14 h 15"/>
                <a:gd name="T10" fmla="*/ 0 w 55"/>
                <a:gd name="T11" fmla="*/ 14 h 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5"/>
                <a:gd name="T19" fmla="*/ 0 h 15"/>
                <a:gd name="T20" fmla="*/ 55 w 55"/>
                <a:gd name="T21" fmla="*/ 15 h 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5" h="15">
                  <a:moveTo>
                    <a:pt x="21" y="14"/>
                  </a:moveTo>
                  <a:lnTo>
                    <a:pt x="0" y="14"/>
                  </a:lnTo>
                  <a:lnTo>
                    <a:pt x="21" y="0"/>
                  </a:lnTo>
                  <a:lnTo>
                    <a:pt x="54" y="0"/>
                  </a:lnTo>
                  <a:lnTo>
                    <a:pt x="43" y="14"/>
                  </a:lnTo>
                  <a:lnTo>
                    <a:pt x="0" y="1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102" name="Freeform 268"/>
            <p:cNvSpPr>
              <a:spLocks/>
            </p:cNvSpPr>
            <p:nvPr/>
          </p:nvSpPr>
          <p:spPr bwMode="auto">
            <a:xfrm>
              <a:off x="1978" y="2728"/>
              <a:ext cx="78" cy="25"/>
            </a:xfrm>
            <a:custGeom>
              <a:avLst/>
              <a:gdLst>
                <a:gd name="T0" fmla="*/ 0 w 78"/>
                <a:gd name="T1" fmla="*/ 24 h 25"/>
                <a:gd name="T2" fmla="*/ 11 w 78"/>
                <a:gd name="T3" fmla="*/ 0 h 25"/>
                <a:gd name="T4" fmla="*/ 65 w 78"/>
                <a:gd name="T5" fmla="*/ 0 h 25"/>
                <a:gd name="T6" fmla="*/ 77 w 78"/>
                <a:gd name="T7" fmla="*/ 24 h 25"/>
                <a:gd name="T8" fmla="*/ 0 w 78"/>
                <a:gd name="T9" fmla="*/ 24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"/>
                <a:gd name="T16" fmla="*/ 0 h 25"/>
                <a:gd name="T17" fmla="*/ 78 w 78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" h="25">
                  <a:moveTo>
                    <a:pt x="0" y="24"/>
                  </a:moveTo>
                  <a:lnTo>
                    <a:pt x="11" y="0"/>
                  </a:lnTo>
                  <a:lnTo>
                    <a:pt x="65" y="0"/>
                  </a:lnTo>
                  <a:lnTo>
                    <a:pt x="77" y="24"/>
                  </a:lnTo>
                  <a:lnTo>
                    <a:pt x="0" y="24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103" name="Line 269"/>
            <p:cNvSpPr>
              <a:spLocks noChangeShapeType="1"/>
            </p:cNvSpPr>
            <p:nvPr/>
          </p:nvSpPr>
          <p:spPr bwMode="auto">
            <a:xfrm>
              <a:off x="1990" y="2737"/>
              <a:ext cx="0" cy="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4" name="Line 270"/>
            <p:cNvSpPr>
              <a:spLocks noChangeShapeType="1"/>
            </p:cNvSpPr>
            <p:nvPr/>
          </p:nvSpPr>
          <p:spPr bwMode="auto">
            <a:xfrm>
              <a:off x="2044" y="2737"/>
              <a:ext cx="0" cy="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5" name="Freeform 271" descr="Large confetti"/>
            <p:cNvSpPr>
              <a:spLocks/>
            </p:cNvSpPr>
            <p:nvPr/>
          </p:nvSpPr>
          <p:spPr bwMode="auto">
            <a:xfrm>
              <a:off x="1978" y="2741"/>
              <a:ext cx="78" cy="24"/>
            </a:xfrm>
            <a:custGeom>
              <a:avLst/>
              <a:gdLst>
                <a:gd name="T0" fmla="*/ 0 w 78"/>
                <a:gd name="T1" fmla="*/ 23 h 24"/>
                <a:gd name="T2" fmla="*/ 16 w 78"/>
                <a:gd name="T3" fmla="*/ 0 h 24"/>
                <a:gd name="T4" fmla="*/ 61 w 78"/>
                <a:gd name="T5" fmla="*/ 0 h 24"/>
                <a:gd name="T6" fmla="*/ 77 w 78"/>
                <a:gd name="T7" fmla="*/ 23 h 24"/>
                <a:gd name="T8" fmla="*/ 0 w 78"/>
                <a:gd name="T9" fmla="*/ 23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"/>
                <a:gd name="T16" fmla="*/ 0 h 24"/>
                <a:gd name="T17" fmla="*/ 78 w 78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" h="24">
                  <a:moveTo>
                    <a:pt x="0" y="23"/>
                  </a:moveTo>
                  <a:lnTo>
                    <a:pt x="16" y="0"/>
                  </a:lnTo>
                  <a:lnTo>
                    <a:pt x="61" y="0"/>
                  </a:lnTo>
                  <a:lnTo>
                    <a:pt x="77" y="23"/>
                  </a:lnTo>
                  <a:lnTo>
                    <a:pt x="0" y="23"/>
                  </a:lnTo>
                </a:path>
              </a:pathLst>
            </a:custGeom>
            <a:pattFill prst="lgConfetti">
              <a:fgClr>
                <a:srgbClr val="000000"/>
              </a:fgClr>
              <a:bgClr>
                <a:srgbClr val="FFFFFF"/>
              </a:bgClr>
            </a:patt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106" name="Freeform 272"/>
            <p:cNvSpPr>
              <a:spLocks/>
            </p:cNvSpPr>
            <p:nvPr/>
          </p:nvSpPr>
          <p:spPr bwMode="auto">
            <a:xfrm>
              <a:off x="2011" y="2728"/>
              <a:ext cx="34" cy="37"/>
            </a:xfrm>
            <a:custGeom>
              <a:avLst/>
              <a:gdLst>
                <a:gd name="T0" fmla="*/ 21 w 34"/>
                <a:gd name="T1" fmla="*/ 0 h 37"/>
                <a:gd name="T2" fmla="*/ 33 w 34"/>
                <a:gd name="T3" fmla="*/ 12 h 37"/>
                <a:gd name="T4" fmla="*/ 11 w 34"/>
                <a:gd name="T5" fmla="*/ 36 h 37"/>
                <a:gd name="T6" fmla="*/ 0 w 34"/>
                <a:gd name="T7" fmla="*/ 23 h 37"/>
                <a:gd name="T8" fmla="*/ 21 w 34"/>
                <a:gd name="T9" fmla="*/ 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37"/>
                <a:gd name="T17" fmla="*/ 34 w 34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37">
                  <a:moveTo>
                    <a:pt x="21" y="0"/>
                  </a:moveTo>
                  <a:lnTo>
                    <a:pt x="33" y="12"/>
                  </a:lnTo>
                  <a:lnTo>
                    <a:pt x="11" y="36"/>
                  </a:lnTo>
                  <a:lnTo>
                    <a:pt x="0" y="23"/>
                  </a:lnTo>
                  <a:lnTo>
                    <a:pt x="21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107" name="Rectangle 273"/>
            <p:cNvSpPr>
              <a:spLocks noChangeArrowheads="1"/>
            </p:cNvSpPr>
            <p:nvPr/>
          </p:nvSpPr>
          <p:spPr bwMode="auto">
            <a:xfrm>
              <a:off x="1981" y="2754"/>
              <a:ext cx="71" cy="31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latin typeface="Futura Bk"/>
              </a:endParaRPr>
            </a:p>
          </p:txBody>
        </p:sp>
        <p:sp>
          <p:nvSpPr>
            <p:cNvPr id="108" name="Freeform 274"/>
            <p:cNvSpPr>
              <a:spLocks/>
            </p:cNvSpPr>
            <p:nvPr/>
          </p:nvSpPr>
          <p:spPr bwMode="auto">
            <a:xfrm>
              <a:off x="2066" y="2728"/>
              <a:ext cx="22" cy="60"/>
            </a:xfrm>
            <a:custGeom>
              <a:avLst/>
              <a:gdLst>
                <a:gd name="T0" fmla="*/ 0 w 22"/>
                <a:gd name="T1" fmla="*/ 0 h 60"/>
                <a:gd name="T2" fmla="*/ 21 w 22"/>
                <a:gd name="T3" fmla="*/ 23 h 60"/>
                <a:gd name="T4" fmla="*/ 21 w 22"/>
                <a:gd name="T5" fmla="*/ 59 h 60"/>
                <a:gd name="T6" fmla="*/ 0 w 22"/>
                <a:gd name="T7" fmla="*/ 23 h 60"/>
                <a:gd name="T8" fmla="*/ 0 w 22"/>
                <a:gd name="T9" fmla="*/ 0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60"/>
                <a:gd name="T17" fmla="*/ 22 w 22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60">
                  <a:moveTo>
                    <a:pt x="0" y="0"/>
                  </a:moveTo>
                  <a:lnTo>
                    <a:pt x="21" y="23"/>
                  </a:lnTo>
                  <a:lnTo>
                    <a:pt x="21" y="59"/>
                  </a:lnTo>
                  <a:lnTo>
                    <a:pt x="0" y="23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109" name="Freeform 275"/>
            <p:cNvSpPr>
              <a:spLocks/>
            </p:cNvSpPr>
            <p:nvPr/>
          </p:nvSpPr>
          <p:spPr bwMode="auto">
            <a:xfrm>
              <a:off x="2121" y="2728"/>
              <a:ext cx="22" cy="60"/>
            </a:xfrm>
            <a:custGeom>
              <a:avLst/>
              <a:gdLst>
                <a:gd name="T0" fmla="*/ 0 w 22"/>
                <a:gd name="T1" fmla="*/ 0 h 60"/>
                <a:gd name="T2" fmla="*/ 21 w 22"/>
                <a:gd name="T3" fmla="*/ 23 h 60"/>
                <a:gd name="T4" fmla="*/ 21 w 22"/>
                <a:gd name="T5" fmla="*/ 59 h 60"/>
                <a:gd name="T6" fmla="*/ 0 w 22"/>
                <a:gd name="T7" fmla="*/ 23 h 60"/>
                <a:gd name="T8" fmla="*/ 0 w 22"/>
                <a:gd name="T9" fmla="*/ 0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60"/>
                <a:gd name="T17" fmla="*/ 22 w 22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60">
                  <a:moveTo>
                    <a:pt x="0" y="0"/>
                  </a:moveTo>
                  <a:lnTo>
                    <a:pt x="21" y="23"/>
                  </a:lnTo>
                  <a:lnTo>
                    <a:pt x="21" y="59"/>
                  </a:lnTo>
                  <a:lnTo>
                    <a:pt x="0" y="23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110" name="Freeform 276"/>
            <p:cNvSpPr>
              <a:spLocks/>
            </p:cNvSpPr>
            <p:nvPr/>
          </p:nvSpPr>
          <p:spPr bwMode="auto">
            <a:xfrm>
              <a:off x="2066" y="2728"/>
              <a:ext cx="77" cy="25"/>
            </a:xfrm>
            <a:custGeom>
              <a:avLst/>
              <a:gdLst>
                <a:gd name="T0" fmla="*/ 0 w 77"/>
                <a:gd name="T1" fmla="*/ 0 h 25"/>
                <a:gd name="T2" fmla="*/ 54 w 77"/>
                <a:gd name="T3" fmla="*/ 0 h 25"/>
                <a:gd name="T4" fmla="*/ 76 w 77"/>
                <a:gd name="T5" fmla="*/ 24 h 25"/>
                <a:gd name="T6" fmla="*/ 21 w 77"/>
                <a:gd name="T7" fmla="*/ 24 h 25"/>
                <a:gd name="T8" fmla="*/ 0 w 77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7"/>
                <a:gd name="T16" fmla="*/ 0 h 25"/>
                <a:gd name="T17" fmla="*/ 77 w 77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7" h="25">
                  <a:moveTo>
                    <a:pt x="0" y="0"/>
                  </a:moveTo>
                  <a:lnTo>
                    <a:pt x="54" y="0"/>
                  </a:lnTo>
                  <a:lnTo>
                    <a:pt x="76" y="24"/>
                  </a:lnTo>
                  <a:lnTo>
                    <a:pt x="21" y="24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111" name="Line 277"/>
            <p:cNvSpPr>
              <a:spLocks noChangeShapeType="1"/>
            </p:cNvSpPr>
            <p:nvPr/>
          </p:nvSpPr>
          <p:spPr bwMode="auto">
            <a:xfrm>
              <a:off x="2121" y="2737"/>
              <a:ext cx="0" cy="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2" name="Freeform 278"/>
            <p:cNvSpPr>
              <a:spLocks/>
            </p:cNvSpPr>
            <p:nvPr/>
          </p:nvSpPr>
          <p:spPr bwMode="auto">
            <a:xfrm>
              <a:off x="2076" y="2741"/>
              <a:ext cx="56" cy="15"/>
            </a:xfrm>
            <a:custGeom>
              <a:avLst/>
              <a:gdLst>
                <a:gd name="T0" fmla="*/ 0 w 56"/>
                <a:gd name="T1" fmla="*/ 0 h 15"/>
                <a:gd name="T2" fmla="*/ 43 w 56"/>
                <a:gd name="T3" fmla="*/ 0 h 15"/>
                <a:gd name="T4" fmla="*/ 55 w 56"/>
                <a:gd name="T5" fmla="*/ 14 h 15"/>
                <a:gd name="T6" fmla="*/ 10 w 56"/>
                <a:gd name="T7" fmla="*/ 14 h 15"/>
                <a:gd name="T8" fmla="*/ 0 w 56"/>
                <a:gd name="T9" fmla="*/ 0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"/>
                <a:gd name="T17" fmla="*/ 56 w 56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">
                  <a:moveTo>
                    <a:pt x="0" y="0"/>
                  </a:moveTo>
                  <a:lnTo>
                    <a:pt x="43" y="0"/>
                  </a:lnTo>
                  <a:lnTo>
                    <a:pt x="55" y="14"/>
                  </a:lnTo>
                  <a:lnTo>
                    <a:pt x="10" y="14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113" name="Freeform 279" descr="50%"/>
            <p:cNvSpPr>
              <a:spLocks/>
            </p:cNvSpPr>
            <p:nvPr/>
          </p:nvSpPr>
          <p:spPr bwMode="auto">
            <a:xfrm>
              <a:off x="1892" y="2648"/>
              <a:ext cx="55" cy="15"/>
            </a:xfrm>
            <a:custGeom>
              <a:avLst/>
              <a:gdLst>
                <a:gd name="T0" fmla="*/ 0 w 55"/>
                <a:gd name="T1" fmla="*/ 14 h 15"/>
                <a:gd name="T2" fmla="*/ 32 w 55"/>
                <a:gd name="T3" fmla="*/ 0 h 15"/>
                <a:gd name="T4" fmla="*/ 54 w 55"/>
                <a:gd name="T5" fmla="*/ 0 h 15"/>
                <a:gd name="T6" fmla="*/ 32 w 55"/>
                <a:gd name="T7" fmla="*/ 14 h 15"/>
                <a:gd name="T8" fmla="*/ 0 w 55"/>
                <a:gd name="T9" fmla="*/ 14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"/>
                <a:gd name="T16" fmla="*/ 0 h 15"/>
                <a:gd name="T17" fmla="*/ 55 w 55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" h="15">
                  <a:moveTo>
                    <a:pt x="0" y="14"/>
                  </a:moveTo>
                  <a:lnTo>
                    <a:pt x="32" y="0"/>
                  </a:lnTo>
                  <a:lnTo>
                    <a:pt x="54" y="0"/>
                  </a:lnTo>
                  <a:lnTo>
                    <a:pt x="32" y="14"/>
                  </a:lnTo>
                  <a:lnTo>
                    <a:pt x="0" y="14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114" name="Freeform 280" descr="25%"/>
            <p:cNvSpPr>
              <a:spLocks/>
            </p:cNvSpPr>
            <p:nvPr/>
          </p:nvSpPr>
          <p:spPr bwMode="auto">
            <a:xfrm>
              <a:off x="1946" y="2648"/>
              <a:ext cx="44" cy="15"/>
            </a:xfrm>
            <a:custGeom>
              <a:avLst/>
              <a:gdLst>
                <a:gd name="T0" fmla="*/ 0 w 44"/>
                <a:gd name="T1" fmla="*/ 14 h 15"/>
                <a:gd name="T2" fmla="*/ 21 w 44"/>
                <a:gd name="T3" fmla="*/ 0 h 15"/>
                <a:gd name="T4" fmla="*/ 43 w 44"/>
                <a:gd name="T5" fmla="*/ 0 h 15"/>
                <a:gd name="T6" fmla="*/ 32 w 44"/>
                <a:gd name="T7" fmla="*/ 14 h 15"/>
                <a:gd name="T8" fmla="*/ 0 w 44"/>
                <a:gd name="T9" fmla="*/ 14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15"/>
                <a:gd name="T17" fmla="*/ 44 w 44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15">
                  <a:moveTo>
                    <a:pt x="0" y="14"/>
                  </a:moveTo>
                  <a:lnTo>
                    <a:pt x="21" y="0"/>
                  </a:lnTo>
                  <a:lnTo>
                    <a:pt x="43" y="0"/>
                  </a:lnTo>
                  <a:lnTo>
                    <a:pt x="32" y="14"/>
                  </a:lnTo>
                  <a:lnTo>
                    <a:pt x="0" y="14"/>
                  </a:lnTo>
                </a:path>
              </a:pathLst>
            </a:custGeom>
            <a:pattFill prst="pct25">
              <a:fgClr>
                <a:srgbClr val="000000"/>
              </a:fgClr>
              <a:bgClr>
                <a:srgbClr val="FFFFFF"/>
              </a:bgClr>
            </a:patt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115" name="Freeform 281"/>
            <p:cNvSpPr>
              <a:spLocks/>
            </p:cNvSpPr>
            <p:nvPr/>
          </p:nvSpPr>
          <p:spPr bwMode="auto">
            <a:xfrm>
              <a:off x="1978" y="2648"/>
              <a:ext cx="16" cy="48"/>
            </a:xfrm>
            <a:custGeom>
              <a:avLst/>
              <a:gdLst>
                <a:gd name="T0" fmla="*/ 15 w 16"/>
                <a:gd name="T1" fmla="*/ 0 h 48"/>
                <a:gd name="T2" fmla="*/ 15 w 16"/>
                <a:gd name="T3" fmla="*/ 23 h 48"/>
                <a:gd name="T4" fmla="*/ 0 w 16"/>
                <a:gd name="T5" fmla="*/ 47 h 48"/>
                <a:gd name="T6" fmla="*/ 0 w 16"/>
                <a:gd name="T7" fmla="*/ 11 h 48"/>
                <a:gd name="T8" fmla="*/ 15 w 16"/>
                <a:gd name="T9" fmla="*/ 0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48"/>
                <a:gd name="T17" fmla="*/ 16 w 1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48">
                  <a:moveTo>
                    <a:pt x="15" y="0"/>
                  </a:moveTo>
                  <a:lnTo>
                    <a:pt x="15" y="23"/>
                  </a:lnTo>
                  <a:lnTo>
                    <a:pt x="0" y="47"/>
                  </a:lnTo>
                  <a:lnTo>
                    <a:pt x="0" y="11"/>
                  </a:lnTo>
                  <a:lnTo>
                    <a:pt x="15" y="0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116" name="Freeform 282" descr="25%"/>
            <p:cNvSpPr>
              <a:spLocks/>
            </p:cNvSpPr>
            <p:nvPr/>
          </p:nvSpPr>
          <p:spPr bwMode="auto">
            <a:xfrm>
              <a:off x="2001" y="2648"/>
              <a:ext cx="33" cy="15"/>
            </a:xfrm>
            <a:custGeom>
              <a:avLst/>
              <a:gdLst>
                <a:gd name="T0" fmla="*/ 0 w 33"/>
                <a:gd name="T1" fmla="*/ 14 h 15"/>
                <a:gd name="T2" fmla="*/ 11 w 33"/>
                <a:gd name="T3" fmla="*/ 0 h 15"/>
                <a:gd name="T4" fmla="*/ 21 w 33"/>
                <a:gd name="T5" fmla="*/ 0 h 15"/>
                <a:gd name="T6" fmla="*/ 32 w 33"/>
                <a:gd name="T7" fmla="*/ 14 h 15"/>
                <a:gd name="T8" fmla="*/ 0 w 33"/>
                <a:gd name="T9" fmla="*/ 14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15"/>
                <a:gd name="T17" fmla="*/ 33 w 33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15">
                  <a:moveTo>
                    <a:pt x="0" y="14"/>
                  </a:moveTo>
                  <a:lnTo>
                    <a:pt x="11" y="0"/>
                  </a:lnTo>
                  <a:lnTo>
                    <a:pt x="21" y="0"/>
                  </a:lnTo>
                  <a:lnTo>
                    <a:pt x="32" y="14"/>
                  </a:lnTo>
                  <a:lnTo>
                    <a:pt x="0" y="14"/>
                  </a:lnTo>
                </a:path>
              </a:pathLst>
            </a:custGeom>
            <a:pattFill prst="pct25">
              <a:fgClr>
                <a:srgbClr val="000000"/>
              </a:fgClr>
              <a:bgClr>
                <a:srgbClr val="FFFFFF"/>
              </a:bgClr>
            </a:patt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117" name="Freeform 283" descr="50%"/>
            <p:cNvSpPr>
              <a:spLocks/>
            </p:cNvSpPr>
            <p:nvPr/>
          </p:nvSpPr>
          <p:spPr bwMode="auto">
            <a:xfrm>
              <a:off x="2044" y="2648"/>
              <a:ext cx="44" cy="15"/>
            </a:xfrm>
            <a:custGeom>
              <a:avLst/>
              <a:gdLst>
                <a:gd name="T0" fmla="*/ 43 w 44"/>
                <a:gd name="T1" fmla="*/ 14 h 15"/>
                <a:gd name="T2" fmla="*/ 21 w 44"/>
                <a:gd name="T3" fmla="*/ 0 h 15"/>
                <a:gd name="T4" fmla="*/ 0 w 44"/>
                <a:gd name="T5" fmla="*/ 0 h 15"/>
                <a:gd name="T6" fmla="*/ 10 w 44"/>
                <a:gd name="T7" fmla="*/ 14 h 15"/>
                <a:gd name="T8" fmla="*/ 43 w 44"/>
                <a:gd name="T9" fmla="*/ 14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15"/>
                <a:gd name="T17" fmla="*/ 44 w 44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15">
                  <a:moveTo>
                    <a:pt x="43" y="14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10" y="14"/>
                  </a:lnTo>
                  <a:lnTo>
                    <a:pt x="43" y="14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118" name="Freeform 284" descr="25%"/>
            <p:cNvSpPr>
              <a:spLocks/>
            </p:cNvSpPr>
            <p:nvPr/>
          </p:nvSpPr>
          <p:spPr bwMode="auto">
            <a:xfrm>
              <a:off x="2088" y="2648"/>
              <a:ext cx="55" cy="15"/>
            </a:xfrm>
            <a:custGeom>
              <a:avLst/>
              <a:gdLst>
                <a:gd name="T0" fmla="*/ 54 w 55"/>
                <a:gd name="T1" fmla="*/ 14 h 15"/>
                <a:gd name="T2" fmla="*/ 21 w 55"/>
                <a:gd name="T3" fmla="*/ 0 h 15"/>
                <a:gd name="T4" fmla="*/ 0 w 55"/>
                <a:gd name="T5" fmla="*/ 0 h 15"/>
                <a:gd name="T6" fmla="*/ 21 w 55"/>
                <a:gd name="T7" fmla="*/ 14 h 15"/>
                <a:gd name="T8" fmla="*/ 54 w 55"/>
                <a:gd name="T9" fmla="*/ 14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"/>
                <a:gd name="T16" fmla="*/ 0 h 15"/>
                <a:gd name="T17" fmla="*/ 55 w 55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" h="15">
                  <a:moveTo>
                    <a:pt x="54" y="14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21" y="14"/>
                  </a:lnTo>
                  <a:lnTo>
                    <a:pt x="54" y="14"/>
                  </a:lnTo>
                </a:path>
              </a:pathLst>
            </a:custGeom>
            <a:pattFill prst="pct25">
              <a:fgClr>
                <a:srgbClr val="000000"/>
              </a:fgClr>
              <a:bgClr>
                <a:srgbClr val="FFFFFF"/>
              </a:bgClr>
            </a:patt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119" name="Line 285"/>
            <p:cNvSpPr>
              <a:spLocks noChangeShapeType="1"/>
            </p:cNvSpPr>
            <p:nvPr/>
          </p:nvSpPr>
          <p:spPr bwMode="auto">
            <a:xfrm>
              <a:off x="1925" y="2652"/>
              <a:ext cx="0" cy="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0" name="Line 286"/>
            <p:cNvSpPr>
              <a:spLocks noChangeShapeType="1"/>
            </p:cNvSpPr>
            <p:nvPr/>
          </p:nvSpPr>
          <p:spPr bwMode="auto">
            <a:xfrm>
              <a:off x="1968" y="2652"/>
              <a:ext cx="0" cy="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1" name="Line 287"/>
            <p:cNvSpPr>
              <a:spLocks noChangeShapeType="1"/>
            </p:cNvSpPr>
            <p:nvPr/>
          </p:nvSpPr>
          <p:spPr bwMode="auto">
            <a:xfrm>
              <a:off x="2011" y="2652"/>
              <a:ext cx="0" cy="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2" name="Line 288"/>
            <p:cNvSpPr>
              <a:spLocks noChangeShapeType="1"/>
            </p:cNvSpPr>
            <p:nvPr/>
          </p:nvSpPr>
          <p:spPr bwMode="auto">
            <a:xfrm>
              <a:off x="2023" y="2652"/>
              <a:ext cx="0" cy="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3" name="Line 289"/>
            <p:cNvSpPr>
              <a:spLocks noChangeShapeType="1"/>
            </p:cNvSpPr>
            <p:nvPr/>
          </p:nvSpPr>
          <p:spPr bwMode="auto">
            <a:xfrm>
              <a:off x="2066" y="2652"/>
              <a:ext cx="0" cy="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4" name="Line 290"/>
            <p:cNvSpPr>
              <a:spLocks noChangeShapeType="1"/>
            </p:cNvSpPr>
            <p:nvPr/>
          </p:nvSpPr>
          <p:spPr bwMode="auto">
            <a:xfrm>
              <a:off x="2109" y="2652"/>
              <a:ext cx="0" cy="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5" name="Rectangle 291" descr="10%"/>
            <p:cNvSpPr>
              <a:spLocks noChangeArrowheads="1"/>
            </p:cNvSpPr>
            <p:nvPr/>
          </p:nvSpPr>
          <p:spPr bwMode="auto">
            <a:xfrm>
              <a:off x="1851" y="2570"/>
              <a:ext cx="343" cy="12"/>
            </a:xfrm>
            <a:prstGeom prst="rect">
              <a:avLst/>
            </a:prstGeom>
            <a:pattFill prst="pct10">
              <a:fgClr>
                <a:srgbClr val="000000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latin typeface="Futura Bk"/>
              </a:endParaRPr>
            </a:p>
          </p:txBody>
        </p:sp>
        <p:sp>
          <p:nvSpPr>
            <p:cNvPr id="126" name="Freeform 292"/>
            <p:cNvSpPr>
              <a:spLocks/>
            </p:cNvSpPr>
            <p:nvPr/>
          </p:nvSpPr>
          <p:spPr bwMode="auto">
            <a:xfrm>
              <a:off x="1881" y="2846"/>
              <a:ext cx="44" cy="35"/>
            </a:xfrm>
            <a:custGeom>
              <a:avLst/>
              <a:gdLst>
                <a:gd name="T0" fmla="*/ 0 w 44"/>
                <a:gd name="T1" fmla="*/ 0 h 35"/>
                <a:gd name="T2" fmla="*/ 0 w 44"/>
                <a:gd name="T3" fmla="*/ 34 h 35"/>
                <a:gd name="T4" fmla="*/ 43 w 44"/>
                <a:gd name="T5" fmla="*/ 34 h 35"/>
                <a:gd name="T6" fmla="*/ 43 w 44"/>
                <a:gd name="T7" fmla="*/ 0 h 35"/>
                <a:gd name="T8" fmla="*/ 0 w 44"/>
                <a:gd name="T9" fmla="*/ 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35"/>
                <a:gd name="T17" fmla="*/ 44 w 44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35">
                  <a:moveTo>
                    <a:pt x="0" y="0"/>
                  </a:moveTo>
                  <a:lnTo>
                    <a:pt x="0" y="34"/>
                  </a:lnTo>
                  <a:lnTo>
                    <a:pt x="43" y="34"/>
                  </a:lnTo>
                  <a:lnTo>
                    <a:pt x="43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127" name="Freeform 293"/>
            <p:cNvSpPr>
              <a:spLocks/>
            </p:cNvSpPr>
            <p:nvPr/>
          </p:nvSpPr>
          <p:spPr bwMode="auto">
            <a:xfrm>
              <a:off x="1892" y="2752"/>
              <a:ext cx="44" cy="36"/>
            </a:xfrm>
            <a:custGeom>
              <a:avLst/>
              <a:gdLst>
                <a:gd name="T0" fmla="*/ 0 w 44"/>
                <a:gd name="T1" fmla="*/ 0 h 36"/>
                <a:gd name="T2" fmla="*/ 0 w 44"/>
                <a:gd name="T3" fmla="*/ 35 h 36"/>
                <a:gd name="T4" fmla="*/ 43 w 44"/>
                <a:gd name="T5" fmla="*/ 35 h 36"/>
                <a:gd name="T6" fmla="*/ 43 w 44"/>
                <a:gd name="T7" fmla="*/ 0 h 36"/>
                <a:gd name="T8" fmla="*/ 0 w 44"/>
                <a:gd name="T9" fmla="*/ 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36"/>
                <a:gd name="T17" fmla="*/ 44 w 44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36">
                  <a:moveTo>
                    <a:pt x="0" y="0"/>
                  </a:moveTo>
                  <a:lnTo>
                    <a:pt x="0" y="35"/>
                  </a:lnTo>
                  <a:lnTo>
                    <a:pt x="43" y="35"/>
                  </a:lnTo>
                  <a:lnTo>
                    <a:pt x="43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128" name="Freeform 294"/>
            <p:cNvSpPr>
              <a:spLocks/>
            </p:cNvSpPr>
            <p:nvPr/>
          </p:nvSpPr>
          <p:spPr bwMode="auto">
            <a:xfrm>
              <a:off x="2098" y="2728"/>
              <a:ext cx="34" cy="37"/>
            </a:xfrm>
            <a:custGeom>
              <a:avLst/>
              <a:gdLst>
                <a:gd name="T0" fmla="*/ 21 w 34"/>
                <a:gd name="T1" fmla="*/ 0 h 37"/>
                <a:gd name="T2" fmla="*/ 33 w 34"/>
                <a:gd name="T3" fmla="*/ 12 h 37"/>
                <a:gd name="T4" fmla="*/ 10 w 34"/>
                <a:gd name="T5" fmla="*/ 36 h 37"/>
                <a:gd name="T6" fmla="*/ 0 w 34"/>
                <a:gd name="T7" fmla="*/ 23 h 37"/>
                <a:gd name="T8" fmla="*/ 21 w 34"/>
                <a:gd name="T9" fmla="*/ 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37"/>
                <a:gd name="T17" fmla="*/ 34 w 34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37">
                  <a:moveTo>
                    <a:pt x="21" y="0"/>
                  </a:moveTo>
                  <a:lnTo>
                    <a:pt x="33" y="12"/>
                  </a:lnTo>
                  <a:lnTo>
                    <a:pt x="10" y="36"/>
                  </a:lnTo>
                  <a:lnTo>
                    <a:pt x="0" y="23"/>
                  </a:lnTo>
                  <a:lnTo>
                    <a:pt x="21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129" name="Freeform 295"/>
            <p:cNvSpPr>
              <a:spLocks/>
            </p:cNvSpPr>
            <p:nvPr/>
          </p:nvSpPr>
          <p:spPr bwMode="auto">
            <a:xfrm>
              <a:off x="2088" y="2752"/>
              <a:ext cx="55" cy="36"/>
            </a:xfrm>
            <a:custGeom>
              <a:avLst/>
              <a:gdLst>
                <a:gd name="T0" fmla="*/ 0 w 55"/>
                <a:gd name="T1" fmla="*/ 0 h 36"/>
                <a:gd name="T2" fmla="*/ 0 w 55"/>
                <a:gd name="T3" fmla="*/ 35 h 36"/>
                <a:gd name="T4" fmla="*/ 54 w 55"/>
                <a:gd name="T5" fmla="*/ 35 h 36"/>
                <a:gd name="T6" fmla="*/ 54 w 55"/>
                <a:gd name="T7" fmla="*/ 0 h 36"/>
                <a:gd name="T8" fmla="*/ 0 w 55"/>
                <a:gd name="T9" fmla="*/ 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"/>
                <a:gd name="T16" fmla="*/ 0 h 36"/>
                <a:gd name="T17" fmla="*/ 55 w 55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" h="36">
                  <a:moveTo>
                    <a:pt x="0" y="0"/>
                  </a:moveTo>
                  <a:lnTo>
                    <a:pt x="0" y="35"/>
                  </a:lnTo>
                  <a:lnTo>
                    <a:pt x="54" y="35"/>
                  </a:lnTo>
                  <a:lnTo>
                    <a:pt x="54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130" name="Freeform 296"/>
            <p:cNvSpPr>
              <a:spLocks/>
            </p:cNvSpPr>
            <p:nvPr/>
          </p:nvSpPr>
          <p:spPr bwMode="auto">
            <a:xfrm>
              <a:off x="2098" y="2636"/>
              <a:ext cx="34" cy="36"/>
            </a:xfrm>
            <a:custGeom>
              <a:avLst/>
              <a:gdLst>
                <a:gd name="T0" fmla="*/ 21 w 34"/>
                <a:gd name="T1" fmla="*/ 0 h 36"/>
                <a:gd name="T2" fmla="*/ 33 w 34"/>
                <a:gd name="T3" fmla="*/ 12 h 36"/>
                <a:gd name="T4" fmla="*/ 10 w 34"/>
                <a:gd name="T5" fmla="*/ 35 h 36"/>
                <a:gd name="T6" fmla="*/ 0 w 34"/>
                <a:gd name="T7" fmla="*/ 22 h 36"/>
                <a:gd name="T8" fmla="*/ 21 w 34"/>
                <a:gd name="T9" fmla="*/ 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36"/>
                <a:gd name="T17" fmla="*/ 34 w 34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36">
                  <a:moveTo>
                    <a:pt x="21" y="0"/>
                  </a:moveTo>
                  <a:lnTo>
                    <a:pt x="33" y="12"/>
                  </a:lnTo>
                  <a:lnTo>
                    <a:pt x="10" y="35"/>
                  </a:lnTo>
                  <a:lnTo>
                    <a:pt x="0" y="22"/>
                  </a:lnTo>
                  <a:lnTo>
                    <a:pt x="21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131" name="Rectangle 297"/>
            <p:cNvSpPr>
              <a:spLocks noChangeArrowheads="1"/>
            </p:cNvSpPr>
            <p:nvPr/>
          </p:nvSpPr>
          <p:spPr bwMode="auto">
            <a:xfrm>
              <a:off x="2112" y="2661"/>
              <a:ext cx="27" cy="31"/>
            </a:xfrm>
            <a:prstGeom prst="rect">
              <a:avLst/>
            </a:prstGeom>
            <a:solidFill>
              <a:srgbClr val="808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latin typeface="Futura Bk"/>
              </a:endParaRPr>
            </a:p>
          </p:txBody>
        </p:sp>
        <p:sp>
          <p:nvSpPr>
            <p:cNvPr id="132" name="Freeform 298"/>
            <p:cNvSpPr>
              <a:spLocks/>
            </p:cNvSpPr>
            <p:nvPr/>
          </p:nvSpPr>
          <p:spPr bwMode="auto">
            <a:xfrm>
              <a:off x="2088" y="2648"/>
              <a:ext cx="22" cy="48"/>
            </a:xfrm>
            <a:custGeom>
              <a:avLst/>
              <a:gdLst>
                <a:gd name="T0" fmla="*/ 0 w 22"/>
                <a:gd name="T1" fmla="*/ 0 h 48"/>
                <a:gd name="T2" fmla="*/ 0 w 22"/>
                <a:gd name="T3" fmla="*/ 23 h 48"/>
                <a:gd name="T4" fmla="*/ 21 w 22"/>
                <a:gd name="T5" fmla="*/ 47 h 48"/>
                <a:gd name="T6" fmla="*/ 21 w 22"/>
                <a:gd name="T7" fmla="*/ 11 h 48"/>
                <a:gd name="T8" fmla="*/ 0 w 22"/>
                <a:gd name="T9" fmla="*/ 0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48"/>
                <a:gd name="T17" fmla="*/ 22 w 22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48">
                  <a:moveTo>
                    <a:pt x="0" y="0"/>
                  </a:moveTo>
                  <a:lnTo>
                    <a:pt x="0" y="23"/>
                  </a:lnTo>
                  <a:lnTo>
                    <a:pt x="21" y="47"/>
                  </a:lnTo>
                  <a:lnTo>
                    <a:pt x="21" y="11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133" name="Freeform 299"/>
            <p:cNvSpPr>
              <a:spLocks/>
            </p:cNvSpPr>
            <p:nvPr/>
          </p:nvSpPr>
          <p:spPr bwMode="auto">
            <a:xfrm>
              <a:off x="2055" y="2636"/>
              <a:ext cx="33" cy="36"/>
            </a:xfrm>
            <a:custGeom>
              <a:avLst/>
              <a:gdLst>
                <a:gd name="T0" fmla="*/ 21 w 33"/>
                <a:gd name="T1" fmla="*/ 0 h 36"/>
                <a:gd name="T2" fmla="*/ 32 w 33"/>
                <a:gd name="T3" fmla="*/ 12 h 36"/>
                <a:gd name="T4" fmla="*/ 10 w 33"/>
                <a:gd name="T5" fmla="*/ 35 h 36"/>
                <a:gd name="T6" fmla="*/ 0 w 33"/>
                <a:gd name="T7" fmla="*/ 22 h 36"/>
                <a:gd name="T8" fmla="*/ 21 w 33"/>
                <a:gd name="T9" fmla="*/ 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36"/>
                <a:gd name="T17" fmla="*/ 33 w 33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36">
                  <a:moveTo>
                    <a:pt x="21" y="0"/>
                  </a:moveTo>
                  <a:lnTo>
                    <a:pt x="32" y="12"/>
                  </a:lnTo>
                  <a:lnTo>
                    <a:pt x="10" y="35"/>
                  </a:lnTo>
                  <a:lnTo>
                    <a:pt x="0" y="22"/>
                  </a:lnTo>
                  <a:lnTo>
                    <a:pt x="21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134" name="Freeform 300"/>
            <p:cNvSpPr>
              <a:spLocks/>
            </p:cNvSpPr>
            <p:nvPr/>
          </p:nvSpPr>
          <p:spPr bwMode="auto">
            <a:xfrm>
              <a:off x="2011" y="2636"/>
              <a:ext cx="34" cy="36"/>
            </a:xfrm>
            <a:custGeom>
              <a:avLst/>
              <a:gdLst>
                <a:gd name="T0" fmla="*/ 21 w 34"/>
                <a:gd name="T1" fmla="*/ 0 h 36"/>
                <a:gd name="T2" fmla="*/ 33 w 34"/>
                <a:gd name="T3" fmla="*/ 12 h 36"/>
                <a:gd name="T4" fmla="*/ 11 w 34"/>
                <a:gd name="T5" fmla="*/ 35 h 36"/>
                <a:gd name="T6" fmla="*/ 0 w 34"/>
                <a:gd name="T7" fmla="*/ 22 h 36"/>
                <a:gd name="T8" fmla="*/ 21 w 34"/>
                <a:gd name="T9" fmla="*/ 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36"/>
                <a:gd name="T17" fmla="*/ 34 w 34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36">
                  <a:moveTo>
                    <a:pt x="21" y="0"/>
                  </a:moveTo>
                  <a:lnTo>
                    <a:pt x="33" y="12"/>
                  </a:lnTo>
                  <a:lnTo>
                    <a:pt x="11" y="35"/>
                  </a:lnTo>
                  <a:lnTo>
                    <a:pt x="0" y="22"/>
                  </a:lnTo>
                  <a:lnTo>
                    <a:pt x="21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135" name="Freeform 301"/>
            <p:cNvSpPr>
              <a:spLocks/>
            </p:cNvSpPr>
            <p:nvPr/>
          </p:nvSpPr>
          <p:spPr bwMode="auto">
            <a:xfrm>
              <a:off x="1946" y="2636"/>
              <a:ext cx="34" cy="36"/>
            </a:xfrm>
            <a:custGeom>
              <a:avLst/>
              <a:gdLst>
                <a:gd name="T0" fmla="*/ 10 w 34"/>
                <a:gd name="T1" fmla="*/ 0 h 36"/>
                <a:gd name="T2" fmla="*/ 0 w 34"/>
                <a:gd name="T3" fmla="*/ 12 h 36"/>
                <a:gd name="T4" fmla="*/ 21 w 34"/>
                <a:gd name="T5" fmla="*/ 35 h 36"/>
                <a:gd name="T6" fmla="*/ 33 w 34"/>
                <a:gd name="T7" fmla="*/ 22 h 36"/>
                <a:gd name="T8" fmla="*/ 10 w 34"/>
                <a:gd name="T9" fmla="*/ 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36"/>
                <a:gd name="T17" fmla="*/ 34 w 34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36">
                  <a:moveTo>
                    <a:pt x="10" y="0"/>
                  </a:moveTo>
                  <a:lnTo>
                    <a:pt x="0" y="12"/>
                  </a:lnTo>
                  <a:lnTo>
                    <a:pt x="21" y="35"/>
                  </a:lnTo>
                  <a:lnTo>
                    <a:pt x="33" y="22"/>
                  </a:lnTo>
                  <a:lnTo>
                    <a:pt x="1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136" name="Freeform 302"/>
            <p:cNvSpPr>
              <a:spLocks/>
            </p:cNvSpPr>
            <p:nvPr/>
          </p:nvSpPr>
          <p:spPr bwMode="auto">
            <a:xfrm>
              <a:off x="2044" y="2648"/>
              <a:ext cx="16" cy="48"/>
            </a:xfrm>
            <a:custGeom>
              <a:avLst/>
              <a:gdLst>
                <a:gd name="T0" fmla="*/ 0 w 16"/>
                <a:gd name="T1" fmla="*/ 0 h 48"/>
                <a:gd name="T2" fmla="*/ 0 w 16"/>
                <a:gd name="T3" fmla="*/ 23 h 48"/>
                <a:gd name="T4" fmla="*/ 15 w 16"/>
                <a:gd name="T5" fmla="*/ 47 h 48"/>
                <a:gd name="T6" fmla="*/ 15 w 16"/>
                <a:gd name="T7" fmla="*/ 11 h 48"/>
                <a:gd name="T8" fmla="*/ 0 w 16"/>
                <a:gd name="T9" fmla="*/ 0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48"/>
                <a:gd name="T17" fmla="*/ 16 w 1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48">
                  <a:moveTo>
                    <a:pt x="0" y="0"/>
                  </a:moveTo>
                  <a:lnTo>
                    <a:pt x="0" y="23"/>
                  </a:lnTo>
                  <a:lnTo>
                    <a:pt x="15" y="47"/>
                  </a:lnTo>
                  <a:lnTo>
                    <a:pt x="15" y="11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137" name="Rectangle 303"/>
            <p:cNvSpPr>
              <a:spLocks noChangeArrowheads="1"/>
            </p:cNvSpPr>
            <p:nvPr/>
          </p:nvSpPr>
          <p:spPr bwMode="auto">
            <a:xfrm>
              <a:off x="2057" y="2661"/>
              <a:ext cx="27" cy="31"/>
            </a:xfrm>
            <a:prstGeom prst="rect">
              <a:avLst/>
            </a:prstGeom>
            <a:solidFill>
              <a:srgbClr val="808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latin typeface="Futura Bk"/>
              </a:endParaRPr>
            </a:p>
          </p:txBody>
        </p:sp>
        <p:sp>
          <p:nvSpPr>
            <p:cNvPr id="138" name="Rectangle 304"/>
            <p:cNvSpPr>
              <a:spLocks noChangeArrowheads="1"/>
            </p:cNvSpPr>
            <p:nvPr/>
          </p:nvSpPr>
          <p:spPr bwMode="auto">
            <a:xfrm>
              <a:off x="2003" y="2661"/>
              <a:ext cx="28" cy="31"/>
            </a:xfrm>
            <a:prstGeom prst="rect">
              <a:avLst/>
            </a:prstGeom>
            <a:solidFill>
              <a:srgbClr val="808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latin typeface="Futura Bk"/>
              </a:endParaRPr>
            </a:p>
          </p:txBody>
        </p:sp>
        <p:sp>
          <p:nvSpPr>
            <p:cNvPr id="139" name="Rectangle 305"/>
            <p:cNvSpPr>
              <a:spLocks noChangeArrowheads="1"/>
            </p:cNvSpPr>
            <p:nvPr/>
          </p:nvSpPr>
          <p:spPr bwMode="auto">
            <a:xfrm>
              <a:off x="1948" y="2661"/>
              <a:ext cx="28" cy="31"/>
            </a:xfrm>
            <a:prstGeom prst="rect">
              <a:avLst/>
            </a:prstGeom>
            <a:solidFill>
              <a:srgbClr val="808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latin typeface="Futura Bk"/>
              </a:endParaRPr>
            </a:p>
          </p:txBody>
        </p:sp>
        <p:sp>
          <p:nvSpPr>
            <p:cNvPr id="140" name="Freeform 306"/>
            <p:cNvSpPr>
              <a:spLocks/>
            </p:cNvSpPr>
            <p:nvPr/>
          </p:nvSpPr>
          <p:spPr bwMode="auto">
            <a:xfrm>
              <a:off x="1903" y="2636"/>
              <a:ext cx="33" cy="36"/>
            </a:xfrm>
            <a:custGeom>
              <a:avLst/>
              <a:gdLst>
                <a:gd name="T0" fmla="*/ 10 w 33"/>
                <a:gd name="T1" fmla="*/ 0 h 36"/>
                <a:gd name="T2" fmla="*/ 0 w 33"/>
                <a:gd name="T3" fmla="*/ 12 h 36"/>
                <a:gd name="T4" fmla="*/ 21 w 33"/>
                <a:gd name="T5" fmla="*/ 35 h 36"/>
                <a:gd name="T6" fmla="*/ 32 w 33"/>
                <a:gd name="T7" fmla="*/ 22 h 36"/>
                <a:gd name="T8" fmla="*/ 10 w 33"/>
                <a:gd name="T9" fmla="*/ 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36"/>
                <a:gd name="T17" fmla="*/ 33 w 33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36">
                  <a:moveTo>
                    <a:pt x="10" y="0"/>
                  </a:moveTo>
                  <a:lnTo>
                    <a:pt x="0" y="12"/>
                  </a:lnTo>
                  <a:lnTo>
                    <a:pt x="21" y="35"/>
                  </a:lnTo>
                  <a:lnTo>
                    <a:pt x="32" y="22"/>
                  </a:lnTo>
                  <a:lnTo>
                    <a:pt x="1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141" name="Freeform 307"/>
            <p:cNvSpPr>
              <a:spLocks/>
            </p:cNvSpPr>
            <p:nvPr/>
          </p:nvSpPr>
          <p:spPr bwMode="auto">
            <a:xfrm>
              <a:off x="1925" y="2648"/>
              <a:ext cx="22" cy="48"/>
            </a:xfrm>
            <a:custGeom>
              <a:avLst/>
              <a:gdLst>
                <a:gd name="T0" fmla="*/ 21 w 22"/>
                <a:gd name="T1" fmla="*/ 0 h 48"/>
                <a:gd name="T2" fmla="*/ 21 w 22"/>
                <a:gd name="T3" fmla="*/ 23 h 48"/>
                <a:gd name="T4" fmla="*/ 0 w 22"/>
                <a:gd name="T5" fmla="*/ 47 h 48"/>
                <a:gd name="T6" fmla="*/ 0 w 22"/>
                <a:gd name="T7" fmla="*/ 11 h 48"/>
                <a:gd name="T8" fmla="*/ 21 w 22"/>
                <a:gd name="T9" fmla="*/ 0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48"/>
                <a:gd name="T17" fmla="*/ 22 w 22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48">
                  <a:moveTo>
                    <a:pt x="21" y="0"/>
                  </a:moveTo>
                  <a:lnTo>
                    <a:pt x="21" y="23"/>
                  </a:lnTo>
                  <a:lnTo>
                    <a:pt x="0" y="47"/>
                  </a:lnTo>
                  <a:lnTo>
                    <a:pt x="0" y="11"/>
                  </a:lnTo>
                  <a:lnTo>
                    <a:pt x="21" y="0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142" name="Rectangle 308"/>
            <p:cNvSpPr>
              <a:spLocks noChangeArrowheads="1"/>
            </p:cNvSpPr>
            <p:nvPr/>
          </p:nvSpPr>
          <p:spPr bwMode="auto">
            <a:xfrm>
              <a:off x="1894" y="2661"/>
              <a:ext cx="28" cy="31"/>
            </a:xfrm>
            <a:prstGeom prst="rect">
              <a:avLst/>
            </a:prstGeom>
            <a:solidFill>
              <a:srgbClr val="808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latin typeface="Futura Bk"/>
              </a:endParaRPr>
            </a:p>
          </p:txBody>
        </p:sp>
        <p:sp>
          <p:nvSpPr>
            <p:cNvPr id="143" name="Freeform 309"/>
            <p:cNvSpPr>
              <a:spLocks/>
            </p:cNvSpPr>
            <p:nvPr/>
          </p:nvSpPr>
          <p:spPr bwMode="auto">
            <a:xfrm>
              <a:off x="2121" y="2811"/>
              <a:ext cx="33" cy="36"/>
            </a:xfrm>
            <a:custGeom>
              <a:avLst/>
              <a:gdLst>
                <a:gd name="T0" fmla="*/ 21 w 33"/>
                <a:gd name="T1" fmla="*/ 0 h 36"/>
                <a:gd name="T2" fmla="*/ 32 w 33"/>
                <a:gd name="T3" fmla="*/ 11 h 36"/>
                <a:gd name="T4" fmla="*/ 11 w 33"/>
                <a:gd name="T5" fmla="*/ 35 h 36"/>
                <a:gd name="T6" fmla="*/ 0 w 33"/>
                <a:gd name="T7" fmla="*/ 23 h 36"/>
                <a:gd name="T8" fmla="*/ 21 w 33"/>
                <a:gd name="T9" fmla="*/ 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36"/>
                <a:gd name="T17" fmla="*/ 33 w 33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36">
                  <a:moveTo>
                    <a:pt x="21" y="0"/>
                  </a:moveTo>
                  <a:lnTo>
                    <a:pt x="32" y="11"/>
                  </a:lnTo>
                  <a:lnTo>
                    <a:pt x="11" y="35"/>
                  </a:lnTo>
                  <a:lnTo>
                    <a:pt x="0" y="23"/>
                  </a:lnTo>
                  <a:lnTo>
                    <a:pt x="21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144" name="Rectangle 310"/>
            <p:cNvSpPr>
              <a:spLocks noChangeArrowheads="1"/>
            </p:cNvSpPr>
            <p:nvPr/>
          </p:nvSpPr>
          <p:spPr bwMode="auto">
            <a:xfrm>
              <a:off x="2090" y="2836"/>
              <a:ext cx="60" cy="42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latin typeface="Futura Bk"/>
              </a:endParaRPr>
            </a:p>
          </p:txBody>
        </p:sp>
        <p:sp>
          <p:nvSpPr>
            <p:cNvPr id="145" name="Freeform 311"/>
            <p:cNvSpPr>
              <a:spLocks/>
            </p:cNvSpPr>
            <p:nvPr/>
          </p:nvSpPr>
          <p:spPr bwMode="auto">
            <a:xfrm>
              <a:off x="2011" y="2832"/>
              <a:ext cx="34" cy="36"/>
            </a:xfrm>
            <a:custGeom>
              <a:avLst/>
              <a:gdLst>
                <a:gd name="T0" fmla="*/ 21 w 34"/>
                <a:gd name="T1" fmla="*/ 0 h 36"/>
                <a:gd name="T2" fmla="*/ 33 w 34"/>
                <a:gd name="T3" fmla="*/ 10 h 36"/>
                <a:gd name="T4" fmla="*/ 11 w 34"/>
                <a:gd name="T5" fmla="*/ 35 h 36"/>
                <a:gd name="T6" fmla="*/ 0 w 34"/>
                <a:gd name="T7" fmla="*/ 22 h 36"/>
                <a:gd name="T8" fmla="*/ 21 w 34"/>
                <a:gd name="T9" fmla="*/ 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36"/>
                <a:gd name="T17" fmla="*/ 34 w 34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36">
                  <a:moveTo>
                    <a:pt x="21" y="0"/>
                  </a:moveTo>
                  <a:lnTo>
                    <a:pt x="33" y="10"/>
                  </a:lnTo>
                  <a:lnTo>
                    <a:pt x="11" y="35"/>
                  </a:lnTo>
                  <a:lnTo>
                    <a:pt x="0" y="22"/>
                  </a:lnTo>
                  <a:lnTo>
                    <a:pt x="21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146" name="Freeform 312"/>
            <p:cNvSpPr>
              <a:spLocks/>
            </p:cNvSpPr>
            <p:nvPr/>
          </p:nvSpPr>
          <p:spPr bwMode="auto">
            <a:xfrm>
              <a:off x="1968" y="2856"/>
              <a:ext cx="88" cy="23"/>
            </a:xfrm>
            <a:custGeom>
              <a:avLst/>
              <a:gdLst>
                <a:gd name="T0" fmla="*/ 0 w 88"/>
                <a:gd name="T1" fmla="*/ 0 h 23"/>
                <a:gd name="T2" fmla="*/ 87 w 88"/>
                <a:gd name="T3" fmla="*/ 0 h 23"/>
                <a:gd name="T4" fmla="*/ 87 w 88"/>
                <a:gd name="T5" fmla="*/ 22 h 23"/>
                <a:gd name="T6" fmla="*/ 0 w 88"/>
                <a:gd name="T7" fmla="*/ 22 h 23"/>
                <a:gd name="T8" fmla="*/ 0 w 88"/>
                <a:gd name="T9" fmla="*/ 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23"/>
                <a:gd name="T17" fmla="*/ 88 w 88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23">
                  <a:moveTo>
                    <a:pt x="0" y="0"/>
                  </a:moveTo>
                  <a:lnTo>
                    <a:pt x="87" y="0"/>
                  </a:lnTo>
                  <a:lnTo>
                    <a:pt x="87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147" name="Freeform 313"/>
            <p:cNvSpPr>
              <a:spLocks/>
            </p:cNvSpPr>
            <p:nvPr/>
          </p:nvSpPr>
          <p:spPr bwMode="auto">
            <a:xfrm>
              <a:off x="2121" y="2630"/>
              <a:ext cx="16" cy="18"/>
            </a:xfrm>
            <a:custGeom>
              <a:avLst/>
              <a:gdLst>
                <a:gd name="T0" fmla="*/ 0 w 16"/>
                <a:gd name="T1" fmla="*/ 17 h 18"/>
                <a:gd name="T2" fmla="*/ 8 w 16"/>
                <a:gd name="T3" fmla="*/ 0 h 18"/>
                <a:gd name="T4" fmla="*/ 11 w 16"/>
                <a:gd name="T5" fmla="*/ 2 h 18"/>
                <a:gd name="T6" fmla="*/ 15 w 16"/>
                <a:gd name="T7" fmla="*/ 4 h 18"/>
                <a:gd name="T8" fmla="*/ 0 w 16"/>
                <a:gd name="T9" fmla="*/ 17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18"/>
                <a:gd name="T17" fmla="*/ 16 w 16"/>
                <a:gd name="T18" fmla="*/ 18 h 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18">
                  <a:moveTo>
                    <a:pt x="0" y="17"/>
                  </a:moveTo>
                  <a:lnTo>
                    <a:pt x="8" y="0"/>
                  </a:lnTo>
                  <a:lnTo>
                    <a:pt x="11" y="2"/>
                  </a:lnTo>
                  <a:lnTo>
                    <a:pt x="15" y="4"/>
                  </a:lnTo>
                  <a:lnTo>
                    <a:pt x="0" y="17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148" name="Line 314"/>
            <p:cNvSpPr>
              <a:spLocks noChangeShapeType="1"/>
            </p:cNvSpPr>
            <p:nvPr/>
          </p:nvSpPr>
          <p:spPr bwMode="auto">
            <a:xfrm flipH="1">
              <a:off x="2126" y="2616"/>
              <a:ext cx="33" cy="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9" name="Freeform 315"/>
            <p:cNvSpPr>
              <a:spLocks/>
            </p:cNvSpPr>
            <p:nvPr/>
          </p:nvSpPr>
          <p:spPr bwMode="auto">
            <a:xfrm>
              <a:off x="1963" y="2567"/>
              <a:ext cx="115" cy="21"/>
            </a:xfrm>
            <a:custGeom>
              <a:avLst/>
              <a:gdLst>
                <a:gd name="T0" fmla="*/ 0 w 115"/>
                <a:gd name="T1" fmla="*/ 0 h 21"/>
                <a:gd name="T2" fmla="*/ 114 w 115"/>
                <a:gd name="T3" fmla="*/ 0 h 21"/>
                <a:gd name="T4" fmla="*/ 114 w 115"/>
                <a:gd name="T5" fmla="*/ 20 h 21"/>
                <a:gd name="T6" fmla="*/ 0 w 115"/>
                <a:gd name="T7" fmla="*/ 20 h 21"/>
                <a:gd name="T8" fmla="*/ 0 w 115"/>
                <a:gd name="T9" fmla="*/ 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"/>
                <a:gd name="T16" fmla="*/ 0 h 21"/>
                <a:gd name="T17" fmla="*/ 115 w 115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" h="21">
                  <a:moveTo>
                    <a:pt x="0" y="0"/>
                  </a:moveTo>
                  <a:lnTo>
                    <a:pt x="114" y="0"/>
                  </a:lnTo>
                  <a:lnTo>
                    <a:pt x="114" y="20"/>
                  </a:lnTo>
                  <a:lnTo>
                    <a:pt x="0" y="2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 lIns="91433" tIns="45716" rIns="91433" bIns="45716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/>
              <a:endParaRPr lang="zh-CN" altLang="zh-CN" sz="1400">
                <a:latin typeface="Futura Bk"/>
              </a:endParaRPr>
            </a:p>
          </p:txBody>
        </p:sp>
        <p:sp>
          <p:nvSpPr>
            <p:cNvPr id="150" name="Rectangle 316" descr="10%"/>
            <p:cNvSpPr>
              <a:spLocks noChangeArrowheads="1"/>
            </p:cNvSpPr>
            <p:nvPr/>
          </p:nvSpPr>
          <p:spPr bwMode="auto">
            <a:xfrm>
              <a:off x="1852" y="2695"/>
              <a:ext cx="342" cy="12"/>
            </a:xfrm>
            <a:prstGeom prst="rect">
              <a:avLst/>
            </a:prstGeom>
            <a:pattFill prst="pct10">
              <a:fgClr>
                <a:srgbClr val="000000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latin typeface="Futura Bk"/>
              </a:endParaRPr>
            </a:p>
          </p:txBody>
        </p:sp>
        <p:sp>
          <p:nvSpPr>
            <p:cNvPr id="151" name="Rectangle 317"/>
            <p:cNvSpPr>
              <a:spLocks noChangeArrowheads="1"/>
            </p:cNvSpPr>
            <p:nvPr/>
          </p:nvSpPr>
          <p:spPr bwMode="auto">
            <a:xfrm>
              <a:off x="1992" y="2698"/>
              <a:ext cx="39" cy="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481" tIns="44447" rIns="90481" bIns="44447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>
                <a:lnSpc>
                  <a:spcPts val="1500"/>
                </a:lnSpc>
                <a:buClr>
                  <a:srgbClr val="005696"/>
                </a:buClr>
                <a:buSzPct val="80000"/>
              </a:pPr>
              <a:r>
                <a:rPr lang="en-US" altLang="zh-CN" sz="500"/>
                <a:t>label</a:t>
              </a:r>
            </a:p>
          </p:txBody>
        </p:sp>
        <p:sp>
          <p:nvSpPr>
            <p:cNvPr id="152" name="Rectangle 318"/>
            <p:cNvSpPr>
              <a:spLocks noChangeArrowheads="1"/>
            </p:cNvSpPr>
            <p:nvPr/>
          </p:nvSpPr>
          <p:spPr bwMode="auto">
            <a:xfrm>
              <a:off x="1938" y="2698"/>
              <a:ext cx="38" cy="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481" tIns="44447" rIns="90481" bIns="44447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>
                <a:lnSpc>
                  <a:spcPts val="1500"/>
                </a:lnSpc>
                <a:buClr>
                  <a:srgbClr val="005696"/>
                </a:buClr>
                <a:buSzPct val="80000"/>
              </a:pPr>
              <a:r>
                <a:rPr lang="en-US" altLang="zh-CN" sz="500"/>
                <a:t>label</a:t>
              </a:r>
            </a:p>
          </p:txBody>
        </p:sp>
        <p:sp>
          <p:nvSpPr>
            <p:cNvPr id="153" name="Rectangle 319"/>
            <p:cNvSpPr>
              <a:spLocks noChangeArrowheads="1"/>
            </p:cNvSpPr>
            <p:nvPr/>
          </p:nvSpPr>
          <p:spPr bwMode="auto">
            <a:xfrm>
              <a:off x="1884" y="2698"/>
              <a:ext cx="38" cy="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481" tIns="44447" rIns="90481" bIns="44447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>
                <a:lnSpc>
                  <a:spcPts val="1500"/>
                </a:lnSpc>
                <a:buClr>
                  <a:srgbClr val="005696"/>
                </a:buClr>
                <a:buSzPct val="80000"/>
              </a:pPr>
              <a:r>
                <a:rPr lang="en-US" altLang="zh-CN" sz="500"/>
                <a:t>label</a:t>
              </a:r>
            </a:p>
          </p:txBody>
        </p:sp>
        <p:sp>
          <p:nvSpPr>
            <p:cNvPr id="154" name="Rectangle 320"/>
            <p:cNvSpPr>
              <a:spLocks noChangeArrowheads="1"/>
            </p:cNvSpPr>
            <p:nvPr/>
          </p:nvSpPr>
          <p:spPr bwMode="auto">
            <a:xfrm>
              <a:off x="2112" y="2698"/>
              <a:ext cx="38" cy="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481" tIns="44447" rIns="90481" bIns="44447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>
                <a:lnSpc>
                  <a:spcPts val="1500"/>
                </a:lnSpc>
                <a:buClr>
                  <a:srgbClr val="005696"/>
                </a:buClr>
                <a:buSzPct val="80000"/>
              </a:pPr>
              <a:r>
                <a:rPr lang="en-US" altLang="zh-CN" sz="500"/>
                <a:t>label</a:t>
              </a:r>
            </a:p>
          </p:txBody>
        </p:sp>
        <p:sp>
          <p:nvSpPr>
            <p:cNvPr id="155" name="Rectangle 321"/>
            <p:cNvSpPr>
              <a:spLocks noChangeArrowheads="1"/>
            </p:cNvSpPr>
            <p:nvPr/>
          </p:nvSpPr>
          <p:spPr bwMode="auto">
            <a:xfrm>
              <a:off x="2057" y="2698"/>
              <a:ext cx="40" cy="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481" tIns="44447" rIns="90481" bIns="44447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>
                <a:lnSpc>
                  <a:spcPts val="1500"/>
                </a:lnSpc>
                <a:buClr>
                  <a:srgbClr val="005696"/>
                </a:buClr>
                <a:buSzPct val="80000"/>
              </a:pPr>
              <a:r>
                <a:rPr lang="en-US" altLang="zh-CN" sz="500" dirty="0"/>
                <a:t>label</a:t>
              </a:r>
            </a:p>
          </p:txBody>
        </p:sp>
        <p:sp>
          <p:nvSpPr>
            <p:cNvPr id="156" name="Rectangle 322" descr="10%"/>
            <p:cNvSpPr>
              <a:spLocks noChangeArrowheads="1"/>
            </p:cNvSpPr>
            <p:nvPr/>
          </p:nvSpPr>
          <p:spPr bwMode="auto">
            <a:xfrm>
              <a:off x="1848" y="2789"/>
              <a:ext cx="343" cy="12"/>
            </a:xfrm>
            <a:prstGeom prst="rect">
              <a:avLst/>
            </a:prstGeom>
            <a:pattFill prst="pct10">
              <a:fgClr>
                <a:srgbClr val="000000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latin typeface="Futura Bk"/>
              </a:endParaRPr>
            </a:p>
          </p:txBody>
        </p:sp>
        <p:sp>
          <p:nvSpPr>
            <p:cNvPr id="157" name="Rectangle 323"/>
            <p:cNvSpPr>
              <a:spLocks noChangeArrowheads="1"/>
            </p:cNvSpPr>
            <p:nvPr/>
          </p:nvSpPr>
          <p:spPr bwMode="auto">
            <a:xfrm>
              <a:off x="2101" y="2791"/>
              <a:ext cx="38" cy="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481" tIns="44447" rIns="90481" bIns="44447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>
                <a:lnSpc>
                  <a:spcPts val="1500"/>
                </a:lnSpc>
                <a:buClr>
                  <a:srgbClr val="005696"/>
                </a:buClr>
                <a:buSzPct val="80000"/>
              </a:pPr>
              <a:r>
                <a:rPr lang="en-US" altLang="zh-CN" sz="500"/>
                <a:t>label</a:t>
              </a:r>
            </a:p>
          </p:txBody>
        </p:sp>
        <p:sp>
          <p:nvSpPr>
            <p:cNvPr id="158" name="Rectangle 324"/>
            <p:cNvSpPr>
              <a:spLocks noChangeArrowheads="1"/>
            </p:cNvSpPr>
            <p:nvPr/>
          </p:nvSpPr>
          <p:spPr bwMode="auto">
            <a:xfrm>
              <a:off x="1992" y="2791"/>
              <a:ext cx="39" cy="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481" tIns="44447" rIns="90481" bIns="44447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>
                <a:lnSpc>
                  <a:spcPts val="1500"/>
                </a:lnSpc>
                <a:buClr>
                  <a:srgbClr val="005696"/>
                </a:buClr>
                <a:buSzPct val="80000"/>
              </a:pPr>
              <a:r>
                <a:rPr lang="en-US" altLang="zh-CN" sz="500" dirty="0"/>
                <a:t>label</a:t>
              </a:r>
            </a:p>
          </p:txBody>
        </p:sp>
        <p:sp>
          <p:nvSpPr>
            <p:cNvPr id="159" name="Rectangle 325"/>
            <p:cNvSpPr>
              <a:spLocks noChangeArrowheads="1"/>
            </p:cNvSpPr>
            <p:nvPr/>
          </p:nvSpPr>
          <p:spPr bwMode="auto">
            <a:xfrm>
              <a:off x="1894" y="2791"/>
              <a:ext cx="38" cy="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481" tIns="44447" rIns="90481" bIns="44447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>
                <a:lnSpc>
                  <a:spcPts val="1500"/>
                </a:lnSpc>
                <a:buClr>
                  <a:srgbClr val="005696"/>
                </a:buClr>
                <a:buSzPct val="80000"/>
              </a:pPr>
              <a:r>
                <a:rPr lang="en-US" altLang="zh-CN" sz="500"/>
                <a:t>label</a:t>
              </a:r>
            </a:p>
          </p:txBody>
        </p:sp>
        <p:sp>
          <p:nvSpPr>
            <p:cNvPr id="160" name="Rectangle 326" descr="10%"/>
            <p:cNvSpPr>
              <a:spLocks noChangeArrowheads="1"/>
            </p:cNvSpPr>
            <p:nvPr/>
          </p:nvSpPr>
          <p:spPr bwMode="auto">
            <a:xfrm>
              <a:off x="1851" y="2881"/>
              <a:ext cx="343" cy="12"/>
            </a:xfrm>
            <a:prstGeom prst="rect">
              <a:avLst/>
            </a:prstGeom>
            <a:pattFill prst="pct10">
              <a:fgClr>
                <a:srgbClr val="000000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latin typeface="Futura Bk"/>
              </a:endParaRPr>
            </a:p>
          </p:txBody>
        </p:sp>
        <p:sp>
          <p:nvSpPr>
            <p:cNvPr id="161" name="Rectangle 327"/>
            <p:cNvSpPr>
              <a:spLocks noChangeArrowheads="1"/>
            </p:cNvSpPr>
            <p:nvPr/>
          </p:nvSpPr>
          <p:spPr bwMode="auto">
            <a:xfrm>
              <a:off x="1992" y="2882"/>
              <a:ext cx="39" cy="1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481" tIns="44447" rIns="90481" bIns="44447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>
                <a:lnSpc>
                  <a:spcPts val="1500"/>
                </a:lnSpc>
                <a:buClr>
                  <a:srgbClr val="005696"/>
                </a:buClr>
                <a:buSzPct val="80000"/>
              </a:pPr>
              <a:r>
                <a:rPr lang="en-US" altLang="zh-CN" sz="500"/>
                <a:t>label</a:t>
              </a:r>
            </a:p>
          </p:txBody>
        </p:sp>
        <p:sp>
          <p:nvSpPr>
            <p:cNvPr id="162" name="Rectangle 328"/>
            <p:cNvSpPr>
              <a:spLocks noChangeArrowheads="1"/>
            </p:cNvSpPr>
            <p:nvPr/>
          </p:nvSpPr>
          <p:spPr bwMode="auto">
            <a:xfrm>
              <a:off x="2101" y="2882"/>
              <a:ext cx="38" cy="1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481" tIns="44447" rIns="90481" bIns="44447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>
                <a:lnSpc>
                  <a:spcPts val="1500"/>
                </a:lnSpc>
                <a:buClr>
                  <a:srgbClr val="005696"/>
                </a:buClr>
                <a:buSzPct val="80000"/>
              </a:pPr>
              <a:r>
                <a:rPr lang="en-US" altLang="zh-CN" sz="500" dirty="0"/>
                <a:t>label</a:t>
              </a:r>
            </a:p>
          </p:txBody>
        </p:sp>
        <p:sp>
          <p:nvSpPr>
            <p:cNvPr id="163" name="Rectangle 329"/>
            <p:cNvSpPr>
              <a:spLocks noChangeArrowheads="1"/>
            </p:cNvSpPr>
            <p:nvPr/>
          </p:nvSpPr>
          <p:spPr bwMode="auto">
            <a:xfrm>
              <a:off x="1884" y="2882"/>
              <a:ext cx="38" cy="1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481" tIns="44447" rIns="90481" bIns="44447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>
                <a:lnSpc>
                  <a:spcPts val="1500"/>
                </a:lnSpc>
                <a:buClr>
                  <a:srgbClr val="005696"/>
                </a:buClr>
                <a:buSzPct val="80000"/>
              </a:pPr>
              <a:r>
                <a:rPr lang="en-US" altLang="zh-CN" sz="500"/>
                <a:t>label</a:t>
              </a:r>
            </a:p>
          </p:txBody>
        </p:sp>
        <p:sp>
          <p:nvSpPr>
            <p:cNvPr id="164" name="Rectangle 330" descr="10%"/>
            <p:cNvSpPr>
              <a:spLocks noChangeArrowheads="1"/>
            </p:cNvSpPr>
            <p:nvPr/>
          </p:nvSpPr>
          <p:spPr bwMode="auto">
            <a:xfrm>
              <a:off x="2185" y="2569"/>
              <a:ext cx="9" cy="403"/>
            </a:xfrm>
            <a:prstGeom prst="rect">
              <a:avLst/>
            </a:prstGeom>
            <a:pattFill prst="pct10">
              <a:fgClr>
                <a:srgbClr val="000000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latin typeface="Futura Bk"/>
              </a:endParaRPr>
            </a:p>
          </p:txBody>
        </p:sp>
        <p:sp>
          <p:nvSpPr>
            <p:cNvPr id="165" name="Rectangle 331" descr="10%"/>
            <p:cNvSpPr>
              <a:spLocks noChangeArrowheads="1"/>
            </p:cNvSpPr>
            <p:nvPr/>
          </p:nvSpPr>
          <p:spPr bwMode="auto">
            <a:xfrm>
              <a:off x="1851" y="2569"/>
              <a:ext cx="8" cy="403"/>
            </a:xfrm>
            <a:prstGeom prst="rect">
              <a:avLst/>
            </a:prstGeom>
            <a:pattFill prst="pct10">
              <a:fgClr>
                <a:srgbClr val="000000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latin typeface="Futura Bk"/>
              </a:endParaRPr>
            </a:p>
          </p:txBody>
        </p:sp>
        <p:sp>
          <p:nvSpPr>
            <p:cNvPr id="166" name="Rectangle 332"/>
            <p:cNvSpPr>
              <a:spLocks noChangeArrowheads="1"/>
            </p:cNvSpPr>
            <p:nvPr/>
          </p:nvSpPr>
          <p:spPr bwMode="auto">
            <a:xfrm>
              <a:off x="1850" y="2686"/>
              <a:ext cx="9" cy="29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latin typeface="Futura Bk"/>
              </a:endParaRPr>
            </a:p>
          </p:txBody>
        </p:sp>
        <p:sp>
          <p:nvSpPr>
            <p:cNvPr id="167" name="Rectangle 333"/>
            <p:cNvSpPr>
              <a:spLocks noChangeArrowheads="1"/>
            </p:cNvSpPr>
            <p:nvPr/>
          </p:nvSpPr>
          <p:spPr bwMode="auto">
            <a:xfrm>
              <a:off x="1861" y="2695"/>
              <a:ext cx="8" cy="12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latin typeface="Futura Bk"/>
              </a:endParaRPr>
            </a:p>
          </p:txBody>
        </p:sp>
        <p:sp>
          <p:nvSpPr>
            <p:cNvPr id="168" name="Rectangle 334"/>
            <p:cNvSpPr>
              <a:spLocks noChangeArrowheads="1"/>
            </p:cNvSpPr>
            <p:nvPr/>
          </p:nvSpPr>
          <p:spPr bwMode="auto">
            <a:xfrm>
              <a:off x="1850" y="2777"/>
              <a:ext cx="9" cy="29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latin typeface="Futura Bk"/>
              </a:endParaRPr>
            </a:p>
          </p:txBody>
        </p:sp>
        <p:sp>
          <p:nvSpPr>
            <p:cNvPr id="169" name="Rectangle 335"/>
            <p:cNvSpPr>
              <a:spLocks noChangeArrowheads="1"/>
            </p:cNvSpPr>
            <p:nvPr/>
          </p:nvSpPr>
          <p:spPr bwMode="auto">
            <a:xfrm>
              <a:off x="1861" y="2788"/>
              <a:ext cx="8" cy="12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latin typeface="Futura Bk"/>
              </a:endParaRPr>
            </a:p>
          </p:txBody>
        </p:sp>
        <p:sp>
          <p:nvSpPr>
            <p:cNvPr id="170" name="Rectangle 336"/>
            <p:cNvSpPr>
              <a:spLocks noChangeArrowheads="1"/>
            </p:cNvSpPr>
            <p:nvPr/>
          </p:nvSpPr>
          <p:spPr bwMode="auto">
            <a:xfrm>
              <a:off x="1850" y="2873"/>
              <a:ext cx="9" cy="2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latin typeface="Futura Bk"/>
              </a:endParaRPr>
            </a:p>
          </p:txBody>
        </p:sp>
        <p:sp>
          <p:nvSpPr>
            <p:cNvPr id="171" name="Rectangle 337"/>
            <p:cNvSpPr>
              <a:spLocks noChangeArrowheads="1"/>
            </p:cNvSpPr>
            <p:nvPr/>
          </p:nvSpPr>
          <p:spPr bwMode="auto">
            <a:xfrm>
              <a:off x="1861" y="2881"/>
              <a:ext cx="8" cy="12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latin typeface="Futura Bk"/>
              </a:endParaRPr>
            </a:p>
          </p:txBody>
        </p:sp>
        <p:sp>
          <p:nvSpPr>
            <p:cNvPr id="172" name="Rectangle 338"/>
            <p:cNvSpPr>
              <a:spLocks noChangeArrowheads="1"/>
            </p:cNvSpPr>
            <p:nvPr/>
          </p:nvSpPr>
          <p:spPr bwMode="auto">
            <a:xfrm>
              <a:off x="2185" y="2688"/>
              <a:ext cx="9" cy="29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latin typeface="Futura Bk"/>
              </a:endParaRPr>
            </a:p>
          </p:txBody>
        </p:sp>
        <p:sp>
          <p:nvSpPr>
            <p:cNvPr id="173" name="Rectangle 339"/>
            <p:cNvSpPr>
              <a:spLocks noChangeArrowheads="1"/>
            </p:cNvSpPr>
            <p:nvPr/>
          </p:nvSpPr>
          <p:spPr bwMode="auto">
            <a:xfrm>
              <a:off x="2176" y="2695"/>
              <a:ext cx="8" cy="12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latin typeface="Futura Bk"/>
              </a:endParaRPr>
            </a:p>
          </p:txBody>
        </p:sp>
        <p:sp>
          <p:nvSpPr>
            <p:cNvPr id="174" name="Rectangle 340"/>
            <p:cNvSpPr>
              <a:spLocks noChangeArrowheads="1"/>
            </p:cNvSpPr>
            <p:nvPr/>
          </p:nvSpPr>
          <p:spPr bwMode="auto">
            <a:xfrm>
              <a:off x="2185" y="2780"/>
              <a:ext cx="9" cy="29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latin typeface="Futura Bk"/>
              </a:endParaRPr>
            </a:p>
          </p:txBody>
        </p:sp>
        <p:sp>
          <p:nvSpPr>
            <p:cNvPr id="175" name="Rectangle 341"/>
            <p:cNvSpPr>
              <a:spLocks noChangeArrowheads="1"/>
            </p:cNvSpPr>
            <p:nvPr/>
          </p:nvSpPr>
          <p:spPr bwMode="auto">
            <a:xfrm>
              <a:off x="2176" y="2789"/>
              <a:ext cx="8" cy="12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latin typeface="Futura Bk"/>
              </a:endParaRPr>
            </a:p>
          </p:txBody>
        </p:sp>
        <p:sp>
          <p:nvSpPr>
            <p:cNvPr id="176" name="Rectangle 342"/>
            <p:cNvSpPr>
              <a:spLocks noChangeArrowheads="1"/>
            </p:cNvSpPr>
            <p:nvPr/>
          </p:nvSpPr>
          <p:spPr bwMode="auto">
            <a:xfrm>
              <a:off x="2183" y="2874"/>
              <a:ext cx="8" cy="3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latin typeface="Futura Bk"/>
              </a:endParaRPr>
            </a:p>
          </p:txBody>
        </p:sp>
        <p:sp>
          <p:nvSpPr>
            <p:cNvPr id="177" name="Rectangle 343"/>
            <p:cNvSpPr>
              <a:spLocks noChangeArrowheads="1"/>
            </p:cNvSpPr>
            <p:nvPr/>
          </p:nvSpPr>
          <p:spPr bwMode="auto">
            <a:xfrm>
              <a:off x="2175" y="2881"/>
              <a:ext cx="8" cy="12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latin typeface="Futura Bk"/>
              </a:endParaRPr>
            </a:p>
          </p:txBody>
        </p:sp>
        <p:sp>
          <p:nvSpPr>
            <p:cNvPr id="178" name="Rectangle 344"/>
            <p:cNvSpPr>
              <a:spLocks noChangeArrowheads="1"/>
            </p:cNvSpPr>
            <p:nvPr/>
          </p:nvSpPr>
          <p:spPr bwMode="auto">
            <a:xfrm>
              <a:off x="1850" y="2561"/>
              <a:ext cx="9" cy="29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latin typeface="Futura Bk"/>
              </a:endParaRPr>
            </a:p>
          </p:txBody>
        </p:sp>
        <p:sp>
          <p:nvSpPr>
            <p:cNvPr id="179" name="Rectangle 345"/>
            <p:cNvSpPr>
              <a:spLocks noChangeArrowheads="1"/>
            </p:cNvSpPr>
            <p:nvPr/>
          </p:nvSpPr>
          <p:spPr bwMode="auto">
            <a:xfrm>
              <a:off x="1861" y="2570"/>
              <a:ext cx="8" cy="12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latin typeface="Futura Bk"/>
              </a:endParaRPr>
            </a:p>
          </p:txBody>
        </p:sp>
        <p:sp>
          <p:nvSpPr>
            <p:cNvPr id="180" name="Rectangle 346"/>
            <p:cNvSpPr>
              <a:spLocks noChangeArrowheads="1"/>
            </p:cNvSpPr>
            <p:nvPr/>
          </p:nvSpPr>
          <p:spPr bwMode="auto">
            <a:xfrm>
              <a:off x="2185" y="2563"/>
              <a:ext cx="9" cy="29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latin typeface="Futura Bk"/>
              </a:endParaRPr>
            </a:p>
          </p:txBody>
        </p:sp>
        <p:sp>
          <p:nvSpPr>
            <p:cNvPr id="181" name="Rectangle 347"/>
            <p:cNvSpPr>
              <a:spLocks noChangeArrowheads="1"/>
            </p:cNvSpPr>
            <p:nvPr/>
          </p:nvSpPr>
          <p:spPr bwMode="auto">
            <a:xfrm>
              <a:off x="2176" y="2570"/>
              <a:ext cx="8" cy="12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3" tIns="45716" rIns="91433" bIns="45716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l">
                <a:lnSpc>
                  <a:spcPts val="1500"/>
                </a:lnSpc>
                <a:spcBef>
                  <a:spcPts val="1200"/>
                </a:spcBef>
                <a:buClr>
                  <a:srgbClr val="005696"/>
                </a:buClr>
                <a:buSzPct val="80000"/>
              </a:pPr>
              <a:endParaRPr lang="zh-CN" altLang="zh-CN" sz="1400">
                <a:latin typeface="Futura Bk"/>
              </a:endParaRPr>
            </a:p>
          </p:txBody>
        </p:sp>
      </p:grpSp>
      <p:sp>
        <p:nvSpPr>
          <p:cNvPr id="212" name="右箭头 211"/>
          <p:cNvSpPr/>
          <p:nvPr/>
        </p:nvSpPr>
        <p:spPr bwMode="auto">
          <a:xfrm>
            <a:off x="5580112" y="5002910"/>
            <a:ext cx="1684836" cy="38576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 anchor="ctr"/>
          <a:lstStyle/>
          <a:p>
            <a:pPr marL="0" marR="0" indent="0" defTabSz="914400" eaLnBrk="0" latinLnBrk="0" hangingPunct="0">
              <a:lnSpc>
                <a:spcPct val="90000"/>
              </a:lnSpc>
              <a:buClrTx/>
              <a:buSzTx/>
              <a:buNone/>
              <a:tabLst/>
            </a:pPr>
            <a:endParaRPr lang="zh-CN" altLang="en-US" dirty="0" smtClean="0"/>
          </a:p>
        </p:txBody>
      </p:sp>
      <p:sp>
        <p:nvSpPr>
          <p:cNvPr id="213" name="Text Box 18"/>
          <p:cNvSpPr txBox="1">
            <a:spLocks noChangeArrowheads="1"/>
          </p:cNvSpPr>
          <p:nvPr/>
        </p:nvSpPr>
        <p:spPr bwMode="auto">
          <a:xfrm>
            <a:off x="6444208" y="5415639"/>
            <a:ext cx="1144596" cy="392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/>
            <a:r>
              <a:rPr lang="zh-CN" altLang="en-US" sz="1800" dirty="0" smtClean="0">
                <a:solidFill>
                  <a:schemeClr val="accent4"/>
                </a:solidFill>
              </a:rPr>
              <a:t>配送</a:t>
            </a:r>
            <a:endParaRPr lang="en-US" altLang="zh-CN" sz="3600" dirty="0">
              <a:solidFill>
                <a:schemeClr val="accent4"/>
              </a:solidFill>
            </a:endParaRPr>
          </a:p>
        </p:txBody>
      </p:sp>
      <p:sp>
        <p:nvSpPr>
          <p:cNvPr id="214" name="流程图: 文档 213"/>
          <p:cNvSpPr/>
          <p:nvPr/>
        </p:nvSpPr>
        <p:spPr bwMode="auto">
          <a:xfrm>
            <a:off x="6012160" y="4365104"/>
            <a:ext cx="919167" cy="533385"/>
          </a:xfrm>
          <a:prstGeom prst="flowChartDocument">
            <a:avLst/>
          </a:prstGeom>
          <a:solidFill>
            <a:schemeClr val="bg1"/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zh-CN" altLang="en-US" sz="1400" b="1" dirty="0" smtClean="0">
                <a:solidFill>
                  <a:schemeClr val="bg2">
                    <a:lumMod val="50000"/>
                  </a:schemeClr>
                </a:solidFill>
                <a:cs typeface="Arial" pitchFamily="34" charset="0"/>
              </a:rPr>
              <a:t>收货单</a:t>
            </a: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5652120" y="1231592"/>
            <a:ext cx="3240360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释放要货单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按要货单扫描物料下架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扫描要货单条码和物料条码发货，打印收货单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配送到车间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283575" y="6642100"/>
            <a:ext cx="860425" cy="166688"/>
          </a:xfrm>
        </p:spPr>
        <p:txBody>
          <a:bodyPr/>
          <a:lstStyle/>
          <a:p>
            <a:fld id="{68821A7C-08C0-4627-BE1D-58080B577485}" type="slidenum">
              <a:rPr lang="zh-CN" altLang="de-DE" smtClean="0"/>
              <a:pPr/>
              <a:t>37</a:t>
            </a:fld>
            <a:endParaRPr lang="de-DE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3131840" y="2780928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/>
              <a:t>委外加工</a:t>
            </a:r>
            <a:endParaRPr lang="zh-CN" altLang="en-US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释放委外单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供货提前期：不大于</a:t>
            </a:r>
            <a:r>
              <a:rPr lang="en-US" altLang="zh-CN" dirty="0" smtClean="0"/>
              <a:t>14</a:t>
            </a:r>
            <a:r>
              <a:rPr lang="zh-CN" altLang="en-US" dirty="0" smtClean="0"/>
              <a:t>天</a:t>
            </a:r>
            <a:endParaRPr lang="en-US" altLang="zh-CN" dirty="0" smtClean="0"/>
          </a:p>
          <a:p>
            <a:r>
              <a:rPr lang="zh-CN" altLang="en-US" dirty="0" smtClean="0"/>
              <a:t>需求表达方式：委外单</a:t>
            </a:r>
            <a:endParaRPr lang="en-US" altLang="zh-CN" dirty="0" smtClean="0"/>
          </a:p>
          <a:p>
            <a:r>
              <a:rPr lang="zh-CN" altLang="en-US" dirty="0" smtClean="0"/>
              <a:t>采购单的计算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按粗能力计划计算半成品委外需求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对委外需求下达委外单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38</a:t>
            </a:fld>
            <a:endParaRPr lang="de-DE" altLang="zh-CN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50" name="Text Box 58"/>
          <p:cNvSpPr txBox="1">
            <a:spLocks noChangeArrowheads="1"/>
          </p:cNvSpPr>
          <p:nvPr/>
        </p:nvSpPr>
        <p:spPr bwMode="auto">
          <a:xfrm>
            <a:off x="6573832" y="3675343"/>
            <a:ext cx="69471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>
            <a:spAutoFit/>
          </a:bodyPr>
          <a:lstStyle/>
          <a:p>
            <a:r>
              <a:rPr lang="zh-CN" altLang="en-US" sz="2000" dirty="0" smtClean="0"/>
              <a:t>发货</a:t>
            </a:r>
            <a:endParaRPr lang="en-US" altLang="zh-CN" sz="2000" dirty="0"/>
          </a:p>
        </p:txBody>
      </p:sp>
      <p:sp>
        <p:nvSpPr>
          <p:cNvPr id="53" name="Rectangle 9"/>
          <p:cNvSpPr>
            <a:spLocks noChangeArrowheads="1"/>
          </p:cNvSpPr>
          <p:nvPr/>
        </p:nvSpPr>
        <p:spPr bwMode="auto">
          <a:xfrm>
            <a:off x="528638" y="3497527"/>
            <a:ext cx="1216028" cy="233997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/>
          </a:p>
        </p:txBody>
      </p:sp>
      <p:sp>
        <p:nvSpPr>
          <p:cNvPr id="56" name="Line 12"/>
          <p:cNvSpPr>
            <a:spLocks noChangeShapeType="1"/>
          </p:cNvSpPr>
          <p:nvPr/>
        </p:nvSpPr>
        <p:spPr bwMode="auto">
          <a:xfrm flipV="1">
            <a:off x="528639" y="4335724"/>
            <a:ext cx="1211266" cy="477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" name="Line 13"/>
          <p:cNvSpPr>
            <a:spLocks noChangeShapeType="1"/>
          </p:cNvSpPr>
          <p:nvPr/>
        </p:nvSpPr>
        <p:spPr bwMode="auto">
          <a:xfrm>
            <a:off x="542925" y="4826273"/>
            <a:ext cx="1189042" cy="157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" name="Line 14"/>
          <p:cNvSpPr>
            <a:spLocks noChangeShapeType="1"/>
          </p:cNvSpPr>
          <p:nvPr/>
        </p:nvSpPr>
        <p:spPr bwMode="auto">
          <a:xfrm>
            <a:off x="528638" y="5312048"/>
            <a:ext cx="1217617" cy="633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" name="AutoShape 15"/>
          <p:cNvSpPr>
            <a:spLocks noChangeArrowheads="1"/>
          </p:cNvSpPr>
          <p:nvPr/>
        </p:nvSpPr>
        <p:spPr bwMode="auto">
          <a:xfrm>
            <a:off x="1614479" y="4964417"/>
            <a:ext cx="1057284" cy="404800"/>
          </a:xfrm>
          <a:prstGeom prst="rightArrow">
            <a:avLst>
              <a:gd name="adj1" fmla="val 50000"/>
              <a:gd name="adj2" fmla="val 42051"/>
            </a:avLst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 anchor="ctr"/>
          <a:lstStyle/>
          <a:p>
            <a:pPr eaLnBrk="0" hangingPunct="0">
              <a:lnSpc>
                <a:spcPct val="90000"/>
              </a:lnSpc>
            </a:pPr>
            <a:endParaRPr lang="zh-CN" altLang="zh-CN"/>
          </a:p>
        </p:txBody>
      </p:sp>
      <p:sp>
        <p:nvSpPr>
          <p:cNvPr id="60" name="Text Box 18"/>
          <p:cNvSpPr txBox="1">
            <a:spLocks noChangeArrowheads="1"/>
          </p:cNvSpPr>
          <p:nvPr/>
        </p:nvSpPr>
        <p:spPr bwMode="auto">
          <a:xfrm>
            <a:off x="1827205" y="4365104"/>
            <a:ext cx="1216034" cy="414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拣货</a:t>
            </a:r>
            <a:endParaRPr lang="en-US" altLang="zh-CN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AutoShape 20"/>
          <p:cNvSpPr>
            <a:spLocks noChangeArrowheads="1"/>
          </p:cNvSpPr>
          <p:nvPr/>
        </p:nvSpPr>
        <p:spPr bwMode="auto">
          <a:xfrm>
            <a:off x="736604" y="4911987"/>
            <a:ext cx="331787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/>
          </a:p>
        </p:txBody>
      </p:sp>
      <p:sp>
        <p:nvSpPr>
          <p:cNvPr id="62" name="AutoShape 21"/>
          <p:cNvSpPr>
            <a:spLocks noChangeArrowheads="1"/>
          </p:cNvSpPr>
          <p:nvPr/>
        </p:nvSpPr>
        <p:spPr bwMode="auto">
          <a:xfrm>
            <a:off x="1036641" y="4905637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/>
          </a:p>
        </p:txBody>
      </p:sp>
      <p:sp>
        <p:nvSpPr>
          <p:cNvPr id="64" name="AutoShape 25"/>
          <p:cNvSpPr>
            <a:spLocks noChangeArrowheads="1"/>
          </p:cNvSpPr>
          <p:nvPr/>
        </p:nvSpPr>
        <p:spPr bwMode="auto">
          <a:xfrm>
            <a:off x="736604" y="5386649"/>
            <a:ext cx="331787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/>
          </a:p>
        </p:txBody>
      </p:sp>
      <p:sp>
        <p:nvSpPr>
          <p:cNvPr id="65" name="AutoShape 26"/>
          <p:cNvSpPr>
            <a:spLocks noChangeArrowheads="1"/>
          </p:cNvSpPr>
          <p:nvPr/>
        </p:nvSpPr>
        <p:spPr bwMode="auto">
          <a:xfrm>
            <a:off x="1036641" y="5380299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/>
          </a:p>
        </p:txBody>
      </p:sp>
      <p:sp>
        <p:nvSpPr>
          <p:cNvPr id="66" name="AutoShape 27"/>
          <p:cNvSpPr>
            <a:spLocks noChangeArrowheads="1"/>
          </p:cNvSpPr>
          <p:nvPr/>
        </p:nvSpPr>
        <p:spPr bwMode="auto">
          <a:xfrm>
            <a:off x="1335091" y="5380299"/>
            <a:ext cx="331788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/>
          </a:p>
        </p:txBody>
      </p:sp>
      <p:sp>
        <p:nvSpPr>
          <p:cNvPr id="67" name="AutoShape 28"/>
          <p:cNvSpPr>
            <a:spLocks noChangeArrowheads="1"/>
          </p:cNvSpPr>
          <p:nvPr/>
        </p:nvSpPr>
        <p:spPr bwMode="auto">
          <a:xfrm>
            <a:off x="722316" y="3913449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/>
          </a:p>
        </p:txBody>
      </p:sp>
      <p:sp>
        <p:nvSpPr>
          <p:cNvPr id="68" name="AutoShape 29"/>
          <p:cNvSpPr>
            <a:spLocks noChangeArrowheads="1"/>
          </p:cNvSpPr>
          <p:nvPr/>
        </p:nvSpPr>
        <p:spPr bwMode="auto">
          <a:xfrm>
            <a:off x="1020766" y="3907099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/>
          </a:p>
        </p:txBody>
      </p:sp>
      <p:sp>
        <p:nvSpPr>
          <p:cNvPr id="75" name="AutoShape 50"/>
          <p:cNvSpPr>
            <a:spLocks noChangeArrowheads="1"/>
          </p:cNvSpPr>
          <p:nvPr/>
        </p:nvSpPr>
        <p:spPr bwMode="auto">
          <a:xfrm>
            <a:off x="1020766" y="4413512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/>
          </a:p>
        </p:txBody>
      </p:sp>
      <p:sp>
        <p:nvSpPr>
          <p:cNvPr id="76" name="AutoShape 51"/>
          <p:cNvSpPr>
            <a:spLocks noChangeArrowheads="1"/>
          </p:cNvSpPr>
          <p:nvPr/>
        </p:nvSpPr>
        <p:spPr bwMode="auto">
          <a:xfrm>
            <a:off x="1976446" y="4848525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/>
          </a:p>
        </p:txBody>
      </p:sp>
      <p:sp>
        <p:nvSpPr>
          <p:cNvPr id="77" name="AutoShape 52"/>
          <p:cNvSpPr>
            <a:spLocks noChangeArrowheads="1"/>
          </p:cNvSpPr>
          <p:nvPr/>
        </p:nvSpPr>
        <p:spPr bwMode="auto">
          <a:xfrm>
            <a:off x="1335091" y="4413512"/>
            <a:ext cx="331788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/>
          </a:p>
        </p:txBody>
      </p:sp>
      <p:sp>
        <p:nvSpPr>
          <p:cNvPr id="78" name="AutoShape 23"/>
          <p:cNvSpPr>
            <a:spLocks noChangeArrowheads="1"/>
          </p:cNvSpPr>
          <p:nvPr/>
        </p:nvSpPr>
        <p:spPr bwMode="auto">
          <a:xfrm rot="16200000" flipH="1">
            <a:off x="1593590" y="1726891"/>
            <a:ext cx="647676" cy="1171575"/>
          </a:xfrm>
          <a:custGeom>
            <a:avLst/>
            <a:gdLst>
              <a:gd name="G0" fmla="+- 16421 0 0"/>
              <a:gd name="G1" fmla="+- 3843 0 0"/>
              <a:gd name="G2" fmla="+- 12158 0 3843"/>
              <a:gd name="G3" fmla="+- G2 0 3843"/>
              <a:gd name="G4" fmla="*/ G3 32768 32059"/>
              <a:gd name="G5" fmla="*/ G4 1 2"/>
              <a:gd name="G6" fmla="+- 21600 0 16421"/>
              <a:gd name="G7" fmla="*/ G6 3843 6079"/>
              <a:gd name="G8" fmla="+- G7 16421 0"/>
              <a:gd name="T0" fmla="*/ 16421 w 21600"/>
              <a:gd name="T1" fmla="*/ 0 h 21600"/>
              <a:gd name="T2" fmla="*/ 16421 w 21600"/>
              <a:gd name="T3" fmla="*/ 12158 h 21600"/>
              <a:gd name="T4" fmla="*/ 2286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6421" y="0"/>
                </a:lnTo>
                <a:lnTo>
                  <a:pt x="16421" y="3843"/>
                </a:lnTo>
                <a:lnTo>
                  <a:pt x="12427" y="3843"/>
                </a:lnTo>
                <a:cubicBezTo>
                  <a:pt x="5564" y="3843"/>
                  <a:pt x="0" y="7566"/>
                  <a:pt x="0" y="12158"/>
                </a:cubicBezTo>
                <a:lnTo>
                  <a:pt x="0" y="21600"/>
                </a:lnTo>
                <a:lnTo>
                  <a:pt x="4571" y="21600"/>
                </a:lnTo>
                <a:lnTo>
                  <a:pt x="4571" y="12158"/>
                </a:lnTo>
                <a:cubicBezTo>
                  <a:pt x="4571" y="10036"/>
                  <a:pt x="8088" y="8315"/>
                  <a:pt x="12427" y="8315"/>
                </a:cubicBezTo>
                <a:lnTo>
                  <a:pt x="16421" y="8315"/>
                </a:lnTo>
                <a:lnTo>
                  <a:pt x="16421" y="12158"/>
                </a:lnTo>
                <a:close/>
              </a:path>
            </a:pathLst>
          </a:custGeom>
          <a:solidFill>
            <a:srgbClr val="FF9933"/>
          </a:solidFill>
          <a:ln w="9525">
            <a:noFill/>
            <a:miter lim="800000"/>
            <a:headEnd/>
            <a:tailEnd/>
          </a:ln>
          <a:effectLst/>
        </p:spPr>
        <p:txBody>
          <a:bodyPr rot="10800000" vert="eaVert" wrap="none" lIns="90000" tIns="0" rIns="90000" bIns="0" anchor="ctr"/>
          <a:lstStyle/>
          <a:p>
            <a:pPr algn="ctr"/>
            <a:endParaRPr lang="zh-CN" altLang="zh-CN"/>
          </a:p>
        </p:txBody>
      </p:sp>
      <p:pic>
        <p:nvPicPr>
          <p:cNvPr id="94" name="图片 93" descr="truck_BW_icon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4138" y="5413999"/>
            <a:ext cx="1942657" cy="748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0" name="标题 1"/>
          <p:cNvSpPr txBox="1">
            <a:spLocks/>
          </p:cNvSpPr>
          <p:nvPr/>
        </p:nvSpPr>
        <p:spPr>
          <a:xfrm>
            <a:off x="323528" y="214536"/>
            <a:ext cx="7069535" cy="838200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kern="0" dirty="0" smtClean="0">
                <a:latin typeface="+mn-lt"/>
                <a:cs typeface="+mj-cs"/>
              </a:rPr>
              <a:t>委外单执行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j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kern="0" dirty="0" smtClean="0">
                <a:latin typeface="+mn-lt"/>
                <a:cs typeface="+mj-cs"/>
              </a:rPr>
              <a:t>-- </a:t>
            </a:r>
            <a:r>
              <a:rPr lang="zh-CN" altLang="en-US" sz="2000" b="1" kern="0" dirty="0" smtClean="0">
                <a:latin typeface="+mn-lt"/>
                <a:cs typeface="+mj-cs"/>
              </a:rPr>
              <a:t>供应商领料（委外单发料）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j-cs"/>
            </a:endParaRPr>
          </a:p>
        </p:txBody>
      </p:sp>
      <p:sp>
        <p:nvSpPr>
          <p:cNvPr id="70" name="Text Box 56"/>
          <p:cNvSpPr txBox="1">
            <a:spLocks noChangeArrowheads="1"/>
          </p:cNvSpPr>
          <p:nvPr/>
        </p:nvSpPr>
        <p:spPr bwMode="auto">
          <a:xfrm>
            <a:off x="2195736" y="3933056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3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71" name="Text Box 56"/>
          <p:cNvSpPr txBox="1">
            <a:spLocks noChangeArrowheads="1"/>
          </p:cNvSpPr>
          <p:nvPr/>
        </p:nvSpPr>
        <p:spPr bwMode="auto">
          <a:xfrm>
            <a:off x="6448503" y="3241965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4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72" name="流程图: 文档 71"/>
          <p:cNvSpPr/>
          <p:nvPr/>
        </p:nvSpPr>
        <p:spPr bwMode="auto">
          <a:xfrm>
            <a:off x="7858117" y="4583391"/>
            <a:ext cx="900116" cy="614349"/>
          </a:xfrm>
          <a:prstGeom prst="flowChartDocument">
            <a:avLst/>
          </a:prstGeom>
          <a:solidFill>
            <a:schemeClr val="bg1"/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zh-CN" altLang="en-US" sz="1400" b="1" dirty="0" smtClean="0">
                <a:cs typeface="Arial" pitchFamily="34" charset="0"/>
              </a:rPr>
              <a:t>收货单</a:t>
            </a: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82" name="流程图: 文档 81"/>
          <p:cNvSpPr/>
          <p:nvPr/>
        </p:nvSpPr>
        <p:spPr bwMode="auto">
          <a:xfrm>
            <a:off x="1259632" y="2852936"/>
            <a:ext cx="919167" cy="533385"/>
          </a:xfrm>
          <a:prstGeom prst="flowChartDocument">
            <a:avLst/>
          </a:prstGeom>
          <a:solidFill>
            <a:schemeClr val="bg1"/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zh-CN" altLang="en-US" sz="1400" b="1" dirty="0" smtClean="0">
                <a:cs typeface="Arial" pitchFamily="34" charset="0"/>
              </a:rPr>
              <a:t>拣货单</a:t>
            </a: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pic>
        <p:nvPicPr>
          <p:cNvPr id="84" name="Picture 5" descr="Honeywell%20Dolphin7600"/>
          <p:cNvPicPr>
            <a:picLocks noChangeAspect="1" noChangeArrowheads="1"/>
          </p:cNvPicPr>
          <p:nvPr/>
        </p:nvPicPr>
        <p:blipFill>
          <a:blip r:embed="rId3" cstate="print"/>
          <a:srcRect l="25500" r="26312"/>
          <a:stretch>
            <a:fillRect/>
          </a:stretch>
        </p:blipFill>
        <p:spPr bwMode="auto">
          <a:xfrm rot="-1613698">
            <a:off x="6003440" y="3436254"/>
            <a:ext cx="514671" cy="912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" name="Picture 4" descr="http://extremetrix.com/blog/wp-content/uploads/2010/11/print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64358" y="4475415"/>
            <a:ext cx="679460" cy="679460"/>
          </a:xfrm>
          <a:prstGeom prst="rect">
            <a:avLst/>
          </a:prstGeom>
          <a:noFill/>
        </p:spPr>
      </p:pic>
      <p:sp>
        <p:nvSpPr>
          <p:cNvPr id="73" name="Text Box 56"/>
          <p:cNvSpPr txBox="1">
            <a:spLocks noChangeArrowheads="1"/>
          </p:cNvSpPr>
          <p:nvPr/>
        </p:nvSpPr>
        <p:spPr bwMode="auto">
          <a:xfrm>
            <a:off x="7477204" y="4213510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5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pic>
        <p:nvPicPr>
          <p:cNvPr id="85" name="Picture 4" descr="http://extremetrix.com/blog/wp-content/uploads/2010/11/print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2060848"/>
            <a:ext cx="679460" cy="679460"/>
          </a:xfrm>
          <a:prstGeom prst="rect">
            <a:avLst/>
          </a:prstGeom>
          <a:noFill/>
        </p:spPr>
      </p:pic>
      <p:sp>
        <p:nvSpPr>
          <p:cNvPr id="85015" name="AutoShape 23"/>
          <p:cNvSpPr>
            <a:spLocks noChangeArrowheads="1"/>
          </p:cNvSpPr>
          <p:nvPr/>
        </p:nvSpPr>
        <p:spPr bwMode="auto">
          <a:xfrm rot="-16200000">
            <a:off x="6183067" y="4194196"/>
            <a:ext cx="586325" cy="1792237"/>
          </a:xfrm>
          <a:custGeom>
            <a:avLst/>
            <a:gdLst>
              <a:gd name="G0" fmla="+- 16421 0 0"/>
              <a:gd name="G1" fmla="+- 3843 0 0"/>
              <a:gd name="G2" fmla="+- 12158 0 3843"/>
              <a:gd name="G3" fmla="+- G2 0 3843"/>
              <a:gd name="G4" fmla="*/ G3 32768 32059"/>
              <a:gd name="G5" fmla="*/ G4 1 2"/>
              <a:gd name="G6" fmla="+- 21600 0 16421"/>
              <a:gd name="G7" fmla="*/ G6 3843 6079"/>
              <a:gd name="G8" fmla="+- G7 16421 0"/>
              <a:gd name="T0" fmla="*/ 16421 w 21600"/>
              <a:gd name="T1" fmla="*/ 0 h 21600"/>
              <a:gd name="T2" fmla="*/ 16421 w 21600"/>
              <a:gd name="T3" fmla="*/ 12158 h 21600"/>
              <a:gd name="T4" fmla="*/ 2286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6421" y="0"/>
                </a:lnTo>
                <a:lnTo>
                  <a:pt x="16421" y="3843"/>
                </a:lnTo>
                <a:lnTo>
                  <a:pt x="12427" y="3843"/>
                </a:lnTo>
                <a:cubicBezTo>
                  <a:pt x="5564" y="3843"/>
                  <a:pt x="0" y="7566"/>
                  <a:pt x="0" y="12158"/>
                </a:cubicBezTo>
                <a:lnTo>
                  <a:pt x="0" y="21600"/>
                </a:lnTo>
                <a:lnTo>
                  <a:pt x="4571" y="21600"/>
                </a:lnTo>
                <a:lnTo>
                  <a:pt x="4571" y="12158"/>
                </a:lnTo>
                <a:cubicBezTo>
                  <a:pt x="4571" y="10036"/>
                  <a:pt x="8088" y="8315"/>
                  <a:pt x="12427" y="8315"/>
                </a:cubicBezTo>
                <a:lnTo>
                  <a:pt x="16421" y="8315"/>
                </a:lnTo>
                <a:lnTo>
                  <a:pt x="16421" y="121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rot="10800000" vert="eaVert" wrap="none" lIns="90000" tIns="0" rIns="90000" bIns="0" anchor="ctr"/>
          <a:lstStyle/>
          <a:p>
            <a:pPr algn="ctr"/>
            <a:endParaRPr lang="zh-CN" altLang="zh-CN"/>
          </a:p>
        </p:txBody>
      </p:sp>
      <p:sp>
        <p:nvSpPr>
          <p:cNvPr id="86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7924800" y="6534150"/>
            <a:ext cx="1219200" cy="323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18BCAB4-7ACE-42E4-895E-DBEB1D6C7B65}" type="slidenum">
              <a:rPr lang="zh-CN" altLang="en-US" sz="1100" smtClean="0"/>
              <a:pPr>
                <a:defRPr/>
              </a:pPr>
              <a:t>39</a:t>
            </a:fld>
            <a:endParaRPr lang="en-US" altLang="zh-CN" sz="1100" dirty="0"/>
          </a:p>
        </p:txBody>
      </p:sp>
      <p:sp>
        <p:nvSpPr>
          <p:cNvPr id="63" name="Rectangle 10"/>
          <p:cNvSpPr>
            <a:spLocks noChangeArrowheads="1"/>
          </p:cNvSpPr>
          <p:nvPr/>
        </p:nvSpPr>
        <p:spPr bwMode="auto">
          <a:xfrm>
            <a:off x="2613650" y="1124744"/>
            <a:ext cx="3038470" cy="1635089"/>
          </a:xfrm>
          <a:prstGeom prst="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wrap="none" lIns="90000" tIns="0" rIns="90000" bIns="0" anchor="ctr"/>
          <a:lstStyle/>
          <a:p>
            <a:pPr marL="342900" indent="-342900">
              <a:tabLst>
                <a:tab pos="1614488" algn="l"/>
              </a:tabLst>
            </a:pPr>
            <a:r>
              <a:rPr lang="en-US" altLang="zh-CN" sz="1200" b="1" dirty="0" smtClean="0"/>
              <a:t>Delivery Order	</a:t>
            </a:r>
            <a:endParaRPr lang="en-US" altLang="zh-CN" sz="1050" dirty="0" smtClean="0"/>
          </a:p>
          <a:p>
            <a:pPr marL="342900" indent="-342900">
              <a:tabLst>
                <a:tab pos="1071563" algn="l"/>
              </a:tabLst>
            </a:pPr>
            <a:r>
              <a:rPr lang="en-US" altLang="zh-CN" sz="1050" dirty="0" smtClean="0">
                <a:solidFill>
                  <a:schemeClr val="accent6">
                    <a:lumMod val="50000"/>
                  </a:schemeClr>
                </a:solidFill>
              </a:rPr>
              <a:t>MES		</a:t>
            </a:r>
            <a:r>
              <a:rPr lang="en-US" altLang="zh-CN" sz="1050" dirty="0" smtClean="0"/>
              <a:t>Dock: XXX</a:t>
            </a:r>
          </a:p>
          <a:p>
            <a:pPr marL="342900" indent="-342900">
              <a:tabLst>
                <a:tab pos="1071563" algn="l"/>
              </a:tabLst>
            </a:pPr>
            <a:r>
              <a:rPr lang="en-US" altLang="zh-CN" sz="1050" dirty="0" smtClean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altLang="zh-CN" sz="1050" dirty="0" smtClean="0">
                <a:solidFill>
                  <a:srgbClr val="FF0000"/>
                </a:solidFill>
              </a:rPr>
              <a:t>	</a:t>
            </a:r>
            <a:r>
              <a:rPr lang="en-US" altLang="zh-CN" sz="1050" dirty="0" smtClean="0"/>
              <a:t>Wintime: 10:00  1</a:t>
            </a:r>
            <a:r>
              <a:rPr lang="en-US" altLang="zh-CN" sz="1050" baseline="30000" dirty="0" smtClean="0"/>
              <a:t>st</a:t>
            </a:r>
            <a:r>
              <a:rPr lang="en-US" altLang="zh-CN" sz="1050" dirty="0" smtClean="0"/>
              <a:t> Feb 2012</a:t>
            </a:r>
            <a:endParaRPr lang="en-US" altLang="zh-CN" sz="1200" dirty="0" smtClean="0"/>
          </a:p>
          <a:p>
            <a:pPr marL="342900" indent="-342900"/>
            <a:r>
              <a:rPr lang="en-US" altLang="zh-CN" sz="1050" dirty="0" smtClean="0"/>
              <a:t>-------------------------------------------------------------</a:t>
            </a:r>
            <a:endParaRPr lang="en-US" altLang="zh-CN" sz="1050" dirty="0"/>
          </a:p>
          <a:p>
            <a:pPr marL="342900" indent="-342900"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b="1" dirty="0" smtClean="0"/>
              <a:t>No</a:t>
            </a:r>
            <a:r>
              <a:rPr lang="en-US" altLang="zh-CN" sz="1050" b="1" dirty="0"/>
              <a:t>	</a:t>
            </a:r>
            <a:r>
              <a:rPr lang="en-US" altLang="zh-CN" sz="1050" b="1" dirty="0" smtClean="0"/>
              <a:t>Item</a:t>
            </a:r>
            <a:r>
              <a:rPr lang="en-US" altLang="zh-CN" sz="1050" b="1" dirty="0"/>
              <a:t>	</a:t>
            </a:r>
            <a:r>
              <a:rPr lang="en-US" altLang="zh-CN" sz="1050" b="1" dirty="0" smtClean="0"/>
              <a:t>Desc</a:t>
            </a:r>
            <a:r>
              <a:rPr lang="en-US" altLang="zh-CN" sz="1050" dirty="0"/>
              <a:t>	</a:t>
            </a:r>
            <a:r>
              <a:rPr lang="en-US" altLang="zh-CN" sz="1050" b="1" dirty="0" smtClean="0"/>
              <a:t>Uom	UC	Qty</a:t>
            </a:r>
            <a:endParaRPr lang="en-US" altLang="zh-CN" sz="1050" b="1" dirty="0"/>
          </a:p>
          <a:p>
            <a:pPr marL="342900" indent="-342900">
              <a:buFontTx/>
              <a:buAutoNum type="arabicPlain"/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dirty="0" smtClean="0"/>
              <a:t>A	AAA	EA	12	24</a:t>
            </a:r>
            <a:endParaRPr lang="en-US" altLang="zh-CN" sz="1050" dirty="0"/>
          </a:p>
          <a:p>
            <a:pPr marL="342900" indent="-342900">
              <a:buFontTx/>
              <a:buAutoNum type="arabicPlain"/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dirty="0" smtClean="0"/>
              <a:t>B	BBB	EA	12	48</a:t>
            </a:r>
            <a:endParaRPr lang="en-US" altLang="zh-CN" sz="1050" dirty="0"/>
          </a:p>
          <a:p>
            <a:pPr marL="342900" indent="-342900"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dirty="0" smtClean="0"/>
              <a:t>3	C	CCC	EA	200	200</a:t>
            </a:r>
            <a:endParaRPr lang="en-US" altLang="zh-CN" sz="1050" dirty="0"/>
          </a:p>
          <a:p>
            <a:pPr marL="342900" indent="-342900">
              <a:buAutoNum type="arabicPlain" startAt="4"/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dirty="0" smtClean="0"/>
              <a:t>D	DDD	EA	100	200</a:t>
            </a:r>
          </a:p>
        </p:txBody>
      </p:sp>
      <p:grpSp>
        <p:nvGrpSpPr>
          <p:cNvPr id="2" name="组合 7"/>
          <p:cNvGrpSpPr/>
          <p:nvPr/>
        </p:nvGrpSpPr>
        <p:grpSpPr>
          <a:xfrm>
            <a:off x="4551953" y="1169151"/>
            <a:ext cx="876299" cy="233380"/>
            <a:chOff x="3952866" y="1309670"/>
            <a:chExt cx="876299" cy="266712"/>
          </a:xfrm>
        </p:grpSpPr>
        <p:cxnSp>
          <p:nvCxnSpPr>
            <p:cNvPr id="87" name="直接连接符 86"/>
            <p:cNvCxnSpPr/>
            <p:nvPr/>
          </p:nvCxnSpPr>
          <p:spPr bwMode="auto">
            <a:xfrm rot="5400000">
              <a:off x="3831422" y="1445413"/>
              <a:ext cx="242888" cy="0"/>
            </a:xfrm>
            <a:prstGeom prst="line">
              <a:avLst/>
            </a:prstGeom>
            <a:solidFill>
              <a:srgbClr val="DDF0F7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直接连接符 87"/>
            <p:cNvCxnSpPr/>
            <p:nvPr/>
          </p:nvCxnSpPr>
          <p:spPr bwMode="auto">
            <a:xfrm rot="5400000">
              <a:off x="3883806" y="1440645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直接连接符 88"/>
            <p:cNvCxnSpPr/>
            <p:nvPr/>
          </p:nvCxnSpPr>
          <p:spPr bwMode="auto">
            <a:xfrm rot="5400000">
              <a:off x="3921906" y="1435888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直接连接符 90"/>
            <p:cNvCxnSpPr/>
            <p:nvPr/>
          </p:nvCxnSpPr>
          <p:spPr bwMode="auto">
            <a:xfrm rot="5400000">
              <a:off x="3974292" y="1445412"/>
              <a:ext cx="242888" cy="0"/>
            </a:xfrm>
            <a:prstGeom prst="line">
              <a:avLst/>
            </a:prstGeom>
            <a:solidFill>
              <a:srgbClr val="DDF0F7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直接连接符 91"/>
            <p:cNvCxnSpPr/>
            <p:nvPr/>
          </p:nvCxnSpPr>
          <p:spPr bwMode="auto">
            <a:xfrm rot="5400000">
              <a:off x="4055262" y="1454933"/>
              <a:ext cx="242888" cy="0"/>
            </a:xfrm>
            <a:prstGeom prst="line">
              <a:avLst/>
            </a:prstGeom>
            <a:solidFill>
              <a:srgbClr val="DDF0F7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直接连接符 92"/>
            <p:cNvCxnSpPr/>
            <p:nvPr/>
          </p:nvCxnSpPr>
          <p:spPr bwMode="auto">
            <a:xfrm rot="5400000">
              <a:off x="4107646" y="1435877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直接连接符 94"/>
            <p:cNvCxnSpPr/>
            <p:nvPr/>
          </p:nvCxnSpPr>
          <p:spPr bwMode="auto">
            <a:xfrm rot="5400000">
              <a:off x="4145746" y="1431120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直接连接符 95"/>
            <p:cNvCxnSpPr/>
            <p:nvPr/>
          </p:nvCxnSpPr>
          <p:spPr bwMode="auto">
            <a:xfrm rot="5400000">
              <a:off x="4226708" y="1454932"/>
              <a:ext cx="242888" cy="0"/>
            </a:xfrm>
            <a:prstGeom prst="line">
              <a:avLst/>
            </a:prstGeom>
            <a:solidFill>
              <a:srgbClr val="DDF0F7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直接连接符 100"/>
            <p:cNvCxnSpPr/>
            <p:nvPr/>
          </p:nvCxnSpPr>
          <p:spPr bwMode="auto">
            <a:xfrm rot="5400000">
              <a:off x="4312435" y="1454938"/>
              <a:ext cx="242888" cy="0"/>
            </a:xfrm>
            <a:prstGeom prst="line">
              <a:avLst/>
            </a:prstGeom>
            <a:solidFill>
              <a:srgbClr val="DDF0F7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2" name="直接连接符 101"/>
            <p:cNvCxnSpPr/>
            <p:nvPr/>
          </p:nvCxnSpPr>
          <p:spPr bwMode="auto">
            <a:xfrm rot="5400000">
              <a:off x="4364819" y="1435882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5" name="直接连接符 114"/>
            <p:cNvCxnSpPr/>
            <p:nvPr/>
          </p:nvCxnSpPr>
          <p:spPr bwMode="auto">
            <a:xfrm rot="5400000">
              <a:off x="4402919" y="1431125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6" name="直接连接符 115"/>
            <p:cNvCxnSpPr/>
            <p:nvPr/>
          </p:nvCxnSpPr>
          <p:spPr bwMode="auto">
            <a:xfrm rot="5400000">
              <a:off x="4469593" y="1454937"/>
              <a:ext cx="242888" cy="0"/>
            </a:xfrm>
            <a:prstGeom prst="line">
              <a:avLst/>
            </a:prstGeom>
            <a:solidFill>
              <a:srgbClr val="DDF0F7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7" name="直接连接符 116"/>
            <p:cNvCxnSpPr/>
            <p:nvPr/>
          </p:nvCxnSpPr>
          <p:spPr bwMode="auto">
            <a:xfrm rot="5400000">
              <a:off x="4536275" y="1450170"/>
              <a:ext cx="242888" cy="0"/>
            </a:xfrm>
            <a:prstGeom prst="line">
              <a:avLst/>
            </a:prstGeom>
            <a:solidFill>
              <a:srgbClr val="DDF0F7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8" name="直接连接符 117"/>
            <p:cNvCxnSpPr/>
            <p:nvPr/>
          </p:nvCxnSpPr>
          <p:spPr bwMode="auto">
            <a:xfrm rot="5400000">
              <a:off x="4588659" y="1431114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9" name="直接连接符 118"/>
            <p:cNvCxnSpPr/>
            <p:nvPr/>
          </p:nvCxnSpPr>
          <p:spPr bwMode="auto">
            <a:xfrm rot="5400000">
              <a:off x="4641047" y="1440645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0" name="直接连接符 119"/>
            <p:cNvCxnSpPr/>
            <p:nvPr/>
          </p:nvCxnSpPr>
          <p:spPr bwMode="auto">
            <a:xfrm rot="5400000">
              <a:off x="4707721" y="1450169"/>
              <a:ext cx="242888" cy="0"/>
            </a:xfrm>
            <a:prstGeom prst="line">
              <a:avLst/>
            </a:prstGeom>
            <a:solidFill>
              <a:srgbClr val="DDF0F7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21" name="Text Box 56"/>
          <p:cNvSpPr txBox="1">
            <a:spLocks noChangeArrowheads="1"/>
          </p:cNvSpPr>
          <p:nvPr/>
        </p:nvSpPr>
        <p:spPr bwMode="auto">
          <a:xfrm>
            <a:off x="827584" y="2852936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2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122" name="立方体 121"/>
          <p:cNvSpPr/>
          <p:nvPr/>
        </p:nvSpPr>
        <p:spPr bwMode="auto">
          <a:xfrm>
            <a:off x="4149307" y="4149080"/>
            <a:ext cx="1085840" cy="664116"/>
          </a:xfrm>
          <a:prstGeom prst="cube">
            <a:avLst/>
          </a:prstGeom>
          <a:solidFill>
            <a:srgbClr val="99CC00"/>
          </a:solidFill>
          <a:ln w="12700" cap="flat" cmpd="sng" algn="ctr">
            <a:solidFill>
              <a:srgbClr val="FFFFCC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zh-CN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pic>
        <p:nvPicPr>
          <p:cNvPr id="123" name="图片 122" descr="barcode.ico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11259" y="4325272"/>
            <a:ext cx="433388" cy="433388"/>
          </a:xfrm>
          <a:prstGeom prst="rect">
            <a:avLst/>
          </a:prstGeom>
        </p:spPr>
      </p:pic>
      <p:sp>
        <p:nvSpPr>
          <p:cNvPr id="124" name="立方体 123"/>
          <p:cNvSpPr/>
          <p:nvPr/>
        </p:nvSpPr>
        <p:spPr bwMode="auto">
          <a:xfrm>
            <a:off x="3963565" y="4520550"/>
            <a:ext cx="1057267" cy="693633"/>
          </a:xfrm>
          <a:prstGeom prst="cube">
            <a:avLst/>
          </a:prstGeom>
          <a:solidFill>
            <a:srgbClr val="99CC00"/>
          </a:solidFill>
          <a:ln w="12700" cap="flat" cmpd="sng" algn="ctr">
            <a:solidFill>
              <a:srgbClr val="FFFFCC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zh-CN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25" name="立方体 124"/>
          <p:cNvSpPr/>
          <p:nvPr/>
        </p:nvSpPr>
        <p:spPr bwMode="auto">
          <a:xfrm>
            <a:off x="2915816" y="4530075"/>
            <a:ext cx="1057267" cy="693633"/>
          </a:xfrm>
          <a:prstGeom prst="cube">
            <a:avLst/>
          </a:prstGeom>
          <a:solidFill>
            <a:srgbClr val="99CC00"/>
          </a:solidFill>
          <a:ln w="12700" cap="flat" cmpd="sng" algn="ctr">
            <a:solidFill>
              <a:srgbClr val="FFFFCC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zh-CN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pic>
        <p:nvPicPr>
          <p:cNvPr id="126" name="图片 125" descr="barcode.ico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39702" y="4753897"/>
            <a:ext cx="433388" cy="447677"/>
          </a:xfrm>
          <a:prstGeom prst="rect">
            <a:avLst/>
          </a:prstGeom>
        </p:spPr>
      </p:pic>
      <p:sp>
        <p:nvSpPr>
          <p:cNvPr id="127" name="立方体 126"/>
          <p:cNvSpPr/>
          <p:nvPr/>
        </p:nvSpPr>
        <p:spPr bwMode="auto">
          <a:xfrm>
            <a:off x="3239672" y="4739627"/>
            <a:ext cx="1057267" cy="693633"/>
          </a:xfrm>
          <a:prstGeom prst="cube">
            <a:avLst/>
          </a:prstGeom>
          <a:solidFill>
            <a:srgbClr val="99CC00"/>
          </a:solidFill>
          <a:ln w="12700" cap="flat" cmpd="sng" algn="ctr">
            <a:solidFill>
              <a:srgbClr val="FFFFCC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zh-CN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pic>
        <p:nvPicPr>
          <p:cNvPr id="128" name="图片 127" descr="barcode.ico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58759" y="4915822"/>
            <a:ext cx="433388" cy="433388"/>
          </a:xfrm>
          <a:prstGeom prst="rect">
            <a:avLst/>
          </a:prstGeom>
        </p:spPr>
      </p:pic>
      <p:pic>
        <p:nvPicPr>
          <p:cNvPr id="129" name="图片 128" descr="barcode.ico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96947" y="4711035"/>
            <a:ext cx="433388" cy="433388"/>
          </a:xfrm>
          <a:prstGeom prst="rect">
            <a:avLst/>
          </a:prstGeom>
        </p:spPr>
      </p:pic>
      <p:sp>
        <p:nvSpPr>
          <p:cNvPr id="69" name="Text Box 62"/>
          <p:cNvSpPr txBox="1">
            <a:spLocks noChangeArrowheads="1"/>
          </p:cNvSpPr>
          <p:nvPr/>
        </p:nvSpPr>
        <p:spPr bwMode="auto">
          <a:xfrm>
            <a:off x="6012160" y="1412776"/>
            <a:ext cx="2808312" cy="1231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0000" tIns="0" rIns="90000" bIns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/>
              <a:t>按委外单生成发料单</a:t>
            </a:r>
            <a:endParaRPr lang="en-US" altLang="zh-CN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/>
              <a:t>生成并打印拣货单</a:t>
            </a:r>
            <a:endParaRPr lang="en-US" altLang="zh-CN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/>
              <a:t>拣货</a:t>
            </a:r>
            <a:endParaRPr lang="en-US" altLang="zh-CN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/>
              <a:t>发货，自动收货</a:t>
            </a:r>
            <a:endParaRPr lang="en-US" altLang="zh-CN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/>
              <a:t>打印收货单</a:t>
            </a:r>
            <a:endParaRPr lang="en-US" altLang="zh-CN" sz="1600" dirty="0" smtClean="0"/>
          </a:p>
        </p:txBody>
      </p:sp>
      <p:sp>
        <p:nvSpPr>
          <p:cNvPr id="74" name="Text Box 56"/>
          <p:cNvSpPr txBox="1">
            <a:spLocks noChangeArrowheads="1"/>
          </p:cNvSpPr>
          <p:nvPr/>
        </p:nvSpPr>
        <p:spPr bwMode="auto">
          <a:xfrm>
            <a:off x="2195736" y="1412776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1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283575" y="6642100"/>
            <a:ext cx="860425" cy="166688"/>
          </a:xfrm>
        </p:spPr>
        <p:txBody>
          <a:bodyPr/>
          <a:lstStyle/>
          <a:p>
            <a:fld id="{68821A7C-08C0-4627-BE1D-58080B577485}" type="slidenum">
              <a:rPr lang="zh-CN" altLang="de-DE" smtClean="0"/>
              <a:pPr/>
              <a:t>4</a:t>
            </a:fld>
            <a:endParaRPr lang="de-DE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3131840" y="2780928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/>
              <a:t>供货场景</a:t>
            </a:r>
            <a:endParaRPr lang="zh-CN" altLang="en-US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立方体 42"/>
          <p:cNvSpPr/>
          <p:nvPr/>
        </p:nvSpPr>
        <p:spPr bwMode="auto">
          <a:xfrm>
            <a:off x="3460963" y="3096370"/>
            <a:ext cx="1085840" cy="664116"/>
          </a:xfrm>
          <a:prstGeom prst="cube">
            <a:avLst/>
          </a:prstGeom>
          <a:solidFill>
            <a:srgbClr val="99CC00"/>
          </a:solidFill>
          <a:ln w="12700" cap="flat" cmpd="sng" algn="ctr">
            <a:solidFill>
              <a:srgbClr val="FFFFCC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zh-CN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pic>
        <p:nvPicPr>
          <p:cNvPr id="73" name="图片 72" descr="barcode.ico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22915" y="3272562"/>
            <a:ext cx="433388" cy="433388"/>
          </a:xfrm>
          <a:prstGeom prst="rect">
            <a:avLst/>
          </a:prstGeom>
        </p:spPr>
      </p:pic>
      <p:sp>
        <p:nvSpPr>
          <p:cNvPr id="35" name="Rectangle 10"/>
          <p:cNvSpPr>
            <a:spLocks noChangeArrowheads="1"/>
          </p:cNvSpPr>
          <p:nvPr/>
        </p:nvSpPr>
        <p:spPr bwMode="auto">
          <a:xfrm>
            <a:off x="1017787" y="1361248"/>
            <a:ext cx="3038470" cy="1635089"/>
          </a:xfrm>
          <a:prstGeom prst="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wrap="none" lIns="90000" tIns="0" rIns="90000" bIns="0" anchor="ctr"/>
          <a:lstStyle/>
          <a:p>
            <a:pPr marL="342900" indent="-342900">
              <a:tabLst>
                <a:tab pos="1614488" algn="l"/>
              </a:tabLst>
            </a:pPr>
            <a:r>
              <a:rPr lang="en-US" altLang="zh-CN" sz="1200" b="1" dirty="0" smtClean="0"/>
              <a:t>Procure Order	</a:t>
            </a:r>
            <a:endParaRPr lang="en-US" altLang="zh-CN" sz="1050" dirty="0" smtClean="0"/>
          </a:p>
          <a:p>
            <a:pPr marL="342900" indent="-342900">
              <a:tabLst>
                <a:tab pos="1071563" algn="l"/>
              </a:tabLst>
            </a:pPr>
            <a:r>
              <a:rPr lang="en-US" altLang="zh-CN" sz="1050" dirty="0" smtClean="0">
                <a:solidFill>
                  <a:schemeClr val="accent6">
                    <a:lumMod val="50000"/>
                  </a:schemeClr>
                </a:solidFill>
              </a:rPr>
              <a:t>MES		</a:t>
            </a:r>
            <a:r>
              <a:rPr lang="en-US" altLang="zh-CN" sz="1050" dirty="0" smtClean="0"/>
              <a:t>Dock: XXX</a:t>
            </a:r>
          </a:p>
          <a:p>
            <a:pPr marL="342900" indent="-342900">
              <a:tabLst>
                <a:tab pos="1071563" algn="l"/>
              </a:tabLst>
            </a:pPr>
            <a:r>
              <a:rPr lang="en-US" altLang="zh-CN" sz="1050" dirty="0" smtClean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altLang="zh-CN" sz="1050" dirty="0" smtClean="0">
                <a:solidFill>
                  <a:srgbClr val="FF0000"/>
                </a:solidFill>
              </a:rPr>
              <a:t>	</a:t>
            </a:r>
            <a:r>
              <a:rPr lang="en-US" altLang="zh-CN" sz="1050" dirty="0" smtClean="0"/>
              <a:t>Wintime: 10:00  1</a:t>
            </a:r>
            <a:r>
              <a:rPr lang="en-US" altLang="zh-CN" sz="1050" baseline="30000" dirty="0" smtClean="0"/>
              <a:t>st</a:t>
            </a:r>
            <a:r>
              <a:rPr lang="en-US" altLang="zh-CN" sz="1050" dirty="0" smtClean="0"/>
              <a:t> Feb 2012</a:t>
            </a:r>
            <a:endParaRPr lang="en-US" altLang="zh-CN" sz="1200" dirty="0"/>
          </a:p>
          <a:p>
            <a:pPr marL="342900" indent="-342900"/>
            <a:r>
              <a:rPr lang="en-US" altLang="zh-CN" sz="1050" dirty="0" smtClean="0"/>
              <a:t>-------------------------------------------------------------</a:t>
            </a:r>
            <a:endParaRPr lang="en-US" altLang="zh-CN" sz="1050" dirty="0"/>
          </a:p>
          <a:p>
            <a:pPr marL="342900" indent="-342900"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b="1" dirty="0" smtClean="0"/>
              <a:t>No</a:t>
            </a:r>
            <a:r>
              <a:rPr lang="en-US" altLang="zh-CN" sz="1050" b="1" dirty="0"/>
              <a:t>	</a:t>
            </a:r>
            <a:r>
              <a:rPr lang="en-US" altLang="zh-CN" sz="1050" b="1" dirty="0" smtClean="0"/>
              <a:t>Item</a:t>
            </a:r>
            <a:r>
              <a:rPr lang="en-US" altLang="zh-CN" sz="1050" b="1" dirty="0"/>
              <a:t>	</a:t>
            </a:r>
            <a:r>
              <a:rPr lang="en-US" altLang="zh-CN" sz="1050" b="1" dirty="0" smtClean="0"/>
              <a:t>Desc</a:t>
            </a:r>
            <a:r>
              <a:rPr lang="en-US" altLang="zh-CN" sz="1050" dirty="0"/>
              <a:t>	</a:t>
            </a:r>
            <a:r>
              <a:rPr lang="en-US" altLang="zh-CN" sz="1050" b="1" dirty="0" smtClean="0"/>
              <a:t>Uom	UC	Qty</a:t>
            </a:r>
            <a:endParaRPr lang="en-US" altLang="zh-CN" sz="1050" b="1" dirty="0"/>
          </a:p>
          <a:p>
            <a:pPr marL="342900" indent="-342900">
              <a:buFontTx/>
              <a:buAutoNum type="arabicPlain"/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dirty="0" smtClean="0"/>
              <a:t>A	AAA	EA	12	24</a:t>
            </a:r>
            <a:endParaRPr lang="en-US" altLang="zh-CN" sz="1050" dirty="0"/>
          </a:p>
          <a:p>
            <a:pPr marL="342900" indent="-342900">
              <a:buFontTx/>
              <a:buAutoNum type="arabicPlain"/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dirty="0" smtClean="0"/>
              <a:t>B	BBB	EA	12	48</a:t>
            </a:r>
            <a:endParaRPr lang="en-US" altLang="zh-CN" sz="1050" dirty="0"/>
          </a:p>
          <a:p>
            <a:pPr marL="342900" indent="-342900"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dirty="0" smtClean="0"/>
              <a:t>3	C	CCC	EA	200	200</a:t>
            </a:r>
            <a:endParaRPr lang="en-US" altLang="zh-CN" sz="1050" dirty="0"/>
          </a:p>
          <a:p>
            <a:pPr marL="342900" indent="-342900">
              <a:buAutoNum type="arabicPlain" startAt="4"/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dirty="0" smtClean="0"/>
              <a:t>D	DDD	EA	100	200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zh-CN" altLang="en-US" sz="2000" dirty="0" smtClean="0"/>
              <a:t>委外单执行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>-- </a:t>
            </a:r>
            <a:r>
              <a:rPr lang="zh-CN" altLang="en-US" sz="2000" dirty="0" smtClean="0"/>
              <a:t>供应商发货</a:t>
            </a:r>
            <a:endParaRPr lang="zh-CN" altLang="en-US" sz="2000" dirty="0"/>
          </a:p>
        </p:txBody>
      </p:sp>
      <p:sp>
        <p:nvSpPr>
          <p:cNvPr id="5" name="AutoShape 23"/>
          <p:cNvSpPr>
            <a:spLocks noChangeArrowheads="1"/>
          </p:cNvSpPr>
          <p:nvPr/>
        </p:nvSpPr>
        <p:spPr bwMode="auto">
          <a:xfrm rot="5400000">
            <a:off x="5392351" y="2841763"/>
            <a:ext cx="485774" cy="1880780"/>
          </a:xfrm>
          <a:custGeom>
            <a:avLst/>
            <a:gdLst>
              <a:gd name="G0" fmla="+- 16421 0 0"/>
              <a:gd name="G1" fmla="+- 3843 0 0"/>
              <a:gd name="G2" fmla="+- 12158 0 3843"/>
              <a:gd name="G3" fmla="+- G2 0 3843"/>
              <a:gd name="G4" fmla="*/ G3 32768 32059"/>
              <a:gd name="G5" fmla="*/ G4 1 2"/>
              <a:gd name="G6" fmla="+- 21600 0 16421"/>
              <a:gd name="G7" fmla="*/ G6 3843 6079"/>
              <a:gd name="G8" fmla="+- G7 16421 0"/>
              <a:gd name="T0" fmla="*/ 16421 w 21600"/>
              <a:gd name="T1" fmla="*/ 0 h 21600"/>
              <a:gd name="T2" fmla="*/ 16421 w 21600"/>
              <a:gd name="T3" fmla="*/ 12158 h 21600"/>
              <a:gd name="T4" fmla="*/ 2286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6421" y="0"/>
                </a:lnTo>
                <a:lnTo>
                  <a:pt x="16421" y="3843"/>
                </a:lnTo>
                <a:lnTo>
                  <a:pt x="12427" y="3843"/>
                </a:lnTo>
                <a:cubicBezTo>
                  <a:pt x="5564" y="3843"/>
                  <a:pt x="0" y="7566"/>
                  <a:pt x="0" y="12158"/>
                </a:cubicBezTo>
                <a:lnTo>
                  <a:pt x="0" y="21600"/>
                </a:lnTo>
                <a:lnTo>
                  <a:pt x="4571" y="21600"/>
                </a:lnTo>
                <a:lnTo>
                  <a:pt x="4571" y="12158"/>
                </a:lnTo>
                <a:cubicBezTo>
                  <a:pt x="4571" y="10036"/>
                  <a:pt x="8088" y="8315"/>
                  <a:pt x="12427" y="8315"/>
                </a:cubicBezTo>
                <a:lnTo>
                  <a:pt x="16421" y="8315"/>
                </a:lnTo>
                <a:lnTo>
                  <a:pt x="16421" y="121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rot="10800000" vert="eaVert" wrap="none" lIns="90000" tIns="0" rIns="90000" bIns="0" anchor="ctr"/>
          <a:lstStyle/>
          <a:p>
            <a:pPr algn="ctr"/>
            <a:endParaRPr lang="zh-CN" altLang="zh-CN"/>
          </a:p>
        </p:txBody>
      </p:sp>
      <p:grpSp>
        <p:nvGrpSpPr>
          <p:cNvPr id="2" name="组合 7"/>
          <p:cNvGrpSpPr/>
          <p:nvPr/>
        </p:nvGrpSpPr>
        <p:grpSpPr>
          <a:xfrm>
            <a:off x="2956090" y="1405655"/>
            <a:ext cx="876299" cy="233380"/>
            <a:chOff x="3952866" y="1309670"/>
            <a:chExt cx="876299" cy="266712"/>
          </a:xfrm>
        </p:grpSpPr>
        <p:cxnSp>
          <p:nvCxnSpPr>
            <p:cNvPr id="9" name="直接连接符 8"/>
            <p:cNvCxnSpPr/>
            <p:nvPr/>
          </p:nvCxnSpPr>
          <p:spPr bwMode="auto">
            <a:xfrm rot="5400000">
              <a:off x="3831422" y="1445413"/>
              <a:ext cx="242888" cy="0"/>
            </a:xfrm>
            <a:prstGeom prst="line">
              <a:avLst/>
            </a:prstGeom>
            <a:solidFill>
              <a:srgbClr val="DDF0F7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直接连接符 9"/>
            <p:cNvCxnSpPr/>
            <p:nvPr/>
          </p:nvCxnSpPr>
          <p:spPr bwMode="auto">
            <a:xfrm rot="5400000">
              <a:off x="3883806" y="1440645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直接连接符 10"/>
            <p:cNvCxnSpPr/>
            <p:nvPr/>
          </p:nvCxnSpPr>
          <p:spPr bwMode="auto">
            <a:xfrm rot="5400000">
              <a:off x="3921906" y="1435888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直接连接符 11"/>
            <p:cNvCxnSpPr/>
            <p:nvPr/>
          </p:nvCxnSpPr>
          <p:spPr bwMode="auto">
            <a:xfrm rot="5400000">
              <a:off x="3974292" y="1445412"/>
              <a:ext cx="242888" cy="0"/>
            </a:xfrm>
            <a:prstGeom prst="line">
              <a:avLst/>
            </a:prstGeom>
            <a:solidFill>
              <a:srgbClr val="DDF0F7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直接连接符 12"/>
            <p:cNvCxnSpPr/>
            <p:nvPr/>
          </p:nvCxnSpPr>
          <p:spPr bwMode="auto">
            <a:xfrm rot="5400000">
              <a:off x="4055262" y="1454933"/>
              <a:ext cx="242888" cy="0"/>
            </a:xfrm>
            <a:prstGeom prst="line">
              <a:avLst/>
            </a:prstGeom>
            <a:solidFill>
              <a:srgbClr val="DDF0F7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直接连接符 13"/>
            <p:cNvCxnSpPr/>
            <p:nvPr/>
          </p:nvCxnSpPr>
          <p:spPr bwMode="auto">
            <a:xfrm rot="5400000">
              <a:off x="4107646" y="1435877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直接连接符 14"/>
            <p:cNvCxnSpPr/>
            <p:nvPr/>
          </p:nvCxnSpPr>
          <p:spPr bwMode="auto">
            <a:xfrm rot="5400000">
              <a:off x="4145746" y="1431120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 bwMode="auto">
            <a:xfrm rot="5400000">
              <a:off x="4226708" y="1454932"/>
              <a:ext cx="242888" cy="0"/>
            </a:xfrm>
            <a:prstGeom prst="line">
              <a:avLst/>
            </a:prstGeom>
            <a:solidFill>
              <a:srgbClr val="DDF0F7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直接连接符 16"/>
            <p:cNvCxnSpPr/>
            <p:nvPr/>
          </p:nvCxnSpPr>
          <p:spPr bwMode="auto">
            <a:xfrm rot="5400000">
              <a:off x="4312435" y="1454938"/>
              <a:ext cx="242888" cy="0"/>
            </a:xfrm>
            <a:prstGeom prst="line">
              <a:avLst/>
            </a:prstGeom>
            <a:solidFill>
              <a:srgbClr val="DDF0F7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直接连接符 17"/>
            <p:cNvCxnSpPr/>
            <p:nvPr/>
          </p:nvCxnSpPr>
          <p:spPr bwMode="auto">
            <a:xfrm rot="5400000">
              <a:off x="4364819" y="1435882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直接连接符 18"/>
            <p:cNvCxnSpPr/>
            <p:nvPr/>
          </p:nvCxnSpPr>
          <p:spPr bwMode="auto">
            <a:xfrm rot="5400000">
              <a:off x="4402919" y="1431125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直接连接符 19"/>
            <p:cNvCxnSpPr/>
            <p:nvPr/>
          </p:nvCxnSpPr>
          <p:spPr bwMode="auto">
            <a:xfrm rot="5400000">
              <a:off x="4469593" y="1454937"/>
              <a:ext cx="242888" cy="0"/>
            </a:xfrm>
            <a:prstGeom prst="line">
              <a:avLst/>
            </a:prstGeom>
            <a:solidFill>
              <a:srgbClr val="DDF0F7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 bwMode="auto">
            <a:xfrm rot="5400000">
              <a:off x="4536275" y="1450170"/>
              <a:ext cx="242888" cy="0"/>
            </a:xfrm>
            <a:prstGeom prst="line">
              <a:avLst/>
            </a:prstGeom>
            <a:solidFill>
              <a:srgbClr val="DDF0F7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直接连接符 21"/>
            <p:cNvCxnSpPr/>
            <p:nvPr/>
          </p:nvCxnSpPr>
          <p:spPr bwMode="auto">
            <a:xfrm rot="5400000">
              <a:off x="4588659" y="1431114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直接连接符 22"/>
            <p:cNvCxnSpPr/>
            <p:nvPr/>
          </p:nvCxnSpPr>
          <p:spPr bwMode="auto">
            <a:xfrm rot="5400000">
              <a:off x="4641047" y="1440645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直接连接符 23"/>
            <p:cNvCxnSpPr/>
            <p:nvPr/>
          </p:nvCxnSpPr>
          <p:spPr bwMode="auto">
            <a:xfrm rot="5400000">
              <a:off x="4707721" y="1450169"/>
              <a:ext cx="242888" cy="0"/>
            </a:xfrm>
            <a:prstGeom prst="line">
              <a:avLst/>
            </a:prstGeom>
            <a:solidFill>
              <a:srgbClr val="DDF0F7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4" name="图片 3" descr="truck_BW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7156" y="4096494"/>
            <a:ext cx="2467234" cy="950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" name="Text Box 62"/>
          <p:cNvSpPr txBox="1">
            <a:spLocks noChangeArrowheads="1"/>
          </p:cNvSpPr>
          <p:nvPr/>
        </p:nvSpPr>
        <p:spPr bwMode="auto">
          <a:xfrm>
            <a:off x="5218310" y="1542206"/>
            <a:ext cx="3386138" cy="9848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0000" tIns="0" rIns="90000" bIns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/>
              <a:t>释放委外单</a:t>
            </a:r>
            <a:endParaRPr lang="en-US" altLang="zh-CN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/>
              <a:t>供应商备货和装车</a:t>
            </a:r>
            <a:endParaRPr lang="en-US" altLang="zh-CN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/>
              <a:t>供应商基于</a:t>
            </a:r>
            <a:r>
              <a:rPr lang="en-US" altLang="zh-CN" sz="1600" dirty="0" smtClean="0"/>
              <a:t>MES</a:t>
            </a:r>
            <a:r>
              <a:rPr lang="zh-CN" altLang="en-US" sz="1600" dirty="0" smtClean="0"/>
              <a:t>发货</a:t>
            </a:r>
            <a:endParaRPr lang="en-US" altLang="zh-CN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/>
              <a:t>供应商打印</a:t>
            </a:r>
            <a:r>
              <a:rPr lang="en-US" altLang="zh-CN" sz="1600" dirty="0" smtClean="0"/>
              <a:t>ASN, </a:t>
            </a:r>
            <a:r>
              <a:rPr lang="zh-CN" altLang="en-US" sz="1600" dirty="0" smtClean="0"/>
              <a:t>运输</a:t>
            </a:r>
            <a:endParaRPr lang="en-US" altLang="zh-CN" sz="1600" dirty="0"/>
          </a:p>
        </p:txBody>
      </p:sp>
      <p:sp>
        <p:nvSpPr>
          <p:cNvPr id="65" name="Text Box 56"/>
          <p:cNvSpPr txBox="1">
            <a:spLocks noChangeArrowheads="1"/>
          </p:cNvSpPr>
          <p:nvPr/>
        </p:nvSpPr>
        <p:spPr bwMode="auto">
          <a:xfrm>
            <a:off x="613061" y="1402505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1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66" name="Text Box 56"/>
          <p:cNvSpPr txBox="1">
            <a:spLocks noChangeArrowheads="1"/>
          </p:cNvSpPr>
          <p:nvPr/>
        </p:nvSpPr>
        <p:spPr bwMode="auto">
          <a:xfrm>
            <a:off x="2670452" y="5260128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3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67" name="Text Box 56"/>
          <p:cNvSpPr txBox="1">
            <a:spLocks noChangeArrowheads="1"/>
          </p:cNvSpPr>
          <p:nvPr/>
        </p:nvSpPr>
        <p:spPr bwMode="auto">
          <a:xfrm>
            <a:off x="4885010" y="5274390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4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69" name="Text Box 25"/>
          <p:cNvSpPr txBox="1">
            <a:spLocks noChangeArrowheads="1"/>
          </p:cNvSpPr>
          <p:nvPr/>
        </p:nvSpPr>
        <p:spPr bwMode="auto">
          <a:xfrm>
            <a:off x="4684909" y="3712331"/>
            <a:ext cx="69471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>
            <a:spAutoFit/>
          </a:bodyPr>
          <a:lstStyle/>
          <a:p>
            <a:r>
              <a:rPr lang="zh-CN" altLang="en-US" sz="2000" dirty="0" smtClean="0"/>
              <a:t>装车</a:t>
            </a:r>
            <a:endParaRPr lang="en-US" altLang="zh-CN" sz="2000" dirty="0"/>
          </a:p>
        </p:txBody>
      </p:sp>
      <p:sp>
        <p:nvSpPr>
          <p:cNvPr id="70" name="Text Box 25"/>
          <p:cNvSpPr txBox="1">
            <a:spLocks noChangeArrowheads="1"/>
          </p:cNvSpPr>
          <p:nvPr/>
        </p:nvSpPr>
        <p:spPr bwMode="auto">
          <a:xfrm>
            <a:off x="3203848" y="5733256"/>
            <a:ext cx="69471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>
            <a:spAutoFit/>
          </a:bodyPr>
          <a:lstStyle/>
          <a:p>
            <a:r>
              <a:rPr lang="zh-CN" altLang="en-US" sz="2000" dirty="0" smtClean="0"/>
              <a:t>发货</a:t>
            </a:r>
            <a:endParaRPr lang="en-US" altLang="zh-CN" sz="2000" dirty="0"/>
          </a:p>
        </p:txBody>
      </p:sp>
      <p:sp>
        <p:nvSpPr>
          <p:cNvPr id="44" name="立方体 43"/>
          <p:cNvSpPr/>
          <p:nvPr/>
        </p:nvSpPr>
        <p:spPr bwMode="auto">
          <a:xfrm>
            <a:off x="3275221" y="3467840"/>
            <a:ext cx="1057267" cy="693633"/>
          </a:xfrm>
          <a:prstGeom prst="cube">
            <a:avLst/>
          </a:prstGeom>
          <a:solidFill>
            <a:srgbClr val="99CC00"/>
          </a:solidFill>
          <a:ln w="12700" cap="flat" cmpd="sng" algn="ctr">
            <a:solidFill>
              <a:srgbClr val="FFFFCC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zh-CN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39" name="立方体 38"/>
          <p:cNvSpPr/>
          <p:nvPr/>
        </p:nvSpPr>
        <p:spPr bwMode="auto">
          <a:xfrm>
            <a:off x="2227472" y="3477365"/>
            <a:ext cx="1057267" cy="693633"/>
          </a:xfrm>
          <a:prstGeom prst="cube">
            <a:avLst/>
          </a:prstGeom>
          <a:solidFill>
            <a:srgbClr val="99CC00"/>
          </a:solidFill>
          <a:ln w="12700" cap="flat" cmpd="sng" algn="ctr">
            <a:solidFill>
              <a:srgbClr val="FFFFCC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zh-CN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pic>
        <p:nvPicPr>
          <p:cNvPr id="40" name="图片 39" descr="barcode.ico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1358" y="3701187"/>
            <a:ext cx="433388" cy="447677"/>
          </a:xfrm>
          <a:prstGeom prst="rect">
            <a:avLst/>
          </a:prstGeom>
        </p:spPr>
      </p:pic>
      <p:sp>
        <p:nvSpPr>
          <p:cNvPr id="41" name="立方体 40"/>
          <p:cNvSpPr/>
          <p:nvPr/>
        </p:nvSpPr>
        <p:spPr bwMode="auto">
          <a:xfrm>
            <a:off x="2551328" y="3686917"/>
            <a:ext cx="1057267" cy="693633"/>
          </a:xfrm>
          <a:prstGeom prst="cube">
            <a:avLst/>
          </a:prstGeom>
          <a:solidFill>
            <a:srgbClr val="99CC00"/>
          </a:solidFill>
          <a:ln w="12700" cap="flat" cmpd="sng" algn="ctr">
            <a:solidFill>
              <a:srgbClr val="FFFFCC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zh-CN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46" name="Rectangle 10"/>
          <p:cNvSpPr>
            <a:spLocks noChangeArrowheads="1"/>
          </p:cNvSpPr>
          <p:nvPr/>
        </p:nvSpPr>
        <p:spPr bwMode="auto">
          <a:xfrm>
            <a:off x="5399288" y="5242631"/>
            <a:ext cx="2919412" cy="1282713"/>
          </a:xfrm>
          <a:prstGeom prst="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wrap="none" lIns="90000" tIns="0" rIns="90000" bIns="0" anchor="ctr"/>
          <a:lstStyle/>
          <a:p>
            <a:pPr marL="342900" indent="-342900">
              <a:tabLst>
                <a:tab pos="1614488" algn="l"/>
              </a:tabLst>
            </a:pPr>
            <a:r>
              <a:rPr lang="en-US" altLang="zh-CN" sz="1200" b="1" dirty="0" smtClean="0"/>
              <a:t>ASN	</a:t>
            </a:r>
            <a:r>
              <a:rPr lang="en-US" altLang="zh-CN" sz="1050" dirty="0" smtClean="0">
                <a:solidFill>
                  <a:schemeClr val="accent6">
                    <a:lumMod val="50000"/>
                  </a:schemeClr>
                </a:solidFill>
              </a:rPr>
              <a:t>	</a:t>
            </a:r>
            <a:endParaRPr lang="en-US" altLang="zh-CN" sz="1200" dirty="0"/>
          </a:p>
          <a:p>
            <a:pPr marL="342900" indent="-342900"/>
            <a:r>
              <a:rPr lang="en-US" altLang="zh-CN" sz="1050" dirty="0" smtClean="0"/>
              <a:t>-------------------------------------------------------------</a:t>
            </a:r>
            <a:endParaRPr lang="en-US" altLang="zh-CN" sz="1050" dirty="0"/>
          </a:p>
          <a:p>
            <a:pPr marL="342900" indent="-342900"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b="1" dirty="0" smtClean="0"/>
              <a:t>No</a:t>
            </a:r>
            <a:r>
              <a:rPr lang="en-US" altLang="zh-CN" sz="1050" b="1" dirty="0"/>
              <a:t>	</a:t>
            </a:r>
            <a:r>
              <a:rPr lang="en-US" altLang="zh-CN" sz="1050" b="1" dirty="0" smtClean="0"/>
              <a:t>Item</a:t>
            </a:r>
            <a:r>
              <a:rPr lang="en-US" altLang="zh-CN" sz="1050" b="1" dirty="0"/>
              <a:t>	</a:t>
            </a:r>
            <a:r>
              <a:rPr lang="en-US" altLang="zh-CN" sz="1050" b="1" dirty="0" smtClean="0"/>
              <a:t>Desc</a:t>
            </a:r>
            <a:r>
              <a:rPr lang="en-US" altLang="zh-CN" sz="1050" dirty="0"/>
              <a:t>	</a:t>
            </a:r>
            <a:r>
              <a:rPr lang="en-US" altLang="zh-CN" sz="1050" b="1" dirty="0" smtClean="0"/>
              <a:t>Uom	UC	Qty</a:t>
            </a:r>
            <a:endParaRPr lang="en-US" altLang="zh-CN" sz="1050" b="1" dirty="0"/>
          </a:p>
          <a:p>
            <a:pPr marL="342900" indent="-342900">
              <a:buFontTx/>
              <a:buAutoNum type="arabicPlain"/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dirty="0" smtClean="0"/>
              <a:t>A	AAA	EA	12	24</a:t>
            </a:r>
            <a:endParaRPr lang="en-US" altLang="zh-CN" sz="1050" dirty="0"/>
          </a:p>
          <a:p>
            <a:pPr marL="342900" indent="-342900">
              <a:buFontTx/>
              <a:buAutoNum type="arabicPlain"/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dirty="0" smtClean="0"/>
              <a:t>B	BBB	EA	12	48</a:t>
            </a:r>
            <a:endParaRPr lang="en-US" altLang="zh-CN" sz="1050" dirty="0"/>
          </a:p>
          <a:p>
            <a:pPr marL="342900" indent="-342900"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dirty="0" smtClean="0"/>
              <a:t>3	C	CCC	EA	200	200</a:t>
            </a:r>
            <a:endParaRPr lang="en-US" altLang="zh-CN" sz="1050" dirty="0"/>
          </a:p>
          <a:p>
            <a:pPr marL="342900" indent="-342900">
              <a:buAutoNum type="arabicPlain" startAt="4"/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dirty="0" smtClean="0"/>
              <a:t>D	DDD	EA	100	200</a:t>
            </a:r>
          </a:p>
        </p:txBody>
      </p:sp>
      <p:grpSp>
        <p:nvGrpSpPr>
          <p:cNvPr id="6" name="组合 7"/>
          <p:cNvGrpSpPr/>
          <p:nvPr/>
        </p:nvGrpSpPr>
        <p:grpSpPr>
          <a:xfrm>
            <a:off x="7223287" y="5287037"/>
            <a:ext cx="876299" cy="233380"/>
            <a:chOff x="3952866" y="1309670"/>
            <a:chExt cx="876299" cy="266712"/>
          </a:xfrm>
        </p:grpSpPr>
        <p:cxnSp>
          <p:nvCxnSpPr>
            <p:cNvPr id="48" name="直接连接符 47"/>
            <p:cNvCxnSpPr/>
            <p:nvPr/>
          </p:nvCxnSpPr>
          <p:spPr bwMode="auto">
            <a:xfrm rot="5400000">
              <a:off x="3831422" y="1445413"/>
              <a:ext cx="242888" cy="0"/>
            </a:xfrm>
            <a:prstGeom prst="line">
              <a:avLst/>
            </a:prstGeom>
            <a:solidFill>
              <a:srgbClr val="DDF0F7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直接连接符 48"/>
            <p:cNvCxnSpPr/>
            <p:nvPr/>
          </p:nvCxnSpPr>
          <p:spPr bwMode="auto">
            <a:xfrm rot="5400000">
              <a:off x="3883806" y="1440645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直接连接符 49"/>
            <p:cNvCxnSpPr/>
            <p:nvPr/>
          </p:nvCxnSpPr>
          <p:spPr bwMode="auto">
            <a:xfrm rot="5400000">
              <a:off x="3921906" y="1435888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直接连接符 50"/>
            <p:cNvCxnSpPr/>
            <p:nvPr/>
          </p:nvCxnSpPr>
          <p:spPr bwMode="auto">
            <a:xfrm rot="5400000">
              <a:off x="3974292" y="1445412"/>
              <a:ext cx="242888" cy="0"/>
            </a:xfrm>
            <a:prstGeom prst="line">
              <a:avLst/>
            </a:prstGeom>
            <a:solidFill>
              <a:srgbClr val="DDF0F7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直接连接符 51"/>
            <p:cNvCxnSpPr/>
            <p:nvPr/>
          </p:nvCxnSpPr>
          <p:spPr bwMode="auto">
            <a:xfrm rot="5400000">
              <a:off x="4055262" y="1454933"/>
              <a:ext cx="242888" cy="0"/>
            </a:xfrm>
            <a:prstGeom prst="line">
              <a:avLst/>
            </a:prstGeom>
            <a:solidFill>
              <a:srgbClr val="DDF0F7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直接连接符 52"/>
            <p:cNvCxnSpPr/>
            <p:nvPr/>
          </p:nvCxnSpPr>
          <p:spPr bwMode="auto">
            <a:xfrm rot="5400000">
              <a:off x="4107646" y="1435877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直接连接符 53"/>
            <p:cNvCxnSpPr/>
            <p:nvPr/>
          </p:nvCxnSpPr>
          <p:spPr bwMode="auto">
            <a:xfrm rot="5400000">
              <a:off x="4145746" y="1431120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直接连接符 54"/>
            <p:cNvCxnSpPr/>
            <p:nvPr/>
          </p:nvCxnSpPr>
          <p:spPr bwMode="auto">
            <a:xfrm rot="5400000">
              <a:off x="4226708" y="1454932"/>
              <a:ext cx="242888" cy="0"/>
            </a:xfrm>
            <a:prstGeom prst="line">
              <a:avLst/>
            </a:prstGeom>
            <a:solidFill>
              <a:srgbClr val="DDF0F7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直接连接符 55"/>
            <p:cNvCxnSpPr/>
            <p:nvPr/>
          </p:nvCxnSpPr>
          <p:spPr bwMode="auto">
            <a:xfrm rot="5400000">
              <a:off x="4312435" y="1454938"/>
              <a:ext cx="242888" cy="0"/>
            </a:xfrm>
            <a:prstGeom prst="line">
              <a:avLst/>
            </a:prstGeom>
            <a:solidFill>
              <a:srgbClr val="DDF0F7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直接连接符 56"/>
            <p:cNvCxnSpPr/>
            <p:nvPr/>
          </p:nvCxnSpPr>
          <p:spPr bwMode="auto">
            <a:xfrm rot="5400000">
              <a:off x="4364819" y="1435882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直接连接符 57"/>
            <p:cNvCxnSpPr/>
            <p:nvPr/>
          </p:nvCxnSpPr>
          <p:spPr bwMode="auto">
            <a:xfrm rot="5400000">
              <a:off x="4402919" y="1431125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直接连接符 58"/>
            <p:cNvCxnSpPr/>
            <p:nvPr/>
          </p:nvCxnSpPr>
          <p:spPr bwMode="auto">
            <a:xfrm rot="5400000">
              <a:off x="4469593" y="1454937"/>
              <a:ext cx="242888" cy="0"/>
            </a:xfrm>
            <a:prstGeom prst="line">
              <a:avLst/>
            </a:prstGeom>
            <a:solidFill>
              <a:srgbClr val="DDF0F7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直接连接符 59"/>
            <p:cNvCxnSpPr/>
            <p:nvPr/>
          </p:nvCxnSpPr>
          <p:spPr bwMode="auto">
            <a:xfrm rot="5400000">
              <a:off x="4536275" y="1450170"/>
              <a:ext cx="242888" cy="0"/>
            </a:xfrm>
            <a:prstGeom prst="line">
              <a:avLst/>
            </a:prstGeom>
            <a:solidFill>
              <a:srgbClr val="DDF0F7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直接连接符 60"/>
            <p:cNvCxnSpPr/>
            <p:nvPr/>
          </p:nvCxnSpPr>
          <p:spPr bwMode="auto">
            <a:xfrm rot="5400000">
              <a:off x="4588659" y="1431114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直接连接符 61"/>
            <p:cNvCxnSpPr/>
            <p:nvPr/>
          </p:nvCxnSpPr>
          <p:spPr bwMode="auto">
            <a:xfrm rot="5400000">
              <a:off x="4641047" y="1440645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直接连接符 62"/>
            <p:cNvCxnSpPr/>
            <p:nvPr/>
          </p:nvCxnSpPr>
          <p:spPr bwMode="auto">
            <a:xfrm rot="5400000">
              <a:off x="4707721" y="1450169"/>
              <a:ext cx="242888" cy="0"/>
            </a:xfrm>
            <a:prstGeom prst="line">
              <a:avLst/>
            </a:prstGeom>
            <a:solidFill>
              <a:srgbClr val="DDF0F7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71" name="图片 70" descr="barcode.ico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70415" y="3863112"/>
            <a:ext cx="433388" cy="433388"/>
          </a:xfrm>
          <a:prstGeom prst="rect">
            <a:avLst/>
          </a:prstGeom>
        </p:spPr>
      </p:pic>
      <p:pic>
        <p:nvPicPr>
          <p:cNvPr id="72" name="图片 71" descr="barcode.ico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08603" y="3658325"/>
            <a:ext cx="433388" cy="433388"/>
          </a:xfrm>
          <a:prstGeom prst="rect">
            <a:avLst/>
          </a:prstGeom>
        </p:spPr>
      </p:pic>
      <p:pic>
        <p:nvPicPr>
          <p:cNvPr id="2051" name="Picture 3" descr="F:\Softwares\Icons\eleganticons\eleganticons\images\Scree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60898" y="4653688"/>
            <a:ext cx="1057275" cy="1057275"/>
          </a:xfrm>
          <a:prstGeom prst="rect">
            <a:avLst/>
          </a:prstGeom>
          <a:noFill/>
        </p:spPr>
      </p:pic>
      <p:sp>
        <p:nvSpPr>
          <p:cNvPr id="91" name="Text Box 56"/>
          <p:cNvSpPr txBox="1">
            <a:spLocks noChangeArrowheads="1"/>
          </p:cNvSpPr>
          <p:nvPr/>
        </p:nvSpPr>
        <p:spPr bwMode="auto">
          <a:xfrm>
            <a:off x="708318" y="3355127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2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432371" y="4839428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1400" b="1" dirty="0" smtClean="0">
                <a:solidFill>
                  <a:schemeClr val="bg1"/>
                </a:solidFill>
              </a:rPr>
              <a:t>LES</a:t>
            </a:r>
            <a:endParaRPr lang="zh-CN" altLang="en-US" sz="1400" b="1" dirty="0" smtClean="0">
              <a:solidFill>
                <a:schemeClr val="bg1"/>
              </a:solidFill>
            </a:endParaRPr>
          </a:p>
        </p:txBody>
      </p:sp>
      <p:sp>
        <p:nvSpPr>
          <p:cNvPr id="68" name="AutoShape 15"/>
          <p:cNvSpPr>
            <a:spLocks noChangeArrowheads="1"/>
          </p:cNvSpPr>
          <p:nvPr/>
        </p:nvSpPr>
        <p:spPr bwMode="auto">
          <a:xfrm>
            <a:off x="1274968" y="3833110"/>
            <a:ext cx="757234" cy="404800"/>
          </a:xfrm>
          <a:prstGeom prst="rightArrow">
            <a:avLst>
              <a:gd name="adj1" fmla="val 50000"/>
              <a:gd name="adj2" fmla="val 42051"/>
            </a:avLst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 anchor="ctr"/>
          <a:lstStyle/>
          <a:p>
            <a:pPr eaLnBrk="0" hangingPunct="0">
              <a:lnSpc>
                <a:spcPct val="90000"/>
              </a:lnSpc>
            </a:pPr>
            <a:endParaRPr lang="zh-CN" altLang="zh-CN"/>
          </a:p>
        </p:txBody>
      </p:sp>
      <p:sp>
        <p:nvSpPr>
          <p:cNvPr id="74" name="Text Box 18"/>
          <p:cNvSpPr txBox="1">
            <a:spLocks noChangeArrowheads="1"/>
          </p:cNvSpPr>
          <p:nvPr/>
        </p:nvSpPr>
        <p:spPr bwMode="auto">
          <a:xfrm>
            <a:off x="916156" y="3480657"/>
            <a:ext cx="1244604" cy="342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备货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5" name="Picture 4" descr="http://extremetrix.com/blog/wp-content/uploads/2010/11/print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62649" y="5683952"/>
            <a:ext cx="679460" cy="679460"/>
          </a:xfrm>
          <a:prstGeom prst="rect">
            <a:avLst/>
          </a:prstGeom>
          <a:noFill/>
        </p:spPr>
      </p:pic>
      <p:sp>
        <p:nvSpPr>
          <p:cNvPr id="76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7924800" y="6534150"/>
            <a:ext cx="1219200" cy="323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18BCAB4-7ACE-42E4-895E-DBEB1D6C7B65}" type="slidenum">
              <a:rPr lang="zh-CN" altLang="en-US" sz="1200" smtClean="0"/>
              <a:pPr>
                <a:defRPr/>
              </a:pPr>
              <a:t>40</a:t>
            </a:fld>
            <a:endParaRPr lang="en-US" altLang="zh-CN" sz="1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zh-CN" altLang="en-US" sz="2000" dirty="0" smtClean="0"/>
              <a:t>委外单执行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>-- </a:t>
            </a:r>
            <a:r>
              <a:rPr lang="zh-CN" altLang="en-US" sz="2000" dirty="0" smtClean="0"/>
              <a:t>收货</a:t>
            </a:r>
            <a:endParaRPr lang="zh-CN" altLang="en-US" sz="2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884368" y="6534150"/>
            <a:ext cx="1219200" cy="323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94B8D54-6B8B-4A7E-918C-157159907470}" type="slidenum">
              <a:rPr lang="zh-CN" altLang="en-US" sz="1200" smtClean="0"/>
              <a:pPr>
                <a:defRPr/>
              </a:pPr>
              <a:t>41</a:t>
            </a:fld>
            <a:endParaRPr lang="en-US" altLang="zh-CN" sz="1200" dirty="0"/>
          </a:p>
        </p:txBody>
      </p:sp>
      <p:sp>
        <p:nvSpPr>
          <p:cNvPr id="5" name="AutoShape 23"/>
          <p:cNvSpPr>
            <a:spLocks noChangeArrowheads="1"/>
          </p:cNvSpPr>
          <p:nvPr/>
        </p:nvSpPr>
        <p:spPr bwMode="auto">
          <a:xfrm flipV="1">
            <a:off x="1896291" y="3814805"/>
            <a:ext cx="1318397" cy="600076"/>
          </a:xfrm>
          <a:custGeom>
            <a:avLst/>
            <a:gdLst>
              <a:gd name="G0" fmla="+- 16421 0 0"/>
              <a:gd name="G1" fmla="+- 3843 0 0"/>
              <a:gd name="G2" fmla="+- 12158 0 3843"/>
              <a:gd name="G3" fmla="+- G2 0 3843"/>
              <a:gd name="G4" fmla="*/ G3 32768 32059"/>
              <a:gd name="G5" fmla="*/ G4 1 2"/>
              <a:gd name="G6" fmla="+- 21600 0 16421"/>
              <a:gd name="G7" fmla="*/ G6 3843 6079"/>
              <a:gd name="G8" fmla="+- G7 16421 0"/>
              <a:gd name="T0" fmla="*/ 16421 w 21600"/>
              <a:gd name="T1" fmla="*/ 0 h 21600"/>
              <a:gd name="T2" fmla="*/ 16421 w 21600"/>
              <a:gd name="T3" fmla="*/ 12158 h 21600"/>
              <a:gd name="T4" fmla="*/ 2286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6421" y="0"/>
                </a:lnTo>
                <a:lnTo>
                  <a:pt x="16421" y="3843"/>
                </a:lnTo>
                <a:lnTo>
                  <a:pt x="12427" y="3843"/>
                </a:lnTo>
                <a:cubicBezTo>
                  <a:pt x="5564" y="3843"/>
                  <a:pt x="0" y="7566"/>
                  <a:pt x="0" y="12158"/>
                </a:cubicBezTo>
                <a:lnTo>
                  <a:pt x="0" y="21600"/>
                </a:lnTo>
                <a:lnTo>
                  <a:pt x="4571" y="21600"/>
                </a:lnTo>
                <a:lnTo>
                  <a:pt x="4571" y="12158"/>
                </a:lnTo>
                <a:cubicBezTo>
                  <a:pt x="4571" y="10036"/>
                  <a:pt x="8088" y="8315"/>
                  <a:pt x="12427" y="8315"/>
                </a:cubicBezTo>
                <a:lnTo>
                  <a:pt x="16421" y="8315"/>
                </a:lnTo>
                <a:lnTo>
                  <a:pt x="16421" y="121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rot="10800000" vert="eaVert" wrap="none" lIns="90000" tIns="0" rIns="90000" bIns="0" anchor="ctr"/>
          <a:lstStyle/>
          <a:p>
            <a:pPr algn="ctr"/>
            <a:endParaRPr lang="zh-CN" altLang="zh-CN"/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5746736" y="4456148"/>
            <a:ext cx="2825760" cy="1801788"/>
          </a:xfrm>
          <a:prstGeom prst="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wrap="none" lIns="90000" tIns="0" rIns="90000" bIns="0" anchor="ctr"/>
          <a:lstStyle/>
          <a:p>
            <a:pPr marL="342900" indent="-342900">
              <a:tabLst>
                <a:tab pos="1614488" algn="l"/>
              </a:tabLst>
            </a:pPr>
            <a:r>
              <a:rPr lang="en-US" altLang="zh-CN" sz="1200" b="1" dirty="0" smtClean="0"/>
              <a:t>Receipt Notes	</a:t>
            </a:r>
            <a:r>
              <a:rPr lang="en-US" altLang="zh-CN" sz="1050" dirty="0" smtClean="0"/>
              <a:t>RCT No.: 99999</a:t>
            </a:r>
          </a:p>
          <a:p>
            <a:pPr marL="342900" indent="-342900">
              <a:tabLst>
                <a:tab pos="1614488" algn="l"/>
              </a:tabLst>
            </a:pPr>
            <a:r>
              <a:rPr lang="en-US" altLang="zh-CN" sz="1050" dirty="0" smtClean="0">
                <a:solidFill>
                  <a:schemeClr val="accent6">
                    <a:lumMod val="50000"/>
                  </a:schemeClr>
                </a:solidFill>
              </a:rPr>
              <a:t>MES		</a:t>
            </a:r>
            <a:r>
              <a:rPr lang="en-US" altLang="zh-CN" sz="1050" dirty="0" smtClean="0"/>
              <a:t>ASN No.: 88888</a:t>
            </a:r>
            <a:endParaRPr lang="en-US" altLang="zh-CN" sz="1200" dirty="0"/>
          </a:p>
          <a:p>
            <a:pPr marL="342900" indent="-342900"/>
            <a:r>
              <a:rPr lang="en-US" altLang="zh-CN" sz="1050" dirty="0" smtClean="0"/>
              <a:t>-------------------------------------------------------------</a:t>
            </a:r>
            <a:endParaRPr lang="en-US" altLang="zh-CN" sz="1050" dirty="0"/>
          </a:p>
          <a:p>
            <a:pPr marL="342900" indent="-342900"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b="1" dirty="0" smtClean="0"/>
              <a:t>No	Item	Desc</a:t>
            </a:r>
            <a:r>
              <a:rPr lang="en-US" altLang="zh-CN" sz="1050" dirty="0" smtClean="0"/>
              <a:t>	</a:t>
            </a:r>
            <a:r>
              <a:rPr lang="en-US" altLang="zh-CN" sz="1050" b="1" dirty="0" smtClean="0"/>
              <a:t>Uom	UC	Qty</a:t>
            </a:r>
          </a:p>
          <a:p>
            <a:pPr marL="342900" indent="-342900">
              <a:buFontTx/>
              <a:buAutoNum type="arabicPlain"/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dirty="0" smtClean="0"/>
              <a:t>A	AAA	EA	12	24</a:t>
            </a:r>
          </a:p>
          <a:p>
            <a:pPr marL="342900" indent="-342900">
              <a:buFontTx/>
              <a:buAutoNum type="arabicPlain"/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dirty="0" smtClean="0"/>
              <a:t>B	BBB	EA	12	48</a:t>
            </a:r>
          </a:p>
          <a:p>
            <a:pPr marL="342900" indent="-342900"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dirty="0" smtClean="0"/>
              <a:t>3	C	CCC	EA	200	200</a:t>
            </a:r>
          </a:p>
          <a:p>
            <a:pPr marL="342900" indent="-342900">
              <a:buAutoNum type="arabicPlain" startAt="4"/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dirty="0" smtClean="0"/>
              <a:t>D	DDD	EA	100	200</a:t>
            </a:r>
          </a:p>
          <a:p>
            <a:pPr marL="342900" indent="-342900">
              <a:buAutoNum type="arabicPlain" startAt="4"/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endParaRPr lang="en-US" altLang="zh-CN" sz="1050" dirty="0" smtClean="0"/>
          </a:p>
          <a:p>
            <a:pPr marL="342900" indent="-342900"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dirty="0" smtClean="0"/>
              <a:t>			Receiver: XXX</a:t>
            </a:r>
          </a:p>
        </p:txBody>
      </p:sp>
      <p:pic>
        <p:nvPicPr>
          <p:cNvPr id="4" name="图片 3" descr="truck_BW_icon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3147" y="2828944"/>
            <a:ext cx="2467234" cy="950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" name="Text Box 62"/>
          <p:cNvSpPr txBox="1">
            <a:spLocks noChangeArrowheads="1"/>
          </p:cNvSpPr>
          <p:nvPr/>
        </p:nvSpPr>
        <p:spPr bwMode="auto">
          <a:xfrm>
            <a:off x="685799" y="5189556"/>
            <a:ext cx="3386138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0000" tIns="0" rIns="90000" bIns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/>
              <a:t>卸车</a:t>
            </a:r>
            <a:endParaRPr lang="en-US" altLang="zh-CN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/>
              <a:t>扫描</a:t>
            </a:r>
            <a:r>
              <a:rPr lang="en-US" altLang="zh-CN" sz="1600" dirty="0" smtClean="0"/>
              <a:t>ASN</a:t>
            </a:r>
            <a:r>
              <a:rPr lang="zh-CN" altLang="en-US" sz="1600" dirty="0" smtClean="0"/>
              <a:t>条码和物料条码收货</a:t>
            </a:r>
            <a:endParaRPr lang="en-US" altLang="zh-CN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/>
              <a:t>打印收货单</a:t>
            </a:r>
            <a:endParaRPr lang="en-US" altLang="zh-CN" sz="1600" dirty="0"/>
          </a:p>
        </p:txBody>
      </p:sp>
      <p:sp>
        <p:nvSpPr>
          <p:cNvPr id="65" name="Text Box 56"/>
          <p:cNvSpPr txBox="1">
            <a:spLocks noChangeArrowheads="1"/>
          </p:cNvSpPr>
          <p:nvPr/>
        </p:nvSpPr>
        <p:spPr bwMode="auto">
          <a:xfrm>
            <a:off x="1424075" y="3892568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1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66" name="Text Box 56"/>
          <p:cNvSpPr txBox="1">
            <a:spLocks noChangeArrowheads="1"/>
          </p:cNvSpPr>
          <p:nvPr/>
        </p:nvSpPr>
        <p:spPr bwMode="auto">
          <a:xfrm>
            <a:off x="6296115" y="1735151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2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67" name="Text Box 56"/>
          <p:cNvSpPr txBox="1">
            <a:spLocks noChangeArrowheads="1"/>
          </p:cNvSpPr>
          <p:nvPr/>
        </p:nvSpPr>
        <p:spPr bwMode="auto">
          <a:xfrm>
            <a:off x="5896059" y="4064024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3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pic>
        <p:nvPicPr>
          <p:cNvPr id="68" name="Picture 5" descr="Honeywell%20Dolphin7600"/>
          <p:cNvPicPr>
            <a:picLocks noChangeAspect="1" noChangeArrowheads="1"/>
          </p:cNvPicPr>
          <p:nvPr/>
        </p:nvPicPr>
        <p:blipFill>
          <a:blip r:embed="rId3" cstate="print"/>
          <a:srcRect l="25500" r="26312"/>
          <a:stretch>
            <a:fillRect/>
          </a:stretch>
        </p:blipFill>
        <p:spPr bwMode="auto">
          <a:xfrm rot="-1613698">
            <a:off x="5732518" y="1909027"/>
            <a:ext cx="723380" cy="1281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" name="Text Box 25"/>
          <p:cNvSpPr txBox="1">
            <a:spLocks noChangeArrowheads="1"/>
          </p:cNvSpPr>
          <p:nvPr/>
        </p:nvSpPr>
        <p:spPr bwMode="auto">
          <a:xfrm>
            <a:off x="1738304" y="4345019"/>
            <a:ext cx="69471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>
            <a:spAutoFit/>
          </a:bodyPr>
          <a:lstStyle/>
          <a:p>
            <a:r>
              <a:rPr lang="zh-CN" altLang="en-US" sz="2000" dirty="0" smtClean="0"/>
              <a:t>卸车</a:t>
            </a:r>
            <a:endParaRPr lang="en-US" altLang="zh-CN" sz="2000" dirty="0"/>
          </a:p>
        </p:txBody>
      </p:sp>
      <p:sp>
        <p:nvSpPr>
          <p:cNvPr id="70" name="Text Box 25"/>
          <p:cNvSpPr txBox="1">
            <a:spLocks noChangeArrowheads="1"/>
          </p:cNvSpPr>
          <p:nvPr/>
        </p:nvSpPr>
        <p:spPr bwMode="auto">
          <a:xfrm>
            <a:off x="6367457" y="2173314"/>
            <a:ext cx="6434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>
            <a:spAutoFit/>
          </a:bodyPr>
          <a:lstStyle/>
          <a:p>
            <a:r>
              <a:rPr lang="zh-CN" altLang="en-US" sz="1800" dirty="0" smtClean="0"/>
              <a:t>收货</a:t>
            </a:r>
            <a:endParaRPr lang="en-US" altLang="zh-CN" sz="1800" dirty="0"/>
          </a:p>
        </p:txBody>
      </p:sp>
      <p:sp>
        <p:nvSpPr>
          <p:cNvPr id="35" name="Rectangle 10"/>
          <p:cNvSpPr>
            <a:spLocks noChangeArrowheads="1"/>
          </p:cNvSpPr>
          <p:nvPr/>
        </p:nvSpPr>
        <p:spPr bwMode="auto">
          <a:xfrm>
            <a:off x="1581145" y="1246178"/>
            <a:ext cx="2919412" cy="1354151"/>
          </a:xfrm>
          <a:prstGeom prst="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wrap="none" lIns="90000" tIns="0" rIns="90000" bIns="0" anchor="ctr"/>
          <a:lstStyle/>
          <a:p>
            <a:pPr marL="342900" indent="-342900">
              <a:tabLst>
                <a:tab pos="1614488" algn="l"/>
              </a:tabLst>
            </a:pPr>
            <a:r>
              <a:rPr lang="en-US" altLang="zh-CN" sz="1200" b="1" dirty="0" smtClean="0"/>
              <a:t>ASN	</a:t>
            </a:r>
            <a:r>
              <a:rPr lang="en-US" altLang="zh-CN" sz="1050" dirty="0" smtClean="0">
                <a:solidFill>
                  <a:schemeClr val="accent6">
                    <a:lumMod val="50000"/>
                  </a:schemeClr>
                </a:solidFill>
              </a:rPr>
              <a:t>	</a:t>
            </a:r>
            <a:endParaRPr lang="en-US" altLang="zh-CN" sz="1200" dirty="0"/>
          </a:p>
          <a:p>
            <a:pPr marL="342900" indent="-342900"/>
            <a:r>
              <a:rPr lang="en-US" altLang="zh-CN" sz="1050" dirty="0" smtClean="0"/>
              <a:t>-------------------------------------------------------------</a:t>
            </a:r>
            <a:endParaRPr lang="en-US" altLang="zh-CN" sz="1050" dirty="0"/>
          </a:p>
          <a:p>
            <a:pPr marL="342900" indent="-342900"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b="1" dirty="0" smtClean="0"/>
              <a:t>No</a:t>
            </a:r>
            <a:r>
              <a:rPr lang="en-US" altLang="zh-CN" sz="1050" b="1" dirty="0"/>
              <a:t>	</a:t>
            </a:r>
            <a:r>
              <a:rPr lang="en-US" altLang="zh-CN" sz="1050" b="1" dirty="0" smtClean="0"/>
              <a:t>Item</a:t>
            </a:r>
            <a:r>
              <a:rPr lang="en-US" altLang="zh-CN" sz="1050" b="1" dirty="0"/>
              <a:t>	</a:t>
            </a:r>
            <a:r>
              <a:rPr lang="en-US" altLang="zh-CN" sz="1050" b="1" dirty="0" smtClean="0"/>
              <a:t>Desc</a:t>
            </a:r>
            <a:r>
              <a:rPr lang="en-US" altLang="zh-CN" sz="1050" dirty="0"/>
              <a:t>	</a:t>
            </a:r>
            <a:r>
              <a:rPr lang="en-US" altLang="zh-CN" sz="1050" b="1" dirty="0" smtClean="0"/>
              <a:t>Uom	UC	Qty</a:t>
            </a:r>
            <a:endParaRPr lang="en-US" altLang="zh-CN" sz="1050" b="1" dirty="0"/>
          </a:p>
          <a:p>
            <a:pPr marL="342900" indent="-342900">
              <a:buFontTx/>
              <a:buAutoNum type="arabicPlain"/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dirty="0" smtClean="0"/>
              <a:t>A	AAA	EA	12	24</a:t>
            </a:r>
            <a:endParaRPr lang="en-US" altLang="zh-CN" sz="1050" dirty="0"/>
          </a:p>
          <a:p>
            <a:pPr marL="342900" indent="-342900">
              <a:buFontTx/>
              <a:buAutoNum type="arabicPlain"/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dirty="0" smtClean="0"/>
              <a:t>B	BBB	EA	12	48</a:t>
            </a:r>
            <a:endParaRPr lang="en-US" altLang="zh-CN" sz="1050" dirty="0"/>
          </a:p>
          <a:p>
            <a:pPr marL="342900" indent="-342900"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dirty="0" smtClean="0"/>
              <a:t>3	C	CCC	EA	200	200</a:t>
            </a:r>
            <a:endParaRPr lang="en-US" altLang="zh-CN" sz="1050" dirty="0"/>
          </a:p>
          <a:p>
            <a:pPr marL="342900" indent="-342900">
              <a:buAutoNum type="arabicPlain" startAt="4"/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dirty="0" smtClean="0"/>
              <a:t>D	DDD	EA	100	200</a:t>
            </a:r>
          </a:p>
        </p:txBody>
      </p:sp>
      <p:grpSp>
        <p:nvGrpSpPr>
          <p:cNvPr id="6" name="组合 7"/>
          <p:cNvGrpSpPr/>
          <p:nvPr/>
        </p:nvGrpSpPr>
        <p:grpSpPr>
          <a:xfrm>
            <a:off x="3405144" y="1290584"/>
            <a:ext cx="876299" cy="233380"/>
            <a:chOff x="3952866" y="1309670"/>
            <a:chExt cx="876299" cy="266712"/>
          </a:xfrm>
        </p:grpSpPr>
        <p:cxnSp>
          <p:nvCxnSpPr>
            <p:cNvPr id="37" name="直接连接符 36"/>
            <p:cNvCxnSpPr/>
            <p:nvPr/>
          </p:nvCxnSpPr>
          <p:spPr bwMode="auto">
            <a:xfrm rot="5400000">
              <a:off x="3831422" y="1445413"/>
              <a:ext cx="242888" cy="0"/>
            </a:xfrm>
            <a:prstGeom prst="line">
              <a:avLst/>
            </a:prstGeom>
            <a:solidFill>
              <a:srgbClr val="DDF0F7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直接连接符 37"/>
            <p:cNvCxnSpPr/>
            <p:nvPr/>
          </p:nvCxnSpPr>
          <p:spPr bwMode="auto">
            <a:xfrm rot="5400000">
              <a:off x="3883806" y="1440645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直接连接符 38"/>
            <p:cNvCxnSpPr/>
            <p:nvPr/>
          </p:nvCxnSpPr>
          <p:spPr bwMode="auto">
            <a:xfrm rot="5400000">
              <a:off x="3921906" y="1435888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直接连接符 39"/>
            <p:cNvCxnSpPr/>
            <p:nvPr/>
          </p:nvCxnSpPr>
          <p:spPr bwMode="auto">
            <a:xfrm rot="5400000">
              <a:off x="3974292" y="1445412"/>
              <a:ext cx="242888" cy="0"/>
            </a:xfrm>
            <a:prstGeom prst="line">
              <a:avLst/>
            </a:prstGeom>
            <a:solidFill>
              <a:srgbClr val="DDF0F7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直接连接符 40"/>
            <p:cNvCxnSpPr/>
            <p:nvPr/>
          </p:nvCxnSpPr>
          <p:spPr bwMode="auto">
            <a:xfrm rot="5400000">
              <a:off x="4055262" y="1454933"/>
              <a:ext cx="242888" cy="0"/>
            </a:xfrm>
            <a:prstGeom prst="line">
              <a:avLst/>
            </a:prstGeom>
            <a:solidFill>
              <a:srgbClr val="DDF0F7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直接连接符 41"/>
            <p:cNvCxnSpPr/>
            <p:nvPr/>
          </p:nvCxnSpPr>
          <p:spPr bwMode="auto">
            <a:xfrm rot="5400000">
              <a:off x="4107646" y="1435877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直接连接符 45"/>
            <p:cNvCxnSpPr/>
            <p:nvPr/>
          </p:nvCxnSpPr>
          <p:spPr bwMode="auto">
            <a:xfrm rot="5400000">
              <a:off x="4145746" y="1431120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直接连接符 46"/>
            <p:cNvCxnSpPr/>
            <p:nvPr/>
          </p:nvCxnSpPr>
          <p:spPr bwMode="auto">
            <a:xfrm rot="5400000">
              <a:off x="4226708" y="1454932"/>
              <a:ext cx="242888" cy="0"/>
            </a:xfrm>
            <a:prstGeom prst="line">
              <a:avLst/>
            </a:prstGeom>
            <a:solidFill>
              <a:srgbClr val="DDF0F7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直接连接符 47"/>
            <p:cNvCxnSpPr/>
            <p:nvPr/>
          </p:nvCxnSpPr>
          <p:spPr bwMode="auto">
            <a:xfrm rot="5400000">
              <a:off x="4312435" y="1454938"/>
              <a:ext cx="242888" cy="0"/>
            </a:xfrm>
            <a:prstGeom prst="line">
              <a:avLst/>
            </a:prstGeom>
            <a:solidFill>
              <a:srgbClr val="DDF0F7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直接连接符 48"/>
            <p:cNvCxnSpPr/>
            <p:nvPr/>
          </p:nvCxnSpPr>
          <p:spPr bwMode="auto">
            <a:xfrm rot="5400000">
              <a:off x="4364819" y="1435882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直接连接符 49"/>
            <p:cNvCxnSpPr/>
            <p:nvPr/>
          </p:nvCxnSpPr>
          <p:spPr bwMode="auto">
            <a:xfrm rot="5400000">
              <a:off x="4402919" y="1431125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直接连接符 50"/>
            <p:cNvCxnSpPr/>
            <p:nvPr/>
          </p:nvCxnSpPr>
          <p:spPr bwMode="auto">
            <a:xfrm rot="5400000">
              <a:off x="4469593" y="1454937"/>
              <a:ext cx="242888" cy="0"/>
            </a:xfrm>
            <a:prstGeom prst="line">
              <a:avLst/>
            </a:prstGeom>
            <a:solidFill>
              <a:srgbClr val="DDF0F7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直接连接符 51"/>
            <p:cNvCxnSpPr/>
            <p:nvPr/>
          </p:nvCxnSpPr>
          <p:spPr bwMode="auto">
            <a:xfrm rot="5400000">
              <a:off x="4536275" y="1450170"/>
              <a:ext cx="242888" cy="0"/>
            </a:xfrm>
            <a:prstGeom prst="line">
              <a:avLst/>
            </a:prstGeom>
            <a:solidFill>
              <a:srgbClr val="DDF0F7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直接连接符 52"/>
            <p:cNvCxnSpPr/>
            <p:nvPr/>
          </p:nvCxnSpPr>
          <p:spPr bwMode="auto">
            <a:xfrm rot="5400000">
              <a:off x="4588659" y="1431114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直接连接符 53"/>
            <p:cNvCxnSpPr/>
            <p:nvPr/>
          </p:nvCxnSpPr>
          <p:spPr bwMode="auto">
            <a:xfrm rot="5400000">
              <a:off x="4641047" y="1440645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直接连接符 54"/>
            <p:cNvCxnSpPr/>
            <p:nvPr/>
          </p:nvCxnSpPr>
          <p:spPr bwMode="auto">
            <a:xfrm rot="5400000">
              <a:off x="4707721" y="1450169"/>
              <a:ext cx="242888" cy="0"/>
            </a:xfrm>
            <a:prstGeom prst="line">
              <a:avLst/>
            </a:prstGeom>
            <a:solidFill>
              <a:srgbClr val="DDF0F7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6" name="立方体 55"/>
          <p:cNvSpPr/>
          <p:nvPr/>
        </p:nvSpPr>
        <p:spPr bwMode="auto">
          <a:xfrm>
            <a:off x="4514853" y="3486170"/>
            <a:ext cx="1085840" cy="664116"/>
          </a:xfrm>
          <a:prstGeom prst="cube">
            <a:avLst/>
          </a:prstGeom>
          <a:solidFill>
            <a:srgbClr val="99CC00"/>
          </a:solidFill>
          <a:ln w="12700" cap="flat" cmpd="sng" algn="ctr">
            <a:solidFill>
              <a:srgbClr val="FFFFCC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zh-CN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pic>
        <p:nvPicPr>
          <p:cNvPr id="57" name="图片 56" descr="barcode.ico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76805" y="3662362"/>
            <a:ext cx="433388" cy="433388"/>
          </a:xfrm>
          <a:prstGeom prst="rect">
            <a:avLst/>
          </a:prstGeom>
        </p:spPr>
      </p:pic>
      <p:sp>
        <p:nvSpPr>
          <p:cNvPr id="58" name="立方体 57"/>
          <p:cNvSpPr/>
          <p:nvPr/>
        </p:nvSpPr>
        <p:spPr bwMode="auto">
          <a:xfrm>
            <a:off x="4329111" y="3857640"/>
            <a:ext cx="1057267" cy="693633"/>
          </a:xfrm>
          <a:prstGeom prst="cube">
            <a:avLst/>
          </a:prstGeom>
          <a:solidFill>
            <a:srgbClr val="99CC00"/>
          </a:solidFill>
          <a:ln w="12700" cap="flat" cmpd="sng" algn="ctr">
            <a:solidFill>
              <a:srgbClr val="FFFFCC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zh-CN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59" name="立方体 58"/>
          <p:cNvSpPr/>
          <p:nvPr/>
        </p:nvSpPr>
        <p:spPr bwMode="auto">
          <a:xfrm>
            <a:off x="3281362" y="3867165"/>
            <a:ext cx="1057267" cy="693633"/>
          </a:xfrm>
          <a:prstGeom prst="cube">
            <a:avLst/>
          </a:prstGeom>
          <a:solidFill>
            <a:srgbClr val="99CC00"/>
          </a:solidFill>
          <a:ln w="12700" cap="flat" cmpd="sng" algn="ctr">
            <a:solidFill>
              <a:srgbClr val="FFFFCC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zh-CN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pic>
        <p:nvPicPr>
          <p:cNvPr id="60" name="图片 59" descr="barcode.ico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05248" y="4090987"/>
            <a:ext cx="433388" cy="447677"/>
          </a:xfrm>
          <a:prstGeom prst="rect">
            <a:avLst/>
          </a:prstGeom>
        </p:spPr>
      </p:pic>
      <p:sp>
        <p:nvSpPr>
          <p:cNvPr id="61" name="立方体 60"/>
          <p:cNvSpPr/>
          <p:nvPr/>
        </p:nvSpPr>
        <p:spPr bwMode="auto">
          <a:xfrm>
            <a:off x="3605218" y="4076717"/>
            <a:ext cx="1057267" cy="693633"/>
          </a:xfrm>
          <a:prstGeom prst="cube">
            <a:avLst/>
          </a:prstGeom>
          <a:solidFill>
            <a:srgbClr val="99CC00"/>
          </a:solidFill>
          <a:ln w="12700" cap="flat" cmpd="sng" algn="ctr">
            <a:solidFill>
              <a:srgbClr val="FFFFCC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zh-CN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pic>
        <p:nvPicPr>
          <p:cNvPr id="62" name="图片 61" descr="barcode.ico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24305" y="4252912"/>
            <a:ext cx="433388" cy="433388"/>
          </a:xfrm>
          <a:prstGeom prst="rect">
            <a:avLst/>
          </a:prstGeom>
        </p:spPr>
      </p:pic>
      <p:pic>
        <p:nvPicPr>
          <p:cNvPr id="63" name="图片 62" descr="barcode.ico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62493" y="4048125"/>
            <a:ext cx="433388" cy="433388"/>
          </a:xfrm>
          <a:prstGeom prst="rect">
            <a:avLst/>
          </a:prstGeom>
        </p:spPr>
      </p:pic>
      <p:pic>
        <p:nvPicPr>
          <p:cNvPr id="43" name="Picture 4" descr="http://extremetrix.com/blog/wp-content/uploads/2010/11/print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59502" y="3730612"/>
            <a:ext cx="679460" cy="67946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283575" y="6642100"/>
            <a:ext cx="860425" cy="166688"/>
          </a:xfrm>
        </p:spPr>
        <p:txBody>
          <a:bodyPr/>
          <a:lstStyle/>
          <a:p>
            <a:fld id="{68821A7C-08C0-4627-BE1D-58080B577485}" type="slidenum">
              <a:rPr lang="zh-CN" altLang="de-DE" smtClean="0"/>
              <a:pPr/>
              <a:t>42</a:t>
            </a:fld>
            <a:endParaRPr lang="de-DE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3131840" y="2780928"/>
            <a:ext cx="20409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/>
              <a:t>双经销</a:t>
            </a:r>
            <a:endParaRPr lang="zh-CN" altLang="en-US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释放半成品采购单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供货提前期：不大于</a:t>
            </a:r>
            <a:r>
              <a:rPr lang="en-US" altLang="zh-CN" dirty="0" smtClean="0"/>
              <a:t>14</a:t>
            </a:r>
            <a:r>
              <a:rPr lang="zh-CN" altLang="en-US" dirty="0" smtClean="0"/>
              <a:t>天</a:t>
            </a:r>
            <a:endParaRPr lang="en-US" altLang="zh-CN" dirty="0" smtClean="0"/>
          </a:p>
          <a:p>
            <a:r>
              <a:rPr lang="zh-CN" altLang="en-US" dirty="0" smtClean="0"/>
              <a:t>需求表达方式：采购单</a:t>
            </a:r>
            <a:endParaRPr lang="en-US" altLang="zh-CN" dirty="0" smtClean="0"/>
          </a:p>
          <a:p>
            <a:r>
              <a:rPr lang="zh-CN" altLang="en-US" dirty="0" smtClean="0"/>
              <a:t>采购单的计算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按粗能力计划计算半成品采购需求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对溢出的生产需求下达采购单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43</a:t>
            </a:fld>
            <a:endParaRPr lang="de-DE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50" name="Text Box 58"/>
          <p:cNvSpPr txBox="1">
            <a:spLocks noChangeArrowheads="1"/>
          </p:cNvSpPr>
          <p:nvPr/>
        </p:nvSpPr>
        <p:spPr bwMode="auto">
          <a:xfrm>
            <a:off x="6573832" y="3675343"/>
            <a:ext cx="69471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>
            <a:spAutoFit/>
          </a:bodyPr>
          <a:lstStyle/>
          <a:p>
            <a:r>
              <a:rPr lang="zh-CN" altLang="en-US" sz="2000" dirty="0" smtClean="0"/>
              <a:t>发货</a:t>
            </a:r>
            <a:endParaRPr lang="en-US" altLang="zh-CN" sz="2000" dirty="0"/>
          </a:p>
        </p:txBody>
      </p:sp>
      <p:sp>
        <p:nvSpPr>
          <p:cNvPr id="53" name="Rectangle 9"/>
          <p:cNvSpPr>
            <a:spLocks noChangeArrowheads="1"/>
          </p:cNvSpPr>
          <p:nvPr/>
        </p:nvSpPr>
        <p:spPr bwMode="auto">
          <a:xfrm>
            <a:off x="528638" y="3497527"/>
            <a:ext cx="1216028" cy="233997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/>
          </a:p>
        </p:txBody>
      </p:sp>
      <p:sp>
        <p:nvSpPr>
          <p:cNvPr id="56" name="Line 12"/>
          <p:cNvSpPr>
            <a:spLocks noChangeShapeType="1"/>
          </p:cNvSpPr>
          <p:nvPr/>
        </p:nvSpPr>
        <p:spPr bwMode="auto">
          <a:xfrm flipV="1">
            <a:off x="528639" y="4335724"/>
            <a:ext cx="1211266" cy="477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" name="Line 13"/>
          <p:cNvSpPr>
            <a:spLocks noChangeShapeType="1"/>
          </p:cNvSpPr>
          <p:nvPr/>
        </p:nvSpPr>
        <p:spPr bwMode="auto">
          <a:xfrm>
            <a:off x="542925" y="4826273"/>
            <a:ext cx="1189042" cy="157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" name="Line 14"/>
          <p:cNvSpPr>
            <a:spLocks noChangeShapeType="1"/>
          </p:cNvSpPr>
          <p:nvPr/>
        </p:nvSpPr>
        <p:spPr bwMode="auto">
          <a:xfrm>
            <a:off x="528638" y="5312048"/>
            <a:ext cx="1217617" cy="633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" name="AutoShape 15"/>
          <p:cNvSpPr>
            <a:spLocks noChangeArrowheads="1"/>
          </p:cNvSpPr>
          <p:nvPr/>
        </p:nvSpPr>
        <p:spPr bwMode="auto">
          <a:xfrm>
            <a:off x="1614479" y="4964417"/>
            <a:ext cx="1057284" cy="404800"/>
          </a:xfrm>
          <a:prstGeom prst="rightArrow">
            <a:avLst>
              <a:gd name="adj1" fmla="val 50000"/>
              <a:gd name="adj2" fmla="val 42051"/>
            </a:avLst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 anchor="ctr"/>
          <a:lstStyle/>
          <a:p>
            <a:pPr eaLnBrk="0" hangingPunct="0">
              <a:lnSpc>
                <a:spcPct val="90000"/>
              </a:lnSpc>
            </a:pPr>
            <a:endParaRPr lang="zh-CN" altLang="zh-CN"/>
          </a:p>
        </p:txBody>
      </p:sp>
      <p:sp>
        <p:nvSpPr>
          <p:cNvPr id="60" name="Text Box 18"/>
          <p:cNvSpPr txBox="1">
            <a:spLocks noChangeArrowheads="1"/>
          </p:cNvSpPr>
          <p:nvPr/>
        </p:nvSpPr>
        <p:spPr bwMode="auto">
          <a:xfrm>
            <a:off x="1827205" y="4365104"/>
            <a:ext cx="1216034" cy="414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拣货</a:t>
            </a:r>
            <a:endParaRPr lang="en-US" altLang="zh-CN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AutoShape 20"/>
          <p:cNvSpPr>
            <a:spLocks noChangeArrowheads="1"/>
          </p:cNvSpPr>
          <p:nvPr/>
        </p:nvSpPr>
        <p:spPr bwMode="auto">
          <a:xfrm>
            <a:off x="736604" y="4911987"/>
            <a:ext cx="331787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/>
          </a:p>
        </p:txBody>
      </p:sp>
      <p:sp>
        <p:nvSpPr>
          <p:cNvPr id="62" name="AutoShape 21"/>
          <p:cNvSpPr>
            <a:spLocks noChangeArrowheads="1"/>
          </p:cNvSpPr>
          <p:nvPr/>
        </p:nvSpPr>
        <p:spPr bwMode="auto">
          <a:xfrm>
            <a:off x="1036641" y="4905637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/>
          </a:p>
        </p:txBody>
      </p:sp>
      <p:sp>
        <p:nvSpPr>
          <p:cNvPr id="64" name="AutoShape 25"/>
          <p:cNvSpPr>
            <a:spLocks noChangeArrowheads="1"/>
          </p:cNvSpPr>
          <p:nvPr/>
        </p:nvSpPr>
        <p:spPr bwMode="auto">
          <a:xfrm>
            <a:off x="736604" y="5386649"/>
            <a:ext cx="331787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/>
          </a:p>
        </p:txBody>
      </p:sp>
      <p:sp>
        <p:nvSpPr>
          <p:cNvPr id="65" name="AutoShape 26"/>
          <p:cNvSpPr>
            <a:spLocks noChangeArrowheads="1"/>
          </p:cNvSpPr>
          <p:nvPr/>
        </p:nvSpPr>
        <p:spPr bwMode="auto">
          <a:xfrm>
            <a:off x="1036641" y="5380299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/>
          </a:p>
        </p:txBody>
      </p:sp>
      <p:sp>
        <p:nvSpPr>
          <p:cNvPr id="66" name="AutoShape 27"/>
          <p:cNvSpPr>
            <a:spLocks noChangeArrowheads="1"/>
          </p:cNvSpPr>
          <p:nvPr/>
        </p:nvSpPr>
        <p:spPr bwMode="auto">
          <a:xfrm>
            <a:off x="1335091" y="5380299"/>
            <a:ext cx="331788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/>
          </a:p>
        </p:txBody>
      </p:sp>
      <p:sp>
        <p:nvSpPr>
          <p:cNvPr id="67" name="AutoShape 28"/>
          <p:cNvSpPr>
            <a:spLocks noChangeArrowheads="1"/>
          </p:cNvSpPr>
          <p:nvPr/>
        </p:nvSpPr>
        <p:spPr bwMode="auto">
          <a:xfrm>
            <a:off x="722316" y="3913449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/>
          </a:p>
        </p:txBody>
      </p:sp>
      <p:sp>
        <p:nvSpPr>
          <p:cNvPr id="68" name="AutoShape 29"/>
          <p:cNvSpPr>
            <a:spLocks noChangeArrowheads="1"/>
          </p:cNvSpPr>
          <p:nvPr/>
        </p:nvSpPr>
        <p:spPr bwMode="auto">
          <a:xfrm>
            <a:off x="1020766" y="3907099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/>
          </a:p>
        </p:txBody>
      </p:sp>
      <p:sp>
        <p:nvSpPr>
          <p:cNvPr id="75" name="AutoShape 50"/>
          <p:cNvSpPr>
            <a:spLocks noChangeArrowheads="1"/>
          </p:cNvSpPr>
          <p:nvPr/>
        </p:nvSpPr>
        <p:spPr bwMode="auto">
          <a:xfrm>
            <a:off x="1020766" y="4413512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/>
          </a:p>
        </p:txBody>
      </p:sp>
      <p:sp>
        <p:nvSpPr>
          <p:cNvPr id="76" name="AutoShape 51"/>
          <p:cNvSpPr>
            <a:spLocks noChangeArrowheads="1"/>
          </p:cNvSpPr>
          <p:nvPr/>
        </p:nvSpPr>
        <p:spPr bwMode="auto">
          <a:xfrm>
            <a:off x="1976446" y="4848525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/>
          </a:p>
        </p:txBody>
      </p:sp>
      <p:sp>
        <p:nvSpPr>
          <p:cNvPr id="77" name="AutoShape 52"/>
          <p:cNvSpPr>
            <a:spLocks noChangeArrowheads="1"/>
          </p:cNvSpPr>
          <p:nvPr/>
        </p:nvSpPr>
        <p:spPr bwMode="auto">
          <a:xfrm>
            <a:off x="1335091" y="4413512"/>
            <a:ext cx="331788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/>
          </a:p>
        </p:txBody>
      </p:sp>
      <p:sp>
        <p:nvSpPr>
          <p:cNvPr id="78" name="AutoShape 23"/>
          <p:cNvSpPr>
            <a:spLocks noChangeArrowheads="1"/>
          </p:cNvSpPr>
          <p:nvPr/>
        </p:nvSpPr>
        <p:spPr bwMode="auto">
          <a:xfrm rot="16200000" flipH="1">
            <a:off x="1593590" y="1726891"/>
            <a:ext cx="647676" cy="1171575"/>
          </a:xfrm>
          <a:custGeom>
            <a:avLst/>
            <a:gdLst>
              <a:gd name="G0" fmla="+- 16421 0 0"/>
              <a:gd name="G1" fmla="+- 3843 0 0"/>
              <a:gd name="G2" fmla="+- 12158 0 3843"/>
              <a:gd name="G3" fmla="+- G2 0 3843"/>
              <a:gd name="G4" fmla="*/ G3 32768 32059"/>
              <a:gd name="G5" fmla="*/ G4 1 2"/>
              <a:gd name="G6" fmla="+- 21600 0 16421"/>
              <a:gd name="G7" fmla="*/ G6 3843 6079"/>
              <a:gd name="G8" fmla="+- G7 16421 0"/>
              <a:gd name="T0" fmla="*/ 16421 w 21600"/>
              <a:gd name="T1" fmla="*/ 0 h 21600"/>
              <a:gd name="T2" fmla="*/ 16421 w 21600"/>
              <a:gd name="T3" fmla="*/ 12158 h 21600"/>
              <a:gd name="T4" fmla="*/ 2286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6421" y="0"/>
                </a:lnTo>
                <a:lnTo>
                  <a:pt x="16421" y="3843"/>
                </a:lnTo>
                <a:lnTo>
                  <a:pt x="12427" y="3843"/>
                </a:lnTo>
                <a:cubicBezTo>
                  <a:pt x="5564" y="3843"/>
                  <a:pt x="0" y="7566"/>
                  <a:pt x="0" y="12158"/>
                </a:cubicBezTo>
                <a:lnTo>
                  <a:pt x="0" y="21600"/>
                </a:lnTo>
                <a:lnTo>
                  <a:pt x="4571" y="21600"/>
                </a:lnTo>
                <a:lnTo>
                  <a:pt x="4571" y="12158"/>
                </a:lnTo>
                <a:cubicBezTo>
                  <a:pt x="4571" y="10036"/>
                  <a:pt x="8088" y="8315"/>
                  <a:pt x="12427" y="8315"/>
                </a:cubicBezTo>
                <a:lnTo>
                  <a:pt x="16421" y="8315"/>
                </a:lnTo>
                <a:lnTo>
                  <a:pt x="16421" y="12158"/>
                </a:lnTo>
                <a:close/>
              </a:path>
            </a:pathLst>
          </a:custGeom>
          <a:solidFill>
            <a:srgbClr val="FF9933"/>
          </a:solidFill>
          <a:ln w="9525">
            <a:noFill/>
            <a:miter lim="800000"/>
            <a:headEnd/>
            <a:tailEnd/>
          </a:ln>
          <a:effectLst/>
        </p:spPr>
        <p:txBody>
          <a:bodyPr rot="10800000" vert="eaVert" wrap="none" lIns="90000" tIns="0" rIns="90000" bIns="0" anchor="ctr"/>
          <a:lstStyle/>
          <a:p>
            <a:pPr algn="ctr"/>
            <a:endParaRPr lang="zh-CN" altLang="zh-CN"/>
          </a:p>
        </p:txBody>
      </p:sp>
      <p:pic>
        <p:nvPicPr>
          <p:cNvPr id="94" name="图片 93" descr="truck_BW_icon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4138" y="5413999"/>
            <a:ext cx="1942657" cy="748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0" name="标题 1"/>
          <p:cNvSpPr txBox="1">
            <a:spLocks/>
          </p:cNvSpPr>
          <p:nvPr/>
        </p:nvSpPr>
        <p:spPr>
          <a:xfrm>
            <a:off x="323528" y="214536"/>
            <a:ext cx="7069535" cy="838200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kern="0" dirty="0" smtClean="0">
                <a:latin typeface="+mn-lt"/>
                <a:cs typeface="+mj-cs"/>
              </a:rPr>
              <a:t>半成品采购单执行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j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kern="0" dirty="0" smtClean="0">
                <a:latin typeface="+mn-lt"/>
                <a:cs typeface="+mj-cs"/>
              </a:rPr>
              <a:t>-- </a:t>
            </a:r>
            <a:r>
              <a:rPr lang="zh-CN" altLang="en-US" sz="2000" b="1" kern="0" dirty="0" smtClean="0">
                <a:latin typeface="+mn-lt"/>
                <a:cs typeface="+mj-cs"/>
              </a:rPr>
              <a:t>供应商领料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j-cs"/>
            </a:endParaRPr>
          </a:p>
        </p:txBody>
      </p:sp>
      <p:sp>
        <p:nvSpPr>
          <p:cNvPr id="70" name="Text Box 56"/>
          <p:cNvSpPr txBox="1">
            <a:spLocks noChangeArrowheads="1"/>
          </p:cNvSpPr>
          <p:nvPr/>
        </p:nvSpPr>
        <p:spPr bwMode="auto">
          <a:xfrm>
            <a:off x="2195736" y="3933056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3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71" name="Text Box 56"/>
          <p:cNvSpPr txBox="1">
            <a:spLocks noChangeArrowheads="1"/>
          </p:cNvSpPr>
          <p:nvPr/>
        </p:nvSpPr>
        <p:spPr bwMode="auto">
          <a:xfrm>
            <a:off x="6448503" y="3241965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4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72" name="流程图: 文档 71"/>
          <p:cNvSpPr/>
          <p:nvPr/>
        </p:nvSpPr>
        <p:spPr bwMode="auto">
          <a:xfrm>
            <a:off x="7858117" y="4583391"/>
            <a:ext cx="900116" cy="614349"/>
          </a:xfrm>
          <a:prstGeom prst="flowChartDocument">
            <a:avLst/>
          </a:prstGeom>
          <a:solidFill>
            <a:schemeClr val="bg1"/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zh-CN" altLang="en-US" sz="1400" b="1" dirty="0" smtClean="0">
                <a:cs typeface="Arial" pitchFamily="34" charset="0"/>
              </a:rPr>
              <a:t>收货单</a:t>
            </a: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82" name="流程图: 文档 81"/>
          <p:cNvSpPr/>
          <p:nvPr/>
        </p:nvSpPr>
        <p:spPr bwMode="auto">
          <a:xfrm>
            <a:off x="1259632" y="2852936"/>
            <a:ext cx="919167" cy="533385"/>
          </a:xfrm>
          <a:prstGeom prst="flowChartDocument">
            <a:avLst/>
          </a:prstGeom>
          <a:solidFill>
            <a:schemeClr val="bg1"/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zh-CN" altLang="en-US" sz="1400" b="1" dirty="0" smtClean="0">
                <a:cs typeface="Arial" pitchFamily="34" charset="0"/>
              </a:rPr>
              <a:t>拣货单</a:t>
            </a: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pic>
        <p:nvPicPr>
          <p:cNvPr id="84" name="Picture 5" descr="Honeywell%20Dolphin7600"/>
          <p:cNvPicPr>
            <a:picLocks noChangeAspect="1" noChangeArrowheads="1"/>
          </p:cNvPicPr>
          <p:nvPr/>
        </p:nvPicPr>
        <p:blipFill>
          <a:blip r:embed="rId3" cstate="print"/>
          <a:srcRect l="25500" r="26312"/>
          <a:stretch>
            <a:fillRect/>
          </a:stretch>
        </p:blipFill>
        <p:spPr bwMode="auto">
          <a:xfrm rot="-1613698">
            <a:off x="6003440" y="3436254"/>
            <a:ext cx="514671" cy="912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" name="Picture 4" descr="http://extremetrix.com/blog/wp-content/uploads/2010/11/print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64358" y="4475415"/>
            <a:ext cx="679460" cy="679460"/>
          </a:xfrm>
          <a:prstGeom prst="rect">
            <a:avLst/>
          </a:prstGeom>
          <a:noFill/>
        </p:spPr>
      </p:pic>
      <p:sp>
        <p:nvSpPr>
          <p:cNvPr id="73" name="Text Box 56"/>
          <p:cNvSpPr txBox="1">
            <a:spLocks noChangeArrowheads="1"/>
          </p:cNvSpPr>
          <p:nvPr/>
        </p:nvSpPr>
        <p:spPr bwMode="auto">
          <a:xfrm>
            <a:off x="7477204" y="4213510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5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pic>
        <p:nvPicPr>
          <p:cNvPr id="85" name="Picture 4" descr="http://extremetrix.com/blog/wp-content/uploads/2010/11/print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2060848"/>
            <a:ext cx="679460" cy="679460"/>
          </a:xfrm>
          <a:prstGeom prst="rect">
            <a:avLst/>
          </a:prstGeom>
          <a:noFill/>
        </p:spPr>
      </p:pic>
      <p:sp>
        <p:nvSpPr>
          <p:cNvPr id="85015" name="AutoShape 23"/>
          <p:cNvSpPr>
            <a:spLocks noChangeArrowheads="1"/>
          </p:cNvSpPr>
          <p:nvPr/>
        </p:nvSpPr>
        <p:spPr bwMode="auto">
          <a:xfrm rot="-16200000">
            <a:off x="6183067" y="4194196"/>
            <a:ext cx="586325" cy="1792237"/>
          </a:xfrm>
          <a:custGeom>
            <a:avLst/>
            <a:gdLst>
              <a:gd name="G0" fmla="+- 16421 0 0"/>
              <a:gd name="G1" fmla="+- 3843 0 0"/>
              <a:gd name="G2" fmla="+- 12158 0 3843"/>
              <a:gd name="G3" fmla="+- G2 0 3843"/>
              <a:gd name="G4" fmla="*/ G3 32768 32059"/>
              <a:gd name="G5" fmla="*/ G4 1 2"/>
              <a:gd name="G6" fmla="+- 21600 0 16421"/>
              <a:gd name="G7" fmla="*/ G6 3843 6079"/>
              <a:gd name="G8" fmla="+- G7 16421 0"/>
              <a:gd name="T0" fmla="*/ 16421 w 21600"/>
              <a:gd name="T1" fmla="*/ 0 h 21600"/>
              <a:gd name="T2" fmla="*/ 16421 w 21600"/>
              <a:gd name="T3" fmla="*/ 12158 h 21600"/>
              <a:gd name="T4" fmla="*/ 2286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6421" y="0"/>
                </a:lnTo>
                <a:lnTo>
                  <a:pt x="16421" y="3843"/>
                </a:lnTo>
                <a:lnTo>
                  <a:pt x="12427" y="3843"/>
                </a:lnTo>
                <a:cubicBezTo>
                  <a:pt x="5564" y="3843"/>
                  <a:pt x="0" y="7566"/>
                  <a:pt x="0" y="12158"/>
                </a:cubicBezTo>
                <a:lnTo>
                  <a:pt x="0" y="21600"/>
                </a:lnTo>
                <a:lnTo>
                  <a:pt x="4571" y="21600"/>
                </a:lnTo>
                <a:lnTo>
                  <a:pt x="4571" y="12158"/>
                </a:lnTo>
                <a:cubicBezTo>
                  <a:pt x="4571" y="10036"/>
                  <a:pt x="8088" y="8315"/>
                  <a:pt x="12427" y="8315"/>
                </a:cubicBezTo>
                <a:lnTo>
                  <a:pt x="16421" y="8315"/>
                </a:lnTo>
                <a:lnTo>
                  <a:pt x="16421" y="121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rot="10800000" vert="eaVert" wrap="none" lIns="90000" tIns="0" rIns="90000" bIns="0" anchor="ctr"/>
          <a:lstStyle/>
          <a:p>
            <a:pPr algn="ctr"/>
            <a:endParaRPr lang="zh-CN" altLang="zh-CN"/>
          </a:p>
        </p:txBody>
      </p:sp>
      <p:sp>
        <p:nvSpPr>
          <p:cNvPr id="86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304800" y="6534150"/>
            <a:ext cx="1219200" cy="323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18BCAB4-7ACE-42E4-895E-DBEB1D6C7B65}" type="slidenum">
              <a:rPr lang="zh-CN" altLang="en-US" sz="1100" smtClean="0"/>
              <a:pPr>
                <a:defRPr/>
              </a:pPr>
              <a:t>44</a:t>
            </a:fld>
            <a:endParaRPr lang="en-US" altLang="zh-CN" sz="1100" dirty="0"/>
          </a:p>
        </p:txBody>
      </p:sp>
      <p:sp>
        <p:nvSpPr>
          <p:cNvPr id="63" name="Rectangle 10"/>
          <p:cNvSpPr>
            <a:spLocks noChangeArrowheads="1"/>
          </p:cNvSpPr>
          <p:nvPr/>
        </p:nvSpPr>
        <p:spPr bwMode="auto">
          <a:xfrm>
            <a:off x="2613650" y="1124744"/>
            <a:ext cx="3038470" cy="1635089"/>
          </a:xfrm>
          <a:prstGeom prst="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wrap="none" lIns="90000" tIns="0" rIns="90000" bIns="0" anchor="ctr"/>
          <a:lstStyle/>
          <a:p>
            <a:pPr marL="342900" indent="-342900">
              <a:tabLst>
                <a:tab pos="1614488" algn="l"/>
              </a:tabLst>
            </a:pPr>
            <a:r>
              <a:rPr lang="en-US" altLang="zh-CN" sz="1200" b="1" dirty="0" smtClean="0"/>
              <a:t>Delivery Order	</a:t>
            </a:r>
            <a:endParaRPr lang="en-US" altLang="zh-CN" sz="1050" dirty="0" smtClean="0"/>
          </a:p>
          <a:p>
            <a:pPr marL="342900" indent="-342900">
              <a:tabLst>
                <a:tab pos="1071563" algn="l"/>
              </a:tabLst>
            </a:pPr>
            <a:r>
              <a:rPr lang="en-US" altLang="zh-CN" sz="1050" dirty="0" smtClean="0">
                <a:solidFill>
                  <a:schemeClr val="accent6">
                    <a:lumMod val="50000"/>
                  </a:schemeClr>
                </a:solidFill>
              </a:rPr>
              <a:t>MES		</a:t>
            </a:r>
            <a:r>
              <a:rPr lang="en-US" altLang="zh-CN" sz="1050" dirty="0" smtClean="0"/>
              <a:t>Dock: XXX</a:t>
            </a:r>
          </a:p>
          <a:p>
            <a:pPr marL="342900" indent="-342900">
              <a:tabLst>
                <a:tab pos="1071563" algn="l"/>
              </a:tabLst>
            </a:pPr>
            <a:r>
              <a:rPr lang="en-US" altLang="zh-CN" sz="1050" dirty="0" smtClean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altLang="zh-CN" sz="1050" dirty="0" smtClean="0">
                <a:solidFill>
                  <a:srgbClr val="FF0000"/>
                </a:solidFill>
              </a:rPr>
              <a:t>	</a:t>
            </a:r>
            <a:r>
              <a:rPr lang="en-US" altLang="zh-CN" sz="1050" dirty="0" smtClean="0"/>
              <a:t>Wintime: 10:00  1</a:t>
            </a:r>
            <a:r>
              <a:rPr lang="en-US" altLang="zh-CN" sz="1050" baseline="30000" dirty="0" smtClean="0"/>
              <a:t>st</a:t>
            </a:r>
            <a:r>
              <a:rPr lang="en-US" altLang="zh-CN" sz="1050" dirty="0" smtClean="0"/>
              <a:t> Feb 2012</a:t>
            </a:r>
            <a:endParaRPr lang="en-US" altLang="zh-CN" sz="1200" dirty="0" smtClean="0"/>
          </a:p>
          <a:p>
            <a:pPr marL="342900" indent="-342900"/>
            <a:r>
              <a:rPr lang="en-US" altLang="zh-CN" sz="1050" dirty="0" smtClean="0"/>
              <a:t>-------------------------------------------------------------</a:t>
            </a:r>
            <a:endParaRPr lang="en-US" altLang="zh-CN" sz="1050" dirty="0"/>
          </a:p>
          <a:p>
            <a:pPr marL="342900" indent="-342900"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b="1" dirty="0" smtClean="0"/>
              <a:t>No</a:t>
            </a:r>
            <a:r>
              <a:rPr lang="en-US" altLang="zh-CN" sz="1050" b="1" dirty="0"/>
              <a:t>	</a:t>
            </a:r>
            <a:r>
              <a:rPr lang="en-US" altLang="zh-CN" sz="1050" b="1" dirty="0" smtClean="0"/>
              <a:t>Item</a:t>
            </a:r>
            <a:r>
              <a:rPr lang="en-US" altLang="zh-CN" sz="1050" b="1" dirty="0"/>
              <a:t>	</a:t>
            </a:r>
            <a:r>
              <a:rPr lang="en-US" altLang="zh-CN" sz="1050" b="1" dirty="0" smtClean="0"/>
              <a:t>Desc</a:t>
            </a:r>
            <a:r>
              <a:rPr lang="en-US" altLang="zh-CN" sz="1050" dirty="0"/>
              <a:t>	</a:t>
            </a:r>
            <a:r>
              <a:rPr lang="en-US" altLang="zh-CN" sz="1050" b="1" dirty="0" smtClean="0"/>
              <a:t>Uom	UC	Qty</a:t>
            </a:r>
            <a:endParaRPr lang="en-US" altLang="zh-CN" sz="1050" b="1" dirty="0"/>
          </a:p>
          <a:p>
            <a:pPr marL="342900" indent="-342900">
              <a:buFontTx/>
              <a:buAutoNum type="arabicPlain"/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dirty="0" smtClean="0"/>
              <a:t>A	AAA	EA	12	24</a:t>
            </a:r>
            <a:endParaRPr lang="en-US" altLang="zh-CN" sz="1050" dirty="0"/>
          </a:p>
          <a:p>
            <a:pPr marL="342900" indent="-342900">
              <a:buFontTx/>
              <a:buAutoNum type="arabicPlain"/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dirty="0" smtClean="0"/>
              <a:t>B	BBB	EA	12	48</a:t>
            </a:r>
            <a:endParaRPr lang="en-US" altLang="zh-CN" sz="1050" dirty="0"/>
          </a:p>
          <a:p>
            <a:pPr marL="342900" indent="-342900"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dirty="0" smtClean="0"/>
              <a:t>3	C	CCC	EA	200	200</a:t>
            </a:r>
            <a:endParaRPr lang="en-US" altLang="zh-CN" sz="1050" dirty="0"/>
          </a:p>
          <a:p>
            <a:pPr marL="342900" indent="-342900">
              <a:buAutoNum type="arabicPlain" startAt="4"/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dirty="0" smtClean="0"/>
              <a:t>D	DDD	EA	100	200</a:t>
            </a:r>
          </a:p>
        </p:txBody>
      </p:sp>
      <p:grpSp>
        <p:nvGrpSpPr>
          <p:cNvPr id="2" name="组合 7"/>
          <p:cNvGrpSpPr/>
          <p:nvPr/>
        </p:nvGrpSpPr>
        <p:grpSpPr>
          <a:xfrm>
            <a:off x="4551953" y="1169151"/>
            <a:ext cx="876299" cy="233380"/>
            <a:chOff x="3952866" y="1309670"/>
            <a:chExt cx="876299" cy="266712"/>
          </a:xfrm>
        </p:grpSpPr>
        <p:cxnSp>
          <p:nvCxnSpPr>
            <p:cNvPr id="87" name="直接连接符 86"/>
            <p:cNvCxnSpPr/>
            <p:nvPr/>
          </p:nvCxnSpPr>
          <p:spPr bwMode="auto">
            <a:xfrm rot="5400000">
              <a:off x="3831422" y="1445413"/>
              <a:ext cx="242888" cy="0"/>
            </a:xfrm>
            <a:prstGeom prst="line">
              <a:avLst/>
            </a:prstGeom>
            <a:solidFill>
              <a:srgbClr val="DDF0F7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直接连接符 87"/>
            <p:cNvCxnSpPr/>
            <p:nvPr/>
          </p:nvCxnSpPr>
          <p:spPr bwMode="auto">
            <a:xfrm rot="5400000">
              <a:off x="3883806" y="1440645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直接连接符 88"/>
            <p:cNvCxnSpPr/>
            <p:nvPr/>
          </p:nvCxnSpPr>
          <p:spPr bwMode="auto">
            <a:xfrm rot="5400000">
              <a:off x="3921906" y="1435888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直接连接符 90"/>
            <p:cNvCxnSpPr/>
            <p:nvPr/>
          </p:nvCxnSpPr>
          <p:spPr bwMode="auto">
            <a:xfrm rot="5400000">
              <a:off x="3974292" y="1445412"/>
              <a:ext cx="242888" cy="0"/>
            </a:xfrm>
            <a:prstGeom prst="line">
              <a:avLst/>
            </a:prstGeom>
            <a:solidFill>
              <a:srgbClr val="DDF0F7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直接连接符 91"/>
            <p:cNvCxnSpPr/>
            <p:nvPr/>
          </p:nvCxnSpPr>
          <p:spPr bwMode="auto">
            <a:xfrm rot="5400000">
              <a:off x="4055262" y="1454933"/>
              <a:ext cx="242888" cy="0"/>
            </a:xfrm>
            <a:prstGeom prst="line">
              <a:avLst/>
            </a:prstGeom>
            <a:solidFill>
              <a:srgbClr val="DDF0F7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直接连接符 92"/>
            <p:cNvCxnSpPr/>
            <p:nvPr/>
          </p:nvCxnSpPr>
          <p:spPr bwMode="auto">
            <a:xfrm rot="5400000">
              <a:off x="4107646" y="1435877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直接连接符 94"/>
            <p:cNvCxnSpPr/>
            <p:nvPr/>
          </p:nvCxnSpPr>
          <p:spPr bwMode="auto">
            <a:xfrm rot="5400000">
              <a:off x="4145746" y="1431120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直接连接符 95"/>
            <p:cNvCxnSpPr/>
            <p:nvPr/>
          </p:nvCxnSpPr>
          <p:spPr bwMode="auto">
            <a:xfrm rot="5400000">
              <a:off x="4226708" y="1454932"/>
              <a:ext cx="242888" cy="0"/>
            </a:xfrm>
            <a:prstGeom prst="line">
              <a:avLst/>
            </a:prstGeom>
            <a:solidFill>
              <a:srgbClr val="DDF0F7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直接连接符 100"/>
            <p:cNvCxnSpPr/>
            <p:nvPr/>
          </p:nvCxnSpPr>
          <p:spPr bwMode="auto">
            <a:xfrm rot="5400000">
              <a:off x="4312435" y="1454938"/>
              <a:ext cx="242888" cy="0"/>
            </a:xfrm>
            <a:prstGeom prst="line">
              <a:avLst/>
            </a:prstGeom>
            <a:solidFill>
              <a:srgbClr val="DDF0F7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2" name="直接连接符 101"/>
            <p:cNvCxnSpPr/>
            <p:nvPr/>
          </p:nvCxnSpPr>
          <p:spPr bwMode="auto">
            <a:xfrm rot="5400000">
              <a:off x="4364819" y="1435882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5" name="直接连接符 114"/>
            <p:cNvCxnSpPr/>
            <p:nvPr/>
          </p:nvCxnSpPr>
          <p:spPr bwMode="auto">
            <a:xfrm rot="5400000">
              <a:off x="4402919" y="1431125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6" name="直接连接符 115"/>
            <p:cNvCxnSpPr/>
            <p:nvPr/>
          </p:nvCxnSpPr>
          <p:spPr bwMode="auto">
            <a:xfrm rot="5400000">
              <a:off x="4469593" y="1454937"/>
              <a:ext cx="242888" cy="0"/>
            </a:xfrm>
            <a:prstGeom prst="line">
              <a:avLst/>
            </a:prstGeom>
            <a:solidFill>
              <a:srgbClr val="DDF0F7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7" name="直接连接符 116"/>
            <p:cNvCxnSpPr/>
            <p:nvPr/>
          </p:nvCxnSpPr>
          <p:spPr bwMode="auto">
            <a:xfrm rot="5400000">
              <a:off x="4536275" y="1450170"/>
              <a:ext cx="242888" cy="0"/>
            </a:xfrm>
            <a:prstGeom prst="line">
              <a:avLst/>
            </a:prstGeom>
            <a:solidFill>
              <a:srgbClr val="DDF0F7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8" name="直接连接符 117"/>
            <p:cNvCxnSpPr/>
            <p:nvPr/>
          </p:nvCxnSpPr>
          <p:spPr bwMode="auto">
            <a:xfrm rot="5400000">
              <a:off x="4588659" y="1431114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9" name="直接连接符 118"/>
            <p:cNvCxnSpPr/>
            <p:nvPr/>
          </p:nvCxnSpPr>
          <p:spPr bwMode="auto">
            <a:xfrm rot="5400000">
              <a:off x="4641047" y="1440645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0" name="直接连接符 119"/>
            <p:cNvCxnSpPr/>
            <p:nvPr/>
          </p:nvCxnSpPr>
          <p:spPr bwMode="auto">
            <a:xfrm rot="5400000">
              <a:off x="4707721" y="1450169"/>
              <a:ext cx="242888" cy="0"/>
            </a:xfrm>
            <a:prstGeom prst="line">
              <a:avLst/>
            </a:prstGeom>
            <a:solidFill>
              <a:srgbClr val="DDF0F7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21" name="Text Box 56"/>
          <p:cNvSpPr txBox="1">
            <a:spLocks noChangeArrowheads="1"/>
          </p:cNvSpPr>
          <p:nvPr/>
        </p:nvSpPr>
        <p:spPr bwMode="auto">
          <a:xfrm>
            <a:off x="827584" y="2852936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2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122" name="立方体 121"/>
          <p:cNvSpPr/>
          <p:nvPr/>
        </p:nvSpPr>
        <p:spPr bwMode="auto">
          <a:xfrm>
            <a:off x="4149307" y="4149080"/>
            <a:ext cx="1085840" cy="664116"/>
          </a:xfrm>
          <a:prstGeom prst="cube">
            <a:avLst/>
          </a:prstGeom>
          <a:solidFill>
            <a:srgbClr val="99CC00"/>
          </a:solidFill>
          <a:ln w="12700" cap="flat" cmpd="sng" algn="ctr">
            <a:solidFill>
              <a:srgbClr val="FFFFCC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zh-CN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pic>
        <p:nvPicPr>
          <p:cNvPr id="123" name="图片 122" descr="barcode.ico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11259" y="4325272"/>
            <a:ext cx="433388" cy="433388"/>
          </a:xfrm>
          <a:prstGeom prst="rect">
            <a:avLst/>
          </a:prstGeom>
        </p:spPr>
      </p:pic>
      <p:sp>
        <p:nvSpPr>
          <p:cNvPr id="124" name="立方体 123"/>
          <p:cNvSpPr/>
          <p:nvPr/>
        </p:nvSpPr>
        <p:spPr bwMode="auto">
          <a:xfrm>
            <a:off x="3963565" y="4520550"/>
            <a:ext cx="1057267" cy="693633"/>
          </a:xfrm>
          <a:prstGeom prst="cube">
            <a:avLst/>
          </a:prstGeom>
          <a:solidFill>
            <a:srgbClr val="99CC00"/>
          </a:solidFill>
          <a:ln w="12700" cap="flat" cmpd="sng" algn="ctr">
            <a:solidFill>
              <a:srgbClr val="FFFFCC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zh-CN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25" name="立方体 124"/>
          <p:cNvSpPr/>
          <p:nvPr/>
        </p:nvSpPr>
        <p:spPr bwMode="auto">
          <a:xfrm>
            <a:off x="2915816" y="4530075"/>
            <a:ext cx="1057267" cy="693633"/>
          </a:xfrm>
          <a:prstGeom prst="cube">
            <a:avLst/>
          </a:prstGeom>
          <a:solidFill>
            <a:srgbClr val="99CC00"/>
          </a:solidFill>
          <a:ln w="12700" cap="flat" cmpd="sng" algn="ctr">
            <a:solidFill>
              <a:srgbClr val="FFFFCC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zh-CN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pic>
        <p:nvPicPr>
          <p:cNvPr id="126" name="图片 125" descr="barcode.ico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39702" y="4753897"/>
            <a:ext cx="433388" cy="447677"/>
          </a:xfrm>
          <a:prstGeom prst="rect">
            <a:avLst/>
          </a:prstGeom>
        </p:spPr>
      </p:pic>
      <p:sp>
        <p:nvSpPr>
          <p:cNvPr id="127" name="立方体 126"/>
          <p:cNvSpPr/>
          <p:nvPr/>
        </p:nvSpPr>
        <p:spPr bwMode="auto">
          <a:xfrm>
            <a:off x="3239672" y="4739627"/>
            <a:ext cx="1057267" cy="693633"/>
          </a:xfrm>
          <a:prstGeom prst="cube">
            <a:avLst/>
          </a:prstGeom>
          <a:solidFill>
            <a:srgbClr val="99CC00"/>
          </a:solidFill>
          <a:ln w="12700" cap="flat" cmpd="sng" algn="ctr">
            <a:solidFill>
              <a:srgbClr val="FFFFCC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zh-CN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pic>
        <p:nvPicPr>
          <p:cNvPr id="128" name="图片 127" descr="barcode.ico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58759" y="4915822"/>
            <a:ext cx="433388" cy="433388"/>
          </a:xfrm>
          <a:prstGeom prst="rect">
            <a:avLst/>
          </a:prstGeom>
        </p:spPr>
      </p:pic>
      <p:pic>
        <p:nvPicPr>
          <p:cNvPr id="129" name="图片 128" descr="barcode.ico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96947" y="4711035"/>
            <a:ext cx="433388" cy="433388"/>
          </a:xfrm>
          <a:prstGeom prst="rect">
            <a:avLst/>
          </a:prstGeom>
        </p:spPr>
      </p:pic>
      <p:sp>
        <p:nvSpPr>
          <p:cNvPr id="69" name="Text Box 62"/>
          <p:cNvSpPr txBox="1">
            <a:spLocks noChangeArrowheads="1"/>
          </p:cNvSpPr>
          <p:nvPr/>
        </p:nvSpPr>
        <p:spPr bwMode="auto">
          <a:xfrm>
            <a:off x="5940152" y="1405806"/>
            <a:ext cx="3096344" cy="1231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0000" tIns="0" rIns="90000" bIns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/>
              <a:t>根据供应商需求创建发料单</a:t>
            </a:r>
            <a:endParaRPr lang="en-US" altLang="zh-CN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/>
              <a:t>生成并打印拣货单</a:t>
            </a:r>
            <a:endParaRPr lang="en-US" altLang="zh-CN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/>
              <a:t>拣货</a:t>
            </a:r>
            <a:endParaRPr lang="en-US" altLang="zh-CN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/>
              <a:t>发货</a:t>
            </a:r>
            <a:endParaRPr lang="en-US" altLang="zh-CN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/>
              <a:t>打印收货单</a:t>
            </a:r>
            <a:endParaRPr lang="en-US" altLang="zh-CN" sz="1600" dirty="0" smtClean="0"/>
          </a:p>
        </p:txBody>
      </p:sp>
      <p:sp>
        <p:nvSpPr>
          <p:cNvPr id="74" name="Text Box 56"/>
          <p:cNvSpPr txBox="1">
            <a:spLocks noChangeArrowheads="1"/>
          </p:cNvSpPr>
          <p:nvPr/>
        </p:nvSpPr>
        <p:spPr bwMode="auto">
          <a:xfrm>
            <a:off x="2195736" y="1412776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1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立方体 42"/>
          <p:cNvSpPr/>
          <p:nvPr/>
        </p:nvSpPr>
        <p:spPr bwMode="auto">
          <a:xfrm>
            <a:off x="3460963" y="3096370"/>
            <a:ext cx="1085840" cy="664116"/>
          </a:xfrm>
          <a:prstGeom prst="cube">
            <a:avLst/>
          </a:prstGeom>
          <a:solidFill>
            <a:srgbClr val="99CC00"/>
          </a:solidFill>
          <a:ln w="12700" cap="flat" cmpd="sng" algn="ctr">
            <a:solidFill>
              <a:srgbClr val="FFFFCC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zh-CN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pic>
        <p:nvPicPr>
          <p:cNvPr id="73" name="图片 72" descr="barcode.ico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22915" y="3272562"/>
            <a:ext cx="433388" cy="433388"/>
          </a:xfrm>
          <a:prstGeom prst="rect">
            <a:avLst/>
          </a:prstGeom>
        </p:spPr>
      </p:pic>
      <p:sp>
        <p:nvSpPr>
          <p:cNvPr id="35" name="Rectangle 10"/>
          <p:cNvSpPr>
            <a:spLocks noChangeArrowheads="1"/>
          </p:cNvSpPr>
          <p:nvPr/>
        </p:nvSpPr>
        <p:spPr bwMode="auto">
          <a:xfrm>
            <a:off x="1017787" y="1361248"/>
            <a:ext cx="3038470" cy="1635089"/>
          </a:xfrm>
          <a:prstGeom prst="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wrap="none" lIns="90000" tIns="0" rIns="90000" bIns="0" anchor="ctr"/>
          <a:lstStyle/>
          <a:p>
            <a:pPr marL="342900" indent="-342900">
              <a:tabLst>
                <a:tab pos="1614488" algn="l"/>
              </a:tabLst>
            </a:pPr>
            <a:r>
              <a:rPr lang="en-US" altLang="zh-CN" sz="1200" b="1" dirty="0" smtClean="0"/>
              <a:t>Procure Order	</a:t>
            </a:r>
            <a:endParaRPr lang="en-US" altLang="zh-CN" sz="1050" dirty="0" smtClean="0"/>
          </a:p>
          <a:p>
            <a:pPr marL="342900" indent="-342900">
              <a:tabLst>
                <a:tab pos="1071563" algn="l"/>
              </a:tabLst>
            </a:pPr>
            <a:r>
              <a:rPr lang="en-US" altLang="zh-CN" sz="1050" dirty="0" smtClean="0">
                <a:solidFill>
                  <a:schemeClr val="accent6">
                    <a:lumMod val="50000"/>
                  </a:schemeClr>
                </a:solidFill>
              </a:rPr>
              <a:t>MES		</a:t>
            </a:r>
            <a:r>
              <a:rPr lang="en-US" altLang="zh-CN" sz="1050" dirty="0" smtClean="0"/>
              <a:t>Dock: XXX</a:t>
            </a:r>
          </a:p>
          <a:p>
            <a:pPr marL="342900" indent="-342900">
              <a:tabLst>
                <a:tab pos="1071563" algn="l"/>
              </a:tabLst>
            </a:pPr>
            <a:r>
              <a:rPr lang="en-US" altLang="zh-CN" sz="1050" dirty="0" smtClean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altLang="zh-CN" sz="1050" dirty="0" smtClean="0">
                <a:solidFill>
                  <a:srgbClr val="FF0000"/>
                </a:solidFill>
              </a:rPr>
              <a:t>	</a:t>
            </a:r>
            <a:r>
              <a:rPr lang="en-US" altLang="zh-CN" sz="1050" dirty="0" smtClean="0"/>
              <a:t>Wintime: 10:00  1</a:t>
            </a:r>
            <a:r>
              <a:rPr lang="en-US" altLang="zh-CN" sz="1050" baseline="30000" dirty="0" smtClean="0"/>
              <a:t>st</a:t>
            </a:r>
            <a:r>
              <a:rPr lang="en-US" altLang="zh-CN" sz="1050" dirty="0" smtClean="0"/>
              <a:t> Feb 2012</a:t>
            </a:r>
            <a:endParaRPr lang="en-US" altLang="zh-CN" sz="1200" dirty="0"/>
          </a:p>
          <a:p>
            <a:pPr marL="342900" indent="-342900"/>
            <a:r>
              <a:rPr lang="en-US" altLang="zh-CN" sz="1050" dirty="0" smtClean="0"/>
              <a:t>-------------------------------------------------------------</a:t>
            </a:r>
            <a:endParaRPr lang="en-US" altLang="zh-CN" sz="1050" dirty="0"/>
          </a:p>
          <a:p>
            <a:pPr marL="342900" indent="-342900"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b="1" dirty="0" smtClean="0"/>
              <a:t>No</a:t>
            </a:r>
            <a:r>
              <a:rPr lang="en-US" altLang="zh-CN" sz="1050" b="1" dirty="0"/>
              <a:t>	</a:t>
            </a:r>
            <a:r>
              <a:rPr lang="en-US" altLang="zh-CN" sz="1050" b="1" dirty="0" smtClean="0"/>
              <a:t>Item</a:t>
            </a:r>
            <a:r>
              <a:rPr lang="en-US" altLang="zh-CN" sz="1050" b="1" dirty="0"/>
              <a:t>	</a:t>
            </a:r>
            <a:r>
              <a:rPr lang="en-US" altLang="zh-CN" sz="1050" b="1" dirty="0" smtClean="0"/>
              <a:t>Desc</a:t>
            </a:r>
            <a:r>
              <a:rPr lang="en-US" altLang="zh-CN" sz="1050" dirty="0"/>
              <a:t>	</a:t>
            </a:r>
            <a:r>
              <a:rPr lang="en-US" altLang="zh-CN" sz="1050" b="1" dirty="0" smtClean="0"/>
              <a:t>Uom	UC	Qty</a:t>
            </a:r>
            <a:endParaRPr lang="en-US" altLang="zh-CN" sz="1050" b="1" dirty="0"/>
          </a:p>
          <a:p>
            <a:pPr marL="342900" indent="-342900">
              <a:buFontTx/>
              <a:buAutoNum type="arabicPlain"/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dirty="0" smtClean="0"/>
              <a:t>A	AAA	EA	12	24</a:t>
            </a:r>
            <a:endParaRPr lang="en-US" altLang="zh-CN" sz="1050" dirty="0"/>
          </a:p>
          <a:p>
            <a:pPr marL="342900" indent="-342900">
              <a:buFontTx/>
              <a:buAutoNum type="arabicPlain"/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dirty="0" smtClean="0"/>
              <a:t>B	BBB	EA	12	48</a:t>
            </a:r>
            <a:endParaRPr lang="en-US" altLang="zh-CN" sz="1050" dirty="0"/>
          </a:p>
          <a:p>
            <a:pPr marL="342900" indent="-342900"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dirty="0" smtClean="0"/>
              <a:t>3	C	CCC	EA	200	200</a:t>
            </a:r>
            <a:endParaRPr lang="en-US" altLang="zh-CN" sz="1050" dirty="0"/>
          </a:p>
          <a:p>
            <a:pPr marL="342900" indent="-342900">
              <a:buAutoNum type="arabicPlain" startAt="4"/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dirty="0" smtClean="0"/>
              <a:t>D	DDD	EA	100	200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zh-CN" altLang="en-US" sz="2000" dirty="0" smtClean="0"/>
              <a:t>半成品采购单执行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>-- </a:t>
            </a:r>
            <a:r>
              <a:rPr lang="zh-CN" altLang="en-US" sz="2000" dirty="0" smtClean="0"/>
              <a:t>供应商发货</a:t>
            </a:r>
            <a:endParaRPr lang="zh-CN" altLang="en-US" sz="2000" dirty="0"/>
          </a:p>
        </p:txBody>
      </p:sp>
      <p:sp>
        <p:nvSpPr>
          <p:cNvPr id="5" name="AutoShape 23"/>
          <p:cNvSpPr>
            <a:spLocks noChangeArrowheads="1"/>
          </p:cNvSpPr>
          <p:nvPr/>
        </p:nvSpPr>
        <p:spPr bwMode="auto">
          <a:xfrm rot="5400000">
            <a:off x="5392351" y="2841763"/>
            <a:ext cx="485774" cy="1880780"/>
          </a:xfrm>
          <a:custGeom>
            <a:avLst/>
            <a:gdLst>
              <a:gd name="G0" fmla="+- 16421 0 0"/>
              <a:gd name="G1" fmla="+- 3843 0 0"/>
              <a:gd name="G2" fmla="+- 12158 0 3843"/>
              <a:gd name="G3" fmla="+- G2 0 3843"/>
              <a:gd name="G4" fmla="*/ G3 32768 32059"/>
              <a:gd name="G5" fmla="*/ G4 1 2"/>
              <a:gd name="G6" fmla="+- 21600 0 16421"/>
              <a:gd name="G7" fmla="*/ G6 3843 6079"/>
              <a:gd name="G8" fmla="+- G7 16421 0"/>
              <a:gd name="T0" fmla="*/ 16421 w 21600"/>
              <a:gd name="T1" fmla="*/ 0 h 21600"/>
              <a:gd name="T2" fmla="*/ 16421 w 21600"/>
              <a:gd name="T3" fmla="*/ 12158 h 21600"/>
              <a:gd name="T4" fmla="*/ 2286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6421" y="0"/>
                </a:lnTo>
                <a:lnTo>
                  <a:pt x="16421" y="3843"/>
                </a:lnTo>
                <a:lnTo>
                  <a:pt x="12427" y="3843"/>
                </a:lnTo>
                <a:cubicBezTo>
                  <a:pt x="5564" y="3843"/>
                  <a:pt x="0" y="7566"/>
                  <a:pt x="0" y="12158"/>
                </a:cubicBezTo>
                <a:lnTo>
                  <a:pt x="0" y="21600"/>
                </a:lnTo>
                <a:lnTo>
                  <a:pt x="4571" y="21600"/>
                </a:lnTo>
                <a:lnTo>
                  <a:pt x="4571" y="12158"/>
                </a:lnTo>
                <a:cubicBezTo>
                  <a:pt x="4571" y="10036"/>
                  <a:pt x="8088" y="8315"/>
                  <a:pt x="12427" y="8315"/>
                </a:cubicBezTo>
                <a:lnTo>
                  <a:pt x="16421" y="8315"/>
                </a:lnTo>
                <a:lnTo>
                  <a:pt x="16421" y="121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rot="10800000" vert="eaVert" wrap="none" lIns="90000" tIns="0" rIns="90000" bIns="0" anchor="ctr"/>
          <a:lstStyle/>
          <a:p>
            <a:pPr algn="ctr"/>
            <a:endParaRPr lang="zh-CN" altLang="zh-CN"/>
          </a:p>
        </p:txBody>
      </p:sp>
      <p:grpSp>
        <p:nvGrpSpPr>
          <p:cNvPr id="2" name="组合 7"/>
          <p:cNvGrpSpPr/>
          <p:nvPr/>
        </p:nvGrpSpPr>
        <p:grpSpPr>
          <a:xfrm>
            <a:off x="2956090" y="1405655"/>
            <a:ext cx="876299" cy="233380"/>
            <a:chOff x="3952866" y="1309670"/>
            <a:chExt cx="876299" cy="266712"/>
          </a:xfrm>
        </p:grpSpPr>
        <p:cxnSp>
          <p:nvCxnSpPr>
            <p:cNvPr id="9" name="直接连接符 8"/>
            <p:cNvCxnSpPr/>
            <p:nvPr/>
          </p:nvCxnSpPr>
          <p:spPr bwMode="auto">
            <a:xfrm rot="5400000">
              <a:off x="3831422" y="1445413"/>
              <a:ext cx="242888" cy="0"/>
            </a:xfrm>
            <a:prstGeom prst="line">
              <a:avLst/>
            </a:prstGeom>
            <a:solidFill>
              <a:srgbClr val="DDF0F7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直接连接符 9"/>
            <p:cNvCxnSpPr/>
            <p:nvPr/>
          </p:nvCxnSpPr>
          <p:spPr bwMode="auto">
            <a:xfrm rot="5400000">
              <a:off x="3883806" y="1440645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直接连接符 10"/>
            <p:cNvCxnSpPr/>
            <p:nvPr/>
          </p:nvCxnSpPr>
          <p:spPr bwMode="auto">
            <a:xfrm rot="5400000">
              <a:off x="3921906" y="1435888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直接连接符 11"/>
            <p:cNvCxnSpPr/>
            <p:nvPr/>
          </p:nvCxnSpPr>
          <p:spPr bwMode="auto">
            <a:xfrm rot="5400000">
              <a:off x="3974292" y="1445412"/>
              <a:ext cx="242888" cy="0"/>
            </a:xfrm>
            <a:prstGeom prst="line">
              <a:avLst/>
            </a:prstGeom>
            <a:solidFill>
              <a:srgbClr val="DDF0F7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直接连接符 12"/>
            <p:cNvCxnSpPr/>
            <p:nvPr/>
          </p:nvCxnSpPr>
          <p:spPr bwMode="auto">
            <a:xfrm rot="5400000">
              <a:off x="4055262" y="1454933"/>
              <a:ext cx="242888" cy="0"/>
            </a:xfrm>
            <a:prstGeom prst="line">
              <a:avLst/>
            </a:prstGeom>
            <a:solidFill>
              <a:srgbClr val="DDF0F7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直接连接符 13"/>
            <p:cNvCxnSpPr/>
            <p:nvPr/>
          </p:nvCxnSpPr>
          <p:spPr bwMode="auto">
            <a:xfrm rot="5400000">
              <a:off x="4107646" y="1435877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直接连接符 14"/>
            <p:cNvCxnSpPr/>
            <p:nvPr/>
          </p:nvCxnSpPr>
          <p:spPr bwMode="auto">
            <a:xfrm rot="5400000">
              <a:off x="4145746" y="1431120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 bwMode="auto">
            <a:xfrm rot="5400000">
              <a:off x="4226708" y="1454932"/>
              <a:ext cx="242888" cy="0"/>
            </a:xfrm>
            <a:prstGeom prst="line">
              <a:avLst/>
            </a:prstGeom>
            <a:solidFill>
              <a:srgbClr val="DDF0F7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直接连接符 16"/>
            <p:cNvCxnSpPr/>
            <p:nvPr/>
          </p:nvCxnSpPr>
          <p:spPr bwMode="auto">
            <a:xfrm rot="5400000">
              <a:off x="4312435" y="1454938"/>
              <a:ext cx="242888" cy="0"/>
            </a:xfrm>
            <a:prstGeom prst="line">
              <a:avLst/>
            </a:prstGeom>
            <a:solidFill>
              <a:srgbClr val="DDF0F7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直接连接符 17"/>
            <p:cNvCxnSpPr/>
            <p:nvPr/>
          </p:nvCxnSpPr>
          <p:spPr bwMode="auto">
            <a:xfrm rot="5400000">
              <a:off x="4364819" y="1435882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直接连接符 18"/>
            <p:cNvCxnSpPr/>
            <p:nvPr/>
          </p:nvCxnSpPr>
          <p:spPr bwMode="auto">
            <a:xfrm rot="5400000">
              <a:off x="4402919" y="1431125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直接连接符 19"/>
            <p:cNvCxnSpPr/>
            <p:nvPr/>
          </p:nvCxnSpPr>
          <p:spPr bwMode="auto">
            <a:xfrm rot="5400000">
              <a:off x="4469593" y="1454937"/>
              <a:ext cx="242888" cy="0"/>
            </a:xfrm>
            <a:prstGeom prst="line">
              <a:avLst/>
            </a:prstGeom>
            <a:solidFill>
              <a:srgbClr val="DDF0F7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 bwMode="auto">
            <a:xfrm rot="5400000">
              <a:off x="4536275" y="1450170"/>
              <a:ext cx="242888" cy="0"/>
            </a:xfrm>
            <a:prstGeom prst="line">
              <a:avLst/>
            </a:prstGeom>
            <a:solidFill>
              <a:srgbClr val="DDF0F7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直接连接符 21"/>
            <p:cNvCxnSpPr/>
            <p:nvPr/>
          </p:nvCxnSpPr>
          <p:spPr bwMode="auto">
            <a:xfrm rot="5400000">
              <a:off x="4588659" y="1431114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直接连接符 22"/>
            <p:cNvCxnSpPr/>
            <p:nvPr/>
          </p:nvCxnSpPr>
          <p:spPr bwMode="auto">
            <a:xfrm rot="5400000">
              <a:off x="4641047" y="1440645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直接连接符 23"/>
            <p:cNvCxnSpPr/>
            <p:nvPr/>
          </p:nvCxnSpPr>
          <p:spPr bwMode="auto">
            <a:xfrm rot="5400000">
              <a:off x="4707721" y="1450169"/>
              <a:ext cx="242888" cy="0"/>
            </a:xfrm>
            <a:prstGeom prst="line">
              <a:avLst/>
            </a:prstGeom>
            <a:solidFill>
              <a:srgbClr val="DDF0F7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4" name="图片 3" descr="truck_BW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7156" y="4096494"/>
            <a:ext cx="2467234" cy="950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" name="Text Box 62"/>
          <p:cNvSpPr txBox="1">
            <a:spLocks noChangeArrowheads="1"/>
          </p:cNvSpPr>
          <p:nvPr/>
        </p:nvSpPr>
        <p:spPr bwMode="auto">
          <a:xfrm>
            <a:off x="5218310" y="1542206"/>
            <a:ext cx="3386138" cy="9848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0000" tIns="0" rIns="90000" bIns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/>
              <a:t>释放半成品采购单</a:t>
            </a:r>
            <a:endParaRPr lang="en-US" altLang="zh-CN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/>
              <a:t>供应商备货和装车</a:t>
            </a:r>
            <a:endParaRPr lang="en-US" altLang="zh-CN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/>
              <a:t>供应商基于</a:t>
            </a:r>
            <a:r>
              <a:rPr lang="en-US" altLang="zh-CN" sz="1600" dirty="0" smtClean="0"/>
              <a:t>MES</a:t>
            </a:r>
            <a:r>
              <a:rPr lang="zh-CN" altLang="en-US" sz="1600" dirty="0" smtClean="0"/>
              <a:t>发货</a:t>
            </a:r>
            <a:endParaRPr lang="en-US" altLang="zh-CN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/>
              <a:t>供应商打印</a:t>
            </a:r>
            <a:r>
              <a:rPr lang="en-US" altLang="zh-CN" sz="1600" dirty="0" smtClean="0"/>
              <a:t>ASN, </a:t>
            </a:r>
            <a:r>
              <a:rPr lang="zh-CN" altLang="en-US" sz="1600" dirty="0" smtClean="0"/>
              <a:t>运输</a:t>
            </a:r>
            <a:endParaRPr lang="en-US" altLang="zh-CN" sz="1600" dirty="0"/>
          </a:p>
        </p:txBody>
      </p:sp>
      <p:sp>
        <p:nvSpPr>
          <p:cNvPr id="65" name="Text Box 56"/>
          <p:cNvSpPr txBox="1">
            <a:spLocks noChangeArrowheads="1"/>
          </p:cNvSpPr>
          <p:nvPr/>
        </p:nvSpPr>
        <p:spPr bwMode="auto">
          <a:xfrm>
            <a:off x="613061" y="1402505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1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66" name="Text Box 56"/>
          <p:cNvSpPr txBox="1">
            <a:spLocks noChangeArrowheads="1"/>
          </p:cNvSpPr>
          <p:nvPr/>
        </p:nvSpPr>
        <p:spPr bwMode="auto">
          <a:xfrm>
            <a:off x="2670452" y="5260128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3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67" name="Text Box 56"/>
          <p:cNvSpPr txBox="1">
            <a:spLocks noChangeArrowheads="1"/>
          </p:cNvSpPr>
          <p:nvPr/>
        </p:nvSpPr>
        <p:spPr bwMode="auto">
          <a:xfrm>
            <a:off x="4885010" y="5274390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4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69" name="Text Box 25"/>
          <p:cNvSpPr txBox="1">
            <a:spLocks noChangeArrowheads="1"/>
          </p:cNvSpPr>
          <p:nvPr/>
        </p:nvSpPr>
        <p:spPr bwMode="auto">
          <a:xfrm>
            <a:off x="4684909" y="3712331"/>
            <a:ext cx="69471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>
            <a:spAutoFit/>
          </a:bodyPr>
          <a:lstStyle/>
          <a:p>
            <a:r>
              <a:rPr lang="zh-CN" altLang="en-US" sz="2000" dirty="0" smtClean="0"/>
              <a:t>装车</a:t>
            </a:r>
            <a:endParaRPr lang="en-US" altLang="zh-CN" sz="2000" dirty="0"/>
          </a:p>
        </p:txBody>
      </p:sp>
      <p:sp>
        <p:nvSpPr>
          <p:cNvPr id="70" name="Text Box 25"/>
          <p:cNvSpPr txBox="1">
            <a:spLocks noChangeArrowheads="1"/>
          </p:cNvSpPr>
          <p:nvPr/>
        </p:nvSpPr>
        <p:spPr bwMode="auto">
          <a:xfrm>
            <a:off x="3203848" y="5733256"/>
            <a:ext cx="69471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>
            <a:spAutoFit/>
          </a:bodyPr>
          <a:lstStyle/>
          <a:p>
            <a:r>
              <a:rPr lang="zh-CN" altLang="en-US" sz="2000" dirty="0" smtClean="0"/>
              <a:t>发货</a:t>
            </a:r>
            <a:endParaRPr lang="en-US" altLang="zh-CN" sz="2000" dirty="0"/>
          </a:p>
        </p:txBody>
      </p:sp>
      <p:sp>
        <p:nvSpPr>
          <p:cNvPr id="44" name="立方体 43"/>
          <p:cNvSpPr/>
          <p:nvPr/>
        </p:nvSpPr>
        <p:spPr bwMode="auto">
          <a:xfrm>
            <a:off x="3275221" y="3467840"/>
            <a:ext cx="1057267" cy="693633"/>
          </a:xfrm>
          <a:prstGeom prst="cube">
            <a:avLst/>
          </a:prstGeom>
          <a:solidFill>
            <a:srgbClr val="99CC00"/>
          </a:solidFill>
          <a:ln w="12700" cap="flat" cmpd="sng" algn="ctr">
            <a:solidFill>
              <a:srgbClr val="FFFFCC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zh-CN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39" name="立方体 38"/>
          <p:cNvSpPr/>
          <p:nvPr/>
        </p:nvSpPr>
        <p:spPr bwMode="auto">
          <a:xfrm>
            <a:off x="2227472" y="3477365"/>
            <a:ext cx="1057267" cy="693633"/>
          </a:xfrm>
          <a:prstGeom prst="cube">
            <a:avLst/>
          </a:prstGeom>
          <a:solidFill>
            <a:srgbClr val="99CC00"/>
          </a:solidFill>
          <a:ln w="12700" cap="flat" cmpd="sng" algn="ctr">
            <a:solidFill>
              <a:srgbClr val="FFFFCC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zh-CN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pic>
        <p:nvPicPr>
          <p:cNvPr id="40" name="图片 39" descr="barcode.ico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1358" y="3701187"/>
            <a:ext cx="433388" cy="447677"/>
          </a:xfrm>
          <a:prstGeom prst="rect">
            <a:avLst/>
          </a:prstGeom>
        </p:spPr>
      </p:pic>
      <p:sp>
        <p:nvSpPr>
          <p:cNvPr id="41" name="立方体 40"/>
          <p:cNvSpPr/>
          <p:nvPr/>
        </p:nvSpPr>
        <p:spPr bwMode="auto">
          <a:xfrm>
            <a:off x="2551328" y="3686917"/>
            <a:ext cx="1057267" cy="693633"/>
          </a:xfrm>
          <a:prstGeom prst="cube">
            <a:avLst/>
          </a:prstGeom>
          <a:solidFill>
            <a:srgbClr val="99CC00"/>
          </a:solidFill>
          <a:ln w="12700" cap="flat" cmpd="sng" algn="ctr">
            <a:solidFill>
              <a:srgbClr val="FFFFCC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zh-CN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46" name="Rectangle 10"/>
          <p:cNvSpPr>
            <a:spLocks noChangeArrowheads="1"/>
          </p:cNvSpPr>
          <p:nvPr/>
        </p:nvSpPr>
        <p:spPr bwMode="auto">
          <a:xfrm>
            <a:off x="5399288" y="5242631"/>
            <a:ext cx="2919412" cy="1282713"/>
          </a:xfrm>
          <a:prstGeom prst="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wrap="none" lIns="90000" tIns="0" rIns="90000" bIns="0" anchor="ctr"/>
          <a:lstStyle/>
          <a:p>
            <a:pPr marL="342900" indent="-342900">
              <a:tabLst>
                <a:tab pos="1614488" algn="l"/>
              </a:tabLst>
            </a:pPr>
            <a:r>
              <a:rPr lang="en-US" altLang="zh-CN" sz="1200" b="1" dirty="0" smtClean="0"/>
              <a:t>ASN	</a:t>
            </a:r>
            <a:r>
              <a:rPr lang="en-US" altLang="zh-CN" sz="1050" dirty="0" smtClean="0">
                <a:solidFill>
                  <a:schemeClr val="accent6">
                    <a:lumMod val="50000"/>
                  </a:schemeClr>
                </a:solidFill>
              </a:rPr>
              <a:t>	</a:t>
            </a:r>
            <a:endParaRPr lang="en-US" altLang="zh-CN" sz="1200" dirty="0"/>
          </a:p>
          <a:p>
            <a:pPr marL="342900" indent="-342900"/>
            <a:r>
              <a:rPr lang="en-US" altLang="zh-CN" sz="1050" dirty="0" smtClean="0"/>
              <a:t>-------------------------------------------------------------</a:t>
            </a:r>
            <a:endParaRPr lang="en-US" altLang="zh-CN" sz="1050" dirty="0"/>
          </a:p>
          <a:p>
            <a:pPr marL="342900" indent="-342900"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b="1" dirty="0" smtClean="0"/>
              <a:t>No</a:t>
            </a:r>
            <a:r>
              <a:rPr lang="en-US" altLang="zh-CN" sz="1050" b="1" dirty="0"/>
              <a:t>	</a:t>
            </a:r>
            <a:r>
              <a:rPr lang="en-US" altLang="zh-CN" sz="1050" b="1" dirty="0" smtClean="0"/>
              <a:t>Item</a:t>
            </a:r>
            <a:r>
              <a:rPr lang="en-US" altLang="zh-CN" sz="1050" b="1" dirty="0"/>
              <a:t>	</a:t>
            </a:r>
            <a:r>
              <a:rPr lang="en-US" altLang="zh-CN" sz="1050" b="1" dirty="0" smtClean="0"/>
              <a:t>Desc</a:t>
            </a:r>
            <a:r>
              <a:rPr lang="en-US" altLang="zh-CN" sz="1050" dirty="0"/>
              <a:t>	</a:t>
            </a:r>
            <a:r>
              <a:rPr lang="en-US" altLang="zh-CN" sz="1050" b="1" dirty="0" smtClean="0"/>
              <a:t>Uom	UC	Qty</a:t>
            </a:r>
            <a:endParaRPr lang="en-US" altLang="zh-CN" sz="1050" b="1" dirty="0"/>
          </a:p>
          <a:p>
            <a:pPr marL="342900" indent="-342900">
              <a:buFontTx/>
              <a:buAutoNum type="arabicPlain"/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dirty="0" smtClean="0"/>
              <a:t>A	AAA	EA	12	24</a:t>
            </a:r>
            <a:endParaRPr lang="en-US" altLang="zh-CN" sz="1050" dirty="0"/>
          </a:p>
          <a:p>
            <a:pPr marL="342900" indent="-342900">
              <a:buFontTx/>
              <a:buAutoNum type="arabicPlain"/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dirty="0" smtClean="0"/>
              <a:t>B	BBB	EA	12	48</a:t>
            </a:r>
            <a:endParaRPr lang="en-US" altLang="zh-CN" sz="1050" dirty="0"/>
          </a:p>
          <a:p>
            <a:pPr marL="342900" indent="-342900"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dirty="0" smtClean="0"/>
              <a:t>3	C	CCC	EA	200	200</a:t>
            </a:r>
            <a:endParaRPr lang="en-US" altLang="zh-CN" sz="1050" dirty="0"/>
          </a:p>
          <a:p>
            <a:pPr marL="342900" indent="-342900">
              <a:buAutoNum type="arabicPlain" startAt="4"/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dirty="0" smtClean="0"/>
              <a:t>D	DDD	EA	100	200</a:t>
            </a:r>
          </a:p>
        </p:txBody>
      </p:sp>
      <p:grpSp>
        <p:nvGrpSpPr>
          <p:cNvPr id="6" name="组合 7"/>
          <p:cNvGrpSpPr/>
          <p:nvPr/>
        </p:nvGrpSpPr>
        <p:grpSpPr>
          <a:xfrm>
            <a:off x="7223287" y="5287037"/>
            <a:ext cx="876299" cy="233380"/>
            <a:chOff x="3952866" y="1309670"/>
            <a:chExt cx="876299" cy="266712"/>
          </a:xfrm>
        </p:grpSpPr>
        <p:cxnSp>
          <p:nvCxnSpPr>
            <p:cNvPr id="48" name="直接连接符 47"/>
            <p:cNvCxnSpPr/>
            <p:nvPr/>
          </p:nvCxnSpPr>
          <p:spPr bwMode="auto">
            <a:xfrm rot="5400000">
              <a:off x="3831422" y="1445413"/>
              <a:ext cx="242888" cy="0"/>
            </a:xfrm>
            <a:prstGeom prst="line">
              <a:avLst/>
            </a:prstGeom>
            <a:solidFill>
              <a:srgbClr val="DDF0F7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直接连接符 48"/>
            <p:cNvCxnSpPr/>
            <p:nvPr/>
          </p:nvCxnSpPr>
          <p:spPr bwMode="auto">
            <a:xfrm rot="5400000">
              <a:off x="3883806" y="1440645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直接连接符 49"/>
            <p:cNvCxnSpPr/>
            <p:nvPr/>
          </p:nvCxnSpPr>
          <p:spPr bwMode="auto">
            <a:xfrm rot="5400000">
              <a:off x="3921906" y="1435888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直接连接符 50"/>
            <p:cNvCxnSpPr/>
            <p:nvPr/>
          </p:nvCxnSpPr>
          <p:spPr bwMode="auto">
            <a:xfrm rot="5400000">
              <a:off x="3974292" y="1445412"/>
              <a:ext cx="242888" cy="0"/>
            </a:xfrm>
            <a:prstGeom prst="line">
              <a:avLst/>
            </a:prstGeom>
            <a:solidFill>
              <a:srgbClr val="DDF0F7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直接连接符 51"/>
            <p:cNvCxnSpPr/>
            <p:nvPr/>
          </p:nvCxnSpPr>
          <p:spPr bwMode="auto">
            <a:xfrm rot="5400000">
              <a:off x="4055262" y="1454933"/>
              <a:ext cx="242888" cy="0"/>
            </a:xfrm>
            <a:prstGeom prst="line">
              <a:avLst/>
            </a:prstGeom>
            <a:solidFill>
              <a:srgbClr val="DDF0F7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直接连接符 52"/>
            <p:cNvCxnSpPr/>
            <p:nvPr/>
          </p:nvCxnSpPr>
          <p:spPr bwMode="auto">
            <a:xfrm rot="5400000">
              <a:off x="4107646" y="1435877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直接连接符 53"/>
            <p:cNvCxnSpPr/>
            <p:nvPr/>
          </p:nvCxnSpPr>
          <p:spPr bwMode="auto">
            <a:xfrm rot="5400000">
              <a:off x="4145746" y="1431120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直接连接符 54"/>
            <p:cNvCxnSpPr/>
            <p:nvPr/>
          </p:nvCxnSpPr>
          <p:spPr bwMode="auto">
            <a:xfrm rot="5400000">
              <a:off x="4226708" y="1454932"/>
              <a:ext cx="242888" cy="0"/>
            </a:xfrm>
            <a:prstGeom prst="line">
              <a:avLst/>
            </a:prstGeom>
            <a:solidFill>
              <a:srgbClr val="DDF0F7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直接连接符 55"/>
            <p:cNvCxnSpPr/>
            <p:nvPr/>
          </p:nvCxnSpPr>
          <p:spPr bwMode="auto">
            <a:xfrm rot="5400000">
              <a:off x="4312435" y="1454938"/>
              <a:ext cx="242888" cy="0"/>
            </a:xfrm>
            <a:prstGeom prst="line">
              <a:avLst/>
            </a:prstGeom>
            <a:solidFill>
              <a:srgbClr val="DDF0F7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直接连接符 56"/>
            <p:cNvCxnSpPr/>
            <p:nvPr/>
          </p:nvCxnSpPr>
          <p:spPr bwMode="auto">
            <a:xfrm rot="5400000">
              <a:off x="4364819" y="1435882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直接连接符 57"/>
            <p:cNvCxnSpPr/>
            <p:nvPr/>
          </p:nvCxnSpPr>
          <p:spPr bwMode="auto">
            <a:xfrm rot="5400000">
              <a:off x="4402919" y="1431125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直接连接符 58"/>
            <p:cNvCxnSpPr/>
            <p:nvPr/>
          </p:nvCxnSpPr>
          <p:spPr bwMode="auto">
            <a:xfrm rot="5400000">
              <a:off x="4469593" y="1454937"/>
              <a:ext cx="242888" cy="0"/>
            </a:xfrm>
            <a:prstGeom prst="line">
              <a:avLst/>
            </a:prstGeom>
            <a:solidFill>
              <a:srgbClr val="DDF0F7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直接连接符 59"/>
            <p:cNvCxnSpPr/>
            <p:nvPr/>
          </p:nvCxnSpPr>
          <p:spPr bwMode="auto">
            <a:xfrm rot="5400000">
              <a:off x="4536275" y="1450170"/>
              <a:ext cx="242888" cy="0"/>
            </a:xfrm>
            <a:prstGeom prst="line">
              <a:avLst/>
            </a:prstGeom>
            <a:solidFill>
              <a:srgbClr val="DDF0F7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直接连接符 60"/>
            <p:cNvCxnSpPr/>
            <p:nvPr/>
          </p:nvCxnSpPr>
          <p:spPr bwMode="auto">
            <a:xfrm rot="5400000">
              <a:off x="4588659" y="1431114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直接连接符 61"/>
            <p:cNvCxnSpPr/>
            <p:nvPr/>
          </p:nvCxnSpPr>
          <p:spPr bwMode="auto">
            <a:xfrm rot="5400000">
              <a:off x="4641047" y="1440645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直接连接符 62"/>
            <p:cNvCxnSpPr/>
            <p:nvPr/>
          </p:nvCxnSpPr>
          <p:spPr bwMode="auto">
            <a:xfrm rot="5400000">
              <a:off x="4707721" y="1450169"/>
              <a:ext cx="242888" cy="0"/>
            </a:xfrm>
            <a:prstGeom prst="line">
              <a:avLst/>
            </a:prstGeom>
            <a:solidFill>
              <a:srgbClr val="DDF0F7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71" name="图片 70" descr="barcode.ico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70415" y="3863112"/>
            <a:ext cx="433388" cy="433388"/>
          </a:xfrm>
          <a:prstGeom prst="rect">
            <a:avLst/>
          </a:prstGeom>
        </p:spPr>
      </p:pic>
      <p:pic>
        <p:nvPicPr>
          <p:cNvPr id="72" name="图片 71" descr="barcode.ico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08603" y="3658325"/>
            <a:ext cx="433388" cy="433388"/>
          </a:xfrm>
          <a:prstGeom prst="rect">
            <a:avLst/>
          </a:prstGeom>
        </p:spPr>
      </p:pic>
      <p:pic>
        <p:nvPicPr>
          <p:cNvPr id="2051" name="Picture 3" descr="F:\Softwares\Icons\eleganticons\eleganticons\images\Scree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60898" y="4653688"/>
            <a:ext cx="1057275" cy="1057275"/>
          </a:xfrm>
          <a:prstGeom prst="rect">
            <a:avLst/>
          </a:prstGeom>
          <a:noFill/>
        </p:spPr>
      </p:pic>
      <p:sp>
        <p:nvSpPr>
          <p:cNvPr id="91" name="Text Box 56"/>
          <p:cNvSpPr txBox="1">
            <a:spLocks noChangeArrowheads="1"/>
          </p:cNvSpPr>
          <p:nvPr/>
        </p:nvSpPr>
        <p:spPr bwMode="auto">
          <a:xfrm>
            <a:off x="708318" y="3355127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2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432371" y="4839428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1400" b="1" dirty="0" smtClean="0">
                <a:solidFill>
                  <a:schemeClr val="bg1"/>
                </a:solidFill>
              </a:rPr>
              <a:t>LES</a:t>
            </a:r>
            <a:endParaRPr lang="zh-CN" altLang="en-US" sz="1400" b="1" dirty="0" smtClean="0">
              <a:solidFill>
                <a:schemeClr val="bg1"/>
              </a:solidFill>
            </a:endParaRPr>
          </a:p>
        </p:txBody>
      </p:sp>
      <p:sp>
        <p:nvSpPr>
          <p:cNvPr id="68" name="AutoShape 15"/>
          <p:cNvSpPr>
            <a:spLocks noChangeArrowheads="1"/>
          </p:cNvSpPr>
          <p:nvPr/>
        </p:nvSpPr>
        <p:spPr bwMode="auto">
          <a:xfrm>
            <a:off x="1274968" y="3833110"/>
            <a:ext cx="757234" cy="404800"/>
          </a:xfrm>
          <a:prstGeom prst="rightArrow">
            <a:avLst>
              <a:gd name="adj1" fmla="val 50000"/>
              <a:gd name="adj2" fmla="val 42051"/>
            </a:avLst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 anchor="ctr"/>
          <a:lstStyle/>
          <a:p>
            <a:pPr eaLnBrk="0" hangingPunct="0">
              <a:lnSpc>
                <a:spcPct val="90000"/>
              </a:lnSpc>
            </a:pPr>
            <a:endParaRPr lang="zh-CN" altLang="zh-CN"/>
          </a:p>
        </p:txBody>
      </p:sp>
      <p:sp>
        <p:nvSpPr>
          <p:cNvPr id="74" name="Text Box 18"/>
          <p:cNvSpPr txBox="1">
            <a:spLocks noChangeArrowheads="1"/>
          </p:cNvSpPr>
          <p:nvPr/>
        </p:nvSpPr>
        <p:spPr bwMode="auto">
          <a:xfrm>
            <a:off x="916156" y="3480657"/>
            <a:ext cx="1244604" cy="342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备货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5" name="Picture 4" descr="http://extremetrix.com/blog/wp-content/uploads/2010/11/print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62649" y="5683952"/>
            <a:ext cx="679460" cy="679460"/>
          </a:xfrm>
          <a:prstGeom prst="rect">
            <a:avLst/>
          </a:prstGeom>
          <a:noFill/>
        </p:spPr>
      </p:pic>
      <p:sp>
        <p:nvSpPr>
          <p:cNvPr id="76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7924800" y="6534150"/>
            <a:ext cx="1219200" cy="323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18BCAB4-7ACE-42E4-895E-DBEB1D6C7B65}" type="slidenum">
              <a:rPr lang="zh-CN" altLang="en-US" sz="1200" smtClean="0"/>
              <a:pPr>
                <a:defRPr/>
              </a:pPr>
              <a:t>45</a:t>
            </a:fld>
            <a:endParaRPr lang="en-US" altLang="zh-CN" sz="1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zh-CN" altLang="en-US" dirty="0" smtClean="0"/>
              <a:t>半成品采购执行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-- </a:t>
            </a:r>
            <a:r>
              <a:rPr lang="zh-CN" altLang="en-US" dirty="0" smtClean="0"/>
              <a:t>收货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924800" y="6534150"/>
            <a:ext cx="1219200" cy="323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94B8D54-6B8B-4A7E-918C-157159907470}" type="slidenum">
              <a:rPr lang="zh-CN" altLang="en-US" sz="1200" smtClean="0"/>
              <a:pPr>
                <a:defRPr/>
              </a:pPr>
              <a:t>46</a:t>
            </a:fld>
            <a:endParaRPr lang="en-US" altLang="zh-CN" sz="1200" dirty="0"/>
          </a:p>
        </p:txBody>
      </p:sp>
      <p:sp>
        <p:nvSpPr>
          <p:cNvPr id="5" name="AutoShape 23"/>
          <p:cNvSpPr>
            <a:spLocks noChangeArrowheads="1"/>
          </p:cNvSpPr>
          <p:nvPr/>
        </p:nvSpPr>
        <p:spPr bwMode="auto">
          <a:xfrm flipV="1">
            <a:off x="1896291" y="3814805"/>
            <a:ext cx="1318397" cy="600076"/>
          </a:xfrm>
          <a:custGeom>
            <a:avLst/>
            <a:gdLst>
              <a:gd name="G0" fmla="+- 16421 0 0"/>
              <a:gd name="G1" fmla="+- 3843 0 0"/>
              <a:gd name="G2" fmla="+- 12158 0 3843"/>
              <a:gd name="G3" fmla="+- G2 0 3843"/>
              <a:gd name="G4" fmla="*/ G3 32768 32059"/>
              <a:gd name="G5" fmla="*/ G4 1 2"/>
              <a:gd name="G6" fmla="+- 21600 0 16421"/>
              <a:gd name="G7" fmla="*/ G6 3843 6079"/>
              <a:gd name="G8" fmla="+- G7 16421 0"/>
              <a:gd name="T0" fmla="*/ 16421 w 21600"/>
              <a:gd name="T1" fmla="*/ 0 h 21600"/>
              <a:gd name="T2" fmla="*/ 16421 w 21600"/>
              <a:gd name="T3" fmla="*/ 12158 h 21600"/>
              <a:gd name="T4" fmla="*/ 2286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6421" y="0"/>
                </a:lnTo>
                <a:lnTo>
                  <a:pt x="16421" y="3843"/>
                </a:lnTo>
                <a:lnTo>
                  <a:pt x="12427" y="3843"/>
                </a:lnTo>
                <a:cubicBezTo>
                  <a:pt x="5564" y="3843"/>
                  <a:pt x="0" y="7566"/>
                  <a:pt x="0" y="12158"/>
                </a:cubicBezTo>
                <a:lnTo>
                  <a:pt x="0" y="21600"/>
                </a:lnTo>
                <a:lnTo>
                  <a:pt x="4571" y="21600"/>
                </a:lnTo>
                <a:lnTo>
                  <a:pt x="4571" y="12158"/>
                </a:lnTo>
                <a:cubicBezTo>
                  <a:pt x="4571" y="10036"/>
                  <a:pt x="8088" y="8315"/>
                  <a:pt x="12427" y="8315"/>
                </a:cubicBezTo>
                <a:lnTo>
                  <a:pt x="16421" y="8315"/>
                </a:lnTo>
                <a:lnTo>
                  <a:pt x="16421" y="121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rot="10800000" vert="eaVert" wrap="none" lIns="90000" tIns="0" rIns="90000" bIns="0" anchor="ctr"/>
          <a:lstStyle/>
          <a:p>
            <a:pPr algn="ctr"/>
            <a:endParaRPr lang="zh-CN" altLang="zh-CN"/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5746736" y="4456148"/>
            <a:ext cx="2825760" cy="1801788"/>
          </a:xfrm>
          <a:prstGeom prst="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wrap="none" lIns="90000" tIns="0" rIns="90000" bIns="0" anchor="ctr"/>
          <a:lstStyle/>
          <a:p>
            <a:pPr marL="342900" indent="-342900">
              <a:tabLst>
                <a:tab pos="1614488" algn="l"/>
              </a:tabLst>
            </a:pPr>
            <a:r>
              <a:rPr lang="en-US" altLang="zh-CN" sz="1200" b="1" dirty="0" smtClean="0"/>
              <a:t>Receipt Notes	</a:t>
            </a:r>
            <a:r>
              <a:rPr lang="en-US" altLang="zh-CN" sz="1050" dirty="0" smtClean="0"/>
              <a:t>RCT No.: 99999</a:t>
            </a:r>
          </a:p>
          <a:p>
            <a:pPr marL="342900" indent="-342900">
              <a:tabLst>
                <a:tab pos="1614488" algn="l"/>
              </a:tabLst>
            </a:pPr>
            <a:r>
              <a:rPr lang="en-US" altLang="zh-CN" sz="1050" dirty="0" smtClean="0">
                <a:solidFill>
                  <a:schemeClr val="accent6">
                    <a:lumMod val="50000"/>
                  </a:schemeClr>
                </a:solidFill>
              </a:rPr>
              <a:t>MES		</a:t>
            </a:r>
            <a:r>
              <a:rPr lang="en-US" altLang="zh-CN" sz="1050" dirty="0" smtClean="0"/>
              <a:t>ASN No.: 88888</a:t>
            </a:r>
            <a:endParaRPr lang="en-US" altLang="zh-CN" sz="1200" dirty="0"/>
          </a:p>
          <a:p>
            <a:pPr marL="342900" indent="-342900"/>
            <a:r>
              <a:rPr lang="en-US" altLang="zh-CN" sz="1050" dirty="0" smtClean="0"/>
              <a:t>-------------------------------------------------------------</a:t>
            </a:r>
            <a:endParaRPr lang="en-US" altLang="zh-CN" sz="1050" dirty="0"/>
          </a:p>
          <a:p>
            <a:pPr marL="342900" indent="-342900"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b="1" dirty="0" smtClean="0"/>
              <a:t>No	Item	Desc</a:t>
            </a:r>
            <a:r>
              <a:rPr lang="en-US" altLang="zh-CN" sz="1050" dirty="0" smtClean="0"/>
              <a:t>	</a:t>
            </a:r>
            <a:r>
              <a:rPr lang="en-US" altLang="zh-CN" sz="1050" b="1" dirty="0" smtClean="0"/>
              <a:t>Uom	UC	Qty</a:t>
            </a:r>
          </a:p>
          <a:p>
            <a:pPr marL="342900" indent="-342900">
              <a:buFontTx/>
              <a:buAutoNum type="arabicPlain"/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dirty="0" smtClean="0"/>
              <a:t>A	AAA	EA	12	24</a:t>
            </a:r>
          </a:p>
          <a:p>
            <a:pPr marL="342900" indent="-342900">
              <a:buFontTx/>
              <a:buAutoNum type="arabicPlain"/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dirty="0" smtClean="0"/>
              <a:t>B	BBB	EA	12	48</a:t>
            </a:r>
          </a:p>
          <a:p>
            <a:pPr marL="342900" indent="-342900"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dirty="0" smtClean="0"/>
              <a:t>3	C	CCC	EA	200	200</a:t>
            </a:r>
          </a:p>
          <a:p>
            <a:pPr marL="342900" indent="-342900">
              <a:buAutoNum type="arabicPlain" startAt="4"/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dirty="0" smtClean="0"/>
              <a:t>D	DDD	EA	100	200</a:t>
            </a:r>
          </a:p>
          <a:p>
            <a:pPr marL="342900" indent="-342900">
              <a:buAutoNum type="arabicPlain" startAt="4"/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endParaRPr lang="en-US" altLang="zh-CN" sz="1050" dirty="0" smtClean="0"/>
          </a:p>
          <a:p>
            <a:pPr marL="342900" indent="-342900"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dirty="0" smtClean="0"/>
              <a:t>			Receiver: XXX</a:t>
            </a:r>
          </a:p>
        </p:txBody>
      </p:sp>
      <p:pic>
        <p:nvPicPr>
          <p:cNvPr id="4" name="图片 3" descr="truck_BW_icon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3147" y="2828944"/>
            <a:ext cx="2467234" cy="950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" name="Text Box 62"/>
          <p:cNvSpPr txBox="1">
            <a:spLocks noChangeArrowheads="1"/>
          </p:cNvSpPr>
          <p:nvPr/>
        </p:nvSpPr>
        <p:spPr bwMode="auto">
          <a:xfrm>
            <a:off x="685799" y="5189556"/>
            <a:ext cx="3386138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0000" tIns="0" rIns="90000" bIns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/>
              <a:t>卸车</a:t>
            </a:r>
            <a:endParaRPr lang="en-US" altLang="zh-CN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/>
              <a:t>扫描</a:t>
            </a:r>
            <a:r>
              <a:rPr lang="en-US" altLang="zh-CN" sz="1600" dirty="0" smtClean="0"/>
              <a:t>ASN</a:t>
            </a:r>
            <a:r>
              <a:rPr lang="zh-CN" altLang="en-US" sz="1600" dirty="0" smtClean="0"/>
              <a:t>条码和物料条码收货</a:t>
            </a:r>
            <a:endParaRPr lang="en-US" altLang="zh-CN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/>
              <a:t>打印收货单</a:t>
            </a:r>
            <a:endParaRPr lang="en-US" altLang="zh-CN" sz="1600" dirty="0"/>
          </a:p>
        </p:txBody>
      </p:sp>
      <p:sp>
        <p:nvSpPr>
          <p:cNvPr id="65" name="Text Box 56"/>
          <p:cNvSpPr txBox="1">
            <a:spLocks noChangeArrowheads="1"/>
          </p:cNvSpPr>
          <p:nvPr/>
        </p:nvSpPr>
        <p:spPr bwMode="auto">
          <a:xfrm>
            <a:off x="1424075" y="3892568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1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66" name="Text Box 56"/>
          <p:cNvSpPr txBox="1">
            <a:spLocks noChangeArrowheads="1"/>
          </p:cNvSpPr>
          <p:nvPr/>
        </p:nvSpPr>
        <p:spPr bwMode="auto">
          <a:xfrm>
            <a:off x="6296115" y="1735151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2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67" name="Text Box 56"/>
          <p:cNvSpPr txBox="1">
            <a:spLocks noChangeArrowheads="1"/>
          </p:cNvSpPr>
          <p:nvPr/>
        </p:nvSpPr>
        <p:spPr bwMode="auto">
          <a:xfrm>
            <a:off x="5896059" y="4064024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3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pic>
        <p:nvPicPr>
          <p:cNvPr id="68" name="Picture 5" descr="Honeywell%20Dolphin7600"/>
          <p:cNvPicPr>
            <a:picLocks noChangeAspect="1" noChangeArrowheads="1"/>
          </p:cNvPicPr>
          <p:nvPr/>
        </p:nvPicPr>
        <p:blipFill>
          <a:blip r:embed="rId3" cstate="print"/>
          <a:srcRect l="25500" r="26312"/>
          <a:stretch>
            <a:fillRect/>
          </a:stretch>
        </p:blipFill>
        <p:spPr bwMode="auto">
          <a:xfrm rot="-1613698">
            <a:off x="5732518" y="1909027"/>
            <a:ext cx="723380" cy="1281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" name="Text Box 25"/>
          <p:cNvSpPr txBox="1">
            <a:spLocks noChangeArrowheads="1"/>
          </p:cNvSpPr>
          <p:nvPr/>
        </p:nvSpPr>
        <p:spPr bwMode="auto">
          <a:xfrm>
            <a:off x="1738304" y="4345019"/>
            <a:ext cx="69471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>
            <a:spAutoFit/>
          </a:bodyPr>
          <a:lstStyle/>
          <a:p>
            <a:r>
              <a:rPr lang="zh-CN" altLang="en-US" sz="2000" dirty="0" smtClean="0"/>
              <a:t>卸车</a:t>
            </a:r>
            <a:endParaRPr lang="en-US" altLang="zh-CN" sz="2000" dirty="0"/>
          </a:p>
        </p:txBody>
      </p:sp>
      <p:sp>
        <p:nvSpPr>
          <p:cNvPr id="70" name="Text Box 25"/>
          <p:cNvSpPr txBox="1">
            <a:spLocks noChangeArrowheads="1"/>
          </p:cNvSpPr>
          <p:nvPr/>
        </p:nvSpPr>
        <p:spPr bwMode="auto">
          <a:xfrm>
            <a:off x="6367457" y="2173314"/>
            <a:ext cx="6434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>
            <a:spAutoFit/>
          </a:bodyPr>
          <a:lstStyle/>
          <a:p>
            <a:r>
              <a:rPr lang="zh-CN" altLang="en-US" sz="1800" dirty="0" smtClean="0"/>
              <a:t>收货</a:t>
            </a:r>
            <a:endParaRPr lang="en-US" altLang="zh-CN" sz="1800" dirty="0"/>
          </a:p>
        </p:txBody>
      </p:sp>
      <p:sp>
        <p:nvSpPr>
          <p:cNvPr id="35" name="Rectangle 10"/>
          <p:cNvSpPr>
            <a:spLocks noChangeArrowheads="1"/>
          </p:cNvSpPr>
          <p:nvPr/>
        </p:nvSpPr>
        <p:spPr bwMode="auto">
          <a:xfrm>
            <a:off x="1581145" y="1246178"/>
            <a:ext cx="2919412" cy="1354151"/>
          </a:xfrm>
          <a:prstGeom prst="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wrap="none" lIns="90000" tIns="0" rIns="90000" bIns="0" anchor="ctr"/>
          <a:lstStyle/>
          <a:p>
            <a:pPr marL="342900" indent="-342900">
              <a:tabLst>
                <a:tab pos="1614488" algn="l"/>
              </a:tabLst>
            </a:pPr>
            <a:r>
              <a:rPr lang="en-US" altLang="zh-CN" sz="1200" b="1" dirty="0" smtClean="0"/>
              <a:t>ASN	</a:t>
            </a:r>
            <a:r>
              <a:rPr lang="en-US" altLang="zh-CN" sz="1050" dirty="0" smtClean="0">
                <a:solidFill>
                  <a:schemeClr val="accent6">
                    <a:lumMod val="50000"/>
                  </a:schemeClr>
                </a:solidFill>
              </a:rPr>
              <a:t>	</a:t>
            </a:r>
            <a:endParaRPr lang="en-US" altLang="zh-CN" sz="1200" dirty="0"/>
          </a:p>
          <a:p>
            <a:pPr marL="342900" indent="-342900"/>
            <a:r>
              <a:rPr lang="en-US" altLang="zh-CN" sz="1050" dirty="0" smtClean="0"/>
              <a:t>-------------------------------------------------------------</a:t>
            </a:r>
            <a:endParaRPr lang="en-US" altLang="zh-CN" sz="1050" dirty="0"/>
          </a:p>
          <a:p>
            <a:pPr marL="342900" indent="-342900"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b="1" dirty="0" smtClean="0"/>
              <a:t>No</a:t>
            </a:r>
            <a:r>
              <a:rPr lang="en-US" altLang="zh-CN" sz="1050" b="1" dirty="0"/>
              <a:t>	</a:t>
            </a:r>
            <a:r>
              <a:rPr lang="en-US" altLang="zh-CN" sz="1050" b="1" dirty="0" smtClean="0"/>
              <a:t>Item</a:t>
            </a:r>
            <a:r>
              <a:rPr lang="en-US" altLang="zh-CN" sz="1050" b="1" dirty="0"/>
              <a:t>	</a:t>
            </a:r>
            <a:r>
              <a:rPr lang="en-US" altLang="zh-CN" sz="1050" b="1" dirty="0" smtClean="0"/>
              <a:t>Desc</a:t>
            </a:r>
            <a:r>
              <a:rPr lang="en-US" altLang="zh-CN" sz="1050" dirty="0"/>
              <a:t>	</a:t>
            </a:r>
            <a:r>
              <a:rPr lang="en-US" altLang="zh-CN" sz="1050" b="1" dirty="0" smtClean="0"/>
              <a:t>Uom	UC	Qty</a:t>
            </a:r>
            <a:endParaRPr lang="en-US" altLang="zh-CN" sz="1050" b="1" dirty="0"/>
          </a:p>
          <a:p>
            <a:pPr marL="342900" indent="-342900">
              <a:buFontTx/>
              <a:buAutoNum type="arabicPlain"/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dirty="0" smtClean="0"/>
              <a:t>A	AAA	EA	12	24</a:t>
            </a:r>
            <a:endParaRPr lang="en-US" altLang="zh-CN" sz="1050" dirty="0"/>
          </a:p>
          <a:p>
            <a:pPr marL="342900" indent="-342900">
              <a:buFontTx/>
              <a:buAutoNum type="arabicPlain"/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dirty="0" smtClean="0"/>
              <a:t>B	BBB	EA	12	48</a:t>
            </a:r>
            <a:endParaRPr lang="en-US" altLang="zh-CN" sz="1050" dirty="0"/>
          </a:p>
          <a:p>
            <a:pPr marL="342900" indent="-342900"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dirty="0" smtClean="0"/>
              <a:t>3	C	CCC	EA	200	200</a:t>
            </a:r>
            <a:endParaRPr lang="en-US" altLang="zh-CN" sz="1050" dirty="0"/>
          </a:p>
          <a:p>
            <a:pPr marL="342900" indent="-342900">
              <a:buAutoNum type="arabicPlain" startAt="4"/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dirty="0" smtClean="0"/>
              <a:t>D	DDD	EA	100	200</a:t>
            </a:r>
          </a:p>
        </p:txBody>
      </p:sp>
      <p:grpSp>
        <p:nvGrpSpPr>
          <p:cNvPr id="6" name="组合 7"/>
          <p:cNvGrpSpPr/>
          <p:nvPr/>
        </p:nvGrpSpPr>
        <p:grpSpPr>
          <a:xfrm>
            <a:off x="3405144" y="1290584"/>
            <a:ext cx="876299" cy="233380"/>
            <a:chOff x="3952866" y="1309670"/>
            <a:chExt cx="876299" cy="266712"/>
          </a:xfrm>
        </p:grpSpPr>
        <p:cxnSp>
          <p:nvCxnSpPr>
            <p:cNvPr id="37" name="直接连接符 36"/>
            <p:cNvCxnSpPr/>
            <p:nvPr/>
          </p:nvCxnSpPr>
          <p:spPr bwMode="auto">
            <a:xfrm rot="5400000">
              <a:off x="3831422" y="1445413"/>
              <a:ext cx="242888" cy="0"/>
            </a:xfrm>
            <a:prstGeom prst="line">
              <a:avLst/>
            </a:prstGeom>
            <a:solidFill>
              <a:srgbClr val="DDF0F7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直接连接符 37"/>
            <p:cNvCxnSpPr/>
            <p:nvPr/>
          </p:nvCxnSpPr>
          <p:spPr bwMode="auto">
            <a:xfrm rot="5400000">
              <a:off x="3883806" y="1440645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直接连接符 38"/>
            <p:cNvCxnSpPr/>
            <p:nvPr/>
          </p:nvCxnSpPr>
          <p:spPr bwMode="auto">
            <a:xfrm rot="5400000">
              <a:off x="3921906" y="1435888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直接连接符 39"/>
            <p:cNvCxnSpPr/>
            <p:nvPr/>
          </p:nvCxnSpPr>
          <p:spPr bwMode="auto">
            <a:xfrm rot="5400000">
              <a:off x="3974292" y="1445412"/>
              <a:ext cx="242888" cy="0"/>
            </a:xfrm>
            <a:prstGeom prst="line">
              <a:avLst/>
            </a:prstGeom>
            <a:solidFill>
              <a:srgbClr val="DDF0F7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直接连接符 40"/>
            <p:cNvCxnSpPr/>
            <p:nvPr/>
          </p:nvCxnSpPr>
          <p:spPr bwMode="auto">
            <a:xfrm rot="5400000">
              <a:off x="4055262" y="1454933"/>
              <a:ext cx="242888" cy="0"/>
            </a:xfrm>
            <a:prstGeom prst="line">
              <a:avLst/>
            </a:prstGeom>
            <a:solidFill>
              <a:srgbClr val="DDF0F7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直接连接符 41"/>
            <p:cNvCxnSpPr/>
            <p:nvPr/>
          </p:nvCxnSpPr>
          <p:spPr bwMode="auto">
            <a:xfrm rot="5400000">
              <a:off x="4107646" y="1435877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直接连接符 45"/>
            <p:cNvCxnSpPr/>
            <p:nvPr/>
          </p:nvCxnSpPr>
          <p:spPr bwMode="auto">
            <a:xfrm rot="5400000">
              <a:off x="4145746" y="1431120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直接连接符 46"/>
            <p:cNvCxnSpPr/>
            <p:nvPr/>
          </p:nvCxnSpPr>
          <p:spPr bwMode="auto">
            <a:xfrm rot="5400000">
              <a:off x="4226708" y="1454932"/>
              <a:ext cx="242888" cy="0"/>
            </a:xfrm>
            <a:prstGeom prst="line">
              <a:avLst/>
            </a:prstGeom>
            <a:solidFill>
              <a:srgbClr val="DDF0F7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直接连接符 47"/>
            <p:cNvCxnSpPr/>
            <p:nvPr/>
          </p:nvCxnSpPr>
          <p:spPr bwMode="auto">
            <a:xfrm rot="5400000">
              <a:off x="4312435" y="1454938"/>
              <a:ext cx="242888" cy="0"/>
            </a:xfrm>
            <a:prstGeom prst="line">
              <a:avLst/>
            </a:prstGeom>
            <a:solidFill>
              <a:srgbClr val="DDF0F7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直接连接符 48"/>
            <p:cNvCxnSpPr/>
            <p:nvPr/>
          </p:nvCxnSpPr>
          <p:spPr bwMode="auto">
            <a:xfrm rot="5400000">
              <a:off x="4364819" y="1435882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直接连接符 49"/>
            <p:cNvCxnSpPr/>
            <p:nvPr/>
          </p:nvCxnSpPr>
          <p:spPr bwMode="auto">
            <a:xfrm rot="5400000">
              <a:off x="4402919" y="1431125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直接连接符 50"/>
            <p:cNvCxnSpPr/>
            <p:nvPr/>
          </p:nvCxnSpPr>
          <p:spPr bwMode="auto">
            <a:xfrm rot="5400000">
              <a:off x="4469593" y="1454937"/>
              <a:ext cx="242888" cy="0"/>
            </a:xfrm>
            <a:prstGeom prst="line">
              <a:avLst/>
            </a:prstGeom>
            <a:solidFill>
              <a:srgbClr val="DDF0F7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直接连接符 51"/>
            <p:cNvCxnSpPr/>
            <p:nvPr/>
          </p:nvCxnSpPr>
          <p:spPr bwMode="auto">
            <a:xfrm rot="5400000">
              <a:off x="4536275" y="1450170"/>
              <a:ext cx="242888" cy="0"/>
            </a:xfrm>
            <a:prstGeom prst="line">
              <a:avLst/>
            </a:prstGeom>
            <a:solidFill>
              <a:srgbClr val="DDF0F7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直接连接符 52"/>
            <p:cNvCxnSpPr/>
            <p:nvPr/>
          </p:nvCxnSpPr>
          <p:spPr bwMode="auto">
            <a:xfrm rot="5400000">
              <a:off x="4588659" y="1431114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直接连接符 53"/>
            <p:cNvCxnSpPr/>
            <p:nvPr/>
          </p:nvCxnSpPr>
          <p:spPr bwMode="auto">
            <a:xfrm rot="5400000">
              <a:off x="4641047" y="1440645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直接连接符 54"/>
            <p:cNvCxnSpPr/>
            <p:nvPr/>
          </p:nvCxnSpPr>
          <p:spPr bwMode="auto">
            <a:xfrm rot="5400000">
              <a:off x="4707721" y="1450169"/>
              <a:ext cx="242888" cy="0"/>
            </a:xfrm>
            <a:prstGeom prst="line">
              <a:avLst/>
            </a:prstGeom>
            <a:solidFill>
              <a:srgbClr val="DDF0F7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6" name="立方体 55"/>
          <p:cNvSpPr/>
          <p:nvPr/>
        </p:nvSpPr>
        <p:spPr bwMode="auto">
          <a:xfrm>
            <a:off x="4514853" y="3486170"/>
            <a:ext cx="1085840" cy="664116"/>
          </a:xfrm>
          <a:prstGeom prst="cube">
            <a:avLst/>
          </a:prstGeom>
          <a:solidFill>
            <a:srgbClr val="99CC00"/>
          </a:solidFill>
          <a:ln w="12700" cap="flat" cmpd="sng" algn="ctr">
            <a:solidFill>
              <a:srgbClr val="FFFFCC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zh-CN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pic>
        <p:nvPicPr>
          <p:cNvPr id="57" name="图片 56" descr="barcode.ico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76805" y="3662362"/>
            <a:ext cx="433388" cy="433388"/>
          </a:xfrm>
          <a:prstGeom prst="rect">
            <a:avLst/>
          </a:prstGeom>
        </p:spPr>
      </p:pic>
      <p:sp>
        <p:nvSpPr>
          <p:cNvPr id="58" name="立方体 57"/>
          <p:cNvSpPr/>
          <p:nvPr/>
        </p:nvSpPr>
        <p:spPr bwMode="auto">
          <a:xfrm>
            <a:off x="4329111" y="3857640"/>
            <a:ext cx="1057267" cy="693633"/>
          </a:xfrm>
          <a:prstGeom prst="cube">
            <a:avLst/>
          </a:prstGeom>
          <a:solidFill>
            <a:srgbClr val="99CC00"/>
          </a:solidFill>
          <a:ln w="12700" cap="flat" cmpd="sng" algn="ctr">
            <a:solidFill>
              <a:srgbClr val="FFFFCC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zh-CN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59" name="立方体 58"/>
          <p:cNvSpPr/>
          <p:nvPr/>
        </p:nvSpPr>
        <p:spPr bwMode="auto">
          <a:xfrm>
            <a:off x="3281362" y="3867165"/>
            <a:ext cx="1057267" cy="693633"/>
          </a:xfrm>
          <a:prstGeom prst="cube">
            <a:avLst/>
          </a:prstGeom>
          <a:solidFill>
            <a:srgbClr val="99CC00"/>
          </a:solidFill>
          <a:ln w="12700" cap="flat" cmpd="sng" algn="ctr">
            <a:solidFill>
              <a:srgbClr val="FFFFCC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zh-CN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pic>
        <p:nvPicPr>
          <p:cNvPr id="60" name="图片 59" descr="barcode.ico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05248" y="4090987"/>
            <a:ext cx="433388" cy="447677"/>
          </a:xfrm>
          <a:prstGeom prst="rect">
            <a:avLst/>
          </a:prstGeom>
        </p:spPr>
      </p:pic>
      <p:sp>
        <p:nvSpPr>
          <p:cNvPr id="61" name="立方体 60"/>
          <p:cNvSpPr/>
          <p:nvPr/>
        </p:nvSpPr>
        <p:spPr bwMode="auto">
          <a:xfrm>
            <a:off x="3605218" y="4076717"/>
            <a:ext cx="1057267" cy="693633"/>
          </a:xfrm>
          <a:prstGeom prst="cube">
            <a:avLst/>
          </a:prstGeom>
          <a:solidFill>
            <a:srgbClr val="99CC00"/>
          </a:solidFill>
          <a:ln w="12700" cap="flat" cmpd="sng" algn="ctr">
            <a:solidFill>
              <a:srgbClr val="FFFFCC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zh-CN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pic>
        <p:nvPicPr>
          <p:cNvPr id="62" name="图片 61" descr="barcode.ico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24305" y="4252912"/>
            <a:ext cx="433388" cy="433388"/>
          </a:xfrm>
          <a:prstGeom prst="rect">
            <a:avLst/>
          </a:prstGeom>
        </p:spPr>
      </p:pic>
      <p:pic>
        <p:nvPicPr>
          <p:cNvPr id="63" name="图片 62" descr="barcode.ico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62493" y="4048125"/>
            <a:ext cx="433388" cy="433388"/>
          </a:xfrm>
          <a:prstGeom prst="rect">
            <a:avLst/>
          </a:prstGeom>
        </p:spPr>
      </p:pic>
      <p:pic>
        <p:nvPicPr>
          <p:cNvPr id="43" name="Picture 4" descr="http://extremetrix.com/blog/wp-content/uploads/2010/11/print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59502" y="3730612"/>
            <a:ext cx="679460" cy="679460"/>
          </a:xfrm>
          <a:prstGeom prst="rect">
            <a:avLst/>
          </a:prstGeom>
          <a:noFill/>
        </p:spPr>
      </p:pic>
      <p:sp>
        <p:nvSpPr>
          <p:cNvPr id="44" name="Text Box 56"/>
          <p:cNvSpPr txBox="1">
            <a:spLocks noChangeArrowheads="1"/>
          </p:cNvSpPr>
          <p:nvPr/>
        </p:nvSpPr>
        <p:spPr bwMode="auto">
          <a:xfrm>
            <a:off x="2195736" y="2276872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2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283575" y="6642100"/>
            <a:ext cx="860425" cy="166688"/>
          </a:xfrm>
        </p:spPr>
        <p:txBody>
          <a:bodyPr/>
          <a:lstStyle/>
          <a:p>
            <a:fld id="{68821A7C-08C0-4627-BE1D-58080B577485}" type="slidenum">
              <a:rPr lang="zh-CN" altLang="de-DE" smtClean="0"/>
              <a:pPr/>
              <a:t>47</a:t>
            </a:fld>
            <a:endParaRPr lang="de-DE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3131840" y="2780928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/>
              <a:t>采购结算</a:t>
            </a:r>
            <a:endParaRPr lang="zh-CN" altLang="en-US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集成的供货流程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970B91-9BD1-43EF-B924-ADAD5633EAF4}" type="slidenum">
              <a:rPr lang="zh-CN" altLang="de-DE" smtClean="0"/>
              <a:pPr>
                <a:defRPr/>
              </a:pPr>
              <a:t>48</a:t>
            </a:fld>
            <a:endParaRPr lang="de-DE" altLang="zh-CN"/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1619672" y="2492896"/>
            <a:ext cx="1368425" cy="8636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0" rIns="90000" bIns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b="1" dirty="0" smtClean="0"/>
              <a:t>LOC2</a:t>
            </a:r>
            <a:endParaRPr lang="zh-CN" altLang="en-US" b="1" dirty="0"/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4572000" y="5733256"/>
            <a:ext cx="1368425" cy="8636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0" rIns="90000" bIns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b="1" dirty="0" smtClean="0"/>
              <a:t>LOC1</a:t>
            </a:r>
            <a:endParaRPr lang="en-US" altLang="zh-CN" b="1" dirty="0"/>
          </a:p>
        </p:txBody>
      </p:sp>
      <p:cxnSp>
        <p:nvCxnSpPr>
          <p:cNvPr id="8" name="AutoShape 5"/>
          <p:cNvCxnSpPr>
            <a:cxnSpLocks noChangeShapeType="1"/>
            <a:stCxn id="6" idx="4"/>
            <a:endCxn id="7" idx="2"/>
          </p:cNvCxnSpPr>
          <p:nvPr/>
        </p:nvCxnSpPr>
        <p:spPr bwMode="auto">
          <a:xfrm rot="16200000" flipH="1">
            <a:off x="2033662" y="3626718"/>
            <a:ext cx="2808560" cy="2268115"/>
          </a:xfrm>
          <a:prstGeom prst="curvedConnector2">
            <a:avLst/>
          </a:prstGeom>
          <a:noFill/>
          <a:ln w="57150">
            <a:solidFill>
              <a:srgbClr val="33CC33"/>
            </a:solidFill>
            <a:round/>
            <a:headEnd type="triangle" w="med" len="med"/>
            <a:tailEnd/>
          </a:ln>
        </p:spPr>
      </p:cxn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8028433" y="3022724"/>
            <a:ext cx="1008063" cy="1008063"/>
          </a:xfrm>
          <a:prstGeom prst="smileyFace">
            <a:avLst>
              <a:gd name="adj" fmla="val 4653"/>
            </a:avLst>
          </a:prstGeom>
          <a:solidFill>
            <a:srgbClr val="FFCC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0000" tIns="0" rIns="90000" bIns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endParaRPr lang="zh-CN" altLang="zh-CN"/>
          </a:p>
        </p:txBody>
      </p:sp>
      <p:cxnSp>
        <p:nvCxnSpPr>
          <p:cNvPr id="10" name="AutoShape 7"/>
          <p:cNvCxnSpPr>
            <a:cxnSpLocks noChangeShapeType="1"/>
            <a:stCxn id="6" idx="0"/>
            <a:endCxn id="9" idx="0"/>
          </p:cNvCxnSpPr>
          <p:nvPr/>
        </p:nvCxnSpPr>
        <p:spPr bwMode="auto">
          <a:xfrm rot="16200000" flipH="1">
            <a:off x="5153261" y="-356480"/>
            <a:ext cx="529828" cy="6228580"/>
          </a:xfrm>
          <a:prstGeom prst="curvedConnector3">
            <a:avLst>
              <a:gd name="adj1" fmla="val -199551"/>
            </a:avLst>
          </a:prstGeom>
          <a:noFill/>
          <a:ln w="57150">
            <a:solidFill>
              <a:srgbClr val="33CC33"/>
            </a:solidFill>
            <a:round/>
            <a:headEnd type="triangle" w="med" len="med"/>
            <a:tailEnd/>
          </a:ln>
        </p:spPr>
      </p:cxnSp>
      <p:cxnSp>
        <p:nvCxnSpPr>
          <p:cNvPr id="11" name="AutoShape 8"/>
          <p:cNvCxnSpPr>
            <a:cxnSpLocks noChangeShapeType="1"/>
            <a:stCxn id="7" idx="6"/>
            <a:endCxn id="9" idx="4"/>
          </p:cNvCxnSpPr>
          <p:nvPr/>
        </p:nvCxnSpPr>
        <p:spPr bwMode="auto">
          <a:xfrm flipV="1">
            <a:off x="5940425" y="4030787"/>
            <a:ext cx="2592040" cy="2134269"/>
          </a:xfrm>
          <a:prstGeom prst="curvedConnector2">
            <a:avLst/>
          </a:prstGeom>
          <a:noFill/>
          <a:ln w="57150">
            <a:solidFill>
              <a:srgbClr val="33CC33"/>
            </a:solidFill>
            <a:round/>
            <a:headEnd type="triangle" w="med" len="med"/>
            <a:tailEnd/>
          </a:ln>
        </p:spPr>
      </p:cxn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2123603" y="4797152"/>
            <a:ext cx="6979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b="1" dirty="0" smtClean="0"/>
              <a:t>移库</a:t>
            </a:r>
            <a:endParaRPr lang="zh-CN" altLang="en-US" b="1" dirty="0"/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4644008" y="1124744"/>
            <a:ext cx="6979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b="1" dirty="0" smtClean="0"/>
              <a:t>采购</a:t>
            </a:r>
            <a:endParaRPr lang="zh-CN" altLang="en-US" b="1" dirty="0"/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7740352" y="4869160"/>
            <a:ext cx="6979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b="1" dirty="0" smtClean="0"/>
              <a:t>采购</a:t>
            </a:r>
            <a:endParaRPr lang="en-US" altLang="zh-CN" b="1" dirty="0" smtClean="0"/>
          </a:p>
        </p:txBody>
      </p:sp>
      <p:cxnSp>
        <p:nvCxnSpPr>
          <p:cNvPr id="15" name="AutoShape 12"/>
          <p:cNvCxnSpPr>
            <a:cxnSpLocks noChangeShapeType="1"/>
            <a:stCxn id="19" idx="0"/>
            <a:endCxn id="17" idx="3"/>
          </p:cNvCxnSpPr>
          <p:nvPr/>
        </p:nvCxnSpPr>
        <p:spPr bwMode="auto">
          <a:xfrm rot="16200000" flipV="1">
            <a:off x="5502101" y="4143326"/>
            <a:ext cx="1488157" cy="1691704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</p:cxnSp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2915691" y="3524374"/>
            <a:ext cx="1223367" cy="720725"/>
          </a:xfrm>
          <a:prstGeom prst="can">
            <a:avLst>
              <a:gd name="adj" fmla="val 25000"/>
            </a:avLst>
          </a:prstGeom>
          <a:solidFill>
            <a:srgbClr val="FFFF99"/>
          </a:solidFill>
          <a:ln w="19050">
            <a:solidFill>
              <a:srgbClr val="FFCC99"/>
            </a:solidFill>
            <a:round/>
            <a:headEnd/>
            <a:tailEnd/>
          </a:ln>
        </p:spPr>
        <p:txBody>
          <a:bodyPr wrap="none" lIns="90000" tIns="0" rIns="90000" bIns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zh-CN" altLang="en-US" sz="1400" b="1" dirty="0" smtClean="0"/>
              <a:t>供应商寄售</a:t>
            </a:r>
            <a:endParaRPr lang="zh-CN" altLang="en-US" sz="1400" b="1" dirty="0"/>
          </a:p>
        </p:txBody>
      </p:sp>
      <p:sp>
        <p:nvSpPr>
          <p:cNvPr id="17" name="AutoShape 14"/>
          <p:cNvSpPr>
            <a:spLocks noChangeArrowheads="1"/>
          </p:cNvSpPr>
          <p:nvPr/>
        </p:nvSpPr>
        <p:spPr bwMode="auto">
          <a:xfrm>
            <a:off x="4788346" y="3524374"/>
            <a:ext cx="1223962" cy="720725"/>
          </a:xfrm>
          <a:prstGeom prst="can">
            <a:avLst>
              <a:gd name="adj" fmla="val 25000"/>
            </a:avLst>
          </a:prstGeom>
          <a:solidFill>
            <a:srgbClr val="FFFF99"/>
          </a:solidFill>
          <a:ln w="19050">
            <a:solidFill>
              <a:srgbClr val="FFCC99"/>
            </a:solidFill>
            <a:round/>
            <a:headEnd/>
            <a:tailEnd/>
          </a:ln>
        </p:spPr>
        <p:txBody>
          <a:bodyPr wrap="none" lIns="90000" tIns="0" rIns="90000" bIns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zh-CN" altLang="en-US" sz="1400" b="1" dirty="0" smtClean="0"/>
              <a:t>采购未开票</a:t>
            </a:r>
            <a:endParaRPr lang="zh-CN" altLang="en-US" sz="1400" b="1" dirty="0"/>
          </a:p>
        </p:txBody>
      </p:sp>
      <p:cxnSp>
        <p:nvCxnSpPr>
          <p:cNvPr id="18" name="AutoShape 15"/>
          <p:cNvCxnSpPr>
            <a:cxnSpLocks noChangeShapeType="1"/>
            <a:stCxn id="19" idx="0"/>
            <a:endCxn id="16" idx="3"/>
          </p:cNvCxnSpPr>
          <p:nvPr/>
        </p:nvCxnSpPr>
        <p:spPr bwMode="auto">
          <a:xfrm rot="16200000" flipV="1">
            <a:off x="4565625" y="3206850"/>
            <a:ext cx="1488157" cy="3564656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</p:cxnSp>
      <p:sp>
        <p:nvSpPr>
          <p:cNvPr id="19" name="AutoShape 16"/>
          <p:cNvSpPr>
            <a:spLocks noChangeArrowheads="1"/>
          </p:cNvSpPr>
          <p:nvPr/>
        </p:nvSpPr>
        <p:spPr bwMode="auto">
          <a:xfrm>
            <a:off x="6876131" y="5733256"/>
            <a:ext cx="431800" cy="287337"/>
          </a:xfrm>
          <a:prstGeom prst="plus">
            <a:avLst>
              <a:gd name="adj" fmla="val 25000"/>
            </a:avLst>
          </a:prstGeom>
          <a:solidFill>
            <a:srgbClr val="FFFF99">
              <a:alpha val="70195"/>
            </a:srgbClr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0" rIns="90000" bIns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endParaRPr lang="zh-CN" altLang="zh-CN"/>
          </a:p>
        </p:txBody>
      </p:sp>
      <p:sp>
        <p:nvSpPr>
          <p:cNvPr id="20" name="AutoShape 17"/>
          <p:cNvSpPr>
            <a:spLocks noChangeArrowheads="1"/>
          </p:cNvSpPr>
          <p:nvPr/>
        </p:nvSpPr>
        <p:spPr bwMode="auto">
          <a:xfrm>
            <a:off x="3707904" y="1484784"/>
            <a:ext cx="431800" cy="288925"/>
          </a:xfrm>
          <a:prstGeom prst="plus">
            <a:avLst>
              <a:gd name="adj" fmla="val 25000"/>
            </a:avLst>
          </a:prstGeom>
          <a:solidFill>
            <a:srgbClr val="FFFF99">
              <a:alpha val="70195"/>
            </a:srgbClr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0" rIns="90000" bIns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endParaRPr lang="zh-CN" altLang="zh-CN"/>
          </a:p>
        </p:txBody>
      </p:sp>
      <p:cxnSp>
        <p:nvCxnSpPr>
          <p:cNvPr id="21" name="AutoShape 18"/>
          <p:cNvCxnSpPr>
            <a:cxnSpLocks noChangeShapeType="1"/>
            <a:stCxn id="20" idx="2"/>
            <a:endCxn id="16" idx="1"/>
          </p:cNvCxnSpPr>
          <p:nvPr/>
        </p:nvCxnSpPr>
        <p:spPr bwMode="auto">
          <a:xfrm rot="5400000">
            <a:off x="2850258" y="2450827"/>
            <a:ext cx="1750665" cy="396429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</p:cxnSp>
      <p:cxnSp>
        <p:nvCxnSpPr>
          <p:cNvPr id="22" name="AutoShape 19"/>
          <p:cNvCxnSpPr>
            <a:cxnSpLocks noChangeShapeType="1"/>
            <a:stCxn id="20" idx="3"/>
            <a:endCxn id="17" idx="1"/>
          </p:cNvCxnSpPr>
          <p:nvPr/>
        </p:nvCxnSpPr>
        <p:spPr bwMode="auto">
          <a:xfrm>
            <a:off x="4139704" y="1629247"/>
            <a:ext cx="1260623" cy="1895127"/>
          </a:xfrm>
          <a:prstGeom prst="curvedConnector2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</p:cxnSp>
      <p:cxnSp>
        <p:nvCxnSpPr>
          <p:cNvPr id="23" name="AutoShape 20"/>
          <p:cNvCxnSpPr>
            <a:cxnSpLocks noChangeShapeType="1"/>
            <a:stCxn id="16" idx="4"/>
            <a:endCxn id="17" idx="2"/>
          </p:cNvCxnSpPr>
          <p:nvPr/>
        </p:nvCxnSpPr>
        <p:spPr bwMode="auto">
          <a:xfrm>
            <a:off x="4139058" y="3884737"/>
            <a:ext cx="649288" cy="1588"/>
          </a:xfrm>
          <a:prstGeom prst="straightConnector1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4" name="AutoShape 21"/>
          <p:cNvSpPr>
            <a:spLocks noChangeArrowheads="1"/>
          </p:cNvSpPr>
          <p:nvPr/>
        </p:nvSpPr>
        <p:spPr bwMode="auto">
          <a:xfrm>
            <a:off x="6733033" y="3598987"/>
            <a:ext cx="1079500" cy="550862"/>
          </a:xfrm>
          <a:prstGeom prst="foldedCorner">
            <a:avLst>
              <a:gd name="adj" fmla="val 12500"/>
            </a:avLst>
          </a:prstGeom>
          <a:solidFill>
            <a:srgbClr val="FFFF99"/>
          </a:solidFill>
          <a:ln w="19050">
            <a:solidFill>
              <a:srgbClr val="FFCC99"/>
            </a:solidFill>
            <a:round/>
            <a:headEnd/>
            <a:tailEnd/>
          </a:ln>
        </p:spPr>
        <p:txBody>
          <a:bodyPr wrap="none" lIns="90000" tIns="0" rIns="90000" bIns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zh-CN" altLang="en-US" sz="1400" b="1" dirty="0" smtClean="0"/>
              <a:t>采购账单</a:t>
            </a:r>
            <a:endParaRPr lang="zh-CN" altLang="en-US" sz="1400" b="1" dirty="0"/>
          </a:p>
        </p:txBody>
      </p:sp>
      <p:cxnSp>
        <p:nvCxnSpPr>
          <p:cNvPr id="25" name="AutoShape 22"/>
          <p:cNvCxnSpPr>
            <a:cxnSpLocks noChangeShapeType="1"/>
            <a:stCxn id="17" idx="4"/>
            <a:endCxn id="24" idx="1"/>
          </p:cNvCxnSpPr>
          <p:nvPr/>
        </p:nvCxnSpPr>
        <p:spPr bwMode="auto">
          <a:xfrm flipV="1">
            <a:off x="6021833" y="3875212"/>
            <a:ext cx="701675" cy="9525"/>
          </a:xfrm>
          <a:prstGeom prst="curvedConnector3">
            <a:avLst>
              <a:gd name="adj1" fmla="val 49773"/>
            </a:avLst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6" name="AutoShape 23"/>
          <p:cNvSpPr>
            <a:spLocks noChangeArrowheads="1"/>
          </p:cNvSpPr>
          <p:nvPr/>
        </p:nvSpPr>
        <p:spPr bwMode="auto">
          <a:xfrm>
            <a:off x="7596211" y="1484784"/>
            <a:ext cx="863600" cy="431800"/>
          </a:xfrm>
          <a:prstGeom prst="foldedCorner">
            <a:avLst>
              <a:gd name="adj" fmla="val 28310"/>
            </a:avLst>
          </a:prstGeom>
          <a:solidFill>
            <a:srgbClr val="FFFF99"/>
          </a:solidFill>
          <a:ln w="19050">
            <a:solidFill>
              <a:srgbClr val="FFCC99"/>
            </a:solidFill>
            <a:prstDash val="dash"/>
            <a:round/>
            <a:headEnd/>
            <a:tailEnd/>
          </a:ln>
        </p:spPr>
        <p:txBody>
          <a:bodyPr wrap="none" lIns="90000" tIns="0" rIns="90000" bIns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zh-CN" altLang="en-US" sz="1800" b="1" dirty="0" smtClean="0"/>
              <a:t>发票</a:t>
            </a:r>
            <a:endParaRPr lang="zh-CN" altLang="en-US" sz="1800" b="1" dirty="0"/>
          </a:p>
        </p:txBody>
      </p:sp>
      <p:cxnSp>
        <p:nvCxnSpPr>
          <p:cNvPr id="27" name="AutoShape 24"/>
          <p:cNvCxnSpPr>
            <a:cxnSpLocks noChangeShapeType="1"/>
            <a:stCxn id="24" idx="0"/>
            <a:endCxn id="9" idx="1"/>
          </p:cNvCxnSpPr>
          <p:nvPr/>
        </p:nvCxnSpPr>
        <p:spPr bwMode="auto">
          <a:xfrm rot="16200000">
            <a:off x="7510114" y="2923506"/>
            <a:ext cx="428625" cy="903288"/>
          </a:xfrm>
          <a:prstGeom prst="curvedConnector3">
            <a:avLst>
              <a:gd name="adj1" fmla="val 118884"/>
            </a:avLst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8" name="AutoShape 25"/>
          <p:cNvCxnSpPr>
            <a:cxnSpLocks noChangeShapeType="1"/>
            <a:stCxn id="9" idx="7"/>
            <a:endCxn id="26" idx="3"/>
          </p:cNvCxnSpPr>
          <p:nvPr/>
        </p:nvCxnSpPr>
        <p:spPr bwMode="auto">
          <a:xfrm rot="16200000" flipV="1">
            <a:off x="7939507" y="2220989"/>
            <a:ext cx="1469667" cy="429057"/>
          </a:xfrm>
          <a:prstGeom prst="curvedConnector2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9" name="AutoShape 26"/>
          <p:cNvCxnSpPr>
            <a:cxnSpLocks noChangeShapeType="1"/>
            <a:stCxn id="36" idx="0"/>
            <a:endCxn id="6" idx="2"/>
          </p:cNvCxnSpPr>
          <p:nvPr/>
        </p:nvCxnSpPr>
        <p:spPr bwMode="auto">
          <a:xfrm rot="5400000" flipH="1" flipV="1">
            <a:off x="953542" y="3194919"/>
            <a:ext cx="936352" cy="395907"/>
          </a:xfrm>
          <a:prstGeom prst="curvedConnector2">
            <a:avLst/>
          </a:prstGeom>
          <a:noFill/>
          <a:ln w="57150">
            <a:solidFill>
              <a:srgbClr val="33CC33"/>
            </a:solidFill>
            <a:round/>
            <a:headEnd type="triangle" w="med" len="med"/>
            <a:tailEnd/>
          </a:ln>
        </p:spPr>
      </p:cxn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3563763" y="4725144"/>
            <a:ext cx="89990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400" dirty="0" smtClean="0"/>
              <a:t>寄售结算</a:t>
            </a:r>
            <a:endParaRPr lang="zh-CN" altLang="en-US" sz="1400" dirty="0"/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3059558" y="2740149"/>
            <a:ext cx="89990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400" dirty="0" smtClean="0"/>
              <a:t>寄售结算</a:t>
            </a:r>
            <a:endParaRPr lang="zh-CN" altLang="en-US" sz="1400" dirty="0"/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5363963" y="4581128"/>
            <a:ext cx="89990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400" dirty="0" smtClean="0"/>
              <a:t>收货结算</a:t>
            </a:r>
            <a:endParaRPr lang="zh-CN" altLang="en-US" sz="1400" dirty="0"/>
          </a:p>
        </p:txBody>
      </p:sp>
      <p:sp>
        <p:nvSpPr>
          <p:cNvPr id="33" name="Text Box 30"/>
          <p:cNvSpPr txBox="1">
            <a:spLocks noChangeArrowheads="1"/>
          </p:cNvSpPr>
          <p:nvPr/>
        </p:nvSpPr>
        <p:spPr bwMode="auto">
          <a:xfrm>
            <a:off x="4499867" y="2276872"/>
            <a:ext cx="89990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400" dirty="0" smtClean="0"/>
              <a:t>收货结算</a:t>
            </a:r>
            <a:endParaRPr lang="zh-CN" altLang="en-US" sz="1400" dirty="0"/>
          </a:p>
        </p:txBody>
      </p:sp>
      <p:sp>
        <p:nvSpPr>
          <p:cNvPr id="34" name="Text Box 31"/>
          <p:cNvSpPr txBox="1">
            <a:spLocks noChangeArrowheads="1"/>
          </p:cNvSpPr>
          <p:nvPr/>
        </p:nvSpPr>
        <p:spPr bwMode="auto">
          <a:xfrm>
            <a:off x="4284782" y="3573016"/>
            <a:ext cx="397201" cy="705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 lIns="90000" tIns="0" rIns="90000" bIns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400" b="1" dirty="0" smtClean="0"/>
              <a:t>自动过账</a:t>
            </a:r>
            <a:endParaRPr lang="zh-CN" altLang="en-US" sz="1400" b="1" dirty="0"/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6215182" y="3602455"/>
            <a:ext cx="397201" cy="705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 lIns="90000" tIns="0" rIns="90000" bIns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400" b="1" dirty="0" smtClean="0"/>
              <a:t>采购结算</a:t>
            </a:r>
            <a:endParaRPr lang="zh-CN" altLang="en-US" sz="1400" b="1" dirty="0"/>
          </a:p>
        </p:txBody>
      </p:sp>
      <p:sp>
        <p:nvSpPr>
          <p:cNvPr id="36" name="Oval 34"/>
          <p:cNvSpPr>
            <a:spLocks noChangeArrowheads="1"/>
          </p:cNvSpPr>
          <p:nvPr/>
        </p:nvSpPr>
        <p:spPr bwMode="auto">
          <a:xfrm>
            <a:off x="539552" y="3861048"/>
            <a:ext cx="1368425" cy="8636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0" rIns="90000" bIns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b="1" dirty="0" smtClean="0"/>
              <a:t>WIP</a:t>
            </a:r>
            <a:endParaRPr lang="zh-CN" altLang="en-US" b="1" dirty="0"/>
          </a:p>
        </p:txBody>
      </p:sp>
      <p:cxnSp>
        <p:nvCxnSpPr>
          <p:cNvPr id="37" name="AutoShape 35"/>
          <p:cNvCxnSpPr>
            <a:cxnSpLocks noChangeShapeType="1"/>
            <a:stCxn id="36" idx="4"/>
            <a:endCxn id="7" idx="2"/>
          </p:cNvCxnSpPr>
          <p:nvPr/>
        </p:nvCxnSpPr>
        <p:spPr bwMode="auto">
          <a:xfrm rot="16200000" flipH="1">
            <a:off x="2177678" y="3770734"/>
            <a:ext cx="1440408" cy="3348235"/>
          </a:xfrm>
          <a:prstGeom prst="curvedConnector2">
            <a:avLst/>
          </a:prstGeom>
          <a:noFill/>
          <a:ln w="57150">
            <a:solidFill>
              <a:srgbClr val="33CC33"/>
            </a:solidFill>
            <a:round/>
            <a:headEnd type="triangle" w="med" len="med"/>
            <a:tailEnd/>
          </a:ln>
        </p:spPr>
      </p:cxnSp>
      <p:sp>
        <p:nvSpPr>
          <p:cNvPr id="38" name="Text Box 36"/>
          <p:cNvSpPr txBox="1">
            <a:spLocks noChangeArrowheads="1"/>
          </p:cNvSpPr>
          <p:nvPr/>
        </p:nvSpPr>
        <p:spPr bwMode="auto">
          <a:xfrm>
            <a:off x="1835696" y="5805264"/>
            <a:ext cx="6979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b="1" dirty="0" smtClean="0"/>
              <a:t>移库</a:t>
            </a:r>
            <a:endParaRPr lang="zh-CN" altLang="en-US" b="1" dirty="0"/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251395" y="3337247"/>
            <a:ext cx="6979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b="1" dirty="0" smtClean="0"/>
              <a:t>移库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供应商寄售</a:t>
            </a:r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MES</a:t>
            </a:r>
            <a:r>
              <a:rPr lang="zh-CN" altLang="en-US" dirty="0" smtClean="0">
                <a:ea typeface="宋体" pitchFamily="2" charset="-122"/>
              </a:rPr>
              <a:t>通过</a:t>
            </a:r>
            <a:r>
              <a:rPr lang="en-US" altLang="zh-CN" dirty="0" smtClean="0">
                <a:ea typeface="宋体" pitchFamily="2" charset="-122"/>
              </a:rPr>
              <a:t>2</a:t>
            </a:r>
            <a:r>
              <a:rPr lang="zh-CN" altLang="en-US" dirty="0" smtClean="0">
                <a:ea typeface="宋体" pitchFamily="2" charset="-122"/>
              </a:rPr>
              <a:t>种类型的采购结算方式支持供应商寄售库存管理</a:t>
            </a:r>
            <a:r>
              <a:rPr lang="en-US" altLang="zh-CN" dirty="0" smtClean="0">
                <a:ea typeface="宋体" pitchFamily="2" charset="-122"/>
              </a:rPr>
              <a:t>:</a:t>
            </a:r>
          </a:p>
          <a:p>
            <a:pPr lvl="1"/>
            <a:r>
              <a:rPr lang="zh-CN" altLang="en-US" dirty="0" smtClean="0">
                <a:ea typeface="宋体" pitchFamily="2" charset="-122"/>
              </a:rPr>
              <a:t>收货结算</a:t>
            </a:r>
            <a:endParaRPr lang="en-US" altLang="zh-CN" dirty="0" smtClean="0">
              <a:ea typeface="宋体" pitchFamily="2" charset="-122"/>
            </a:endParaRPr>
          </a:p>
          <a:p>
            <a:pPr lvl="1"/>
            <a:r>
              <a:rPr lang="zh-CN" altLang="en-US" dirty="0" smtClean="0">
                <a:ea typeface="宋体" pitchFamily="2" charset="-122"/>
              </a:rPr>
              <a:t>上线结算</a:t>
            </a:r>
            <a:endParaRPr lang="en-US" altLang="zh-CN" dirty="0" smtClean="0">
              <a:ea typeface="宋体" pitchFamily="2" charset="-122"/>
            </a:endParaRPr>
          </a:p>
          <a:p>
            <a:pPr lvl="1"/>
            <a:endParaRPr lang="en-US" altLang="zh-CN" dirty="0" smtClean="0">
              <a:ea typeface="宋体" pitchFamily="2" charset="-122"/>
            </a:endParaRPr>
          </a:p>
          <a:p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3686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124AC5F-56AD-4AE8-9137-9A03AF017D4B}" type="slidenum">
              <a:rPr lang="zh-CN" altLang="de-DE" smtClean="0"/>
              <a:pPr/>
              <a:t>49</a:t>
            </a:fld>
            <a:endParaRPr lang="de-DE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申雅入厂物流</a:t>
            </a:r>
            <a:endParaRPr lang="zh-CN" altLang="en-US" dirty="0"/>
          </a:p>
        </p:txBody>
      </p:sp>
      <p:sp>
        <p:nvSpPr>
          <p:cNvPr id="49" name="椭圆 48"/>
          <p:cNvSpPr/>
          <p:nvPr/>
        </p:nvSpPr>
        <p:spPr>
          <a:xfrm>
            <a:off x="3685489" y="2780928"/>
            <a:ext cx="1701114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/>
              <a:t>1001</a:t>
            </a:r>
          </a:p>
          <a:p>
            <a:pPr algn="ctr"/>
            <a:r>
              <a:rPr lang="en-US" altLang="zh-CN" sz="1400"/>
              <a:t>(</a:t>
            </a:r>
            <a:r>
              <a:rPr lang="zh-CN" altLang="en-US" sz="1400"/>
              <a:t>寄售</a:t>
            </a:r>
            <a:r>
              <a:rPr lang="en-US" altLang="zh-CN" sz="1400"/>
              <a:t>/</a:t>
            </a:r>
            <a:r>
              <a:rPr lang="zh-CN" altLang="en-US" sz="1400"/>
              <a:t>非寄售</a:t>
            </a:r>
            <a:r>
              <a:rPr lang="en-US" altLang="zh-CN" sz="1400"/>
              <a:t>)</a:t>
            </a:r>
          </a:p>
        </p:txBody>
      </p:sp>
      <p:sp>
        <p:nvSpPr>
          <p:cNvPr id="51" name="椭圆 50"/>
          <p:cNvSpPr/>
          <p:nvPr/>
        </p:nvSpPr>
        <p:spPr>
          <a:xfrm>
            <a:off x="2893401" y="1340768"/>
            <a:ext cx="1720826" cy="957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/>
              <a:t>1002</a:t>
            </a:r>
          </a:p>
          <a:p>
            <a:pPr algn="ctr"/>
            <a:r>
              <a:rPr lang="en-US" altLang="zh-CN" sz="1400"/>
              <a:t>(</a:t>
            </a:r>
            <a:r>
              <a:rPr lang="zh-CN" altLang="en-US" sz="1400"/>
              <a:t>寄售</a:t>
            </a:r>
            <a:r>
              <a:rPr lang="en-US" altLang="zh-CN" sz="1400"/>
              <a:t>/</a:t>
            </a:r>
            <a:r>
              <a:rPr lang="zh-CN" altLang="en-US" sz="1400"/>
              <a:t>非寄售</a:t>
            </a:r>
            <a:r>
              <a:rPr lang="en-US" altLang="zh-CN" sz="1400"/>
              <a:t>)</a:t>
            </a:r>
            <a:endParaRPr lang="zh-CN" altLang="en-US" sz="1400"/>
          </a:p>
        </p:txBody>
      </p:sp>
      <p:cxnSp>
        <p:nvCxnSpPr>
          <p:cNvPr id="55" name="直接箭头连接符 54"/>
          <p:cNvCxnSpPr>
            <a:stCxn id="68" idx="7"/>
            <a:endCxn id="51" idx="2"/>
          </p:cNvCxnSpPr>
          <p:nvPr/>
        </p:nvCxnSpPr>
        <p:spPr>
          <a:xfrm flipV="1">
            <a:off x="2026004" y="1819399"/>
            <a:ext cx="867397" cy="1006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51" idx="4"/>
            <a:endCxn id="49" idx="1"/>
          </p:cNvCxnSpPr>
          <p:nvPr/>
        </p:nvCxnSpPr>
        <p:spPr>
          <a:xfrm>
            <a:off x="3753814" y="2298030"/>
            <a:ext cx="180798" cy="6305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68" idx="6"/>
            <a:endCxn id="49" idx="2"/>
          </p:cNvCxnSpPr>
          <p:nvPr/>
        </p:nvCxnSpPr>
        <p:spPr>
          <a:xfrm>
            <a:off x="2235466" y="3281453"/>
            <a:ext cx="1450023" cy="35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1" idx="6"/>
          </p:cNvCxnSpPr>
          <p:nvPr/>
        </p:nvCxnSpPr>
        <p:spPr>
          <a:xfrm>
            <a:off x="4614227" y="1819399"/>
            <a:ext cx="2148209" cy="349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49" idx="6"/>
          </p:cNvCxnSpPr>
          <p:nvPr/>
        </p:nvCxnSpPr>
        <p:spPr>
          <a:xfrm flipV="1">
            <a:off x="5386603" y="2601659"/>
            <a:ext cx="1610671" cy="683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笑脸 64"/>
          <p:cNvSpPr/>
          <p:nvPr/>
        </p:nvSpPr>
        <p:spPr>
          <a:xfrm>
            <a:off x="6762436" y="1412776"/>
            <a:ext cx="1603573" cy="1368153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solidFill>
                  <a:sysClr val="windowText" lastClr="000000"/>
                </a:solidFill>
              </a:rPr>
              <a:t>客户</a:t>
            </a:r>
            <a:endParaRPr lang="en-US" altLang="zh-CN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zh-CN" sz="1400" dirty="0" smtClean="0">
                <a:solidFill>
                  <a:sysClr val="windowText" lastClr="000000"/>
                </a:solidFill>
              </a:rPr>
              <a:t>(</a:t>
            </a:r>
            <a:r>
              <a:rPr lang="zh-CN" altLang="en-US" sz="1400" dirty="0" smtClean="0">
                <a:solidFill>
                  <a:sysClr val="windowText" lastClr="000000"/>
                </a:solidFill>
              </a:rPr>
              <a:t>关联</a:t>
            </a:r>
            <a:r>
              <a:rPr lang="en-US" altLang="zh-CN" sz="1400" dirty="0">
                <a:solidFill>
                  <a:sysClr val="windowText" lastClr="000000"/>
                </a:solidFill>
              </a:rPr>
              <a:t>/</a:t>
            </a:r>
            <a:r>
              <a:rPr lang="zh-CN" altLang="en-US" sz="1400" dirty="0">
                <a:solidFill>
                  <a:sysClr val="windowText" lastClr="000000"/>
                </a:solidFill>
              </a:rPr>
              <a:t>委外供应商</a:t>
            </a:r>
            <a:r>
              <a:rPr lang="en-US" altLang="zh-CN" sz="1400" dirty="0">
                <a:solidFill>
                  <a:sysClr val="windowText" lastClr="000000"/>
                </a:solidFill>
              </a:rPr>
              <a:t>)</a:t>
            </a:r>
            <a:endParaRPr lang="zh-CN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3901513" y="4006300"/>
            <a:ext cx="1728192" cy="9348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/>
              <a:t>1003</a:t>
            </a:r>
          </a:p>
          <a:p>
            <a:pPr algn="ctr"/>
            <a:r>
              <a:rPr lang="en-US" altLang="zh-CN" sz="1400" dirty="0"/>
              <a:t>(</a:t>
            </a:r>
            <a:r>
              <a:rPr lang="zh-CN" altLang="en-US" sz="1400" dirty="0"/>
              <a:t>寄售</a:t>
            </a:r>
            <a:r>
              <a:rPr lang="en-US" altLang="zh-CN" sz="1400" dirty="0"/>
              <a:t>/</a:t>
            </a:r>
            <a:r>
              <a:rPr lang="zh-CN" altLang="en-US" sz="1400" dirty="0"/>
              <a:t>非寄售</a:t>
            </a:r>
            <a:r>
              <a:rPr lang="en-US" altLang="zh-CN" sz="1400" dirty="0"/>
              <a:t>)</a:t>
            </a:r>
            <a:endParaRPr lang="zh-CN" altLang="en-US" sz="1400" dirty="0"/>
          </a:p>
        </p:txBody>
      </p:sp>
      <p:cxnSp>
        <p:nvCxnSpPr>
          <p:cNvPr id="67" name="直接箭头连接符 66"/>
          <p:cNvCxnSpPr>
            <a:stCxn id="68" idx="5"/>
            <a:endCxn id="66" idx="2"/>
          </p:cNvCxnSpPr>
          <p:nvPr/>
        </p:nvCxnSpPr>
        <p:spPr>
          <a:xfrm>
            <a:off x="2026004" y="3737212"/>
            <a:ext cx="1875509" cy="7365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笑脸 67"/>
          <p:cNvSpPr/>
          <p:nvPr/>
        </p:nvSpPr>
        <p:spPr>
          <a:xfrm>
            <a:off x="805169" y="2636912"/>
            <a:ext cx="1430297" cy="1289082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solidFill>
                  <a:sysClr val="windowText" lastClr="000000"/>
                </a:solidFill>
              </a:rPr>
              <a:t>供应商</a:t>
            </a:r>
          </a:p>
        </p:txBody>
      </p:sp>
      <p:sp>
        <p:nvSpPr>
          <p:cNvPr id="69" name="流程图: 预定义过程 68"/>
          <p:cNvSpPr/>
          <p:nvPr/>
        </p:nvSpPr>
        <p:spPr>
          <a:xfrm>
            <a:off x="6925849" y="3933056"/>
            <a:ext cx="1606591" cy="720080"/>
          </a:xfrm>
          <a:prstGeom prst="flowChartPredefined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>
                <a:solidFill>
                  <a:sysClr val="windowText" lastClr="000000"/>
                </a:solidFill>
              </a:rPr>
              <a:t>车间</a:t>
            </a:r>
            <a:endParaRPr lang="en-US" altLang="zh-CN" sz="1400">
              <a:solidFill>
                <a:sysClr val="windowText" lastClr="000000"/>
              </a:solidFill>
            </a:endParaRPr>
          </a:p>
          <a:p>
            <a:pPr algn="ctr"/>
            <a:r>
              <a:rPr lang="en-US" altLang="zh-CN" sz="1400">
                <a:solidFill>
                  <a:sysClr val="windowText" lastClr="000000"/>
                </a:solidFill>
              </a:rPr>
              <a:t>(</a:t>
            </a:r>
            <a:r>
              <a:rPr lang="zh-CN" altLang="en-US" sz="1400">
                <a:solidFill>
                  <a:sysClr val="windowText" lastClr="000000"/>
                </a:solidFill>
              </a:rPr>
              <a:t>本部</a:t>
            </a:r>
            <a:r>
              <a:rPr lang="en-US" altLang="zh-CN" sz="1400">
                <a:solidFill>
                  <a:sysClr val="windowText" lastClr="000000"/>
                </a:solidFill>
              </a:rPr>
              <a:t>/</a:t>
            </a:r>
            <a:r>
              <a:rPr lang="zh-CN" altLang="en-US" sz="1400">
                <a:solidFill>
                  <a:sysClr val="windowText" lastClr="000000"/>
                </a:solidFill>
              </a:rPr>
              <a:t>申舒</a:t>
            </a:r>
            <a:r>
              <a:rPr lang="en-US" altLang="zh-CN" sz="1400">
                <a:solidFill>
                  <a:sysClr val="windowText" lastClr="000000"/>
                </a:solidFill>
              </a:rPr>
              <a:t>)</a:t>
            </a:r>
            <a:endParaRPr lang="zh-CN" altLang="en-US" sz="1400">
              <a:solidFill>
                <a:sysClr val="windowText" lastClr="000000"/>
              </a:solidFill>
            </a:endParaRPr>
          </a:p>
        </p:txBody>
      </p:sp>
      <p:cxnSp>
        <p:nvCxnSpPr>
          <p:cNvPr id="70" name="直接箭头连接符 69"/>
          <p:cNvCxnSpPr>
            <a:stCxn id="49" idx="6"/>
            <a:endCxn id="69" idx="1"/>
          </p:cNvCxnSpPr>
          <p:nvPr/>
        </p:nvCxnSpPr>
        <p:spPr>
          <a:xfrm>
            <a:off x="5386603" y="3284984"/>
            <a:ext cx="1539246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笑脸 70"/>
          <p:cNvSpPr/>
          <p:nvPr/>
        </p:nvSpPr>
        <p:spPr>
          <a:xfrm>
            <a:off x="5917737" y="5301208"/>
            <a:ext cx="1440160" cy="1296144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solidFill>
                  <a:sysClr val="windowText" lastClr="000000"/>
                </a:solidFill>
              </a:rPr>
              <a:t>客户</a:t>
            </a:r>
            <a:endParaRPr lang="en-US" altLang="zh-CN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(</a:t>
            </a:r>
            <a:r>
              <a:rPr lang="zh-CN" altLang="en-US" sz="1400" dirty="0">
                <a:solidFill>
                  <a:sysClr val="windowText" lastClr="000000"/>
                </a:solidFill>
              </a:rPr>
              <a:t>主机厂</a:t>
            </a:r>
            <a:r>
              <a:rPr lang="en-US" altLang="zh-CN" sz="1400" dirty="0">
                <a:solidFill>
                  <a:sysClr val="windowText" lastClr="000000"/>
                </a:solidFill>
              </a:rPr>
              <a:t>)</a:t>
            </a:r>
            <a:endParaRPr lang="zh-CN" alt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72" name="直接箭头连接符 71"/>
          <p:cNvCxnSpPr>
            <a:stCxn id="66" idx="7"/>
          </p:cNvCxnSpPr>
          <p:nvPr/>
        </p:nvCxnSpPr>
        <p:spPr>
          <a:xfrm flipV="1">
            <a:off x="5376617" y="2780929"/>
            <a:ext cx="2187606" cy="13622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/>
          <p:cNvSpPr/>
          <p:nvPr/>
        </p:nvSpPr>
        <p:spPr>
          <a:xfrm>
            <a:off x="2749385" y="5013176"/>
            <a:ext cx="1728192" cy="969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/>
              <a:t>3001...</a:t>
            </a:r>
          </a:p>
          <a:p>
            <a:pPr algn="ctr"/>
            <a:r>
              <a:rPr lang="en-US" altLang="zh-CN" sz="1400"/>
              <a:t>(CKD/</a:t>
            </a:r>
            <a:r>
              <a:rPr lang="zh-CN" altLang="en-US" sz="1400"/>
              <a:t>外协件非寄售</a:t>
            </a:r>
            <a:r>
              <a:rPr lang="en-US" altLang="zh-CN" sz="1400"/>
              <a:t>)</a:t>
            </a:r>
            <a:endParaRPr lang="zh-CN" altLang="en-US" sz="1400"/>
          </a:p>
        </p:txBody>
      </p:sp>
      <p:cxnSp>
        <p:nvCxnSpPr>
          <p:cNvPr id="74" name="直接箭头连接符 73"/>
          <p:cNvCxnSpPr>
            <a:stCxn id="68" idx="4"/>
            <a:endCxn id="73" idx="1"/>
          </p:cNvCxnSpPr>
          <p:nvPr/>
        </p:nvCxnSpPr>
        <p:spPr>
          <a:xfrm>
            <a:off x="1520318" y="3925994"/>
            <a:ext cx="1482155" cy="1229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51" idx="5"/>
            <a:endCxn id="69" idx="0"/>
          </p:cNvCxnSpPr>
          <p:nvPr/>
        </p:nvCxnSpPr>
        <p:spPr>
          <a:xfrm>
            <a:off x="4362218" y="2157842"/>
            <a:ext cx="3366927" cy="17752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267"/>
          <p:cNvSpPr txBox="1"/>
          <p:nvPr/>
        </p:nvSpPr>
        <p:spPr>
          <a:xfrm>
            <a:off x="4693601" y="2348880"/>
            <a:ext cx="1082348" cy="30777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/>
              <a:t>仅申舒物料</a:t>
            </a:r>
          </a:p>
        </p:txBody>
      </p:sp>
      <p:cxnSp>
        <p:nvCxnSpPr>
          <p:cNvPr id="77" name="直接箭头连接符 76"/>
          <p:cNvCxnSpPr>
            <a:stCxn id="66" idx="6"/>
            <a:endCxn id="69" idx="1"/>
          </p:cNvCxnSpPr>
          <p:nvPr/>
        </p:nvCxnSpPr>
        <p:spPr>
          <a:xfrm flipV="1">
            <a:off x="5629705" y="4293096"/>
            <a:ext cx="1296144" cy="1806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>
            <a:stCxn id="73" idx="6"/>
            <a:endCxn id="71" idx="2"/>
          </p:cNvCxnSpPr>
          <p:nvPr/>
        </p:nvCxnSpPr>
        <p:spPr>
          <a:xfrm>
            <a:off x="4477577" y="5497833"/>
            <a:ext cx="1440160" cy="4514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采购结算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自动记采购未开票，自动传入</a:t>
            </a:r>
            <a:r>
              <a:rPr lang="en-US" altLang="zh-CN" dirty="0" smtClean="0"/>
              <a:t>SAP(</a:t>
            </a:r>
            <a:r>
              <a:rPr lang="zh-CN" altLang="en-US" dirty="0" smtClean="0"/>
              <a:t>采购收货</a:t>
            </a:r>
            <a:r>
              <a:rPr lang="en-US" altLang="zh-CN" dirty="0" smtClean="0"/>
              <a:t>)</a:t>
            </a:r>
          </a:p>
          <a:p>
            <a:pPr marL="1001713" lvl="1" indent="-457200"/>
            <a:r>
              <a:rPr lang="zh-CN" altLang="en-US" dirty="0" smtClean="0"/>
              <a:t>到货结算：收货确认时记采购未开票</a:t>
            </a:r>
            <a:endParaRPr lang="en-US" altLang="zh-CN" dirty="0" smtClean="0"/>
          </a:p>
          <a:p>
            <a:pPr marL="1001713" lvl="1" indent="-457200"/>
            <a:r>
              <a:rPr lang="zh-CN" altLang="en-US" dirty="0" smtClean="0"/>
              <a:t>寄售结算：收货确认时记供应商寄售，再根据库存移动自动转采购未开票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采购员创建采购账单</a:t>
            </a:r>
            <a:endParaRPr lang="en-US" altLang="zh-CN" dirty="0" smtClean="0"/>
          </a:p>
          <a:p>
            <a:pPr marL="1001713" lvl="1" indent="-457200">
              <a:buFont typeface="+mj-lt"/>
              <a:buAutoNum type="alphaLcParenR"/>
            </a:pPr>
            <a:r>
              <a:rPr lang="zh-CN" altLang="en-US" dirty="0" smtClean="0"/>
              <a:t>选择条件</a:t>
            </a:r>
            <a:r>
              <a:rPr lang="en-US" altLang="zh-CN" dirty="0" smtClean="0"/>
              <a:t>(</a:t>
            </a:r>
            <a:r>
              <a:rPr lang="zh-CN" altLang="en-US" dirty="0" smtClean="0"/>
              <a:t>供应商</a:t>
            </a:r>
            <a:r>
              <a:rPr lang="en-US" altLang="zh-CN" dirty="0" smtClean="0"/>
              <a:t>/</a:t>
            </a:r>
            <a:r>
              <a:rPr lang="zh-CN" altLang="en-US" dirty="0" smtClean="0"/>
              <a:t>时间段</a:t>
            </a:r>
            <a:r>
              <a:rPr lang="en-US" altLang="zh-CN" dirty="0" smtClean="0"/>
              <a:t>)</a:t>
            </a:r>
            <a:r>
              <a:rPr lang="zh-CN" altLang="en-US" dirty="0" smtClean="0"/>
              <a:t>查询采购未开票明细</a:t>
            </a:r>
            <a:endParaRPr lang="en-US" altLang="zh-CN" dirty="0" smtClean="0"/>
          </a:p>
          <a:p>
            <a:pPr marL="1001713" lvl="1" indent="-457200">
              <a:buFont typeface="+mj-lt"/>
              <a:buAutoNum type="alphaLcParenR"/>
            </a:pPr>
            <a:r>
              <a:rPr lang="zh-CN" altLang="en-US" dirty="0" smtClean="0"/>
              <a:t>按付款条款和采购合同确认账单明细和金额</a:t>
            </a:r>
            <a:endParaRPr lang="en-US" altLang="zh-CN" dirty="0" smtClean="0"/>
          </a:p>
          <a:p>
            <a:pPr marL="1001713" lvl="1" indent="-457200">
              <a:buFont typeface="+mj-lt"/>
              <a:buAutoNum type="alphaLcParenR"/>
            </a:pPr>
            <a:r>
              <a:rPr lang="zh-CN" altLang="en-US" dirty="0" smtClean="0"/>
              <a:t>保存采购账单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采购员核对采购账单和发票，确保金额相符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释放采购账单，自动传入</a:t>
            </a:r>
            <a:r>
              <a:rPr lang="en-US" altLang="zh-CN" dirty="0" smtClean="0"/>
              <a:t>SAP(</a:t>
            </a:r>
            <a:r>
              <a:rPr lang="zh-CN" altLang="en-US" dirty="0" smtClean="0"/>
              <a:t>采购发票暂存凭证</a:t>
            </a:r>
            <a:r>
              <a:rPr lang="en-US" altLang="zh-CN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将采购账单和发票交财务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财务复核采购账单和发票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在</a:t>
            </a:r>
            <a:r>
              <a:rPr lang="en-US" altLang="zh-CN" dirty="0" smtClean="0"/>
              <a:t>SAP</a:t>
            </a:r>
            <a:r>
              <a:rPr lang="zh-CN" altLang="en-US" dirty="0" smtClean="0"/>
              <a:t>做采购结算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50</a:t>
            </a:fld>
            <a:endParaRPr lang="de-DE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材料</a:t>
            </a:r>
            <a:r>
              <a:rPr lang="en-US" altLang="zh-CN" dirty="0" smtClean="0"/>
              <a:t>/</a:t>
            </a:r>
            <a:r>
              <a:rPr lang="zh-CN" altLang="en-US" dirty="0" smtClean="0"/>
              <a:t>半成品销售结算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物流部将销售确认单据（客户回单、系统收货单）交客户项目部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客户项目部创建销售账单</a:t>
            </a:r>
            <a:endParaRPr lang="en-US" altLang="zh-CN" dirty="0" smtClean="0"/>
          </a:p>
          <a:p>
            <a:pPr marL="1001713" lvl="1" indent="-457200">
              <a:buFont typeface="+mj-lt"/>
              <a:buAutoNum type="alphaLcParenR"/>
            </a:pPr>
            <a:r>
              <a:rPr lang="zh-CN" altLang="en-US" dirty="0" smtClean="0"/>
              <a:t>选择条件</a:t>
            </a:r>
            <a:r>
              <a:rPr lang="en-US" altLang="zh-CN" dirty="0" smtClean="0"/>
              <a:t>(</a:t>
            </a:r>
            <a:r>
              <a:rPr lang="zh-CN" altLang="en-US" dirty="0" smtClean="0"/>
              <a:t>客户</a:t>
            </a:r>
            <a:r>
              <a:rPr lang="en-US" altLang="zh-CN" dirty="0" smtClean="0"/>
              <a:t>/</a:t>
            </a:r>
            <a:r>
              <a:rPr lang="zh-CN" altLang="en-US" dirty="0" smtClean="0"/>
              <a:t>时间段</a:t>
            </a:r>
            <a:r>
              <a:rPr lang="en-US" altLang="zh-CN" dirty="0" smtClean="0"/>
              <a:t>)</a:t>
            </a:r>
            <a:r>
              <a:rPr lang="zh-CN" altLang="en-US" dirty="0" smtClean="0"/>
              <a:t>查询销售未开票明细</a:t>
            </a:r>
            <a:endParaRPr lang="en-US" altLang="zh-CN" dirty="0" smtClean="0"/>
          </a:p>
          <a:p>
            <a:pPr marL="1001713" lvl="1" indent="-457200">
              <a:buFont typeface="+mj-lt"/>
              <a:buAutoNum type="alphaLcParenR"/>
            </a:pPr>
            <a:r>
              <a:rPr lang="zh-CN" altLang="en-US" dirty="0" smtClean="0"/>
              <a:t>未开票数量和金额勾对（按物流提供的销售确认单据：客户回单、系统收货单）</a:t>
            </a:r>
            <a:endParaRPr lang="en-US" altLang="zh-CN" dirty="0" smtClean="0"/>
          </a:p>
          <a:p>
            <a:pPr marL="1001713" lvl="1" indent="-457200">
              <a:buFont typeface="+mj-lt"/>
              <a:buAutoNum type="alphaLcParenR"/>
            </a:pPr>
            <a:r>
              <a:rPr lang="zh-CN" altLang="en-US" dirty="0" smtClean="0"/>
              <a:t>保存销售账单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释放销售账单，自动传入</a:t>
            </a:r>
            <a:r>
              <a:rPr lang="en-US" altLang="zh-CN" dirty="0" smtClean="0"/>
              <a:t>SAP</a:t>
            </a:r>
            <a:r>
              <a:rPr lang="zh-CN" altLang="en-US" dirty="0" smtClean="0"/>
              <a:t>生成</a:t>
            </a:r>
            <a:r>
              <a:rPr lang="en-US" altLang="zh-CN" dirty="0" smtClean="0"/>
              <a:t>84</a:t>
            </a:r>
            <a:r>
              <a:rPr lang="zh-CN" altLang="en-US" dirty="0" smtClean="0"/>
              <a:t>单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将销售账单和销售单据交财务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财务部复核销售账单和销售单据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在</a:t>
            </a:r>
            <a:r>
              <a:rPr lang="en-US" altLang="zh-CN" dirty="0" smtClean="0"/>
              <a:t>SAP</a:t>
            </a:r>
            <a:r>
              <a:rPr lang="zh-CN" altLang="en-US" dirty="0" smtClean="0"/>
              <a:t>做销售结算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在金税系统开票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51</a:t>
            </a:fld>
            <a:endParaRPr lang="de-DE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52</a:t>
            </a:fld>
            <a:endParaRPr lang="de-DE" altLang="zh-CN" dirty="0"/>
          </a:p>
        </p:txBody>
      </p:sp>
      <p:sp>
        <p:nvSpPr>
          <p:cNvPr id="5" name="标题 7"/>
          <p:cNvSpPr>
            <a:spLocks noGrp="1"/>
          </p:cNvSpPr>
          <p:nvPr>
            <p:ph type="title"/>
          </p:nvPr>
        </p:nvSpPr>
        <p:spPr>
          <a:xfrm>
            <a:off x="398463" y="285750"/>
            <a:ext cx="5757862" cy="719138"/>
          </a:xfrm>
        </p:spPr>
        <p:txBody>
          <a:bodyPr/>
          <a:lstStyle/>
          <a:p>
            <a:r>
              <a:rPr lang="zh-CN" altLang="en-US" dirty="0" smtClean="0"/>
              <a:t>讨论</a:t>
            </a:r>
            <a:endParaRPr lang="zh-CN" altLang="en-US" dirty="0"/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6185641" y="1844824"/>
            <a:ext cx="1266679" cy="5232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1433" tIns="45716" rIns="91433" bIns="45716">
            <a:spAutoFit/>
          </a:bodyPr>
          <a:lstStyle/>
          <a:p>
            <a:pPr algn="ctr" eaLnBrk="0" hangingPunct="0"/>
            <a:r>
              <a:rPr kumimoji="1" lang="zh-CN" altLang="en-US" b="1" dirty="0" smtClean="0">
                <a:solidFill>
                  <a:srgbClr val="CC6600"/>
                </a:solidFill>
                <a:latin typeface="+mn-ea"/>
                <a:ea typeface="+mn-ea"/>
              </a:rPr>
              <a:t>问题？</a:t>
            </a:r>
            <a:endParaRPr kumimoji="1" lang="zh-CN" altLang="en-US" b="1" dirty="0">
              <a:solidFill>
                <a:srgbClr val="CC6600"/>
              </a:solidFill>
              <a:latin typeface="+mn-ea"/>
              <a:ea typeface="+mn-ea"/>
            </a:endParaRPr>
          </a:p>
        </p:txBody>
      </p:sp>
      <p:pic>
        <p:nvPicPr>
          <p:cNvPr id="7" name="Picture 5" descr="group-discussion_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5201" y="2132856"/>
            <a:ext cx="3760788" cy="289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供货场景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6</a:t>
            </a:fld>
            <a:endParaRPr lang="de-DE" altLang="zh-CN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23528" y="1196752"/>
          <a:ext cx="8640961" cy="544477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936104"/>
                <a:gridCol w="792088"/>
                <a:gridCol w="1370590"/>
                <a:gridCol w="1814904"/>
                <a:gridCol w="766293"/>
                <a:gridCol w="917535"/>
                <a:gridCol w="2043447"/>
              </a:tblGrid>
              <a:tr h="2356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/>
                        <a:t>供应商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/>
                        <a:t>发货地点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/>
                        <a:t>目的库位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/>
                        <a:t>物料种类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/>
                        <a:t>供货提前期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/>
                        <a:t>供货频次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/>
                        <a:t>拉料方式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64963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/>
                        <a:t>舒富国际贸易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/>
                        <a:t>原产地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/>
                        <a:t>香花库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/>
                        <a:t>橡胶、炼胶小料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 dirty="0"/>
                        <a:t>3</a:t>
                      </a:r>
                      <a:r>
                        <a:rPr lang="zh-CN" altLang="en-US" sz="1200" u="none" strike="noStrike" dirty="0"/>
                        <a:t>～</a:t>
                      </a:r>
                      <a:r>
                        <a:rPr lang="en-US" altLang="zh-CN" sz="1200" u="none" strike="noStrike" dirty="0"/>
                        <a:t>4</a:t>
                      </a:r>
                      <a:r>
                        <a:rPr lang="zh-CN" altLang="en-US" sz="1200" u="none" strike="noStrike" dirty="0"/>
                        <a:t>个月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 dirty="0"/>
                        <a:t>1</a:t>
                      </a:r>
                      <a:r>
                        <a:rPr lang="zh-CN" altLang="en-US" sz="1200" u="none" strike="noStrike" dirty="0"/>
                        <a:t>次</a:t>
                      </a:r>
                      <a:r>
                        <a:rPr lang="en-US" altLang="zh-CN" sz="1200" u="none" strike="noStrike" dirty="0"/>
                        <a:t>/</a:t>
                      </a:r>
                      <a:r>
                        <a:rPr lang="zh-CN" altLang="en-US" sz="1200" u="none" strike="noStrike" dirty="0"/>
                        <a:t>月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 dirty="0"/>
                        <a:t>1</a:t>
                      </a:r>
                      <a:r>
                        <a:rPr lang="zh-CN" altLang="en-US" sz="1200" u="none" strike="noStrike" dirty="0"/>
                        <a:t>年计划</a:t>
                      </a:r>
                      <a:r>
                        <a:rPr lang="en-US" altLang="zh-CN" sz="1200" u="none" strike="noStrike" dirty="0"/>
                        <a:t>(8/9</a:t>
                      </a:r>
                      <a:r>
                        <a:rPr lang="zh-CN" altLang="en-US" sz="1200" u="none" strike="noStrike" dirty="0"/>
                        <a:t>月份提供</a:t>
                      </a:r>
                      <a:r>
                        <a:rPr lang="en-US" altLang="zh-CN" sz="1200" u="none" strike="noStrike" dirty="0"/>
                        <a:t>)</a:t>
                      </a:r>
                      <a:br>
                        <a:rPr lang="en-US" altLang="zh-CN" sz="1200" u="none" strike="noStrike" dirty="0"/>
                      </a:br>
                      <a:r>
                        <a:rPr lang="en-US" altLang="zh-CN" sz="1200" u="none" strike="noStrike" dirty="0"/>
                        <a:t>+3</a:t>
                      </a:r>
                      <a:r>
                        <a:rPr lang="zh-CN" altLang="en-US" sz="1200" u="none" strike="noStrike" dirty="0"/>
                        <a:t>个月滚动计划</a:t>
                      </a:r>
                      <a:r>
                        <a:rPr lang="en-US" altLang="zh-CN" sz="1200" u="none" strike="noStrike" dirty="0"/>
                        <a:t>(</a:t>
                      </a:r>
                      <a:r>
                        <a:rPr lang="zh-CN" altLang="en-US" sz="1200" u="none" strike="noStrike" dirty="0"/>
                        <a:t>每个月给</a:t>
                      </a:r>
                      <a:r>
                        <a:rPr lang="en-US" altLang="zh-CN" sz="1200" u="none" strike="noStrike" dirty="0"/>
                        <a:t>N+1~N+3)</a:t>
                      </a:r>
                      <a:br>
                        <a:rPr lang="en-US" altLang="zh-CN" sz="1200" u="none" strike="noStrike" dirty="0"/>
                      </a:br>
                      <a:r>
                        <a:rPr lang="en-US" altLang="zh-CN" sz="1200" u="none" strike="noStrike" dirty="0"/>
                        <a:t>+</a:t>
                      </a:r>
                      <a:r>
                        <a:rPr lang="zh-CN" altLang="en-US" sz="1200" u="none" strike="noStrike" dirty="0"/>
                        <a:t>零星拉动</a:t>
                      </a:r>
                      <a:r>
                        <a:rPr lang="en-US" altLang="zh-CN" sz="1200" u="none" strike="noStrike" dirty="0"/>
                        <a:t>(</a:t>
                      </a:r>
                      <a:r>
                        <a:rPr lang="zh-CN" altLang="en-US" sz="1200" u="none" strike="noStrike" dirty="0"/>
                        <a:t>针对新项目</a:t>
                      </a:r>
                      <a:r>
                        <a:rPr lang="en-US" altLang="zh-CN" sz="1200" u="none" strike="noStrike" dirty="0"/>
                        <a:t>)</a:t>
                      </a:r>
                      <a:br>
                        <a:rPr lang="en-US" altLang="zh-CN" sz="1200" u="none" strike="noStrike" dirty="0"/>
                      </a:br>
                      <a:r>
                        <a:rPr lang="en-US" altLang="zh-CN" sz="1200" u="none" strike="noStrike" dirty="0"/>
                        <a:t>+</a:t>
                      </a:r>
                      <a:r>
                        <a:rPr lang="zh-CN" altLang="en-US" sz="1200" u="none" strike="noStrike" dirty="0"/>
                        <a:t>紧急拉动</a:t>
                      </a:r>
                      <a:r>
                        <a:rPr lang="en-US" altLang="zh-CN" sz="1200" u="none" strike="noStrike" dirty="0"/>
                        <a:t>(</a:t>
                      </a:r>
                      <a:r>
                        <a:rPr lang="zh-CN" altLang="en-US" sz="1200" u="none" strike="noStrike" dirty="0"/>
                        <a:t>空运</a:t>
                      </a:r>
                      <a:r>
                        <a:rPr lang="en-US" altLang="zh-CN" sz="1200" u="none" strike="noStrike" dirty="0"/>
                        <a:t>)</a:t>
                      </a:r>
                      <a:br>
                        <a:rPr lang="en-US" altLang="zh-CN" sz="1200" u="none" strike="noStrike" dirty="0"/>
                      </a:br>
                      <a:r>
                        <a:rPr lang="zh-CN" altLang="en-US" sz="1200" u="none" strike="noStrike" dirty="0"/>
                        <a:t>排计划的时候考虑海运在途库存</a:t>
                      </a:r>
                      <a:r>
                        <a:rPr lang="en-US" altLang="zh-CN" sz="1200" u="none" strike="noStrike" dirty="0"/>
                        <a:t>(</a:t>
                      </a:r>
                      <a:r>
                        <a:rPr lang="zh-CN" altLang="en-US" sz="1200" u="none" strike="noStrike" dirty="0"/>
                        <a:t>舒富反馈</a:t>
                      </a:r>
                      <a:r>
                        <a:rPr lang="en-US" altLang="zh-CN" sz="1200" u="none" strike="noStrike" dirty="0"/>
                        <a:t>)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9426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/>
                        <a:t>舒富国际贸易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/>
                        <a:t>香花库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/>
                        <a:t>申雅原材料仓库</a:t>
                      </a:r>
                      <a:r>
                        <a:rPr lang="en-US" altLang="zh-CN" sz="1200" u="none" strike="noStrike"/>
                        <a:t>1001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/>
                        <a:t>橡胶、炼胶小料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/>
                        <a:t>1</a:t>
                      </a:r>
                      <a:r>
                        <a:rPr lang="zh-CN" altLang="en-US" sz="1200" u="none" strike="noStrike"/>
                        <a:t>天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/>
                        <a:t>1-2</a:t>
                      </a:r>
                      <a:r>
                        <a:rPr lang="zh-CN" altLang="en-US" sz="1200" u="none" strike="noStrike"/>
                        <a:t>次</a:t>
                      </a:r>
                      <a:r>
                        <a:rPr lang="en-US" altLang="zh-CN" sz="1200" u="none" strike="noStrike"/>
                        <a:t>/</a:t>
                      </a:r>
                      <a:r>
                        <a:rPr lang="zh-CN" altLang="en-US" sz="1200" u="none" strike="noStrike"/>
                        <a:t>天</a:t>
                      </a:r>
                      <a:br>
                        <a:rPr lang="zh-CN" altLang="en-US" sz="1200" u="none" strike="noStrike"/>
                      </a:br>
                      <a:r>
                        <a:rPr lang="zh-CN" altLang="en-US" sz="1200" u="none" strike="noStrike"/>
                        <a:t>仅白天送货</a:t>
                      </a:r>
                      <a:r>
                        <a:rPr lang="en-US" altLang="zh-CN" sz="1200" u="none" strike="noStrike"/>
                        <a:t>7-8</a:t>
                      </a:r>
                      <a:r>
                        <a:rPr lang="zh-CN" altLang="en-US" sz="1200" u="none" strike="noStrike"/>
                        <a:t>次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/>
                        <a:t>仓库按照库存</a:t>
                      </a:r>
                      <a:r>
                        <a:rPr lang="en-US" altLang="zh-CN" sz="1200" u="none" strike="noStrike"/>
                        <a:t>+</a:t>
                      </a:r>
                      <a:r>
                        <a:rPr lang="zh-CN" altLang="en-US" sz="1200" u="none" strike="noStrike"/>
                        <a:t>生产计划发</a:t>
                      </a:r>
                      <a:r>
                        <a:rPr lang="en-US" altLang="zh-CN" sz="1200" u="none" strike="noStrike"/>
                        <a:t>email</a:t>
                      </a:r>
                      <a:r>
                        <a:rPr lang="zh-CN" altLang="en-US" sz="1200" u="none" strike="noStrike"/>
                        <a:t>拉动单</a:t>
                      </a:r>
                      <a:br>
                        <a:rPr lang="zh-CN" altLang="en-US" sz="1200" u="none" strike="noStrike"/>
                      </a:br>
                      <a:r>
                        <a:rPr lang="zh-CN" altLang="en-US" sz="1200" u="none" strike="noStrike"/>
                        <a:t>上午：按生产计划算主料需求；</a:t>
                      </a:r>
                      <a:br>
                        <a:rPr lang="zh-CN" altLang="en-US" sz="1200" u="none" strike="noStrike"/>
                      </a:br>
                      <a:r>
                        <a:rPr lang="zh-CN" altLang="en-US" sz="1200" u="none" strike="noStrike"/>
                        <a:t>下午：按照各区域领料单补充拉动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23566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/>
                        <a:t>舒富贸易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/>
                        <a:t>原产地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/>
                        <a:t>香花库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/>
                        <a:t>白料</a:t>
                      </a:r>
                      <a:r>
                        <a:rPr lang="en-US" altLang="zh-CN" sz="1200" u="none" strike="noStrike"/>
                        <a:t>/</a:t>
                      </a:r>
                      <a:r>
                        <a:rPr lang="zh-CN" altLang="en-US" sz="1200" u="none" strike="noStrike"/>
                        <a:t>骨架</a:t>
                      </a:r>
                      <a:r>
                        <a:rPr lang="en-US" altLang="zh-CN" sz="1200" u="none" strike="noStrike"/>
                        <a:t>(</a:t>
                      </a:r>
                      <a:r>
                        <a:rPr lang="zh-CN" altLang="en-US" sz="1200" u="none" strike="noStrike"/>
                        <a:t>进口非</a:t>
                      </a:r>
                      <a:r>
                        <a:rPr lang="en-US" altLang="zh-CN" sz="1200" u="none" strike="noStrike"/>
                        <a:t>BFC)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9426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/>
                        <a:t>舒富贸易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/>
                        <a:t>香花库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/>
                        <a:t>申雅原材料仓库</a:t>
                      </a:r>
                      <a:r>
                        <a:rPr lang="en-US" altLang="zh-CN" sz="1200" u="none" strike="noStrike"/>
                        <a:t>1001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/>
                        <a:t>白料</a:t>
                      </a:r>
                      <a:r>
                        <a:rPr lang="en-US" altLang="zh-CN" sz="1200" u="none" strike="noStrike"/>
                        <a:t>/</a:t>
                      </a:r>
                      <a:r>
                        <a:rPr lang="zh-CN" altLang="en-US" sz="1200" u="none" strike="noStrike"/>
                        <a:t>骨架</a:t>
                      </a:r>
                      <a:r>
                        <a:rPr lang="en-US" altLang="zh-CN" sz="1200" u="none" strike="noStrike"/>
                        <a:t>(</a:t>
                      </a:r>
                      <a:r>
                        <a:rPr lang="zh-CN" altLang="en-US" sz="1200" u="none" strike="noStrike"/>
                        <a:t>进口非</a:t>
                      </a:r>
                      <a:r>
                        <a:rPr lang="en-US" altLang="zh-CN" sz="1200" u="none" strike="noStrike"/>
                        <a:t>BFC)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/>
                        <a:t>1</a:t>
                      </a:r>
                      <a:r>
                        <a:rPr lang="zh-CN" altLang="en-US" sz="1200" u="none" strike="noStrike"/>
                        <a:t>天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 dirty="0"/>
                        <a:t>1-2</a:t>
                      </a:r>
                      <a:r>
                        <a:rPr lang="zh-CN" altLang="en-US" sz="1200" u="none" strike="noStrike" dirty="0"/>
                        <a:t>次</a:t>
                      </a:r>
                      <a:r>
                        <a:rPr lang="en-US" altLang="zh-CN" sz="1200" u="none" strike="noStrike" dirty="0"/>
                        <a:t>/</a:t>
                      </a:r>
                      <a:r>
                        <a:rPr lang="zh-CN" altLang="en-US" sz="1200" u="none" strike="noStrike" dirty="0"/>
                        <a:t>天</a:t>
                      </a:r>
                      <a:br>
                        <a:rPr lang="zh-CN" altLang="en-US" sz="1200" u="none" strike="noStrike" dirty="0"/>
                      </a:br>
                      <a:r>
                        <a:rPr lang="zh-CN" altLang="en-US" sz="1200" u="none" strike="noStrike" dirty="0"/>
                        <a:t>仅白天送货</a:t>
                      </a:r>
                      <a:r>
                        <a:rPr lang="en-US" altLang="zh-CN" sz="1200" u="none" strike="noStrike" dirty="0"/>
                        <a:t>7-8</a:t>
                      </a:r>
                      <a:r>
                        <a:rPr lang="zh-CN" altLang="en-US" sz="1200" u="none" strike="noStrike" dirty="0" smtClean="0"/>
                        <a:t>次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/>
                        <a:t>仓库按照库存</a:t>
                      </a:r>
                      <a:r>
                        <a:rPr lang="en-US" altLang="zh-CN" sz="1200" u="none" strike="noStrike"/>
                        <a:t>+</a:t>
                      </a:r>
                      <a:r>
                        <a:rPr lang="zh-CN" altLang="en-US" sz="1200" u="none" strike="noStrike"/>
                        <a:t>生产计划发</a:t>
                      </a:r>
                      <a:r>
                        <a:rPr lang="en-US" altLang="zh-CN" sz="1200" u="none" strike="noStrike"/>
                        <a:t>email</a:t>
                      </a:r>
                      <a:r>
                        <a:rPr lang="zh-CN" altLang="en-US" sz="1200" u="none" strike="noStrike"/>
                        <a:t>拉动单</a:t>
                      </a:r>
                      <a:br>
                        <a:rPr lang="zh-CN" altLang="en-US" sz="1200" u="none" strike="noStrike"/>
                      </a:br>
                      <a:r>
                        <a:rPr lang="zh-CN" altLang="en-US" sz="1200" u="none" strike="noStrike"/>
                        <a:t>上午：按生产计划算主料需求；</a:t>
                      </a:r>
                      <a:br>
                        <a:rPr lang="zh-CN" altLang="en-US" sz="1200" u="none" strike="noStrike"/>
                      </a:br>
                      <a:r>
                        <a:rPr lang="zh-CN" altLang="en-US" sz="1200" u="none" strike="noStrike"/>
                        <a:t>下午：按照各区域领料单补充拉动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47132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/>
                        <a:t>国内供应商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/>
                        <a:t>原产地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/>
                        <a:t>香花库</a:t>
                      </a:r>
                      <a:r>
                        <a:rPr lang="en-US" altLang="zh-CN" sz="1200" u="none" strike="noStrike"/>
                        <a:t>1002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/>
                        <a:t>骨架</a:t>
                      </a:r>
                      <a:r>
                        <a:rPr lang="en-US" altLang="zh-CN" sz="1200" u="none" strike="noStrike"/>
                        <a:t>(</a:t>
                      </a:r>
                      <a:r>
                        <a:rPr lang="zh-CN" altLang="en-US" sz="1200" u="none" strike="noStrike"/>
                        <a:t>国产非</a:t>
                      </a:r>
                      <a:r>
                        <a:rPr lang="en-US" altLang="zh-CN" sz="1200" u="none" strike="noStrike"/>
                        <a:t>BFC)/</a:t>
                      </a:r>
                      <a:r>
                        <a:rPr lang="zh-CN" altLang="en-US" sz="1200" u="none" strike="noStrike"/>
                        <a:t>炭黑</a:t>
                      </a:r>
                      <a:r>
                        <a:rPr lang="en-US" altLang="zh-CN" sz="1200" u="none" strike="noStrike"/>
                        <a:t>/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/>
                        <a:t>本地</a:t>
                      </a:r>
                      <a:r>
                        <a:rPr lang="en-US" altLang="zh-CN" sz="1200" u="none" strike="noStrike"/>
                        <a:t>1</a:t>
                      </a:r>
                      <a:r>
                        <a:rPr lang="zh-CN" altLang="en-US" sz="1200" u="none" strike="noStrike"/>
                        <a:t>天</a:t>
                      </a:r>
                      <a:br>
                        <a:rPr lang="zh-CN" altLang="en-US" sz="1200" u="none" strike="noStrike"/>
                      </a:br>
                      <a:r>
                        <a:rPr lang="zh-CN" altLang="en-US" sz="1200" u="none" strike="noStrike"/>
                        <a:t>外地</a:t>
                      </a:r>
                      <a:r>
                        <a:rPr lang="en-US" altLang="zh-CN" sz="1200" u="none" strike="noStrike"/>
                        <a:t>2-7</a:t>
                      </a:r>
                      <a:r>
                        <a:rPr lang="zh-CN" altLang="en-US" sz="1200" u="none" strike="noStrike"/>
                        <a:t>天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 dirty="0"/>
                        <a:t>1</a:t>
                      </a:r>
                      <a:r>
                        <a:rPr lang="zh-CN" altLang="en-US" sz="1200" u="none" strike="noStrike" dirty="0"/>
                        <a:t>次</a:t>
                      </a:r>
                      <a:r>
                        <a:rPr lang="en-US" altLang="zh-CN" sz="1200" u="none" strike="noStrike" dirty="0"/>
                        <a:t>/</a:t>
                      </a:r>
                      <a:r>
                        <a:rPr lang="zh-CN" altLang="en-US" sz="1200" u="none" strike="noStrike" dirty="0"/>
                        <a:t>周</a:t>
                      </a:r>
                      <a:r>
                        <a:rPr lang="en-US" altLang="zh-CN" sz="1200" u="none" strike="noStrike" dirty="0"/>
                        <a:t>(</a:t>
                      </a:r>
                      <a:r>
                        <a:rPr lang="zh-CN" altLang="en-US" sz="1200" u="none" strike="noStrike" dirty="0"/>
                        <a:t>炭黑</a:t>
                      </a:r>
                      <a:r>
                        <a:rPr lang="en-US" altLang="zh-CN" sz="1200" u="none" strike="noStrike" dirty="0"/>
                        <a:t>)</a:t>
                      </a:r>
                      <a:br>
                        <a:rPr lang="en-US" altLang="zh-CN" sz="1200" u="none" strike="noStrike" dirty="0"/>
                      </a:br>
                      <a:r>
                        <a:rPr lang="en-US" altLang="zh-CN" sz="1200" u="none" strike="noStrike" dirty="0"/>
                        <a:t>1</a:t>
                      </a:r>
                      <a:r>
                        <a:rPr lang="zh-CN" altLang="en-US" sz="1200" u="none" strike="noStrike" dirty="0"/>
                        <a:t>次</a:t>
                      </a:r>
                      <a:r>
                        <a:rPr lang="en-US" altLang="zh-CN" sz="1200" u="none" strike="noStrike" dirty="0"/>
                        <a:t>/</a:t>
                      </a:r>
                      <a:r>
                        <a:rPr lang="zh-CN" altLang="en-US" sz="1200" u="none" strike="noStrike" dirty="0"/>
                        <a:t>月（骨架</a:t>
                      </a:r>
                      <a:r>
                        <a:rPr lang="en-US" altLang="zh-CN" sz="1200" u="none" strike="noStrike" dirty="0"/>
                        <a:t>)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/>
                        <a:t>每月计划拉动，参照上月拉动量及本月生产计划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23566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/>
                        <a:t>国内供应商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/>
                        <a:t>香花库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/>
                        <a:t>申雅原材料仓库</a:t>
                      </a:r>
                      <a:r>
                        <a:rPr lang="en-US" altLang="zh-CN" sz="1200" u="none" strike="noStrike"/>
                        <a:t>1001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/>
                        <a:t>骨架</a:t>
                      </a:r>
                      <a:r>
                        <a:rPr lang="en-US" altLang="zh-CN" sz="1200" u="none" strike="noStrike"/>
                        <a:t>(</a:t>
                      </a:r>
                      <a:r>
                        <a:rPr lang="zh-CN" altLang="en-US" sz="1200" u="none" strike="noStrike"/>
                        <a:t>国产非</a:t>
                      </a:r>
                      <a:r>
                        <a:rPr lang="en-US" altLang="zh-CN" sz="1200" u="none" strike="noStrike"/>
                        <a:t>BFC)/</a:t>
                      </a:r>
                      <a:r>
                        <a:rPr lang="zh-CN" altLang="en-US" sz="1200" u="none" strike="noStrike"/>
                        <a:t>炭黑</a:t>
                      </a:r>
                      <a:r>
                        <a:rPr lang="en-US" altLang="zh-CN" sz="1200" u="none" strike="noStrike"/>
                        <a:t>/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23566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/>
                        <a:t>国内供应商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/>
                        <a:t>原产地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/>
                        <a:t>香花库</a:t>
                      </a:r>
                      <a:r>
                        <a:rPr lang="en-US" altLang="zh-CN" sz="1200" u="none" strike="noStrike"/>
                        <a:t>1002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/>
                        <a:t>石蜡油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/>
                        <a:t>1</a:t>
                      </a:r>
                      <a:r>
                        <a:rPr lang="zh-CN" altLang="en-US" sz="1200" u="none" strike="noStrike"/>
                        <a:t>天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/>
                        <a:t>1</a:t>
                      </a:r>
                      <a:r>
                        <a:rPr lang="zh-CN" altLang="en-US" sz="1200" u="none" strike="noStrike"/>
                        <a:t>次</a:t>
                      </a:r>
                      <a:r>
                        <a:rPr lang="en-US" altLang="zh-CN" sz="1200" u="none" strike="noStrike"/>
                        <a:t>/</a:t>
                      </a:r>
                      <a:r>
                        <a:rPr lang="zh-CN" altLang="en-US" sz="1200" u="none" strike="noStrike"/>
                        <a:t>天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/>
                        <a:t>按照消耗补充库存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23566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/>
                        <a:t>国内供应商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/>
                        <a:t>原产地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/>
                        <a:t>申雅原材料仓库</a:t>
                      </a:r>
                      <a:r>
                        <a:rPr lang="en-US" altLang="zh-CN" sz="1200" u="none" strike="noStrike"/>
                        <a:t>1001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/>
                        <a:t>石蜡油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/>
                        <a:t>1</a:t>
                      </a:r>
                      <a:r>
                        <a:rPr lang="zh-CN" altLang="en-US" sz="1200" u="none" strike="noStrike"/>
                        <a:t>天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/>
                        <a:t>1</a:t>
                      </a:r>
                      <a:r>
                        <a:rPr lang="zh-CN" altLang="en-US" sz="1200" u="none" strike="noStrike"/>
                        <a:t>次</a:t>
                      </a:r>
                      <a:r>
                        <a:rPr lang="en-US" altLang="zh-CN" sz="1200" u="none" strike="noStrike"/>
                        <a:t>/</a:t>
                      </a:r>
                      <a:r>
                        <a:rPr lang="zh-CN" altLang="en-US" sz="1200" u="none" strike="noStrike"/>
                        <a:t>天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/>
                        <a:t>按照消耗补充库存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供货场景（续）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7</a:t>
            </a:fld>
            <a:endParaRPr lang="de-DE" altLang="zh-CN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23528" y="1268760"/>
          <a:ext cx="8640964" cy="5256584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900731"/>
                <a:gridCol w="675547"/>
                <a:gridCol w="1522503"/>
                <a:gridCol w="1509731"/>
                <a:gridCol w="864096"/>
                <a:gridCol w="864096"/>
                <a:gridCol w="2304260"/>
              </a:tblGrid>
              <a:tr h="24220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/>
                        <a:t>供应商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/>
                        <a:t>发货地点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/>
                        <a:t>目的库位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/>
                        <a:t>物料种类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/>
                        <a:t>供货提前期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/>
                        <a:t>供货频次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/>
                        <a:t>拉料方式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4220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/>
                        <a:t>进口供应商</a:t>
                      </a:r>
                      <a:r>
                        <a:rPr lang="en-US" sz="1200" u="none" strike="noStrike" dirty="0"/>
                        <a:t>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/>
                        <a:t>原产地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/>
                        <a:t>香花库</a:t>
                      </a:r>
                      <a:r>
                        <a:rPr lang="en-US" altLang="zh-CN" sz="1200" u="none" strike="noStrike" dirty="0"/>
                        <a:t>1002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/>
                        <a:t>石蜡油（专用产品，耗量小）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 dirty="0"/>
                        <a:t>15</a:t>
                      </a:r>
                      <a:r>
                        <a:rPr lang="zh-CN" altLang="en-US" sz="1200" u="none" strike="noStrike" dirty="0"/>
                        <a:t>～</a:t>
                      </a:r>
                      <a:r>
                        <a:rPr lang="en-US" altLang="zh-CN" sz="1200" u="none" strike="noStrike" dirty="0"/>
                        <a:t>30</a:t>
                      </a:r>
                      <a:r>
                        <a:rPr lang="zh-CN" altLang="en-US" sz="1200" u="none" strike="noStrike" dirty="0"/>
                        <a:t>天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/>
                        <a:t>按需求订货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/>
                        <a:t>按生产计划计算需求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24220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/>
                        <a:t>进口供应商</a:t>
                      </a:r>
                      <a:r>
                        <a:rPr lang="en-US" sz="1200" u="none" strike="noStrike"/>
                        <a:t>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/>
                        <a:t>原产地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/>
                        <a:t>申雅原材料仓库</a:t>
                      </a:r>
                      <a:r>
                        <a:rPr lang="en-US" altLang="zh-CN" sz="1200" u="none" strike="noStrike"/>
                        <a:t>1001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/>
                        <a:t>石蜡油（专用产品，耗量小）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/>
                        <a:t>15</a:t>
                      </a:r>
                      <a:r>
                        <a:rPr lang="zh-CN" altLang="en-US" sz="1200" u="none" strike="noStrike"/>
                        <a:t>～</a:t>
                      </a:r>
                      <a:r>
                        <a:rPr lang="en-US" altLang="zh-CN" sz="1200" u="none" strike="noStrike"/>
                        <a:t>30</a:t>
                      </a:r>
                      <a:r>
                        <a:rPr lang="zh-CN" altLang="en-US" sz="1200" u="none" strike="noStrike"/>
                        <a:t>天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/>
                        <a:t>按需求订货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/>
                        <a:t>按生产计划计算需求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24220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/>
                        <a:t>国内供应商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/>
                        <a:t>原产地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/>
                        <a:t>香花库</a:t>
                      </a:r>
                      <a:r>
                        <a:rPr lang="en-US" altLang="zh-CN" sz="1200" u="none" strike="noStrike"/>
                        <a:t>1002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/>
                        <a:t>碳酸钙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/>
                        <a:t>1</a:t>
                      </a:r>
                      <a:r>
                        <a:rPr lang="zh-CN" altLang="en-US" sz="1200" u="none" strike="noStrike"/>
                        <a:t>天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/>
                        <a:t>1</a:t>
                      </a:r>
                      <a:r>
                        <a:rPr lang="zh-CN" altLang="en-US" sz="1200" u="none" strike="noStrike"/>
                        <a:t>次</a:t>
                      </a:r>
                      <a:r>
                        <a:rPr lang="en-US" altLang="zh-CN" sz="1200" u="none" strike="noStrike"/>
                        <a:t>/</a:t>
                      </a:r>
                      <a:r>
                        <a:rPr lang="zh-CN" altLang="en-US" sz="1200" u="none" strike="noStrike"/>
                        <a:t>天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/>
                        <a:t>按照消耗补充库存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24220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/>
                        <a:t>国内供应商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/>
                        <a:t>原产地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/>
                        <a:t>申雅原材料仓库</a:t>
                      </a:r>
                      <a:r>
                        <a:rPr lang="en-US" altLang="zh-CN" sz="1200" u="none" strike="noStrike"/>
                        <a:t>1001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/>
                        <a:t>碳酸钙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/>
                        <a:t>1</a:t>
                      </a:r>
                      <a:r>
                        <a:rPr lang="zh-CN" altLang="en-US" sz="1200" u="none" strike="noStrike"/>
                        <a:t>天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/>
                        <a:t>1</a:t>
                      </a:r>
                      <a:r>
                        <a:rPr lang="zh-CN" altLang="en-US" sz="1200" u="none" strike="noStrike"/>
                        <a:t>次</a:t>
                      </a:r>
                      <a:r>
                        <a:rPr lang="en-US" altLang="zh-CN" sz="1200" u="none" strike="noStrike"/>
                        <a:t>/</a:t>
                      </a:r>
                      <a:r>
                        <a:rPr lang="zh-CN" altLang="en-US" sz="1200" u="none" strike="noStrike"/>
                        <a:t>天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/>
                        <a:t>按照消耗补充库存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48441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/>
                        <a:t>国内供应商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/>
                        <a:t>原产地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/>
                        <a:t>申雅原材料仓库</a:t>
                      </a:r>
                      <a:r>
                        <a:rPr lang="en-US" altLang="zh-CN" sz="1200" u="none" strike="noStrike"/>
                        <a:t>1001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/>
                        <a:t>滑石粉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/>
                        <a:t>15</a:t>
                      </a:r>
                      <a:r>
                        <a:rPr lang="zh-CN" altLang="en-US" sz="1200" u="none" strike="noStrike"/>
                        <a:t>天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/>
                        <a:t>1</a:t>
                      </a:r>
                      <a:r>
                        <a:rPr lang="zh-CN" altLang="en-US" sz="1200" u="none" strike="noStrike"/>
                        <a:t>次</a:t>
                      </a:r>
                      <a:r>
                        <a:rPr lang="en-US" altLang="zh-CN" sz="1200" u="none" strike="noStrike"/>
                        <a:t>/</a:t>
                      </a:r>
                      <a:r>
                        <a:rPr lang="zh-CN" altLang="en-US" sz="1200" u="none" strike="noStrike"/>
                        <a:t>月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/>
                        <a:t>每月计划拉动，参照上月拉动量及本月生产计划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48441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/>
                        <a:t>国内供应商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/>
                        <a:t>原产地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/>
                        <a:t>申雅原材料仓库</a:t>
                      </a:r>
                      <a:r>
                        <a:rPr lang="en-US" altLang="zh-CN" sz="1200" u="none" strike="noStrike"/>
                        <a:t>1001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/>
                        <a:t>双面胶带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/>
                        <a:t>7</a:t>
                      </a:r>
                      <a:r>
                        <a:rPr lang="zh-CN" altLang="en-US" sz="1200" u="none" strike="noStrike"/>
                        <a:t>天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/>
                        <a:t>1</a:t>
                      </a:r>
                      <a:r>
                        <a:rPr lang="zh-CN" altLang="en-US" sz="1200" u="none" strike="noStrike"/>
                        <a:t>次</a:t>
                      </a:r>
                      <a:r>
                        <a:rPr lang="en-US" altLang="zh-CN" sz="1200" u="none" strike="noStrike"/>
                        <a:t>/</a:t>
                      </a:r>
                      <a:r>
                        <a:rPr lang="zh-CN" altLang="en-US" sz="1200" u="none" strike="noStrike"/>
                        <a:t>周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/>
                        <a:t>每月计划拉动，参照上月拉动量及本月生产计划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48441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/>
                        <a:t>国内供应商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/>
                        <a:t>原产地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/>
                        <a:t>申雅原材料仓库</a:t>
                      </a:r>
                      <a:r>
                        <a:rPr lang="en-US" altLang="zh-CN" sz="1200" u="none" strike="noStrike"/>
                        <a:t>1001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/>
                        <a:t>胶粘剂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/>
                        <a:t>7</a:t>
                      </a:r>
                      <a:r>
                        <a:rPr lang="zh-CN" altLang="en-US" sz="1200" u="none" strike="noStrike"/>
                        <a:t>天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/>
                        <a:t>1</a:t>
                      </a:r>
                      <a:r>
                        <a:rPr lang="zh-CN" altLang="en-US" sz="1200" u="none" strike="noStrike"/>
                        <a:t>次</a:t>
                      </a:r>
                      <a:r>
                        <a:rPr lang="en-US" altLang="zh-CN" sz="1200" u="none" strike="noStrike"/>
                        <a:t>/15</a:t>
                      </a:r>
                      <a:r>
                        <a:rPr lang="zh-CN" altLang="en-US" sz="1200" u="none" strike="noStrike"/>
                        <a:t>天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/>
                        <a:t>每月计划拉动，参照上月拉动量及本月生产计划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48441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/>
                        <a:t>国内供应商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/>
                        <a:t>原产地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/>
                        <a:t>申雅原材料仓库</a:t>
                      </a:r>
                      <a:r>
                        <a:rPr lang="en-US" altLang="zh-CN" sz="1200" u="none" strike="noStrike"/>
                        <a:t>1001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/>
                        <a:t>水基涂料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/>
                        <a:t>7</a:t>
                      </a:r>
                      <a:r>
                        <a:rPr lang="zh-CN" altLang="en-US" sz="1200" u="none" strike="noStrike"/>
                        <a:t>天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/>
                        <a:t>1</a:t>
                      </a:r>
                      <a:r>
                        <a:rPr lang="zh-CN" altLang="en-US" sz="1200" u="none" strike="noStrike"/>
                        <a:t>次</a:t>
                      </a:r>
                      <a:r>
                        <a:rPr lang="en-US" altLang="zh-CN" sz="1200" u="none" strike="noStrike"/>
                        <a:t>/15</a:t>
                      </a:r>
                      <a:r>
                        <a:rPr lang="zh-CN" altLang="en-US" sz="1200" u="none" strike="noStrike"/>
                        <a:t>天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/>
                        <a:t>每月计划拉动，参照上月拉动量及本月生产计划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48441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/>
                        <a:t>国内供应商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/>
                        <a:t>原产地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/>
                        <a:t>申雅原材料仓库</a:t>
                      </a:r>
                      <a:r>
                        <a:rPr lang="en-US" altLang="zh-CN" sz="1200" u="none" strike="noStrike"/>
                        <a:t>1001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/>
                        <a:t>绒毛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/>
                        <a:t>2</a:t>
                      </a:r>
                      <a:r>
                        <a:rPr lang="zh-CN" altLang="en-US" sz="1200" u="none" strike="noStrike"/>
                        <a:t>天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/>
                        <a:t>1</a:t>
                      </a:r>
                      <a:r>
                        <a:rPr lang="zh-CN" altLang="en-US" sz="1200" u="none" strike="noStrike"/>
                        <a:t>次</a:t>
                      </a:r>
                      <a:r>
                        <a:rPr lang="en-US" altLang="zh-CN" sz="1200" u="none" strike="noStrike"/>
                        <a:t>/</a:t>
                      </a:r>
                      <a:r>
                        <a:rPr lang="zh-CN" altLang="en-US" sz="1200" u="none" strike="noStrike"/>
                        <a:t>周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/>
                        <a:t>每月计划拉动，参照上月拉动量及本月生产计划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48441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/>
                        <a:t>国内供应商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/>
                        <a:t>原产地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/>
                        <a:t>香花库</a:t>
                      </a:r>
                      <a:r>
                        <a:rPr lang="en-US" altLang="zh-CN" sz="1200" u="none" strike="noStrike"/>
                        <a:t>1002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/>
                        <a:t>不干胶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/>
                        <a:t>2</a:t>
                      </a:r>
                      <a:r>
                        <a:rPr lang="zh-CN" altLang="en-US" sz="1200" u="none" strike="noStrike"/>
                        <a:t>天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/>
                        <a:t>1</a:t>
                      </a:r>
                      <a:r>
                        <a:rPr lang="zh-CN" altLang="en-US" sz="1200" u="none" strike="noStrike"/>
                        <a:t>次</a:t>
                      </a:r>
                      <a:r>
                        <a:rPr lang="en-US" altLang="zh-CN" sz="1200" u="none" strike="noStrike"/>
                        <a:t>/</a:t>
                      </a:r>
                      <a:r>
                        <a:rPr lang="zh-CN" altLang="en-US" sz="1200" u="none" strike="noStrike"/>
                        <a:t>周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/>
                        <a:t>每月计划拉动，参照上月拉动量及本月生产计划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89193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/>
                        <a:t>国内供应商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/>
                        <a:t>香花库</a:t>
                      </a:r>
                      <a:r>
                        <a:rPr lang="en-US" altLang="zh-CN" sz="1200" u="none" strike="noStrike"/>
                        <a:t>1002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/>
                        <a:t>申雅原材料仓库</a:t>
                      </a:r>
                      <a:r>
                        <a:rPr lang="en-US" altLang="zh-CN" sz="1200" u="none" strike="noStrike"/>
                        <a:t>1001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/>
                        <a:t>不干胶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/>
                        <a:t>1</a:t>
                      </a:r>
                      <a:r>
                        <a:rPr lang="zh-CN" altLang="en-US" sz="1200" u="none" strike="noStrike"/>
                        <a:t>天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 dirty="0"/>
                        <a:t>1-2</a:t>
                      </a:r>
                      <a:r>
                        <a:rPr lang="zh-CN" altLang="en-US" sz="1200" u="none" strike="noStrike" dirty="0"/>
                        <a:t>次</a:t>
                      </a:r>
                      <a:r>
                        <a:rPr lang="en-US" altLang="zh-CN" sz="1200" u="none" strike="noStrike" dirty="0"/>
                        <a:t>/</a:t>
                      </a:r>
                      <a:r>
                        <a:rPr lang="zh-CN" altLang="en-US" sz="1200" u="none" strike="noStrike" dirty="0"/>
                        <a:t>天</a:t>
                      </a:r>
                      <a:br>
                        <a:rPr lang="zh-CN" altLang="en-US" sz="1200" u="none" strike="noStrike" dirty="0"/>
                      </a:br>
                      <a:r>
                        <a:rPr lang="zh-CN" altLang="en-US" sz="1200" u="none" strike="noStrike" dirty="0"/>
                        <a:t>仅白天送货</a:t>
                      </a:r>
                      <a:r>
                        <a:rPr lang="en-US" altLang="zh-CN" sz="1200" u="none" strike="noStrike" dirty="0"/>
                        <a:t>7-8</a:t>
                      </a:r>
                      <a:r>
                        <a:rPr lang="zh-CN" altLang="en-US" sz="1200" u="none" strike="noStrike" dirty="0" smtClean="0"/>
                        <a:t>次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/>
                        <a:t>仓库按照库存</a:t>
                      </a:r>
                      <a:r>
                        <a:rPr lang="en-US" altLang="zh-CN" sz="1200" u="none" strike="noStrike" dirty="0"/>
                        <a:t>+</a:t>
                      </a:r>
                      <a:r>
                        <a:rPr lang="zh-CN" altLang="en-US" sz="1200" u="none" strike="noStrike" dirty="0"/>
                        <a:t>生产计划发</a:t>
                      </a:r>
                      <a:r>
                        <a:rPr lang="en-US" altLang="zh-CN" sz="1200" u="none" strike="noStrike" dirty="0"/>
                        <a:t>email</a:t>
                      </a:r>
                      <a:r>
                        <a:rPr lang="zh-CN" altLang="en-US" sz="1200" u="none" strike="noStrike" dirty="0"/>
                        <a:t>拉动单</a:t>
                      </a:r>
                      <a:br>
                        <a:rPr lang="zh-CN" altLang="en-US" sz="1200" u="none" strike="noStrike" dirty="0"/>
                      </a:br>
                      <a:r>
                        <a:rPr lang="zh-CN" altLang="en-US" sz="1200" u="none" strike="noStrike" dirty="0"/>
                        <a:t>上午：按生产计划算主料需求；</a:t>
                      </a:r>
                      <a:br>
                        <a:rPr lang="zh-CN" altLang="en-US" sz="1200" u="none" strike="noStrike" dirty="0"/>
                      </a:br>
                      <a:r>
                        <a:rPr lang="zh-CN" altLang="en-US" sz="1200" u="none" strike="noStrike" dirty="0"/>
                        <a:t>下午：按照各区域领料单补充拉动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供货场景（续）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8</a:t>
            </a:fld>
            <a:endParaRPr lang="de-DE" altLang="zh-CN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95536" y="1196752"/>
          <a:ext cx="8568960" cy="5486908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893225"/>
                <a:gridCol w="834967"/>
                <a:gridCol w="1344768"/>
                <a:gridCol w="1319528"/>
                <a:gridCol w="864097"/>
                <a:gridCol w="1296144"/>
                <a:gridCol w="2016231"/>
              </a:tblGrid>
              <a:tr h="3600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/>
                        <a:t>供应商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/>
                        <a:t>发货地点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/>
                        <a:t>目的库位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/>
                        <a:t>物料种类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/>
                        <a:t>供货提前期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/>
                        <a:t>供货频次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/>
                        <a:t>拉料方式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/>
                        <a:t>国内供应商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/>
                        <a:t>原产地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/>
                        <a:t>香花库</a:t>
                      </a:r>
                      <a:r>
                        <a:rPr lang="en-US" altLang="zh-CN" sz="1200" u="none" strike="noStrike" dirty="0"/>
                        <a:t>1002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/>
                        <a:t>橡胶促进剂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 dirty="0"/>
                        <a:t>2-7</a:t>
                      </a:r>
                      <a:r>
                        <a:rPr lang="zh-CN" altLang="en-US" sz="1200" u="none" strike="noStrike" dirty="0"/>
                        <a:t>天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 dirty="0"/>
                        <a:t>1</a:t>
                      </a:r>
                      <a:r>
                        <a:rPr lang="zh-CN" altLang="en-US" sz="1200" u="none" strike="noStrike" dirty="0"/>
                        <a:t>次</a:t>
                      </a:r>
                      <a:r>
                        <a:rPr lang="en-US" altLang="zh-CN" sz="1200" u="none" strike="noStrike" dirty="0"/>
                        <a:t>/15</a:t>
                      </a:r>
                      <a:r>
                        <a:rPr lang="zh-CN" altLang="en-US" sz="1200" u="none" strike="noStrike" dirty="0"/>
                        <a:t>天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/>
                        <a:t>每月计划拉动，参照上月拉动量及本月生产计划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00811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/>
                        <a:t>国内供应商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/>
                        <a:t>香花库</a:t>
                      </a:r>
                      <a:r>
                        <a:rPr lang="en-US" altLang="zh-CN" sz="1200" u="none" strike="noStrike"/>
                        <a:t>1002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/>
                        <a:t>申雅原材料仓库</a:t>
                      </a:r>
                      <a:r>
                        <a:rPr lang="en-US" altLang="zh-CN" sz="1200" u="none" strike="noStrike"/>
                        <a:t>1001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/>
                        <a:t>橡胶促进剂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 dirty="0"/>
                        <a:t>1</a:t>
                      </a:r>
                      <a:r>
                        <a:rPr lang="zh-CN" altLang="en-US" sz="1200" u="none" strike="noStrike" dirty="0"/>
                        <a:t>天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 dirty="0"/>
                        <a:t>1-2</a:t>
                      </a:r>
                      <a:r>
                        <a:rPr lang="zh-CN" altLang="en-US" sz="1200" u="none" strike="noStrike" dirty="0"/>
                        <a:t>次</a:t>
                      </a:r>
                      <a:r>
                        <a:rPr lang="en-US" altLang="zh-CN" sz="1200" u="none" strike="noStrike" dirty="0"/>
                        <a:t>/</a:t>
                      </a:r>
                      <a:r>
                        <a:rPr lang="zh-CN" altLang="en-US" sz="1200" u="none" strike="noStrike" dirty="0"/>
                        <a:t>天</a:t>
                      </a:r>
                      <a:br>
                        <a:rPr lang="zh-CN" altLang="en-US" sz="1200" u="none" strike="noStrike" dirty="0"/>
                      </a:br>
                      <a:r>
                        <a:rPr lang="zh-CN" altLang="en-US" sz="1200" u="none" strike="noStrike" dirty="0"/>
                        <a:t>仅白天送货</a:t>
                      </a:r>
                      <a:r>
                        <a:rPr lang="en-US" altLang="zh-CN" sz="1200" u="none" strike="noStrike" dirty="0"/>
                        <a:t>7-8</a:t>
                      </a:r>
                      <a:r>
                        <a:rPr lang="zh-CN" altLang="en-US" sz="1200" u="none" strike="noStrike" dirty="0" smtClean="0"/>
                        <a:t>次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/>
                        <a:t>仓库按照库存</a:t>
                      </a:r>
                      <a:r>
                        <a:rPr lang="en-US" altLang="zh-CN" sz="1200" u="none" strike="noStrike"/>
                        <a:t>+</a:t>
                      </a:r>
                      <a:r>
                        <a:rPr lang="zh-CN" altLang="en-US" sz="1200" u="none" strike="noStrike"/>
                        <a:t>生产计划发</a:t>
                      </a:r>
                      <a:r>
                        <a:rPr lang="en-US" altLang="zh-CN" sz="1200" u="none" strike="noStrike"/>
                        <a:t>email</a:t>
                      </a:r>
                      <a:r>
                        <a:rPr lang="zh-CN" altLang="en-US" sz="1200" u="none" strike="noStrike"/>
                        <a:t>拉动单</a:t>
                      </a:r>
                      <a:br>
                        <a:rPr lang="zh-CN" altLang="en-US" sz="1200" u="none" strike="noStrike"/>
                      </a:br>
                      <a:r>
                        <a:rPr lang="zh-CN" altLang="en-US" sz="1200" u="none" strike="noStrike"/>
                        <a:t>上午：按生产计划算主料需求；</a:t>
                      </a:r>
                      <a:br>
                        <a:rPr lang="zh-CN" altLang="en-US" sz="1200" u="none" strike="noStrike"/>
                      </a:br>
                      <a:r>
                        <a:rPr lang="zh-CN" altLang="en-US" sz="1200" u="none" strike="noStrike"/>
                        <a:t>下午：按照各区域领料单补充拉动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50405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/>
                        <a:t>国内供应商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/>
                        <a:t>原产地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/>
                        <a:t>申雅原材料仓库</a:t>
                      </a:r>
                      <a:r>
                        <a:rPr lang="en-US" altLang="zh-CN" sz="1200" u="none" strike="noStrike"/>
                        <a:t>1001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/>
                        <a:t>橡胶促进剂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/>
                        <a:t>2-7</a:t>
                      </a:r>
                      <a:r>
                        <a:rPr lang="zh-CN" altLang="en-US" sz="1200" u="none" strike="noStrike"/>
                        <a:t>天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/>
                        <a:t>1</a:t>
                      </a:r>
                      <a:r>
                        <a:rPr lang="zh-CN" altLang="en-US" sz="1200" u="none" strike="noStrike"/>
                        <a:t>次</a:t>
                      </a:r>
                      <a:r>
                        <a:rPr lang="en-US" altLang="zh-CN" sz="1200" u="none" strike="noStrike"/>
                        <a:t>/15</a:t>
                      </a:r>
                      <a:r>
                        <a:rPr lang="zh-CN" altLang="en-US" sz="1200" u="none" strike="noStrike"/>
                        <a:t>天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/>
                        <a:t>每月计划拉动，参照上月拉动量及本月生产计划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50405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/>
                        <a:t>国内供应商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/>
                        <a:t>原产地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/>
                        <a:t>申雅原材料仓库</a:t>
                      </a:r>
                      <a:r>
                        <a:rPr lang="en-US" altLang="zh-CN" sz="1200" u="none" strike="noStrike"/>
                        <a:t>1001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/>
                        <a:t>生产用辅助材料（溶剂</a:t>
                      </a:r>
                      <a:r>
                        <a:rPr lang="en-US" altLang="zh-CN" sz="1200" u="none" strike="noStrike"/>
                        <a:t>/</a:t>
                      </a:r>
                      <a:r>
                        <a:rPr lang="zh-CN" altLang="en-US" sz="1200" u="none" strike="noStrike"/>
                        <a:t>油漆</a:t>
                      </a:r>
                      <a:r>
                        <a:rPr lang="en-US" altLang="zh-CN" sz="1200" u="none" strike="noStrike"/>
                        <a:t>/</a:t>
                      </a:r>
                      <a:r>
                        <a:rPr lang="zh-CN" altLang="en-US" sz="1200" u="none" strike="noStrike"/>
                        <a:t>打印辅材</a:t>
                      </a:r>
                      <a:r>
                        <a:rPr lang="en-US" altLang="zh-CN" sz="1200" u="none" strike="noStrike"/>
                        <a:t>/</a:t>
                      </a:r>
                      <a:r>
                        <a:rPr lang="zh-CN" altLang="en-US" sz="1200" u="none" strike="noStrike"/>
                        <a:t>脱模剂）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/>
                        <a:t>2-7</a:t>
                      </a:r>
                      <a:r>
                        <a:rPr lang="zh-CN" altLang="en-US" sz="1200" u="none" strike="noStrike"/>
                        <a:t>天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/>
                        <a:t>1</a:t>
                      </a:r>
                      <a:r>
                        <a:rPr lang="zh-CN" altLang="en-US" sz="1200" u="none" strike="noStrike"/>
                        <a:t>次</a:t>
                      </a:r>
                      <a:r>
                        <a:rPr lang="en-US" altLang="zh-CN" sz="1200" u="none" strike="noStrike"/>
                        <a:t>/15</a:t>
                      </a:r>
                      <a:r>
                        <a:rPr lang="zh-CN" altLang="en-US" sz="1200" u="none" strike="noStrike"/>
                        <a:t>天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/>
                        <a:t>按照消耗补充库存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25202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/>
                        <a:t>国内供应商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/>
                        <a:t>原产地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/>
                        <a:t>香花库</a:t>
                      </a:r>
                      <a:r>
                        <a:rPr lang="en-US" altLang="zh-CN" sz="1200" u="none" strike="noStrike"/>
                        <a:t>1002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/>
                        <a:t>泡丁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/>
                        <a:t>2</a:t>
                      </a:r>
                      <a:r>
                        <a:rPr lang="zh-CN" altLang="en-US" sz="1200" u="none" strike="noStrike"/>
                        <a:t>天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/>
                        <a:t>1</a:t>
                      </a:r>
                      <a:r>
                        <a:rPr lang="zh-CN" altLang="en-US" sz="1200" u="none" strike="noStrike"/>
                        <a:t>次</a:t>
                      </a:r>
                      <a:r>
                        <a:rPr lang="en-US" altLang="zh-CN" sz="1200" u="none" strike="noStrike"/>
                        <a:t>/15</a:t>
                      </a:r>
                      <a:r>
                        <a:rPr lang="zh-CN" altLang="en-US" sz="1200" u="none" strike="noStrike"/>
                        <a:t>天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/>
                        <a:t>按照消耗补充库存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00811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/>
                        <a:t>国内供应商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/>
                        <a:t>香花库</a:t>
                      </a:r>
                      <a:r>
                        <a:rPr lang="en-US" altLang="zh-CN" sz="1200" u="none" strike="noStrike"/>
                        <a:t>1002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/>
                        <a:t>申雅原材料仓库</a:t>
                      </a:r>
                      <a:r>
                        <a:rPr lang="en-US" altLang="zh-CN" sz="1200" u="none" strike="noStrike" dirty="0"/>
                        <a:t>1001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/>
                        <a:t>泡丁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/>
                        <a:t>1</a:t>
                      </a:r>
                      <a:r>
                        <a:rPr lang="zh-CN" altLang="en-US" sz="1200" u="none" strike="noStrike"/>
                        <a:t>天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/>
                        <a:t>1-2</a:t>
                      </a:r>
                      <a:r>
                        <a:rPr lang="zh-CN" altLang="en-US" sz="1200" u="none" strike="noStrike"/>
                        <a:t>次</a:t>
                      </a:r>
                      <a:r>
                        <a:rPr lang="en-US" altLang="zh-CN" sz="1200" u="none" strike="noStrike"/>
                        <a:t>/</a:t>
                      </a:r>
                      <a:r>
                        <a:rPr lang="zh-CN" altLang="en-US" sz="1200" u="none" strike="noStrike"/>
                        <a:t>天</a:t>
                      </a:r>
                      <a:br>
                        <a:rPr lang="zh-CN" altLang="en-US" sz="1200" u="none" strike="noStrike"/>
                      </a:br>
                      <a:r>
                        <a:rPr lang="zh-CN" altLang="en-US" sz="1200" u="none" strike="noStrike"/>
                        <a:t>仅白天送货</a:t>
                      </a:r>
                      <a:r>
                        <a:rPr lang="en-US" altLang="zh-CN" sz="1200" u="none" strike="noStrike"/>
                        <a:t>7-8</a:t>
                      </a:r>
                      <a:r>
                        <a:rPr lang="zh-CN" altLang="en-US" sz="1200" u="none" strike="noStrike"/>
                        <a:t>次，除紧急拉动外晚上不送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/>
                        <a:t>仓库按照库存</a:t>
                      </a:r>
                      <a:r>
                        <a:rPr lang="en-US" altLang="zh-CN" sz="1200" u="none" strike="noStrike"/>
                        <a:t>+</a:t>
                      </a:r>
                      <a:r>
                        <a:rPr lang="zh-CN" altLang="en-US" sz="1200" u="none" strike="noStrike"/>
                        <a:t>生产计划发</a:t>
                      </a:r>
                      <a:r>
                        <a:rPr lang="en-US" altLang="zh-CN" sz="1200" u="none" strike="noStrike"/>
                        <a:t>email</a:t>
                      </a:r>
                      <a:r>
                        <a:rPr lang="zh-CN" altLang="en-US" sz="1200" u="none" strike="noStrike"/>
                        <a:t>拉动单</a:t>
                      </a:r>
                      <a:br>
                        <a:rPr lang="zh-CN" altLang="en-US" sz="1200" u="none" strike="noStrike"/>
                      </a:br>
                      <a:r>
                        <a:rPr lang="zh-CN" altLang="en-US" sz="1200" u="none" strike="noStrike"/>
                        <a:t>上午：按生产计划算主料需求；</a:t>
                      </a:r>
                      <a:br>
                        <a:rPr lang="zh-CN" altLang="en-US" sz="1200" u="none" strike="noStrike"/>
                      </a:br>
                      <a:r>
                        <a:rPr lang="zh-CN" altLang="en-US" sz="1200" u="none" strike="noStrike"/>
                        <a:t>下午：按照各区域领料单补充拉动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25202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/>
                        <a:t>国内供应商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/>
                        <a:t>原产地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/>
                        <a:t>申雅原材料仓库</a:t>
                      </a:r>
                      <a:r>
                        <a:rPr lang="en-US" altLang="zh-CN" sz="1200" u="none" strike="noStrike"/>
                        <a:t>1001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/>
                        <a:t>泡丁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/>
                        <a:t>2</a:t>
                      </a:r>
                      <a:r>
                        <a:rPr lang="zh-CN" altLang="en-US" sz="1200" u="none" strike="noStrike"/>
                        <a:t>天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/>
                        <a:t>1</a:t>
                      </a:r>
                      <a:r>
                        <a:rPr lang="zh-CN" altLang="en-US" sz="1200" u="none" strike="noStrike"/>
                        <a:t>次</a:t>
                      </a:r>
                      <a:r>
                        <a:rPr lang="en-US" altLang="zh-CN" sz="1200" u="none" strike="noStrike"/>
                        <a:t>/15</a:t>
                      </a:r>
                      <a:r>
                        <a:rPr lang="zh-CN" altLang="en-US" sz="1200" u="none" strike="noStrike"/>
                        <a:t>天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/>
                        <a:t>按照消耗补充库存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0081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/>
                        <a:t>BFC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/>
                        <a:t>BFC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/>
                        <a:t>申雅原材料仓库</a:t>
                      </a:r>
                      <a:r>
                        <a:rPr lang="en-US" altLang="zh-CN" sz="1200" u="none" strike="noStrike"/>
                        <a:t>1003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/>
                        <a:t>BFC</a:t>
                      </a:r>
                      <a:r>
                        <a:rPr lang="zh-CN" altLang="en-US" sz="1200" u="none" strike="noStrike"/>
                        <a:t>骨架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/>
                        <a:t>1</a:t>
                      </a:r>
                      <a:r>
                        <a:rPr lang="zh-CN" altLang="en-US" sz="1200" u="none" strike="noStrike"/>
                        <a:t>天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/>
                        <a:t>1-2</a:t>
                      </a:r>
                      <a:r>
                        <a:rPr lang="zh-CN" altLang="en-US" sz="1200" u="none" strike="noStrike"/>
                        <a:t>次</a:t>
                      </a:r>
                      <a:r>
                        <a:rPr lang="en-US" altLang="zh-CN" sz="1200" u="none" strike="noStrike"/>
                        <a:t>/</a:t>
                      </a:r>
                      <a:r>
                        <a:rPr lang="zh-CN" altLang="en-US" sz="1200" u="none" strike="noStrike"/>
                        <a:t>天</a:t>
                      </a:r>
                      <a:br>
                        <a:rPr lang="zh-CN" altLang="en-US" sz="1200" u="none" strike="noStrike"/>
                      </a:br>
                      <a:r>
                        <a:rPr lang="zh-CN" altLang="en-US" sz="1200" u="none" strike="noStrike"/>
                        <a:t>除紧急拉动外晚上不送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/>
                        <a:t>仓库按照库存</a:t>
                      </a:r>
                      <a:r>
                        <a:rPr lang="en-US" altLang="zh-CN" sz="1200" u="none" strike="noStrike" dirty="0"/>
                        <a:t>+</a:t>
                      </a:r>
                      <a:r>
                        <a:rPr lang="zh-CN" altLang="en-US" sz="1200" u="none" strike="noStrike" dirty="0"/>
                        <a:t>生产计划发</a:t>
                      </a:r>
                      <a:r>
                        <a:rPr lang="en-US" altLang="zh-CN" sz="1200" u="none" strike="noStrike" dirty="0"/>
                        <a:t>email</a:t>
                      </a:r>
                      <a:r>
                        <a:rPr lang="zh-CN" altLang="en-US" sz="1200" u="none" strike="noStrike" dirty="0"/>
                        <a:t>拉动单</a:t>
                      </a:r>
                      <a:br>
                        <a:rPr lang="zh-CN" altLang="en-US" sz="1200" u="none" strike="noStrike" dirty="0"/>
                      </a:br>
                      <a:r>
                        <a:rPr lang="zh-CN" altLang="en-US" sz="1200" u="none" strike="noStrike" dirty="0"/>
                        <a:t>上午：按生产计划算主料需求；</a:t>
                      </a:r>
                      <a:br>
                        <a:rPr lang="zh-CN" altLang="en-US" sz="1200" u="none" strike="noStrike" dirty="0"/>
                      </a:br>
                      <a:r>
                        <a:rPr lang="zh-CN" altLang="en-US" sz="1200" u="none" strike="noStrike" dirty="0"/>
                        <a:t>下午：按照各区域领料单补充拉动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特殊场景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9</a:t>
            </a:fld>
            <a:endParaRPr lang="de-DE" altLang="zh-CN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67544" y="1268760"/>
          <a:ext cx="8280920" cy="4929086"/>
        </p:xfrm>
        <a:graphic>
          <a:graphicData uri="http://schemas.openxmlformats.org/drawingml/2006/table">
            <a:tbl>
              <a:tblPr/>
              <a:tblGrid>
                <a:gridCol w="1296144"/>
                <a:gridCol w="6984776"/>
              </a:tblGrid>
              <a:tr h="230582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场景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1. 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胶料的委外加工入库到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1001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库，报验合格后转为非限制库存，移库进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2003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。实物直接入炼胶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1F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，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2003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库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84303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供应商根据上海工厂计划科的手工委外计划组织生产，采购部负责与供应商协调计划的可行性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0582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采购部供应科根据委外加工计划计算材料需求，组织发料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7442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太仓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/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上海文夏自提自送；苏州供应商由上海工厂物流科安排送料、成品提货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4303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实物到货时，采购部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/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供应科创建委外加工单，供应科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/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材料库收货报验、合格后移库 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【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事后输单模式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】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3721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上海工厂物流科负责铁箱的周转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3721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炭黑：供应商直接送货到委外加工点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35416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场景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2. 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申翔的委外加工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53721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上海工厂与申翔一起编制计划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7442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采购部供应科创建委外采购单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(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每个月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张大订单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)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，物流科做委外单收货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(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按实物多次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6468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发料：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0582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产品：返回到物流仓库，或者直接发往客户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/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异地仓库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4303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委外库存盘点：供应科现场盘点、如果按定额核算出现差异，向供应商索赔 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【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出现过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次差异索赔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】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3721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上海工厂物流科负责铁箱的周转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0582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外协件：供应商直接送货到物流科仓库，然后发到申翔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3721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申翔用的化学品：直接进申翔的危险品库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White;White;-2;-2;-1"/>
</p:tagLst>
</file>

<file path=ppt/theme/theme1.xml><?xml version="1.0" encoding="utf-8"?>
<a:theme xmlns:a="http://schemas.openxmlformats.org/drawingml/2006/main" name="4S">
  <a:themeElements>
    <a:clrScheme name="1_default 3">
      <a:dk1>
        <a:srgbClr val="000000"/>
      </a:dk1>
      <a:lt1>
        <a:srgbClr val="FFFFFF"/>
      </a:lt1>
      <a:dk2>
        <a:srgbClr val="000000"/>
      </a:dk2>
      <a:lt2>
        <a:srgbClr val="B9C3CD"/>
      </a:lt2>
      <a:accent1>
        <a:srgbClr val="003399"/>
      </a:accent1>
      <a:accent2>
        <a:srgbClr val="336699"/>
      </a:accent2>
      <a:accent3>
        <a:srgbClr val="FFFFFF"/>
      </a:accent3>
      <a:accent4>
        <a:srgbClr val="000000"/>
      </a:accent4>
      <a:accent5>
        <a:srgbClr val="AAADCA"/>
      </a:accent5>
      <a:accent6>
        <a:srgbClr val="2D5C8A"/>
      </a:accent6>
      <a:hlink>
        <a:srgbClr val="6999CC"/>
      </a:hlink>
      <a:folHlink>
        <a:srgbClr val="99CCFF"/>
      </a:folHlink>
    </a:clrScheme>
    <a:fontScheme name="1_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0" rIns="90000" bIns="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2000" dirty="0" smtClean="0"/>
        </a:defPPr>
      </a:lstStyle>
    </a:txDef>
  </a:objectDefaults>
  <a:extraClrSchemeLst>
    <a:extraClrScheme>
      <a:clrScheme name="1_default 1">
        <a:dk1>
          <a:srgbClr val="000000"/>
        </a:dk1>
        <a:lt1>
          <a:srgbClr val="FFFFFF"/>
        </a:lt1>
        <a:dk2>
          <a:srgbClr val="000000"/>
        </a:dk2>
        <a:lt2>
          <a:srgbClr val="B9C3CD"/>
        </a:lt2>
        <a:accent1>
          <a:srgbClr val="9933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CAADAA"/>
        </a:accent5>
        <a:accent6>
          <a:srgbClr val="B95C00"/>
        </a:accent6>
        <a:hlink>
          <a:srgbClr val="FF9900"/>
        </a:hlink>
        <a:folHlink>
          <a:srgbClr val="FF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2">
        <a:dk1>
          <a:srgbClr val="000000"/>
        </a:dk1>
        <a:lt1>
          <a:srgbClr val="FFFFFF"/>
        </a:lt1>
        <a:dk2>
          <a:srgbClr val="000000"/>
        </a:dk2>
        <a:lt2>
          <a:srgbClr val="B9C3CD"/>
        </a:lt2>
        <a:accent1>
          <a:srgbClr val="6600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B8AAAA"/>
        </a:accent5>
        <a:accent6>
          <a:srgbClr val="8A0000"/>
        </a:accent6>
        <a:hlink>
          <a:srgbClr val="CC3300"/>
        </a:hlink>
        <a:folHlink>
          <a:srgbClr val="FF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3">
        <a:dk1>
          <a:srgbClr val="000000"/>
        </a:dk1>
        <a:lt1>
          <a:srgbClr val="FFFFFF"/>
        </a:lt1>
        <a:dk2>
          <a:srgbClr val="000000"/>
        </a:dk2>
        <a:lt2>
          <a:srgbClr val="B9C3CD"/>
        </a:lt2>
        <a:accent1>
          <a:srgbClr val="003399"/>
        </a:accent1>
        <a:accent2>
          <a:srgbClr val="336699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2D5C8A"/>
        </a:accent6>
        <a:hlink>
          <a:srgbClr val="6999CC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4">
        <a:dk1>
          <a:srgbClr val="000000"/>
        </a:dk1>
        <a:lt1>
          <a:srgbClr val="FFFFFF"/>
        </a:lt1>
        <a:dk2>
          <a:srgbClr val="000000"/>
        </a:dk2>
        <a:lt2>
          <a:srgbClr val="B9C3CD"/>
        </a:lt2>
        <a:accent1>
          <a:srgbClr val="333333"/>
        </a:accent1>
        <a:accent2>
          <a:srgbClr val="666666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5C5C5C"/>
        </a:accent6>
        <a:hlink>
          <a:srgbClr val="999999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4S</Template>
  <TotalTime>8378</TotalTime>
  <Words>3263</Words>
  <Application>Microsoft Office PowerPoint</Application>
  <PresentationFormat>全屏显示(4:3)</PresentationFormat>
  <Paragraphs>1001</Paragraphs>
  <Slides>52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53" baseType="lpstr">
      <vt:lpstr>4S</vt:lpstr>
      <vt:lpstr>供货管理 (V1.2) TOBE SAP-MES </vt:lpstr>
      <vt:lpstr>文件信息</vt:lpstr>
      <vt:lpstr>目录</vt:lpstr>
      <vt:lpstr>幻灯片 4</vt:lpstr>
      <vt:lpstr>申雅入厂物流</vt:lpstr>
      <vt:lpstr>供货场景</vt:lpstr>
      <vt:lpstr>供货场景（续）</vt:lpstr>
      <vt:lpstr>供货场景（续）</vt:lpstr>
      <vt:lpstr>特殊场景</vt:lpstr>
      <vt:lpstr>特殊场景（续）</vt:lpstr>
      <vt:lpstr>幻灯片 11</vt:lpstr>
      <vt:lpstr>年度物料计划</vt:lpstr>
      <vt:lpstr>16周物料计划</vt:lpstr>
      <vt:lpstr>14天物料计划</vt:lpstr>
      <vt:lpstr>幻灯片 15</vt:lpstr>
      <vt:lpstr>采购提前期与采购策略</vt:lpstr>
      <vt:lpstr>为物流路线设置策略（示意）</vt:lpstr>
      <vt:lpstr>进口料采购方式（MRP）</vt:lpstr>
      <vt:lpstr>国内物料采购方式（MRP）</vt:lpstr>
      <vt:lpstr>国内物料采购方式（JIT）</vt:lpstr>
      <vt:lpstr>国内物料采购方式（看板）</vt:lpstr>
      <vt:lpstr>采购单执行 -- 供应商发货</vt:lpstr>
      <vt:lpstr>采购单执行 -- 收货（供应商贴条码）</vt:lpstr>
      <vt:lpstr>采购单执行 -- 收货（供应商不贴条码）</vt:lpstr>
      <vt:lpstr>采购单执行 -- 收货（包装无法贴条码）</vt:lpstr>
      <vt:lpstr>进口物料采购的特殊性</vt:lpstr>
      <vt:lpstr>幻灯片 27</vt:lpstr>
      <vt:lpstr>物料转储 10021001拉动方式</vt:lpstr>
      <vt:lpstr>幻灯片 29</vt:lpstr>
      <vt:lpstr>物料转储 -- 收货</vt:lpstr>
      <vt:lpstr>幻灯片 31</vt:lpstr>
      <vt:lpstr>生产发料方式</vt:lpstr>
      <vt:lpstr>幻灯片 33</vt:lpstr>
      <vt:lpstr>生产发料 -- 胶料的特殊拣货规则</vt:lpstr>
      <vt:lpstr>车间退料</vt:lpstr>
      <vt:lpstr>特殊车间发料 -- 样品生产验证发料</vt:lpstr>
      <vt:lpstr>幻灯片 37</vt:lpstr>
      <vt:lpstr>释放委外单</vt:lpstr>
      <vt:lpstr>幻灯片 39</vt:lpstr>
      <vt:lpstr>委外单执行 -- 供应商发货</vt:lpstr>
      <vt:lpstr>委外单执行 -- 收货</vt:lpstr>
      <vt:lpstr>幻灯片 42</vt:lpstr>
      <vt:lpstr>释放半成品采购单</vt:lpstr>
      <vt:lpstr>幻灯片 44</vt:lpstr>
      <vt:lpstr>半成品采购单执行 -- 供应商发货</vt:lpstr>
      <vt:lpstr>半成品采购执行 -- 收货</vt:lpstr>
      <vt:lpstr>幻灯片 47</vt:lpstr>
      <vt:lpstr>集成的供货流程</vt:lpstr>
      <vt:lpstr>供应商寄售</vt:lpstr>
      <vt:lpstr>采购结算</vt:lpstr>
      <vt:lpstr>材料/半成品销售结算</vt:lpstr>
      <vt:lpstr>讨论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挤出线系统集成</dc:title>
  <dc:creator>lideqing</dc:creator>
  <cp:lastModifiedBy>lideqing</cp:lastModifiedBy>
  <cp:revision>1258</cp:revision>
  <dcterms:created xsi:type="dcterms:W3CDTF">2012-04-21T09:53:21Z</dcterms:created>
  <dcterms:modified xsi:type="dcterms:W3CDTF">2012-07-19T05:46:03Z</dcterms:modified>
</cp:coreProperties>
</file>