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5" r:id="rId3"/>
    <p:sldId id="257" r:id="rId4"/>
    <p:sldId id="296" r:id="rId5"/>
    <p:sldId id="306" r:id="rId6"/>
    <p:sldId id="334" r:id="rId7"/>
    <p:sldId id="343" r:id="rId8"/>
    <p:sldId id="307" r:id="rId9"/>
    <p:sldId id="326" r:id="rId10"/>
    <p:sldId id="346" r:id="rId11"/>
    <p:sldId id="347" r:id="rId12"/>
    <p:sldId id="348" r:id="rId13"/>
    <p:sldId id="327" r:id="rId14"/>
    <p:sldId id="337" r:id="rId15"/>
    <p:sldId id="341" r:id="rId16"/>
    <p:sldId id="342" r:id="rId17"/>
    <p:sldId id="308" r:id="rId18"/>
    <p:sldId id="309" r:id="rId19"/>
    <p:sldId id="310" r:id="rId20"/>
    <p:sldId id="304" r:id="rId21"/>
    <p:sldId id="329" r:id="rId22"/>
    <p:sldId id="333" r:id="rId23"/>
    <p:sldId id="336" r:id="rId24"/>
    <p:sldId id="288" r:id="rId25"/>
    <p:sldId id="323" r:id="rId26"/>
    <p:sldId id="275" r:id="rId27"/>
    <p:sldId id="331" r:id="rId28"/>
    <p:sldId id="266" r:id="rId29"/>
    <p:sldId id="268" r:id="rId30"/>
    <p:sldId id="289" r:id="rId31"/>
    <p:sldId id="338" r:id="rId32"/>
    <p:sldId id="271" r:id="rId33"/>
    <p:sldId id="311" r:id="rId34"/>
    <p:sldId id="319" r:id="rId35"/>
    <p:sldId id="320" r:id="rId36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fma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0000FF"/>
    <a:srgbClr val="99FF99"/>
    <a:srgbClr val="FF0000"/>
    <a:srgbClr val="CC9900"/>
    <a:srgbClr val="FFFFFF"/>
    <a:srgbClr val="003399"/>
    <a:srgbClr val="CCCCFF"/>
    <a:srgbClr val="D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65542" autoAdjust="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9T11:46:17.052" idx="1">
    <p:pos x="10" y="19"/>
    <p:text>请针对挤出、后加工、炼胶用专门的章节描述MRP算法。
请描述分配委外或自制的原则。比如考虑易加工度、现成货源、产量大小等因素。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755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5" y="1227918"/>
            <a:ext cx="3672407" cy="64807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6296" y="1282828"/>
            <a:ext cx="1783717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生产管理 </a:t>
            </a:r>
            <a:r>
              <a:rPr lang="en-US" altLang="zh-CN" dirty="0" smtClean="0"/>
              <a:t>(V2.0)</a:t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2012-8-29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后加工粗能力计划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台设备因模具不一样</a:t>
            </a:r>
            <a:r>
              <a:rPr lang="en-US" altLang="zh-CN" dirty="0"/>
              <a:t>,</a:t>
            </a:r>
            <a:r>
              <a:rPr lang="zh-CN" altLang="en-US" dirty="0"/>
              <a:t>可以加工不同的产品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B5GP</a:t>
            </a:r>
            <a:r>
              <a:rPr lang="zh-CN" altLang="en-US" dirty="0"/>
              <a:t>门框条</a:t>
            </a:r>
            <a:r>
              <a:rPr lang="en-US" altLang="zh-CN" dirty="0"/>
              <a:t>,FACE LEFT</a:t>
            </a:r>
            <a:r>
              <a:rPr lang="zh-CN" altLang="en-US" dirty="0"/>
              <a:t>门框条高配</a:t>
            </a:r>
            <a:r>
              <a:rPr lang="en-US" altLang="zh-CN" dirty="0"/>
              <a:t>, FACE LEFT</a:t>
            </a:r>
            <a:r>
              <a:rPr lang="zh-CN" altLang="en-US" dirty="0"/>
              <a:t>门框条低配是共用设备的</a:t>
            </a:r>
            <a:r>
              <a:rPr lang="en-US" altLang="zh-CN" dirty="0"/>
              <a:t>).</a:t>
            </a:r>
          </a:p>
          <a:p>
            <a:r>
              <a:rPr lang="zh-CN" altLang="en-US" dirty="0" smtClean="0"/>
              <a:t>有些</a:t>
            </a:r>
            <a:r>
              <a:rPr lang="zh-CN" altLang="en-US" dirty="0"/>
              <a:t>设备是一模两腔</a:t>
            </a:r>
            <a:r>
              <a:rPr lang="en-US" altLang="zh-CN" dirty="0"/>
              <a:t>,</a:t>
            </a:r>
            <a:r>
              <a:rPr lang="zh-CN" altLang="en-US" dirty="0"/>
              <a:t>可以同时加工出左右两个产品</a:t>
            </a:r>
            <a:r>
              <a:rPr lang="en-US" altLang="zh-CN" dirty="0"/>
              <a:t>.(</a:t>
            </a:r>
            <a:r>
              <a:rPr lang="zh-CN" altLang="en-US" dirty="0"/>
              <a:t>如</a:t>
            </a:r>
            <a:r>
              <a:rPr lang="en-US" altLang="zh-CN" dirty="0" err="1"/>
              <a:t>B5GP</a:t>
            </a:r>
            <a:r>
              <a:rPr lang="zh-CN" altLang="en-US" dirty="0"/>
              <a:t>外侧导槽的前左和前右可同时加工</a:t>
            </a:r>
            <a:r>
              <a:rPr lang="en-US" altLang="zh-CN" dirty="0"/>
              <a:t>).</a:t>
            </a:r>
          </a:p>
          <a:p>
            <a:r>
              <a:rPr lang="zh-CN" altLang="en-US" dirty="0" smtClean="0"/>
              <a:t>按照</a:t>
            </a:r>
            <a:r>
              <a:rPr lang="zh-CN" altLang="en-US" dirty="0"/>
              <a:t>不同的设备划分不同的生产线</a:t>
            </a:r>
            <a:r>
              <a:rPr lang="en-US" altLang="zh-CN" dirty="0"/>
              <a:t>.</a:t>
            </a:r>
            <a:r>
              <a:rPr lang="zh-CN" altLang="en-US" dirty="0"/>
              <a:t>每个后加工区有多条生产线</a:t>
            </a:r>
            <a:r>
              <a:rPr lang="en-US" altLang="zh-CN" dirty="0"/>
              <a:t>.</a:t>
            </a:r>
            <a:r>
              <a:rPr lang="zh-CN" altLang="en-US" dirty="0"/>
              <a:t>产能将计算到生产线设备上</a:t>
            </a:r>
            <a:r>
              <a:rPr lang="en-US" altLang="zh-CN" dirty="0" smtClean="0"/>
              <a:t>.</a:t>
            </a:r>
          </a:p>
          <a:p>
            <a:r>
              <a:rPr lang="zh-CN" altLang="zh-CN" dirty="0"/>
              <a:t>根据工作日历</a:t>
            </a:r>
            <a:r>
              <a:rPr lang="en-US" altLang="zh-CN" dirty="0"/>
              <a:t>,</a:t>
            </a:r>
            <a:r>
              <a:rPr lang="zh-CN" altLang="zh-CN" dirty="0"/>
              <a:t>计算出每条生产线每周的可用班次数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根据需求</a:t>
            </a:r>
            <a:r>
              <a:rPr lang="en-US" altLang="zh-CN" dirty="0"/>
              <a:t>,</a:t>
            </a:r>
            <a:r>
              <a:rPr lang="zh-CN" altLang="zh-CN" dirty="0"/>
              <a:t>按照班产定额</a:t>
            </a:r>
            <a:r>
              <a:rPr lang="en-US" altLang="zh-CN" dirty="0"/>
              <a:t>,</a:t>
            </a:r>
            <a:r>
              <a:rPr lang="zh-CN" altLang="zh-CN" dirty="0"/>
              <a:t>计算出每条生产线每周需要的班次数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需要的班次数</a:t>
            </a:r>
            <a:r>
              <a:rPr lang="en-US" altLang="zh-CN" dirty="0"/>
              <a:t>=</a:t>
            </a:r>
            <a:r>
              <a:rPr lang="zh-CN" altLang="zh-CN" dirty="0"/>
              <a:t>需求</a:t>
            </a:r>
            <a:r>
              <a:rPr lang="en-US" altLang="zh-CN" dirty="0"/>
              <a:t>/</a:t>
            </a:r>
            <a:r>
              <a:rPr lang="zh-CN" altLang="zh-CN" dirty="0"/>
              <a:t>班产定额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10</a:t>
            </a:fld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7063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粗</a:t>
            </a:r>
            <a:r>
              <a:rPr lang="zh-CN" altLang="en-US" dirty="0" smtClean="0"/>
              <a:t>能力计划报表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11</a:t>
            </a:fld>
            <a:endParaRPr lang="de-DE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3474"/>
            <a:ext cx="8640960" cy="563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3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粗能力计划报表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12</a:t>
            </a:fld>
            <a:endParaRPr lang="de-DE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820472" cy="546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38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挤出粗能力计划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周计划平衡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计算挤出件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周生产入库计划（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考虑生产批量移动入库需求</a:t>
            </a:r>
            <a:endParaRPr lang="en-US" altLang="zh-CN" dirty="0" smtClean="0"/>
          </a:p>
          <a:p>
            <a:pPr marL="1344613" lvl="3" indent="-358775">
              <a:buNone/>
            </a:pPr>
            <a:r>
              <a:rPr lang="zh-CN" altLang="en-US" dirty="0" smtClean="0"/>
              <a:t>计算资源组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周可用产能</a:t>
            </a:r>
            <a:endParaRPr lang="en-US" altLang="zh-CN" dirty="0">
              <a:solidFill>
                <a:srgbClr val="FF0000"/>
              </a:solidFill>
            </a:endParaRPr>
          </a:p>
          <a:p>
            <a:pPr marL="1344613" lvl="3" indent="-358775">
              <a:buNone/>
            </a:pPr>
            <a:r>
              <a:rPr lang="zh-CN" altLang="en-US" dirty="0">
                <a:solidFill>
                  <a:srgbClr val="FF0000"/>
                </a:solidFill>
              </a:rPr>
              <a:t>生产工时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∑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单件</a:t>
            </a:r>
            <a:r>
              <a:rPr lang="zh-CN" altLang="en-US" dirty="0" smtClean="0">
                <a:solidFill>
                  <a:srgbClr val="FF0000"/>
                </a:solidFill>
              </a:rPr>
              <a:t>工时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注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*生产需求数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pPr marL="1344613" lvl="3" indent="-358775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可用</a:t>
            </a:r>
            <a:r>
              <a:rPr lang="zh-CN" altLang="en-US" dirty="0">
                <a:solidFill>
                  <a:srgbClr val="FF0000"/>
                </a:solidFill>
              </a:rPr>
              <a:t>工时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可用班次数*</a:t>
            </a:r>
            <a:r>
              <a:rPr lang="en-US" altLang="zh-CN" dirty="0" smtClean="0">
                <a:solidFill>
                  <a:srgbClr val="FF0000"/>
                </a:solidFill>
              </a:rPr>
              <a:t>8-</a:t>
            </a:r>
            <a:r>
              <a:rPr lang="zh-CN" altLang="en-US" dirty="0" smtClean="0">
                <a:solidFill>
                  <a:srgbClr val="FF0000"/>
                </a:solidFill>
              </a:rPr>
              <a:t>设置时间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维护时间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切换时间*</a:t>
            </a:r>
            <a:r>
              <a:rPr lang="zh-CN" altLang="en-US" dirty="0">
                <a:solidFill>
                  <a:srgbClr val="FF0000"/>
                </a:solidFill>
              </a:rPr>
              <a:t>切换</a:t>
            </a:r>
            <a:r>
              <a:rPr lang="zh-CN" altLang="en-US" dirty="0" smtClean="0">
                <a:solidFill>
                  <a:srgbClr val="FF0000"/>
                </a:solidFill>
              </a:rPr>
              <a:t>次数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注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</a:p>
          <a:p>
            <a:pPr marL="1344613" lvl="3" indent="-358775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</a:rPr>
              <a:t>注</a:t>
            </a:r>
            <a:r>
              <a:rPr lang="en-US" altLang="zh-CN" sz="1200" dirty="0" smtClean="0">
                <a:solidFill>
                  <a:srgbClr val="FF0000"/>
                </a:solidFill>
              </a:rPr>
              <a:t>1:</a:t>
            </a:r>
            <a:r>
              <a:rPr lang="zh-CN" altLang="en-US" sz="1200" dirty="0" smtClean="0">
                <a:solidFill>
                  <a:srgbClr val="FF0000"/>
                </a:solidFill>
              </a:rPr>
              <a:t>单件工时 </a:t>
            </a:r>
            <a:r>
              <a:rPr lang="en-US" altLang="zh-CN" sz="1200" dirty="0" smtClean="0">
                <a:solidFill>
                  <a:srgbClr val="FF0000"/>
                </a:solidFill>
              </a:rPr>
              <a:t>= </a:t>
            </a:r>
            <a:r>
              <a:rPr lang="zh-CN" altLang="en-US" sz="1200" dirty="0" smtClean="0">
                <a:solidFill>
                  <a:srgbClr val="FF0000"/>
                </a:solidFill>
              </a:rPr>
              <a:t>物料规格长度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生产线速度</a:t>
            </a:r>
            <a:r>
              <a:rPr lang="en-US" altLang="zh-CN" sz="1200" dirty="0" smtClean="0">
                <a:solidFill>
                  <a:srgbClr val="FF0000"/>
                </a:solidFill>
              </a:rPr>
              <a:t/>
            </a:r>
            <a:br>
              <a:rPr lang="en-US" altLang="zh-CN" sz="1200" dirty="0" smtClean="0">
                <a:solidFill>
                  <a:srgbClr val="FF0000"/>
                </a:solidFill>
              </a:rPr>
            </a:br>
            <a:r>
              <a:rPr lang="zh-CN" altLang="en-US" sz="1200" dirty="0" smtClean="0">
                <a:solidFill>
                  <a:srgbClr val="FF0000"/>
                </a:solidFill>
              </a:rPr>
              <a:t>注</a:t>
            </a:r>
            <a:r>
              <a:rPr lang="en-US" altLang="zh-CN" sz="1200" dirty="0" smtClean="0">
                <a:solidFill>
                  <a:srgbClr val="FF0000"/>
                </a:solidFill>
              </a:rPr>
              <a:t>2:</a:t>
            </a:r>
            <a:r>
              <a:rPr lang="zh-CN" altLang="en-US" sz="1200" dirty="0" smtClean="0">
                <a:solidFill>
                  <a:srgbClr val="FF0000"/>
                </a:solidFill>
              </a:rPr>
              <a:t>切换次数 </a:t>
            </a:r>
            <a:r>
              <a:rPr lang="en-US" altLang="zh-CN" sz="1200" dirty="0" smtClean="0">
                <a:solidFill>
                  <a:srgbClr val="FF0000"/>
                </a:solidFill>
              </a:rPr>
              <a:t>= </a:t>
            </a:r>
            <a:r>
              <a:rPr lang="zh-CN" altLang="en-US" sz="1200" dirty="0" smtClean="0">
                <a:solidFill>
                  <a:srgbClr val="FF0000"/>
                </a:solidFill>
              </a:rPr>
              <a:t>生产需求数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生产批量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计算生产线负荷率 </a:t>
            </a:r>
            <a:r>
              <a:rPr lang="en-US" altLang="zh-CN" dirty="0" smtClean="0"/>
              <a:t>(= </a:t>
            </a:r>
            <a:r>
              <a:rPr lang="zh-CN" altLang="en-US" dirty="0" smtClean="0"/>
              <a:t>生产</a:t>
            </a:r>
            <a:r>
              <a:rPr lang="zh-CN" altLang="en-US" dirty="0"/>
              <a:t>工时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</a:t>
            </a:r>
            <a:r>
              <a:rPr lang="zh-CN" altLang="en-US" dirty="0"/>
              <a:t>工时</a:t>
            </a:r>
            <a:r>
              <a:rPr lang="en-US" altLang="zh-CN" dirty="0" smtClean="0"/>
              <a:t>*100%)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调整工作日历（增加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减少工作时间）平衡资源组负荷率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调整外发需求，释放挤出委外单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释放挤出粗能力计划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733256"/>
            <a:ext cx="316835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按挤出断面做粗能力计划，按挤出件做班产计划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炼胶粗能力计划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周生产计划平衡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计算炼胶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考虑生产批量移动入库计划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计算每个生产线的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周可用产能</a:t>
            </a:r>
            <a:endParaRPr lang="en-US" altLang="zh-CN" dirty="0" smtClean="0"/>
          </a:p>
          <a:p>
            <a:pPr marL="1344613" lvl="3" indent="-358775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可用产能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班产定额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可用班次数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计算炼胶负荷率 </a:t>
            </a:r>
            <a:r>
              <a:rPr lang="en-US" altLang="zh-CN" dirty="0" smtClean="0"/>
              <a:t>(= </a:t>
            </a:r>
            <a:r>
              <a:rPr lang="zh-CN" altLang="en-US" dirty="0" smtClean="0"/>
              <a:t>生产需求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可用产能</a:t>
            </a:r>
            <a:r>
              <a:rPr lang="en-US" altLang="zh-CN" dirty="0" smtClean="0"/>
              <a:t>*100%)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计算生产线负荷率 </a:t>
            </a:r>
            <a:r>
              <a:rPr lang="en-US" altLang="zh-CN" dirty="0" smtClean="0"/>
              <a:t>(= </a:t>
            </a:r>
            <a:r>
              <a:rPr lang="zh-CN" altLang="en-US" dirty="0" smtClean="0"/>
              <a:t>生产需求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可用产能</a:t>
            </a:r>
            <a:r>
              <a:rPr lang="en-US" altLang="zh-CN" dirty="0" smtClean="0"/>
              <a:t>*100%)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调整工作日历（增加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减少工作时间）平衡生产线负荷率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计算溢出的需求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调整外发需求，将外发需求转为后加工委外单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释放后加工粗能力计划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班产计划</a:t>
            </a:r>
            <a:r>
              <a:rPr lang="en-US" altLang="zh-CN" dirty="0" smtClean="0"/>
              <a:t>MRP</a:t>
            </a:r>
            <a:r>
              <a:rPr lang="zh-CN" altLang="en-US" dirty="0" smtClean="0"/>
              <a:t>供需模型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390728" y="2924944"/>
            <a:ext cx="1685328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毛需求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1619672" y="1124744"/>
            <a:ext cx="1656184" cy="6480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发货计划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4283968" y="1916832"/>
            <a:ext cx="1440160" cy="6480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发货单</a:t>
            </a:r>
          </a:p>
        </p:txBody>
      </p:sp>
      <p:cxnSp>
        <p:nvCxnSpPr>
          <p:cNvPr id="12" name="直接箭头连接符 11"/>
          <p:cNvCxnSpPr>
            <a:stCxn id="9" idx="4"/>
            <a:endCxn id="6" idx="0"/>
          </p:cNvCxnSpPr>
          <p:nvPr/>
        </p:nvCxnSpPr>
        <p:spPr bwMode="auto">
          <a:xfrm flipH="1">
            <a:off x="4233392" y="2564904"/>
            <a:ext cx="770656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8" idx="4"/>
            <a:endCxn id="6" idx="0"/>
          </p:cNvCxnSpPr>
          <p:nvPr/>
        </p:nvCxnSpPr>
        <p:spPr bwMode="auto">
          <a:xfrm>
            <a:off x="2447764" y="1772816"/>
            <a:ext cx="178562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椭圆 22"/>
          <p:cNvSpPr/>
          <p:nvPr/>
        </p:nvSpPr>
        <p:spPr bwMode="auto">
          <a:xfrm>
            <a:off x="1547664" y="4149080"/>
            <a:ext cx="1800200" cy="6480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入库计划</a:t>
            </a:r>
          </a:p>
        </p:txBody>
      </p:sp>
      <p:sp>
        <p:nvSpPr>
          <p:cNvPr id="24" name="椭圆 23"/>
          <p:cNvSpPr/>
          <p:nvPr/>
        </p:nvSpPr>
        <p:spPr bwMode="auto">
          <a:xfrm>
            <a:off x="6084168" y="2204864"/>
            <a:ext cx="1512168" cy="6480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安全库存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5148064" y="3717032"/>
            <a:ext cx="1584176" cy="7200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在途量</a:t>
            </a:r>
            <a:endParaRPr lang="en-US" altLang="zh-CN" sz="1600" dirty="0" smtClean="0"/>
          </a:p>
        </p:txBody>
      </p:sp>
      <p:cxnSp>
        <p:nvCxnSpPr>
          <p:cNvPr id="27" name="直接箭头连接符 26"/>
          <p:cNvCxnSpPr>
            <a:stCxn id="23" idx="7"/>
            <a:endCxn id="6" idx="2"/>
          </p:cNvCxnSpPr>
          <p:nvPr/>
        </p:nvCxnSpPr>
        <p:spPr bwMode="auto">
          <a:xfrm flipV="1">
            <a:off x="3084231" y="3429000"/>
            <a:ext cx="1149161" cy="814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>
            <a:stCxn id="25" idx="1"/>
            <a:endCxn id="6" idx="2"/>
          </p:cNvCxnSpPr>
          <p:nvPr/>
        </p:nvCxnSpPr>
        <p:spPr bwMode="auto">
          <a:xfrm flipH="1" flipV="1">
            <a:off x="4233392" y="3429000"/>
            <a:ext cx="1146669" cy="393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>
            <a:endCxn id="6" idx="3"/>
          </p:cNvCxnSpPr>
          <p:nvPr/>
        </p:nvCxnSpPr>
        <p:spPr bwMode="auto">
          <a:xfrm flipH="1">
            <a:off x="5076056" y="2780928"/>
            <a:ext cx="1224136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直接箭头连接符 125"/>
          <p:cNvCxnSpPr>
            <a:stCxn id="8" idx="5"/>
            <a:endCxn id="9" idx="2"/>
          </p:cNvCxnSpPr>
          <p:nvPr/>
        </p:nvCxnSpPr>
        <p:spPr bwMode="auto">
          <a:xfrm>
            <a:off x="3033313" y="1677908"/>
            <a:ext cx="1250655" cy="56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直接箭头连接符 129"/>
          <p:cNvCxnSpPr>
            <a:stCxn id="134" idx="1"/>
            <a:endCxn id="9" idx="7"/>
          </p:cNvCxnSpPr>
          <p:nvPr/>
        </p:nvCxnSpPr>
        <p:spPr bwMode="auto">
          <a:xfrm flipH="1">
            <a:off x="5513221" y="1582053"/>
            <a:ext cx="498939" cy="429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6012160" y="141277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独立发货需求</a:t>
            </a:r>
            <a:endParaRPr lang="zh-CN" alt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75856" y="1484784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转为发货单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相关需求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99592" y="5807005"/>
            <a:ext cx="734481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入库计划 </a:t>
            </a:r>
            <a:r>
              <a:rPr lang="en-US" altLang="zh-CN" sz="1800" dirty="0" smtClean="0"/>
              <a:t>=  Max[</a:t>
            </a:r>
            <a:r>
              <a:rPr lang="zh-CN" altLang="en-US" sz="1800" dirty="0" smtClean="0"/>
              <a:t>发货计划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相关发货需求</a:t>
            </a:r>
            <a:r>
              <a:rPr lang="en-US" altLang="zh-CN" sz="1800" dirty="0" smtClean="0"/>
              <a:t>] + </a:t>
            </a:r>
            <a:r>
              <a:rPr lang="zh-CN" altLang="en-US" sz="1800" dirty="0" smtClean="0"/>
              <a:t>独立发货需求</a:t>
            </a:r>
            <a:r>
              <a:rPr lang="en-US" altLang="zh-CN" sz="1800" dirty="0" smtClean="0"/>
              <a:t> + </a:t>
            </a:r>
            <a:r>
              <a:rPr lang="zh-CN" altLang="en-US" sz="1800" dirty="0" smtClean="0"/>
              <a:t>安全库存</a:t>
            </a:r>
            <a:endParaRPr lang="en-US" altLang="zh-CN" sz="1800" dirty="0" smtClean="0"/>
          </a:p>
          <a:p>
            <a:r>
              <a:rPr lang="en-US" altLang="zh-CN" sz="1800" dirty="0" smtClean="0"/>
              <a:t>	    - </a:t>
            </a:r>
            <a:r>
              <a:rPr lang="zh-CN" altLang="en-US" sz="1800" dirty="0" smtClean="0"/>
              <a:t>现有库存 </a:t>
            </a:r>
            <a:r>
              <a:rPr lang="en-US" altLang="zh-CN" sz="1800" dirty="0" smtClean="0"/>
              <a:t>- </a:t>
            </a:r>
            <a:r>
              <a:rPr lang="zh-CN" altLang="en-US" sz="1800" dirty="0" smtClean="0"/>
              <a:t>在途量</a:t>
            </a:r>
            <a:endParaRPr lang="en-US" altLang="zh-CN" sz="1800" dirty="0" smtClean="0"/>
          </a:p>
        </p:txBody>
      </p:sp>
      <p:sp>
        <p:nvSpPr>
          <p:cNvPr id="50" name="椭圆 49"/>
          <p:cNvSpPr/>
          <p:nvPr/>
        </p:nvSpPr>
        <p:spPr bwMode="auto">
          <a:xfrm>
            <a:off x="3635896" y="4221088"/>
            <a:ext cx="1728192" cy="6480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现有库存</a:t>
            </a:r>
            <a:endParaRPr lang="en-US" altLang="zh-CN" sz="1600" dirty="0" smtClean="0"/>
          </a:p>
        </p:txBody>
      </p:sp>
      <p:cxnSp>
        <p:nvCxnSpPr>
          <p:cNvPr id="52" name="直接箭头连接符 51"/>
          <p:cNvCxnSpPr>
            <a:stCxn id="50" idx="0"/>
            <a:endCxn id="6" idx="2"/>
          </p:cNvCxnSpPr>
          <p:nvPr/>
        </p:nvCxnSpPr>
        <p:spPr bwMode="auto">
          <a:xfrm flipH="1" flipV="1">
            <a:off x="4233392" y="3429000"/>
            <a:ext cx="26660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云形标注 61"/>
          <p:cNvSpPr/>
          <p:nvPr/>
        </p:nvSpPr>
        <p:spPr bwMode="auto">
          <a:xfrm>
            <a:off x="6084168" y="4653136"/>
            <a:ext cx="2448272" cy="936104"/>
          </a:xfrm>
          <a:prstGeom prst="cloudCallout">
            <a:avLst>
              <a:gd name="adj1" fmla="val -50595"/>
              <a:gd name="adj2" fmla="val -11760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/>
              <a:t>在途量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订单待收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订单待发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5936" y="346944"/>
            <a:ext cx="406585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/>
              <a:t>考虑库存和在途量，按物流路线传递需求</a:t>
            </a:r>
            <a:endParaRPr lang="en-US" altLang="zh-CN" sz="1600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/>
              <a:t>考虑物流路线提前期（包括生产线）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班产计划</a:t>
            </a:r>
            <a:r>
              <a:rPr lang="en-US" altLang="zh-CN" dirty="0" smtClean="0"/>
              <a:t>MRP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  <p:sp>
        <p:nvSpPr>
          <p:cNvPr id="9" name="右箭头 8"/>
          <p:cNvSpPr/>
          <p:nvPr/>
        </p:nvSpPr>
        <p:spPr bwMode="auto">
          <a:xfrm>
            <a:off x="3131840" y="4725144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580112" y="2317112"/>
            <a:ext cx="1152128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流程图: 磁盘 12"/>
          <p:cNvSpPr/>
          <p:nvPr/>
        </p:nvSpPr>
        <p:spPr bwMode="auto">
          <a:xfrm>
            <a:off x="1979712" y="3212976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胶料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4572000" y="32733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挤出件</a:t>
            </a:r>
          </a:p>
        </p:txBody>
      </p:sp>
      <p:cxnSp>
        <p:nvCxnSpPr>
          <p:cNvPr id="17" name="曲线连接符 25"/>
          <p:cNvCxnSpPr>
            <a:stCxn id="13" idx="3"/>
            <a:endCxn id="9" idx="1"/>
          </p:cNvCxnSpPr>
          <p:nvPr/>
        </p:nvCxnSpPr>
        <p:spPr bwMode="auto">
          <a:xfrm rot="16200000" flipH="1">
            <a:off x="2263374" y="4117446"/>
            <a:ext cx="1124864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曲线连接符 25"/>
          <p:cNvCxnSpPr>
            <a:stCxn id="9" idx="3"/>
            <a:endCxn id="14" idx="2"/>
          </p:cNvCxnSpPr>
          <p:nvPr/>
        </p:nvCxnSpPr>
        <p:spPr bwMode="auto">
          <a:xfrm flipV="1">
            <a:off x="4139952" y="3597356"/>
            <a:ext cx="432048" cy="13885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曲线连接符 25"/>
          <p:cNvCxnSpPr>
            <a:stCxn id="14" idx="1"/>
            <a:endCxn id="10" idx="1"/>
          </p:cNvCxnSpPr>
          <p:nvPr/>
        </p:nvCxnSpPr>
        <p:spPr bwMode="auto">
          <a:xfrm rot="5400000" flipH="1" flipV="1">
            <a:off x="5001938" y="2695146"/>
            <a:ext cx="688296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流程图: 磁盘 29"/>
          <p:cNvSpPr/>
          <p:nvPr/>
        </p:nvSpPr>
        <p:spPr bwMode="auto">
          <a:xfrm>
            <a:off x="6804248" y="32733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密封件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2" name="曲线连接符 25"/>
          <p:cNvCxnSpPr>
            <a:stCxn id="10" idx="3"/>
            <a:endCxn id="30" idx="1"/>
          </p:cNvCxnSpPr>
          <p:nvPr/>
        </p:nvCxnSpPr>
        <p:spPr bwMode="auto">
          <a:xfrm>
            <a:off x="6732240" y="2585024"/>
            <a:ext cx="612068" cy="68829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右箭头 59"/>
          <p:cNvSpPr/>
          <p:nvPr/>
        </p:nvSpPr>
        <p:spPr bwMode="auto">
          <a:xfrm>
            <a:off x="539552" y="2420888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1" name="曲线连接符 25"/>
          <p:cNvCxnSpPr>
            <a:stCxn id="60" idx="3"/>
            <a:endCxn id="13" idx="1"/>
          </p:cNvCxnSpPr>
          <p:nvPr/>
        </p:nvCxnSpPr>
        <p:spPr bwMode="auto">
          <a:xfrm>
            <a:off x="1547664" y="2681656"/>
            <a:ext cx="972108" cy="53132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笑脸 72"/>
          <p:cNvSpPr/>
          <p:nvPr/>
        </p:nvSpPr>
        <p:spPr bwMode="auto">
          <a:xfrm>
            <a:off x="8316416" y="4581128"/>
            <a:ext cx="576064" cy="504056"/>
          </a:xfrm>
          <a:prstGeom prst="smileyF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形状 76"/>
          <p:cNvCxnSpPr>
            <a:stCxn id="30" idx="4"/>
            <a:endCxn id="73" idx="0"/>
          </p:cNvCxnSpPr>
          <p:nvPr/>
        </p:nvCxnSpPr>
        <p:spPr bwMode="auto">
          <a:xfrm>
            <a:off x="7884368" y="3597356"/>
            <a:ext cx="720080" cy="98377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7668344" y="40265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后加工发货计划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80312" y="270892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后加工入库计划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80112" y="278092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生产计划</a:t>
            </a:r>
            <a:r>
              <a:rPr lang="en-US" altLang="zh-CN" sz="1400" dirty="0" smtClean="0"/>
              <a:t>2</a:t>
            </a:r>
            <a:endParaRPr lang="zh-CN" altLang="en-US" sz="1400" dirty="0" smtClean="0"/>
          </a:p>
        </p:txBody>
      </p:sp>
      <p:sp>
        <p:nvSpPr>
          <p:cNvPr id="87" name="右箭头 86"/>
          <p:cNvSpPr/>
          <p:nvPr/>
        </p:nvSpPr>
        <p:spPr bwMode="auto">
          <a:xfrm>
            <a:off x="5580112" y="1484784"/>
            <a:ext cx="1152128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1" name="形状 90"/>
          <p:cNvCxnSpPr>
            <a:stCxn id="87" idx="3"/>
            <a:endCxn id="30" idx="1"/>
          </p:cNvCxnSpPr>
          <p:nvPr/>
        </p:nvCxnSpPr>
        <p:spPr bwMode="auto">
          <a:xfrm>
            <a:off x="6732240" y="1752696"/>
            <a:ext cx="612068" cy="152062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形状 92"/>
          <p:cNvCxnSpPr>
            <a:stCxn id="14" idx="1"/>
            <a:endCxn id="87" idx="1"/>
          </p:cNvCxnSpPr>
          <p:nvPr/>
        </p:nvCxnSpPr>
        <p:spPr bwMode="auto">
          <a:xfrm rot="5400000" flipH="1" flipV="1">
            <a:off x="4585774" y="2278982"/>
            <a:ext cx="1520624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586027" y="191683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生产计划</a:t>
            </a:r>
            <a:r>
              <a:rPr lang="en-US" altLang="zh-CN" sz="1400" dirty="0" smtClean="0"/>
              <a:t>1</a:t>
            </a:r>
            <a:endParaRPr lang="zh-CN" altLang="en-US" sz="1400" dirty="0" smtClean="0"/>
          </a:p>
        </p:txBody>
      </p:sp>
      <p:sp>
        <p:nvSpPr>
          <p:cNvPr id="99" name="右箭头 98"/>
          <p:cNvSpPr/>
          <p:nvPr/>
        </p:nvSpPr>
        <p:spPr bwMode="auto">
          <a:xfrm>
            <a:off x="3131840" y="4077072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1" name="曲线连接符 100"/>
          <p:cNvCxnSpPr>
            <a:stCxn id="99" idx="3"/>
            <a:endCxn id="14" idx="2"/>
          </p:cNvCxnSpPr>
          <p:nvPr/>
        </p:nvCxnSpPr>
        <p:spPr bwMode="auto">
          <a:xfrm flipV="1">
            <a:off x="4139952" y="3597356"/>
            <a:ext cx="432048" cy="7404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形状 104"/>
          <p:cNvCxnSpPr>
            <a:stCxn id="13" idx="3"/>
            <a:endCxn id="99" idx="1"/>
          </p:cNvCxnSpPr>
          <p:nvPr/>
        </p:nvCxnSpPr>
        <p:spPr bwMode="auto">
          <a:xfrm rot="16200000" flipH="1">
            <a:off x="2587410" y="3793410"/>
            <a:ext cx="476792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4355976" y="4149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挤出入库计划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67944" y="23488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挤出发货计划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31640" y="4149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炼胶发货计划</a:t>
            </a:r>
          </a:p>
        </p:txBody>
      </p:sp>
      <p:sp>
        <p:nvSpPr>
          <p:cNvPr id="123" name="右箭头 122"/>
          <p:cNvSpPr/>
          <p:nvPr/>
        </p:nvSpPr>
        <p:spPr bwMode="auto">
          <a:xfrm>
            <a:off x="539552" y="1611320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5" name="形状 124"/>
          <p:cNvCxnSpPr>
            <a:stCxn id="123" idx="3"/>
            <a:endCxn id="13" idx="1"/>
          </p:cNvCxnSpPr>
          <p:nvPr/>
        </p:nvCxnSpPr>
        <p:spPr bwMode="auto">
          <a:xfrm>
            <a:off x="1547664" y="1872088"/>
            <a:ext cx="972108" cy="13408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2051720" y="22768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炼胶入库计划</a:t>
            </a:r>
          </a:p>
        </p:txBody>
      </p:sp>
      <p:cxnSp>
        <p:nvCxnSpPr>
          <p:cNvPr id="130" name="直接箭头连接符 129"/>
          <p:cNvCxnSpPr/>
          <p:nvPr/>
        </p:nvCxnSpPr>
        <p:spPr bwMode="auto">
          <a:xfrm flipH="1">
            <a:off x="611560" y="6093296"/>
            <a:ext cx="79928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092280" y="571351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后加工发货计划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88191" y="609329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后加工入库计划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362828" y="573325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 </a:t>
            </a:r>
            <a:r>
              <a:rPr lang="zh-CN" altLang="en-US" sz="1400" dirty="0" smtClean="0"/>
              <a:t>后加工生产计划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623512" y="609329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 </a:t>
            </a:r>
            <a:r>
              <a:rPr lang="zh-CN" altLang="en-US" sz="1400" dirty="0" smtClean="0"/>
              <a:t>挤出发货计划</a:t>
            </a:r>
            <a:endParaRPr lang="en-US" altLang="zh-CN" sz="14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831424" y="57332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5. </a:t>
            </a:r>
            <a:r>
              <a:rPr lang="zh-CN" altLang="en-US" sz="1400" dirty="0" smtClean="0"/>
              <a:t>挤出入库计划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111344" y="609329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 </a:t>
            </a:r>
            <a:r>
              <a:rPr lang="zh-CN" altLang="en-US" sz="1400" dirty="0" smtClean="0"/>
              <a:t>挤出生产计划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47248" y="57332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7. </a:t>
            </a:r>
            <a:r>
              <a:rPr lang="zh-CN" altLang="en-US" sz="1400" dirty="0" smtClean="0"/>
              <a:t>炼胶发货计划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527168" y="609329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 </a:t>
            </a:r>
            <a:r>
              <a:rPr lang="zh-CN" altLang="en-US" sz="1400" dirty="0" smtClean="0"/>
              <a:t>炼胶入库计划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11560" y="57332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 </a:t>
            </a:r>
            <a:r>
              <a:rPr lang="zh-CN" altLang="en-US" sz="1400" dirty="0" smtClean="0"/>
              <a:t>炼胶生产计划</a:t>
            </a:r>
          </a:p>
        </p:txBody>
      </p:sp>
      <p:cxnSp>
        <p:nvCxnSpPr>
          <p:cNvPr id="43" name="形状 42"/>
          <p:cNvCxnSpPr>
            <a:stCxn id="14" idx="4"/>
            <a:endCxn id="58" idx="0"/>
          </p:cNvCxnSpPr>
          <p:nvPr/>
        </p:nvCxnSpPr>
        <p:spPr bwMode="auto">
          <a:xfrm>
            <a:off x="5652120" y="3597356"/>
            <a:ext cx="1152128" cy="11277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笑脸 45"/>
          <p:cNvSpPr/>
          <p:nvPr/>
        </p:nvSpPr>
        <p:spPr bwMode="auto">
          <a:xfrm>
            <a:off x="1547664" y="4797152"/>
            <a:ext cx="576064" cy="504056"/>
          </a:xfrm>
          <a:prstGeom prst="smileyF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7" name="形状 42"/>
          <p:cNvCxnSpPr>
            <a:stCxn id="13" idx="2"/>
            <a:endCxn id="46" idx="1"/>
          </p:cNvCxnSpPr>
          <p:nvPr/>
        </p:nvCxnSpPr>
        <p:spPr bwMode="auto">
          <a:xfrm rot="10800000" flipV="1">
            <a:off x="1632028" y="3537011"/>
            <a:ext cx="347685" cy="13339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笑脸 57"/>
          <p:cNvSpPr/>
          <p:nvPr/>
        </p:nvSpPr>
        <p:spPr bwMode="auto">
          <a:xfrm>
            <a:off x="6516216" y="4725144"/>
            <a:ext cx="576064" cy="504056"/>
          </a:xfrm>
          <a:prstGeom prst="smileyF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后加工班产计划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17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555776" y="2924944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天后加工入库计划（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MRP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611560" y="1628800"/>
            <a:ext cx="2160240" cy="100811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天后加工发货计划</a:t>
            </a:r>
          </a:p>
          <a:p>
            <a:pPr algn="ctr"/>
            <a:r>
              <a:rPr lang="zh-CN" altLang="en-US" sz="1600" dirty="0" smtClean="0"/>
              <a:t>后加工采购单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</a:p>
          <a:p>
            <a:pPr algn="ctr"/>
            <a:r>
              <a:rPr lang="zh-CN" altLang="en-US" sz="1600" dirty="0" smtClean="0"/>
              <a:t>后加工委外单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2771800" y="2132856"/>
            <a:ext cx="864096" cy="792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843808" y="4005064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天后加工班产计划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509882" y="3555014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3887924" y="4581128"/>
            <a:ext cx="648072" cy="5040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3491880" y="5157192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后加工生产单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2080" y="1556792"/>
            <a:ext cx="35283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按工作日历将入库计划分配到班次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</a:t>
            </a:r>
            <a:r>
              <a:rPr lang="zh-CN" altLang="zh-CN" sz="1600" dirty="0" smtClean="0"/>
              <a:t>班产工时定额成套生产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不成套的</a:t>
            </a:r>
            <a:r>
              <a:rPr lang="zh-CN" altLang="en-US" sz="1600" dirty="0" smtClean="0"/>
              <a:t>放到当周最后一个班做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当天</a:t>
            </a:r>
            <a:r>
              <a:rPr lang="zh-CN" altLang="zh-CN" sz="1600" dirty="0" smtClean="0"/>
              <a:t>产</a:t>
            </a:r>
            <a:r>
              <a:rPr lang="zh-CN" altLang="en-US" sz="1600" dirty="0" smtClean="0"/>
              <a:t>能</a:t>
            </a:r>
            <a:r>
              <a:rPr lang="zh-CN" altLang="zh-CN" sz="1600" dirty="0" smtClean="0"/>
              <a:t>不足的提前做</a:t>
            </a:r>
            <a:endParaRPr lang="en-US" altLang="zh-CN" sz="1600" dirty="0" smtClean="0"/>
          </a:p>
        </p:txBody>
      </p:sp>
      <p:cxnSp>
        <p:nvCxnSpPr>
          <p:cNvPr id="48" name="曲线连接符 47"/>
          <p:cNvCxnSpPr>
            <a:stCxn id="50" idx="2"/>
            <a:endCxn id="19" idx="1"/>
          </p:cNvCxnSpPr>
          <p:nvPr/>
        </p:nvCxnSpPr>
        <p:spPr bwMode="auto">
          <a:xfrm rot="16200000" flipH="1">
            <a:off x="1837036" y="3250320"/>
            <a:ext cx="501376" cy="1512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流程图: 文档 49"/>
          <p:cNvSpPr/>
          <p:nvPr/>
        </p:nvSpPr>
        <p:spPr bwMode="auto">
          <a:xfrm>
            <a:off x="395536" y="3284984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工作日历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挤出班产计划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1907704" y="2924944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天挤出件生产计划（</a:t>
            </a:r>
            <a:r>
              <a:rPr lang="en-US" altLang="zh-CN" sz="1600" dirty="0" smtClean="0"/>
              <a:t>MRP</a:t>
            </a:r>
            <a:r>
              <a:rPr lang="zh-CN" altLang="en-US" sz="1600" dirty="0" smtClean="0"/>
              <a:t>）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323528" y="1556792"/>
            <a:ext cx="2016224" cy="108012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天挤出发货计划</a:t>
            </a:r>
          </a:p>
          <a:p>
            <a:pPr algn="ctr"/>
            <a:r>
              <a:rPr lang="zh-CN" altLang="en-US" sz="1600" dirty="0" smtClean="0"/>
              <a:t>挤出采购单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</a:p>
          <a:p>
            <a:pPr algn="ctr"/>
            <a:r>
              <a:rPr lang="zh-CN" altLang="en-US" sz="1600" dirty="0" smtClean="0"/>
              <a:t>挤出委外单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预留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2339752" y="2096852"/>
            <a:ext cx="648072" cy="8280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167160" y="4221088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天挤出班产计划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2739510" y="3677314"/>
            <a:ext cx="792088" cy="2954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31" idx="0"/>
          </p:cNvCxnSpPr>
          <p:nvPr/>
        </p:nvCxnSpPr>
        <p:spPr bwMode="auto">
          <a:xfrm rot="16200000" flipH="1">
            <a:off x="3189560" y="4818868"/>
            <a:ext cx="720080" cy="5326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860032" y="1700808"/>
            <a:ext cx="40324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生产需求排序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	</a:t>
            </a:r>
            <a:r>
              <a:rPr lang="zh-CN" altLang="en-US" sz="1600" dirty="0" smtClean="0"/>
              <a:t>需求转换：按断面将挤出件需求转换为挤出条需求（根据</a:t>
            </a:r>
            <a:r>
              <a:rPr lang="en-US" altLang="zh-CN" sz="1600" dirty="0" smtClean="0"/>
              <a:t>BOM</a:t>
            </a:r>
            <a:r>
              <a:rPr lang="zh-CN" altLang="en-US" sz="1600" dirty="0" smtClean="0"/>
              <a:t>和单件长度）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	</a:t>
            </a:r>
            <a:r>
              <a:rPr lang="zh-CN" altLang="en-US" sz="1600" dirty="0" smtClean="0"/>
              <a:t>排序规则：需求优先级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小</a:t>
            </a:r>
            <a:r>
              <a:rPr lang="en-US" altLang="zh-CN" sz="1600" dirty="0" smtClean="0"/>
              <a:t>)+</a:t>
            </a:r>
            <a:r>
              <a:rPr lang="zh-CN" altLang="en-US" sz="1600" dirty="0" smtClean="0"/>
              <a:t>可用资源总权数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小</a:t>
            </a:r>
            <a:r>
              <a:rPr lang="en-US" altLang="zh-CN" sz="1600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产品的需求优先级：正常供货</a:t>
            </a:r>
            <a:r>
              <a:rPr lang="en-US" altLang="zh-CN" sz="1600" dirty="0" smtClean="0"/>
              <a:t>=1</a:t>
            </a:r>
            <a:r>
              <a:rPr lang="zh-CN" altLang="en-US" sz="1600" dirty="0" smtClean="0"/>
              <a:t>，售后配件</a:t>
            </a:r>
            <a:r>
              <a:rPr lang="en-US" altLang="zh-CN" sz="1600" dirty="0" smtClean="0"/>
              <a:t>=2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产品的可用资源权数：常用</a:t>
            </a:r>
            <a:r>
              <a:rPr lang="en-US" altLang="zh-CN" sz="1600" dirty="0" smtClean="0"/>
              <a:t>=5</a:t>
            </a:r>
            <a:r>
              <a:rPr lang="zh-CN" altLang="en-US" sz="1600" dirty="0" smtClean="0"/>
              <a:t>，备用</a:t>
            </a:r>
            <a:r>
              <a:rPr lang="en-US" altLang="zh-CN" sz="1600" dirty="0" smtClean="0"/>
              <a:t>=3</a:t>
            </a:r>
            <a:r>
              <a:rPr lang="zh-CN" altLang="en-US" sz="1600" dirty="0" smtClean="0"/>
              <a:t>，应急</a:t>
            </a:r>
            <a:r>
              <a:rPr lang="en-US" altLang="zh-CN" sz="1600" dirty="0" smtClean="0"/>
              <a:t>=1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/>
              <a:t>将需求分配到常用生产线（负荷率低的先排）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/>
              <a:t>计算挤出条的最晚开始时间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/>
              <a:t>将生产线需求按最晚开始时间排序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/>
              <a:t>计划模拟，手工调整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/>
              <a:t>释放挤出班产计划</a:t>
            </a:r>
          </a:p>
        </p:txBody>
      </p:sp>
      <p:cxnSp>
        <p:nvCxnSpPr>
          <p:cNvPr id="18" name="曲线连接符 47"/>
          <p:cNvCxnSpPr>
            <a:stCxn id="20" idx="2"/>
            <a:endCxn id="19" idx="1"/>
          </p:cNvCxnSpPr>
          <p:nvPr/>
        </p:nvCxnSpPr>
        <p:spPr bwMode="auto">
          <a:xfrm rot="16200000" flipH="1">
            <a:off x="1390700" y="3696656"/>
            <a:ext cx="501376" cy="105154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流程图: 文档 19"/>
          <p:cNvSpPr/>
          <p:nvPr/>
        </p:nvSpPr>
        <p:spPr bwMode="auto">
          <a:xfrm>
            <a:off x="179512" y="3501008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挤出工作日历</a:t>
            </a:r>
          </a:p>
        </p:txBody>
      </p:sp>
      <p:sp>
        <p:nvSpPr>
          <p:cNvPr id="31" name="流程图: 文档 30"/>
          <p:cNvSpPr/>
          <p:nvPr/>
        </p:nvSpPr>
        <p:spPr bwMode="auto">
          <a:xfrm>
            <a:off x="2843808" y="5445224"/>
            <a:ext cx="1944216" cy="504056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挤出生产单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炼胶班产计划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19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3212976"/>
            <a:ext cx="2160240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天终胶入库计划（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MRP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2" name="流程图: 文档 11"/>
          <p:cNvSpPr/>
          <p:nvPr/>
        </p:nvSpPr>
        <p:spPr bwMode="auto">
          <a:xfrm>
            <a:off x="611560" y="1556792"/>
            <a:ext cx="2592288" cy="15121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天班产计划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天发货计划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关联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14</a:t>
            </a:r>
            <a:r>
              <a:rPr lang="zh-CN" altLang="en-US" sz="1600" dirty="0" smtClean="0"/>
              <a:t>天销售发运计划</a:t>
            </a:r>
            <a:endParaRPr lang="en-US" altLang="zh-CN" sz="1600" dirty="0" smtClean="0"/>
          </a:p>
          <a:p>
            <a:r>
              <a:rPr lang="zh-CN" altLang="en-US" sz="1600" dirty="0" smtClean="0"/>
              <a:t>终胶采购单</a:t>
            </a:r>
            <a:endParaRPr lang="en-US" altLang="zh-CN" sz="1600" dirty="0" smtClean="0"/>
          </a:p>
          <a:p>
            <a:r>
              <a:rPr lang="zh-CN" altLang="en-US" sz="1600" dirty="0" smtClean="0"/>
              <a:t>终胶委外单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203848" y="2312876"/>
            <a:ext cx="576064" cy="90010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2987824" y="429309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14</a:t>
            </a:r>
            <a:r>
              <a:rPr lang="zh-CN" altLang="en-US" sz="1600" dirty="0" smtClean="0"/>
              <a:t>天炼胶班产计划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653898" y="3843046"/>
            <a:ext cx="576064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曲线连接符 38"/>
          <p:cNvCxnSpPr>
            <a:stCxn id="19" idx="2"/>
            <a:endCxn id="77" idx="0"/>
          </p:cNvCxnSpPr>
          <p:nvPr/>
        </p:nvCxnSpPr>
        <p:spPr bwMode="auto">
          <a:xfrm rot="16200000" flipH="1">
            <a:off x="4103948" y="4797152"/>
            <a:ext cx="936104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流程图: 文档 76"/>
          <p:cNvSpPr/>
          <p:nvPr/>
        </p:nvSpPr>
        <p:spPr bwMode="auto">
          <a:xfrm>
            <a:off x="4067944" y="5733256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炼胶生产单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64089" y="1196752"/>
            <a:ext cx="3528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排产规则：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按工作日历将入库计划分配到班次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主线顺序：海绵胶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段，海绵胶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终胶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，实心胶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段，实心胶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终胶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清洗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，实心胶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母胶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，海绵胶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段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母胶</a:t>
            </a:r>
            <a:r>
              <a:rPr lang="en-US" altLang="zh-CN" sz="1600" dirty="0" smtClean="0"/>
              <a:t>)</a:t>
            </a:r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按胶料硬度循环排序：硬度渐增，硬度渐减</a:t>
            </a:r>
            <a:endParaRPr lang="en-US" altLang="zh-CN" sz="1600" dirty="0" smtClean="0"/>
          </a:p>
          <a:p>
            <a:pPr marL="176213" lvl="2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/>
              <a:t>辅线：按需求订单排计划，今天做明天需要的</a:t>
            </a:r>
            <a:endParaRPr lang="en-US" altLang="zh-CN" sz="1600" dirty="0" smtClean="0"/>
          </a:p>
        </p:txBody>
      </p:sp>
      <p:cxnSp>
        <p:nvCxnSpPr>
          <p:cNvPr id="48" name="曲线连接符 47"/>
          <p:cNvCxnSpPr>
            <a:stCxn id="50" idx="2"/>
            <a:endCxn id="19" idx="1"/>
          </p:cNvCxnSpPr>
          <p:nvPr/>
        </p:nvCxnSpPr>
        <p:spPr bwMode="auto">
          <a:xfrm rot="16200000" flipH="1">
            <a:off x="1981052" y="3538352"/>
            <a:ext cx="501376" cy="15121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流程图: 文档 49"/>
          <p:cNvSpPr/>
          <p:nvPr/>
        </p:nvSpPr>
        <p:spPr bwMode="auto">
          <a:xfrm>
            <a:off x="539552" y="3573016"/>
            <a:ext cx="1872208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工作日历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计划模拟、跟踪和重排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编排班产计划后，模拟供应链未来库存满足需求的情况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显示不满足的和溢出最高库存的明细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根据模拟情况调整班产计划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计划跟踪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定期自动计算供应链未来库存满足需求的情况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对不满足的或溢出最高库存的明细报警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报警重排：报警信息触发计划员重新编排班产计划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主动重排：当资源可用时间发生变化时，计划员重新排产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20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计划重排的情况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生产需求发生改变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原计划的执行无法满足供货的需求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取消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关闭不需要的生产单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选择“资源组”，重新计算生产需求（入库计划）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选择“时间段”，重新排产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21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生产领料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释放领料单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按生产订单自动释放领料单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策略）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按车间库存消耗自动释放领料单（看板策略）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手工下达领料单</a:t>
            </a:r>
            <a:endParaRPr lang="en-US" altLang="zh-CN" dirty="0" smtClean="0"/>
          </a:p>
          <a:p>
            <a:pPr marL="800100" lvl="1" indent="-255588"/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领料单发料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扫描领料单和物料条码发料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打印收货单</a:t>
            </a:r>
            <a:endParaRPr lang="en-US" altLang="zh-CN" dirty="0" smtClean="0"/>
          </a:p>
          <a:p>
            <a:pPr marL="887412" lvl="1" indent="-342900"/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胶料定向发料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部分胶料是为特定产品定向生产的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为胶料条码增加“去向”属性，由生产订单下线收货时自动胶料用于哪个产品</a:t>
            </a:r>
            <a:endParaRPr lang="en-US" altLang="zh-CN" dirty="0" smtClean="0"/>
          </a:p>
          <a:p>
            <a:pPr marL="887412" lvl="1" indent="-342900"/>
            <a:r>
              <a:rPr lang="zh-CN" altLang="en-US" dirty="0" smtClean="0"/>
              <a:t>发胶料拣货时，指定了去向的胶料只能被生产指定产品的生产线领用。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22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插单生产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非计划订单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非计划订单用来满足突发性的生产需求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计划员根据排产情况决定何时释放非计划订单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如果计划性生产订单与非计划性生产订单存在时间和资源冲突，则以非计划订单优化。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必要时，计划员启用计划模拟检查插单是否影响向客户的交货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必要时，计划员可将突发需求纳入计划重新排产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插单生产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手工创建并释放生产单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生产单执行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24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生产执行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后加工生产单收货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50893" y="1556792"/>
            <a:ext cx="1130300" cy="781288"/>
          </a:xfrm>
          <a:prstGeom prst="downArrowCallout">
            <a:avLst>
              <a:gd name="adj1" fmla="val 37712"/>
              <a:gd name="adj2" fmla="val 37712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定长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01</a:t>
            </a:r>
            <a:endParaRPr kumimoji="1" lang="en-US" altLang="zh-CN" sz="1400" b="1" dirty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H="1">
            <a:off x="6288931" y="3163789"/>
            <a:ext cx="1595437" cy="523220"/>
          </a:xfrm>
          <a:prstGeom prst="rightArrowCallout">
            <a:avLst>
              <a:gd name="adj1" fmla="val 25000"/>
              <a:gd name="adj2" fmla="val 25000"/>
              <a:gd name="adj3" fmla="val 49556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修边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03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50893" y="2348955"/>
            <a:ext cx="1130300" cy="781288"/>
          </a:xfrm>
          <a:prstGeom prst="downArrowCallout">
            <a:avLst>
              <a:gd name="adj1" fmla="val 37712"/>
              <a:gd name="adj2" fmla="val 37712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硫化</a:t>
            </a:r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02</a:t>
            </a:r>
            <a:endParaRPr kumimoji="1" lang="zh-CN" altLang="en-US" sz="14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81400" y="3210590"/>
            <a:ext cx="2265362" cy="40898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66191665 h 21600"/>
              <a:gd name="T4" fmla="*/ 2147483647 w 21600"/>
              <a:gd name="T5" fmla="*/ 132383331 h 21600"/>
              <a:gd name="T6" fmla="*/ 2147483647 w 21600"/>
              <a:gd name="T7" fmla="*/ 6619166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699 h 21600"/>
              <a:gd name="T14" fmla="*/ 17528 w 21600"/>
              <a:gd name="T15" fmla="*/ 1890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72" y="0"/>
                </a:moveTo>
                <a:lnTo>
                  <a:pt x="16172" y="2699"/>
                </a:lnTo>
                <a:lnTo>
                  <a:pt x="3375" y="2699"/>
                </a:lnTo>
                <a:lnTo>
                  <a:pt x="3375" y="18901"/>
                </a:lnTo>
                <a:lnTo>
                  <a:pt x="16172" y="18901"/>
                </a:lnTo>
                <a:lnTo>
                  <a:pt x="1617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699"/>
                </a:moveTo>
                <a:lnTo>
                  <a:pt x="1350" y="18901"/>
                </a:lnTo>
                <a:lnTo>
                  <a:pt x="2700" y="18901"/>
                </a:lnTo>
                <a:lnTo>
                  <a:pt x="2700" y="2699"/>
                </a:lnTo>
                <a:close/>
              </a:path>
              <a:path w="21600" h="21600">
                <a:moveTo>
                  <a:pt x="0" y="2699"/>
                </a:moveTo>
                <a:lnTo>
                  <a:pt x="0" y="18901"/>
                </a:lnTo>
                <a:lnTo>
                  <a:pt x="675" y="18901"/>
                </a:lnTo>
                <a:lnTo>
                  <a:pt x="675" y="2699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移交打包</a:t>
            </a:r>
            <a:endParaRPr kumimoji="1" lang="zh-CN" altLang="en-US" sz="1400" b="1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557264" y="3099167"/>
            <a:ext cx="930275" cy="781288"/>
          </a:xfrm>
          <a:prstGeom prst="downArrowCallout">
            <a:avLst>
              <a:gd name="adj1" fmla="val 31038"/>
              <a:gd name="adj2" fmla="val 31038"/>
              <a:gd name="adj3" fmla="val 16667"/>
              <a:gd name="adj4" fmla="val 66667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检验</a:t>
            </a:r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打包</a:t>
            </a:r>
            <a:endParaRPr kumimoji="1" lang="en-US" altLang="zh-CN" sz="1400" b="1" dirty="0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421360" y="4683343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285456" y="4683343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765176" y="4755351"/>
            <a:ext cx="1873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33CC"/>
                </a:solidFill>
              </a:rPr>
              <a:t>生产单收货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781400" y="4251295"/>
            <a:ext cx="187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成品</a:t>
            </a:r>
            <a:endParaRPr lang="zh-CN" altLang="en-US" sz="1600" b="1" dirty="0"/>
          </a:p>
        </p:txBody>
      </p:sp>
      <p:sp>
        <p:nvSpPr>
          <p:cNvPr id="46" name="图文框 45"/>
          <p:cNvSpPr/>
          <p:nvPr/>
        </p:nvSpPr>
        <p:spPr bwMode="auto">
          <a:xfrm>
            <a:off x="1000320" y="3891255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9192" y="4035271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46" idx="3"/>
            <a:endCxn id="47" idx="1"/>
          </p:cNvCxnSpPr>
          <p:nvPr/>
        </p:nvCxnSpPr>
        <p:spPr bwMode="auto">
          <a:xfrm>
            <a:off x="1648392" y="4143283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29072" y="34592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123728" y="58772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产品检验、打包后，做“生产单收货”，打印条码标签</a:t>
            </a:r>
            <a:endParaRPr lang="en-US" altLang="zh-CN" sz="1800" dirty="0" smtClean="0"/>
          </a:p>
        </p:txBody>
      </p:sp>
      <p:sp>
        <p:nvSpPr>
          <p:cNvPr id="51" name="七角星 50"/>
          <p:cNvSpPr/>
          <p:nvPr/>
        </p:nvSpPr>
        <p:spPr bwMode="auto">
          <a:xfrm>
            <a:off x="1763688" y="5805264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立方体 51"/>
          <p:cNvSpPr/>
          <p:nvPr/>
        </p:nvSpPr>
        <p:spPr bwMode="auto">
          <a:xfrm>
            <a:off x="7092280" y="5250686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rot="5400000">
            <a:off x="7168194" y="4513029"/>
            <a:ext cx="1039377" cy="24895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01301" y="4437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4288" y="54452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  <p:sp>
        <p:nvSpPr>
          <p:cNvPr id="29" name="右箭头 28"/>
          <p:cNvSpPr/>
          <p:nvPr/>
        </p:nvSpPr>
        <p:spPr bwMode="auto">
          <a:xfrm rot="14299033">
            <a:off x="1344833" y="2537955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736" y="14847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报验单流程</a:t>
            </a:r>
            <a:endParaRPr lang="zh-CN" altLang="en-US" sz="1600" dirty="0"/>
          </a:p>
        </p:txBody>
      </p:sp>
      <p:sp>
        <p:nvSpPr>
          <p:cNvPr id="31" name="立方体 30"/>
          <p:cNvSpPr/>
          <p:nvPr/>
        </p:nvSpPr>
        <p:spPr bwMode="auto">
          <a:xfrm>
            <a:off x="899592" y="1412776"/>
            <a:ext cx="1152128" cy="648072"/>
          </a:xfrm>
          <a:prstGeom prst="cub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待验品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 bwMode="auto">
          <a:xfrm>
            <a:off x="1979712" y="3335506"/>
            <a:ext cx="1008112" cy="934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1619672" y="2996952"/>
            <a:ext cx="1440160" cy="720080"/>
          </a:xfrm>
          <a:prstGeom prst="rightArrow">
            <a:avLst>
              <a:gd name="adj1" fmla="val 100000"/>
              <a:gd name="adj2" fmla="val 33780"/>
            </a:avLst>
          </a:prstGeom>
          <a:solidFill>
            <a:srgbClr val="FFFFFF">
              <a:alpha val="6980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59832" y="3068960"/>
            <a:ext cx="2304256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挤出生产单收货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 bwMode="auto">
          <a:xfrm>
            <a:off x="900113" y="2879502"/>
            <a:ext cx="1047751" cy="981546"/>
          </a:xfrm>
          <a:custGeom>
            <a:avLst/>
            <a:gdLst>
              <a:gd name="connsiteX0" fmla="*/ 214312 w 1047751"/>
              <a:gd name="connsiteY0" fmla="*/ 7144 h 907707"/>
              <a:gd name="connsiteX1" fmla="*/ 585787 w 1047751"/>
              <a:gd name="connsiteY1" fmla="*/ 21431 h 907707"/>
              <a:gd name="connsiteX2" fmla="*/ 671512 w 1047751"/>
              <a:gd name="connsiteY2" fmla="*/ 35719 h 907707"/>
              <a:gd name="connsiteX3" fmla="*/ 700087 w 1047751"/>
              <a:gd name="connsiteY3" fmla="*/ 78581 h 907707"/>
              <a:gd name="connsiteX4" fmla="*/ 742950 w 1047751"/>
              <a:gd name="connsiteY4" fmla="*/ 107156 h 907707"/>
              <a:gd name="connsiteX5" fmla="*/ 828675 w 1047751"/>
              <a:gd name="connsiteY5" fmla="*/ 135731 h 907707"/>
              <a:gd name="connsiteX6" fmla="*/ 928687 w 1047751"/>
              <a:gd name="connsiteY6" fmla="*/ 250031 h 907707"/>
              <a:gd name="connsiteX7" fmla="*/ 957262 w 1047751"/>
              <a:gd name="connsiteY7" fmla="*/ 292894 h 907707"/>
              <a:gd name="connsiteX8" fmla="*/ 971550 w 1047751"/>
              <a:gd name="connsiteY8" fmla="*/ 335756 h 907707"/>
              <a:gd name="connsiteX9" fmla="*/ 985837 w 1047751"/>
              <a:gd name="connsiteY9" fmla="*/ 407194 h 907707"/>
              <a:gd name="connsiteX10" fmla="*/ 1028700 w 1047751"/>
              <a:gd name="connsiteY10" fmla="*/ 450056 h 907707"/>
              <a:gd name="connsiteX11" fmla="*/ 971550 w 1047751"/>
              <a:gd name="connsiteY11" fmla="*/ 507206 h 907707"/>
              <a:gd name="connsiteX12" fmla="*/ 957262 w 1047751"/>
              <a:gd name="connsiteY12" fmla="*/ 550069 h 907707"/>
              <a:gd name="connsiteX13" fmla="*/ 1014412 w 1047751"/>
              <a:gd name="connsiteY13" fmla="*/ 607219 h 907707"/>
              <a:gd name="connsiteX14" fmla="*/ 1028700 w 1047751"/>
              <a:gd name="connsiteY14" fmla="*/ 650081 h 907707"/>
              <a:gd name="connsiteX15" fmla="*/ 985837 w 1047751"/>
              <a:gd name="connsiteY15" fmla="*/ 678656 h 907707"/>
              <a:gd name="connsiteX16" fmla="*/ 900112 w 1047751"/>
              <a:gd name="connsiteY16" fmla="*/ 692944 h 907707"/>
              <a:gd name="connsiteX17" fmla="*/ 885825 w 1047751"/>
              <a:gd name="connsiteY17" fmla="*/ 735806 h 907707"/>
              <a:gd name="connsiteX18" fmla="*/ 828675 w 1047751"/>
              <a:gd name="connsiteY18" fmla="*/ 750094 h 907707"/>
              <a:gd name="connsiteX19" fmla="*/ 742950 w 1047751"/>
              <a:gd name="connsiteY19" fmla="*/ 778669 h 907707"/>
              <a:gd name="connsiteX20" fmla="*/ 700087 w 1047751"/>
              <a:gd name="connsiteY20" fmla="*/ 807244 h 907707"/>
              <a:gd name="connsiteX21" fmla="*/ 557212 w 1047751"/>
              <a:gd name="connsiteY21" fmla="*/ 850106 h 907707"/>
              <a:gd name="connsiteX22" fmla="*/ 471487 w 1047751"/>
              <a:gd name="connsiteY22" fmla="*/ 878681 h 907707"/>
              <a:gd name="connsiteX23" fmla="*/ 428625 w 1047751"/>
              <a:gd name="connsiteY23" fmla="*/ 892969 h 907707"/>
              <a:gd name="connsiteX24" fmla="*/ 342900 w 1047751"/>
              <a:gd name="connsiteY24" fmla="*/ 907256 h 907707"/>
              <a:gd name="connsiteX25" fmla="*/ 214312 w 1047751"/>
              <a:gd name="connsiteY25" fmla="*/ 892969 h 907707"/>
              <a:gd name="connsiteX26" fmla="*/ 185737 w 1047751"/>
              <a:gd name="connsiteY26" fmla="*/ 850106 h 907707"/>
              <a:gd name="connsiteX27" fmla="*/ 142875 w 1047751"/>
              <a:gd name="connsiteY27" fmla="*/ 821531 h 907707"/>
              <a:gd name="connsiteX28" fmla="*/ 71437 w 1047751"/>
              <a:gd name="connsiteY28" fmla="*/ 735806 h 907707"/>
              <a:gd name="connsiteX29" fmla="*/ 14287 w 1047751"/>
              <a:gd name="connsiteY29" fmla="*/ 635794 h 907707"/>
              <a:gd name="connsiteX30" fmla="*/ 0 w 1047751"/>
              <a:gd name="connsiteY30" fmla="*/ 592931 h 907707"/>
              <a:gd name="connsiteX31" fmla="*/ 14287 w 1047751"/>
              <a:gd name="connsiteY31" fmla="*/ 478631 h 907707"/>
              <a:gd name="connsiteX32" fmla="*/ 42862 w 1047751"/>
              <a:gd name="connsiteY32" fmla="*/ 378619 h 907707"/>
              <a:gd name="connsiteX33" fmla="*/ 57150 w 1047751"/>
              <a:gd name="connsiteY33" fmla="*/ 321469 h 907707"/>
              <a:gd name="connsiteX34" fmla="*/ 71437 w 1047751"/>
              <a:gd name="connsiteY34" fmla="*/ 278606 h 907707"/>
              <a:gd name="connsiteX35" fmla="*/ 85725 w 1047751"/>
              <a:gd name="connsiteY35" fmla="*/ 192881 h 907707"/>
              <a:gd name="connsiteX36" fmla="*/ 128587 w 1047751"/>
              <a:gd name="connsiteY36" fmla="*/ 78581 h 907707"/>
              <a:gd name="connsiteX37" fmla="*/ 171450 w 1047751"/>
              <a:gd name="connsiteY37" fmla="*/ 64294 h 907707"/>
              <a:gd name="connsiteX38" fmla="*/ 214312 w 1047751"/>
              <a:gd name="connsiteY38" fmla="*/ 7144 h 9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47751" h="907707">
                <a:moveTo>
                  <a:pt x="214312" y="7144"/>
                </a:moveTo>
                <a:cubicBezTo>
                  <a:pt x="283368" y="0"/>
                  <a:pt x="462112" y="13701"/>
                  <a:pt x="585787" y="21431"/>
                </a:cubicBezTo>
                <a:cubicBezTo>
                  <a:pt x="614700" y="23238"/>
                  <a:pt x="645601" y="22764"/>
                  <a:pt x="671512" y="35719"/>
                </a:cubicBezTo>
                <a:cubicBezTo>
                  <a:pt x="686870" y="43398"/>
                  <a:pt x="687945" y="66439"/>
                  <a:pt x="700087" y="78581"/>
                </a:cubicBezTo>
                <a:cubicBezTo>
                  <a:pt x="712229" y="90723"/>
                  <a:pt x="727258" y="100182"/>
                  <a:pt x="742950" y="107156"/>
                </a:cubicBezTo>
                <a:cubicBezTo>
                  <a:pt x="770475" y="119389"/>
                  <a:pt x="828675" y="135731"/>
                  <a:pt x="828675" y="135731"/>
                </a:cubicBezTo>
                <a:cubicBezTo>
                  <a:pt x="900112" y="183356"/>
                  <a:pt x="862013" y="150019"/>
                  <a:pt x="928687" y="250031"/>
                </a:cubicBezTo>
                <a:cubicBezTo>
                  <a:pt x="938212" y="264319"/>
                  <a:pt x="951832" y="276604"/>
                  <a:pt x="957262" y="292894"/>
                </a:cubicBezTo>
                <a:cubicBezTo>
                  <a:pt x="962025" y="307181"/>
                  <a:pt x="967897" y="321145"/>
                  <a:pt x="971550" y="335756"/>
                </a:cubicBezTo>
                <a:cubicBezTo>
                  <a:pt x="977440" y="359315"/>
                  <a:pt x="974977" y="385474"/>
                  <a:pt x="985837" y="407194"/>
                </a:cubicBezTo>
                <a:cubicBezTo>
                  <a:pt x="994873" y="425266"/>
                  <a:pt x="1014412" y="435769"/>
                  <a:pt x="1028700" y="450056"/>
                </a:cubicBezTo>
                <a:cubicBezTo>
                  <a:pt x="990598" y="564359"/>
                  <a:pt x="1047751" y="431005"/>
                  <a:pt x="971550" y="507206"/>
                </a:cubicBezTo>
                <a:cubicBezTo>
                  <a:pt x="960901" y="517855"/>
                  <a:pt x="962025" y="535781"/>
                  <a:pt x="957262" y="550069"/>
                </a:cubicBezTo>
                <a:cubicBezTo>
                  <a:pt x="995363" y="664368"/>
                  <a:pt x="938212" y="531019"/>
                  <a:pt x="1014412" y="607219"/>
                </a:cubicBezTo>
                <a:cubicBezTo>
                  <a:pt x="1025061" y="617868"/>
                  <a:pt x="1023937" y="635794"/>
                  <a:pt x="1028700" y="650081"/>
                </a:cubicBezTo>
                <a:cubicBezTo>
                  <a:pt x="1014412" y="659606"/>
                  <a:pt x="1002127" y="673226"/>
                  <a:pt x="985837" y="678656"/>
                </a:cubicBezTo>
                <a:cubicBezTo>
                  <a:pt x="958354" y="687817"/>
                  <a:pt x="925264" y="678571"/>
                  <a:pt x="900112" y="692944"/>
                </a:cubicBezTo>
                <a:cubicBezTo>
                  <a:pt x="887036" y="700416"/>
                  <a:pt x="897585" y="726398"/>
                  <a:pt x="885825" y="735806"/>
                </a:cubicBezTo>
                <a:cubicBezTo>
                  <a:pt x="870492" y="748073"/>
                  <a:pt x="847483" y="744451"/>
                  <a:pt x="828675" y="750094"/>
                </a:cubicBezTo>
                <a:cubicBezTo>
                  <a:pt x="799825" y="758749"/>
                  <a:pt x="768012" y="761961"/>
                  <a:pt x="742950" y="778669"/>
                </a:cubicBezTo>
                <a:cubicBezTo>
                  <a:pt x="728662" y="788194"/>
                  <a:pt x="715779" y="800270"/>
                  <a:pt x="700087" y="807244"/>
                </a:cubicBezTo>
                <a:cubicBezTo>
                  <a:pt x="630138" y="838332"/>
                  <a:pt x="621155" y="830923"/>
                  <a:pt x="557212" y="850106"/>
                </a:cubicBezTo>
                <a:cubicBezTo>
                  <a:pt x="528362" y="858761"/>
                  <a:pt x="500062" y="869156"/>
                  <a:pt x="471487" y="878681"/>
                </a:cubicBezTo>
                <a:cubicBezTo>
                  <a:pt x="457200" y="883444"/>
                  <a:pt x="443480" y="890493"/>
                  <a:pt x="428625" y="892969"/>
                </a:cubicBezTo>
                <a:lnTo>
                  <a:pt x="342900" y="907256"/>
                </a:lnTo>
                <a:cubicBezTo>
                  <a:pt x="300037" y="902494"/>
                  <a:pt x="254842" y="907707"/>
                  <a:pt x="214312" y="892969"/>
                </a:cubicBezTo>
                <a:cubicBezTo>
                  <a:pt x="198174" y="887101"/>
                  <a:pt x="197879" y="862248"/>
                  <a:pt x="185737" y="850106"/>
                </a:cubicBezTo>
                <a:cubicBezTo>
                  <a:pt x="173595" y="837964"/>
                  <a:pt x="157162" y="831056"/>
                  <a:pt x="142875" y="821531"/>
                </a:cubicBezTo>
                <a:cubicBezTo>
                  <a:pt x="71929" y="715114"/>
                  <a:pt x="163111" y="845815"/>
                  <a:pt x="71437" y="735806"/>
                </a:cubicBezTo>
                <a:cubicBezTo>
                  <a:pt x="50336" y="710484"/>
                  <a:pt x="26617" y="664565"/>
                  <a:pt x="14287" y="635794"/>
                </a:cubicBezTo>
                <a:cubicBezTo>
                  <a:pt x="8354" y="621951"/>
                  <a:pt x="4762" y="607219"/>
                  <a:pt x="0" y="592931"/>
                </a:cubicBezTo>
                <a:cubicBezTo>
                  <a:pt x="4762" y="554831"/>
                  <a:pt x="7975" y="516505"/>
                  <a:pt x="14287" y="478631"/>
                </a:cubicBezTo>
                <a:cubicBezTo>
                  <a:pt x="23218" y="425044"/>
                  <a:pt x="29275" y="426172"/>
                  <a:pt x="42862" y="378619"/>
                </a:cubicBezTo>
                <a:cubicBezTo>
                  <a:pt x="48257" y="359738"/>
                  <a:pt x="51756" y="340350"/>
                  <a:pt x="57150" y="321469"/>
                </a:cubicBezTo>
                <a:cubicBezTo>
                  <a:pt x="61287" y="306988"/>
                  <a:pt x="68170" y="293308"/>
                  <a:pt x="71437" y="278606"/>
                </a:cubicBezTo>
                <a:cubicBezTo>
                  <a:pt x="77721" y="250327"/>
                  <a:pt x="80543" y="221383"/>
                  <a:pt x="85725" y="192881"/>
                </a:cubicBezTo>
                <a:cubicBezTo>
                  <a:pt x="92646" y="154816"/>
                  <a:pt x="94132" y="106145"/>
                  <a:pt x="128587" y="78581"/>
                </a:cubicBezTo>
                <a:cubicBezTo>
                  <a:pt x="140347" y="69173"/>
                  <a:pt x="157162" y="69056"/>
                  <a:pt x="171450" y="64294"/>
                </a:cubicBezTo>
                <a:cubicBezTo>
                  <a:pt x="187243" y="16913"/>
                  <a:pt x="145256" y="14288"/>
                  <a:pt x="214312" y="7144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7584" y="2615426"/>
            <a:ext cx="864096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立方体 20"/>
          <p:cNvSpPr/>
          <p:nvPr/>
        </p:nvSpPr>
        <p:spPr bwMode="auto">
          <a:xfrm>
            <a:off x="1259632" y="4653136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 rot="1506561">
            <a:off x="5520597" y="3553090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8938549">
            <a:off x="2370232" y="4238184"/>
            <a:ext cx="1276373" cy="31270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29249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合格品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40555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5661248"/>
            <a:ext cx="4601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废品按产线输入重量做废品计量（在三产集中称量点）</a:t>
            </a:r>
            <a:endParaRPr lang="en-US" altLang="zh-CN" sz="1600" dirty="0" smtClean="0"/>
          </a:p>
          <a:p>
            <a:r>
              <a:rPr lang="zh-CN" altLang="en-US" sz="1600" dirty="0" smtClean="0"/>
              <a:t>牵引头子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工艺筋与挤出废品分开放置、分开称量。</a:t>
            </a:r>
            <a:endParaRPr lang="en-US" altLang="zh-CN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31640" y="48476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004048" y="134076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当合格品装满标准箱时，操作工做“生产单收货”，打印条码标签</a:t>
            </a:r>
            <a:endParaRPr lang="en-US" altLang="zh-CN" sz="1800" dirty="0" smtClean="0"/>
          </a:p>
        </p:txBody>
      </p:sp>
      <p:sp>
        <p:nvSpPr>
          <p:cNvPr id="32" name="七角星 31"/>
          <p:cNvSpPr/>
          <p:nvPr/>
        </p:nvSpPr>
        <p:spPr bwMode="auto">
          <a:xfrm>
            <a:off x="4644008" y="1268760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75856" y="3212976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75856" y="3356992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75856" y="3501008"/>
            <a:ext cx="1872208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立方体 37"/>
          <p:cNvSpPr/>
          <p:nvPr/>
        </p:nvSpPr>
        <p:spPr bwMode="auto">
          <a:xfrm>
            <a:off x="6660232" y="3645024"/>
            <a:ext cx="1512168" cy="864096"/>
          </a:xfrm>
          <a:prstGeom prst="cube">
            <a:avLst>
              <a:gd name="adj" fmla="val 24399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9" name="图片 38" descr="barcode.jpg"/>
          <p:cNvPicPr>
            <a:picLocks noChangeAspect="1"/>
          </p:cNvPicPr>
          <p:nvPr/>
        </p:nvPicPr>
        <p:blipFill>
          <a:blip r:embed="rId2" cstate="print"/>
          <a:srcRect l="15128" t="18243" r="20237" b="19820"/>
          <a:stretch>
            <a:fillRect/>
          </a:stretch>
        </p:blipFill>
        <p:spPr>
          <a:xfrm>
            <a:off x="7380312" y="3933056"/>
            <a:ext cx="432048" cy="239065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0" name="TextBox 39"/>
          <p:cNvSpPr txBox="1"/>
          <p:nvPr/>
        </p:nvSpPr>
        <p:spPr>
          <a:xfrm>
            <a:off x="6732240" y="41705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良品箱</a:t>
            </a:r>
            <a:endParaRPr lang="zh-CN" altLang="en-US" sz="1600" dirty="0"/>
          </a:p>
        </p:txBody>
      </p:sp>
      <p:sp>
        <p:nvSpPr>
          <p:cNvPr id="37" name="图文框 36"/>
          <p:cNvSpPr/>
          <p:nvPr/>
        </p:nvSpPr>
        <p:spPr bwMode="auto">
          <a:xfrm>
            <a:off x="3131840" y="2276872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712" y="2420888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37" idx="3"/>
            <a:endCxn id="47" idx="1"/>
          </p:cNvCxnSpPr>
          <p:nvPr/>
        </p:nvCxnSpPr>
        <p:spPr bwMode="auto">
          <a:xfrm>
            <a:off x="3779912" y="2528900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1840" y="177281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50" name="七角星 49"/>
          <p:cNvSpPr/>
          <p:nvPr/>
        </p:nvSpPr>
        <p:spPr bwMode="auto">
          <a:xfrm>
            <a:off x="539552" y="5373216"/>
            <a:ext cx="360040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3387294">
            <a:off x="4800517" y="4222648"/>
            <a:ext cx="1092809" cy="3022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9992" y="42930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待验品</a:t>
            </a: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80112" y="56612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报验单流程</a:t>
            </a:r>
            <a:endParaRPr lang="en-US" altLang="zh-CN" sz="1800" dirty="0" smtClean="0"/>
          </a:p>
        </p:txBody>
      </p:sp>
      <p:sp>
        <p:nvSpPr>
          <p:cNvPr id="42" name="立方体 41"/>
          <p:cNvSpPr/>
          <p:nvPr/>
        </p:nvSpPr>
        <p:spPr bwMode="auto">
          <a:xfrm>
            <a:off x="5220072" y="4869160"/>
            <a:ext cx="1152128" cy="648072"/>
          </a:xfrm>
          <a:prstGeom prst="cub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待验品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炼胶生产单收货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547664" y="2276996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1</a:t>
            </a:r>
            <a:r>
              <a:rPr kumimoji="1" lang="zh-CN" altLang="en-US" sz="1400" b="1" dirty="0" smtClean="0"/>
              <a:t>段炼胶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174009" y="3212976"/>
            <a:ext cx="1074291" cy="781288"/>
          </a:xfrm>
          <a:prstGeom prst="downArrowCallout">
            <a:avLst>
              <a:gd name="adj1" fmla="val 31038"/>
              <a:gd name="adj2" fmla="val 31038"/>
              <a:gd name="adj3" fmla="val 16667"/>
              <a:gd name="adj4" fmla="val 6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kumimoji="1" lang="zh-CN" altLang="en-US" sz="1400" b="1" dirty="0" smtClean="0"/>
              <a:t>胶料</a:t>
            </a:r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收货</a:t>
            </a:r>
            <a:endParaRPr kumimoji="1" lang="en-US" altLang="zh-CN" sz="1400" b="1" dirty="0" smtClean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848" y="4581128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5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851920" y="4797152"/>
            <a:ext cx="863600" cy="649287"/>
            <a:chOff x="1215" y="2704"/>
            <a:chExt cx="590" cy="409"/>
          </a:xfrm>
          <a:solidFill>
            <a:srgbClr val="008000"/>
          </a:solidFill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215" y="2704"/>
              <a:ext cx="590" cy="409"/>
            </a:xfrm>
            <a:prstGeom prst="cube">
              <a:avLst>
                <a:gd name="adj" fmla="val 25000"/>
              </a:avLst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5" y="2850"/>
              <a:ext cx="318" cy="2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326137" y="5157192"/>
            <a:ext cx="1296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33CC"/>
                </a:solidFill>
              </a:rPr>
              <a:t>生产单收货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957986" y="4221088"/>
            <a:ext cx="187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/>
              <a:t>胶料</a:t>
            </a:r>
            <a:endParaRPr lang="zh-CN" altLang="en-US" sz="1600" b="1" dirty="0"/>
          </a:p>
        </p:txBody>
      </p:sp>
      <p:sp>
        <p:nvSpPr>
          <p:cNvPr id="46" name="图文框 45"/>
          <p:cNvSpPr/>
          <p:nvPr/>
        </p:nvSpPr>
        <p:spPr bwMode="auto">
          <a:xfrm>
            <a:off x="5542161" y="4365104"/>
            <a:ext cx="648072" cy="504056"/>
          </a:xfrm>
          <a:prstGeom prst="fram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7" name="图片 46" descr="Barcode Print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1033" y="4509120"/>
            <a:ext cx="531288" cy="570720"/>
          </a:xfrm>
          <a:prstGeom prst="rect">
            <a:avLst/>
          </a:prstGeom>
        </p:spPr>
      </p:pic>
      <p:cxnSp>
        <p:nvCxnSpPr>
          <p:cNvPr id="48" name="曲线连接符 47"/>
          <p:cNvCxnSpPr>
            <a:stCxn id="46" idx="3"/>
            <a:endCxn id="47" idx="1"/>
          </p:cNvCxnSpPr>
          <p:nvPr/>
        </p:nvCxnSpPr>
        <p:spPr bwMode="auto">
          <a:xfrm>
            <a:off x="6190233" y="4617132"/>
            <a:ext cx="260800" cy="1773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370913" y="393305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MES</a:t>
            </a:r>
            <a:r>
              <a:rPr lang="zh-CN" altLang="en-US" sz="1600" dirty="0" smtClean="0"/>
              <a:t>终端</a:t>
            </a:r>
            <a:endParaRPr lang="zh-CN" altLang="en-US" sz="1600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563888" y="1412776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en-US" altLang="zh-CN" sz="1400" b="1" dirty="0" smtClean="0"/>
              <a:t>2</a:t>
            </a:r>
            <a:r>
              <a:rPr kumimoji="1" lang="zh-CN" altLang="en-US" sz="1400" b="1" dirty="0" smtClean="0"/>
              <a:t>段炼胶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cxnSp>
        <p:nvCxnSpPr>
          <p:cNvPr id="34" name="形状 33"/>
          <p:cNvCxnSpPr>
            <a:stCxn id="5" idx="3"/>
            <a:endCxn id="12" idx="1"/>
          </p:cNvCxnSpPr>
          <p:nvPr/>
        </p:nvCxnSpPr>
        <p:spPr bwMode="auto">
          <a:xfrm>
            <a:off x="3093889" y="2646328"/>
            <a:ext cx="1080120" cy="82707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曲线连接符 36"/>
          <p:cNvCxnSpPr>
            <a:stCxn id="30" idx="3"/>
            <a:endCxn id="12" idx="0"/>
          </p:cNvCxnSpPr>
          <p:nvPr/>
        </p:nvCxnSpPr>
        <p:spPr bwMode="auto">
          <a:xfrm flipH="1">
            <a:off x="4711155" y="1782108"/>
            <a:ext cx="398958" cy="1430868"/>
          </a:xfrm>
          <a:prstGeom prst="curvedConnector4">
            <a:avLst>
              <a:gd name="adj1" fmla="val -57299"/>
              <a:gd name="adj2" fmla="val 62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形状 43"/>
          <p:cNvCxnSpPr>
            <a:stCxn id="55" idx="3"/>
            <a:endCxn id="12" idx="3"/>
          </p:cNvCxnSpPr>
          <p:nvPr/>
        </p:nvCxnSpPr>
        <p:spPr bwMode="auto">
          <a:xfrm flipH="1">
            <a:off x="5248300" y="2214280"/>
            <a:ext cx="2094061" cy="1259127"/>
          </a:xfrm>
          <a:prstGeom prst="curvedConnector3">
            <a:avLst>
              <a:gd name="adj1" fmla="val -109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796136" y="1844948"/>
            <a:ext cx="1546225" cy="738664"/>
          </a:xfrm>
          <a:prstGeom prst="rightArrowCallout">
            <a:avLst>
              <a:gd name="adj1" fmla="val 25000"/>
              <a:gd name="adj2" fmla="val 25000"/>
              <a:gd name="adj3" fmla="val 48028"/>
              <a:gd name="adj4" fmla="val 66667"/>
            </a:avLst>
          </a:prstGeom>
          <a:solidFill>
            <a:schemeClr val="accent2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kumimoji="1" lang="en-US" altLang="zh-CN" sz="1400" b="1" dirty="0" smtClean="0"/>
          </a:p>
          <a:p>
            <a:pPr algn="ctr"/>
            <a:r>
              <a:rPr kumimoji="1" lang="zh-CN" altLang="en-US" sz="1400" b="1" dirty="0" smtClean="0"/>
              <a:t>过滤</a:t>
            </a:r>
            <a:endParaRPr kumimoji="1" lang="en-US" altLang="zh-CN" sz="1400" b="1" dirty="0" smtClean="0"/>
          </a:p>
          <a:p>
            <a:pPr algn="ctr"/>
            <a:endParaRPr kumimoji="1" lang="zh-CN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60536" y="5644148"/>
            <a:ext cx="4283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胶料下线，按称量数做“生产单收货”，打印条码标签</a:t>
            </a:r>
            <a:endParaRPr lang="en-US" altLang="zh-CN" sz="1600" dirty="0" smtClean="0"/>
          </a:p>
          <a:p>
            <a:r>
              <a:rPr lang="zh-CN" altLang="en-US" sz="1600" dirty="0" smtClean="0"/>
              <a:t>过滤后的胶料入物流胶料库，未过滤的胶料留在车间库位</a:t>
            </a:r>
            <a:endParaRPr lang="en-US" altLang="zh-CN" sz="1600" dirty="0" smtClean="0"/>
          </a:p>
        </p:txBody>
      </p:sp>
      <p:sp>
        <p:nvSpPr>
          <p:cNvPr id="80" name="七角星 79"/>
          <p:cNvSpPr/>
          <p:nvPr/>
        </p:nvSpPr>
        <p:spPr bwMode="auto">
          <a:xfrm>
            <a:off x="4000496" y="5572140"/>
            <a:ext cx="411868" cy="360040"/>
          </a:xfrm>
          <a:prstGeom prst="star7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立方体 80"/>
          <p:cNvSpPr/>
          <p:nvPr/>
        </p:nvSpPr>
        <p:spPr bwMode="auto">
          <a:xfrm>
            <a:off x="755576" y="4365104"/>
            <a:ext cx="1152128" cy="648072"/>
          </a:xfrm>
          <a:prstGeom prst="cub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右箭头 81"/>
          <p:cNvSpPr/>
          <p:nvPr/>
        </p:nvSpPr>
        <p:spPr bwMode="auto">
          <a:xfrm rot="8721394">
            <a:off x="2030344" y="3918382"/>
            <a:ext cx="1039377" cy="24895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7704" y="36450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</a:t>
            </a:r>
            <a:endParaRPr lang="zh-CN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27584" y="4559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废品箱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生产单执行界面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28</a:t>
            </a:fld>
            <a:endParaRPr lang="de-DE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44714"/>
            <a:ext cx="595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生产线：挤出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日期：</a:t>
            </a:r>
            <a:r>
              <a:rPr lang="en-US" altLang="zh-CN" sz="2000" dirty="0" smtClean="0"/>
              <a:t>2013-06-08</a:t>
            </a:r>
            <a:r>
              <a:rPr lang="zh-CN" altLang="en-US" sz="2000" dirty="0" smtClean="0"/>
              <a:t>             </a:t>
            </a:r>
            <a:endParaRPr lang="zh-CN" altLang="en-US" sz="2000" u="sng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7" y="1916832"/>
          <a:ext cx="7920880" cy="333756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080121"/>
                <a:gridCol w="622501"/>
                <a:gridCol w="889667"/>
                <a:gridCol w="1008112"/>
                <a:gridCol w="915240"/>
                <a:gridCol w="592216"/>
                <a:gridCol w="740269"/>
                <a:gridCol w="632595"/>
                <a:gridCol w="732260"/>
                <a:gridCol w="707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工单状态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断面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订单数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包装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下线数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In-process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99999999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收货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88888888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WO0008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77777777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WO0009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66666666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111111111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WO0011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22222222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WO0012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33333333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开始</a:t>
                      </a:r>
                      <a:endParaRPr lang="zh-CN" altLang="en-US" sz="1400" b="0" u="sng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Submit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B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WO0013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44444444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XXXXXX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EA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300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u="sng" dirty="0" smtClean="0">
                          <a:solidFill>
                            <a:srgbClr val="0000FF"/>
                          </a:solidFill>
                        </a:rPr>
                        <a:t>开始</a:t>
                      </a:r>
                      <a:endParaRPr lang="zh-CN" altLang="en-US" sz="1400" b="0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生产单收货界面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29</a:t>
            </a:fld>
            <a:endParaRPr lang="de-DE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02389" y="1340768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生产线：挤出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下线报工</a:t>
            </a:r>
            <a:r>
              <a:rPr lang="en-US" altLang="zh-CN" sz="2000" u="sng" dirty="0" smtClean="0"/>
              <a:t>]</a:t>
            </a:r>
            <a:endParaRPr lang="zh-CN" altLang="en-US" sz="2000" u="sng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3568" y="1791286"/>
          <a:ext cx="7488833" cy="7670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240918"/>
                <a:gridCol w="1164866"/>
                <a:gridCol w="1299107"/>
                <a:gridCol w="926223"/>
                <a:gridCol w="1057471"/>
                <a:gridCol w="953073"/>
                <a:gridCol w="847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工单号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累计下线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下线数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WO0006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99999999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XXXXXX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EA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300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8000"/>
                          </a:solidFill>
                        </a:rPr>
                        <a:t>100</a:t>
                      </a:r>
                      <a:endParaRPr lang="zh-CN" altLang="en-US" sz="20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11560" y="2996952"/>
            <a:ext cx="8281615" cy="3528392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默认下线数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标准包装数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确认收货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自动打印条码标签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279" t="30313" r="57748" b="22438"/>
          <a:stretch>
            <a:fillRect/>
          </a:stretch>
        </p:blipFill>
        <p:spPr bwMode="auto">
          <a:xfrm>
            <a:off x="4499992" y="3243995"/>
            <a:ext cx="4248472" cy="313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生产计划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周粗能力计划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zh-CN" altLang="en-US" dirty="0" smtClean="0"/>
              <a:t>天班产计划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插单生产</a:t>
            </a:r>
            <a:endParaRPr lang="en-US" altLang="zh-CN" dirty="0" smtClean="0"/>
          </a:p>
          <a:p>
            <a:r>
              <a:rPr lang="zh-CN" altLang="en-US" dirty="0" smtClean="0"/>
              <a:t>生产执行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释放生产单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生产单上线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生产投料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生产单收货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废品计量界面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30</a:t>
            </a:fld>
            <a:endParaRPr lang="de-DE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602389" y="1340768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生产线：</a:t>
            </a:r>
            <a:r>
              <a:rPr lang="zh-CN" altLang="en-US" sz="2000" dirty="0" smtClean="0"/>
              <a:t>挤出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线 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废品报工</a:t>
            </a:r>
            <a:r>
              <a:rPr lang="en-US" altLang="zh-CN" sz="2000" u="sng" dirty="0" smtClean="0"/>
              <a:t>]</a:t>
            </a:r>
            <a:endParaRPr lang="zh-CN" altLang="en-US" sz="2000" u="sng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83568" y="1791286"/>
          <a:ext cx="7416824" cy="767080"/>
        </p:xfrm>
        <a:graphic>
          <a:graphicData uri="http://schemas.openxmlformats.org/drawingml/2006/table">
            <a:tbl>
              <a:tblPr firstRow="1" bandRow="1">
                <a:effectLst/>
                <a:tableStyleId>{E8B1032C-EA38-4F05-BA0D-38AFFFC7BED3}</a:tableStyleId>
              </a:tblPr>
              <a:tblGrid>
                <a:gridCol w="1408202"/>
                <a:gridCol w="1321898"/>
                <a:gridCol w="1474235"/>
                <a:gridCol w="1051084"/>
                <a:gridCol w="1200025"/>
                <a:gridCol w="961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/>
                        <a:t>生产线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产品号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描述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单位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数量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操作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PL02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666666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XXXXXX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KG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1.56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9" y="2996952"/>
            <a:ext cx="8064896" cy="3240360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废品称重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smtClean="0"/>
              <a:t>按生产线输入</a:t>
            </a:r>
            <a:r>
              <a:rPr lang="zh-CN" altLang="en-US" dirty="0" smtClean="0"/>
              <a:t>废品重量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确认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废品分摊到产出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后加工废品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在后加工区域分类计量废品（成品按件数计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冲切头子按重量计）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按重计的废品，每天按产出数分摊到每个产品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挤出废品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一种断面的挤出产品生产结束前完成废品分类称量（三产计量点）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废品量按合格产出数加权平均分摊到每个产品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炼胶废品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在三产计量点分类称量废品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31</a:t>
            </a:fld>
            <a:endParaRPr lang="de-DE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投料和物料回冲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投料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扫描物料条码投料到生产线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适用于非离散型物料，如胶水、喷涂料等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物料回冲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下线回冲：生产单收货时自动按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回冲线边物料</a:t>
            </a:r>
            <a:endParaRPr lang="en-US" altLang="zh-CN" dirty="0" smtClean="0"/>
          </a:p>
          <a:p>
            <a:pPr marL="800100" lvl="1" indent="-255588"/>
            <a:r>
              <a:rPr lang="zh-CN" altLang="en-US" dirty="0" smtClean="0"/>
              <a:t>定期投料回冲：每月月结时系统自动做投料回冲（忽略期末在制品）</a:t>
            </a:r>
            <a:endParaRPr lang="en-US" altLang="zh-CN" dirty="0" smtClean="0"/>
          </a:p>
          <a:p>
            <a:pPr marL="342899" indent="-342900">
              <a:buFont typeface="+mj-lt"/>
              <a:buAutoNum type="arabicPeriod"/>
            </a:pPr>
            <a:endParaRPr lang="en-US" altLang="zh-CN" dirty="0" smtClean="0"/>
          </a:p>
          <a:p>
            <a:pPr marL="342899" indent="-342900">
              <a:buFont typeface="+mj-lt"/>
              <a:buAutoNum type="arabicPeriod"/>
            </a:pPr>
            <a:r>
              <a:rPr lang="zh-CN" altLang="en-US" dirty="0" smtClean="0"/>
              <a:t>本项目所有物料回冲使用“下线回冲”方式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32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33</a:t>
            </a:fld>
            <a:endParaRPr lang="de-DE" altLang="zh-CN" dirty="0"/>
          </a:p>
        </p:txBody>
      </p:sp>
      <p:sp>
        <p:nvSpPr>
          <p:cNvPr id="5" name="立方体 4"/>
          <p:cNvSpPr/>
          <p:nvPr/>
        </p:nvSpPr>
        <p:spPr bwMode="auto">
          <a:xfrm>
            <a:off x="2875360" y="3593629"/>
            <a:ext cx="1085850" cy="663575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6" name="图片 72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323" y="3769841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立方体 6"/>
          <p:cNvSpPr/>
          <p:nvPr/>
        </p:nvSpPr>
        <p:spPr bwMode="auto">
          <a:xfrm>
            <a:off x="2689623" y="3965104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8" name="图片 39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760" y="4198466"/>
            <a:ext cx="4333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立方体 8"/>
          <p:cNvSpPr/>
          <p:nvPr/>
        </p:nvSpPr>
        <p:spPr bwMode="auto">
          <a:xfrm>
            <a:off x="1965723" y="4184179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10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823" y="4360391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71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010" y="4155604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44008" y="4869160"/>
            <a:ext cx="2919412" cy="12827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  <a:defRPr/>
            </a:pPr>
            <a:r>
              <a:rPr lang="zh-CN" altLang="en-US" sz="1200" b="1" dirty="0" smtClean="0"/>
              <a:t>入库单</a:t>
            </a:r>
            <a:r>
              <a:rPr lang="en-US" altLang="zh-CN" sz="1200" b="1" dirty="0">
                <a:effectLst/>
              </a:rPr>
              <a:t>	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  <a:effectLst/>
              </a:rPr>
              <a:t>	</a:t>
            </a:r>
            <a:endParaRPr lang="en-US" altLang="zh-CN" sz="1200" dirty="0">
              <a:effectLst/>
            </a:endParaRPr>
          </a:p>
          <a:p>
            <a:pPr marL="342900" indent="-342900">
              <a:defRPr/>
            </a:pPr>
            <a:r>
              <a:rPr lang="en-US" altLang="zh-CN" sz="1050" dirty="0">
                <a:effectLst/>
              </a:rPr>
              <a:t>-------------------------------------------------------------</a:t>
            </a: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b="1" dirty="0">
                <a:effectLst/>
              </a:rPr>
              <a:t>No	Item	Desc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b="1" dirty="0">
                <a:effectLst/>
              </a:rPr>
              <a:t>Uom	UC	Qty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>
                <a:effectLst/>
              </a:rPr>
              <a:t>A	AAA	EA	</a:t>
            </a:r>
            <a:r>
              <a:rPr lang="en-US" altLang="zh-CN" sz="1050" dirty="0" smtClean="0"/>
              <a:t>100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dirty="0" smtClean="0">
                <a:effectLst/>
              </a:rPr>
              <a:t>200</a:t>
            </a:r>
            <a:endParaRPr lang="en-US" altLang="zh-CN" sz="1050" dirty="0">
              <a:effectLst/>
            </a:endParaRP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>
                <a:effectLst/>
              </a:rPr>
              <a:t>B	BBB	EA	</a:t>
            </a:r>
            <a:r>
              <a:rPr lang="en-US" altLang="zh-CN" sz="1050" dirty="0" smtClean="0"/>
              <a:t>100</a:t>
            </a:r>
            <a:r>
              <a:rPr lang="en-US" altLang="zh-CN" sz="1050" dirty="0">
                <a:effectLst/>
              </a:rPr>
              <a:t>	</a:t>
            </a:r>
            <a:r>
              <a:rPr lang="en-US" altLang="zh-CN" sz="1050" dirty="0" smtClean="0"/>
              <a:t>100</a:t>
            </a:r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endParaRPr lang="en-US" altLang="zh-CN" sz="1050" dirty="0" smtClean="0">
              <a:effectLst/>
            </a:endParaRPr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  <a:defRPr/>
            </a:pPr>
            <a:r>
              <a:rPr lang="en-US" altLang="zh-CN" sz="1050" dirty="0" smtClean="0">
                <a:effectLst/>
              </a:rPr>
              <a:t>			</a:t>
            </a:r>
            <a:r>
              <a:rPr lang="en-US" altLang="zh-CN" sz="1050" dirty="0" smtClean="0">
                <a:solidFill>
                  <a:srgbClr val="FF0000"/>
                </a:solidFill>
                <a:effectLst/>
              </a:rPr>
              <a:t>XXX</a:t>
            </a:r>
            <a:endParaRPr lang="en-US" altLang="zh-CN" sz="105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14" name="组合 7"/>
          <p:cNvGrpSpPr>
            <a:grpSpLocks/>
          </p:cNvGrpSpPr>
          <p:nvPr/>
        </p:nvGrpSpPr>
        <p:grpSpPr bwMode="auto">
          <a:xfrm>
            <a:off x="6468045" y="4913610"/>
            <a:ext cx="876300" cy="233362"/>
            <a:chOff x="3952866" y="1309670"/>
            <a:chExt cx="876299" cy="266712"/>
          </a:xfrm>
        </p:grpSpPr>
        <p:cxnSp>
          <p:nvCxnSpPr>
            <p:cNvPr id="15" name="直接连接符 47"/>
            <p:cNvCxnSpPr>
              <a:cxnSpLocks noChangeShapeType="1"/>
            </p:cNvCxnSpPr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直接连接符 48"/>
            <p:cNvCxnSpPr>
              <a:cxnSpLocks noChangeShapeType="1"/>
            </p:cNvCxnSpPr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直接连接符 49"/>
            <p:cNvCxnSpPr>
              <a:cxnSpLocks noChangeShapeType="1"/>
            </p:cNvCxnSpPr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直接连接符 50"/>
            <p:cNvCxnSpPr>
              <a:cxnSpLocks noChangeShapeType="1"/>
            </p:cNvCxnSpPr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直接连接符 51"/>
            <p:cNvCxnSpPr>
              <a:cxnSpLocks noChangeShapeType="1"/>
            </p:cNvCxnSpPr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直接连接符 52"/>
            <p:cNvCxnSpPr>
              <a:cxnSpLocks noChangeShapeType="1"/>
            </p:cNvCxnSpPr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直接连接符 53"/>
            <p:cNvCxnSpPr>
              <a:cxnSpLocks noChangeShapeType="1"/>
            </p:cNvCxnSpPr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直接连接符 54"/>
            <p:cNvCxnSpPr>
              <a:cxnSpLocks noChangeShapeType="1"/>
            </p:cNvCxnSpPr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直接连接符 55"/>
            <p:cNvCxnSpPr>
              <a:cxnSpLocks noChangeShapeType="1"/>
            </p:cNvCxnSpPr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直接连接符 56"/>
            <p:cNvCxnSpPr>
              <a:cxnSpLocks noChangeShapeType="1"/>
            </p:cNvCxnSpPr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直接连接符 57"/>
            <p:cNvCxnSpPr>
              <a:cxnSpLocks noChangeShapeType="1"/>
            </p:cNvCxnSpPr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直接连接符 58"/>
            <p:cNvCxnSpPr>
              <a:cxnSpLocks noChangeShapeType="1"/>
            </p:cNvCxnSpPr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直接连接符 59"/>
            <p:cNvCxnSpPr>
              <a:cxnSpLocks noChangeShapeType="1"/>
            </p:cNvCxnSpPr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直接连接符 60"/>
            <p:cNvCxnSpPr>
              <a:cxnSpLocks noChangeShapeType="1"/>
            </p:cNvCxnSpPr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直接连接符 61"/>
            <p:cNvCxnSpPr>
              <a:cxnSpLocks noChangeShapeType="1"/>
            </p:cNvCxnSpPr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直接连接符 62"/>
            <p:cNvCxnSpPr>
              <a:cxnSpLocks noChangeShapeType="1"/>
            </p:cNvCxnSpPr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611560" y="3338438"/>
            <a:ext cx="309998" cy="276999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1178298" y="3816276"/>
            <a:ext cx="757237" cy="404812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>
              <a:lnSpc>
                <a:spcPct val="90000"/>
              </a:lnSpc>
              <a:defRPr/>
            </a:pPr>
            <a:endParaRPr lang="zh-CN" altLang="zh-CN">
              <a:effectLst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819523" y="3463851"/>
            <a:ext cx="1244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搬运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571556" y="1484784"/>
            <a:ext cx="1103312" cy="2946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7565206" y="1975322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7571556" y="2465859"/>
            <a:ext cx="1103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66793" y="2957984"/>
            <a:ext cx="1103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7573143" y="3448522"/>
            <a:ext cx="11033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7573143" y="3939059"/>
            <a:ext cx="1103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7666806" y="3534247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4" name="AutoShape 21"/>
          <p:cNvSpPr>
            <a:spLocks noChangeArrowheads="1"/>
          </p:cNvSpPr>
          <p:nvPr/>
        </p:nvSpPr>
        <p:spPr bwMode="auto">
          <a:xfrm>
            <a:off x="7966843" y="352789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5" name="AutoShape 25"/>
          <p:cNvSpPr>
            <a:spLocks noChangeArrowheads="1"/>
          </p:cNvSpPr>
          <p:nvPr/>
        </p:nvSpPr>
        <p:spPr bwMode="auto">
          <a:xfrm>
            <a:off x="7666806" y="400890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6" name="AutoShape 26"/>
          <p:cNvSpPr>
            <a:spLocks noChangeArrowheads="1"/>
          </p:cNvSpPr>
          <p:nvPr/>
        </p:nvSpPr>
        <p:spPr bwMode="auto">
          <a:xfrm>
            <a:off x="7966843" y="40025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7" name="AutoShape 27"/>
          <p:cNvSpPr>
            <a:spLocks noChangeArrowheads="1"/>
          </p:cNvSpPr>
          <p:nvPr/>
        </p:nvSpPr>
        <p:spPr bwMode="auto">
          <a:xfrm>
            <a:off x="8265293" y="400255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8" name="AutoShape 28"/>
          <p:cNvSpPr>
            <a:spLocks noChangeArrowheads="1"/>
          </p:cNvSpPr>
          <p:nvPr/>
        </p:nvSpPr>
        <p:spPr bwMode="auto">
          <a:xfrm>
            <a:off x="7652518" y="253570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9" name="AutoShape 29"/>
          <p:cNvSpPr>
            <a:spLocks noChangeArrowheads="1"/>
          </p:cNvSpPr>
          <p:nvPr/>
        </p:nvSpPr>
        <p:spPr bwMode="auto">
          <a:xfrm>
            <a:off x="7950968" y="252935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6419428" y="1916832"/>
            <a:ext cx="1100137" cy="639763"/>
          </a:xfrm>
          <a:prstGeom prst="rightArrow">
            <a:avLst>
              <a:gd name="adj1" fmla="val 50000"/>
              <a:gd name="adj2" fmla="val 4299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571556" y="1499072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AutoShape 46"/>
          <p:cNvSpPr>
            <a:spLocks noChangeArrowheads="1"/>
          </p:cNvSpPr>
          <p:nvPr/>
        </p:nvSpPr>
        <p:spPr bwMode="auto">
          <a:xfrm>
            <a:off x="7666806" y="156892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5" name="AutoShape 47"/>
          <p:cNvSpPr>
            <a:spLocks noChangeArrowheads="1"/>
          </p:cNvSpPr>
          <p:nvPr/>
        </p:nvSpPr>
        <p:spPr bwMode="auto">
          <a:xfrm>
            <a:off x="7965256" y="15625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6" name="AutoShape 48"/>
          <p:cNvSpPr>
            <a:spLocks noChangeArrowheads="1"/>
          </p:cNvSpPr>
          <p:nvPr/>
        </p:nvSpPr>
        <p:spPr bwMode="auto">
          <a:xfrm>
            <a:off x="8265293" y="15625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7950968" y="3035772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>
            <a:off x="8265293" y="3035772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pic>
        <p:nvPicPr>
          <p:cNvPr id="61" name="图片 39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093" y="2147143"/>
            <a:ext cx="4333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立方体 61"/>
          <p:cNvSpPr/>
          <p:nvPr/>
        </p:nvSpPr>
        <p:spPr bwMode="auto">
          <a:xfrm>
            <a:off x="5195292" y="1844824"/>
            <a:ext cx="1057275" cy="693737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63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392" y="2021036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2974580">
            <a:off x="6297788" y="2598375"/>
            <a:ext cx="479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275412" y="3212976"/>
            <a:ext cx="1244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上架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5843364" y="270892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2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67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4248472" cy="1296144"/>
          </a:xfrm>
        </p:spPr>
        <p:txBody>
          <a:bodyPr/>
          <a:lstStyle/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将成品搬运至仓库</a:t>
            </a:r>
            <a:endParaRPr lang="en-US" altLang="zh-CN" dirty="0" smtClean="0"/>
          </a:p>
          <a:p>
            <a:pPr marL="457199" indent="-457200">
              <a:buFont typeface="+mj-lt"/>
              <a:buAutoNum type="arabicPeriod"/>
            </a:pPr>
            <a:r>
              <a:rPr lang="zh-CN" altLang="en-US" dirty="0" smtClean="0"/>
              <a:t>扫描库格条码和包装条码入库且上架</a:t>
            </a:r>
            <a:endParaRPr lang="en-US" altLang="zh-CN" dirty="0" smtClean="0"/>
          </a:p>
        </p:txBody>
      </p:sp>
      <p:pic>
        <p:nvPicPr>
          <p:cNvPr id="68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3429000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3861048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2924944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图片 70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2492896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图片 71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1988840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图片 72" descr="barcode.ico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1556792"/>
            <a:ext cx="360040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特殊生产场景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挤出件条码中包含“老化状态”属性，属性值：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：不需老化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：未老化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：已老化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释放老化生产单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查询挤出件库存（总库存、未老化、正在老化、已老化 、已老化安全库存），按“已老化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已老化安全库存”排序（从小到大）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考虑老化能力，按排序结果下达老化生产单</a:t>
            </a:r>
            <a:endParaRPr lang="en-US" altLang="zh-CN" dirty="0" smtClean="0"/>
          </a:p>
          <a:p>
            <a:pPr marL="330200" indent="-342900"/>
            <a:endParaRPr lang="en-US" altLang="zh-CN" dirty="0" smtClean="0"/>
          </a:p>
          <a:p>
            <a:pPr marL="330200" indent="-342900"/>
            <a:r>
              <a:rPr lang="zh-CN" altLang="en-US" dirty="0" smtClean="0"/>
              <a:t>老化生产单执行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扫描未老化挤出件条码移库到老化线边（是否需要拣货？）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入烘箱时，做生产单上线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出烘箱时，做生产单收货，打印已老化挤出件条码，条码含“开始老化时间、结束老化时间”信息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已老化件入库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34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35</a:t>
            </a:fld>
            <a:endParaRPr lang="de-DE" altLang="zh-CN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85641" y="1844824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201" y="2132856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8092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生产计划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申雅主生产流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692427" y="2636912"/>
            <a:ext cx="1546741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主线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203848" y="1772816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203848" y="2348880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203848" y="2913280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203848" y="4238568"/>
            <a:ext cx="1584176" cy="432048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 </a:t>
            </a:r>
            <a:r>
              <a:rPr lang="en-US" altLang="zh-CN" sz="1600" dirty="0" smtClean="0">
                <a:solidFill>
                  <a:schemeClr val="bg1"/>
                </a:solidFill>
              </a:rPr>
              <a:t>EX13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6444208" y="1844824"/>
            <a:ext cx="1440160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区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6444208" y="2479176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区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6444208" y="3055240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申翔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流程图: 磁盘 18"/>
          <p:cNvSpPr/>
          <p:nvPr/>
        </p:nvSpPr>
        <p:spPr bwMode="auto">
          <a:xfrm>
            <a:off x="2051720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终胶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5436096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挤出件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1015032" y="1628800"/>
            <a:ext cx="893445" cy="51279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母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胶</a:t>
            </a:r>
          </a:p>
        </p:txBody>
      </p:sp>
      <p:cxnSp>
        <p:nvCxnSpPr>
          <p:cNvPr id="25" name="曲线连接符 24"/>
          <p:cNvCxnSpPr>
            <a:stCxn id="23" idx="2"/>
            <a:endCxn id="4" idx="1"/>
          </p:cNvCxnSpPr>
          <p:nvPr/>
        </p:nvCxnSpPr>
        <p:spPr bwMode="auto">
          <a:xfrm rot="10800000" flipV="1">
            <a:off x="692428" y="1885196"/>
            <a:ext cx="322605" cy="1039748"/>
          </a:xfrm>
          <a:prstGeom prst="curvedConnector3">
            <a:avLst>
              <a:gd name="adj1" fmla="val 17086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曲线连接符 25"/>
          <p:cNvCxnSpPr>
            <a:stCxn id="19" idx="1"/>
            <a:endCxn id="10" idx="1"/>
          </p:cNvCxnSpPr>
          <p:nvPr/>
        </p:nvCxnSpPr>
        <p:spPr bwMode="auto">
          <a:xfrm rot="5400000" flipH="1" flipV="1">
            <a:off x="2588350" y="4458022"/>
            <a:ext cx="618928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曲线连接符 25"/>
          <p:cNvCxnSpPr>
            <a:stCxn id="19" idx="1"/>
            <a:endCxn id="9" idx="1"/>
          </p:cNvCxnSpPr>
          <p:nvPr/>
        </p:nvCxnSpPr>
        <p:spPr bwMode="auto">
          <a:xfrm rot="5400000" flipH="1" flipV="1">
            <a:off x="1925706" y="3795378"/>
            <a:ext cx="1944216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曲线连接符 25"/>
          <p:cNvCxnSpPr>
            <a:stCxn id="19" idx="1"/>
            <a:endCxn id="8" idx="1"/>
          </p:cNvCxnSpPr>
          <p:nvPr/>
        </p:nvCxnSpPr>
        <p:spPr bwMode="auto">
          <a:xfrm rot="5400000" flipH="1" flipV="1">
            <a:off x="1643506" y="3513178"/>
            <a:ext cx="2508616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曲线连接符 25"/>
          <p:cNvCxnSpPr>
            <a:stCxn id="19" idx="1"/>
            <a:endCxn id="7" idx="1"/>
          </p:cNvCxnSpPr>
          <p:nvPr/>
        </p:nvCxnSpPr>
        <p:spPr bwMode="auto">
          <a:xfrm rot="5400000" flipH="1" flipV="1">
            <a:off x="1355474" y="3225146"/>
            <a:ext cx="3084680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曲线连接符 25"/>
          <p:cNvCxnSpPr>
            <a:stCxn id="4" idx="3"/>
            <a:endCxn id="23" idx="4"/>
          </p:cNvCxnSpPr>
          <p:nvPr/>
        </p:nvCxnSpPr>
        <p:spPr bwMode="auto">
          <a:xfrm flipH="1" flipV="1">
            <a:off x="1908477" y="1885196"/>
            <a:ext cx="330691" cy="1039748"/>
          </a:xfrm>
          <a:prstGeom prst="curvedConnector3">
            <a:avLst>
              <a:gd name="adj1" fmla="val -691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曲线连接符 25"/>
          <p:cNvCxnSpPr>
            <a:stCxn id="4" idx="3"/>
            <a:endCxn id="19" idx="2"/>
          </p:cNvCxnSpPr>
          <p:nvPr/>
        </p:nvCxnSpPr>
        <p:spPr bwMode="auto">
          <a:xfrm flipH="1">
            <a:off x="2051720" y="2924944"/>
            <a:ext cx="187448" cy="2472612"/>
          </a:xfrm>
          <a:prstGeom prst="curvedConnector5">
            <a:avLst>
              <a:gd name="adj1" fmla="val -121954"/>
              <a:gd name="adj2" fmla="val 49272"/>
              <a:gd name="adj3" fmla="val 2219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曲线连接符 25"/>
          <p:cNvCxnSpPr>
            <a:stCxn id="10" idx="3"/>
            <a:endCxn id="22" idx="2"/>
          </p:cNvCxnSpPr>
          <p:nvPr/>
        </p:nvCxnSpPr>
        <p:spPr bwMode="auto">
          <a:xfrm>
            <a:off x="4788024" y="4454592"/>
            <a:ext cx="648072" cy="9429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曲线连接符 25"/>
          <p:cNvCxnSpPr>
            <a:stCxn id="22" idx="1"/>
            <a:endCxn id="14" idx="1"/>
          </p:cNvCxnSpPr>
          <p:nvPr/>
        </p:nvCxnSpPr>
        <p:spPr bwMode="auto">
          <a:xfrm rot="5400000" flipH="1" flipV="1">
            <a:off x="5324140" y="3953452"/>
            <a:ext cx="1772084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曲线连接符 25"/>
          <p:cNvCxnSpPr>
            <a:stCxn id="7" idx="3"/>
            <a:endCxn id="22" idx="2"/>
          </p:cNvCxnSpPr>
          <p:nvPr/>
        </p:nvCxnSpPr>
        <p:spPr bwMode="auto">
          <a:xfrm>
            <a:off x="4788024" y="1988840"/>
            <a:ext cx="648072" cy="34087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曲线连接符 25"/>
          <p:cNvCxnSpPr>
            <a:stCxn id="8" idx="3"/>
            <a:endCxn id="22" idx="2"/>
          </p:cNvCxnSpPr>
          <p:nvPr/>
        </p:nvCxnSpPr>
        <p:spPr bwMode="auto">
          <a:xfrm>
            <a:off x="4788024" y="2564904"/>
            <a:ext cx="648072" cy="28326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曲线连接符 25"/>
          <p:cNvCxnSpPr>
            <a:stCxn id="9" idx="3"/>
            <a:endCxn id="22" idx="2"/>
          </p:cNvCxnSpPr>
          <p:nvPr/>
        </p:nvCxnSpPr>
        <p:spPr bwMode="auto">
          <a:xfrm>
            <a:off x="4788024" y="3129304"/>
            <a:ext cx="648072" cy="22682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0" name="曲线连接符 25"/>
          <p:cNvCxnSpPr>
            <a:stCxn id="22" idx="1"/>
            <a:endCxn id="13" idx="1"/>
          </p:cNvCxnSpPr>
          <p:nvPr/>
        </p:nvCxnSpPr>
        <p:spPr bwMode="auto">
          <a:xfrm rot="5400000" flipH="1" flipV="1">
            <a:off x="5036108" y="3665420"/>
            <a:ext cx="2348148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3" name="曲线连接符 25"/>
          <p:cNvCxnSpPr>
            <a:stCxn id="22" idx="1"/>
            <a:endCxn id="12" idx="1"/>
          </p:cNvCxnSpPr>
          <p:nvPr/>
        </p:nvCxnSpPr>
        <p:spPr bwMode="auto">
          <a:xfrm rot="5400000" flipH="1" flipV="1">
            <a:off x="4729790" y="3359102"/>
            <a:ext cx="2960784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6" name="流程图: 磁盘 125"/>
          <p:cNvSpPr/>
          <p:nvPr/>
        </p:nvSpPr>
        <p:spPr bwMode="auto">
          <a:xfrm>
            <a:off x="7884368" y="50735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密封件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7" name="曲线连接符 25"/>
          <p:cNvCxnSpPr>
            <a:stCxn id="14" idx="3"/>
            <a:endCxn id="126" idx="1"/>
          </p:cNvCxnSpPr>
          <p:nvPr/>
        </p:nvCxnSpPr>
        <p:spPr bwMode="auto">
          <a:xfrm>
            <a:off x="7884368" y="3301436"/>
            <a:ext cx="540060" cy="1772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曲线连接符 25"/>
          <p:cNvCxnSpPr>
            <a:stCxn id="12" idx="3"/>
            <a:endCxn id="126" idx="1"/>
          </p:cNvCxnSpPr>
          <p:nvPr/>
        </p:nvCxnSpPr>
        <p:spPr bwMode="auto">
          <a:xfrm>
            <a:off x="7884368" y="2112736"/>
            <a:ext cx="540060" cy="29607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曲线连接符 25"/>
          <p:cNvCxnSpPr>
            <a:stCxn id="13" idx="3"/>
            <a:endCxn id="126" idx="1"/>
          </p:cNvCxnSpPr>
          <p:nvPr/>
        </p:nvCxnSpPr>
        <p:spPr bwMode="auto">
          <a:xfrm>
            <a:off x="7884368" y="2725372"/>
            <a:ext cx="540060" cy="234814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6" name="曲线连接符 25"/>
          <p:cNvCxnSpPr>
            <a:stCxn id="22" idx="3"/>
            <a:endCxn id="53" idx="1"/>
          </p:cNvCxnSpPr>
          <p:nvPr/>
        </p:nvCxnSpPr>
        <p:spPr bwMode="auto">
          <a:xfrm rot="5400000">
            <a:off x="5655119" y="5981493"/>
            <a:ext cx="580938" cy="61136"/>
          </a:xfrm>
          <a:prstGeom prst="curvedConnector4">
            <a:avLst>
              <a:gd name="adj1" fmla="val 27487"/>
              <a:gd name="adj2" fmla="val 4739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曲线连接符 25"/>
          <p:cNvCxnSpPr>
            <a:stCxn id="53" idx="3"/>
            <a:endCxn id="22" idx="4"/>
          </p:cNvCxnSpPr>
          <p:nvPr/>
        </p:nvCxnSpPr>
        <p:spPr bwMode="auto">
          <a:xfrm flipH="1" flipV="1">
            <a:off x="6516216" y="5397556"/>
            <a:ext cx="277084" cy="865146"/>
          </a:xfrm>
          <a:prstGeom prst="curvedConnector3">
            <a:avLst>
              <a:gd name="adj1" fmla="val -826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2" name="流程图: 联系 161"/>
          <p:cNvSpPr/>
          <p:nvPr/>
        </p:nvSpPr>
        <p:spPr bwMode="auto">
          <a:xfrm>
            <a:off x="3779912" y="3573016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" name="流程图: 联系 162"/>
          <p:cNvSpPr/>
          <p:nvPr/>
        </p:nvSpPr>
        <p:spPr bwMode="auto">
          <a:xfrm>
            <a:off x="3779912" y="3746176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" name="流程图: 联系 163"/>
          <p:cNvSpPr/>
          <p:nvPr/>
        </p:nvSpPr>
        <p:spPr bwMode="auto">
          <a:xfrm>
            <a:off x="3779912" y="3918768"/>
            <a:ext cx="144016" cy="1440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 rot="21444210">
            <a:off x="5914569" y="6040954"/>
            <a:ext cx="879182" cy="483323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老化</a:t>
            </a:r>
          </a:p>
        </p:txBody>
      </p:sp>
      <p:sp>
        <p:nvSpPr>
          <p:cNvPr id="41" name="右箭头 40"/>
          <p:cNvSpPr/>
          <p:nvPr/>
        </p:nvSpPr>
        <p:spPr bwMode="auto">
          <a:xfrm>
            <a:off x="6444208" y="3631304"/>
            <a:ext cx="1440160" cy="492392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申庆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2" name="曲线连接符 25"/>
          <p:cNvCxnSpPr>
            <a:stCxn id="22" idx="1"/>
            <a:endCxn id="41" idx="1"/>
          </p:cNvCxnSpPr>
          <p:nvPr/>
        </p:nvCxnSpPr>
        <p:spPr bwMode="auto">
          <a:xfrm rot="5400000" flipH="1" flipV="1">
            <a:off x="5612172" y="4241484"/>
            <a:ext cx="1196020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曲线连接符 25"/>
          <p:cNvCxnSpPr>
            <a:stCxn id="41" idx="3"/>
            <a:endCxn id="126" idx="1"/>
          </p:cNvCxnSpPr>
          <p:nvPr/>
        </p:nvCxnSpPr>
        <p:spPr bwMode="auto">
          <a:xfrm>
            <a:off x="7884368" y="3877500"/>
            <a:ext cx="540060" cy="119602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右箭头 42"/>
          <p:cNvSpPr/>
          <p:nvPr/>
        </p:nvSpPr>
        <p:spPr bwMode="auto">
          <a:xfrm>
            <a:off x="937027" y="3233376"/>
            <a:ext cx="1330717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辅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7" name="曲线连接符 25"/>
          <p:cNvCxnSpPr>
            <a:stCxn id="43" idx="3"/>
            <a:endCxn id="19" idx="2"/>
          </p:cNvCxnSpPr>
          <p:nvPr/>
        </p:nvCxnSpPr>
        <p:spPr bwMode="auto">
          <a:xfrm flipH="1">
            <a:off x="2051720" y="3521408"/>
            <a:ext cx="216024" cy="1876148"/>
          </a:xfrm>
          <a:prstGeom prst="curvedConnector5">
            <a:avLst>
              <a:gd name="adj1" fmla="val -105822"/>
              <a:gd name="adj2" fmla="val 49040"/>
              <a:gd name="adj3" fmla="val 2058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右箭头 51"/>
          <p:cNvSpPr/>
          <p:nvPr/>
        </p:nvSpPr>
        <p:spPr bwMode="auto">
          <a:xfrm>
            <a:off x="395536" y="5733256"/>
            <a:ext cx="1330717" cy="57606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炼胶委外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4" name="曲线连接符 53"/>
          <p:cNvCxnSpPr>
            <a:stCxn id="52" idx="3"/>
            <a:endCxn id="19" idx="2"/>
          </p:cNvCxnSpPr>
          <p:nvPr/>
        </p:nvCxnSpPr>
        <p:spPr bwMode="auto">
          <a:xfrm flipV="1">
            <a:off x="1726253" y="5397556"/>
            <a:ext cx="325467" cy="6237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周成品发货计划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周成品发货计划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接收客户计划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客户订单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转为成品发货计划（标准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模板）</a:t>
            </a:r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r>
              <a:rPr lang="zh-CN" altLang="en-US" dirty="0" smtClean="0"/>
              <a:t>将产品发货计划导入</a:t>
            </a:r>
            <a:r>
              <a:rPr lang="en-US" altLang="zh-CN" dirty="0" smtClean="0"/>
              <a:t>MES</a:t>
            </a:r>
            <a:r>
              <a:rPr lang="zh-CN" altLang="en-US" dirty="0" smtClean="0"/>
              <a:t>系统（每周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74713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330200" indent="-3429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6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粗能力</a:t>
            </a:r>
            <a:r>
              <a:rPr lang="en-US" altLang="zh-CN" dirty="0" smtClean="0"/>
              <a:t>MRP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  <p:sp>
        <p:nvSpPr>
          <p:cNvPr id="9" name="右箭头 8"/>
          <p:cNvSpPr/>
          <p:nvPr/>
        </p:nvSpPr>
        <p:spPr bwMode="auto">
          <a:xfrm>
            <a:off x="3131840" y="4581128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580112" y="2317112"/>
            <a:ext cx="1152128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流程图: 磁盘 12"/>
          <p:cNvSpPr/>
          <p:nvPr/>
        </p:nvSpPr>
        <p:spPr bwMode="auto">
          <a:xfrm>
            <a:off x="1979712" y="3212976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胶料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4572000" y="32733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挤出件</a:t>
            </a:r>
          </a:p>
        </p:txBody>
      </p:sp>
      <p:cxnSp>
        <p:nvCxnSpPr>
          <p:cNvPr id="17" name="曲线连接符 25"/>
          <p:cNvCxnSpPr>
            <a:stCxn id="13" idx="3"/>
            <a:endCxn id="9" idx="1"/>
          </p:cNvCxnSpPr>
          <p:nvPr/>
        </p:nvCxnSpPr>
        <p:spPr bwMode="auto">
          <a:xfrm rot="16200000" flipH="1">
            <a:off x="2335382" y="4045438"/>
            <a:ext cx="980848" cy="61206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曲线连接符 25"/>
          <p:cNvCxnSpPr>
            <a:stCxn id="9" idx="3"/>
            <a:endCxn id="14" idx="2"/>
          </p:cNvCxnSpPr>
          <p:nvPr/>
        </p:nvCxnSpPr>
        <p:spPr bwMode="auto">
          <a:xfrm flipV="1">
            <a:off x="4139952" y="3597356"/>
            <a:ext cx="432048" cy="12445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曲线连接符 25"/>
          <p:cNvCxnSpPr>
            <a:stCxn id="14" idx="1"/>
            <a:endCxn id="10" idx="1"/>
          </p:cNvCxnSpPr>
          <p:nvPr/>
        </p:nvCxnSpPr>
        <p:spPr bwMode="auto">
          <a:xfrm rot="5400000" flipH="1" flipV="1">
            <a:off x="5001938" y="2695146"/>
            <a:ext cx="688296" cy="4680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流程图: 磁盘 29"/>
          <p:cNvSpPr/>
          <p:nvPr/>
        </p:nvSpPr>
        <p:spPr bwMode="auto">
          <a:xfrm>
            <a:off x="6804248" y="3273320"/>
            <a:ext cx="1080120" cy="648072"/>
          </a:xfrm>
          <a:prstGeom prst="flowChartMagneticDisk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密封件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2" name="曲线连接符 25"/>
          <p:cNvCxnSpPr>
            <a:stCxn id="10" idx="3"/>
            <a:endCxn id="30" idx="1"/>
          </p:cNvCxnSpPr>
          <p:nvPr/>
        </p:nvCxnSpPr>
        <p:spPr bwMode="auto">
          <a:xfrm>
            <a:off x="6732240" y="2585024"/>
            <a:ext cx="612068" cy="68829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右箭头 59"/>
          <p:cNvSpPr/>
          <p:nvPr/>
        </p:nvSpPr>
        <p:spPr bwMode="auto">
          <a:xfrm>
            <a:off x="539552" y="2420888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1" name="曲线连接符 25"/>
          <p:cNvCxnSpPr>
            <a:stCxn id="60" idx="3"/>
            <a:endCxn id="13" idx="1"/>
          </p:cNvCxnSpPr>
          <p:nvPr/>
        </p:nvCxnSpPr>
        <p:spPr bwMode="auto">
          <a:xfrm>
            <a:off x="1547664" y="2681656"/>
            <a:ext cx="972108" cy="53132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笑脸 72"/>
          <p:cNvSpPr/>
          <p:nvPr/>
        </p:nvSpPr>
        <p:spPr bwMode="auto">
          <a:xfrm>
            <a:off x="8316416" y="4581128"/>
            <a:ext cx="576064" cy="504056"/>
          </a:xfrm>
          <a:prstGeom prst="smileyF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形状 76"/>
          <p:cNvCxnSpPr>
            <a:stCxn id="30" idx="4"/>
            <a:endCxn id="73" idx="0"/>
          </p:cNvCxnSpPr>
          <p:nvPr/>
        </p:nvCxnSpPr>
        <p:spPr bwMode="auto">
          <a:xfrm>
            <a:off x="7884368" y="3597356"/>
            <a:ext cx="720080" cy="98377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7324271" y="4077072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后加工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周发货计划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80312" y="270892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后加工入库计划</a:t>
            </a:r>
          </a:p>
        </p:txBody>
      </p:sp>
      <p:sp>
        <p:nvSpPr>
          <p:cNvPr id="87" name="右箭头 86"/>
          <p:cNvSpPr/>
          <p:nvPr/>
        </p:nvSpPr>
        <p:spPr bwMode="auto">
          <a:xfrm>
            <a:off x="5580112" y="1741048"/>
            <a:ext cx="1152128" cy="535824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1" name="形状 90"/>
          <p:cNvCxnSpPr>
            <a:stCxn id="87" idx="3"/>
            <a:endCxn id="30" idx="1"/>
          </p:cNvCxnSpPr>
          <p:nvPr/>
        </p:nvCxnSpPr>
        <p:spPr bwMode="auto">
          <a:xfrm>
            <a:off x="6732240" y="2008960"/>
            <a:ext cx="612068" cy="12643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形状 92"/>
          <p:cNvCxnSpPr>
            <a:stCxn id="14" idx="1"/>
            <a:endCxn id="87" idx="1"/>
          </p:cNvCxnSpPr>
          <p:nvPr/>
        </p:nvCxnSpPr>
        <p:spPr bwMode="auto">
          <a:xfrm rot="5400000" flipH="1" flipV="1">
            <a:off x="4713906" y="2407114"/>
            <a:ext cx="1264360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292080" y="141277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后加工粗能力计划</a:t>
            </a:r>
          </a:p>
        </p:txBody>
      </p:sp>
      <p:sp>
        <p:nvSpPr>
          <p:cNvPr id="99" name="右箭头 98"/>
          <p:cNvSpPr/>
          <p:nvPr/>
        </p:nvSpPr>
        <p:spPr bwMode="auto">
          <a:xfrm>
            <a:off x="3131840" y="4077072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挤出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1" name="曲线连接符 100"/>
          <p:cNvCxnSpPr>
            <a:stCxn id="99" idx="3"/>
            <a:endCxn id="14" idx="2"/>
          </p:cNvCxnSpPr>
          <p:nvPr/>
        </p:nvCxnSpPr>
        <p:spPr bwMode="auto">
          <a:xfrm flipV="1">
            <a:off x="4139952" y="3597356"/>
            <a:ext cx="432048" cy="7404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形状 104"/>
          <p:cNvCxnSpPr>
            <a:stCxn id="13" idx="3"/>
            <a:endCxn id="99" idx="1"/>
          </p:cNvCxnSpPr>
          <p:nvPr/>
        </p:nvCxnSpPr>
        <p:spPr bwMode="auto">
          <a:xfrm rot="16200000" flipH="1">
            <a:off x="2587410" y="3793410"/>
            <a:ext cx="476792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4283968" y="4149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挤出入库计划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99592" y="4221088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炼胶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周发货计划</a:t>
            </a:r>
          </a:p>
        </p:txBody>
      </p:sp>
      <p:sp>
        <p:nvSpPr>
          <p:cNvPr id="123" name="右箭头 122"/>
          <p:cNvSpPr/>
          <p:nvPr/>
        </p:nvSpPr>
        <p:spPr bwMode="auto">
          <a:xfrm>
            <a:off x="539552" y="1827344"/>
            <a:ext cx="1008112" cy="521536"/>
          </a:xfrm>
          <a:prstGeom prst="rightArrow">
            <a:avLst>
              <a:gd name="adj1" fmla="val 71645"/>
              <a:gd name="adj2" fmla="val 48196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炼胶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5" name="形状 124"/>
          <p:cNvCxnSpPr>
            <a:stCxn id="123" idx="3"/>
            <a:endCxn id="13" idx="1"/>
          </p:cNvCxnSpPr>
          <p:nvPr/>
        </p:nvCxnSpPr>
        <p:spPr bwMode="auto">
          <a:xfrm>
            <a:off x="1547664" y="2088112"/>
            <a:ext cx="972108" cy="112486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2195736" y="256490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炼胶入库计划</a:t>
            </a:r>
          </a:p>
        </p:txBody>
      </p:sp>
      <p:cxnSp>
        <p:nvCxnSpPr>
          <p:cNvPr id="130" name="直接箭头连接符 129"/>
          <p:cNvCxnSpPr/>
          <p:nvPr/>
        </p:nvCxnSpPr>
        <p:spPr bwMode="auto">
          <a:xfrm flipH="1">
            <a:off x="395536" y="6093296"/>
            <a:ext cx="851293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396303" y="571351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后加工发货计划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692214" y="609329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后加工入库计划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666851" y="573325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 </a:t>
            </a:r>
            <a:r>
              <a:rPr lang="zh-CN" altLang="en-US" sz="1400" dirty="0" smtClean="0"/>
              <a:t>后加工能力计划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927535" y="609329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 </a:t>
            </a:r>
            <a:r>
              <a:rPr lang="zh-CN" altLang="en-US" sz="1400" dirty="0" smtClean="0"/>
              <a:t>挤出发货计划</a:t>
            </a:r>
            <a:endParaRPr lang="en-US" altLang="zh-CN" sz="14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4135447" y="57332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5. </a:t>
            </a:r>
            <a:r>
              <a:rPr lang="zh-CN" altLang="en-US" sz="1400" dirty="0" smtClean="0"/>
              <a:t>挤出入库计划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415367" y="609329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 </a:t>
            </a:r>
            <a:r>
              <a:rPr lang="zh-CN" altLang="en-US" sz="1400" dirty="0" smtClean="0"/>
              <a:t>挤出能力计划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51271" y="57332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7. </a:t>
            </a:r>
            <a:r>
              <a:rPr lang="zh-CN" altLang="en-US" sz="1400" dirty="0" smtClean="0"/>
              <a:t>炼胶发货计划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831191" y="609329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 </a:t>
            </a:r>
            <a:r>
              <a:rPr lang="zh-CN" altLang="en-US" sz="1400" dirty="0" smtClean="0"/>
              <a:t>炼胶入库计划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15583" y="5733256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 </a:t>
            </a:r>
            <a:r>
              <a:rPr lang="zh-CN" altLang="en-US" sz="1400" dirty="0" smtClean="0"/>
              <a:t>炼胶能力计划</a:t>
            </a:r>
          </a:p>
        </p:txBody>
      </p:sp>
      <p:cxnSp>
        <p:nvCxnSpPr>
          <p:cNvPr id="43" name="形状 42"/>
          <p:cNvCxnSpPr>
            <a:stCxn id="14" idx="4"/>
            <a:endCxn id="58" idx="0"/>
          </p:cNvCxnSpPr>
          <p:nvPr/>
        </p:nvCxnSpPr>
        <p:spPr bwMode="auto">
          <a:xfrm>
            <a:off x="5652120" y="3597356"/>
            <a:ext cx="1152128" cy="11997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笑脸 45"/>
          <p:cNvSpPr/>
          <p:nvPr/>
        </p:nvSpPr>
        <p:spPr bwMode="auto">
          <a:xfrm>
            <a:off x="1115616" y="4725144"/>
            <a:ext cx="576064" cy="504056"/>
          </a:xfrm>
          <a:prstGeom prst="smileyF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7" name="形状 42"/>
          <p:cNvCxnSpPr>
            <a:stCxn id="13" idx="2"/>
            <a:endCxn id="46" idx="0"/>
          </p:cNvCxnSpPr>
          <p:nvPr/>
        </p:nvCxnSpPr>
        <p:spPr bwMode="auto">
          <a:xfrm rot="10800000" flipV="1">
            <a:off x="1403648" y="3537012"/>
            <a:ext cx="576064" cy="11881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笑脸 57"/>
          <p:cNvSpPr/>
          <p:nvPr/>
        </p:nvSpPr>
        <p:spPr bwMode="auto">
          <a:xfrm>
            <a:off x="6516216" y="4797152"/>
            <a:ext cx="576064" cy="504056"/>
          </a:xfrm>
          <a:prstGeom prst="smileyF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5816" y="515719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挤出粗能力计划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2120" y="429309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挤出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周发货计划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528" y="14847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炼胶粗能力计划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528" y="609329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10. </a:t>
            </a:r>
            <a:r>
              <a:rPr lang="zh-CN" altLang="en-US" sz="1400" dirty="0" smtClean="0"/>
              <a:t>物料采购计划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88024" y="221739"/>
            <a:ext cx="309764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/>
              <a:t>不考虑库存，按</a:t>
            </a:r>
            <a:r>
              <a:rPr lang="en-US" altLang="zh-CN" sz="1600" dirty="0" smtClean="0"/>
              <a:t>BOM</a:t>
            </a:r>
            <a:r>
              <a:rPr lang="zh-CN" altLang="en-US" sz="1600" dirty="0" smtClean="0"/>
              <a:t>分解需求</a:t>
            </a:r>
            <a:endParaRPr lang="en-US" altLang="zh-CN" sz="1600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/>
              <a:t>不考虑生产提前期</a:t>
            </a:r>
            <a:endParaRPr lang="en-US" altLang="zh-CN" sz="1600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/>
              <a:t>物料计划取物流路线的提前期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8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1043608" y="3573016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周产品委外计划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2987824" y="2132856"/>
            <a:ext cx="2160240" cy="64807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16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周产能平衡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后加工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600" dirty="0" smtClean="0"/>
              <a:t>挤出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炼胶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)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1403648" y="1412776"/>
            <a:ext cx="165618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周发货计划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3059832" y="1664804"/>
            <a:ext cx="1008112" cy="46805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3563888" y="3573016"/>
            <a:ext cx="172819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16</a:t>
            </a:r>
            <a:r>
              <a:rPr lang="zh-CN" altLang="en-US" sz="1600" dirty="0" smtClean="0"/>
              <a:t>周粗能力计划</a:t>
            </a:r>
          </a:p>
        </p:txBody>
      </p:sp>
      <p:cxnSp>
        <p:nvCxnSpPr>
          <p:cNvPr id="23" name="曲线连接符 22"/>
          <p:cNvCxnSpPr>
            <a:stCxn id="5" idx="2"/>
            <a:endCxn id="36" idx="0"/>
          </p:cNvCxnSpPr>
          <p:nvPr/>
        </p:nvCxnSpPr>
        <p:spPr bwMode="auto">
          <a:xfrm rot="16200000" flipH="1">
            <a:off x="2483768" y="3753036"/>
            <a:ext cx="720080" cy="13681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3851920" y="2996952"/>
            <a:ext cx="79208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>
            <a:stCxn id="9" idx="2"/>
            <a:endCxn id="5" idx="0"/>
          </p:cNvCxnSpPr>
          <p:nvPr/>
        </p:nvCxnSpPr>
        <p:spPr bwMode="auto">
          <a:xfrm rot="5400000">
            <a:off x="2717794" y="2222866"/>
            <a:ext cx="792088" cy="19082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2411760" y="4797152"/>
            <a:ext cx="223224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周物料需求计划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5400000">
            <a:off x="3617894" y="3987062"/>
            <a:ext cx="720080" cy="900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5580112" y="3573016"/>
            <a:ext cx="2088232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16</a:t>
            </a:r>
            <a:r>
              <a:rPr lang="zh-CN" altLang="en-US" sz="1600" dirty="0" smtClean="0"/>
              <a:t>周产品采购计划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曲线连接符 42"/>
          <p:cNvCxnSpPr>
            <a:stCxn id="9" idx="2"/>
            <a:endCxn id="42" idx="0"/>
          </p:cNvCxnSpPr>
          <p:nvPr/>
        </p:nvCxnSpPr>
        <p:spPr bwMode="auto">
          <a:xfrm rot="16200000" flipH="1">
            <a:off x="4950042" y="1898830"/>
            <a:ext cx="792088" cy="25562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曲线连接符 65"/>
          <p:cNvCxnSpPr>
            <a:stCxn id="36" idx="2"/>
            <a:endCxn id="77" idx="0"/>
          </p:cNvCxnSpPr>
          <p:nvPr/>
        </p:nvCxnSpPr>
        <p:spPr bwMode="auto">
          <a:xfrm rot="16200000" flipH="1">
            <a:off x="3635896" y="5193196"/>
            <a:ext cx="576064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曲线连接符 66"/>
          <p:cNvCxnSpPr>
            <a:stCxn id="42" idx="2"/>
          </p:cNvCxnSpPr>
          <p:nvPr/>
        </p:nvCxnSpPr>
        <p:spPr bwMode="auto">
          <a:xfrm rot="16200000" flipH="1">
            <a:off x="6714238" y="3987062"/>
            <a:ext cx="720080" cy="900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7020272" y="479715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产品采购单</a:t>
            </a:r>
          </a:p>
        </p:txBody>
      </p:sp>
      <p:sp>
        <p:nvSpPr>
          <p:cNvPr id="77" name="流程图: 文档 76"/>
          <p:cNvSpPr/>
          <p:nvPr/>
        </p:nvSpPr>
        <p:spPr bwMode="auto">
          <a:xfrm>
            <a:off x="3347864" y="5877272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进口料采购单</a:t>
            </a:r>
          </a:p>
        </p:txBody>
      </p:sp>
      <p:sp>
        <p:nvSpPr>
          <p:cNvPr id="82" name="流程图: 文档 81"/>
          <p:cNvSpPr/>
          <p:nvPr/>
        </p:nvSpPr>
        <p:spPr bwMode="auto">
          <a:xfrm>
            <a:off x="251520" y="4869160"/>
            <a:ext cx="194421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产品委外单</a:t>
            </a:r>
            <a:endParaRPr lang="en-US" altLang="zh-CN" sz="1600" dirty="0" smtClean="0"/>
          </a:p>
        </p:txBody>
      </p:sp>
      <p:cxnSp>
        <p:nvCxnSpPr>
          <p:cNvPr id="83" name="曲线连接符 82"/>
          <p:cNvCxnSpPr>
            <a:stCxn id="5" idx="2"/>
            <a:endCxn id="82" idx="0"/>
          </p:cNvCxnSpPr>
          <p:nvPr/>
        </p:nvCxnSpPr>
        <p:spPr bwMode="auto">
          <a:xfrm rot="5400000">
            <a:off x="1295636" y="4005064"/>
            <a:ext cx="792088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220072" y="285293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溢出的需求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采购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499790" y="285293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溢出的需求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委外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  <p:cxnSp>
        <p:nvCxnSpPr>
          <p:cNvPr id="118" name="曲线连接符 117"/>
          <p:cNvCxnSpPr>
            <a:stCxn id="19" idx="2"/>
            <a:endCxn id="120" idx="0"/>
          </p:cNvCxnSpPr>
          <p:nvPr/>
        </p:nvCxnSpPr>
        <p:spPr bwMode="auto">
          <a:xfrm rot="16200000" flipH="1">
            <a:off x="4716016" y="3789040"/>
            <a:ext cx="720080" cy="12961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流程图: 文档 119"/>
          <p:cNvSpPr/>
          <p:nvPr/>
        </p:nvSpPr>
        <p:spPr bwMode="auto">
          <a:xfrm>
            <a:off x="5004048" y="4797152"/>
            <a:ext cx="1440160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工作日历</a:t>
            </a:r>
            <a:endParaRPr lang="en-US" altLang="zh-CN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31266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自制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112" y="1196752"/>
            <a:ext cx="3384376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1600" dirty="0" smtClean="0"/>
              <a:t>粗能力计划的目的是平衡产能，输出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工作日历</a:t>
            </a:r>
            <a:r>
              <a:rPr lang="zh-CN" altLang="en-US" sz="1600" dirty="0" smtClean="0"/>
              <a:t>和</a:t>
            </a:r>
            <a:r>
              <a:rPr lang="zh-CN" altLang="en-US" sz="1600" dirty="0" smtClean="0">
                <a:solidFill>
                  <a:srgbClr val="FF0000"/>
                </a:solidFill>
              </a:rPr>
              <a:t>物料预测计划</a:t>
            </a:r>
            <a:r>
              <a:rPr lang="zh-CN" altLang="en-US" sz="1600" dirty="0" smtClean="0"/>
              <a:t>，对溢出的</a:t>
            </a:r>
            <a:r>
              <a:rPr lang="zh-CN" altLang="en-US" sz="1600" dirty="0" smtClean="0">
                <a:solidFill>
                  <a:srgbClr val="FF0000"/>
                </a:solidFill>
              </a:rPr>
              <a:t>需求外发</a:t>
            </a:r>
            <a:r>
              <a:rPr lang="zh-CN" altLang="en-US" sz="1600" dirty="0" smtClean="0"/>
              <a:t>（采购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委外）</a:t>
            </a:r>
          </a:p>
          <a:p>
            <a:pPr marL="457200" indent="-457200">
              <a:buAutoNum type="arabicPeriod"/>
            </a:pPr>
            <a:r>
              <a:rPr lang="zh-CN" altLang="en-US" sz="1600" dirty="0" smtClean="0"/>
              <a:t>分步做粗能力计划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粗能力平衡含物料需求计划</a:t>
            </a:r>
            <a:endParaRPr lang="en-US" altLang="zh-CN" sz="16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5517232"/>
            <a:ext cx="331372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/>
            <a:r>
              <a:rPr lang="zh-CN" altLang="en-US" sz="1600" dirty="0" smtClean="0"/>
              <a:t>外发原则和条件：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自制优先，溢出的需求可外发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需求外发必须先准备外发货源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后加工粗能力计划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周生产计划平衡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计算后加工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周入库计划（</a:t>
            </a:r>
            <a:r>
              <a:rPr lang="en-US" altLang="zh-CN" dirty="0" smtClean="0"/>
              <a:t>MRP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考虑生产批量移动入库计划</a:t>
            </a:r>
            <a:endParaRPr lang="en-US" altLang="zh-CN" dirty="0" smtClean="0"/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计算每个岛区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周可用产能</a:t>
            </a:r>
            <a:endParaRPr lang="en-US" altLang="zh-CN" dirty="0" smtClean="0"/>
          </a:p>
          <a:p>
            <a:pPr marL="1344613" lvl="3" indent="-358775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周可用产能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班产定额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周可用班次数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计算岛区负荷率 </a:t>
            </a:r>
            <a:r>
              <a:rPr lang="en-US" altLang="zh-CN" dirty="0" smtClean="0"/>
              <a:t>(= </a:t>
            </a:r>
            <a:r>
              <a:rPr lang="zh-CN" altLang="en-US" dirty="0" smtClean="0"/>
              <a:t>生产需求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可用产能</a:t>
            </a:r>
            <a:r>
              <a:rPr lang="en-US" altLang="zh-CN" dirty="0" smtClean="0"/>
              <a:t>*100%)</a:t>
            </a:r>
          </a:p>
          <a:p>
            <a:pPr marL="1001713" lvl="1" indent="-457200">
              <a:buFont typeface="+mj-lt"/>
              <a:buAutoNum type="alphaLcParenR"/>
            </a:pPr>
            <a:r>
              <a:rPr lang="zh-CN" altLang="en-US" dirty="0" smtClean="0"/>
              <a:t>调整工作日历（增加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减少工作时间）平衡岛区负荷率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将溢出的需求转化为外发需求（委外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调整外发需求，将外发需求转为后加工委外单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释放后加工粗能力计划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9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8776</TotalTime>
  <Words>2458</Words>
  <Application>Microsoft Office PowerPoint</Application>
  <PresentationFormat>全屏显示(4:3)</PresentationFormat>
  <Paragraphs>547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4S</vt:lpstr>
      <vt:lpstr>生产管理 (V2.0) TOBE SAP-MES </vt:lpstr>
      <vt:lpstr>文件信息</vt:lpstr>
      <vt:lpstr>目录</vt:lpstr>
      <vt:lpstr>PowerPoint 演示文稿</vt:lpstr>
      <vt:lpstr>申雅主生产流</vt:lpstr>
      <vt:lpstr>16周成品发货计划</vt:lpstr>
      <vt:lpstr>粗能力MRP计算</vt:lpstr>
      <vt:lpstr>计划管理 -- 粗能力计划</vt:lpstr>
      <vt:lpstr>后加工粗能力计划</vt:lpstr>
      <vt:lpstr>后加工粗能力计划</vt:lpstr>
      <vt:lpstr>粗能力计划报表</vt:lpstr>
      <vt:lpstr>粗能力计划报表</vt:lpstr>
      <vt:lpstr>挤出粗能力计划</vt:lpstr>
      <vt:lpstr>炼胶粗能力计划</vt:lpstr>
      <vt:lpstr>班产计划MRP供需模型</vt:lpstr>
      <vt:lpstr>班产计划MRP计算</vt:lpstr>
      <vt:lpstr>计划管理 -- 后加工班产计划</vt:lpstr>
      <vt:lpstr>计划管理 -- 挤出班产计划</vt:lpstr>
      <vt:lpstr>计划管理 -- 炼胶班产计划</vt:lpstr>
      <vt:lpstr>计划模拟、跟踪和重排</vt:lpstr>
      <vt:lpstr>计划重排</vt:lpstr>
      <vt:lpstr>生产领料</vt:lpstr>
      <vt:lpstr>插单生产</vt:lpstr>
      <vt:lpstr>PowerPoint 演示文稿</vt:lpstr>
      <vt:lpstr>生产单执行 -- 后加工生产单收货</vt:lpstr>
      <vt:lpstr>生产单执行 -- 挤出生产单收货</vt:lpstr>
      <vt:lpstr>生产单执行 -- 炼胶生产单收货</vt:lpstr>
      <vt:lpstr>生产单执行界面 </vt:lpstr>
      <vt:lpstr>生产单收货界面</vt:lpstr>
      <vt:lpstr>废品计量界面</vt:lpstr>
      <vt:lpstr>废品分摊到产出</vt:lpstr>
      <vt:lpstr>投料和物料回冲</vt:lpstr>
      <vt:lpstr>成品入库</vt:lpstr>
      <vt:lpstr>特殊生产场景 -- 老化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YFGMT8299</cp:lastModifiedBy>
  <cp:revision>1204</cp:revision>
  <dcterms:created xsi:type="dcterms:W3CDTF">2012-04-21T09:53:21Z</dcterms:created>
  <dcterms:modified xsi:type="dcterms:W3CDTF">2013-02-03T07:46:12Z</dcterms:modified>
</cp:coreProperties>
</file>