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31"/>
  </p:notesMasterIdLst>
  <p:handoutMasterIdLst>
    <p:handoutMasterId r:id="rId32"/>
  </p:handoutMasterIdLst>
  <p:sldIdLst>
    <p:sldId id="256" r:id="rId2"/>
    <p:sldId id="335" r:id="rId3"/>
    <p:sldId id="257" r:id="rId4"/>
    <p:sldId id="296" r:id="rId5"/>
    <p:sldId id="306" r:id="rId6"/>
    <p:sldId id="334" r:id="rId7"/>
    <p:sldId id="307" r:id="rId8"/>
    <p:sldId id="326" r:id="rId9"/>
    <p:sldId id="327" r:id="rId10"/>
    <p:sldId id="328" r:id="rId11"/>
    <p:sldId id="308" r:id="rId12"/>
    <p:sldId id="309" r:id="rId13"/>
    <p:sldId id="322" r:id="rId14"/>
    <p:sldId id="310" r:id="rId15"/>
    <p:sldId id="304" r:id="rId16"/>
    <p:sldId id="329" r:id="rId17"/>
    <p:sldId id="333" r:id="rId18"/>
    <p:sldId id="288" r:id="rId19"/>
    <p:sldId id="323" r:id="rId20"/>
    <p:sldId id="275" r:id="rId21"/>
    <p:sldId id="331" r:id="rId22"/>
    <p:sldId id="266" r:id="rId23"/>
    <p:sldId id="268" r:id="rId24"/>
    <p:sldId id="289" r:id="rId25"/>
    <p:sldId id="332" r:id="rId26"/>
    <p:sldId id="271" r:id="rId27"/>
    <p:sldId id="311" r:id="rId28"/>
    <p:sldId id="319" r:id="rId29"/>
    <p:sldId id="320" r:id="rId30"/>
  </p:sldIdLst>
  <p:sldSz cx="9144000" cy="6858000" type="screen4x3"/>
  <p:notesSz cx="7315200" cy="96012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9900"/>
    <a:srgbClr val="0000FF"/>
    <a:srgbClr val="99FF99"/>
    <a:srgbClr val="FF0000"/>
    <a:srgbClr val="CC9900"/>
    <a:srgbClr val="FFFFFF"/>
    <a:srgbClr val="003399"/>
    <a:srgbClr val="CCCCFF"/>
    <a:srgbClr val="DD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65542" autoAdjust="0"/>
  </p:normalViewPr>
  <p:slideViewPr>
    <p:cSldViewPr>
      <p:cViewPr>
        <p:scale>
          <a:sx n="82" d="100"/>
          <a:sy n="82" d="100"/>
        </p:scale>
        <p:origin x="-1026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defTabSz="968375">
              <a:defRPr sz="1200"/>
            </a:lvl1pPr>
          </a:lstStyle>
          <a:p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algn="r" defTabSz="968375">
              <a:defRPr sz="1200"/>
            </a:lvl1pPr>
          </a:lstStyle>
          <a:p>
            <a:endParaRPr lang="en-US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defTabSz="968375">
              <a:defRPr sz="1200"/>
            </a:lvl1pPr>
          </a:lstStyle>
          <a:p>
            <a:endParaRPr lang="en-US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algn="r" defTabSz="968375">
              <a:defRPr sz="1200"/>
            </a:lvl1pPr>
          </a:lstStyle>
          <a:p>
            <a:fld id="{3D2DFB85-CC31-4B33-88C8-62084C1B06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7691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defTabSz="968375">
              <a:defRPr sz="1200"/>
            </a:lvl1pPr>
          </a:lstStyle>
          <a:p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algn="r" defTabSz="968375">
              <a:defRPr sz="1200"/>
            </a:lvl1pPr>
          </a:lstStyle>
          <a:p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1525" cy="432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defTabSz="968375">
              <a:defRPr sz="1200"/>
            </a:lvl1pPr>
          </a:lstStyle>
          <a:p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algn="r" defTabSz="968375">
              <a:defRPr sz="1200"/>
            </a:lvl1pPr>
          </a:lstStyle>
          <a:p>
            <a:fld id="{657339D8-E6F8-460A-B67F-538E8868C9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21400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3366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zh-CN" altLang="en-US" sz="1600">
              <a:latin typeface="Futura Bk" pitchFamily="34" charset="0"/>
              <a:ea typeface="SimSun" pitchFamily="2" charset="-122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539750" y="2348880"/>
            <a:ext cx="7056586" cy="936104"/>
          </a:xfrm>
        </p:spPr>
        <p:txBody>
          <a:bodyPr lIns="0" rIns="0" anchor="t"/>
          <a:lstStyle>
            <a:lvl1pPr marL="117475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de-DE" altLang="zh-CN"/>
          </a:p>
        </p:txBody>
      </p:sp>
      <p:sp>
        <p:nvSpPr>
          <p:cNvPr id="138244" name="Rectangle 4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539552" y="3501008"/>
            <a:ext cx="4680520" cy="1512168"/>
          </a:xfrm>
          <a:noFill/>
        </p:spPr>
        <p:txBody>
          <a:bodyPr lIns="0" rIns="0"/>
          <a:lstStyle>
            <a:lvl1pPr marL="117475" indent="0">
              <a:buFont typeface="Wingdings" pitchFamily="2" charset="2"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de-DE" altLang="zh-CN" dirty="0"/>
          </a:p>
        </p:txBody>
      </p:sp>
      <p:sp>
        <p:nvSpPr>
          <p:cNvPr id="37" name="矩形 36"/>
          <p:cNvSpPr/>
          <p:nvPr userDrawn="1"/>
        </p:nvSpPr>
        <p:spPr bwMode="auto">
          <a:xfrm>
            <a:off x="395536" y="1124744"/>
            <a:ext cx="8748464" cy="8640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9" name="图片 8" descr="Logo-2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5" y="1227918"/>
            <a:ext cx="3672407" cy="648073"/>
          </a:xfrm>
          <a:prstGeom prst="rect">
            <a:avLst/>
          </a:prstGeom>
        </p:spPr>
      </p:pic>
      <p:pic>
        <p:nvPicPr>
          <p:cNvPr id="10" name="图片 9" descr="Sconit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36296" y="1282828"/>
            <a:ext cx="1783717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268760"/>
            <a:ext cx="8497887" cy="51845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8032750" y="6642194"/>
            <a:ext cx="860425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68821A7C-08C0-4627-BE1D-58080B577485}" type="slidenum">
              <a:rPr lang="zh-CN" altLang="de-DE"/>
              <a:pPr/>
              <a:t>‹#›</a:t>
            </a:fld>
            <a:endParaRPr lang="de-DE" altLang="zh-CN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88063" y="6642194"/>
            <a:ext cx="1800225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de-D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8463" y="285750"/>
            <a:ext cx="5757862" cy="7191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95288" y="1268760"/>
            <a:ext cx="8497887" cy="5184576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8032750" y="6642194"/>
            <a:ext cx="860425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68821A7C-08C0-4627-BE1D-58080B577485}" type="slidenum">
              <a:rPr lang="zh-CN" altLang="de-DE"/>
              <a:pPr/>
              <a:t>‹#›</a:t>
            </a:fld>
            <a:endParaRPr lang="de-DE" altLang="zh-CN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88063" y="6642194"/>
            <a:ext cx="1800225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de-DE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6700" y="260350"/>
            <a:ext cx="8864600" cy="779463"/>
          </a:xfrm>
          <a:prstGeom prst="rect">
            <a:avLst/>
          </a:prstGeom>
          <a:solidFill>
            <a:schemeClr val="bg1"/>
          </a:solidFill>
          <a:ln w="9525">
            <a:solidFill>
              <a:srgbClr val="D0D3D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sz="2000">
              <a:solidFill>
                <a:srgbClr val="FFFFFF"/>
              </a:solidFill>
            </a:endParaRPr>
          </a:p>
        </p:txBody>
      </p:sp>
      <p:sp>
        <p:nvSpPr>
          <p:cNvPr id="137219" name="Rectangle 3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398463" y="285750"/>
            <a:ext cx="5757862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dirty="0" smtClean="0"/>
              <a:t>Mastertitelformat bearbeiten</a:t>
            </a: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268760"/>
            <a:ext cx="8497887" cy="518457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90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dirty="0" smtClean="0"/>
              <a:t>Mastertextformat bearbeiten</a:t>
            </a:r>
          </a:p>
          <a:p>
            <a:pPr lvl="1"/>
            <a:r>
              <a:rPr lang="de-DE" altLang="zh-CN" dirty="0" smtClean="0"/>
              <a:t>Zweite Ebene</a:t>
            </a:r>
          </a:p>
          <a:p>
            <a:pPr lvl="2"/>
            <a:r>
              <a:rPr lang="de-DE" altLang="zh-CN" dirty="0" smtClean="0"/>
              <a:t>Dritte Ebene</a:t>
            </a:r>
          </a:p>
          <a:p>
            <a:pPr lvl="3"/>
            <a:r>
              <a:rPr lang="de-DE" altLang="zh-CN" dirty="0" smtClean="0"/>
              <a:t>Vierte Ebene</a:t>
            </a:r>
          </a:p>
          <a:p>
            <a:pPr lvl="4"/>
            <a:r>
              <a:rPr lang="de-DE" altLang="zh-CN" dirty="0" smtClean="0"/>
              <a:t>Fünfte Ebene</a:t>
            </a:r>
          </a:p>
        </p:txBody>
      </p:sp>
      <p:sp>
        <p:nvSpPr>
          <p:cNvPr id="1231879" name="Rectangle 7"/>
          <p:cNvSpPr>
            <a:spLocks noChangeArrowheads="1"/>
          </p:cNvSpPr>
          <p:nvPr/>
        </p:nvSpPr>
        <p:spPr bwMode="ltGray">
          <a:xfrm>
            <a:off x="0" y="1171575"/>
            <a:ext cx="179388" cy="5686425"/>
          </a:xfrm>
          <a:prstGeom prst="rect">
            <a:avLst/>
          </a:prstGeom>
          <a:solidFill>
            <a:srgbClr val="005A9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zh-CN" altLang="en-US" sz="1600">
              <a:latin typeface="Futura Bk" pitchFamily="34" charset="0"/>
              <a:ea typeface="SimSun" pitchFamily="2" charset="-122"/>
            </a:endParaRPr>
          </a:p>
        </p:txBody>
      </p:sp>
      <p:sp>
        <p:nvSpPr>
          <p:cNvPr id="1231880" name="Rectangle 8"/>
          <p:cNvSpPr>
            <a:spLocks noChangeArrowheads="1"/>
          </p:cNvSpPr>
          <p:nvPr/>
        </p:nvSpPr>
        <p:spPr bwMode="ltGray">
          <a:xfrm>
            <a:off x="0" y="0"/>
            <a:ext cx="179388" cy="1114425"/>
          </a:xfrm>
          <a:prstGeom prst="rect">
            <a:avLst/>
          </a:prstGeom>
          <a:solidFill>
            <a:srgbClr val="005A9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zh-CN" altLang="en-US" sz="1600">
              <a:latin typeface="Futura Bk" pitchFamily="34" charset="0"/>
              <a:ea typeface="SimSun" pitchFamily="2" charset="-122"/>
            </a:endParaRP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32750" y="6642194"/>
            <a:ext cx="860425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68821A7C-08C0-4627-BE1D-58080B577485}" type="slidenum">
              <a:rPr lang="zh-CN" altLang="de-DE"/>
              <a:pPr/>
              <a:t>‹#›</a:t>
            </a:fld>
            <a:endParaRPr lang="de-DE" altLang="zh-CN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88063" y="6642194"/>
            <a:ext cx="1800225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de-DE" altLang="zh-CN" dirty="0"/>
          </a:p>
        </p:txBody>
      </p:sp>
      <p:pic>
        <p:nvPicPr>
          <p:cNvPr id="17" name="图片 16" descr="Logo-1.bmp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72400" y="288032"/>
            <a:ext cx="720081" cy="7524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7" r:id="rId3"/>
    <p:sldLayoutId id="2147483658" r:id="rId4"/>
    <p:sldLayoutId id="2147483663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9pPr>
    </p:titleStyle>
    <p:bodyStyle>
      <a:lvl1pPr marL="266700" indent="-2667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811213" indent="-2794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2pPr>
      <a:lvl3pPr marL="1257300" indent="-2667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3pPr>
      <a:lvl4pPr marL="1701800" indent="-2667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4pPr>
      <a:lvl5pPr marL="2146300" indent="-254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5pPr>
      <a:lvl6pPr marL="2603500" indent="-254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60700" indent="-254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517900" indent="-254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75100" indent="-254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539750" y="2348880"/>
            <a:ext cx="7056586" cy="1224136"/>
          </a:xfrm>
        </p:spPr>
        <p:txBody>
          <a:bodyPr/>
          <a:lstStyle/>
          <a:p>
            <a:r>
              <a:rPr lang="zh-CN" altLang="en-US" dirty="0" smtClean="0"/>
              <a:t>生产管理 </a:t>
            </a:r>
            <a:r>
              <a:rPr lang="en-US" altLang="zh-CN" dirty="0" smtClean="0"/>
              <a:t>(V1.2)</a:t>
            </a:r>
            <a:br>
              <a:rPr lang="en-US" altLang="zh-CN" dirty="0" smtClean="0"/>
            </a:br>
            <a:r>
              <a:rPr lang="en-US" altLang="zh-CN" dirty="0" smtClean="0"/>
              <a:t>TOBE SAP-MES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sz="quarter" idx="1"/>
          </p:nvPr>
        </p:nvSpPr>
        <p:spPr>
          <a:xfrm>
            <a:off x="539552" y="3933056"/>
            <a:ext cx="4680520" cy="1512168"/>
          </a:xfrm>
        </p:spPr>
        <p:txBody>
          <a:bodyPr/>
          <a:lstStyle/>
          <a:p>
            <a:r>
              <a:rPr lang="en-US" altLang="zh-CN" dirty="0" smtClean="0"/>
              <a:t>SAP-MES</a:t>
            </a:r>
            <a:r>
              <a:rPr lang="zh-CN" altLang="en-US" dirty="0" smtClean="0"/>
              <a:t>项目组</a:t>
            </a:r>
            <a:endParaRPr lang="en-US" altLang="zh-CN" dirty="0" smtClean="0"/>
          </a:p>
          <a:p>
            <a:r>
              <a:rPr lang="en-US" altLang="zh-CN" dirty="0" smtClean="0"/>
              <a:t>2012-7-15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炼胶粗能力计划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计算炼胶件</a:t>
            </a:r>
            <a:r>
              <a:rPr lang="en-US" altLang="zh-CN" dirty="0" smtClean="0"/>
              <a:t>16</a:t>
            </a:r>
            <a:r>
              <a:rPr lang="zh-CN" altLang="en-US" dirty="0" smtClean="0"/>
              <a:t>周生产入库计划（</a:t>
            </a:r>
            <a:r>
              <a:rPr lang="en-US" altLang="zh-CN" dirty="0" smtClean="0"/>
              <a:t>MRP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001713" lvl="1" indent="-457200"/>
            <a:r>
              <a:rPr lang="en-US" altLang="zh-CN" dirty="0" smtClean="0"/>
              <a:t>16</a:t>
            </a:r>
            <a:r>
              <a:rPr lang="zh-CN" altLang="en-US" dirty="0" smtClean="0"/>
              <a:t>周入库计划格式：</a:t>
            </a:r>
            <a:r>
              <a:rPr lang="en-US" altLang="zh-CN" dirty="0" smtClean="0"/>
              <a:t>14</a:t>
            </a:r>
            <a:r>
              <a:rPr lang="zh-CN" altLang="en-US" dirty="0" smtClean="0"/>
              <a:t>天</a:t>
            </a:r>
            <a:r>
              <a:rPr lang="en-US" altLang="zh-CN" dirty="0" smtClean="0"/>
              <a:t>+14</a:t>
            </a:r>
            <a:r>
              <a:rPr lang="zh-CN" altLang="en-US" dirty="0" smtClean="0"/>
              <a:t>周滚动计划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生产需求排序（按周）</a:t>
            </a:r>
            <a:endParaRPr lang="en-US" altLang="zh-CN" dirty="0" smtClean="0"/>
          </a:p>
          <a:p>
            <a:pPr marL="800100" lvl="1" indent="-255588"/>
            <a:r>
              <a:rPr lang="zh-CN" altLang="en-US" dirty="0" smtClean="0"/>
              <a:t>排序规则：按生产线产品的顺序</a:t>
            </a:r>
            <a:r>
              <a:rPr lang="en-US" altLang="zh-CN" dirty="0" smtClean="0"/>
              <a:t>(</a:t>
            </a:r>
            <a:r>
              <a:rPr lang="zh-CN" altLang="en-US" dirty="0" smtClean="0"/>
              <a:t>硬度从小到大，再到小</a:t>
            </a:r>
            <a:r>
              <a:rPr lang="en-US" altLang="zh-CN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计算生产线</a:t>
            </a:r>
            <a:r>
              <a:rPr lang="en-US" altLang="zh-CN" dirty="0" smtClean="0"/>
              <a:t>16</a:t>
            </a:r>
            <a:r>
              <a:rPr lang="zh-CN" altLang="en-US" dirty="0" smtClean="0"/>
              <a:t>周工时需求</a:t>
            </a:r>
            <a:endParaRPr lang="en-US" altLang="zh-CN" dirty="0" smtClean="0"/>
          </a:p>
          <a:p>
            <a:pPr marL="1001713" lvl="1" indent="-457200"/>
            <a:r>
              <a:rPr lang="zh-CN" altLang="en-US" dirty="0" smtClean="0"/>
              <a:t>工时需求</a:t>
            </a:r>
            <a:r>
              <a:rPr lang="en-US" altLang="zh-CN" dirty="0" smtClean="0"/>
              <a:t>= </a:t>
            </a:r>
            <a:r>
              <a:rPr lang="zh-CN" altLang="en-US" dirty="0" smtClean="0"/>
              <a:t>入库需求</a:t>
            </a:r>
            <a:r>
              <a:rPr lang="en-US" altLang="zh-CN" dirty="0" smtClean="0"/>
              <a:t>×</a:t>
            </a:r>
            <a:r>
              <a:rPr lang="zh-CN" altLang="en-US" dirty="0" smtClean="0"/>
              <a:t>单件工时</a:t>
            </a:r>
            <a:r>
              <a:rPr lang="en-US" altLang="zh-CN" dirty="0" smtClean="0"/>
              <a:t>+</a:t>
            </a:r>
            <a:r>
              <a:rPr lang="zh-CN" altLang="en-US" dirty="0" smtClean="0"/>
              <a:t>设置时间</a:t>
            </a:r>
            <a:r>
              <a:rPr lang="en-US" altLang="zh-CN" dirty="0" smtClean="0"/>
              <a:t>×</a:t>
            </a:r>
            <a:r>
              <a:rPr lang="zh-CN" altLang="en-US" dirty="0" smtClean="0"/>
              <a:t>换模次数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计算生产线</a:t>
            </a:r>
            <a:r>
              <a:rPr lang="en-US" altLang="zh-CN" dirty="0" smtClean="0"/>
              <a:t>16</a:t>
            </a:r>
            <a:r>
              <a:rPr lang="zh-CN" altLang="en-US" dirty="0" smtClean="0"/>
              <a:t>周可用工时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比较：生产线工时需求 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 </a:t>
            </a:r>
            <a:r>
              <a:rPr lang="zh-CN" altLang="en-US" dirty="0" smtClean="0"/>
              <a:t>生产线可用工时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计算溢出的需求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将溢出的需求转化为外发需求（委外</a:t>
            </a:r>
            <a:r>
              <a:rPr lang="en-US" altLang="zh-CN" dirty="0" smtClean="0"/>
              <a:t>/</a:t>
            </a:r>
            <a:r>
              <a:rPr lang="zh-CN" altLang="en-US" dirty="0" smtClean="0"/>
              <a:t>采购）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调整外发需求，释放炼胶委外单</a:t>
            </a:r>
            <a:r>
              <a:rPr lang="en-US" altLang="zh-CN" dirty="0" smtClean="0"/>
              <a:t>/</a:t>
            </a:r>
            <a:r>
              <a:rPr lang="zh-CN" altLang="en-US" dirty="0" smtClean="0"/>
              <a:t>采购单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释放炼胶粗能力计划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10</a:t>
            </a:fld>
            <a:endParaRPr lang="de-DE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计划管理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 </a:t>
            </a:r>
            <a:r>
              <a:rPr lang="zh-CN" altLang="en-US" dirty="0" smtClean="0"/>
              <a:t>后加工班产计划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11</a:t>
            </a:fld>
            <a:endParaRPr lang="de-DE" altLang="zh-CN" dirty="0"/>
          </a:p>
        </p:txBody>
      </p:sp>
      <p:sp>
        <p:nvSpPr>
          <p:cNvPr id="9" name="圆角矩形 8"/>
          <p:cNvSpPr/>
          <p:nvPr/>
        </p:nvSpPr>
        <p:spPr bwMode="auto">
          <a:xfrm>
            <a:off x="2555776" y="2924944"/>
            <a:ext cx="2160240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14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天后加工入库计划</a:t>
            </a:r>
          </a:p>
        </p:txBody>
      </p:sp>
      <p:sp>
        <p:nvSpPr>
          <p:cNvPr id="12" name="流程图: 文档 11"/>
          <p:cNvSpPr/>
          <p:nvPr/>
        </p:nvSpPr>
        <p:spPr bwMode="auto">
          <a:xfrm>
            <a:off x="611560" y="1628800"/>
            <a:ext cx="2160240" cy="1008112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600" dirty="0" smtClean="0"/>
              <a:t>14</a:t>
            </a:r>
            <a:r>
              <a:rPr lang="zh-CN" altLang="en-US" sz="1600" dirty="0" smtClean="0"/>
              <a:t>天后加工发货计划</a:t>
            </a:r>
          </a:p>
          <a:p>
            <a:pPr algn="ctr"/>
            <a:r>
              <a:rPr lang="zh-CN" altLang="en-US" sz="1600" dirty="0" smtClean="0"/>
              <a:t>后加工采购单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预留</a:t>
            </a:r>
            <a:r>
              <a:rPr lang="en-US" altLang="zh-CN" sz="1600" dirty="0" smtClean="0"/>
              <a:t>)</a:t>
            </a:r>
          </a:p>
          <a:p>
            <a:pPr algn="ctr"/>
            <a:r>
              <a:rPr lang="zh-CN" altLang="en-US" sz="1600" dirty="0" smtClean="0"/>
              <a:t>后加工委外单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预留</a:t>
            </a:r>
            <a:r>
              <a:rPr lang="en-US" altLang="zh-CN" sz="1600" dirty="0" smtClean="0"/>
              <a:t>)</a:t>
            </a:r>
            <a:endParaRPr lang="zh-CN" altLang="en-US" sz="1600" dirty="0" smtClean="0"/>
          </a:p>
        </p:txBody>
      </p:sp>
      <p:cxnSp>
        <p:nvCxnSpPr>
          <p:cNvPr id="15" name="曲线连接符 14"/>
          <p:cNvCxnSpPr>
            <a:stCxn id="12" idx="3"/>
            <a:endCxn id="9" idx="0"/>
          </p:cNvCxnSpPr>
          <p:nvPr/>
        </p:nvCxnSpPr>
        <p:spPr bwMode="auto">
          <a:xfrm>
            <a:off x="2771800" y="2132856"/>
            <a:ext cx="864096" cy="79208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圆角矩形 18"/>
          <p:cNvSpPr/>
          <p:nvPr/>
        </p:nvSpPr>
        <p:spPr bwMode="auto">
          <a:xfrm>
            <a:off x="2843808" y="4005064"/>
            <a:ext cx="223224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600" dirty="0" smtClean="0"/>
              <a:t>14</a:t>
            </a:r>
            <a:r>
              <a:rPr lang="zh-CN" altLang="en-US" sz="1600" dirty="0" smtClean="0"/>
              <a:t>天后加工班产计划</a:t>
            </a:r>
          </a:p>
        </p:txBody>
      </p:sp>
      <p:cxnSp>
        <p:nvCxnSpPr>
          <p:cNvPr id="24" name="曲线连接符 23"/>
          <p:cNvCxnSpPr>
            <a:stCxn id="9" idx="2"/>
            <a:endCxn id="19" idx="0"/>
          </p:cNvCxnSpPr>
          <p:nvPr/>
        </p:nvCxnSpPr>
        <p:spPr bwMode="auto">
          <a:xfrm rot="16200000" flipH="1">
            <a:off x="3509882" y="3555014"/>
            <a:ext cx="576064" cy="32403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曲线连接符 38"/>
          <p:cNvCxnSpPr>
            <a:stCxn id="19" idx="2"/>
            <a:endCxn id="77" idx="0"/>
          </p:cNvCxnSpPr>
          <p:nvPr/>
        </p:nvCxnSpPr>
        <p:spPr bwMode="auto">
          <a:xfrm rot="16200000" flipH="1">
            <a:off x="3887924" y="4581128"/>
            <a:ext cx="648072" cy="50405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流程图: 文档 76"/>
          <p:cNvSpPr/>
          <p:nvPr/>
        </p:nvSpPr>
        <p:spPr bwMode="auto">
          <a:xfrm>
            <a:off x="3491880" y="5157192"/>
            <a:ext cx="1944216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后加工生产单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92080" y="1556792"/>
            <a:ext cx="352839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/>
              <a:t>排产规则：</a:t>
            </a:r>
            <a:endParaRPr lang="en-US" altLang="zh-CN" sz="1600" dirty="0" smtClean="0"/>
          </a:p>
          <a:p>
            <a:pPr marL="176213" lvl="2" indent="-176213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1600" dirty="0" smtClean="0"/>
              <a:t>按工作日历将入库计划分配到班次</a:t>
            </a:r>
            <a:endParaRPr lang="en-US" altLang="zh-CN" sz="1600" dirty="0" smtClean="0"/>
          </a:p>
          <a:p>
            <a:pPr marL="176213" lvl="2" indent="-176213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1600" dirty="0" smtClean="0"/>
              <a:t>按</a:t>
            </a:r>
            <a:r>
              <a:rPr lang="zh-CN" altLang="zh-CN" sz="1600" dirty="0" smtClean="0"/>
              <a:t>班产工时定额成套生产</a:t>
            </a:r>
            <a:r>
              <a:rPr lang="zh-CN" altLang="en-US" sz="1600" dirty="0" smtClean="0"/>
              <a:t>，</a:t>
            </a:r>
            <a:r>
              <a:rPr lang="zh-CN" altLang="zh-CN" sz="1600" dirty="0" smtClean="0"/>
              <a:t>不成套的</a:t>
            </a:r>
            <a:r>
              <a:rPr lang="zh-CN" altLang="en-US" sz="1600" dirty="0" smtClean="0"/>
              <a:t>放到当周最后一个班做</a:t>
            </a:r>
            <a:endParaRPr lang="en-US" altLang="zh-CN" sz="1600" dirty="0" smtClean="0"/>
          </a:p>
          <a:p>
            <a:pPr marL="176213" lvl="2" indent="-176213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1600" dirty="0" smtClean="0"/>
              <a:t>当天</a:t>
            </a:r>
            <a:r>
              <a:rPr lang="zh-CN" altLang="zh-CN" sz="1600" dirty="0" smtClean="0"/>
              <a:t>产</a:t>
            </a:r>
            <a:r>
              <a:rPr lang="zh-CN" altLang="en-US" sz="1600" dirty="0" smtClean="0"/>
              <a:t>能</a:t>
            </a:r>
            <a:r>
              <a:rPr lang="zh-CN" altLang="zh-CN" sz="1600" dirty="0" smtClean="0"/>
              <a:t>不足的提前做</a:t>
            </a:r>
            <a:endParaRPr lang="en-US" altLang="zh-CN" sz="1600" dirty="0" smtClean="0"/>
          </a:p>
          <a:p>
            <a:pPr marL="176213" lvl="2" indent="-176213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1600" dirty="0" smtClean="0"/>
              <a:t>插入保养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试制计划</a:t>
            </a:r>
            <a:endParaRPr lang="en-US" altLang="zh-CN" sz="1600" dirty="0" smtClean="0"/>
          </a:p>
        </p:txBody>
      </p:sp>
      <p:cxnSp>
        <p:nvCxnSpPr>
          <p:cNvPr id="48" name="曲线连接符 47"/>
          <p:cNvCxnSpPr>
            <a:stCxn id="50" idx="2"/>
            <a:endCxn id="19" idx="1"/>
          </p:cNvCxnSpPr>
          <p:nvPr/>
        </p:nvCxnSpPr>
        <p:spPr bwMode="auto">
          <a:xfrm rot="16200000" flipH="1">
            <a:off x="1837036" y="3250320"/>
            <a:ext cx="501376" cy="151216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流程图: 文档 49"/>
          <p:cNvSpPr/>
          <p:nvPr/>
        </p:nvSpPr>
        <p:spPr bwMode="auto">
          <a:xfrm>
            <a:off x="395536" y="3284984"/>
            <a:ext cx="1872208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后加工粗能力计划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计划管理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 </a:t>
            </a:r>
            <a:r>
              <a:rPr lang="zh-CN" altLang="en-US" dirty="0" smtClean="0"/>
              <a:t>挤出班产计划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12</a:t>
            </a:fld>
            <a:endParaRPr lang="de-DE" altLang="zh-CN" dirty="0"/>
          </a:p>
        </p:txBody>
      </p:sp>
      <p:sp>
        <p:nvSpPr>
          <p:cNvPr id="9" name="圆角矩形 8"/>
          <p:cNvSpPr/>
          <p:nvPr/>
        </p:nvSpPr>
        <p:spPr bwMode="auto">
          <a:xfrm>
            <a:off x="2699792" y="3212976"/>
            <a:ext cx="2160240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600" dirty="0" smtClean="0"/>
              <a:t>14</a:t>
            </a:r>
            <a:r>
              <a:rPr lang="zh-CN" altLang="en-US" sz="1600" dirty="0" smtClean="0"/>
              <a:t>天后加工入库计划</a:t>
            </a:r>
          </a:p>
        </p:txBody>
      </p:sp>
      <p:sp>
        <p:nvSpPr>
          <p:cNvPr id="12" name="流程图: 文档 11"/>
          <p:cNvSpPr/>
          <p:nvPr/>
        </p:nvSpPr>
        <p:spPr bwMode="auto">
          <a:xfrm>
            <a:off x="899592" y="1556792"/>
            <a:ext cx="2016224" cy="1080120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endParaRPr lang="en-US" altLang="zh-CN" sz="1600" dirty="0" smtClean="0"/>
          </a:p>
          <a:p>
            <a:pPr algn="ctr"/>
            <a:r>
              <a:rPr lang="en-US" altLang="zh-CN" sz="1600" dirty="0" smtClean="0"/>
              <a:t>14</a:t>
            </a:r>
            <a:r>
              <a:rPr lang="zh-CN" altLang="en-US" sz="1600" dirty="0" smtClean="0"/>
              <a:t>天挤出发货计划</a:t>
            </a:r>
          </a:p>
          <a:p>
            <a:pPr algn="ctr"/>
            <a:r>
              <a:rPr lang="zh-CN" altLang="en-US" sz="1600" dirty="0" smtClean="0"/>
              <a:t>挤出采购单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预留</a:t>
            </a:r>
            <a:r>
              <a:rPr lang="en-US" altLang="zh-CN" sz="1600" dirty="0" smtClean="0"/>
              <a:t>)</a:t>
            </a:r>
          </a:p>
          <a:p>
            <a:pPr algn="ctr"/>
            <a:r>
              <a:rPr lang="zh-CN" altLang="en-US" sz="1600" dirty="0" smtClean="0"/>
              <a:t>挤出委外单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预留</a:t>
            </a:r>
            <a:r>
              <a:rPr lang="en-US" altLang="zh-CN" sz="1600" dirty="0" smtClean="0"/>
              <a:t>)</a:t>
            </a:r>
            <a:endParaRPr lang="zh-CN" altLang="en-US" sz="1600" dirty="0" smtClean="0"/>
          </a:p>
        </p:txBody>
      </p:sp>
      <p:cxnSp>
        <p:nvCxnSpPr>
          <p:cNvPr id="15" name="曲线连接符 14"/>
          <p:cNvCxnSpPr>
            <a:stCxn id="12" idx="3"/>
            <a:endCxn id="9" idx="0"/>
          </p:cNvCxnSpPr>
          <p:nvPr/>
        </p:nvCxnSpPr>
        <p:spPr bwMode="auto">
          <a:xfrm>
            <a:off x="2915816" y="2096852"/>
            <a:ext cx="864096" cy="1116124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圆角矩形 18"/>
          <p:cNvSpPr/>
          <p:nvPr/>
        </p:nvSpPr>
        <p:spPr bwMode="auto">
          <a:xfrm>
            <a:off x="2987824" y="4293096"/>
            <a:ext cx="223224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600" dirty="0" smtClean="0"/>
              <a:t>14</a:t>
            </a:r>
            <a:r>
              <a:rPr lang="zh-CN" altLang="en-US" sz="1600" dirty="0" smtClean="0"/>
              <a:t>天挤出班产计划</a:t>
            </a:r>
          </a:p>
        </p:txBody>
      </p:sp>
      <p:cxnSp>
        <p:nvCxnSpPr>
          <p:cNvPr id="24" name="曲线连接符 23"/>
          <p:cNvCxnSpPr>
            <a:stCxn id="9" idx="2"/>
            <a:endCxn id="19" idx="0"/>
          </p:cNvCxnSpPr>
          <p:nvPr/>
        </p:nvCxnSpPr>
        <p:spPr bwMode="auto">
          <a:xfrm rot="16200000" flipH="1">
            <a:off x="3653898" y="3843046"/>
            <a:ext cx="576064" cy="32403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曲线连接符 38"/>
          <p:cNvCxnSpPr>
            <a:stCxn id="19" idx="2"/>
            <a:endCxn id="77" idx="0"/>
          </p:cNvCxnSpPr>
          <p:nvPr/>
        </p:nvCxnSpPr>
        <p:spPr bwMode="auto">
          <a:xfrm rot="16200000" flipH="1">
            <a:off x="4103948" y="4797152"/>
            <a:ext cx="864096" cy="86409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流程图: 文档 76"/>
          <p:cNvSpPr/>
          <p:nvPr/>
        </p:nvSpPr>
        <p:spPr bwMode="auto">
          <a:xfrm>
            <a:off x="3995936" y="5661248"/>
            <a:ext cx="1944216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挤出生产单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48064" y="1700808"/>
            <a:ext cx="3744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排产规则：</a:t>
            </a:r>
            <a:endParaRPr lang="en-US" altLang="zh-CN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 smtClean="0"/>
              <a:t>按前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周的粗能力计划将按天的挤出条生产需求分配到生产线</a:t>
            </a:r>
            <a:endParaRPr lang="en-US" altLang="zh-CN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 smtClean="0"/>
              <a:t>计算挤出条的最晚开始时间</a:t>
            </a:r>
            <a:endParaRPr lang="en-US" altLang="zh-CN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 smtClean="0"/>
              <a:t>将生产线需求按最晚开始时间排序</a:t>
            </a:r>
            <a:endParaRPr lang="en-US" altLang="zh-CN" sz="1600" dirty="0" smtClean="0"/>
          </a:p>
        </p:txBody>
      </p:sp>
      <p:cxnSp>
        <p:nvCxnSpPr>
          <p:cNvPr id="18" name="曲线连接符 47"/>
          <p:cNvCxnSpPr>
            <a:stCxn id="20" idx="2"/>
            <a:endCxn id="19" idx="1"/>
          </p:cNvCxnSpPr>
          <p:nvPr/>
        </p:nvCxnSpPr>
        <p:spPr bwMode="auto">
          <a:xfrm rot="16200000" flipH="1">
            <a:off x="2053060" y="3610360"/>
            <a:ext cx="573384" cy="1296144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流程图: 文档 19"/>
          <p:cNvSpPr/>
          <p:nvPr/>
        </p:nvSpPr>
        <p:spPr bwMode="auto">
          <a:xfrm>
            <a:off x="755576" y="3501008"/>
            <a:ext cx="1872208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挤出粗能力计划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编排挤出班产计划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按前</a:t>
            </a:r>
            <a:r>
              <a:rPr lang="en-US" altLang="zh-CN" dirty="0" smtClean="0"/>
              <a:t>2</a:t>
            </a:r>
            <a:r>
              <a:rPr lang="zh-CN" altLang="en-US" dirty="0" smtClean="0"/>
              <a:t>周的粗能力计划将对应的</a:t>
            </a:r>
            <a:r>
              <a:rPr lang="en-US" altLang="zh-CN" dirty="0" smtClean="0"/>
              <a:t>14</a:t>
            </a:r>
            <a:r>
              <a:rPr lang="zh-CN" altLang="en-US" dirty="0" smtClean="0"/>
              <a:t>天挤出件生产需求分配到生产线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计算挤出条的最晚开始时间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将生产线需求按最晚开始时间排序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计划模拟，手工调整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释放挤出班产计划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13</a:t>
            </a:fld>
            <a:endParaRPr lang="de-D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计划管理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 </a:t>
            </a:r>
            <a:r>
              <a:rPr lang="zh-CN" altLang="en-US" dirty="0" smtClean="0"/>
              <a:t>炼胶班产计划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14</a:t>
            </a:fld>
            <a:endParaRPr lang="de-DE" altLang="zh-CN" dirty="0"/>
          </a:p>
        </p:txBody>
      </p:sp>
      <p:sp>
        <p:nvSpPr>
          <p:cNvPr id="9" name="圆角矩形 8"/>
          <p:cNvSpPr/>
          <p:nvPr/>
        </p:nvSpPr>
        <p:spPr bwMode="auto">
          <a:xfrm>
            <a:off x="2699792" y="3212976"/>
            <a:ext cx="2160240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14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天终胶入库计划</a:t>
            </a:r>
          </a:p>
        </p:txBody>
      </p:sp>
      <p:sp>
        <p:nvSpPr>
          <p:cNvPr id="12" name="流程图: 文档 11"/>
          <p:cNvSpPr/>
          <p:nvPr/>
        </p:nvSpPr>
        <p:spPr bwMode="auto">
          <a:xfrm>
            <a:off x="611560" y="1556792"/>
            <a:ext cx="2592288" cy="1512168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smtClean="0"/>
              <a:t>14</a:t>
            </a:r>
            <a:r>
              <a:rPr lang="zh-CN" altLang="en-US" sz="1600" dirty="0" smtClean="0"/>
              <a:t>天班产计划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挤出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后加工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dirty="0" smtClean="0"/>
              <a:t>14</a:t>
            </a:r>
            <a:r>
              <a:rPr lang="zh-CN" altLang="en-US" sz="1600" dirty="0" smtClean="0"/>
              <a:t>天发货计划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关联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dirty="0" smtClean="0"/>
              <a:t>14</a:t>
            </a:r>
            <a:r>
              <a:rPr lang="zh-CN" altLang="en-US" sz="1600" dirty="0" smtClean="0"/>
              <a:t>天销售发运计划</a:t>
            </a:r>
            <a:endParaRPr lang="en-US" altLang="zh-CN" sz="1600" dirty="0" smtClean="0"/>
          </a:p>
          <a:p>
            <a:r>
              <a:rPr lang="zh-CN" altLang="en-US" sz="1600" dirty="0" smtClean="0"/>
              <a:t>终胶采购单</a:t>
            </a:r>
            <a:endParaRPr lang="en-US" altLang="zh-CN" sz="1600" dirty="0" smtClean="0"/>
          </a:p>
          <a:p>
            <a:r>
              <a:rPr lang="zh-CN" altLang="en-US" sz="1600" dirty="0" smtClean="0"/>
              <a:t>终胶委外单</a:t>
            </a:r>
          </a:p>
        </p:txBody>
      </p:sp>
      <p:cxnSp>
        <p:nvCxnSpPr>
          <p:cNvPr id="15" name="曲线连接符 14"/>
          <p:cNvCxnSpPr>
            <a:stCxn id="12" idx="3"/>
            <a:endCxn id="9" idx="0"/>
          </p:cNvCxnSpPr>
          <p:nvPr/>
        </p:nvCxnSpPr>
        <p:spPr bwMode="auto">
          <a:xfrm>
            <a:off x="3203848" y="2312876"/>
            <a:ext cx="576064" cy="90010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圆角矩形 18"/>
          <p:cNvSpPr/>
          <p:nvPr/>
        </p:nvSpPr>
        <p:spPr bwMode="auto">
          <a:xfrm>
            <a:off x="2987824" y="4293096"/>
            <a:ext cx="223224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600" dirty="0" smtClean="0"/>
              <a:t>14</a:t>
            </a:r>
            <a:r>
              <a:rPr lang="zh-CN" altLang="en-US" sz="1600" dirty="0" smtClean="0"/>
              <a:t>天炼胶班产计划</a:t>
            </a:r>
          </a:p>
        </p:txBody>
      </p:sp>
      <p:cxnSp>
        <p:nvCxnSpPr>
          <p:cNvPr id="24" name="曲线连接符 23"/>
          <p:cNvCxnSpPr>
            <a:stCxn id="9" idx="2"/>
            <a:endCxn id="19" idx="0"/>
          </p:cNvCxnSpPr>
          <p:nvPr/>
        </p:nvCxnSpPr>
        <p:spPr bwMode="auto">
          <a:xfrm rot="16200000" flipH="1">
            <a:off x="3653898" y="3843046"/>
            <a:ext cx="576064" cy="32403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曲线连接符 38"/>
          <p:cNvCxnSpPr>
            <a:stCxn id="19" idx="2"/>
            <a:endCxn id="77" idx="0"/>
          </p:cNvCxnSpPr>
          <p:nvPr/>
        </p:nvCxnSpPr>
        <p:spPr bwMode="auto">
          <a:xfrm rot="16200000" flipH="1">
            <a:off x="4103948" y="4797152"/>
            <a:ext cx="936104" cy="93610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流程图: 文档 76"/>
          <p:cNvSpPr/>
          <p:nvPr/>
        </p:nvSpPr>
        <p:spPr bwMode="auto">
          <a:xfrm>
            <a:off x="4067944" y="5733256"/>
            <a:ext cx="1944216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炼胶生产单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64089" y="1196752"/>
            <a:ext cx="3528391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/>
              <a:t>排产规则：</a:t>
            </a:r>
            <a:endParaRPr lang="en-US" altLang="zh-CN" sz="1600" dirty="0" smtClean="0"/>
          </a:p>
          <a:p>
            <a:pPr marL="176213" lvl="2" indent="-176213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1600" dirty="0" smtClean="0"/>
              <a:t>按工作日历将入库计划分配到班次</a:t>
            </a:r>
            <a:endParaRPr lang="en-US" altLang="zh-CN" sz="1600" dirty="0" smtClean="0"/>
          </a:p>
          <a:p>
            <a:pPr marL="176213" lvl="2" indent="-176213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1600" dirty="0" smtClean="0"/>
              <a:t>主线顺序：海绵胶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段，海绵胶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段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终胶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[</a:t>
            </a:r>
            <a:r>
              <a:rPr lang="zh-CN" altLang="en-US" sz="1600" dirty="0" smtClean="0"/>
              <a:t>清洗</a:t>
            </a:r>
            <a:r>
              <a:rPr lang="en-US" altLang="zh-CN" sz="1600" dirty="0" smtClean="0"/>
              <a:t>]</a:t>
            </a:r>
            <a:r>
              <a:rPr lang="zh-CN" altLang="en-US" sz="1600" dirty="0" smtClean="0"/>
              <a:t>，实心胶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段，实心胶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段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终胶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[</a:t>
            </a:r>
            <a:r>
              <a:rPr lang="zh-CN" altLang="en-US" sz="1600" dirty="0" smtClean="0"/>
              <a:t>清洗</a:t>
            </a:r>
            <a:r>
              <a:rPr lang="en-US" altLang="zh-CN" sz="1600" dirty="0" smtClean="0"/>
              <a:t>]</a:t>
            </a:r>
            <a:r>
              <a:rPr lang="zh-CN" altLang="en-US" sz="1600" dirty="0" smtClean="0"/>
              <a:t>，实心胶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段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母胶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，海绵胶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段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母胶</a:t>
            </a:r>
            <a:r>
              <a:rPr lang="en-US" altLang="zh-CN" sz="1600" dirty="0" smtClean="0"/>
              <a:t>)</a:t>
            </a:r>
          </a:p>
          <a:p>
            <a:pPr marL="176213" lvl="2" indent="-176213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1600" dirty="0" smtClean="0"/>
              <a:t>按胶料硬度循环排序：硬度渐增，硬度渐减</a:t>
            </a:r>
            <a:endParaRPr lang="en-US" altLang="zh-CN" sz="1600" dirty="0" smtClean="0"/>
          </a:p>
          <a:p>
            <a:pPr marL="176213" lvl="2" indent="-176213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1600" dirty="0" smtClean="0"/>
              <a:t>辅线：按需求订单排计划，今天做明天需要的</a:t>
            </a:r>
            <a:endParaRPr lang="en-US" altLang="zh-CN" sz="1600" dirty="0" smtClean="0"/>
          </a:p>
          <a:p>
            <a:pPr marL="176213" lvl="2" indent="-176213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1600" dirty="0" smtClean="0"/>
              <a:t>插入保养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试制计划</a:t>
            </a:r>
            <a:endParaRPr lang="en-US" altLang="zh-CN" sz="1600" dirty="0" smtClean="0"/>
          </a:p>
        </p:txBody>
      </p:sp>
      <p:cxnSp>
        <p:nvCxnSpPr>
          <p:cNvPr id="48" name="曲线连接符 47"/>
          <p:cNvCxnSpPr>
            <a:stCxn id="50" idx="2"/>
            <a:endCxn id="19" idx="1"/>
          </p:cNvCxnSpPr>
          <p:nvPr/>
        </p:nvCxnSpPr>
        <p:spPr bwMode="auto">
          <a:xfrm rot="16200000" flipH="1">
            <a:off x="1981052" y="3538352"/>
            <a:ext cx="501376" cy="151216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流程图: 文档 49"/>
          <p:cNvSpPr/>
          <p:nvPr/>
        </p:nvSpPr>
        <p:spPr bwMode="auto">
          <a:xfrm>
            <a:off x="539552" y="3573016"/>
            <a:ext cx="1872208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炼胶粗能力计划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计划模拟、跟踪和重排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计划模拟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编排班产计划后，模拟供应链未来库存满足需求的情况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显示不满足的和溢出最高库存的明细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根据模拟情况调整班产计划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计划跟踪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每个设定时间自动计算供应链未来库存满足需求的情况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对不满足的溢出最高库存的明细报警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计划重排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主动重排：当资源可用时间发生变化时，计划员重新排产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报警重排：当系统发出计划报警后，计划员重新排产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15</a:t>
            </a:fld>
            <a:endParaRPr lang="de-D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计划重排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计划重排的情况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生产需求发生改变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原计划的执行无法满足供货的需求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计划重排</a:t>
            </a:r>
            <a:endParaRPr lang="en-US" altLang="zh-CN" dirty="0" smtClean="0"/>
          </a:p>
          <a:p>
            <a:pPr marL="874713" lvl="1" indent="-342900">
              <a:buFont typeface="+mj-lt"/>
              <a:buAutoNum type="arabicPeriod"/>
            </a:pPr>
            <a:r>
              <a:rPr lang="zh-CN" altLang="en-US" dirty="0" smtClean="0"/>
              <a:t>取消</a:t>
            </a:r>
            <a:r>
              <a:rPr lang="en-US" altLang="zh-CN" dirty="0" smtClean="0"/>
              <a:t>/</a:t>
            </a:r>
            <a:r>
              <a:rPr lang="zh-CN" altLang="en-US" dirty="0" smtClean="0"/>
              <a:t>关闭不需要的生产单</a:t>
            </a:r>
            <a:endParaRPr lang="en-US" altLang="zh-CN" dirty="0" smtClean="0"/>
          </a:p>
          <a:p>
            <a:pPr marL="874713" lvl="1" indent="-342900">
              <a:buFont typeface="+mj-lt"/>
              <a:buAutoNum type="arabicPeriod"/>
            </a:pPr>
            <a:r>
              <a:rPr lang="zh-CN" altLang="en-US" dirty="0" smtClean="0"/>
              <a:t>选择“资源组”，重新计算生产需求（入库计划）</a:t>
            </a:r>
            <a:endParaRPr lang="en-US" altLang="zh-CN" dirty="0" smtClean="0"/>
          </a:p>
          <a:p>
            <a:pPr marL="874713" lvl="1" indent="-342900">
              <a:buFont typeface="+mj-lt"/>
              <a:buAutoNum type="arabicPeriod"/>
            </a:pPr>
            <a:r>
              <a:rPr lang="zh-CN" altLang="en-US" dirty="0" smtClean="0"/>
              <a:t>选择“时间段”，重新排产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16</a:t>
            </a:fld>
            <a:endParaRPr lang="de-DE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生产领料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释放领料单</a:t>
            </a:r>
            <a:endParaRPr lang="en-US" altLang="zh-CN" dirty="0" smtClean="0"/>
          </a:p>
          <a:p>
            <a:pPr marL="887412" lvl="1" indent="-342900"/>
            <a:r>
              <a:rPr lang="zh-CN" altLang="en-US" dirty="0" smtClean="0"/>
              <a:t>按生产订单自动释放领料单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JIT</a:t>
            </a:r>
            <a:r>
              <a:rPr lang="zh-CN" altLang="en-US" dirty="0" smtClean="0"/>
              <a:t>策略）</a:t>
            </a:r>
            <a:endParaRPr lang="en-US" altLang="zh-CN" dirty="0" smtClean="0"/>
          </a:p>
          <a:p>
            <a:pPr marL="887412" lvl="1" indent="-342900"/>
            <a:r>
              <a:rPr lang="zh-CN" altLang="en-US" dirty="0" smtClean="0"/>
              <a:t>按车间库存消耗自动释放领料单（看板策略）</a:t>
            </a:r>
            <a:endParaRPr lang="en-US" altLang="zh-CN" dirty="0" smtClean="0"/>
          </a:p>
          <a:p>
            <a:pPr marL="887412" lvl="1" indent="-342900"/>
            <a:r>
              <a:rPr lang="zh-CN" altLang="en-US" dirty="0" smtClean="0"/>
              <a:t>手工下达领料单</a:t>
            </a:r>
            <a:endParaRPr lang="en-US" altLang="zh-CN" dirty="0" smtClean="0"/>
          </a:p>
          <a:p>
            <a:pPr marL="800100" lvl="1" indent="-255588"/>
            <a:endParaRPr lang="en-US" altLang="zh-CN" dirty="0" smtClean="0"/>
          </a:p>
          <a:p>
            <a:pPr marL="457199" indent="-457200">
              <a:buFont typeface="+mj-lt"/>
              <a:buAutoNum type="arabicPeriod"/>
            </a:pPr>
            <a:r>
              <a:rPr lang="zh-CN" altLang="en-US" dirty="0" smtClean="0"/>
              <a:t>领料单发料</a:t>
            </a:r>
            <a:endParaRPr lang="en-US" altLang="zh-CN" dirty="0" smtClean="0"/>
          </a:p>
          <a:p>
            <a:pPr marL="887412" lvl="1" indent="-342900"/>
            <a:r>
              <a:rPr lang="zh-CN" altLang="en-US" dirty="0" smtClean="0"/>
              <a:t>扫描领料单和物料条码发料</a:t>
            </a:r>
            <a:endParaRPr lang="en-US" altLang="zh-CN" dirty="0" smtClean="0"/>
          </a:p>
          <a:p>
            <a:pPr marL="887412" lvl="1" indent="-342900"/>
            <a:r>
              <a:rPr lang="zh-CN" altLang="en-US" dirty="0" smtClean="0"/>
              <a:t>打印收货单</a:t>
            </a:r>
            <a:endParaRPr lang="en-US" altLang="zh-CN" dirty="0" smtClean="0"/>
          </a:p>
          <a:p>
            <a:pPr marL="887412" lvl="1" indent="-342900"/>
            <a:endParaRPr lang="en-US" altLang="zh-CN" dirty="0" smtClean="0"/>
          </a:p>
          <a:p>
            <a:pPr marL="457199" indent="-457200">
              <a:buFont typeface="+mj-lt"/>
              <a:buAutoNum type="arabicPeriod"/>
            </a:pPr>
            <a:r>
              <a:rPr lang="zh-CN" altLang="en-US" dirty="0" smtClean="0"/>
              <a:t>胶料定向发料</a:t>
            </a:r>
            <a:endParaRPr lang="en-US" altLang="zh-CN" dirty="0" smtClean="0"/>
          </a:p>
          <a:p>
            <a:pPr marL="887412" lvl="1" indent="-342900"/>
            <a:r>
              <a:rPr lang="zh-CN" altLang="en-US" dirty="0" smtClean="0"/>
              <a:t>部分胶料是为产品定向生产的</a:t>
            </a:r>
            <a:endParaRPr lang="en-US" altLang="zh-CN" dirty="0" smtClean="0"/>
          </a:p>
          <a:p>
            <a:pPr marL="887412" lvl="1" indent="-342900"/>
            <a:r>
              <a:rPr lang="zh-CN" altLang="en-US" dirty="0" smtClean="0"/>
              <a:t>为胶料条码增加“去向”属性，由生产订单下线收货时自动指定“去向”属性</a:t>
            </a:r>
            <a:endParaRPr lang="en-US" altLang="zh-CN" dirty="0" smtClean="0"/>
          </a:p>
          <a:p>
            <a:pPr marL="887412" lvl="1" indent="-342900"/>
            <a:r>
              <a:rPr lang="zh-CN" altLang="en-US" dirty="0" smtClean="0"/>
              <a:t>为胶料拣货配置特殊的拣货规则：去向</a:t>
            </a:r>
            <a:r>
              <a:rPr lang="en-US" altLang="zh-CN" dirty="0" smtClean="0"/>
              <a:t>+FIFO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17</a:t>
            </a:fld>
            <a:endParaRPr lang="de-D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283575" y="6642100"/>
            <a:ext cx="860425" cy="166688"/>
          </a:xfrm>
        </p:spPr>
        <p:txBody>
          <a:bodyPr/>
          <a:lstStyle/>
          <a:p>
            <a:fld id="{68821A7C-08C0-4627-BE1D-58080B577485}" type="slidenum">
              <a:rPr lang="zh-CN" altLang="de-DE" smtClean="0"/>
              <a:pPr/>
              <a:t>18</a:t>
            </a:fld>
            <a:endParaRPr lang="de-DE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3203848" y="2780928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/>
              <a:t>生产执行</a:t>
            </a:r>
            <a:endParaRPr lang="zh-CN" alt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生产单执行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 </a:t>
            </a:r>
            <a:r>
              <a:rPr lang="zh-CN" altLang="en-US" dirty="0" smtClean="0"/>
              <a:t>后加工生产单收货</a:t>
            </a:r>
            <a:endParaRPr lang="zh-CN" alt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750893" y="1556792"/>
            <a:ext cx="1130300" cy="781288"/>
          </a:xfrm>
          <a:prstGeom prst="downArrowCallout">
            <a:avLst>
              <a:gd name="adj1" fmla="val 37712"/>
              <a:gd name="adj2" fmla="val 37712"/>
              <a:gd name="adj3" fmla="val 16667"/>
              <a:gd name="adj4" fmla="val 66667"/>
            </a:avLst>
          </a:prstGeom>
          <a:solidFill>
            <a:srgbClr val="EAEAEA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kumimoji="1" lang="zh-CN" altLang="en-US" sz="1400" b="1" dirty="0" smtClean="0"/>
              <a:t>定长</a:t>
            </a:r>
            <a:endParaRPr kumimoji="1" lang="en-US" altLang="zh-CN" sz="1400" b="1" dirty="0" smtClean="0"/>
          </a:p>
          <a:p>
            <a:pPr algn="ctr"/>
            <a:r>
              <a:rPr kumimoji="1" lang="en-US" altLang="zh-CN" sz="1400" b="1" dirty="0" smtClean="0"/>
              <a:t>01</a:t>
            </a:r>
            <a:endParaRPr kumimoji="1" lang="en-US" altLang="zh-CN" sz="1400" b="1" dirty="0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flipH="1">
            <a:off x="6288931" y="3163789"/>
            <a:ext cx="1595437" cy="523220"/>
          </a:xfrm>
          <a:prstGeom prst="rightArrowCallout">
            <a:avLst>
              <a:gd name="adj1" fmla="val 25000"/>
              <a:gd name="adj2" fmla="val 25000"/>
              <a:gd name="adj3" fmla="val 49556"/>
              <a:gd name="adj4" fmla="val 66667"/>
            </a:avLst>
          </a:prstGeom>
          <a:solidFill>
            <a:srgbClr val="EAEAEA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kumimoji="1" lang="zh-CN" altLang="en-US" sz="1400" b="1" dirty="0" smtClean="0"/>
              <a:t>修边</a:t>
            </a:r>
            <a:endParaRPr kumimoji="1" lang="en-US" altLang="zh-CN" sz="1400" b="1" dirty="0" smtClean="0"/>
          </a:p>
          <a:p>
            <a:pPr algn="ctr"/>
            <a:r>
              <a:rPr kumimoji="1" lang="en-US" altLang="zh-CN" sz="1400" b="1" dirty="0" smtClean="0"/>
              <a:t>03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6750893" y="2348955"/>
            <a:ext cx="1130300" cy="781288"/>
          </a:xfrm>
          <a:prstGeom prst="downArrowCallout">
            <a:avLst>
              <a:gd name="adj1" fmla="val 37712"/>
              <a:gd name="adj2" fmla="val 37712"/>
              <a:gd name="adj3" fmla="val 16667"/>
              <a:gd name="adj4" fmla="val 66667"/>
            </a:avLst>
          </a:prstGeom>
          <a:solidFill>
            <a:srgbClr val="EAEAEA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kumimoji="1" lang="zh-CN" altLang="en-US" sz="1400" b="1" dirty="0" smtClean="0"/>
              <a:t>硫化</a:t>
            </a:r>
            <a:endParaRPr kumimoji="1" lang="en-US" altLang="zh-CN" sz="1400" b="1" dirty="0" smtClean="0"/>
          </a:p>
          <a:p>
            <a:pPr algn="ctr"/>
            <a:r>
              <a:rPr kumimoji="1" lang="en-US" altLang="zh-CN" sz="1400" b="1" dirty="0" smtClean="0"/>
              <a:t>02</a:t>
            </a:r>
            <a:endParaRPr kumimoji="1" lang="zh-CN" altLang="en-US" sz="1400" b="1" dirty="0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 flipH="1">
            <a:off x="3781400" y="3210590"/>
            <a:ext cx="2265362" cy="40898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66191665 h 21600"/>
              <a:gd name="T4" fmla="*/ 2147483647 w 21600"/>
              <a:gd name="T5" fmla="*/ 132383331 h 21600"/>
              <a:gd name="T6" fmla="*/ 2147483647 w 21600"/>
              <a:gd name="T7" fmla="*/ 6619166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2699 h 21600"/>
              <a:gd name="T14" fmla="*/ 17528 w 21600"/>
              <a:gd name="T15" fmla="*/ 1890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172" y="0"/>
                </a:moveTo>
                <a:lnTo>
                  <a:pt x="16172" y="2699"/>
                </a:lnTo>
                <a:lnTo>
                  <a:pt x="3375" y="2699"/>
                </a:lnTo>
                <a:lnTo>
                  <a:pt x="3375" y="18901"/>
                </a:lnTo>
                <a:lnTo>
                  <a:pt x="16172" y="18901"/>
                </a:lnTo>
                <a:lnTo>
                  <a:pt x="16172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2699"/>
                </a:moveTo>
                <a:lnTo>
                  <a:pt x="1350" y="18901"/>
                </a:lnTo>
                <a:lnTo>
                  <a:pt x="2700" y="18901"/>
                </a:lnTo>
                <a:lnTo>
                  <a:pt x="2700" y="2699"/>
                </a:lnTo>
                <a:close/>
              </a:path>
              <a:path w="21600" h="21600">
                <a:moveTo>
                  <a:pt x="0" y="2699"/>
                </a:moveTo>
                <a:lnTo>
                  <a:pt x="0" y="18901"/>
                </a:lnTo>
                <a:lnTo>
                  <a:pt x="675" y="18901"/>
                </a:lnTo>
                <a:lnTo>
                  <a:pt x="675" y="2699"/>
                </a:lnTo>
                <a:close/>
              </a:path>
            </a:pathLst>
          </a:cu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kumimoji="1" lang="zh-CN" altLang="en-US" sz="1400" b="1" dirty="0" smtClean="0"/>
              <a:t>移交打包</a:t>
            </a:r>
            <a:endParaRPr kumimoji="1" lang="zh-CN" altLang="en-US" sz="1400" b="1" dirty="0"/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2557264" y="3099167"/>
            <a:ext cx="930275" cy="781288"/>
          </a:xfrm>
          <a:prstGeom prst="downArrowCallout">
            <a:avLst>
              <a:gd name="adj1" fmla="val 31038"/>
              <a:gd name="adj2" fmla="val 31038"/>
              <a:gd name="adj3" fmla="val 16667"/>
              <a:gd name="adj4" fmla="val 66667"/>
            </a:avLst>
          </a:prstGeom>
          <a:solidFill>
            <a:srgbClr val="EAEAEA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kumimoji="1" lang="zh-CN" altLang="en-US" sz="1400" b="1" dirty="0" smtClean="0"/>
              <a:t>检验</a:t>
            </a:r>
            <a:endParaRPr kumimoji="1" lang="en-US" altLang="zh-CN" sz="1400" b="1" dirty="0" smtClean="0"/>
          </a:p>
          <a:p>
            <a:pPr algn="ctr"/>
            <a:r>
              <a:rPr kumimoji="1" lang="zh-CN" altLang="en-US" sz="1400" b="1" dirty="0" smtClean="0"/>
              <a:t>打包</a:t>
            </a:r>
            <a:endParaRPr kumimoji="1" lang="en-US" altLang="zh-CN" sz="1400" b="1" dirty="0"/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3421360" y="4683343"/>
            <a:ext cx="863600" cy="649287"/>
            <a:chOff x="1215" y="2704"/>
            <a:chExt cx="590" cy="409"/>
          </a:xfrm>
          <a:solidFill>
            <a:srgbClr val="008000"/>
          </a:solidFill>
        </p:grpSpPr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>
              <a:off x="1215" y="2704"/>
              <a:ext cx="590" cy="409"/>
            </a:xfrm>
            <a:prstGeom prst="cube">
              <a:avLst>
                <a:gd name="adj" fmla="val 25000"/>
              </a:avLst>
            </a:prstGeom>
            <a:grpFill/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15" name="Picture 1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05" y="2850"/>
              <a:ext cx="318" cy="21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" name="Group 18"/>
          <p:cNvGrpSpPr>
            <a:grpSpLocks/>
          </p:cNvGrpSpPr>
          <p:nvPr/>
        </p:nvGrpSpPr>
        <p:grpSpPr bwMode="auto">
          <a:xfrm>
            <a:off x="4285456" y="4683343"/>
            <a:ext cx="863600" cy="649287"/>
            <a:chOff x="1215" y="2704"/>
            <a:chExt cx="590" cy="409"/>
          </a:xfrm>
          <a:solidFill>
            <a:srgbClr val="008000"/>
          </a:solidFill>
        </p:grpSpPr>
        <p:sp>
          <p:nvSpPr>
            <p:cNvPr id="18" name="AutoShape 19"/>
            <p:cNvSpPr>
              <a:spLocks noChangeArrowheads="1"/>
            </p:cNvSpPr>
            <p:nvPr/>
          </p:nvSpPr>
          <p:spPr bwMode="auto">
            <a:xfrm>
              <a:off x="1215" y="2704"/>
              <a:ext cx="590" cy="409"/>
            </a:xfrm>
            <a:prstGeom prst="cube">
              <a:avLst>
                <a:gd name="adj" fmla="val 25000"/>
              </a:avLst>
            </a:prstGeom>
            <a:grpFill/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19" name="Picture 2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05" y="2850"/>
              <a:ext cx="318" cy="21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1765176" y="4755351"/>
            <a:ext cx="1873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600" b="1" dirty="0" smtClean="0">
                <a:solidFill>
                  <a:srgbClr val="0033CC"/>
                </a:solidFill>
              </a:rPr>
              <a:t>生产单收货</a:t>
            </a:r>
            <a:endParaRPr lang="zh-CN" altLang="en-US" sz="1600" b="1" dirty="0">
              <a:solidFill>
                <a:srgbClr val="0033CC"/>
              </a:solidFill>
            </a:endParaRP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3781400" y="4251295"/>
            <a:ext cx="187220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600" b="1" dirty="0" smtClean="0"/>
              <a:t>成品</a:t>
            </a:r>
            <a:endParaRPr lang="zh-CN" altLang="en-US" sz="1600" b="1" dirty="0"/>
          </a:p>
        </p:txBody>
      </p:sp>
      <p:sp>
        <p:nvSpPr>
          <p:cNvPr id="46" name="图文框 45"/>
          <p:cNvSpPr/>
          <p:nvPr/>
        </p:nvSpPr>
        <p:spPr bwMode="auto">
          <a:xfrm>
            <a:off x="1000320" y="3891255"/>
            <a:ext cx="648072" cy="504056"/>
          </a:xfrm>
          <a:prstGeom prst="fram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47" name="图片 46" descr="Barcode Printer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9192" y="4035271"/>
            <a:ext cx="531288" cy="570720"/>
          </a:xfrm>
          <a:prstGeom prst="rect">
            <a:avLst/>
          </a:prstGeom>
        </p:spPr>
      </p:pic>
      <p:cxnSp>
        <p:nvCxnSpPr>
          <p:cNvPr id="48" name="曲线连接符 47"/>
          <p:cNvCxnSpPr>
            <a:stCxn id="46" idx="3"/>
            <a:endCxn id="47" idx="1"/>
          </p:cNvCxnSpPr>
          <p:nvPr/>
        </p:nvCxnSpPr>
        <p:spPr bwMode="auto">
          <a:xfrm>
            <a:off x="1648392" y="4143283"/>
            <a:ext cx="260800" cy="17734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829072" y="3459207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MES</a:t>
            </a:r>
            <a:r>
              <a:rPr lang="zh-CN" altLang="en-US" sz="1600" dirty="0" smtClean="0"/>
              <a:t>终端</a:t>
            </a:r>
            <a:endParaRPr lang="zh-CN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2123728" y="5877272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产品检验、打包后，做“生产单收货”，打印条码标签</a:t>
            </a:r>
            <a:endParaRPr lang="en-US" altLang="zh-CN" sz="1800" dirty="0" smtClean="0"/>
          </a:p>
        </p:txBody>
      </p:sp>
      <p:sp>
        <p:nvSpPr>
          <p:cNvPr id="51" name="七角星 50"/>
          <p:cNvSpPr/>
          <p:nvPr/>
        </p:nvSpPr>
        <p:spPr bwMode="auto">
          <a:xfrm>
            <a:off x="1763688" y="5805264"/>
            <a:ext cx="360040" cy="360040"/>
          </a:xfrm>
          <a:prstGeom prst="star7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2" name="立方体 51"/>
          <p:cNvSpPr/>
          <p:nvPr/>
        </p:nvSpPr>
        <p:spPr bwMode="auto">
          <a:xfrm>
            <a:off x="7092280" y="5250686"/>
            <a:ext cx="1152128" cy="648072"/>
          </a:xfrm>
          <a:prstGeom prst="cub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3" name="右箭头 52"/>
          <p:cNvSpPr/>
          <p:nvPr/>
        </p:nvSpPr>
        <p:spPr bwMode="auto">
          <a:xfrm rot="5400000">
            <a:off x="7168194" y="4513029"/>
            <a:ext cx="1039377" cy="248954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01301" y="443711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废品</a:t>
            </a:r>
            <a:endParaRPr lang="zh-CN" alt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7164288" y="544522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废品箱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2</a:t>
            </a:fld>
            <a:endParaRPr lang="de-DE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67544" y="1340768"/>
          <a:ext cx="8424936" cy="5148637"/>
        </p:xfrm>
        <a:graphic>
          <a:graphicData uri="http://schemas.openxmlformats.org/drawingml/2006/table">
            <a:tbl>
              <a:tblPr/>
              <a:tblGrid>
                <a:gridCol w="1273871"/>
                <a:gridCol w="1273871"/>
                <a:gridCol w="1519527"/>
                <a:gridCol w="1519527"/>
                <a:gridCol w="1419070"/>
                <a:gridCol w="1419070"/>
              </a:tblGrid>
              <a:tr h="293492">
                <a:tc rowSpan="3"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latin typeface="宋体"/>
                          <a:ea typeface="宋体"/>
                          <a:cs typeface="Arial"/>
                        </a:rPr>
                        <a:t>作者</a:t>
                      </a:r>
                      <a:endParaRPr lang="zh-CN" sz="2000" b="1" kern="100" dirty="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姓名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部门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职责</a:t>
                      </a:r>
                      <a:r>
                        <a:rPr lang="en-GB" sz="1600" b="0" kern="100">
                          <a:latin typeface="Futura Lt"/>
                          <a:ea typeface="宋体"/>
                          <a:cs typeface="Arial"/>
                        </a:rPr>
                        <a:t> / </a:t>
                      </a: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角色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签署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日期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latin typeface="Futura Lt"/>
                          <a:ea typeface="宋体"/>
                          <a:cs typeface="Times New Roman"/>
                        </a:rPr>
                        <a:t>李德清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77165"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398">
                <a:tc rowSpan="9"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latin typeface="宋体"/>
                          <a:ea typeface="宋体"/>
                          <a:cs typeface="Arial"/>
                        </a:rPr>
                        <a:t>审核</a:t>
                      </a:r>
                      <a:endParaRPr lang="zh-CN" sz="2000" b="1" kern="100" dirty="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姓名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部门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职责</a:t>
                      </a:r>
                      <a:r>
                        <a:rPr lang="en-GB" sz="1600" b="0" kern="100">
                          <a:latin typeface="Futura Lt"/>
                          <a:ea typeface="宋体"/>
                          <a:cs typeface="Arial"/>
                        </a:rPr>
                        <a:t> / </a:t>
                      </a: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角色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签署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日期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91">
                <a:tc rowSpan="4"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批准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姓名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部门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职责</a:t>
                      </a:r>
                      <a:r>
                        <a:rPr lang="en-GB" sz="1600" b="0" kern="100">
                          <a:latin typeface="Futura Lt"/>
                          <a:ea typeface="宋体"/>
                          <a:cs typeface="Arial"/>
                        </a:rPr>
                        <a:t> / </a:t>
                      </a: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角色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签署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日期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</a:tr>
              <a:tr h="3466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solidFill>
                          <a:srgbClr val="000000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0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3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 bwMode="auto">
          <a:xfrm>
            <a:off x="1979712" y="3335506"/>
            <a:ext cx="1008112" cy="9349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" name="右箭头 14"/>
          <p:cNvSpPr/>
          <p:nvPr/>
        </p:nvSpPr>
        <p:spPr bwMode="auto">
          <a:xfrm>
            <a:off x="1619672" y="2996952"/>
            <a:ext cx="1440160" cy="720080"/>
          </a:xfrm>
          <a:prstGeom prst="rightArrow">
            <a:avLst>
              <a:gd name="adj1" fmla="val 100000"/>
              <a:gd name="adj2" fmla="val 33780"/>
            </a:avLst>
          </a:prstGeom>
          <a:solidFill>
            <a:srgbClr val="FFFFFF">
              <a:alpha val="69804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3059832" y="3068960"/>
            <a:ext cx="2304256" cy="576064"/>
          </a:xfrm>
          <a:prstGeom prst="rect">
            <a:avLst/>
          </a:prstGeom>
          <a:solidFill>
            <a:srgbClr val="FFFFFF">
              <a:alpha val="69804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生产单执行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 </a:t>
            </a:r>
            <a:r>
              <a:rPr lang="zh-CN" altLang="en-US" dirty="0" smtClean="0"/>
              <a:t>挤出生产单收货</a:t>
            </a:r>
            <a:endParaRPr lang="zh-CN" altLang="en-US" dirty="0"/>
          </a:p>
        </p:txBody>
      </p:sp>
      <p:sp>
        <p:nvSpPr>
          <p:cNvPr id="18" name="任意多边形 17"/>
          <p:cNvSpPr/>
          <p:nvPr/>
        </p:nvSpPr>
        <p:spPr bwMode="auto">
          <a:xfrm>
            <a:off x="900113" y="2879502"/>
            <a:ext cx="1047751" cy="981546"/>
          </a:xfrm>
          <a:custGeom>
            <a:avLst/>
            <a:gdLst>
              <a:gd name="connsiteX0" fmla="*/ 214312 w 1047751"/>
              <a:gd name="connsiteY0" fmla="*/ 7144 h 907707"/>
              <a:gd name="connsiteX1" fmla="*/ 585787 w 1047751"/>
              <a:gd name="connsiteY1" fmla="*/ 21431 h 907707"/>
              <a:gd name="connsiteX2" fmla="*/ 671512 w 1047751"/>
              <a:gd name="connsiteY2" fmla="*/ 35719 h 907707"/>
              <a:gd name="connsiteX3" fmla="*/ 700087 w 1047751"/>
              <a:gd name="connsiteY3" fmla="*/ 78581 h 907707"/>
              <a:gd name="connsiteX4" fmla="*/ 742950 w 1047751"/>
              <a:gd name="connsiteY4" fmla="*/ 107156 h 907707"/>
              <a:gd name="connsiteX5" fmla="*/ 828675 w 1047751"/>
              <a:gd name="connsiteY5" fmla="*/ 135731 h 907707"/>
              <a:gd name="connsiteX6" fmla="*/ 928687 w 1047751"/>
              <a:gd name="connsiteY6" fmla="*/ 250031 h 907707"/>
              <a:gd name="connsiteX7" fmla="*/ 957262 w 1047751"/>
              <a:gd name="connsiteY7" fmla="*/ 292894 h 907707"/>
              <a:gd name="connsiteX8" fmla="*/ 971550 w 1047751"/>
              <a:gd name="connsiteY8" fmla="*/ 335756 h 907707"/>
              <a:gd name="connsiteX9" fmla="*/ 985837 w 1047751"/>
              <a:gd name="connsiteY9" fmla="*/ 407194 h 907707"/>
              <a:gd name="connsiteX10" fmla="*/ 1028700 w 1047751"/>
              <a:gd name="connsiteY10" fmla="*/ 450056 h 907707"/>
              <a:gd name="connsiteX11" fmla="*/ 971550 w 1047751"/>
              <a:gd name="connsiteY11" fmla="*/ 507206 h 907707"/>
              <a:gd name="connsiteX12" fmla="*/ 957262 w 1047751"/>
              <a:gd name="connsiteY12" fmla="*/ 550069 h 907707"/>
              <a:gd name="connsiteX13" fmla="*/ 1014412 w 1047751"/>
              <a:gd name="connsiteY13" fmla="*/ 607219 h 907707"/>
              <a:gd name="connsiteX14" fmla="*/ 1028700 w 1047751"/>
              <a:gd name="connsiteY14" fmla="*/ 650081 h 907707"/>
              <a:gd name="connsiteX15" fmla="*/ 985837 w 1047751"/>
              <a:gd name="connsiteY15" fmla="*/ 678656 h 907707"/>
              <a:gd name="connsiteX16" fmla="*/ 900112 w 1047751"/>
              <a:gd name="connsiteY16" fmla="*/ 692944 h 907707"/>
              <a:gd name="connsiteX17" fmla="*/ 885825 w 1047751"/>
              <a:gd name="connsiteY17" fmla="*/ 735806 h 907707"/>
              <a:gd name="connsiteX18" fmla="*/ 828675 w 1047751"/>
              <a:gd name="connsiteY18" fmla="*/ 750094 h 907707"/>
              <a:gd name="connsiteX19" fmla="*/ 742950 w 1047751"/>
              <a:gd name="connsiteY19" fmla="*/ 778669 h 907707"/>
              <a:gd name="connsiteX20" fmla="*/ 700087 w 1047751"/>
              <a:gd name="connsiteY20" fmla="*/ 807244 h 907707"/>
              <a:gd name="connsiteX21" fmla="*/ 557212 w 1047751"/>
              <a:gd name="connsiteY21" fmla="*/ 850106 h 907707"/>
              <a:gd name="connsiteX22" fmla="*/ 471487 w 1047751"/>
              <a:gd name="connsiteY22" fmla="*/ 878681 h 907707"/>
              <a:gd name="connsiteX23" fmla="*/ 428625 w 1047751"/>
              <a:gd name="connsiteY23" fmla="*/ 892969 h 907707"/>
              <a:gd name="connsiteX24" fmla="*/ 342900 w 1047751"/>
              <a:gd name="connsiteY24" fmla="*/ 907256 h 907707"/>
              <a:gd name="connsiteX25" fmla="*/ 214312 w 1047751"/>
              <a:gd name="connsiteY25" fmla="*/ 892969 h 907707"/>
              <a:gd name="connsiteX26" fmla="*/ 185737 w 1047751"/>
              <a:gd name="connsiteY26" fmla="*/ 850106 h 907707"/>
              <a:gd name="connsiteX27" fmla="*/ 142875 w 1047751"/>
              <a:gd name="connsiteY27" fmla="*/ 821531 h 907707"/>
              <a:gd name="connsiteX28" fmla="*/ 71437 w 1047751"/>
              <a:gd name="connsiteY28" fmla="*/ 735806 h 907707"/>
              <a:gd name="connsiteX29" fmla="*/ 14287 w 1047751"/>
              <a:gd name="connsiteY29" fmla="*/ 635794 h 907707"/>
              <a:gd name="connsiteX30" fmla="*/ 0 w 1047751"/>
              <a:gd name="connsiteY30" fmla="*/ 592931 h 907707"/>
              <a:gd name="connsiteX31" fmla="*/ 14287 w 1047751"/>
              <a:gd name="connsiteY31" fmla="*/ 478631 h 907707"/>
              <a:gd name="connsiteX32" fmla="*/ 42862 w 1047751"/>
              <a:gd name="connsiteY32" fmla="*/ 378619 h 907707"/>
              <a:gd name="connsiteX33" fmla="*/ 57150 w 1047751"/>
              <a:gd name="connsiteY33" fmla="*/ 321469 h 907707"/>
              <a:gd name="connsiteX34" fmla="*/ 71437 w 1047751"/>
              <a:gd name="connsiteY34" fmla="*/ 278606 h 907707"/>
              <a:gd name="connsiteX35" fmla="*/ 85725 w 1047751"/>
              <a:gd name="connsiteY35" fmla="*/ 192881 h 907707"/>
              <a:gd name="connsiteX36" fmla="*/ 128587 w 1047751"/>
              <a:gd name="connsiteY36" fmla="*/ 78581 h 907707"/>
              <a:gd name="connsiteX37" fmla="*/ 171450 w 1047751"/>
              <a:gd name="connsiteY37" fmla="*/ 64294 h 907707"/>
              <a:gd name="connsiteX38" fmla="*/ 214312 w 1047751"/>
              <a:gd name="connsiteY38" fmla="*/ 7144 h 90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47751" h="907707">
                <a:moveTo>
                  <a:pt x="214312" y="7144"/>
                </a:moveTo>
                <a:cubicBezTo>
                  <a:pt x="283368" y="0"/>
                  <a:pt x="462112" y="13701"/>
                  <a:pt x="585787" y="21431"/>
                </a:cubicBezTo>
                <a:cubicBezTo>
                  <a:pt x="614700" y="23238"/>
                  <a:pt x="645601" y="22764"/>
                  <a:pt x="671512" y="35719"/>
                </a:cubicBezTo>
                <a:cubicBezTo>
                  <a:pt x="686870" y="43398"/>
                  <a:pt x="687945" y="66439"/>
                  <a:pt x="700087" y="78581"/>
                </a:cubicBezTo>
                <a:cubicBezTo>
                  <a:pt x="712229" y="90723"/>
                  <a:pt x="727258" y="100182"/>
                  <a:pt x="742950" y="107156"/>
                </a:cubicBezTo>
                <a:cubicBezTo>
                  <a:pt x="770475" y="119389"/>
                  <a:pt x="828675" y="135731"/>
                  <a:pt x="828675" y="135731"/>
                </a:cubicBezTo>
                <a:cubicBezTo>
                  <a:pt x="900112" y="183356"/>
                  <a:pt x="862013" y="150019"/>
                  <a:pt x="928687" y="250031"/>
                </a:cubicBezTo>
                <a:cubicBezTo>
                  <a:pt x="938212" y="264319"/>
                  <a:pt x="951832" y="276604"/>
                  <a:pt x="957262" y="292894"/>
                </a:cubicBezTo>
                <a:cubicBezTo>
                  <a:pt x="962025" y="307181"/>
                  <a:pt x="967897" y="321145"/>
                  <a:pt x="971550" y="335756"/>
                </a:cubicBezTo>
                <a:cubicBezTo>
                  <a:pt x="977440" y="359315"/>
                  <a:pt x="974977" y="385474"/>
                  <a:pt x="985837" y="407194"/>
                </a:cubicBezTo>
                <a:cubicBezTo>
                  <a:pt x="994873" y="425266"/>
                  <a:pt x="1014412" y="435769"/>
                  <a:pt x="1028700" y="450056"/>
                </a:cubicBezTo>
                <a:cubicBezTo>
                  <a:pt x="990598" y="564359"/>
                  <a:pt x="1047751" y="431005"/>
                  <a:pt x="971550" y="507206"/>
                </a:cubicBezTo>
                <a:cubicBezTo>
                  <a:pt x="960901" y="517855"/>
                  <a:pt x="962025" y="535781"/>
                  <a:pt x="957262" y="550069"/>
                </a:cubicBezTo>
                <a:cubicBezTo>
                  <a:pt x="995363" y="664368"/>
                  <a:pt x="938212" y="531019"/>
                  <a:pt x="1014412" y="607219"/>
                </a:cubicBezTo>
                <a:cubicBezTo>
                  <a:pt x="1025061" y="617868"/>
                  <a:pt x="1023937" y="635794"/>
                  <a:pt x="1028700" y="650081"/>
                </a:cubicBezTo>
                <a:cubicBezTo>
                  <a:pt x="1014412" y="659606"/>
                  <a:pt x="1002127" y="673226"/>
                  <a:pt x="985837" y="678656"/>
                </a:cubicBezTo>
                <a:cubicBezTo>
                  <a:pt x="958354" y="687817"/>
                  <a:pt x="925264" y="678571"/>
                  <a:pt x="900112" y="692944"/>
                </a:cubicBezTo>
                <a:cubicBezTo>
                  <a:pt x="887036" y="700416"/>
                  <a:pt x="897585" y="726398"/>
                  <a:pt x="885825" y="735806"/>
                </a:cubicBezTo>
                <a:cubicBezTo>
                  <a:pt x="870492" y="748073"/>
                  <a:pt x="847483" y="744451"/>
                  <a:pt x="828675" y="750094"/>
                </a:cubicBezTo>
                <a:cubicBezTo>
                  <a:pt x="799825" y="758749"/>
                  <a:pt x="768012" y="761961"/>
                  <a:pt x="742950" y="778669"/>
                </a:cubicBezTo>
                <a:cubicBezTo>
                  <a:pt x="728662" y="788194"/>
                  <a:pt x="715779" y="800270"/>
                  <a:pt x="700087" y="807244"/>
                </a:cubicBezTo>
                <a:cubicBezTo>
                  <a:pt x="630138" y="838332"/>
                  <a:pt x="621155" y="830923"/>
                  <a:pt x="557212" y="850106"/>
                </a:cubicBezTo>
                <a:cubicBezTo>
                  <a:pt x="528362" y="858761"/>
                  <a:pt x="500062" y="869156"/>
                  <a:pt x="471487" y="878681"/>
                </a:cubicBezTo>
                <a:cubicBezTo>
                  <a:pt x="457200" y="883444"/>
                  <a:pt x="443480" y="890493"/>
                  <a:pt x="428625" y="892969"/>
                </a:cubicBezTo>
                <a:lnTo>
                  <a:pt x="342900" y="907256"/>
                </a:lnTo>
                <a:cubicBezTo>
                  <a:pt x="300037" y="902494"/>
                  <a:pt x="254842" y="907707"/>
                  <a:pt x="214312" y="892969"/>
                </a:cubicBezTo>
                <a:cubicBezTo>
                  <a:pt x="198174" y="887101"/>
                  <a:pt x="197879" y="862248"/>
                  <a:pt x="185737" y="850106"/>
                </a:cubicBezTo>
                <a:cubicBezTo>
                  <a:pt x="173595" y="837964"/>
                  <a:pt x="157162" y="831056"/>
                  <a:pt x="142875" y="821531"/>
                </a:cubicBezTo>
                <a:cubicBezTo>
                  <a:pt x="71929" y="715114"/>
                  <a:pt x="163111" y="845815"/>
                  <a:pt x="71437" y="735806"/>
                </a:cubicBezTo>
                <a:cubicBezTo>
                  <a:pt x="50336" y="710484"/>
                  <a:pt x="26617" y="664565"/>
                  <a:pt x="14287" y="635794"/>
                </a:cubicBezTo>
                <a:cubicBezTo>
                  <a:pt x="8354" y="621951"/>
                  <a:pt x="4762" y="607219"/>
                  <a:pt x="0" y="592931"/>
                </a:cubicBezTo>
                <a:cubicBezTo>
                  <a:pt x="4762" y="554831"/>
                  <a:pt x="7975" y="516505"/>
                  <a:pt x="14287" y="478631"/>
                </a:cubicBezTo>
                <a:cubicBezTo>
                  <a:pt x="23218" y="425044"/>
                  <a:pt x="29275" y="426172"/>
                  <a:pt x="42862" y="378619"/>
                </a:cubicBezTo>
                <a:cubicBezTo>
                  <a:pt x="48257" y="359738"/>
                  <a:pt x="51756" y="340350"/>
                  <a:pt x="57150" y="321469"/>
                </a:cubicBezTo>
                <a:cubicBezTo>
                  <a:pt x="61287" y="306988"/>
                  <a:pt x="68170" y="293308"/>
                  <a:pt x="71437" y="278606"/>
                </a:cubicBezTo>
                <a:cubicBezTo>
                  <a:pt x="77721" y="250327"/>
                  <a:pt x="80543" y="221383"/>
                  <a:pt x="85725" y="192881"/>
                </a:cubicBezTo>
                <a:cubicBezTo>
                  <a:pt x="92646" y="154816"/>
                  <a:pt x="94132" y="106145"/>
                  <a:pt x="128587" y="78581"/>
                </a:cubicBezTo>
                <a:cubicBezTo>
                  <a:pt x="140347" y="69173"/>
                  <a:pt x="157162" y="69056"/>
                  <a:pt x="171450" y="64294"/>
                </a:cubicBezTo>
                <a:cubicBezTo>
                  <a:pt x="187243" y="16913"/>
                  <a:pt x="145256" y="14288"/>
                  <a:pt x="214312" y="7144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27584" y="2615426"/>
            <a:ext cx="864096" cy="13681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" name="立方体 20"/>
          <p:cNvSpPr/>
          <p:nvPr/>
        </p:nvSpPr>
        <p:spPr bwMode="auto">
          <a:xfrm>
            <a:off x="1259632" y="4653136"/>
            <a:ext cx="1152128" cy="648072"/>
          </a:xfrm>
          <a:prstGeom prst="cub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" name="右箭头 21"/>
          <p:cNvSpPr/>
          <p:nvPr/>
        </p:nvSpPr>
        <p:spPr bwMode="auto">
          <a:xfrm rot="1506561">
            <a:off x="5520597" y="3553090"/>
            <a:ext cx="1092809" cy="302245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" name="右箭头 22"/>
          <p:cNvSpPr/>
          <p:nvPr/>
        </p:nvSpPr>
        <p:spPr bwMode="auto">
          <a:xfrm rot="8938549">
            <a:off x="2370232" y="4238184"/>
            <a:ext cx="1276373" cy="312704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64088" y="292494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合格品</a:t>
            </a:r>
            <a:endParaRPr lang="zh-CN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3635896" y="405558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废品</a:t>
            </a:r>
            <a:endParaRPr lang="zh-CN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899592" y="5661248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对挤出废品，按产线输入重量做废品计量</a:t>
            </a:r>
            <a:endParaRPr lang="en-US" altLang="zh-CN" sz="1800" dirty="0" smtClean="0"/>
          </a:p>
          <a:p>
            <a:r>
              <a:rPr lang="zh-CN" altLang="en-US" sz="1800" dirty="0" smtClean="0"/>
              <a:t>（在三产集中称量点）</a:t>
            </a:r>
            <a:endParaRPr lang="en-US" altLang="zh-CN" sz="18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331640" y="484767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废品箱</a:t>
            </a:r>
            <a:endParaRPr lang="zh-CN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004048" y="1340768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当合格品装满标准箱时，操作工做“生产单收货”，打印条码标签</a:t>
            </a:r>
            <a:endParaRPr lang="en-US" altLang="zh-CN" sz="1800" dirty="0" smtClean="0"/>
          </a:p>
        </p:txBody>
      </p:sp>
      <p:sp>
        <p:nvSpPr>
          <p:cNvPr id="32" name="七角星 31"/>
          <p:cNvSpPr/>
          <p:nvPr/>
        </p:nvSpPr>
        <p:spPr bwMode="auto">
          <a:xfrm>
            <a:off x="4644008" y="1268760"/>
            <a:ext cx="360040" cy="360040"/>
          </a:xfrm>
          <a:prstGeom prst="star7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3275856" y="3212976"/>
            <a:ext cx="1872208" cy="7200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3275856" y="3356992"/>
            <a:ext cx="1872208" cy="7200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3275856" y="3501008"/>
            <a:ext cx="1872208" cy="7200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8" name="立方体 37"/>
          <p:cNvSpPr/>
          <p:nvPr/>
        </p:nvSpPr>
        <p:spPr bwMode="auto">
          <a:xfrm>
            <a:off x="6660232" y="3645024"/>
            <a:ext cx="1512168" cy="864096"/>
          </a:xfrm>
          <a:prstGeom prst="cube">
            <a:avLst>
              <a:gd name="adj" fmla="val 24399"/>
            </a:avLst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39" name="图片 38" descr="barcode.jpg"/>
          <p:cNvPicPr>
            <a:picLocks noChangeAspect="1"/>
          </p:cNvPicPr>
          <p:nvPr/>
        </p:nvPicPr>
        <p:blipFill>
          <a:blip r:embed="rId2" cstate="print"/>
          <a:srcRect l="15128" t="18243" r="20237" b="19820"/>
          <a:stretch>
            <a:fillRect/>
          </a:stretch>
        </p:blipFill>
        <p:spPr>
          <a:xfrm>
            <a:off x="7380312" y="3933056"/>
            <a:ext cx="432048" cy="239065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40" name="TextBox 39"/>
          <p:cNvSpPr txBox="1"/>
          <p:nvPr/>
        </p:nvSpPr>
        <p:spPr>
          <a:xfrm>
            <a:off x="6732240" y="417056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良品箱</a:t>
            </a:r>
            <a:endParaRPr lang="zh-CN" altLang="en-US" sz="1600" dirty="0"/>
          </a:p>
        </p:txBody>
      </p:sp>
      <p:sp>
        <p:nvSpPr>
          <p:cNvPr id="37" name="图文框 36"/>
          <p:cNvSpPr/>
          <p:nvPr/>
        </p:nvSpPr>
        <p:spPr bwMode="auto">
          <a:xfrm>
            <a:off x="3131840" y="2276872"/>
            <a:ext cx="648072" cy="504056"/>
          </a:xfrm>
          <a:prstGeom prst="fram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47" name="图片 46" descr="Barcode Printer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40712" y="2420888"/>
            <a:ext cx="531288" cy="570720"/>
          </a:xfrm>
          <a:prstGeom prst="rect">
            <a:avLst/>
          </a:prstGeom>
        </p:spPr>
      </p:pic>
      <p:cxnSp>
        <p:nvCxnSpPr>
          <p:cNvPr id="48" name="曲线连接符 47"/>
          <p:cNvCxnSpPr>
            <a:stCxn id="37" idx="3"/>
            <a:endCxn id="47" idx="1"/>
          </p:cNvCxnSpPr>
          <p:nvPr/>
        </p:nvCxnSpPr>
        <p:spPr bwMode="auto">
          <a:xfrm>
            <a:off x="3779912" y="2528900"/>
            <a:ext cx="260800" cy="17734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131840" y="1772816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MES</a:t>
            </a:r>
            <a:r>
              <a:rPr lang="zh-CN" altLang="en-US" sz="1600" dirty="0" smtClean="0"/>
              <a:t>终端</a:t>
            </a:r>
            <a:endParaRPr lang="zh-CN" altLang="en-US" sz="1600" dirty="0"/>
          </a:p>
        </p:txBody>
      </p:sp>
      <p:sp>
        <p:nvSpPr>
          <p:cNvPr id="50" name="七角星 49"/>
          <p:cNvSpPr/>
          <p:nvPr/>
        </p:nvSpPr>
        <p:spPr bwMode="auto">
          <a:xfrm>
            <a:off x="539552" y="5373216"/>
            <a:ext cx="360040" cy="360040"/>
          </a:xfrm>
          <a:prstGeom prst="star7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8" name="右箭头 27"/>
          <p:cNvSpPr/>
          <p:nvPr/>
        </p:nvSpPr>
        <p:spPr bwMode="auto">
          <a:xfrm rot="3387294">
            <a:off x="4800517" y="4222648"/>
            <a:ext cx="1092809" cy="302245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99992" y="429309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待验品</a:t>
            </a:r>
            <a:endParaRPr lang="zh-CN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5580112" y="566124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报验单流程</a:t>
            </a:r>
            <a:endParaRPr lang="en-US" altLang="zh-CN" sz="1800" dirty="0" smtClean="0"/>
          </a:p>
        </p:txBody>
      </p:sp>
      <p:sp>
        <p:nvSpPr>
          <p:cNvPr id="42" name="立方体 41"/>
          <p:cNvSpPr/>
          <p:nvPr/>
        </p:nvSpPr>
        <p:spPr bwMode="auto">
          <a:xfrm>
            <a:off x="5220072" y="4869160"/>
            <a:ext cx="1152128" cy="648072"/>
          </a:xfrm>
          <a:prstGeom prst="cube">
            <a:avLst/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待验品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生产单执行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 </a:t>
            </a:r>
            <a:r>
              <a:rPr lang="zh-CN" altLang="en-US" dirty="0" smtClean="0"/>
              <a:t>炼胶生产单收货</a:t>
            </a:r>
            <a:endParaRPr lang="zh-CN" alt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547664" y="2276996"/>
            <a:ext cx="1546225" cy="738664"/>
          </a:xfrm>
          <a:prstGeom prst="rightArrowCallout">
            <a:avLst>
              <a:gd name="adj1" fmla="val 25000"/>
              <a:gd name="adj2" fmla="val 25000"/>
              <a:gd name="adj3" fmla="val 48028"/>
              <a:gd name="adj4" fmla="val 66667"/>
            </a:avLst>
          </a:prstGeom>
          <a:solidFill>
            <a:schemeClr val="accent2">
              <a:lumMod val="40000"/>
              <a:lumOff val="6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endParaRPr kumimoji="1" lang="en-US" altLang="zh-CN" sz="1400" b="1" dirty="0" smtClean="0"/>
          </a:p>
          <a:p>
            <a:pPr algn="ctr"/>
            <a:r>
              <a:rPr kumimoji="1" lang="en-US" altLang="zh-CN" sz="1400" b="1" dirty="0" smtClean="0"/>
              <a:t>1</a:t>
            </a:r>
            <a:r>
              <a:rPr kumimoji="1" lang="zh-CN" altLang="en-US" sz="1400" b="1" dirty="0" smtClean="0"/>
              <a:t>段炼胶</a:t>
            </a:r>
            <a:endParaRPr kumimoji="1" lang="en-US" altLang="zh-CN" sz="1400" b="1" dirty="0" smtClean="0"/>
          </a:p>
          <a:p>
            <a:pPr algn="ctr"/>
            <a:endParaRPr kumimoji="1" lang="zh-CN" altLang="en-US" sz="1400" b="1" dirty="0"/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4174009" y="3212976"/>
            <a:ext cx="1074291" cy="781288"/>
          </a:xfrm>
          <a:prstGeom prst="downArrowCallout">
            <a:avLst>
              <a:gd name="adj1" fmla="val 31038"/>
              <a:gd name="adj2" fmla="val 31038"/>
              <a:gd name="adj3" fmla="val 16667"/>
              <a:gd name="adj4" fmla="val 6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kumimoji="1" lang="zh-CN" altLang="en-US" sz="1400" b="1" dirty="0" smtClean="0"/>
              <a:t>胶料</a:t>
            </a:r>
            <a:endParaRPr kumimoji="1" lang="en-US" altLang="zh-CN" sz="1400" b="1" dirty="0" smtClean="0"/>
          </a:p>
          <a:p>
            <a:pPr algn="ctr"/>
            <a:r>
              <a:rPr kumimoji="1" lang="zh-CN" altLang="en-US" sz="1400" b="1" dirty="0" smtClean="0"/>
              <a:t>收货</a:t>
            </a:r>
            <a:endParaRPr kumimoji="1" lang="en-US" altLang="zh-CN" sz="1400" b="1" dirty="0" smtClean="0"/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203848" y="4581128"/>
            <a:ext cx="863600" cy="649287"/>
            <a:chOff x="1215" y="2704"/>
            <a:chExt cx="590" cy="409"/>
          </a:xfrm>
          <a:solidFill>
            <a:srgbClr val="008000"/>
          </a:solidFill>
        </p:grpSpPr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>
              <a:off x="1215" y="2704"/>
              <a:ext cx="590" cy="409"/>
            </a:xfrm>
            <a:prstGeom prst="cube">
              <a:avLst>
                <a:gd name="adj" fmla="val 25000"/>
              </a:avLst>
            </a:prstGeom>
            <a:grpFill/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15" name="Picture 1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05" y="2850"/>
              <a:ext cx="318" cy="21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3851920" y="4797152"/>
            <a:ext cx="863600" cy="649287"/>
            <a:chOff x="1215" y="2704"/>
            <a:chExt cx="590" cy="409"/>
          </a:xfrm>
          <a:solidFill>
            <a:srgbClr val="008000"/>
          </a:solidFill>
        </p:grpSpPr>
        <p:sp>
          <p:nvSpPr>
            <p:cNvPr id="18" name="AutoShape 19"/>
            <p:cNvSpPr>
              <a:spLocks noChangeArrowheads="1"/>
            </p:cNvSpPr>
            <p:nvPr/>
          </p:nvSpPr>
          <p:spPr bwMode="auto">
            <a:xfrm>
              <a:off x="1215" y="2704"/>
              <a:ext cx="590" cy="409"/>
            </a:xfrm>
            <a:prstGeom prst="cube">
              <a:avLst>
                <a:gd name="adj" fmla="val 25000"/>
              </a:avLst>
            </a:prstGeom>
            <a:grpFill/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19" name="Picture 2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05" y="2850"/>
              <a:ext cx="318" cy="21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5326137" y="5157192"/>
            <a:ext cx="12961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600" b="1" dirty="0" smtClean="0">
                <a:solidFill>
                  <a:srgbClr val="0033CC"/>
                </a:solidFill>
              </a:rPr>
              <a:t>生产单收货</a:t>
            </a:r>
            <a:endParaRPr lang="zh-CN" altLang="en-US" sz="1600" b="1" dirty="0">
              <a:solidFill>
                <a:srgbClr val="0033CC"/>
              </a:solidFill>
            </a:endParaRP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3957986" y="4221088"/>
            <a:ext cx="187220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600" b="1" dirty="0" smtClean="0"/>
              <a:t>胶料</a:t>
            </a:r>
            <a:endParaRPr lang="zh-CN" altLang="en-US" sz="1600" b="1" dirty="0"/>
          </a:p>
        </p:txBody>
      </p:sp>
      <p:sp>
        <p:nvSpPr>
          <p:cNvPr id="46" name="图文框 45"/>
          <p:cNvSpPr/>
          <p:nvPr/>
        </p:nvSpPr>
        <p:spPr bwMode="auto">
          <a:xfrm>
            <a:off x="5542161" y="4365104"/>
            <a:ext cx="648072" cy="504056"/>
          </a:xfrm>
          <a:prstGeom prst="fram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47" name="图片 46" descr="Barcode Printer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51033" y="4509120"/>
            <a:ext cx="531288" cy="570720"/>
          </a:xfrm>
          <a:prstGeom prst="rect">
            <a:avLst/>
          </a:prstGeom>
        </p:spPr>
      </p:pic>
      <p:cxnSp>
        <p:nvCxnSpPr>
          <p:cNvPr id="48" name="曲线连接符 47"/>
          <p:cNvCxnSpPr>
            <a:stCxn id="46" idx="3"/>
            <a:endCxn id="47" idx="1"/>
          </p:cNvCxnSpPr>
          <p:nvPr/>
        </p:nvCxnSpPr>
        <p:spPr bwMode="auto">
          <a:xfrm>
            <a:off x="6190233" y="4617132"/>
            <a:ext cx="260800" cy="17734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5370913" y="3933056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MES</a:t>
            </a:r>
            <a:r>
              <a:rPr lang="zh-CN" altLang="en-US" sz="1600" dirty="0" smtClean="0"/>
              <a:t>终端</a:t>
            </a:r>
            <a:endParaRPr lang="zh-CN" altLang="en-US" sz="1600" dirty="0"/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3563888" y="1412776"/>
            <a:ext cx="1546225" cy="738664"/>
          </a:xfrm>
          <a:prstGeom prst="rightArrowCallout">
            <a:avLst>
              <a:gd name="adj1" fmla="val 25000"/>
              <a:gd name="adj2" fmla="val 25000"/>
              <a:gd name="adj3" fmla="val 48028"/>
              <a:gd name="adj4" fmla="val 66667"/>
            </a:avLst>
          </a:prstGeom>
          <a:solidFill>
            <a:schemeClr val="accent2">
              <a:lumMod val="40000"/>
              <a:lumOff val="6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endParaRPr kumimoji="1" lang="en-US" altLang="zh-CN" sz="1400" b="1" dirty="0" smtClean="0"/>
          </a:p>
          <a:p>
            <a:pPr algn="ctr"/>
            <a:r>
              <a:rPr kumimoji="1" lang="en-US" altLang="zh-CN" sz="1400" b="1" dirty="0" smtClean="0"/>
              <a:t>2</a:t>
            </a:r>
            <a:r>
              <a:rPr kumimoji="1" lang="zh-CN" altLang="en-US" sz="1400" b="1" dirty="0" smtClean="0"/>
              <a:t>段炼胶</a:t>
            </a:r>
            <a:endParaRPr kumimoji="1" lang="en-US" altLang="zh-CN" sz="1400" b="1" dirty="0" smtClean="0"/>
          </a:p>
          <a:p>
            <a:pPr algn="ctr"/>
            <a:endParaRPr kumimoji="1" lang="zh-CN" altLang="en-US" sz="1400" b="1" dirty="0"/>
          </a:p>
        </p:txBody>
      </p:sp>
      <p:cxnSp>
        <p:nvCxnSpPr>
          <p:cNvPr id="34" name="形状 33"/>
          <p:cNvCxnSpPr>
            <a:stCxn id="5" idx="3"/>
            <a:endCxn id="12" idx="1"/>
          </p:cNvCxnSpPr>
          <p:nvPr/>
        </p:nvCxnSpPr>
        <p:spPr bwMode="auto">
          <a:xfrm>
            <a:off x="3093889" y="2646328"/>
            <a:ext cx="1080120" cy="82707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曲线连接符 36"/>
          <p:cNvCxnSpPr>
            <a:stCxn id="30" idx="3"/>
            <a:endCxn id="12" idx="0"/>
          </p:cNvCxnSpPr>
          <p:nvPr/>
        </p:nvCxnSpPr>
        <p:spPr bwMode="auto">
          <a:xfrm flipH="1">
            <a:off x="4711155" y="1782108"/>
            <a:ext cx="398958" cy="1430868"/>
          </a:xfrm>
          <a:prstGeom prst="curvedConnector4">
            <a:avLst>
              <a:gd name="adj1" fmla="val -57299"/>
              <a:gd name="adj2" fmla="val 6290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形状 43"/>
          <p:cNvCxnSpPr>
            <a:stCxn id="55" idx="3"/>
            <a:endCxn id="12" idx="3"/>
          </p:cNvCxnSpPr>
          <p:nvPr/>
        </p:nvCxnSpPr>
        <p:spPr bwMode="auto">
          <a:xfrm flipH="1">
            <a:off x="5248300" y="2214280"/>
            <a:ext cx="2094061" cy="1259127"/>
          </a:xfrm>
          <a:prstGeom prst="curvedConnector3">
            <a:avLst>
              <a:gd name="adj1" fmla="val -1091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AutoShape 5"/>
          <p:cNvSpPr>
            <a:spLocks noChangeArrowheads="1"/>
          </p:cNvSpPr>
          <p:nvPr/>
        </p:nvSpPr>
        <p:spPr bwMode="auto">
          <a:xfrm>
            <a:off x="5796136" y="1844948"/>
            <a:ext cx="1546225" cy="738664"/>
          </a:xfrm>
          <a:prstGeom prst="rightArrowCallout">
            <a:avLst>
              <a:gd name="adj1" fmla="val 25000"/>
              <a:gd name="adj2" fmla="val 25000"/>
              <a:gd name="adj3" fmla="val 48028"/>
              <a:gd name="adj4" fmla="val 66667"/>
            </a:avLst>
          </a:prstGeom>
          <a:solidFill>
            <a:schemeClr val="accent2">
              <a:lumMod val="40000"/>
              <a:lumOff val="6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endParaRPr kumimoji="1" lang="en-US" altLang="zh-CN" sz="1400" b="1" dirty="0" smtClean="0"/>
          </a:p>
          <a:p>
            <a:pPr algn="ctr"/>
            <a:r>
              <a:rPr kumimoji="1" lang="zh-CN" altLang="en-US" sz="1400" b="1" dirty="0" smtClean="0"/>
              <a:t>过滤</a:t>
            </a:r>
            <a:endParaRPr kumimoji="1" lang="en-US" altLang="zh-CN" sz="1400" b="1" dirty="0" smtClean="0"/>
          </a:p>
          <a:p>
            <a:pPr algn="ctr"/>
            <a:endParaRPr kumimoji="1" lang="zh-CN" altLang="en-US" sz="1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5076056" y="5877272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胶料下线，按称量数做“生产单收货”，打印条码标签</a:t>
            </a:r>
            <a:endParaRPr lang="en-US" altLang="zh-CN" sz="1800" dirty="0" smtClean="0"/>
          </a:p>
        </p:txBody>
      </p:sp>
      <p:sp>
        <p:nvSpPr>
          <p:cNvPr id="80" name="七角星 79"/>
          <p:cNvSpPr/>
          <p:nvPr/>
        </p:nvSpPr>
        <p:spPr bwMode="auto">
          <a:xfrm>
            <a:off x="4716016" y="5805264"/>
            <a:ext cx="360040" cy="360040"/>
          </a:xfrm>
          <a:prstGeom prst="star7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1" name="立方体 80"/>
          <p:cNvSpPr/>
          <p:nvPr/>
        </p:nvSpPr>
        <p:spPr bwMode="auto">
          <a:xfrm>
            <a:off x="755576" y="4365104"/>
            <a:ext cx="1152128" cy="648072"/>
          </a:xfrm>
          <a:prstGeom prst="cub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2" name="右箭头 81"/>
          <p:cNvSpPr/>
          <p:nvPr/>
        </p:nvSpPr>
        <p:spPr bwMode="auto">
          <a:xfrm rot="8721394">
            <a:off x="2030344" y="3918382"/>
            <a:ext cx="1039377" cy="248954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907704" y="364502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废品</a:t>
            </a:r>
            <a:endParaRPr lang="zh-CN" alt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827584" y="455964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废品箱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生产单执行界面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22</a:t>
            </a:fld>
            <a:endParaRPr lang="de-DE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444714"/>
            <a:ext cx="4411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生产线：挤出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线               </a:t>
            </a:r>
            <a:r>
              <a:rPr lang="zh-CN" altLang="en-US" sz="1600" u="sng" dirty="0" smtClean="0">
                <a:solidFill>
                  <a:srgbClr val="0000FF"/>
                </a:solidFill>
              </a:rPr>
              <a:t>修改工艺参数</a:t>
            </a:r>
            <a:endParaRPr lang="zh-CN" altLang="en-US" sz="2000" u="sng" dirty="0" smtClean="0">
              <a:solidFill>
                <a:srgbClr val="0000FF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7" y="1916832"/>
          <a:ext cx="7920880" cy="3337560"/>
        </p:xfrm>
        <a:graphic>
          <a:graphicData uri="http://schemas.openxmlformats.org/drawingml/2006/table">
            <a:tbl>
              <a:tblPr firstRow="1" bandRow="1">
                <a:effectLst/>
                <a:tableStyleId>{E8B1032C-EA38-4F05-BA0D-38AFFFC7BED3}</a:tableStyleId>
              </a:tblPr>
              <a:tblGrid>
                <a:gridCol w="1080121"/>
                <a:gridCol w="622501"/>
                <a:gridCol w="889667"/>
                <a:gridCol w="1008112"/>
                <a:gridCol w="915240"/>
                <a:gridCol w="592216"/>
                <a:gridCol w="740269"/>
                <a:gridCol w="632595"/>
                <a:gridCol w="732260"/>
                <a:gridCol w="7078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工单状态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断面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工单号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产品号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描述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单位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订单数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包装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下线数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操作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In-process</a:t>
                      </a:r>
                      <a:endParaRPr lang="zh-CN" alt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A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WO0006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99999999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XXXXXX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EA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500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100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300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报工</a:t>
                      </a:r>
                      <a:r>
                        <a:rPr lang="zh-CN" altLang="en-US" sz="1400" b="0" u="none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1400" b="0" u="sng" kern="120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Submit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A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WO0007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88888888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XXXXXX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EA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500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smtClean="0"/>
                        <a:t>100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开始</a:t>
                      </a:r>
                      <a:endParaRPr lang="zh-CN" altLang="en-US" sz="1400" b="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smtClean="0"/>
                        <a:t>Submit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A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WO0008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77777777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XXXXXX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EA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500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smtClean="0"/>
                        <a:t>100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开始</a:t>
                      </a:r>
                      <a:endParaRPr lang="zh-CN" altLang="en-US" sz="1400" b="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smtClean="0"/>
                        <a:t>Submit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A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WO0009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66666666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XXXXXX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EA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500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smtClean="0"/>
                        <a:t>100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u="sng" dirty="0" smtClean="0">
                          <a:solidFill>
                            <a:srgbClr val="0000FF"/>
                          </a:solidFill>
                        </a:rPr>
                        <a:t>开始</a:t>
                      </a:r>
                      <a:endParaRPr lang="zh-CN" altLang="en-US" sz="1400" b="0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smtClean="0"/>
                        <a:t>Submit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B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WO0010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111111111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XXXXXX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EA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300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smtClean="0"/>
                        <a:t>100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开始</a:t>
                      </a:r>
                      <a:endParaRPr lang="zh-CN" altLang="en-US" sz="1400" b="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smtClean="0"/>
                        <a:t>Submit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B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WO0011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22222222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XXXXXX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EA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300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smtClean="0"/>
                        <a:t>100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u="sng" dirty="0" smtClean="0">
                          <a:solidFill>
                            <a:srgbClr val="0000FF"/>
                          </a:solidFill>
                        </a:rPr>
                        <a:t>开始</a:t>
                      </a:r>
                      <a:endParaRPr lang="zh-CN" altLang="en-US" sz="1400" b="0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smtClean="0"/>
                        <a:t>Submit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B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WO0012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33333333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XXXXXX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EA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300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smtClean="0"/>
                        <a:t>100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开始</a:t>
                      </a:r>
                      <a:endParaRPr lang="zh-CN" altLang="en-US" sz="1400" b="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Submit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B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WO0013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44444444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XXXXXX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EA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300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100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u="sng" dirty="0" smtClean="0">
                          <a:solidFill>
                            <a:srgbClr val="0000FF"/>
                          </a:solidFill>
                        </a:rPr>
                        <a:t>开始</a:t>
                      </a:r>
                      <a:endParaRPr lang="zh-CN" altLang="en-US" sz="1400" b="0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生产单收货界面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23</a:t>
            </a:fld>
            <a:endParaRPr lang="de-DE" altLang="zh-CN" dirty="0"/>
          </a:p>
        </p:txBody>
      </p:sp>
      <p:sp>
        <p:nvSpPr>
          <p:cNvPr id="12" name="TextBox 11"/>
          <p:cNvSpPr txBox="1"/>
          <p:nvPr/>
        </p:nvSpPr>
        <p:spPr>
          <a:xfrm>
            <a:off x="602389" y="1340768"/>
            <a:ext cx="3360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生产线：挤出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线 </a:t>
            </a:r>
            <a:r>
              <a:rPr lang="en-US" altLang="zh-CN" sz="2000" dirty="0" smtClean="0"/>
              <a:t>[</a:t>
            </a:r>
            <a:r>
              <a:rPr lang="zh-CN" altLang="en-US" sz="2000" dirty="0" smtClean="0"/>
              <a:t>下线报工</a:t>
            </a:r>
            <a:r>
              <a:rPr lang="en-US" altLang="zh-CN" sz="2000" u="sng" dirty="0" smtClean="0"/>
              <a:t>]</a:t>
            </a:r>
            <a:endParaRPr lang="zh-CN" altLang="en-US" sz="2000" u="sng" dirty="0" smtClean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83568" y="1791286"/>
          <a:ext cx="7488833" cy="767080"/>
        </p:xfrm>
        <a:graphic>
          <a:graphicData uri="http://schemas.openxmlformats.org/drawingml/2006/table">
            <a:tbl>
              <a:tblPr firstRow="1" bandRow="1">
                <a:effectLst/>
                <a:tableStyleId>{E8B1032C-EA38-4F05-BA0D-38AFFFC7BED3}</a:tableStyleId>
              </a:tblPr>
              <a:tblGrid>
                <a:gridCol w="1240918"/>
                <a:gridCol w="1164866"/>
                <a:gridCol w="1299107"/>
                <a:gridCol w="926223"/>
                <a:gridCol w="1057471"/>
                <a:gridCol w="953073"/>
                <a:gridCol w="8471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工单号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产品号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描述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单位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累计下线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下线数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操作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WO0006</a:t>
                      </a:r>
                      <a:endParaRPr lang="zh-CN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99999999</a:t>
                      </a:r>
                      <a:endParaRPr lang="zh-CN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XXXXXX</a:t>
                      </a:r>
                      <a:endParaRPr lang="zh-CN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EA</a:t>
                      </a:r>
                      <a:endParaRPr lang="zh-CN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300</a:t>
                      </a:r>
                      <a:endParaRPr lang="zh-CN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008000"/>
                          </a:solidFill>
                        </a:rPr>
                        <a:t>100</a:t>
                      </a:r>
                      <a:endParaRPr lang="zh-CN" altLang="en-US" sz="20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确认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11560" y="2996952"/>
            <a:ext cx="8281615" cy="3528392"/>
          </a:xfrm>
        </p:spPr>
        <p:txBody>
          <a:bodyPr/>
          <a:lstStyle/>
          <a:p>
            <a:pPr marL="457199" indent="-457200">
              <a:buFont typeface="+mj-lt"/>
              <a:buAutoNum type="arabicPeriod"/>
            </a:pPr>
            <a:r>
              <a:rPr lang="zh-CN" altLang="en-US" dirty="0" smtClean="0"/>
              <a:t>默认下线数 </a:t>
            </a:r>
            <a:r>
              <a:rPr lang="en-US" altLang="zh-CN" dirty="0" smtClean="0"/>
              <a:t>= </a:t>
            </a:r>
            <a:r>
              <a:rPr lang="zh-CN" altLang="en-US" dirty="0" smtClean="0"/>
              <a:t>标准包装数</a:t>
            </a:r>
            <a:endParaRPr lang="en-US" altLang="zh-CN" dirty="0" smtClean="0"/>
          </a:p>
          <a:p>
            <a:pPr marL="457199" indent="-457200">
              <a:buFont typeface="+mj-lt"/>
              <a:buAutoNum type="arabicPeriod"/>
            </a:pPr>
            <a:r>
              <a:rPr lang="zh-CN" altLang="en-US" dirty="0" smtClean="0"/>
              <a:t>确认收货</a:t>
            </a:r>
            <a:endParaRPr lang="en-US" altLang="zh-CN" dirty="0" smtClean="0"/>
          </a:p>
          <a:p>
            <a:pPr marL="457199" indent="-457200">
              <a:buFont typeface="+mj-lt"/>
              <a:buAutoNum type="arabicPeriod"/>
            </a:pPr>
            <a:r>
              <a:rPr lang="zh-CN" altLang="en-US" dirty="0" smtClean="0"/>
              <a:t>自动打印条码标签</a:t>
            </a:r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6279" t="30313" r="57748" b="22438"/>
          <a:stretch>
            <a:fillRect/>
          </a:stretch>
        </p:blipFill>
        <p:spPr bwMode="auto">
          <a:xfrm>
            <a:off x="4499992" y="3243995"/>
            <a:ext cx="4248472" cy="3137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废品计量界面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24</a:t>
            </a:fld>
            <a:endParaRPr lang="de-DE" altLang="zh-CN" dirty="0"/>
          </a:p>
        </p:txBody>
      </p:sp>
      <p:sp>
        <p:nvSpPr>
          <p:cNvPr id="12" name="TextBox 11"/>
          <p:cNvSpPr txBox="1"/>
          <p:nvPr/>
        </p:nvSpPr>
        <p:spPr>
          <a:xfrm>
            <a:off x="602389" y="1340768"/>
            <a:ext cx="3360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生产线：挤出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线 </a:t>
            </a:r>
            <a:r>
              <a:rPr lang="en-US" altLang="zh-CN" sz="2000" dirty="0" smtClean="0"/>
              <a:t>[</a:t>
            </a:r>
            <a:r>
              <a:rPr lang="zh-CN" altLang="en-US" sz="2000" dirty="0" smtClean="0"/>
              <a:t>废品报工</a:t>
            </a:r>
            <a:r>
              <a:rPr lang="en-US" altLang="zh-CN" sz="2000" u="sng" dirty="0" smtClean="0"/>
              <a:t>]</a:t>
            </a:r>
            <a:endParaRPr lang="zh-CN" altLang="en-US" sz="2000" u="sng" dirty="0" smtClean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83568" y="1791286"/>
          <a:ext cx="7416824" cy="767080"/>
        </p:xfrm>
        <a:graphic>
          <a:graphicData uri="http://schemas.openxmlformats.org/drawingml/2006/table">
            <a:tbl>
              <a:tblPr firstRow="1" bandRow="1">
                <a:effectLst/>
                <a:tableStyleId>{E8B1032C-EA38-4F05-BA0D-38AFFFC7BED3}</a:tableStyleId>
              </a:tblPr>
              <a:tblGrid>
                <a:gridCol w="1408202"/>
                <a:gridCol w="1321898"/>
                <a:gridCol w="1474235"/>
                <a:gridCol w="1051084"/>
                <a:gridCol w="1200025"/>
                <a:gridCol w="9613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生产线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产品号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描述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单位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数量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操作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PL02</a:t>
                      </a:r>
                      <a:endParaRPr lang="zh-CN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666666</a:t>
                      </a:r>
                      <a:endParaRPr lang="zh-CN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XXXXXX</a:t>
                      </a:r>
                      <a:endParaRPr lang="zh-CN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KG</a:t>
                      </a:r>
                      <a:endParaRPr lang="zh-CN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1.56</a:t>
                      </a:r>
                      <a:endParaRPr lang="zh-CN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确认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83569" y="2996952"/>
            <a:ext cx="8064896" cy="3240360"/>
          </a:xfrm>
        </p:spPr>
        <p:txBody>
          <a:bodyPr/>
          <a:lstStyle/>
          <a:p>
            <a:pPr marL="457199" indent="-457200">
              <a:buFont typeface="+mj-lt"/>
              <a:buAutoNum type="arabicPeriod"/>
            </a:pPr>
            <a:r>
              <a:rPr lang="zh-CN" altLang="en-US" dirty="0" smtClean="0"/>
              <a:t>废品称重</a:t>
            </a:r>
            <a:endParaRPr lang="en-US" altLang="zh-CN" dirty="0" smtClean="0"/>
          </a:p>
          <a:p>
            <a:pPr marL="457199" indent="-457200">
              <a:buFont typeface="+mj-lt"/>
              <a:buAutoNum type="arabicPeriod"/>
            </a:pPr>
            <a:r>
              <a:rPr lang="zh-CN" altLang="en-US" dirty="0" smtClean="0"/>
              <a:t>按生产线输入废品重量</a:t>
            </a:r>
            <a:endParaRPr lang="en-US" altLang="zh-CN" dirty="0" smtClean="0"/>
          </a:p>
          <a:p>
            <a:pPr marL="457199" indent="-457200">
              <a:buFont typeface="+mj-lt"/>
              <a:buAutoNum type="arabicPeriod"/>
            </a:pPr>
            <a:r>
              <a:rPr lang="zh-CN" altLang="en-US" dirty="0" smtClean="0"/>
              <a:t>确认</a:t>
            </a:r>
            <a:endParaRPr lang="en-US" altLang="zh-CN" dirty="0" smtClean="0"/>
          </a:p>
          <a:p>
            <a:pPr marL="457199" indent="-457200">
              <a:buFont typeface="+mj-lt"/>
              <a:buAutoNum type="arabicPeriod"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插单生产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非计划订单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非计划订单用来满足突发性的生产需求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计划员根据排产情况决定何时释放非计划订单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如果计划性生产订单与非计划性生产订单存在时间和资源冲突，则以非计划订单优化。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必要时，计划员启用计划模拟检查插单是否影响向客户的交货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必要时，计划员可将突发需求纳入计划重新排产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插单生产</a:t>
            </a:r>
            <a:endParaRPr lang="en-US" altLang="zh-CN" dirty="0" smtClean="0"/>
          </a:p>
          <a:p>
            <a:pPr marL="874713" lvl="1" indent="-342900">
              <a:buFont typeface="+mj-lt"/>
              <a:buAutoNum type="arabicPeriod"/>
            </a:pPr>
            <a:r>
              <a:rPr lang="zh-CN" altLang="en-US" dirty="0" smtClean="0"/>
              <a:t>手工创建并释放生产单</a:t>
            </a:r>
            <a:endParaRPr lang="en-US" altLang="zh-CN" dirty="0" smtClean="0"/>
          </a:p>
          <a:p>
            <a:pPr marL="874713" lvl="1" indent="-342900">
              <a:buFont typeface="+mj-lt"/>
              <a:buAutoNum type="arabicPeriod"/>
            </a:pPr>
            <a:r>
              <a:rPr lang="zh-CN" altLang="en-US" dirty="0" smtClean="0"/>
              <a:t>生产单执行</a:t>
            </a:r>
            <a:endParaRPr lang="en-US" altLang="zh-CN" dirty="0" smtClean="0"/>
          </a:p>
          <a:p>
            <a:pPr marL="874713" lvl="1" indent="-3429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25</a:t>
            </a:fld>
            <a:endParaRPr lang="de-D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投料和物料回冲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投料</a:t>
            </a:r>
            <a:endParaRPr lang="en-US" altLang="zh-CN" dirty="0" smtClean="0"/>
          </a:p>
          <a:p>
            <a:pPr marL="800100" lvl="1" indent="-255588"/>
            <a:r>
              <a:rPr lang="zh-CN" altLang="en-US" dirty="0" smtClean="0"/>
              <a:t>扫描物料条码投料到生产线</a:t>
            </a:r>
            <a:endParaRPr lang="en-US" altLang="zh-CN" dirty="0" smtClean="0"/>
          </a:p>
          <a:p>
            <a:pPr marL="800100" lvl="1" indent="-255588"/>
            <a:r>
              <a:rPr lang="zh-CN" altLang="en-US" dirty="0" smtClean="0"/>
              <a:t>适用于非离散型物料，如胶料、骨架、绒毛、胶水、喷涂料等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物料回冲</a:t>
            </a:r>
            <a:endParaRPr lang="en-US" altLang="zh-CN" dirty="0" smtClean="0"/>
          </a:p>
          <a:p>
            <a:pPr marL="800100" lvl="1" indent="-255588"/>
            <a:r>
              <a:rPr lang="zh-CN" altLang="en-US" dirty="0" smtClean="0"/>
              <a:t>下线回冲：生产单收货时自动按</a:t>
            </a:r>
            <a:r>
              <a:rPr lang="en-US" altLang="zh-CN" dirty="0" smtClean="0"/>
              <a:t>BOM</a:t>
            </a:r>
            <a:r>
              <a:rPr lang="zh-CN" altLang="en-US" dirty="0" smtClean="0"/>
              <a:t>回冲线边物料</a:t>
            </a:r>
            <a:endParaRPr lang="en-US" altLang="zh-CN" dirty="0" smtClean="0"/>
          </a:p>
          <a:p>
            <a:pPr marL="800100" lvl="1" indent="-255588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适用于：离散零件</a:t>
            </a:r>
            <a:endParaRPr lang="en-US" altLang="zh-CN" dirty="0" smtClean="0"/>
          </a:p>
          <a:p>
            <a:pPr marL="800100" lvl="1" indent="-255588"/>
            <a:r>
              <a:rPr lang="zh-CN" altLang="en-US" dirty="0" smtClean="0"/>
              <a:t>定期投料回冲：每月月结时系统自动做投料回冲（忽略期末在制品）</a:t>
            </a:r>
            <a:endParaRPr lang="en-US" altLang="zh-CN" dirty="0" smtClean="0"/>
          </a:p>
          <a:p>
            <a:pPr marL="800100" lvl="1" indent="-255588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适用于：绒毛、胶水、喷涂料等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26</a:t>
            </a:fld>
            <a:endParaRPr lang="de-D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成品入库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27</a:t>
            </a:fld>
            <a:endParaRPr lang="de-DE" altLang="zh-CN" dirty="0"/>
          </a:p>
        </p:txBody>
      </p:sp>
      <p:sp>
        <p:nvSpPr>
          <p:cNvPr id="5" name="立方体 4"/>
          <p:cNvSpPr/>
          <p:nvPr/>
        </p:nvSpPr>
        <p:spPr bwMode="auto">
          <a:xfrm>
            <a:off x="2875360" y="3593629"/>
            <a:ext cx="1085850" cy="663575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endParaRPr lang="en-US" altLang="zh-CN" sz="1200" b="1" dirty="0">
              <a:effectLst/>
              <a:ea typeface="宋体" pitchFamily="2" charset="-122"/>
            </a:endParaRPr>
          </a:p>
        </p:txBody>
      </p:sp>
      <p:pic>
        <p:nvPicPr>
          <p:cNvPr id="6" name="图片 72" descr="barcode.ico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7323" y="3769841"/>
            <a:ext cx="433387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立方体 6"/>
          <p:cNvSpPr/>
          <p:nvPr/>
        </p:nvSpPr>
        <p:spPr bwMode="auto">
          <a:xfrm>
            <a:off x="2689623" y="3965104"/>
            <a:ext cx="1057275" cy="693737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endParaRPr lang="en-US" altLang="zh-CN" sz="1200" b="1" dirty="0">
              <a:effectLst/>
              <a:ea typeface="宋体" pitchFamily="2" charset="-122"/>
            </a:endParaRPr>
          </a:p>
        </p:txBody>
      </p:sp>
      <p:pic>
        <p:nvPicPr>
          <p:cNvPr id="8" name="图片 39" descr="barcode.ico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5760" y="4198466"/>
            <a:ext cx="43338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立方体 8"/>
          <p:cNvSpPr/>
          <p:nvPr/>
        </p:nvSpPr>
        <p:spPr bwMode="auto">
          <a:xfrm>
            <a:off x="1965723" y="4184179"/>
            <a:ext cx="1057275" cy="693737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endParaRPr lang="en-US" altLang="zh-CN" sz="1200" b="1" dirty="0">
              <a:effectLst/>
              <a:ea typeface="宋体" pitchFamily="2" charset="-122"/>
            </a:endParaRPr>
          </a:p>
        </p:txBody>
      </p:sp>
      <p:pic>
        <p:nvPicPr>
          <p:cNvPr id="10" name="图片 70" descr="barcode.ico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4823" y="4360391"/>
            <a:ext cx="433387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71" descr="barcode.ico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3010" y="4155604"/>
            <a:ext cx="433388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644008" y="4869160"/>
            <a:ext cx="2919412" cy="1282700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342900" indent="-342900">
              <a:tabLst>
                <a:tab pos="1614488" algn="l"/>
              </a:tabLst>
              <a:defRPr/>
            </a:pPr>
            <a:r>
              <a:rPr lang="zh-CN" altLang="en-US" sz="1200" b="1" dirty="0" smtClean="0"/>
              <a:t>入库单</a:t>
            </a:r>
            <a:r>
              <a:rPr lang="en-US" altLang="zh-CN" sz="1200" b="1" dirty="0">
                <a:effectLst/>
              </a:rPr>
              <a:t>	</a:t>
            </a:r>
            <a:r>
              <a:rPr lang="en-US" altLang="zh-CN" sz="1050" dirty="0">
                <a:solidFill>
                  <a:schemeClr val="accent6">
                    <a:lumMod val="50000"/>
                  </a:schemeClr>
                </a:solidFill>
                <a:effectLst/>
              </a:rPr>
              <a:t>	</a:t>
            </a:r>
            <a:endParaRPr lang="en-US" altLang="zh-CN" sz="1200" dirty="0">
              <a:effectLst/>
            </a:endParaRPr>
          </a:p>
          <a:p>
            <a:pPr marL="342900" indent="-342900">
              <a:defRPr/>
            </a:pPr>
            <a:r>
              <a:rPr lang="en-US" altLang="zh-CN" sz="1050" dirty="0">
                <a:effectLst/>
              </a:rPr>
              <a:t>-------------------------------------------------------------</a:t>
            </a:r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  <a:defRPr/>
            </a:pPr>
            <a:r>
              <a:rPr lang="en-US" altLang="zh-CN" sz="1050" b="1" dirty="0">
                <a:effectLst/>
              </a:rPr>
              <a:t>No	Item	Desc</a:t>
            </a:r>
            <a:r>
              <a:rPr lang="en-US" altLang="zh-CN" sz="1050" dirty="0">
                <a:effectLst/>
              </a:rPr>
              <a:t>	</a:t>
            </a:r>
            <a:r>
              <a:rPr lang="en-US" altLang="zh-CN" sz="1050" b="1" dirty="0">
                <a:effectLst/>
              </a:rPr>
              <a:t>Uom	UC	Qty</a:t>
            </a:r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  <a:defRPr/>
            </a:pPr>
            <a:r>
              <a:rPr lang="en-US" altLang="zh-CN" sz="1050" dirty="0">
                <a:effectLst/>
              </a:rPr>
              <a:t>A	AAA	EA	</a:t>
            </a:r>
            <a:r>
              <a:rPr lang="en-US" altLang="zh-CN" sz="1050" dirty="0" smtClean="0"/>
              <a:t>100</a:t>
            </a:r>
            <a:r>
              <a:rPr lang="en-US" altLang="zh-CN" sz="1050" dirty="0">
                <a:effectLst/>
              </a:rPr>
              <a:t>	</a:t>
            </a:r>
            <a:r>
              <a:rPr lang="en-US" altLang="zh-CN" sz="1050" dirty="0" smtClean="0">
                <a:effectLst/>
              </a:rPr>
              <a:t>200</a:t>
            </a:r>
            <a:endParaRPr lang="en-US" altLang="zh-CN" sz="1050" dirty="0">
              <a:effectLst/>
            </a:endParaRPr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  <a:defRPr/>
            </a:pPr>
            <a:r>
              <a:rPr lang="en-US" altLang="zh-CN" sz="1050" dirty="0">
                <a:effectLst/>
              </a:rPr>
              <a:t>B	BBB	EA	</a:t>
            </a:r>
            <a:r>
              <a:rPr lang="en-US" altLang="zh-CN" sz="1050" dirty="0" smtClean="0"/>
              <a:t>100</a:t>
            </a:r>
            <a:r>
              <a:rPr lang="en-US" altLang="zh-CN" sz="1050" dirty="0">
                <a:effectLst/>
              </a:rPr>
              <a:t>	</a:t>
            </a:r>
            <a:r>
              <a:rPr lang="en-US" altLang="zh-CN" sz="1050" dirty="0" smtClean="0"/>
              <a:t>100</a:t>
            </a:r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  <a:defRPr/>
            </a:pPr>
            <a:endParaRPr lang="en-US" altLang="zh-CN" sz="1050" dirty="0" smtClean="0">
              <a:effectLst/>
            </a:endParaRPr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  <a:defRPr/>
            </a:pPr>
            <a:r>
              <a:rPr lang="en-US" altLang="zh-CN" sz="1050" dirty="0" smtClean="0">
                <a:effectLst/>
              </a:rPr>
              <a:t>			</a:t>
            </a:r>
            <a:r>
              <a:rPr lang="en-US" altLang="zh-CN" sz="1050" dirty="0" smtClean="0">
                <a:solidFill>
                  <a:srgbClr val="FF0000"/>
                </a:solidFill>
                <a:effectLst/>
              </a:rPr>
              <a:t>XXX</a:t>
            </a:r>
            <a:endParaRPr lang="en-US" altLang="zh-CN" sz="1050" dirty="0">
              <a:solidFill>
                <a:srgbClr val="FF0000"/>
              </a:solidFill>
              <a:effectLst/>
            </a:endParaRPr>
          </a:p>
        </p:txBody>
      </p:sp>
      <p:grpSp>
        <p:nvGrpSpPr>
          <p:cNvPr id="14" name="组合 7"/>
          <p:cNvGrpSpPr>
            <a:grpSpLocks/>
          </p:cNvGrpSpPr>
          <p:nvPr/>
        </p:nvGrpSpPr>
        <p:grpSpPr bwMode="auto">
          <a:xfrm>
            <a:off x="6468045" y="4913610"/>
            <a:ext cx="876300" cy="233362"/>
            <a:chOff x="3952866" y="1309670"/>
            <a:chExt cx="876299" cy="266712"/>
          </a:xfrm>
        </p:grpSpPr>
        <p:cxnSp>
          <p:nvCxnSpPr>
            <p:cNvPr id="15" name="直接连接符 47"/>
            <p:cNvCxnSpPr>
              <a:cxnSpLocks noChangeShapeType="1"/>
            </p:cNvCxnSpPr>
            <p:nvPr/>
          </p:nvCxnSpPr>
          <p:spPr bwMode="auto">
            <a:xfrm rot="5400000">
              <a:off x="3831422" y="1445413"/>
              <a:ext cx="24288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" name="直接连接符 48"/>
            <p:cNvCxnSpPr>
              <a:cxnSpLocks noChangeShapeType="1"/>
            </p:cNvCxnSpPr>
            <p:nvPr/>
          </p:nvCxnSpPr>
          <p:spPr bwMode="auto">
            <a:xfrm rot="5400000">
              <a:off x="3883806" y="1440645"/>
              <a:ext cx="242888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" name="直接连接符 49"/>
            <p:cNvCxnSpPr>
              <a:cxnSpLocks noChangeShapeType="1"/>
            </p:cNvCxnSpPr>
            <p:nvPr/>
          </p:nvCxnSpPr>
          <p:spPr bwMode="auto">
            <a:xfrm rot="5400000">
              <a:off x="3921906" y="1435888"/>
              <a:ext cx="242888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直接连接符 50"/>
            <p:cNvCxnSpPr>
              <a:cxnSpLocks noChangeShapeType="1"/>
            </p:cNvCxnSpPr>
            <p:nvPr/>
          </p:nvCxnSpPr>
          <p:spPr bwMode="auto">
            <a:xfrm rot="5400000">
              <a:off x="3974292" y="1445412"/>
              <a:ext cx="242888" cy="0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直接连接符 51"/>
            <p:cNvCxnSpPr>
              <a:cxnSpLocks noChangeShapeType="1"/>
            </p:cNvCxnSpPr>
            <p:nvPr/>
          </p:nvCxnSpPr>
          <p:spPr bwMode="auto">
            <a:xfrm rot="5400000">
              <a:off x="4055262" y="1454933"/>
              <a:ext cx="24288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直接连接符 52"/>
            <p:cNvCxnSpPr>
              <a:cxnSpLocks noChangeShapeType="1"/>
            </p:cNvCxnSpPr>
            <p:nvPr/>
          </p:nvCxnSpPr>
          <p:spPr bwMode="auto">
            <a:xfrm rot="5400000">
              <a:off x="4107646" y="1435877"/>
              <a:ext cx="242888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" name="直接连接符 53"/>
            <p:cNvCxnSpPr>
              <a:cxnSpLocks noChangeShapeType="1"/>
            </p:cNvCxnSpPr>
            <p:nvPr/>
          </p:nvCxnSpPr>
          <p:spPr bwMode="auto">
            <a:xfrm rot="5400000">
              <a:off x="4145746" y="1431120"/>
              <a:ext cx="242888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" name="直接连接符 54"/>
            <p:cNvCxnSpPr>
              <a:cxnSpLocks noChangeShapeType="1"/>
            </p:cNvCxnSpPr>
            <p:nvPr/>
          </p:nvCxnSpPr>
          <p:spPr bwMode="auto">
            <a:xfrm rot="5400000">
              <a:off x="4226708" y="1454932"/>
              <a:ext cx="242888" cy="0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直接连接符 55"/>
            <p:cNvCxnSpPr>
              <a:cxnSpLocks noChangeShapeType="1"/>
            </p:cNvCxnSpPr>
            <p:nvPr/>
          </p:nvCxnSpPr>
          <p:spPr bwMode="auto">
            <a:xfrm rot="5400000">
              <a:off x="4312435" y="1454938"/>
              <a:ext cx="24288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直接连接符 56"/>
            <p:cNvCxnSpPr>
              <a:cxnSpLocks noChangeShapeType="1"/>
            </p:cNvCxnSpPr>
            <p:nvPr/>
          </p:nvCxnSpPr>
          <p:spPr bwMode="auto">
            <a:xfrm rot="5400000">
              <a:off x="4364819" y="1435882"/>
              <a:ext cx="242888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" name="直接连接符 57"/>
            <p:cNvCxnSpPr>
              <a:cxnSpLocks noChangeShapeType="1"/>
            </p:cNvCxnSpPr>
            <p:nvPr/>
          </p:nvCxnSpPr>
          <p:spPr bwMode="auto">
            <a:xfrm rot="5400000">
              <a:off x="4402919" y="1431125"/>
              <a:ext cx="242888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" name="直接连接符 58"/>
            <p:cNvCxnSpPr>
              <a:cxnSpLocks noChangeShapeType="1"/>
            </p:cNvCxnSpPr>
            <p:nvPr/>
          </p:nvCxnSpPr>
          <p:spPr bwMode="auto">
            <a:xfrm rot="5400000">
              <a:off x="4469593" y="1454937"/>
              <a:ext cx="242888" cy="0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" name="直接连接符 59"/>
            <p:cNvCxnSpPr>
              <a:cxnSpLocks noChangeShapeType="1"/>
            </p:cNvCxnSpPr>
            <p:nvPr/>
          </p:nvCxnSpPr>
          <p:spPr bwMode="auto">
            <a:xfrm rot="5400000">
              <a:off x="4536275" y="1450170"/>
              <a:ext cx="24288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" name="直接连接符 60"/>
            <p:cNvCxnSpPr>
              <a:cxnSpLocks noChangeShapeType="1"/>
            </p:cNvCxnSpPr>
            <p:nvPr/>
          </p:nvCxnSpPr>
          <p:spPr bwMode="auto">
            <a:xfrm rot="5400000">
              <a:off x="4588659" y="1431114"/>
              <a:ext cx="242888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" name="直接连接符 61"/>
            <p:cNvCxnSpPr>
              <a:cxnSpLocks noChangeShapeType="1"/>
            </p:cNvCxnSpPr>
            <p:nvPr/>
          </p:nvCxnSpPr>
          <p:spPr bwMode="auto">
            <a:xfrm rot="5400000">
              <a:off x="4641047" y="1440645"/>
              <a:ext cx="242888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" name="直接连接符 62"/>
            <p:cNvCxnSpPr>
              <a:cxnSpLocks noChangeShapeType="1"/>
            </p:cNvCxnSpPr>
            <p:nvPr/>
          </p:nvCxnSpPr>
          <p:spPr bwMode="auto">
            <a:xfrm rot="5400000">
              <a:off x="4707721" y="1450169"/>
              <a:ext cx="242888" cy="0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2" name="Text Box 56"/>
          <p:cNvSpPr txBox="1">
            <a:spLocks noChangeArrowheads="1"/>
          </p:cNvSpPr>
          <p:nvPr/>
        </p:nvSpPr>
        <p:spPr bwMode="auto">
          <a:xfrm>
            <a:off x="611560" y="3338438"/>
            <a:ext cx="309998" cy="276999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pPr>
              <a:defRPr/>
            </a:pPr>
            <a:r>
              <a:rPr lang="en-US" altLang="zh-CN" sz="1800" b="1" dirty="0" smtClean="0">
                <a:solidFill>
                  <a:srgbClr val="FF0000"/>
                </a:solidFill>
                <a:effectLst/>
              </a:rPr>
              <a:t>1</a:t>
            </a:r>
            <a:endParaRPr lang="en-US" altLang="zh-CN" sz="18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33" name="AutoShape 15"/>
          <p:cNvSpPr>
            <a:spLocks noChangeArrowheads="1"/>
          </p:cNvSpPr>
          <p:nvPr/>
        </p:nvSpPr>
        <p:spPr bwMode="auto">
          <a:xfrm>
            <a:off x="1178298" y="3816276"/>
            <a:ext cx="757237" cy="404812"/>
          </a:xfrm>
          <a:prstGeom prst="rightArrow">
            <a:avLst>
              <a:gd name="adj1" fmla="val 50000"/>
              <a:gd name="adj2" fmla="val 42051"/>
            </a:avLst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>
              <a:lnSpc>
                <a:spcPct val="90000"/>
              </a:lnSpc>
              <a:defRPr/>
            </a:pPr>
            <a:endParaRPr lang="zh-CN" altLang="zh-CN">
              <a:effectLst/>
            </a:endParaRP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819523" y="3463851"/>
            <a:ext cx="1244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defRPr/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搬运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7571556" y="1484784"/>
            <a:ext cx="1103312" cy="2946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7565206" y="1975322"/>
            <a:ext cx="110331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9" name="Line 11"/>
          <p:cNvSpPr>
            <a:spLocks noChangeShapeType="1"/>
          </p:cNvSpPr>
          <p:nvPr/>
        </p:nvSpPr>
        <p:spPr bwMode="auto">
          <a:xfrm>
            <a:off x="7571556" y="2465859"/>
            <a:ext cx="1103312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>
            <a:off x="7566793" y="2957984"/>
            <a:ext cx="11033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1" name="Line 13"/>
          <p:cNvSpPr>
            <a:spLocks noChangeShapeType="1"/>
          </p:cNvSpPr>
          <p:nvPr/>
        </p:nvSpPr>
        <p:spPr bwMode="auto">
          <a:xfrm>
            <a:off x="7573143" y="3448522"/>
            <a:ext cx="110331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7573143" y="3939059"/>
            <a:ext cx="110331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3" name="AutoShape 20"/>
          <p:cNvSpPr>
            <a:spLocks noChangeArrowheads="1"/>
          </p:cNvSpPr>
          <p:nvPr/>
        </p:nvSpPr>
        <p:spPr bwMode="auto">
          <a:xfrm>
            <a:off x="7666806" y="3534247"/>
            <a:ext cx="331787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44" name="AutoShape 21"/>
          <p:cNvSpPr>
            <a:spLocks noChangeArrowheads="1"/>
          </p:cNvSpPr>
          <p:nvPr/>
        </p:nvSpPr>
        <p:spPr bwMode="auto">
          <a:xfrm>
            <a:off x="7966843" y="3527897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45" name="AutoShape 25"/>
          <p:cNvSpPr>
            <a:spLocks noChangeArrowheads="1"/>
          </p:cNvSpPr>
          <p:nvPr/>
        </p:nvSpPr>
        <p:spPr bwMode="auto">
          <a:xfrm>
            <a:off x="7666806" y="4008909"/>
            <a:ext cx="331787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46" name="AutoShape 26"/>
          <p:cNvSpPr>
            <a:spLocks noChangeArrowheads="1"/>
          </p:cNvSpPr>
          <p:nvPr/>
        </p:nvSpPr>
        <p:spPr bwMode="auto">
          <a:xfrm>
            <a:off x="7966843" y="4002559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47" name="AutoShape 27"/>
          <p:cNvSpPr>
            <a:spLocks noChangeArrowheads="1"/>
          </p:cNvSpPr>
          <p:nvPr/>
        </p:nvSpPr>
        <p:spPr bwMode="auto">
          <a:xfrm>
            <a:off x="8265293" y="4002559"/>
            <a:ext cx="331788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48" name="AutoShape 28"/>
          <p:cNvSpPr>
            <a:spLocks noChangeArrowheads="1"/>
          </p:cNvSpPr>
          <p:nvPr/>
        </p:nvSpPr>
        <p:spPr bwMode="auto">
          <a:xfrm>
            <a:off x="7652518" y="2535709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49" name="AutoShape 29"/>
          <p:cNvSpPr>
            <a:spLocks noChangeArrowheads="1"/>
          </p:cNvSpPr>
          <p:nvPr/>
        </p:nvSpPr>
        <p:spPr bwMode="auto">
          <a:xfrm>
            <a:off x="7950968" y="2529359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50" name="AutoShape 30"/>
          <p:cNvSpPr>
            <a:spLocks noChangeArrowheads="1"/>
          </p:cNvSpPr>
          <p:nvPr/>
        </p:nvSpPr>
        <p:spPr bwMode="auto">
          <a:xfrm>
            <a:off x="6419428" y="1916832"/>
            <a:ext cx="1100137" cy="639763"/>
          </a:xfrm>
          <a:prstGeom prst="rightArrow">
            <a:avLst>
              <a:gd name="adj1" fmla="val 50000"/>
              <a:gd name="adj2" fmla="val 42990"/>
            </a:avLst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53" name="Line 45"/>
          <p:cNvSpPr>
            <a:spLocks noChangeShapeType="1"/>
          </p:cNvSpPr>
          <p:nvPr/>
        </p:nvSpPr>
        <p:spPr bwMode="auto">
          <a:xfrm>
            <a:off x="7571556" y="1499072"/>
            <a:ext cx="110331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" name="AutoShape 46"/>
          <p:cNvSpPr>
            <a:spLocks noChangeArrowheads="1"/>
          </p:cNvSpPr>
          <p:nvPr/>
        </p:nvSpPr>
        <p:spPr bwMode="auto">
          <a:xfrm>
            <a:off x="7666806" y="1568922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55" name="AutoShape 47"/>
          <p:cNvSpPr>
            <a:spLocks noChangeArrowheads="1"/>
          </p:cNvSpPr>
          <p:nvPr/>
        </p:nvSpPr>
        <p:spPr bwMode="auto">
          <a:xfrm>
            <a:off x="7965256" y="1562572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56" name="AutoShape 48"/>
          <p:cNvSpPr>
            <a:spLocks noChangeArrowheads="1"/>
          </p:cNvSpPr>
          <p:nvPr/>
        </p:nvSpPr>
        <p:spPr bwMode="auto">
          <a:xfrm>
            <a:off x="8265293" y="1562572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58" name="AutoShape 50"/>
          <p:cNvSpPr>
            <a:spLocks noChangeArrowheads="1"/>
          </p:cNvSpPr>
          <p:nvPr/>
        </p:nvSpPr>
        <p:spPr bwMode="auto">
          <a:xfrm>
            <a:off x="7950968" y="3035772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59" name="AutoShape 52"/>
          <p:cNvSpPr>
            <a:spLocks noChangeArrowheads="1"/>
          </p:cNvSpPr>
          <p:nvPr/>
        </p:nvSpPr>
        <p:spPr bwMode="auto">
          <a:xfrm>
            <a:off x="8265293" y="3035772"/>
            <a:ext cx="331788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pic>
        <p:nvPicPr>
          <p:cNvPr id="61" name="图片 39" descr="barcode.ico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6093" y="2147143"/>
            <a:ext cx="43338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立方体 61"/>
          <p:cNvSpPr/>
          <p:nvPr/>
        </p:nvSpPr>
        <p:spPr bwMode="auto">
          <a:xfrm>
            <a:off x="5195292" y="1844824"/>
            <a:ext cx="1057275" cy="693737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endParaRPr lang="en-US" altLang="zh-CN" sz="1200" b="1" dirty="0">
              <a:effectLst/>
              <a:ea typeface="宋体" pitchFamily="2" charset="-122"/>
            </a:endParaRPr>
          </a:p>
        </p:txBody>
      </p:sp>
      <p:pic>
        <p:nvPicPr>
          <p:cNvPr id="63" name="图片 70" descr="barcode.ico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4392" y="2021036"/>
            <a:ext cx="433387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" name="Picture 5" descr="Honeywell%20Dolphin7600"/>
          <p:cNvPicPr>
            <a:picLocks noChangeAspect="1" noChangeArrowheads="1"/>
          </p:cNvPicPr>
          <p:nvPr/>
        </p:nvPicPr>
        <p:blipFill>
          <a:blip r:embed="rId3" cstate="print"/>
          <a:srcRect l="25500" r="26312"/>
          <a:stretch>
            <a:fillRect/>
          </a:stretch>
        </p:blipFill>
        <p:spPr bwMode="auto">
          <a:xfrm rot="2974580">
            <a:off x="6297788" y="2598375"/>
            <a:ext cx="4794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Text Box 18"/>
          <p:cNvSpPr txBox="1">
            <a:spLocks noChangeArrowheads="1"/>
          </p:cNvSpPr>
          <p:nvPr/>
        </p:nvSpPr>
        <p:spPr bwMode="auto">
          <a:xfrm>
            <a:off x="6275412" y="3212976"/>
            <a:ext cx="1244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上架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66" name="Text Box 56"/>
          <p:cNvSpPr txBox="1">
            <a:spLocks noChangeArrowheads="1"/>
          </p:cNvSpPr>
          <p:nvPr/>
        </p:nvSpPr>
        <p:spPr bwMode="auto">
          <a:xfrm>
            <a:off x="5843364" y="2708920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/>
              </a:rPr>
              <a:t>2</a:t>
            </a:r>
            <a:endParaRPr lang="en-US" altLang="zh-CN" sz="20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67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4248472" cy="1296144"/>
          </a:xfrm>
        </p:spPr>
        <p:txBody>
          <a:bodyPr/>
          <a:lstStyle/>
          <a:p>
            <a:pPr marL="457199" indent="-457200">
              <a:buFont typeface="+mj-lt"/>
              <a:buAutoNum type="arabicPeriod"/>
            </a:pPr>
            <a:r>
              <a:rPr lang="zh-CN" altLang="en-US" dirty="0" smtClean="0"/>
              <a:t>将成品搬运至仓库</a:t>
            </a:r>
            <a:endParaRPr lang="en-US" altLang="zh-CN" dirty="0" smtClean="0"/>
          </a:p>
          <a:p>
            <a:pPr marL="457199" indent="-457200">
              <a:buFont typeface="+mj-lt"/>
              <a:buAutoNum type="arabicPeriod"/>
            </a:pPr>
            <a:r>
              <a:rPr lang="zh-CN" altLang="en-US" dirty="0" smtClean="0"/>
              <a:t>扫描库格条码和包装条码入库且上架</a:t>
            </a:r>
            <a:endParaRPr lang="en-US" altLang="zh-CN" dirty="0" smtClean="0"/>
          </a:p>
        </p:txBody>
      </p:sp>
      <p:pic>
        <p:nvPicPr>
          <p:cNvPr id="68" name="图片 70" descr="barcode.ico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2440" y="3429000"/>
            <a:ext cx="360040" cy="36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图片 70" descr="barcode.ico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2440" y="3861048"/>
            <a:ext cx="360040" cy="36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" name="图片 70" descr="barcode.ico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2440" y="2924944"/>
            <a:ext cx="360040" cy="36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" name="图片 70" descr="barcode.ico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2440" y="2492896"/>
            <a:ext cx="360040" cy="36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图片 71" descr="barcode.ico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2440" y="1988840"/>
            <a:ext cx="360040" cy="36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" name="图片 72" descr="barcode.ico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2440" y="1556792"/>
            <a:ext cx="360040" cy="36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特殊生产场景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 </a:t>
            </a:r>
            <a:r>
              <a:rPr lang="zh-CN" altLang="en-US" dirty="0" smtClean="0"/>
              <a:t>老化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挤出件条码中包含“老化状态”属性，属性值：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</a:t>
            </a:r>
            <a:r>
              <a:rPr lang="zh-CN" altLang="en-US" dirty="0" smtClean="0"/>
              <a:t>：不需老化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：未老化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：已老化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r>
              <a:rPr lang="zh-CN" altLang="en-US" dirty="0" smtClean="0"/>
              <a:t>释放老化生产单</a:t>
            </a:r>
            <a:endParaRPr lang="en-US" altLang="zh-CN" dirty="0" smtClean="0"/>
          </a:p>
          <a:p>
            <a:pPr marL="874713" lvl="1" indent="-342900">
              <a:buFont typeface="+mj-lt"/>
              <a:buAutoNum type="arabicPeriod"/>
            </a:pPr>
            <a:r>
              <a:rPr lang="zh-CN" altLang="en-US" dirty="0" smtClean="0"/>
              <a:t>查询挤出件库存（总库存、未老化、正在老化、已老化 、已老化安全库存），按“已老化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已老化安全库存”排序（从小到大）</a:t>
            </a:r>
            <a:endParaRPr lang="en-US" altLang="zh-CN" dirty="0" smtClean="0"/>
          </a:p>
          <a:p>
            <a:pPr marL="874713" lvl="1" indent="-342900">
              <a:buFont typeface="+mj-lt"/>
              <a:buAutoNum type="arabicPeriod"/>
            </a:pPr>
            <a:r>
              <a:rPr lang="zh-CN" altLang="en-US" dirty="0" smtClean="0"/>
              <a:t>考虑老化能力，按排序结果下达老化生产单</a:t>
            </a:r>
            <a:endParaRPr lang="en-US" altLang="zh-CN" dirty="0" smtClean="0"/>
          </a:p>
          <a:p>
            <a:pPr marL="330200" indent="-342900"/>
            <a:endParaRPr lang="en-US" altLang="zh-CN" dirty="0" smtClean="0"/>
          </a:p>
          <a:p>
            <a:pPr marL="330200" indent="-342900"/>
            <a:r>
              <a:rPr lang="zh-CN" altLang="en-US" dirty="0" smtClean="0"/>
              <a:t>老化生产单执行</a:t>
            </a:r>
            <a:endParaRPr lang="en-US" altLang="zh-CN" dirty="0" smtClean="0"/>
          </a:p>
          <a:p>
            <a:pPr marL="874713" lvl="1" indent="-342900">
              <a:buFont typeface="+mj-lt"/>
              <a:buAutoNum type="arabicPeriod"/>
            </a:pPr>
            <a:r>
              <a:rPr lang="zh-CN" altLang="en-US" smtClean="0"/>
              <a:t>扫描</a:t>
            </a:r>
            <a:r>
              <a:rPr lang="zh-CN" altLang="en-US" dirty="0" smtClean="0"/>
              <a:t>未老化挤出件条码移库到老化</a:t>
            </a:r>
            <a:r>
              <a:rPr lang="zh-CN" altLang="en-US" smtClean="0"/>
              <a:t>线边（是否需要拣货？）</a:t>
            </a:r>
            <a:endParaRPr lang="en-US" altLang="zh-CN" dirty="0" smtClean="0"/>
          </a:p>
          <a:p>
            <a:pPr marL="874713" lvl="1" indent="-342900">
              <a:buFont typeface="+mj-lt"/>
              <a:buAutoNum type="arabicPeriod"/>
            </a:pPr>
            <a:r>
              <a:rPr lang="zh-CN" altLang="en-US" dirty="0" smtClean="0"/>
              <a:t>入烘箱时，做生产单上线</a:t>
            </a:r>
            <a:endParaRPr lang="en-US" altLang="zh-CN" dirty="0" smtClean="0"/>
          </a:p>
          <a:p>
            <a:pPr marL="874713" lvl="1" indent="-342900">
              <a:buFont typeface="+mj-lt"/>
              <a:buAutoNum type="arabicPeriod"/>
            </a:pPr>
            <a:r>
              <a:rPr lang="zh-CN" altLang="en-US" dirty="0" smtClean="0"/>
              <a:t>出烘箱时，做生产单报工，打印已老化挤出件条码，条码含“开始老化时间、结束老化时间”信息</a:t>
            </a:r>
            <a:endParaRPr lang="en-US" altLang="zh-CN" dirty="0" smtClean="0"/>
          </a:p>
          <a:p>
            <a:pPr marL="874713" lvl="1" indent="-342900">
              <a:buFont typeface="+mj-lt"/>
              <a:buAutoNum type="arabicPeriod"/>
            </a:pPr>
            <a:r>
              <a:rPr lang="zh-CN" altLang="en-US" dirty="0" smtClean="0"/>
              <a:t>已老化件入库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28</a:t>
            </a:fld>
            <a:endParaRPr lang="de-D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29</a:t>
            </a:fld>
            <a:endParaRPr lang="de-DE" altLang="zh-CN" dirty="0"/>
          </a:p>
        </p:txBody>
      </p:sp>
      <p:sp>
        <p:nvSpPr>
          <p:cNvPr id="5" name="标题 7"/>
          <p:cNvSpPr>
            <a:spLocks noGrp="1"/>
          </p:cNvSpPr>
          <p:nvPr>
            <p:ph type="title"/>
          </p:nvPr>
        </p:nvSpPr>
        <p:spPr>
          <a:xfrm>
            <a:off x="398463" y="285750"/>
            <a:ext cx="5757862" cy="719138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6185641" y="1844824"/>
            <a:ext cx="1266679" cy="5232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1433" tIns="45716" rIns="91433" bIns="45716">
            <a:spAutoFit/>
          </a:bodyPr>
          <a:lstStyle/>
          <a:p>
            <a:pPr algn="ctr" eaLnBrk="0" hangingPunct="0"/>
            <a:r>
              <a:rPr kumimoji="1" lang="zh-CN" altLang="en-US" b="1" dirty="0" smtClean="0">
                <a:solidFill>
                  <a:srgbClr val="CC6600"/>
                </a:solidFill>
                <a:latin typeface="+mn-ea"/>
                <a:ea typeface="+mn-ea"/>
              </a:rPr>
              <a:t>问题？</a:t>
            </a:r>
            <a:endParaRPr kumimoji="1" lang="zh-CN" altLang="en-US" b="1" dirty="0">
              <a:solidFill>
                <a:srgbClr val="CC6600"/>
              </a:solidFill>
              <a:latin typeface="+mn-ea"/>
              <a:ea typeface="+mn-ea"/>
            </a:endParaRPr>
          </a:p>
        </p:txBody>
      </p:sp>
      <p:pic>
        <p:nvPicPr>
          <p:cNvPr id="7" name="Picture 5" descr="group-discussion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5201" y="2132856"/>
            <a:ext cx="3760788" cy="289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生产计划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16</a:t>
            </a:r>
            <a:r>
              <a:rPr lang="zh-CN" altLang="en-US" dirty="0" smtClean="0"/>
              <a:t>周粗能力计划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14</a:t>
            </a:r>
            <a:r>
              <a:rPr lang="zh-CN" altLang="en-US" dirty="0" smtClean="0"/>
              <a:t>天班产计划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计划跟踪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计划重排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插单生产</a:t>
            </a:r>
            <a:endParaRPr lang="en-US" altLang="zh-CN" dirty="0" smtClean="0"/>
          </a:p>
          <a:p>
            <a:r>
              <a:rPr lang="zh-CN" altLang="en-US" dirty="0" smtClean="0"/>
              <a:t>生产执行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释放生产单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生产单上线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生产投料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生产单收货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3</a:t>
            </a:fld>
            <a:endParaRPr lang="de-D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283575" y="6642100"/>
            <a:ext cx="860425" cy="166688"/>
          </a:xfrm>
        </p:spPr>
        <p:txBody>
          <a:bodyPr/>
          <a:lstStyle/>
          <a:p>
            <a:fld id="{68821A7C-08C0-4627-BE1D-58080B577485}" type="slidenum">
              <a:rPr lang="zh-CN" altLang="de-DE" smtClean="0"/>
              <a:pPr/>
              <a:t>4</a:t>
            </a:fld>
            <a:endParaRPr lang="de-DE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3131840" y="2780928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/>
              <a:t>生产计划</a:t>
            </a:r>
            <a:endParaRPr lang="zh-CN" alt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申雅主生产流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 bwMode="auto">
          <a:xfrm>
            <a:off x="692427" y="2636912"/>
            <a:ext cx="1546741" cy="576064"/>
          </a:xfrm>
          <a:prstGeom prst="rightArrow">
            <a:avLst>
              <a:gd name="adj1" fmla="val 71645"/>
              <a:gd name="adj2" fmla="val 48196"/>
            </a:avLst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炼胶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</a:rPr>
              <a:t>主线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)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右箭头 6"/>
          <p:cNvSpPr/>
          <p:nvPr/>
        </p:nvSpPr>
        <p:spPr bwMode="auto">
          <a:xfrm>
            <a:off x="3203848" y="1772816"/>
            <a:ext cx="1584176" cy="432048"/>
          </a:xfrm>
          <a:prstGeom prst="rightArrow">
            <a:avLst>
              <a:gd name="adj1" fmla="val 71645"/>
              <a:gd name="adj2" fmla="val 48196"/>
            </a:avLst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>
                <a:solidFill>
                  <a:schemeClr val="bg1"/>
                </a:solidFill>
              </a:rPr>
              <a:t>挤出 </a:t>
            </a:r>
            <a:r>
              <a:rPr lang="en-US" altLang="zh-CN" sz="1600" dirty="0" smtClean="0">
                <a:solidFill>
                  <a:schemeClr val="bg1"/>
                </a:solidFill>
              </a:rPr>
              <a:t>EX1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右箭头 7"/>
          <p:cNvSpPr/>
          <p:nvPr/>
        </p:nvSpPr>
        <p:spPr bwMode="auto">
          <a:xfrm>
            <a:off x="3203848" y="2348880"/>
            <a:ext cx="1584176" cy="432048"/>
          </a:xfrm>
          <a:prstGeom prst="rightArrow">
            <a:avLst>
              <a:gd name="adj1" fmla="val 71645"/>
              <a:gd name="adj2" fmla="val 48196"/>
            </a:avLst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>
                <a:solidFill>
                  <a:schemeClr val="bg1"/>
                </a:solidFill>
              </a:rPr>
              <a:t>挤出 </a:t>
            </a:r>
            <a:r>
              <a:rPr lang="en-US" altLang="zh-CN" sz="1600" dirty="0" smtClean="0">
                <a:solidFill>
                  <a:schemeClr val="bg1"/>
                </a:solidFill>
              </a:rPr>
              <a:t>EX2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3203848" y="2913280"/>
            <a:ext cx="1584176" cy="432048"/>
          </a:xfrm>
          <a:prstGeom prst="rightArrow">
            <a:avLst>
              <a:gd name="adj1" fmla="val 71645"/>
              <a:gd name="adj2" fmla="val 48196"/>
            </a:avLst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>
                <a:solidFill>
                  <a:schemeClr val="bg1"/>
                </a:solidFill>
              </a:rPr>
              <a:t>挤出 </a:t>
            </a:r>
            <a:r>
              <a:rPr lang="en-US" altLang="zh-CN" sz="1600" dirty="0" smtClean="0">
                <a:solidFill>
                  <a:schemeClr val="bg1"/>
                </a:solidFill>
              </a:rPr>
              <a:t>EX3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3203848" y="4238568"/>
            <a:ext cx="1584176" cy="432048"/>
          </a:xfrm>
          <a:prstGeom prst="rightArrow">
            <a:avLst>
              <a:gd name="adj1" fmla="val 71645"/>
              <a:gd name="adj2" fmla="val 48196"/>
            </a:avLst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>
                <a:solidFill>
                  <a:schemeClr val="bg1"/>
                </a:solidFill>
              </a:rPr>
              <a:t>挤出 </a:t>
            </a:r>
            <a:r>
              <a:rPr lang="en-US" altLang="zh-CN" sz="1600" dirty="0" smtClean="0">
                <a:solidFill>
                  <a:schemeClr val="bg1"/>
                </a:solidFill>
              </a:rPr>
              <a:t>EX13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右箭头 11"/>
          <p:cNvSpPr/>
          <p:nvPr/>
        </p:nvSpPr>
        <p:spPr bwMode="auto">
          <a:xfrm>
            <a:off x="6444208" y="1844824"/>
            <a:ext cx="1440160" cy="535824"/>
          </a:xfrm>
          <a:prstGeom prst="rightArrow">
            <a:avLst>
              <a:gd name="adj1" fmla="val 71645"/>
              <a:gd name="adj2" fmla="val 48196"/>
            </a:avLst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后加工</a:t>
            </a:r>
            <a:r>
              <a:rPr lang="en-US" altLang="zh-CN" sz="1600" dirty="0" smtClean="0">
                <a:solidFill>
                  <a:schemeClr val="bg1"/>
                </a:solidFill>
              </a:rPr>
              <a:t>1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区</a:t>
            </a:r>
          </a:p>
        </p:txBody>
      </p:sp>
      <p:sp>
        <p:nvSpPr>
          <p:cNvPr id="13" name="右箭头 12"/>
          <p:cNvSpPr/>
          <p:nvPr/>
        </p:nvSpPr>
        <p:spPr bwMode="auto">
          <a:xfrm>
            <a:off x="6444208" y="2479176"/>
            <a:ext cx="1440160" cy="492392"/>
          </a:xfrm>
          <a:prstGeom prst="rightArrow">
            <a:avLst>
              <a:gd name="adj1" fmla="val 71645"/>
              <a:gd name="adj2" fmla="val 48196"/>
            </a:avLst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后加工</a:t>
            </a:r>
            <a:r>
              <a:rPr lang="en-US" altLang="zh-CN" sz="1600" dirty="0" smtClean="0">
                <a:solidFill>
                  <a:schemeClr val="bg1"/>
                </a:solidFill>
              </a:rPr>
              <a:t>2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区</a:t>
            </a:r>
          </a:p>
        </p:txBody>
      </p:sp>
      <p:sp>
        <p:nvSpPr>
          <p:cNvPr id="14" name="右箭头 13"/>
          <p:cNvSpPr/>
          <p:nvPr/>
        </p:nvSpPr>
        <p:spPr bwMode="auto">
          <a:xfrm>
            <a:off x="6444208" y="3055240"/>
            <a:ext cx="1440160" cy="492392"/>
          </a:xfrm>
          <a:prstGeom prst="rightArrow">
            <a:avLst>
              <a:gd name="adj1" fmla="val 71645"/>
              <a:gd name="adj2" fmla="val 48196"/>
            </a:avLst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后加工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</a:rPr>
              <a:t>申翔</a:t>
            </a:r>
            <a:r>
              <a:rPr lang="en-US" altLang="zh-CN" sz="1600" dirty="0" smtClean="0">
                <a:solidFill>
                  <a:schemeClr val="bg1"/>
                </a:solidFill>
              </a:rPr>
              <a:t>)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" name="流程图: 磁盘 18"/>
          <p:cNvSpPr/>
          <p:nvPr/>
        </p:nvSpPr>
        <p:spPr bwMode="auto">
          <a:xfrm>
            <a:off x="2051720" y="5073520"/>
            <a:ext cx="1080120" cy="648072"/>
          </a:xfrm>
          <a:prstGeom prst="flowChartMagneticDisk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终胶</a:t>
            </a:r>
          </a:p>
        </p:txBody>
      </p:sp>
      <p:sp>
        <p:nvSpPr>
          <p:cNvPr id="22" name="流程图: 磁盘 21"/>
          <p:cNvSpPr/>
          <p:nvPr/>
        </p:nvSpPr>
        <p:spPr bwMode="auto">
          <a:xfrm>
            <a:off x="5436096" y="5073520"/>
            <a:ext cx="1080120" cy="648072"/>
          </a:xfrm>
          <a:prstGeom prst="flowChartMagneticDisk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挤出件</a:t>
            </a:r>
          </a:p>
        </p:txBody>
      </p:sp>
      <p:sp>
        <p:nvSpPr>
          <p:cNvPr id="23" name="流程图: 磁盘 22"/>
          <p:cNvSpPr/>
          <p:nvPr/>
        </p:nvSpPr>
        <p:spPr bwMode="auto">
          <a:xfrm>
            <a:off x="1015032" y="1628800"/>
            <a:ext cx="893445" cy="512792"/>
          </a:xfrm>
          <a:prstGeom prst="flowChartMagneticDisk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/>
              <a:t>母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胶</a:t>
            </a:r>
          </a:p>
        </p:txBody>
      </p:sp>
      <p:cxnSp>
        <p:nvCxnSpPr>
          <p:cNvPr id="25" name="曲线连接符 24"/>
          <p:cNvCxnSpPr>
            <a:stCxn id="23" idx="2"/>
            <a:endCxn id="4" idx="1"/>
          </p:cNvCxnSpPr>
          <p:nvPr/>
        </p:nvCxnSpPr>
        <p:spPr bwMode="auto">
          <a:xfrm rot="10800000" flipV="1">
            <a:off x="692428" y="1885196"/>
            <a:ext cx="322605" cy="1039748"/>
          </a:xfrm>
          <a:prstGeom prst="curvedConnector3">
            <a:avLst>
              <a:gd name="adj1" fmla="val 17086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9" name="曲线连接符 25"/>
          <p:cNvCxnSpPr>
            <a:stCxn id="19" idx="1"/>
            <a:endCxn id="10" idx="1"/>
          </p:cNvCxnSpPr>
          <p:nvPr/>
        </p:nvCxnSpPr>
        <p:spPr bwMode="auto">
          <a:xfrm rot="5400000" flipH="1" flipV="1">
            <a:off x="2588350" y="4458022"/>
            <a:ext cx="618928" cy="612068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0" name="曲线连接符 25"/>
          <p:cNvCxnSpPr>
            <a:stCxn id="19" idx="1"/>
            <a:endCxn id="9" idx="1"/>
          </p:cNvCxnSpPr>
          <p:nvPr/>
        </p:nvCxnSpPr>
        <p:spPr bwMode="auto">
          <a:xfrm rot="5400000" flipH="1" flipV="1">
            <a:off x="1925706" y="3795378"/>
            <a:ext cx="1944216" cy="612068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1" name="曲线连接符 25"/>
          <p:cNvCxnSpPr>
            <a:stCxn id="19" idx="1"/>
            <a:endCxn id="8" idx="1"/>
          </p:cNvCxnSpPr>
          <p:nvPr/>
        </p:nvCxnSpPr>
        <p:spPr bwMode="auto">
          <a:xfrm rot="5400000" flipH="1" flipV="1">
            <a:off x="1643506" y="3513178"/>
            <a:ext cx="2508616" cy="612068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2" name="曲线连接符 25"/>
          <p:cNvCxnSpPr>
            <a:stCxn id="19" idx="1"/>
            <a:endCxn id="7" idx="1"/>
          </p:cNvCxnSpPr>
          <p:nvPr/>
        </p:nvCxnSpPr>
        <p:spPr bwMode="auto">
          <a:xfrm rot="5400000" flipH="1" flipV="1">
            <a:off x="1355474" y="3225146"/>
            <a:ext cx="3084680" cy="612068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4" name="曲线连接符 25"/>
          <p:cNvCxnSpPr>
            <a:stCxn id="4" idx="3"/>
            <a:endCxn id="23" idx="4"/>
          </p:cNvCxnSpPr>
          <p:nvPr/>
        </p:nvCxnSpPr>
        <p:spPr bwMode="auto">
          <a:xfrm flipH="1" flipV="1">
            <a:off x="1908477" y="1885196"/>
            <a:ext cx="330691" cy="1039748"/>
          </a:xfrm>
          <a:prstGeom prst="curvedConnector3">
            <a:avLst>
              <a:gd name="adj1" fmla="val -6912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曲线连接符 25"/>
          <p:cNvCxnSpPr>
            <a:stCxn id="4" idx="3"/>
            <a:endCxn id="19" idx="2"/>
          </p:cNvCxnSpPr>
          <p:nvPr/>
        </p:nvCxnSpPr>
        <p:spPr bwMode="auto">
          <a:xfrm flipH="1">
            <a:off x="2051720" y="2924944"/>
            <a:ext cx="187448" cy="2472612"/>
          </a:xfrm>
          <a:prstGeom prst="curvedConnector5">
            <a:avLst>
              <a:gd name="adj1" fmla="val -121954"/>
              <a:gd name="adj2" fmla="val 49272"/>
              <a:gd name="adj3" fmla="val 22195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7" name="曲线连接符 25"/>
          <p:cNvCxnSpPr>
            <a:stCxn id="10" idx="3"/>
            <a:endCxn id="22" idx="2"/>
          </p:cNvCxnSpPr>
          <p:nvPr/>
        </p:nvCxnSpPr>
        <p:spPr bwMode="auto">
          <a:xfrm>
            <a:off x="4788024" y="4454592"/>
            <a:ext cx="648072" cy="94296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8" name="曲线连接符 25"/>
          <p:cNvCxnSpPr>
            <a:stCxn id="22" idx="1"/>
            <a:endCxn id="14" idx="1"/>
          </p:cNvCxnSpPr>
          <p:nvPr/>
        </p:nvCxnSpPr>
        <p:spPr bwMode="auto">
          <a:xfrm rot="5400000" flipH="1" flipV="1">
            <a:off x="5324140" y="3953452"/>
            <a:ext cx="1772084" cy="468052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9" name="曲线连接符 25"/>
          <p:cNvCxnSpPr>
            <a:stCxn id="7" idx="3"/>
            <a:endCxn id="22" idx="2"/>
          </p:cNvCxnSpPr>
          <p:nvPr/>
        </p:nvCxnSpPr>
        <p:spPr bwMode="auto">
          <a:xfrm>
            <a:off x="4788024" y="1988840"/>
            <a:ext cx="648072" cy="340871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0" name="曲线连接符 25"/>
          <p:cNvCxnSpPr>
            <a:stCxn id="8" idx="3"/>
            <a:endCxn id="22" idx="2"/>
          </p:cNvCxnSpPr>
          <p:nvPr/>
        </p:nvCxnSpPr>
        <p:spPr bwMode="auto">
          <a:xfrm>
            <a:off x="4788024" y="2564904"/>
            <a:ext cx="648072" cy="283265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1" name="曲线连接符 25"/>
          <p:cNvCxnSpPr>
            <a:stCxn id="9" idx="3"/>
            <a:endCxn id="22" idx="2"/>
          </p:cNvCxnSpPr>
          <p:nvPr/>
        </p:nvCxnSpPr>
        <p:spPr bwMode="auto">
          <a:xfrm>
            <a:off x="4788024" y="3129304"/>
            <a:ext cx="648072" cy="226825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0" name="曲线连接符 25"/>
          <p:cNvCxnSpPr>
            <a:stCxn id="22" idx="1"/>
            <a:endCxn id="13" idx="1"/>
          </p:cNvCxnSpPr>
          <p:nvPr/>
        </p:nvCxnSpPr>
        <p:spPr bwMode="auto">
          <a:xfrm rot="5400000" flipH="1" flipV="1">
            <a:off x="5036108" y="3665420"/>
            <a:ext cx="2348148" cy="468052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3" name="曲线连接符 25"/>
          <p:cNvCxnSpPr>
            <a:stCxn id="22" idx="1"/>
            <a:endCxn id="12" idx="1"/>
          </p:cNvCxnSpPr>
          <p:nvPr/>
        </p:nvCxnSpPr>
        <p:spPr bwMode="auto">
          <a:xfrm rot="5400000" flipH="1" flipV="1">
            <a:off x="4729790" y="3359102"/>
            <a:ext cx="2960784" cy="468052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26" name="流程图: 磁盘 125"/>
          <p:cNvSpPr/>
          <p:nvPr/>
        </p:nvSpPr>
        <p:spPr bwMode="auto">
          <a:xfrm>
            <a:off x="7884368" y="5073520"/>
            <a:ext cx="1080120" cy="648072"/>
          </a:xfrm>
          <a:prstGeom prst="flowChartMagneticDisk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/>
              <a:t>密封件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27" name="曲线连接符 25"/>
          <p:cNvCxnSpPr>
            <a:stCxn id="14" idx="3"/>
            <a:endCxn id="126" idx="1"/>
          </p:cNvCxnSpPr>
          <p:nvPr/>
        </p:nvCxnSpPr>
        <p:spPr bwMode="auto">
          <a:xfrm>
            <a:off x="7884368" y="3301436"/>
            <a:ext cx="540060" cy="177208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0" name="曲线连接符 25"/>
          <p:cNvCxnSpPr>
            <a:stCxn id="12" idx="3"/>
            <a:endCxn id="126" idx="1"/>
          </p:cNvCxnSpPr>
          <p:nvPr/>
        </p:nvCxnSpPr>
        <p:spPr bwMode="auto">
          <a:xfrm>
            <a:off x="7884368" y="2112736"/>
            <a:ext cx="540060" cy="296078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1" name="曲线连接符 25"/>
          <p:cNvCxnSpPr>
            <a:stCxn id="13" idx="3"/>
            <a:endCxn id="126" idx="1"/>
          </p:cNvCxnSpPr>
          <p:nvPr/>
        </p:nvCxnSpPr>
        <p:spPr bwMode="auto">
          <a:xfrm>
            <a:off x="7884368" y="2725372"/>
            <a:ext cx="540060" cy="2348148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6" name="曲线连接符 25"/>
          <p:cNvCxnSpPr>
            <a:stCxn id="22" idx="3"/>
            <a:endCxn id="53" idx="1"/>
          </p:cNvCxnSpPr>
          <p:nvPr/>
        </p:nvCxnSpPr>
        <p:spPr bwMode="auto">
          <a:xfrm rot="5400000">
            <a:off x="5655119" y="5981493"/>
            <a:ext cx="580938" cy="61136"/>
          </a:xfrm>
          <a:prstGeom prst="curvedConnector4">
            <a:avLst>
              <a:gd name="adj1" fmla="val 27487"/>
              <a:gd name="adj2" fmla="val 47392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2" name="曲线连接符 25"/>
          <p:cNvCxnSpPr>
            <a:stCxn id="53" idx="3"/>
            <a:endCxn id="22" idx="4"/>
          </p:cNvCxnSpPr>
          <p:nvPr/>
        </p:nvCxnSpPr>
        <p:spPr bwMode="auto">
          <a:xfrm flipH="1" flipV="1">
            <a:off x="6516216" y="5397556"/>
            <a:ext cx="277084" cy="865146"/>
          </a:xfrm>
          <a:prstGeom prst="curvedConnector3">
            <a:avLst>
              <a:gd name="adj1" fmla="val -8266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62" name="流程图: 联系 161"/>
          <p:cNvSpPr/>
          <p:nvPr/>
        </p:nvSpPr>
        <p:spPr bwMode="auto">
          <a:xfrm>
            <a:off x="3779912" y="3573016"/>
            <a:ext cx="144016" cy="144016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3" name="流程图: 联系 162"/>
          <p:cNvSpPr/>
          <p:nvPr/>
        </p:nvSpPr>
        <p:spPr bwMode="auto">
          <a:xfrm>
            <a:off x="3779912" y="3746176"/>
            <a:ext cx="144016" cy="144016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4" name="流程图: 联系 163"/>
          <p:cNvSpPr/>
          <p:nvPr/>
        </p:nvSpPr>
        <p:spPr bwMode="auto">
          <a:xfrm>
            <a:off x="3779912" y="3918768"/>
            <a:ext cx="144016" cy="144016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3" name="右箭头 52"/>
          <p:cNvSpPr/>
          <p:nvPr/>
        </p:nvSpPr>
        <p:spPr bwMode="auto">
          <a:xfrm rot="21444210">
            <a:off x="5914569" y="6040954"/>
            <a:ext cx="879182" cy="483323"/>
          </a:xfrm>
          <a:prstGeom prst="rightArrow">
            <a:avLst>
              <a:gd name="adj1" fmla="val 71645"/>
              <a:gd name="adj2" fmla="val 48196"/>
            </a:avLst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老化</a:t>
            </a:r>
          </a:p>
        </p:txBody>
      </p:sp>
      <p:sp>
        <p:nvSpPr>
          <p:cNvPr id="41" name="右箭头 40"/>
          <p:cNvSpPr/>
          <p:nvPr/>
        </p:nvSpPr>
        <p:spPr bwMode="auto">
          <a:xfrm>
            <a:off x="6444208" y="3631304"/>
            <a:ext cx="1440160" cy="492392"/>
          </a:xfrm>
          <a:prstGeom prst="rightArrow">
            <a:avLst>
              <a:gd name="adj1" fmla="val 71645"/>
              <a:gd name="adj2" fmla="val 48196"/>
            </a:avLst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后加工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</a:rPr>
              <a:t>申庆</a:t>
            </a:r>
            <a:r>
              <a:rPr lang="en-US" altLang="zh-CN" sz="1600" dirty="0" smtClean="0">
                <a:solidFill>
                  <a:schemeClr val="bg1"/>
                </a:solidFill>
              </a:rPr>
              <a:t>)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42" name="曲线连接符 25"/>
          <p:cNvCxnSpPr>
            <a:stCxn id="22" idx="1"/>
            <a:endCxn id="41" idx="1"/>
          </p:cNvCxnSpPr>
          <p:nvPr/>
        </p:nvCxnSpPr>
        <p:spPr bwMode="auto">
          <a:xfrm rot="5400000" flipH="1" flipV="1">
            <a:off x="5612172" y="4241484"/>
            <a:ext cx="1196020" cy="468052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6" name="曲线连接符 25"/>
          <p:cNvCxnSpPr>
            <a:stCxn id="41" idx="3"/>
            <a:endCxn id="126" idx="1"/>
          </p:cNvCxnSpPr>
          <p:nvPr/>
        </p:nvCxnSpPr>
        <p:spPr bwMode="auto">
          <a:xfrm>
            <a:off x="7884368" y="3877500"/>
            <a:ext cx="540060" cy="119602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3" name="右箭头 42"/>
          <p:cNvSpPr/>
          <p:nvPr/>
        </p:nvSpPr>
        <p:spPr bwMode="auto">
          <a:xfrm>
            <a:off x="937027" y="3233376"/>
            <a:ext cx="1330717" cy="576064"/>
          </a:xfrm>
          <a:prstGeom prst="rightArrow">
            <a:avLst>
              <a:gd name="adj1" fmla="val 71645"/>
              <a:gd name="adj2" fmla="val 48196"/>
            </a:avLst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炼胶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</a:rPr>
              <a:t>辅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线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)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47" name="曲线连接符 25"/>
          <p:cNvCxnSpPr>
            <a:stCxn id="43" idx="3"/>
            <a:endCxn id="19" idx="2"/>
          </p:cNvCxnSpPr>
          <p:nvPr/>
        </p:nvCxnSpPr>
        <p:spPr bwMode="auto">
          <a:xfrm flipH="1">
            <a:off x="2051720" y="3521408"/>
            <a:ext cx="216024" cy="1876148"/>
          </a:xfrm>
          <a:prstGeom prst="curvedConnector5">
            <a:avLst>
              <a:gd name="adj1" fmla="val -105822"/>
              <a:gd name="adj2" fmla="val 49040"/>
              <a:gd name="adj3" fmla="val 20582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0" name="右箭头 49"/>
          <p:cNvSpPr/>
          <p:nvPr/>
        </p:nvSpPr>
        <p:spPr bwMode="auto">
          <a:xfrm>
            <a:off x="6444208" y="4195704"/>
            <a:ext cx="1440160" cy="492392"/>
          </a:xfrm>
          <a:prstGeom prst="rightArrow">
            <a:avLst>
              <a:gd name="adj1" fmla="val 71645"/>
              <a:gd name="adj2" fmla="val 48196"/>
            </a:avLst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后加工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</a:rPr>
              <a:t>申密</a:t>
            </a:r>
            <a:r>
              <a:rPr lang="en-US" altLang="zh-CN" sz="1600" dirty="0" smtClean="0">
                <a:solidFill>
                  <a:schemeClr val="bg1"/>
                </a:solidFill>
              </a:rPr>
              <a:t>)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2" name="右箭头 51"/>
          <p:cNvSpPr/>
          <p:nvPr/>
        </p:nvSpPr>
        <p:spPr bwMode="auto">
          <a:xfrm>
            <a:off x="395536" y="5733256"/>
            <a:ext cx="1330717" cy="576064"/>
          </a:xfrm>
          <a:prstGeom prst="rightArrow">
            <a:avLst>
              <a:gd name="adj1" fmla="val 71645"/>
              <a:gd name="adj2" fmla="val 48196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>
                <a:solidFill>
                  <a:schemeClr val="bg1"/>
                </a:solidFill>
              </a:rPr>
              <a:t>炼胶委外</a:t>
            </a:r>
            <a:r>
              <a:rPr lang="en-US" altLang="zh-CN" sz="1600" dirty="0" smtClean="0">
                <a:solidFill>
                  <a:schemeClr val="bg1"/>
                </a:solidFill>
              </a:rPr>
              <a:t>(3</a:t>
            </a:r>
            <a:r>
              <a:rPr lang="zh-CN" altLang="en-US" sz="1600" dirty="0" smtClean="0">
                <a:solidFill>
                  <a:schemeClr val="bg1"/>
                </a:solidFill>
              </a:rPr>
              <a:t>家</a:t>
            </a:r>
            <a:r>
              <a:rPr lang="en-US" altLang="zh-CN" sz="1600" dirty="0" smtClean="0">
                <a:solidFill>
                  <a:schemeClr val="bg1"/>
                </a:solidFill>
              </a:rPr>
              <a:t>)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54" name="曲线连接符 53"/>
          <p:cNvCxnSpPr>
            <a:stCxn id="52" idx="3"/>
            <a:endCxn id="19" idx="2"/>
          </p:cNvCxnSpPr>
          <p:nvPr/>
        </p:nvCxnSpPr>
        <p:spPr bwMode="auto">
          <a:xfrm flipV="1">
            <a:off x="1726253" y="5397556"/>
            <a:ext cx="325467" cy="62373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成品发货计划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16</a:t>
            </a:r>
            <a:r>
              <a:rPr lang="zh-CN" altLang="en-US" dirty="0" smtClean="0"/>
              <a:t>周成品发货滚动计划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14</a:t>
            </a:r>
            <a:r>
              <a:rPr lang="zh-CN" altLang="en-US" dirty="0" smtClean="0"/>
              <a:t>天成品发货计划（</a:t>
            </a:r>
            <a:r>
              <a:rPr lang="en-US" altLang="zh-CN" dirty="0" smtClean="0"/>
              <a:t>2W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14</a:t>
            </a:r>
            <a:r>
              <a:rPr lang="zh-CN" altLang="en-US" dirty="0" smtClean="0"/>
              <a:t>周成品发货计划（</a:t>
            </a:r>
            <a:r>
              <a:rPr lang="en-US" altLang="zh-CN" dirty="0" smtClean="0"/>
              <a:t>14W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导入</a:t>
            </a:r>
            <a:r>
              <a:rPr lang="en-US" altLang="zh-CN" dirty="0" smtClean="0"/>
              <a:t>16</a:t>
            </a:r>
            <a:r>
              <a:rPr lang="zh-CN" altLang="en-US" dirty="0" smtClean="0"/>
              <a:t>周成品发货计划</a:t>
            </a:r>
            <a:endParaRPr lang="en-US" altLang="zh-CN" dirty="0" smtClean="0"/>
          </a:p>
          <a:p>
            <a:pPr marL="874713" lvl="1" indent="-342900">
              <a:buFont typeface="+mj-lt"/>
              <a:buAutoNum type="arabicPeriod"/>
            </a:pPr>
            <a:r>
              <a:rPr lang="zh-CN" altLang="en-US" dirty="0" smtClean="0"/>
              <a:t>接收客户计划</a:t>
            </a:r>
            <a:r>
              <a:rPr lang="en-US" altLang="zh-CN" dirty="0" smtClean="0"/>
              <a:t>/</a:t>
            </a:r>
            <a:r>
              <a:rPr lang="zh-CN" altLang="en-US" dirty="0" smtClean="0"/>
              <a:t>客户订单</a:t>
            </a:r>
            <a:endParaRPr lang="en-US" altLang="zh-CN" dirty="0" smtClean="0"/>
          </a:p>
          <a:p>
            <a:pPr marL="874713" lvl="1" indent="-342900">
              <a:buFont typeface="+mj-lt"/>
              <a:buAutoNum type="arabicPeriod"/>
            </a:pPr>
            <a:r>
              <a:rPr lang="zh-CN" altLang="en-US" dirty="0" smtClean="0"/>
              <a:t>转为成品发货计划（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874713" lvl="1" indent="-342900">
              <a:buFont typeface="+mj-lt"/>
              <a:buAutoNum type="arabicPeriod"/>
            </a:pPr>
            <a:r>
              <a:rPr lang="zh-CN" altLang="en-US" dirty="0" smtClean="0"/>
              <a:t>导入成品发货计划（每周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次）</a:t>
            </a:r>
            <a:endParaRPr lang="en-US" altLang="zh-CN" dirty="0" smtClean="0"/>
          </a:p>
          <a:p>
            <a:pPr marL="874713" lvl="1" indent="-342900">
              <a:buFont typeface="+mj-lt"/>
              <a:buAutoNum type="arabicPeriod"/>
            </a:pPr>
            <a:endParaRPr lang="en-US" altLang="zh-CN" dirty="0" smtClean="0"/>
          </a:p>
          <a:p>
            <a:pPr marL="330200" indent="-34290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6</a:t>
            </a:fld>
            <a:endParaRPr lang="de-DE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计划管理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 </a:t>
            </a:r>
            <a:r>
              <a:rPr lang="zh-CN" altLang="en-US" dirty="0" smtClean="0"/>
              <a:t>粗能力计划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7</a:t>
            </a:fld>
            <a:endParaRPr lang="de-DE" altLang="zh-CN" dirty="0"/>
          </a:p>
        </p:txBody>
      </p:sp>
      <p:sp>
        <p:nvSpPr>
          <p:cNvPr id="5" name="圆角矩形 4"/>
          <p:cNvSpPr/>
          <p:nvPr/>
        </p:nvSpPr>
        <p:spPr bwMode="auto">
          <a:xfrm>
            <a:off x="1259632" y="3573016"/>
            <a:ext cx="223224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600" dirty="0" smtClean="0"/>
              <a:t>16</a:t>
            </a:r>
            <a:r>
              <a:rPr lang="zh-CN" altLang="en-US" sz="1600" dirty="0" smtClean="0"/>
              <a:t>周产品委外计划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3203848" y="2132856"/>
            <a:ext cx="2160240" cy="648072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16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周产能平衡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(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后加工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/</a:t>
            </a:r>
            <a:r>
              <a:rPr lang="zh-CN" altLang="en-US" sz="1600" dirty="0" smtClean="0"/>
              <a:t>挤出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炼胶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)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流程图: 文档 11"/>
          <p:cNvSpPr/>
          <p:nvPr/>
        </p:nvSpPr>
        <p:spPr bwMode="auto">
          <a:xfrm>
            <a:off x="1619672" y="1412776"/>
            <a:ext cx="1656184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600" dirty="0" smtClean="0"/>
              <a:t>16</a:t>
            </a:r>
            <a:r>
              <a:rPr lang="zh-CN" altLang="en-US" sz="1600" dirty="0" smtClean="0"/>
              <a:t>周发货计划</a:t>
            </a:r>
          </a:p>
        </p:txBody>
      </p:sp>
      <p:cxnSp>
        <p:nvCxnSpPr>
          <p:cNvPr id="15" name="曲线连接符 14"/>
          <p:cNvCxnSpPr>
            <a:stCxn id="12" idx="3"/>
            <a:endCxn id="9" idx="0"/>
          </p:cNvCxnSpPr>
          <p:nvPr/>
        </p:nvCxnSpPr>
        <p:spPr bwMode="auto">
          <a:xfrm>
            <a:off x="3275856" y="1664804"/>
            <a:ext cx="1008112" cy="468052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圆角矩形 18"/>
          <p:cNvSpPr/>
          <p:nvPr/>
        </p:nvSpPr>
        <p:spPr bwMode="auto">
          <a:xfrm>
            <a:off x="3779912" y="3573016"/>
            <a:ext cx="1728192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600" dirty="0" smtClean="0"/>
              <a:t>16</a:t>
            </a:r>
            <a:r>
              <a:rPr lang="zh-CN" altLang="en-US" sz="1600" dirty="0" smtClean="0"/>
              <a:t>周粗能力计划</a:t>
            </a:r>
          </a:p>
        </p:txBody>
      </p:sp>
      <p:cxnSp>
        <p:nvCxnSpPr>
          <p:cNvPr id="23" name="曲线连接符 22"/>
          <p:cNvCxnSpPr>
            <a:stCxn id="5" idx="2"/>
            <a:endCxn id="36" idx="0"/>
          </p:cNvCxnSpPr>
          <p:nvPr/>
        </p:nvCxnSpPr>
        <p:spPr bwMode="auto">
          <a:xfrm rot="16200000" flipH="1">
            <a:off x="2699792" y="3753036"/>
            <a:ext cx="720080" cy="136815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曲线连接符 23"/>
          <p:cNvCxnSpPr>
            <a:stCxn id="9" idx="2"/>
            <a:endCxn id="19" idx="0"/>
          </p:cNvCxnSpPr>
          <p:nvPr/>
        </p:nvCxnSpPr>
        <p:spPr bwMode="auto">
          <a:xfrm rot="16200000" flipH="1">
            <a:off x="4067944" y="2996952"/>
            <a:ext cx="792088" cy="36004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曲线连接符 24"/>
          <p:cNvCxnSpPr>
            <a:stCxn id="9" idx="2"/>
            <a:endCxn id="5" idx="0"/>
          </p:cNvCxnSpPr>
          <p:nvPr/>
        </p:nvCxnSpPr>
        <p:spPr bwMode="auto">
          <a:xfrm rot="5400000">
            <a:off x="2933818" y="2222866"/>
            <a:ext cx="792088" cy="190821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圆角矩形 35"/>
          <p:cNvSpPr/>
          <p:nvPr/>
        </p:nvSpPr>
        <p:spPr bwMode="auto">
          <a:xfrm>
            <a:off x="2627784" y="4797152"/>
            <a:ext cx="223224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/>
              <a:t>16</a:t>
            </a:r>
            <a:r>
              <a:rPr lang="zh-CN" altLang="en-US" sz="1600" dirty="0" smtClean="0"/>
              <a:t>周物料需求计划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39" name="曲线连接符 38"/>
          <p:cNvCxnSpPr>
            <a:stCxn id="19" idx="2"/>
            <a:endCxn id="36" idx="0"/>
          </p:cNvCxnSpPr>
          <p:nvPr/>
        </p:nvCxnSpPr>
        <p:spPr bwMode="auto">
          <a:xfrm rot="5400000">
            <a:off x="3833918" y="3987062"/>
            <a:ext cx="720080" cy="9001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圆角矩形 41"/>
          <p:cNvSpPr/>
          <p:nvPr/>
        </p:nvSpPr>
        <p:spPr bwMode="auto">
          <a:xfrm>
            <a:off x="5796136" y="3573016"/>
            <a:ext cx="2088232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/>
              <a:t>16</a:t>
            </a:r>
            <a:r>
              <a:rPr lang="zh-CN" altLang="en-US" sz="1600" dirty="0" smtClean="0"/>
              <a:t>周产品采购计划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43" name="曲线连接符 42"/>
          <p:cNvCxnSpPr>
            <a:stCxn id="9" idx="2"/>
            <a:endCxn id="42" idx="0"/>
          </p:cNvCxnSpPr>
          <p:nvPr/>
        </p:nvCxnSpPr>
        <p:spPr bwMode="auto">
          <a:xfrm rot="16200000" flipH="1">
            <a:off x="5166066" y="1898830"/>
            <a:ext cx="792088" cy="255628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曲线连接符 65"/>
          <p:cNvCxnSpPr>
            <a:stCxn id="36" idx="2"/>
            <a:endCxn id="77" idx="0"/>
          </p:cNvCxnSpPr>
          <p:nvPr/>
        </p:nvCxnSpPr>
        <p:spPr bwMode="auto">
          <a:xfrm rot="16200000" flipH="1">
            <a:off x="3851920" y="5193196"/>
            <a:ext cx="576064" cy="79208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曲线连接符 66"/>
          <p:cNvCxnSpPr>
            <a:stCxn id="42" idx="2"/>
            <a:endCxn id="70" idx="0"/>
          </p:cNvCxnSpPr>
          <p:nvPr/>
        </p:nvCxnSpPr>
        <p:spPr bwMode="auto">
          <a:xfrm rot="16200000" flipH="1">
            <a:off x="6930262" y="3987062"/>
            <a:ext cx="720080" cy="9001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流程图: 文档 69"/>
          <p:cNvSpPr/>
          <p:nvPr/>
        </p:nvSpPr>
        <p:spPr bwMode="auto">
          <a:xfrm>
            <a:off x="7020272" y="4797152"/>
            <a:ext cx="1440160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产品采购单</a:t>
            </a:r>
          </a:p>
        </p:txBody>
      </p:sp>
      <p:sp>
        <p:nvSpPr>
          <p:cNvPr id="77" name="流程图: 文档 76"/>
          <p:cNvSpPr/>
          <p:nvPr/>
        </p:nvSpPr>
        <p:spPr bwMode="auto">
          <a:xfrm>
            <a:off x="3563888" y="5877272"/>
            <a:ext cx="1944216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进口料采购单</a:t>
            </a:r>
          </a:p>
        </p:txBody>
      </p:sp>
      <p:sp>
        <p:nvSpPr>
          <p:cNvPr id="82" name="流程图: 文档 81"/>
          <p:cNvSpPr/>
          <p:nvPr/>
        </p:nvSpPr>
        <p:spPr bwMode="auto">
          <a:xfrm>
            <a:off x="467544" y="4869160"/>
            <a:ext cx="1944216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产品委外单</a:t>
            </a:r>
            <a:endParaRPr lang="en-US" altLang="zh-CN" sz="1600" dirty="0" smtClean="0"/>
          </a:p>
        </p:txBody>
      </p:sp>
      <p:cxnSp>
        <p:nvCxnSpPr>
          <p:cNvPr id="83" name="曲线连接符 82"/>
          <p:cNvCxnSpPr>
            <a:stCxn id="5" idx="2"/>
            <a:endCxn id="82" idx="0"/>
          </p:cNvCxnSpPr>
          <p:nvPr/>
        </p:nvCxnSpPr>
        <p:spPr bwMode="auto">
          <a:xfrm rot="5400000">
            <a:off x="1511660" y="4005064"/>
            <a:ext cx="792088" cy="93610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5436096" y="2852936"/>
            <a:ext cx="1560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溢出的需求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采购</a:t>
            </a:r>
            <a:r>
              <a:rPr lang="en-US" altLang="zh-CN" sz="1400" dirty="0" smtClean="0"/>
              <a:t>)</a:t>
            </a:r>
            <a:endParaRPr lang="zh-CN" altLang="en-US" sz="1400" dirty="0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1715814" y="2852936"/>
            <a:ext cx="1560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溢出的需求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委外</a:t>
            </a:r>
            <a:r>
              <a:rPr lang="en-US" altLang="zh-CN" sz="1400" dirty="0" smtClean="0"/>
              <a:t>)</a:t>
            </a:r>
            <a:endParaRPr lang="zh-CN" altLang="en-US" sz="1400" dirty="0" smtClean="0"/>
          </a:p>
        </p:txBody>
      </p:sp>
      <p:cxnSp>
        <p:nvCxnSpPr>
          <p:cNvPr id="118" name="曲线连接符 117"/>
          <p:cNvCxnSpPr>
            <a:stCxn id="19" idx="2"/>
            <a:endCxn id="120" idx="0"/>
          </p:cNvCxnSpPr>
          <p:nvPr/>
        </p:nvCxnSpPr>
        <p:spPr bwMode="auto">
          <a:xfrm rot="16200000" flipH="1">
            <a:off x="4932040" y="3789040"/>
            <a:ext cx="720080" cy="129614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0" name="流程图: 文档 119"/>
          <p:cNvSpPr/>
          <p:nvPr/>
        </p:nvSpPr>
        <p:spPr bwMode="auto">
          <a:xfrm>
            <a:off x="5220072" y="4797152"/>
            <a:ext cx="1440160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粗能力计划</a:t>
            </a:r>
            <a:endParaRPr lang="en-US" altLang="zh-CN" sz="16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3995936" y="312668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自制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后加工粗能力计划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计算后加工</a:t>
            </a:r>
            <a:r>
              <a:rPr lang="en-US" altLang="zh-CN" dirty="0" smtClean="0"/>
              <a:t>16</a:t>
            </a:r>
            <a:r>
              <a:rPr lang="zh-CN" altLang="en-US" dirty="0" smtClean="0"/>
              <a:t>周入库计划（</a:t>
            </a:r>
            <a:r>
              <a:rPr lang="en-US" altLang="zh-CN" dirty="0" smtClean="0"/>
              <a:t>MRP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计算生产线</a:t>
            </a:r>
            <a:r>
              <a:rPr lang="en-US" altLang="zh-CN" dirty="0" smtClean="0"/>
              <a:t>16</a:t>
            </a:r>
            <a:r>
              <a:rPr lang="zh-CN" altLang="en-US" dirty="0" smtClean="0"/>
              <a:t>周工时需求</a:t>
            </a:r>
            <a:endParaRPr lang="en-US" altLang="zh-CN" dirty="0" smtClean="0"/>
          </a:p>
          <a:p>
            <a:pPr marL="903287" lvl="2" indent="-457200"/>
            <a:r>
              <a:rPr lang="zh-CN" altLang="en-US" dirty="0" smtClean="0"/>
              <a:t>工时需求</a:t>
            </a:r>
            <a:r>
              <a:rPr lang="en-US" altLang="zh-CN" dirty="0" smtClean="0"/>
              <a:t>= </a:t>
            </a:r>
            <a:r>
              <a:rPr lang="zh-CN" altLang="en-US" dirty="0" smtClean="0"/>
              <a:t>入库需求</a:t>
            </a:r>
            <a:r>
              <a:rPr lang="en-US" altLang="zh-CN" dirty="0" smtClean="0"/>
              <a:t>×</a:t>
            </a:r>
            <a:r>
              <a:rPr lang="zh-CN" altLang="en-US" dirty="0" smtClean="0"/>
              <a:t>单件工时</a:t>
            </a:r>
            <a:r>
              <a:rPr lang="en-US" altLang="zh-CN" dirty="0" smtClean="0"/>
              <a:t>+</a:t>
            </a:r>
            <a:r>
              <a:rPr lang="zh-CN" altLang="en-US" dirty="0" smtClean="0"/>
              <a:t>设置时间</a:t>
            </a:r>
            <a:r>
              <a:rPr lang="en-US" altLang="zh-CN" dirty="0" smtClean="0"/>
              <a:t>×</a:t>
            </a:r>
            <a:r>
              <a:rPr lang="zh-CN" altLang="en-US" dirty="0" smtClean="0"/>
              <a:t>切换次数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计算生产线</a:t>
            </a:r>
            <a:r>
              <a:rPr lang="en-US" altLang="zh-CN" dirty="0" smtClean="0"/>
              <a:t>16</a:t>
            </a:r>
            <a:r>
              <a:rPr lang="zh-CN" altLang="en-US" dirty="0" smtClean="0"/>
              <a:t>周可用工时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比较：生产线工时需求 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zh-CN" altLang="en-US" dirty="0" smtClean="0"/>
              <a:t>生产线可用工时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计算溢出的需求计划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将溢出的需求转化为外发需求（委外</a:t>
            </a:r>
            <a:r>
              <a:rPr lang="en-US" altLang="zh-CN" dirty="0" smtClean="0"/>
              <a:t>/</a:t>
            </a:r>
            <a:r>
              <a:rPr lang="zh-CN" altLang="en-US" dirty="0" smtClean="0"/>
              <a:t>采购）</a:t>
            </a:r>
            <a:endParaRPr lang="en-US" altLang="zh-CN" dirty="0" smtClean="0"/>
          </a:p>
          <a:p>
            <a:pPr marL="1001713" lvl="1" indent="-457200"/>
            <a:r>
              <a:rPr lang="zh-CN" altLang="en-US" dirty="0" smtClean="0"/>
              <a:t>如果无法外发，就调整工作日历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调整外发需求，释放后加工委外单</a:t>
            </a:r>
            <a:r>
              <a:rPr lang="en-US" altLang="zh-CN" dirty="0" smtClean="0"/>
              <a:t>/</a:t>
            </a:r>
            <a:r>
              <a:rPr lang="zh-CN" altLang="en-US" dirty="0" smtClean="0"/>
              <a:t>采购单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释放后加工粗能力计划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8</a:t>
            </a:fld>
            <a:endParaRPr lang="de-DE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挤出粗能力计划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计算挤出件</a:t>
            </a:r>
            <a:r>
              <a:rPr lang="en-US" altLang="zh-CN" dirty="0" smtClean="0"/>
              <a:t>16</a:t>
            </a:r>
            <a:r>
              <a:rPr lang="zh-CN" altLang="en-US" dirty="0" smtClean="0"/>
              <a:t>周生产入库计划（</a:t>
            </a:r>
            <a:r>
              <a:rPr lang="en-US" altLang="zh-CN" dirty="0" smtClean="0"/>
              <a:t>MRP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生产需求排序</a:t>
            </a:r>
            <a:endParaRPr lang="en-US" altLang="zh-CN" dirty="0" smtClean="0"/>
          </a:p>
          <a:p>
            <a:pPr marL="800100" lvl="1" indent="-255588"/>
            <a:r>
              <a:rPr lang="zh-CN" altLang="en-US" dirty="0" smtClean="0"/>
              <a:t>需求转换：按断面将挤出件需求转换为挤出条需求（</a:t>
            </a:r>
            <a:r>
              <a:rPr lang="en-US" altLang="zh-CN" dirty="0" smtClean="0"/>
              <a:t>BOM</a:t>
            </a:r>
            <a:r>
              <a:rPr lang="zh-CN" altLang="en-US" dirty="0" smtClean="0"/>
              <a:t>和单位换算）</a:t>
            </a:r>
            <a:endParaRPr lang="en-US" altLang="zh-CN" dirty="0" smtClean="0"/>
          </a:p>
          <a:p>
            <a:pPr marL="800100" lvl="1" indent="-255588"/>
            <a:r>
              <a:rPr lang="zh-CN" altLang="en-US" dirty="0" smtClean="0"/>
              <a:t>排序规则：需求优先级</a:t>
            </a:r>
            <a:r>
              <a:rPr lang="en-US" altLang="zh-CN" dirty="0" smtClean="0"/>
              <a:t>(</a:t>
            </a:r>
            <a:r>
              <a:rPr lang="zh-CN" altLang="en-US" dirty="0" smtClean="0"/>
              <a:t>小</a:t>
            </a:r>
            <a:r>
              <a:rPr lang="en-US" altLang="zh-CN" dirty="0" smtClean="0"/>
              <a:t>)+</a:t>
            </a:r>
            <a:r>
              <a:rPr lang="zh-CN" altLang="en-US" dirty="0" smtClean="0"/>
              <a:t>可用资源权属</a:t>
            </a:r>
            <a:r>
              <a:rPr lang="en-US" altLang="zh-CN" dirty="0" smtClean="0"/>
              <a:t>(</a:t>
            </a:r>
            <a:r>
              <a:rPr lang="zh-CN" altLang="en-US" dirty="0" smtClean="0"/>
              <a:t>小</a:t>
            </a:r>
            <a:r>
              <a:rPr lang="en-US" altLang="zh-CN" dirty="0" smtClean="0"/>
              <a:t>)</a:t>
            </a:r>
          </a:p>
          <a:p>
            <a:pPr marL="800100" lvl="1" indent="-255588"/>
            <a:r>
              <a:rPr lang="zh-CN" altLang="en-US" dirty="0" smtClean="0"/>
              <a:t>产品的可用资源权数：常用</a:t>
            </a:r>
            <a:r>
              <a:rPr lang="en-US" altLang="zh-CN" dirty="0" smtClean="0"/>
              <a:t>=5</a:t>
            </a:r>
            <a:r>
              <a:rPr lang="zh-CN" altLang="en-US" dirty="0" smtClean="0"/>
              <a:t>，备用</a:t>
            </a:r>
            <a:r>
              <a:rPr lang="en-US" altLang="zh-CN" dirty="0" smtClean="0"/>
              <a:t>=3</a:t>
            </a:r>
            <a:r>
              <a:rPr lang="zh-CN" altLang="en-US" dirty="0" smtClean="0"/>
              <a:t>，应急</a:t>
            </a:r>
            <a:r>
              <a:rPr lang="en-US" altLang="zh-CN" dirty="0" smtClean="0"/>
              <a:t>=1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将需求分配到常用的生产线（负荷率低的先排）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计算溢出的需求和多出的产能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将溢出的需求分配到多出的备用资源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计算溢出的需求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将溢出的需求转化为外发需求（委外</a:t>
            </a:r>
            <a:r>
              <a:rPr lang="en-US" altLang="zh-CN" dirty="0" smtClean="0"/>
              <a:t>/</a:t>
            </a:r>
            <a:r>
              <a:rPr lang="zh-CN" altLang="en-US" dirty="0" smtClean="0"/>
              <a:t>采购）</a:t>
            </a:r>
            <a:endParaRPr lang="en-US" altLang="zh-CN" dirty="0" smtClean="0"/>
          </a:p>
          <a:p>
            <a:pPr marL="903287" lvl="2" indent="-457200"/>
            <a:r>
              <a:rPr lang="zh-CN" altLang="en-US" dirty="0" smtClean="0"/>
              <a:t>如果无法外发，就调整工作日历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调整外发需求，释放挤出委外单</a:t>
            </a:r>
            <a:r>
              <a:rPr lang="en-US" altLang="zh-CN" dirty="0" smtClean="0"/>
              <a:t>/</a:t>
            </a:r>
            <a:r>
              <a:rPr lang="zh-CN" altLang="en-US" dirty="0" smtClean="0"/>
              <a:t>采购单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释放挤出粗能力计划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9</a:t>
            </a:fld>
            <a:endParaRPr lang="de-DE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5733256"/>
            <a:ext cx="316835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按挤出断面做粗能力计划，按挤出件做班产计划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-2;-2;-1"/>
</p:tagLst>
</file>

<file path=ppt/theme/theme1.xml><?xml version="1.0" encoding="utf-8"?>
<a:theme xmlns:a="http://schemas.openxmlformats.org/drawingml/2006/main" name="4S">
  <a:themeElements>
    <a:clrScheme name="1_default 3">
      <a:dk1>
        <a:srgbClr val="000000"/>
      </a:dk1>
      <a:lt1>
        <a:srgbClr val="FFFFFF"/>
      </a:lt1>
      <a:dk2>
        <a:srgbClr val="000000"/>
      </a:dk2>
      <a:lt2>
        <a:srgbClr val="B9C3CD"/>
      </a:lt2>
      <a:accent1>
        <a:srgbClr val="003399"/>
      </a:accent1>
      <a:accent2>
        <a:srgbClr val="336699"/>
      </a:accent2>
      <a:accent3>
        <a:srgbClr val="FFFFFF"/>
      </a:accent3>
      <a:accent4>
        <a:srgbClr val="000000"/>
      </a:accent4>
      <a:accent5>
        <a:srgbClr val="AAADCA"/>
      </a:accent5>
      <a:accent6>
        <a:srgbClr val="2D5C8A"/>
      </a:accent6>
      <a:hlink>
        <a:srgbClr val="6999CC"/>
      </a:hlink>
      <a:folHlink>
        <a:srgbClr val="99CCFF"/>
      </a:folHlink>
    </a:clrScheme>
    <a:fontScheme name="1_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0" rIns="9000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000" dirty="0" smtClean="0"/>
        </a:defPPr>
      </a:lstStyle>
    </a:txDef>
  </a:objectDefaults>
  <a:extraClrSchemeLst>
    <a:extraClrScheme>
      <a:clrScheme name="1_default 1">
        <a:dk1>
          <a:srgbClr val="000000"/>
        </a:dk1>
        <a:lt1>
          <a:srgbClr val="FFFFFF"/>
        </a:lt1>
        <a:dk2>
          <a:srgbClr val="000000"/>
        </a:dk2>
        <a:lt2>
          <a:srgbClr val="B9C3CD"/>
        </a:lt2>
        <a:accent1>
          <a:srgbClr val="9933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CAADAA"/>
        </a:accent5>
        <a:accent6>
          <a:srgbClr val="B95C00"/>
        </a:accent6>
        <a:hlink>
          <a:srgbClr val="FF99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2">
        <a:dk1>
          <a:srgbClr val="000000"/>
        </a:dk1>
        <a:lt1>
          <a:srgbClr val="FFFFFF"/>
        </a:lt1>
        <a:dk2>
          <a:srgbClr val="000000"/>
        </a:dk2>
        <a:lt2>
          <a:srgbClr val="B9C3CD"/>
        </a:lt2>
        <a:accent1>
          <a:srgbClr val="6600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B8AAAA"/>
        </a:accent5>
        <a:accent6>
          <a:srgbClr val="8A0000"/>
        </a:accent6>
        <a:hlink>
          <a:srgbClr val="CC3300"/>
        </a:hlink>
        <a:folHlink>
          <a:srgbClr val="FF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3">
        <a:dk1>
          <a:srgbClr val="000000"/>
        </a:dk1>
        <a:lt1>
          <a:srgbClr val="FFFFFF"/>
        </a:lt1>
        <a:dk2>
          <a:srgbClr val="000000"/>
        </a:dk2>
        <a:lt2>
          <a:srgbClr val="B9C3CD"/>
        </a:lt2>
        <a:accent1>
          <a:srgbClr val="003399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2D5C8A"/>
        </a:accent6>
        <a:hlink>
          <a:srgbClr val="6999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4">
        <a:dk1>
          <a:srgbClr val="000000"/>
        </a:dk1>
        <a:lt1>
          <a:srgbClr val="FFFFFF"/>
        </a:lt1>
        <a:dk2>
          <a:srgbClr val="000000"/>
        </a:dk2>
        <a:lt2>
          <a:srgbClr val="B9C3CD"/>
        </a:lt2>
        <a:accent1>
          <a:srgbClr val="333333"/>
        </a:accent1>
        <a:accent2>
          <a:srgbClr val="666666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5C5C5C"/>
        </a:accent6>
        <a:hlink>
          <a:srgbClr val="999999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4S</Template>
  <TotalTime>7018</TotalTime>
  <Words>1935</Words>
  <Application>Microsoft Office PowerPoint</Application>
  <PresentationFormat>全屏显示(4:3)</PresentationFormat>
  <Paragraphs>442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4S</vt:lpstr>
      <vt:lpstr>生产管理 (V1.2) TOBE SAP-MES </vt:lpstr>
      <vt:lpstr>文件信息</vt:lpstr>
      <vt:lpstr>目录</vt:lpstr>
      <vt:lpstr>PowerPoint 演示文稿</vt:lpstr>
      <vt:lpstr>申雅主生产流</vt:lpstr>
      <vt:lpstr>成品发货计划</vt:lpstr>
      <vt:lpstr>计划管理 -- 粗能力计划</vt:lpstr>
      <vt:lpstr>后加工粗能力计划</vt:lpstr>
      <vt:lpstr>挤出粗能力计划</vt:lpstr>
      <vt:lpstr>炼胶粗能力计划</vt:lpstr>
      <vt:lpstr>计划管理 -- 后加工班产计划</vt:lpstr>
      <vt:lpstr>计划管理 -- 挤出班产计划</vt:lpstr>
      <vt:lpstr>编排挤出班产计划</vt:lpstr>
      <vt:lpstr>计划管理 -- 炼胶班产计划</vt:lpstr>
      <vt:lpstr>计划模拟、跟踪和重排</vt:lpstr>
      <vt:lpstr>计划重排</vt:lpstr>
      <vt:lpstr>生产领料</vt:lpstr>
      <vt:lpstr>PowerPoint 演示文稿</vt:lpstr>
      <vt:lpstr>生产单执行 -- 后加工生产单收货</vt:lpstr>
      <vt:lpstr>生产单执行 -- 挤出生产单收货</vt:lpstr>
      <vt:lpstr>生产单执行 -- 炼胶生产单收货</vt:lpstr>
      <vt:lpstr>生产单执行界面 </vt:lpstr>
      <vt:lpstr>生产单收货界面</vt:lpstr>
      <vt:lpstr>废品计量界面</vt:lpstr>
      <vt:lpstr>插单生产</vt:lpstr>
      <vt:lpstr>投料和物料回冲</vt:lpstr>
      <vt:lpstr>成品入库</vt:lpstr>
      <vt:lpstr>特殊生产场景 -- 老化</vt:lpstr>
      <vt:lpstr>讨论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挤出线系统集成</dc:title>
  <dc:creator>lideqing</dc:creator>
  <cp:lastModifiedBy>YFGMT8299</cp:lastModifiedBy>
  <cp:revision>1086</cp:revision>
  <dcterms:created xsi:type="dcterms:W3CDTF">2012-04-21T09:53:21Z</dcterms:created>
  <dcterms:modified xsi:type="dcterms:W3CDTF">2012-08-23T03:01:09Z</dcterms:modified>
</cp:coreProperties>
</file>