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4" r:id="rId3"/>
    <p:sldId id="257" r:id="rId4"/>
    <p:sldId id="372" r:id="rId5"/>
    <p:sldId id="380" r:id="rId6"/>
    <p:sldId id="373" r:id="rId7"/>
    <p:sldId id="374" r:id="rId8"/>
    <p:sldId id="375" r:id="rId9"/>
    <p:sldId id="376" r:id="rId10"/>
    <p:sldId id="377" r:id="rId11"/>
    <p:sldId id="378" r:id="rId12"/>
    <p:sldId id="382" r:id="rId13"/>
    <p:sldId id="296" r:id="rId14"/>
    <p:sldId id="307" r:id="rId15"/>
    <p:sldId id="326" r:id="rId16"/>
    <p:sldId id="365" r:id="rId17"/>
    <p:sldId id="288" r:id="rId18"/>
    <p:sldId id="366" r:id="rId19"/>
    <p:sldId id="367" r:id="rId20"/>
    <p:sldId id="379" r:id="rId21"/>
    <p:sldId id="368" r:id="rId22"/>
    <p:sldId id="369" r:id="rId23"/>
    <p:sldId id="370" r:id="rId24"/>
    <p:sldId id="383" r:id="rId25"/>
    <p:sldId id="320" r:id="rId26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00FF"/>
    <a:srgbClr val="99FF99"/>
    <a:srgbClr val="FF0000"/>
    <a:srgbClr val="CC9900"/>
    <a:srgbClr val="FFFFFF"/>
    <a:srgbClr val="003399"/>
    <a:srgbClr val="CCCCFF"/>
    <a:srgbClr val="DDE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65542" autoAdjust="0"/>
  </p:normalViewPr>
  <p:slideViewPr>
    <p:cSldViewPr>
      <p:cViewPr varScale="1">
        <p:scale>
          <a:sx n="67" d="100"/>
          <a:sy n="6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质量管理 </a:t>
            </a:r>
            <a:r>
              <a:rPr lang="en-US" altLang="zh-CN" dirty="0" smtClean="0"/>
              <a:t>(V1.2)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2012-7-16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客户拒收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436096" y="3789040"/>
            <a:ext cx="180020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确认收发差异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流程图: 文档 3"/>
          <p:cNvSpPr/>
          <p:nvPr/>
        </p:nvSpPr>
        <p:spPr bwMode="auto">
          <a:xfrm>
            <a:off x="7164288" y="2564904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拒收实物</a:t>
            </a:r>
          </a:p>
        </p:txBody>
      </p:sp>
      <p:cxnSp>
        <p:nvCxnSpPr>
          <p:cNvPr id="5" name="曲线连接符 14"/>
          <p:cNvCxnSpPr>
            <a:stCxn id="4" idx="1"/>
            <a:endCxn id="3" idx="0"/>
          </p:cNvCxnSpPr>
          <p:nvPr/>
        </p:nvCxnSpPr>
        <p:spPr bwMode="auto">
          <a:xfrm rot="10800000" flipV="1">
            <a:off x="6336196" y="2816932"/>
            <a:ext cx="828092" cy="97210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5940152" y="486916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拒收品入库</a:t>
            </a:r>
          </a:p>
        </p:txBody>
      </p:sp>
      <p:cxnSp>
        <p:nvCxnSpPr>
          <p:cNvPr id="7" name="曲线连接符 6"/>
          <p:cNvCxnSpPr>
            <a:stCxn id="3" idx="2"/>
            <a:endCxn id="6" idx="0"/>
          </p:cNvCxnSpPr>
          <p:nvPr/>
        </p:nvCxnSpPr>
        <p:spPr bwMode="auto">
          <a:xfrm rot="16200000" flipH="1">
            <a:off x="6326759" y="4302533"/>
            <a:ext cx="576064" cy="5571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按客户回单在系统做发货确认。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在系统按拒收数确认收发差异处理。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增加库存，减少在途收发差异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拒收品入库。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拒收品报验。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客户拒收本次送货中的部分或全部。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曲线连接符 13"/>
          <p:cNvCxnSpPr>
            <a:stCxn id="16" idx="2"/>
            <a:endCxn id="22" idx="0"/>
          </p:cNvCxnSpPr>
          <p:nvPr/>
        </p:nvCxnSpPr>
        <p:spPr bwMode="auto">
          <a:xfrm rot="16200000" flipH="1">
            <a:off x="4797929" y="1818725"/>
            <a:ext cx="609388" cy="8829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流程图: 文档 15"/>
          <p:cNvSpPr/>
          <p:nvPr/>
        </p:nvSpPr>
        <p:spPr bwMode="auto">
          <a:xfrm>
            <a:off x="3995936" y="1484784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客户回单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4572000" y="2564904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发货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9" name="曲线连接符 14"/>
          <p:cNvCxnSpPr>
            <a:stCxn id="22" idx="2"/>
            <a:endCxn id="3" idx="0"/>
          </p:cNvCxnSpPr>
          <p:nvPr/>
        </p:nvCxnSpPr>
        <p:spPr bwMode="auto">
          <a:xfrm rot="16200000" flipH="1">
            <a:off x="5580112" y="3032956"/>
            <a:ext cx="720080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曲线连接符 14"/>
          <p:cNvCxnSpPr>
            <a:stCxn id="6" idx="2"/>
            <a:endCxn id="17" idx="0"/>
          </p:cNvCxnSpPr>
          <p:nvPr/>
        </p:nvCxnSpPr>
        <p:spPr bwMode="auto">
          <a:xfrm rot="16200000" flipH="1">
            <a:off x="7064587" y="5202015"/>
            <a:ext cx="432048" cy="7744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流程图: 预定义过程 16"/>
          <p:cNvSpPr/>
          <p:nvPr/>
        </p:nvSpPr>
        <p:spPr bwMode="auto">
          <a:xfrm>
            <a:off x="6623720" y="5805264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拒收品检验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客户索赔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868144" y="4077072"/>
            <a:ext cx="180020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接收索赔发票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372200" y="5157192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索赔付款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（质量损失）</a:t>
            </a:r>
          </a:p>
        </p:txBody>
      </p:sp>
      <p:cxnSp>
        <p:nvCxnSpPr>
          <p:cNvPr id="7" name="曲线连接符 6"/>
          <p:cNvCxnSpPr>
            <a:stCxn id="3" idx="2"/>
            <a:endCxn id="6" idx="0"/>
          </p:cNvCxnSpPr>
          <p:nvPr/>
        </p:nvCxnSpPr>
        <p:spPr bwMode="auto">
          <a:xfrm rot="16200000" flipH="1">
            <a:off x="6758807" y="4590565"/>
            <a:ext cx="576064" cy="5571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接收索赔单，确认索赔明细和金额。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接收客户索赔发票。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SAP</a:t>
            </a:r>
            <a:r>
              <a:rPr lang="zh-CN" altLang="en-US" sz="1600" dirty="0" smtClean="0"/>
              <a:t>按索赔发票做应付款（质量损失）。</a:t>
            </a:r>
            <a:r>
              <a:rPr lang="en-US" altLang="zh-CN" sz="1600" dirty="0" smtClean="0"/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客户对不合格品损失向供应商索赔。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曲线连接符 13"/>
          <p:cNvCxnSpPr>
            <a:stCxn id="16" idx="2"/>
            <a:endCxn id="22" idx="0"/>
          </p:cNvCxnSpPr>
          <p:nvPr/>
        </p:nvCxnSpPr>
        <p:spPr bwMode="auto">
          <a:xfrm rot="16200000" flipH="1">
            <a:off x="5229977" y="2106757"/>
            <a:ext cx="609388" cy="8829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流程图: 文档 15"/>
          <p:cNvSpPr/>
          <p:nvPr/>
        </p:nvSpPr>
        <p:spPr bwMode="auto">
          <a:xfrm>
            <a:off x="4427984" y="1772816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客户索赔单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5004048" y="285293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索赔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9" name="曲线连接符 14"/>
          <p:cNvCxnSpPr>
            <a:stCxn id="22" idx="2"/>
            <a:endCxn id="3" idx="0"/>
          </p:cNvCxnSpPr>
          <p:nvPr/>
        </p:nvCxnSpPr>
        <p:spPr bwMode="auto">
          <a:xfrm rot="16200000" flipH="1">
            <a:off x="6012160" y="3320988"/>
            <a:ext cx="720080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客户索赔退实物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6444208" y="3600400"/>
            <a:ext cx="180020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接收索赔发票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020272" y="468052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索赔付款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（质量损失）</a:t>
            </a:r>
          </a:p>
        </p:txBody>
      </p:sp>
      <p:cxnSp>
        <p:nvCxnSpPr>
          <p:cNvPr id="7" name="曲线连接符 6"/>
          <p:cNvCxnSpPr>
            <a:stCxn id="3" idx="2"/>
            <a:endCxn id="6" idx="0"/>
          </p:cNvCxnSpPr>
          <p:nvPr/>
        </p:nvCxnSpPr>
        <p:spPr bwMode="auto">
          <a:xfrm rot="16200000" flipH="1">
            <a:off x="7370875" y="4077889"/>
            <a:ext cx="576064" cy="6291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接收索赔单，确认索赔明细和金额。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接收客户索赔发票。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SAP</a:t>
            </a:r>
            <a:r>
              <a:rPr lang="zh-CN" altLang="en-US" sz="1600" dirty="0" smtClean="0"/>
              <a:t>按索赔发票做应付款（质量损失）。</a:t>
            </a:r>
            <a:r>
              <a:rPr lang="en-US" altLang="zh-CN" sz="1600" dirty="0" smtClean="0"/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接受客户退回实物，做计划外入库。 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执行索赔件检验流程。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客户对不合格品损失向供应商索赔，并退回索赔件。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曲线连接符 13"/>
          <p:cNvCxnSpPr>
            <a:stCxn id="16" idx="2"/>
            <a:endCxn id="22" idx="0"/>
          </p:cNvCxnSpPr>
          <p:nvPr/>
        </p:nvCxnSpPr>
        <p:spPr bwMode="auto">
          <a:xfrm rot="16200000" flipH="1">
            <a:off x="5518009" y="1558077"/>
            <a:ext cx="681396" cy="10989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流程图: 文档 15"/>
          <p:cNvSpPr/>
          <p:nvPr/>
        </p:nvSpPr>
        <p:spPr bwMode="auto">
          <a:xfrm>
            <a:off x="4644008" y="1296144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客户索赔单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5436096" y="244827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索赔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9" name="曲线连接符 14"/>
          <p:cNvCxnSpPr>
            <a:stCxn id="22" idx="2"/>
            <a:endCxn id="3" idx="0"/>
          </p:cNvCxnSpPr>
          <p:nvPr/>
        </p:nvCxnSpPr>
        <p:spPr bwMode="auto">
          <a:xfrm rot="16200000" flipH="1">
            <a:off x="6552220" y="2808312"/>
            <a:ext cx="648072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3995936" y="4680520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索赔件计划外入库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3" name="曲线连接符 12"/>
          <p:cNvCxnSpPr>
            <a:stCxn id="22" idx="2"/>
            <a:endCxn id="37" idx="0"/>
          </p:cNvCxnSpPr>
          <p:nvPr/>
        </p:nvCxnSpPr>
        <p:spPr bwMode="auto">
          <a:xfrm rot="5400000">
            <a:off x="5580112" y="2772308"/>
            <a:ext cx="648072" cy="10081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圆角矩形 36"/>
          <p:cNvSpPr/>
          <p:nvPr/>
        </p:nvSpPr>
        <p:spPr bwMode="auto">
          <a:xfrm>
            <a:off x="4499992" y="3600400"/>
            <a:ext cx="180020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接受退回索赔件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曲线连接符 42"/>
          <p:cNvCxnSpPr>
            <a:stCxn id="37" idx="2"/>
            <a:endCxn id="12" idx="0"/>
          </p:cNvCxnSpPr>
          <p:nvPr/>
        </p:nvCxnSpPr>
        <p:spPr bwMode="auto">
          <a:xfrm rot="5400000">
            <a:off x="4896036" y="4176464"/>
            <a:ext cx="576064" cy="4320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曲线连接符 45"/>
          <p:cNvCxnSpPr>
            <a:stCxn id="12" idx="2"/>
            <a:endCxn id="47" idx="0"/>
          </p:cNvCxnSpPr>
          <p:nvPr/>
        </p:nvCxnSpPr>
        <p:spPr bwMode="auto">
          <a:xfrm rot="5400000">
            <a:off x="4477680" y="5314900"/>
            <a:ext cx="62068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流程图: 预定义过程 46"/>
          <p:cNvSpPr/>
          <p:nvPr/>
        </p:nvSpPr>
        <p:spPr bwMode="auto">
          <a:xfrm>
            <a:off x="3563888" y="5805264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索赔件检验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278092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产品质量控制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进货检验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139952" y="213285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自动生成报验单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2987824" y="1340768"/>
            <a:ext cx="147442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收货单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进货检验标志</a:t>
            </a:r>
            <a:endParaRPr lang="en-US" altLang="zh-CN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462244" y="1592796"/>
            <a:ext cx="649816" cy="5400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4644008" y="306896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抽样检验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138627" y="2610345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148064" y="407707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质量状态确认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588677" y="358158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2" idx="0"/>
          </p:cNvCxnSpPr>
          <p:nvPr/>
        </p:nvCxnSpPr>
        <p:spPr bwMode="auto">
          <a:xfrm rot="16200000" flipH="1">
            <a:off x="6282190" y="4383106"/>
            <a:ext cx="720080" cy="11161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564904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根据收货明细和进货检验标志自动生成报验单。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增加待验库存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按检验规范抽验。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按检验结果确认物料的质量状态（合格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不合格）。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待验库存转为合格库存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不合格库存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对合格物料转入合格品存放区；对不合格品执行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不合格品处理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流程。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6444208" y="4653136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</a:t>
            </a:r>
          </a:p>
        </p:txBody>
      </p:sp>
      <p:sp>
        <p:nvSpPr>
          <p:cNvPr id="22" name="流程图: 预定义过程 21"/>
          <p:cNvSpPr/>
          <p:nvPr/>
        </p:nvSpPr>
        <p:spPr bwMode="auto">
          <a:xfrm>
            <a:off x="6156176" y="5301208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不合格品处理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3779912" y="5373216"/>
            <a:ext cx="205397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转入良品区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0" name="曲线连接符 29"/>
          <p:cNvCxnSpPr>
            <a:stCxn id="36" idx="2"/>
            <a:endCxn id="29" idx="0"/>
          </p:cNvCxnSpPr>
          <p:nvPr/>
        </p:nvCxnSpPr>
        <p:spPr bwMode="auto">
          <a:xfrm rot="5400000">
            <a:off x="5049489" y="4338537"/>
            <a:ext cx="792088" cy="12772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流程图: 文档 32"/>
          <p:cNvSpPr/>
          <p:nvPr/>
        </p:nvSpPr>
        <p:spPr bwMode="auto">
          <a:xfrm>
            <a:off x="4139952" y="4725144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合格</a:t>
            </a:r>
          </a:p>
        </p:txBody>
      </p:sp>
      <p:sp>
        <p:nvSpPr>
          <p:cNvPr id="21" name="矩形 20"/>
          <p:cNvSpPr/>
          <p:nvPr/>
        </p:nvSpPr>
        <p:spPr>
          <a:xfrm>
            <a:off x="611560" y="1484784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/>
              <a:t>非免检物料进货检验的过程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嫌疑品报验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27984" y="278092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创建报验单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流程图: 文档 20"/>
          <p:cNvSpPr/>
          <p:nvPr/>
        </p:nvSpPr>
        <p:spPr bwMode="auto">
          <a:xfrm>
            <a:off x="2915816" y="1124744"/>
            <a:ext cx="169044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不合格嫌疑产品</a:t>
            </a:r>
          </a:p>
        </p:txBody>
      </p:sp>
      <p:cxnSp>
        <p:nvCxnSpPr>
          <p:cNvPr id="22" name="曲线连接符 14"/>
          <p:cNvCxnSpPr>
            <a:stCxn id="40" idx="2"/>
            <a:endCxn id="20" idx="0"/>
          </p:cNvCxnSpPr>
          <p:nvPr/>
        </p:nvCxnSpPr>
        <p:spPr bwMode="auto">
          <a:xfrm rot="16200000" flipH="1">
            <a:off x="5040052" y="2420888"/>
            <a:ext cx="432048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4932040" y="3717032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质量检验</a:t>
            </a:r>
          </a:p>
        </p:txBody>
      </p:sp>
      <p:cxnSp>
        <p:nvCxnSpPr>
          <p:cNvPr id="25" name="曲线连接符 24"/>
          <p:cNvCxnSpPr>
            <a:stCxn id="20" idx="2"/>
            <a:endCxn id="23" idx="0"/>
          </p:cNvCxnSpPr>
          <p:nvPr/>
        </p:nvCxnSpPr>
        <p:spPr bwMode="auto">
          <a:xfrm rot="16200000" flipH="1">
            <a:off x="5426659" y="3258417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圆角矩形 27"/>
          <p:cNvSpPr/>
          <p:nvPr/>
        </p:nvSpPr>
        <p:spPr bwMode="auto">
          <a:xfrm>
            <a:off x="5436096" y="4653136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质量状态确认</a:t>
            </a:r>
          </a:p>
        </p:txBody>
      </p:sp>
      <p:cxnSp>
        <p:nvCxnSpPr>
          <p:cNvPr id="29" name="曲线连接符 28"/>
          <p:cNvCxnSpPr>
            <a:stCxn id="23" idx="2"/>
            <a:endCxn id="28" idx="0"/>
          </p:cNvCxnSpPr>
          <p:nvPr/>
        </p:nvCxnSpPr>
        <p:spPr bwMode="auto">
          <a:xfrm rot="16200000" flipH="1">
            <a:off x="5912713" y="4193649"/>
            <a:ext cx="432048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29"/>
          <p:cNvCxnSpPr>
            <a:stCxn id="28" idx="2"/>
            <a:endCxn id="33" idx="0"/>
          </p:cNvCxnSpPr>
          <p:nvPr/>
        </p:nvCxnSpPr>
        <p:spPr bwMode="auto">
          <a:xfrm rot="16200000" flipH="1">
            <a:off x="6570222" y="4959170"/>
            <a:ext cx="720080" cy="11161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流程图: 文档 30"/>
          <p:cNvSpPr/>
          <p:nvPr/>
        </p:nvSpPr>
        <p:spPr bwMode="auto">
          <a:xfrm>
            <a:off x="467544" y="2276872"/>
            <a:ext cx="3384376" cy="367240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对不合格嫌疑产品隔离、标识。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清点不合格嫌疑产品，手工创建报验单。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质量检验。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按检验结果确认物料的质量状态。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对合格物料撤除隔离，移入合格品存放区；对不合格物料执行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不合格品处理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流程。</a:t>
            </a:r>
          </a:p>
        </p:txBody>
      </p:sp>
      <p:sp>
        <p:nvSpPr>
          <p:cNvPr id="32" name="流程图: 文档 31"/>
          <p:cNvSpPr/>
          <p:nvPr/>
        </p:nvSpPr>
        <p:spPr bwMode="auto">
          <a:xfrm>
            <a:off x="6732240" y="5229200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</a:t>
            </a:r>
          </a:p>
        </p:txBody>
      </p:sp>
      <p:sp>
        <p:nvSpPr>
          <p:cNvPr id="33" name="流程图: 预定义过程 32"/>
          <p:cNvSpPr/>
          <p:nvPr/>
        </p:nvSpPr>
        <p:spPr bwMode="auto">
          <a:xfrm>
            <a:off x="6444208" y="5877272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不合格品处理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4067944" y="5949280"/>
            <a:ext cx="205397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解除隔离</a:t>
            </a:r>
          </a:p>
        </p:txBody>
      </p:sp>
      <p:cxnSp>
        <p:nvCxnSpPr>
          <p:cNvPr id="35" name="曲线连接符 34"/>
          <p:cNvCxnSpPr>
            <a:stCxn id="28" idx="2"/>
            <a:endCxn id="34" idx="0"/>
          </p:cNvCxnSpPr>
          <p:nvPr/>
        </p:nvCxnSpPr>
        <p:spPr bwMode="auto">
          <a:xfrm rot="5400000">
            <a:off x="5337521" y="4914601"/>
            <a:ext cx="792088" cy="12772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流程图: 文档 36"/>
          <p:cNvSpPr/>
          <p:nvPr/>
        </p:nvSpPr>
        <p:spPr bwMode="auto">
          <a:xfrm>
            <a:off x="4427984" y="5301208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合格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4139952" y="1844824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隔离标识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曲线连接符 14"/>
          <p:cNvCxnSpPr>
            <a:stCxn id="21" idx="3"/>
            <a:endCxn id="40" idx="0"/>
          </p:cNvCxnSpPr>
          <p:nvPr/>
        </p:nvCxnSpPr>
        <p:spPr bwMode="auto">
          <a:xfrm>
            <a:off x="4606260" y="1376772"/>
            <a:ext cx="505800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57808" y="1620089"/>
            <a:ext cx="271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仓储、使用过程中发现不合格嫌疑产品的控制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退货检验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283968" y="227687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自动生成报验单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347864" y="1340768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(</a:t>
            </a:r>
            <a:r>
              <a:rPr lang="zh-CN" altLang="en-US" sz="1600" dirty="0" smtClean="0"/>
              <a:t>退货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收货单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750276" y="1592796"/>
            <a:ext cx="505800" cy="68407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4788024" y="3212976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质量检验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282643" y="2754361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292080" y="4221088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质量状态确认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732693" y="3725597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2" idx="0"/>
          </p:cNvCxnSpPr>
          <p:nvPr/>
        </p:nvCxnSpPr>
        <p:spPr bwMode="auto">
          <a:xfrm rot="16200000" flipH="1">
            <a:off x="6498214" y="4455114"/>
            <a:ext cx="864096" cy="14041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539552" y="2636912"/>
            <a:ext cx="3456384" cy="381642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根据退货收货明细自动生成报验单。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合格库存转为待验库存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质量检验。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按检验结果确认物料的质量状态。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待验库存转为合格库存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不合格库存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对合格物料撤除隔离，移入合格品存放区；对不合格物料执行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不合格品处理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流程。</a:t>
            </a:r>
          </a:p>
        </p:txBody>
      </p:sp>
      <p:sp>
        <p:nvSpPr>
          <p:cNvPr id="22" name="流程图: 预定义过程 21"/>
          <p:cNvSpPr/>
          <p:nvPr/>
        </p:nvSpPr>
        <p:spPr bwMode="auto">
          <a:xfrm>
            <a:off x="6588224" y="5589240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不合格品处理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4427984" y="5661248"/>
            <a:ext cx="18379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解除隔离</a:t>
            </a:r>
          </a:p>
        </p:txBody>
      </p:sp>
      <p:cxnSp>
        <p:nvCxnSpPr>
          <p:cNvPr id="30" name="曲线连接符 29"/>
          <p:cNvCxnSpPr>
            <a:stCxn id="36" idx="2"/>
            <a:endCxn id="29" idx="0"/>
          </p:cNvCxnSpPr>
          <p:nvPr/>
        </p:nvCxnSpPr>
        <p:spPr bwMode="auto">
          <a:xfrm rot="5400000">
            <a:off x="5319519" y="4752583"/>
            <a:ext cx="936104" cy="881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流程图: 文档 32"/>
          <p:cNvSpPr/>
          <p:nvPr/>
        </p:nvSpPr>
        <p:spPr bwMode="auto">
          <a:xfrm>
            <a:off x="4499992" y="4941168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合格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1484784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对退货入库的不合格嫌疑产品进行检验和处理</a:t>
            </a:r>
            <a:endParaRPr lang="zh-CN" altLang="en-US" dirty="0"/>
          </a:p>
        </p:txBody>
      </p:sp>
      <p:sp>
        <p:nvSpPr>
          <p:cNvPr id="31" name="流程图: 文档 30"/>
          <p:cNvSpPr/>
          <p:nvPr/>
        </p:nvSpPr>
        <p:spPr bwMode="auto">
          <a:xfrm>
            <a:off x="6876256" y="4941168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278092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不合格品处理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不合格品处理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283968" y="191683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不合格判断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347864" y="1124744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不合格品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750276" y="1376772"/>
            <a:ext cx="505800" cy="5400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流程图: 预定义过程 18"/>
          <p:cNvSpPr/>
          <p:nvPr/>
        </p:nvSpPr>
        <p:spPr bwMode="auto">
          <a:xfrm>
            <a:off x="6588224" y="2780928"/>
            <a:ext cx="1906468" cy="504056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退货</a:t>
            </a:r>
          </a:p>
        </p:txBody>
      </p:sp>
      <p:cxnSp>
        <p:nvCxnSpPr>
          <p:cNvPr id="24" name="曲线连接符 23"/>
          <p:cNvCxnSpPr>
            <a:stCxn id="9" idx="2"/>
            <a:endCxn id="19" idx="1"/>
          </p:cNvCxnSpPr>
          <p:nvPr/>
        </p:nvCxnSpPr>
        <p:spPr bwMode="auto">
          <a:xfrm rot="16200000" flipH="1">
            <a:off x="5616116" y="2060848"/>
            <a:ext cx="612068" cy="13321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流程图: 预定义过程 35"/>
          <p:cNvSpPr/>
          <p:nvPr/>
        </p:nvSpPr>
        <p:spPr bwMode="auto">
          <a:xfrm>
            <a:off x="6588224" y="3573016"/>
            <a:ext cx="1872208" cy="504056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让步使用</a:t>
            </a:r>
          </a:p>
        </p:txBody>
      </p:sp>
      <p:cxnSp>
        <p:nvCxnSpPr>
          <p:cNvPr id="39" name="曲线连接符 38"/>
          <p:cNvCxnSpPr>
            <a:stCxn id="9" idx="2"/>
            <a:endCxn id="36" idx="1"/>
          </p:cNvCxnSpPr>
          <p:nvPr/>
        </p:nvCxnSpPr>
        <p:spPr bwMode="auto">
          <a:xfrm rot="16200000" flipH="1">
            <a:off x="5220072" y="2456892"/>
            <a:ext cx="1404156" cy="13321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9" idx="2"/>
            <a:endCxn id="22" idx="1"/>
          </p:cNvCxnSpPr>
          <p:nvPr/>
        </p:nvCxnSpPr>
        <p:spPr bwMode="auto">
          <a:xfrm rot="16200000" flipH="1">
            <a:off x="4445986" y="3230978"/>
            <a:ext cx="2952328" cy="13321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420888"/>
            <a:ext cx="3384376" cy="424847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对不合格品进行原因判断，给出判断结论。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按判断结果处理不合格品：</a:t>
            </a:r>
            <a:endParaRPr lang="en-US" altLang="zh-CN" sz="1600" dirty="0" smtClean="0"/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对判断结论为“料费”的，执行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退货流程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对判断结论为“让步”的，执行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让步使用流程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对判断结论为“返工”的，执行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返工流程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对判断结论为“工费”的，执行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报废流程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对判断结论为“挑选”的条码明细，执行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挑选流程</a:t>
            </a:r>
            <a:r>
              <a:rPr lang="en-US" altLang="zh-CN" sz="1600" dirty="0" smtClean="0"/>
              <a:t>》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5292080" y="2564904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料废</a:t>
            </a:r>
          </a:p>
        </p:txBody>
      </p:sp>
      <p:sp>
        <p:nvSpPr>
          <p:cNvPr id="22" name="流程图: 预定义过程 21"/>
          <p:cNvSpPr/>
          <p:nvPr/>
        </p:nvSpPr>
        <p:spPr bwMode="auto">
          <a:xfrm>
            <a:off x="6588224" y="5157192"/>
            <a:ext cx="1944216" cy="432048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报废</a:t>
            </a:r>
          </a:p>
        </p:txBody>
      </p:sp>
      <p:sp>
        <p:nvSpPr>
          <p:cNvPr id="29" name="流程图: 预定义过程 28"/>
          <p:cNvSpPr/>
          <p:nvPr/>
        </p:nvSpPr>
        <p:spPr bwMode="auto">
          <a:xfrm>
            <a:off x="6588224" y="4365104"/>
            <a:ext cx="1909956" cy="504056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返工</a:t>
            </a:r>
          </a:p>
        </p:txBody>
      </p:sp>
      <p:cxnSp>
        <p:nvCxnSpPr>
          <p:cNvPr id="30" name="曲线连接符 29"/>
          <p:cNvCxnSpPr>
            <a:stCxn id="9" idx="2"/>
            <a:endCxn id="29" idx="1"/>
          </p:cNvCxnSpPr>
          <p:nvPr/>
        </p:nvCxnSpPr>
        <p:spPr bwMode="auto">
          <a:xfrm rot="16200000" flipH="1">
            <a:off x="4824028" y="2852936"/>
            <a:ext cx="2196244" cy="13321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流程图: 文档 32"/>
          <p:cNvSpPr/>
          <p:nvPr/>
        </p:nvSpPr>
        <p:spPr bwMode="auto">
          <a:xfrm>
            <a:off x="5220072" y="3212976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让步</a:t>
            </a:r>
          </a:p>
        </p:txBody>
      </p:sp>
      <p:sp>
        <p:nvSpPr>
          <p:cNvPr id="42" name="流程图: 文档 41"/>
          <p:cNvSpPr/>
          <p:nvPr/>
        </p:nvSpPr>
        <p:spPr bwMode="auto">
          <a:xfrm>
            <a:off x="5292080" y="4005064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返工</a:t>
            </a:r>
          </a:p>
        </p:txBody>
      </p:sp>
      <p:sp>
        <p:nvSpPr>
          <p:cNvPr id="43" name="流程图: 文档 42"/>
          <p:cNvSpPr/>
          <p:nvPr/>
        </p:nvSpPr>
        <p:spPr bwMode="auto">
          <a:xfrm>
            <a:off x="5292080" y="4581128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工废</a:t>
            </a:r>
          </a:p>
        </p:txBody>
      </p:sp>
      <p:sp>
        <p:nvSpPr>
          <p:cNvPr id="20" name="矩形 19"/>
          <p:cNvSpPr/>
          <p:nvPr/>
        </p:nvSpPr>
        <p:spPr>
          <a:xfrm>
            <a:off x="539552" y="148478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对不合格品进行判断和后续处理</a:t>
            </a:r>
            <a:endParaRPr lang="zh-CN" altLang="en-US" dirty="0"/>
          </a:p>
        </p:txBody>
      </p:sp>
      <p:sp>
        <p:nvSpPr>
          <p:cNvPr id="23" name="流程图: 预定义过程 22"/>
          <p:cNvSpPr/>
          <p:nvPr/>
        </p:nvSpPr>
        <p:spPr bwMode="auto">
          <a:xfrm>
            <a:off x="6588224" y="5877272"/>
            <a:ext cx="1944216" cy="432048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挑选</a:t>
            </a:r>
          </a:p>
        </p:txBody>
      </p:sp>
      <p:cxnSp>
        <p:nvCxnSpPr>
          <p:cNvPr id="25" name="曲线连接符 65"/>
          <p:cNvCxnSpPr>
            <a:stCxn id="9" idx="2"/>
            <a:endCxn id="23" idx="1"/>
          </p:cNvCxnSpPr>
          <p:nvPr/>
        </p:nvCxnSpPr>
        <p:spPr bwMode="auto">
          <a:xfrm rot="16200000" flipH="1">
            <a:off x="4085946" y="3591018"/>
            <a:ext cx="3672408" cy="133214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流程图: 文档 27"/>
          <p:cNvSpPr/>
          <p:nvPr/>
        </p:nvSpPr>
        <p:spPr bwMode="auto">
          <a:xfrm>
            <a:off x="5292080" y="5301208"/>
            <a:ext cx="158417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挑选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供应商退货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19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499992" y="242088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转为退货单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491880" y="1556792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报验结果单（退货明细）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894292" y="1808820"/>
            <a:ext cx="57780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004048" y="342900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供应商确认退货单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462663" y="2934381"/>
            <a:ext cx="504056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508104" y="443711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退货单发货确认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948717" y="394162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1" idx="0"/>
          </p:cNvCxnSpPr>
          <p:nvPr/>
        </p:nvCxnSpPr>
        <p:spPr bwMode="auto">
          <a:xfrm rot="16200000" flipH="1">
            <a:off x="6372200" y="5013176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132856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对判断为“退货”的报验结果明细转为退货单。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供应商确认退货单。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退货单发货确认。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减少不合格库存，扣减采购未开票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实物退货操作。</a:t>
            </a:r>
            <a:endParaRPr lang="en-US" altLang="zh-CN" sz="1600" dirty="0" smtClean="0"/>
          </a:p>
        </p:txBody>
      </p:sp>
      <p:sp>
        <p:nvSpPr>
          <p:cNvPr id="21" name="圆角矩形 20"/>
          <p:cNvSpPr/>
          <p:nvPr/>
        </p:nvSpPr>
        <p:spPr bwMode="auto">
          <a:xfrm>
            <a:off x="5868144" y="5445224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实物退货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484784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对判断为“退货”的不合格品向供应商退货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内部退货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20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499992" y="242088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转为退货单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491880" y="1556792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报验结果单（退货明细）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894292" y="1808820"/>
            <a:ext cx="57780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004048" y="342900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退货单发货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462663" y="2934381"/>
            <a:ext cx="504056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508104" y="443711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实物退货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948717" y="394162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1" idx="0"/>
          </p:cNvCxnSpPr>
          <p:nvPr/>
        </p:nvCxnSpPr>
        <p:spPr bwMode="auto">
          <a:xfrm rot="16200000" flipH="1">
            <a:off x="6372200" y="5013176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1988840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对判断为“退货”的报验结果明细转为退货单。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退货单发货。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目的库位库存转为在途库存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实物退货操作。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退货单收货。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在途库存转为来源库位库存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5868144" y="5445224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退货单收货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1484784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对判断为“退货”的不合格品向来源库位退货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让步使用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21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364088" y="3068960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让步确认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流程图: 文档 5"/>
          <p:cNvSpPr/>
          <p:nvPr/>
        </p:nvSpPr>
        <p:spPr bwMode="auto">
          <a:xfrm>
            <a:off x="4355976" y="2204864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报验结果单（让步明细）</a:t>
            </a:r>
          </a:p>
        </p:txBody>
      </p:sp>
      <p:cxnSp>
        <p:nvCxnSpPr>
          <p:cNvPr id="7" name="曲线连接符 14"/>
          <p:cNvCxnSpPr>
            <a:stCxn id="6" idx="3"/>
            <a:endCxn id="5" idx="0"/>
          </p:cNvCxnSpPr>
          <p:nvPr/>
        </p:nvCxnSpPr>
        <p:spPr bwMode="auto">
          <a:xfrm>
            <a:off x="5758388" y="2456892"/>
            <a:ext cx="57780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5868144" y="4077072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撤除隔离，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转入合格品区</a:t>
            </a:r>
          </a:p>
        </p:txBody>
      </p:sp>
      <p:cxnSp>
        <p:nvCxnSpPr>
          <p:cNvPr id="9" name="曲线连接符 8"/>
          <p:cNvCxnSpPr>
            <a:stCxn id="5" idx="2"/>
            <a:endCxn id="8" idx="0"/>
          </p:cNvCxnSpPr>
          <p:nvPr/>
        </p:nvCxnSpPr>
        <p:spPr bwMode="auto">
          <a:xfrm rot="16200000" flipH="1">
            <a:off x="6326759" y="3582453"/>
            <a:ext cx="504056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流程图: 文档 12"/>
          <p:cNvSpPr/>
          <p:nvPr/>
        </p:nvSpPr>
        <p:spPr bwMode="auto">
          <a:xfrm>
            <a:off x="611560" y="1916832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对判断为“让步”的报验结果明细做让步确认。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不合格库存转为带让步标志的合格库存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撤除隔离，将实物转入合格品区。</a:t>
            </a:r>
            <a:endParaRPr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755576" y="1484784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对判断为“让步”的不合格品进行 让步处理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22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572000" y="227687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转为返工单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563888" y="1412776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报验结果单（返工明细）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966300" y="1664804"/>
            <a:ext cx="57780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076056" y="3140968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返工单投料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606679" y="2718357"/>
            <a:ext cx="360040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580112" y="4005064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返工操作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6092733" y="3581581"/>
            <a:ext cx="360040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1" idx="0"/>
          </p:cNvCxnSpPr>
          <p:nvPr/>
        </p:nvCxnSpPr>
        <p:spPr bwMode="auto">
          <a:xfrm rot="16200000" flipH="1">
            <a:off x="6480212" y="4545124"/>
            <a:ext cx="43204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348880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对判断为“返工”的报验结果明细转为返工单。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返工单投料。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返工操作。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返工单收货。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不合格库存转为合格库存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返工成品报验。</a:t>
            </a:r>
            <a:endParaRPr lang="en-US" altLang="zh-CN" sz="1600" dirty="0" smtClean="0"/>
          </a:p>
        </p:txBody>
      </p:sp>
      <p:sp>
        <p:nvSpPr>
          <p:cNvPr id="21" name="圆角矩形 20"/>
          <p:cNvSpPr/>
          <p:nvPr/>
        </p:nvSpPr>
        <p:spPr bwMode="auto">
          <a:xfrm>
            <a:off x="5940152" y="4941168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返工单收货</a:t>
            </a:r>
          </a:p>
          <a:p>
            <a:pPr algn="ctr"/>
            <a:endParaRPr lang="zh-CN" altLang="en-US" sz="1600" dirty="0" smtClean="0"/>
          </a:p>
        </p:txBody>
      </p:sp>
      <p:sp>
        <p:nvSpPr>
          <p:cNvPr id="14" name="矩形 13"/>
          <p:cNvSpPr/>
          <p:nvPr/>
        </p:nvSpPr>
        <p:spPr>
          <a:xfrm>
            <a:off x="539552" y="1628800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对判断为“返工”的不合格品进行返工处理</a:t>
            </a:r>
            <a:endParaRPr lang="zh-CN" altLang="en-US" dirty="0"/>
          </a:p>
        </p:txBody>
      </p:sp>
      <p:sp>
        <p:nvSpPr>
          <p:cNvPr id="16" name="流程图: 预定义过程 15"/>
          <p:cNvSpPr/>
          <p:nvPr/>
        </p:nvSpPr>
        <p:spPr bwMode="auto">
          <a:xfrm>
            <a:off x="6372200" y="5805264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不合格品处理</a:t>
            </a:r>
          </a:p>
        </p:txBody>
      </p:sp>
      <p:cxnSp>
        <p:nvCxnSpPr>
          <p:cNvPr id="17" name="曲线连接符 16"/>
          <p:cNvCxnSpPr>
            <a:stCxn id="21" idx="2"/>
            <a:endCxn id="16" idx="0"/>
          </p:cNvCxnSpPr>
          <p:nvPr/>
        </p:nvCxnSpPr>
        <p:spPr bwMode="auto">
          <a:xfrm rot="16200000" flipH="1">
            <a:off x="6966266" y="5355214"/>
            <a:ext cx="360040" cy="5400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23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4499992" y="242088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转为报废单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3491880" y="1556792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报验结果单（工废明细）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894292" y="1808820"/>
            <a:ext cx="57780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004048" y="342900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报废确认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5462663" y="2934381"/>
            <a:ext cx="504056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508104" y="443711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打印报废单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948717" y="394162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21" idx="0"/>
          </p:cNvCxnSpPr>
          <p:nvPr/>
        </p:nvCxnSpPr>
        <p:spPr bwMode="auto">
          <a:xfrm rot="16200000" flipH="1">
            <a:off x="6372200" y="5013176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1916832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对判断为“退货”的报验结果明细转为报废单。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报废确认。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不合格库存转为质量损失成本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打印报废单，签字。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废品处理。</a:t>
            </a:r>
            <a:endParaRPr lang="en-US" altLang="zh-CN" sz="1600" dirty="0" smtClean="0"/>
          </a:p>
        </p:txBody>
      </p:sp>
      <p:sp>
        <p:nvSpPr>
          <p:cNvPr id="21" name="圆角矩形 20"/>
          <p:cNvSpPr/>
          <p:nvPr/>
        </p:nvSpPr>
        <p:spPr bwMode="auto">
          <a:xfrm>
            <a:off x="5868144" y="5445224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废品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处理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1484784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对判断为“工废”的不合格品进行报废处理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24</a:t>
            </a:fld>
            <a:endParaRPr lang="de-DE" altLang="zh-CN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5905892" y="314096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转为数量库存，生成报验单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流程图: 文档 12"/>
          <p:cNvSpPr/>
          <p:nvPr/>
        </p:nvSpPr>
        <p:spPr bwMode="auto">
          <a:xfrm>
            <a:off x="4572000" y="2204864"/>
            <a:ext cx="180020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报验结果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（挑选条码明细）</a:t>
            </a:r>
          </a:p>
        </p:txBody>
      </p:sp>
      <p:cxnSp>
        <p:nvCxnSpPr>
          <p:cNvPr id="14" name="曲线连接符 14"/>
          <p:cNvCxnSpPr>
            <a:stCxn id="13" idx="3"/>
            <a:endCxn id="12" idx="0"/>
          </p:cNvCxnSpPr>
          <p:nvPr/>
        </p:nvCxnSpPr>
        <p:spPr bwMode="auto">
          <a:xfrm>
            <a:off x="6372200" y="2456892"/>
            <a:ext cx="505800" cy="68407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6697980" y="4221088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报验单执行</a:t>
            </a:r>
          </a:p>
        </p:txBody>
      </p:sp>
      <p:cxnSp>
        <p:nvCxnSpPr>
          <p:cNvPr id="16" name="曲线连接符 15"/>
          <p:cNvCxnSpPr>
            <a:stCxn id="12" idx="2"/>
            <a:endCxn id="15" idx="0"/>
          </p:cNvCxnSpPr>
          <p:nvPr/>
        </p:nvCxnSpPr>
        <p:spPr bwMode="auto">
          <a:xfrm rot="16200000" flipH="1">
            <a:off x="6976575" y="3546449"/>
            <a:ext cx="576064" cy="7732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流程图: 文档 9"/>
          <p:cNvSpPr/>
          <p:nvPr/>
        </p:nvSpPr>
        <p:spPr bwMode="auto">
          <a:xfrm>
            <a:off x="539552" y="3284984"/>
            <a:ext cx="3418636" cy="252028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对判断为“挑选”的报验结果明细转为数量的报验单。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不合格条码库存转为待验数量库存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执行报验单流程</a:t>
            </a:r>
            <a:endParaRPr lang="en-US" altLang="zh-CN" sz="16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73812" y="1268760"/>
            <a:ext cx="36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对判断为“挑选”的不合格品（条码库存）进行挑选处理。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“挑选”应用前提：</a:t>
            </a:r>
            <a:endParaRPr lang="en-US" altLang="zh-CN" sz="16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600" dirty="0" smtClean="0"/>
              <a:t>条码库存挑选（数量库存没有这个流程）</a:t>
            </a:r>
            <a:endParaRPr lang="en-US" altLang="zh-CN" sz="16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600" dirty="0" smtClean="0"/>
              <a:t>单个条码库存存在部分不合格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25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6601" y="1196752"/>
            <a:ext cx="8497887" cy="5472608"/>
          </a:xfrm>
        </p:spPr>
        <p:txBody>
          <a:bodyPr/>
          <a:lstStyle/>
          <a:p>
            <a:r>
              <a:rPr lang="zh-CN" altLang="en-US" dirty="0" smtClean="0"/>
              <a:t>客户退货流程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客户退货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客户扣货补发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客户换货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客户扣实收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客户拒收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客户索赔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客户索赔退实物</a:t>
            </a:r>
            <a:endParaRPr lang="en-US" altLang="zh-CN" sz="1600" dirty="0" smtClean="0"/>
          </a:p>
          <a:p>
            <a:pPr marL="266700" lvl="1" indent="-266700"/>
            <a:r>
              <a:rPr lang="zh-CN" altLang="en-US" sz="2000" dirty="0" smtClean="0">
                <a:ea typeface="+mn-ea"/>
                <a:cs typeface="+mn-cs"/>
              </a:rPr>
              <a:t>产品质量控制</a:t>
            </a:r>
            <a:endParaRPr lang="en-US" altLang="zh-CN" sz="2000" dirty="0" smtClean="0">
              <a:ea typeface="+mn-ea"/>
              <a:cs typeface="+mn-cs"/>
            </a:endParaRPr>
          </a:p>
          <a:p>
            <a:pPr lvl="1"/>
            <a:r>
              <a:rPr lang="zh-CN" altLang="en-US" sz="1600" dirty="0" smtClean="0"/>
              <a:t>进货检验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嫌疑品报验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退货报验</a:t>
            </a:r>
            <a:endParaRPr lang="en-US" altLang="zh-CN" sz="1600" dirty="0" smtClean="0"/>
          </a:p>
          <a:p>
            <a:r>
              <a:rPr lang="zh-CN" altLang="en-US" dirty="0" smtClean="0"/>
              <a:t>不合格品处理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供应商退货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内部退货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让步使用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返工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报废</a:t>
            </a:r>
            <a:endParaRPr lang="en-US" altLang="zh-CN" sz="1600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278092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客户退货流程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客户退货场景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1556792"/>
          <a:ext cx="8280921" cy="4304104"/>
        </p:xfrm>
        <a:graphic>
          <a:graphicData uri="http://schemas.openxmlformats.org/drawingml/2006/table">
            <a:tbl>
              <a:tblPr/>
              <a:tblGrid>
                <a:gridCol w="1512168"/>
                <a:gridCol w="3515534"/>
                <a:gridCol w="3253219"/>
              </a:tblGrid>
              <a:tr h="407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MES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流程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客户退货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不良品退回入库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退货、报验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8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客户扣货补发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不良品不退回，补发合格品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退货、发货、计划外出库（质量损失）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客户换货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不良品退回，补发合格品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退货、发货、报验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8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客户扣实收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之前的不良品不退回，扣本次的实收数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收发差异处理、计划外出库（质量损失）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客户拒收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拒收品退回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收发差异处理、报验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客户索赔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不良品不退回，客户开索赔发票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索赔（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SAP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客户索赔退实物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不良品退回，客户开索赔发票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索赔（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SAP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）</a:t>
                      </a:r>
                      <a:endParaRPr lang="en-US" altLang="zh-CN" sz="1600" b="0" i="0" u="none" strike="noStrike" kern="1200" dirty="0" smtClean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计划外入库、报验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客户退货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148064" y="2708920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退货确认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流程图: 文档 3"/>
          <p:cNvSpPr/>
          <p:nvPr/>
        </p:nvSpPr>
        <p:spPr bwMode="auto">
          <a:xfrm>
            <a:off x="4177700" y="1844824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客户退货单</a:t>
            </a:r>
          </a:p>
        </p:txBody>
      </p:sp>
      <p:cxnSp>
        <p:nvCxnSpPr>
          <p:cNvPr id="5" name="曲线连接符 14"/>
          <p:cNvCxnSpPr>
            <a:stCxn id="4" idx="3"/>
            <a:endCxn id="3" idx="0"/>
          </p:cNvCxnSpPr>
          <p:nvPr/>
        </p:nvCxnSpPr>
        <p:spPr bwMode="auto">
          <a:xfrm>
            <a:off x="5508104" y="2096852"/>
            <a:ext cx="61206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5652120" y="3789040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退货</a:t>
            </a:r>
            <a:r>
              <a:rPr lang="zh-CN" altLang="en-US" sz="1600" dirty="0" smtClean="0"/>
              <a:t>入库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曲线连接符 8"/>
          <p:cNvCxnSpPr>
            <a:stCxn id="3" idx="2"/>
            <a:endCxn id="8" idx="0"/>
          </p:cNvCxnSpPr>
          <p:nvPr/>
        </p:nvCxnSpPr>
        <p:spPr bwMode="auto">
          <a:xfrm rot="16200000" flipH="1">
            <a:off x="6066166" y="3266982"/>
            <a:ext cx="576064" cy="468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曲线连接符 9"/>
          <p:cNvCxnSpPr>
            <a:stCxn id="8" idx="2"/>
            <a:endCxn id="13" idx="0"/>
          </p:cNvCxnSpPr>
          <p:nvPr/>
        </p:nvCxnSpPr>
        <p:spPr bwMode="auto">
          <a:xfrm rot="16200000" flipH="1">
            <a:off x="6678234" y="4203086"/>
            <a:ext cx="576064" cy="7560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接收客户退货单，对实物进行质量判断，做退货确认。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在系统做退货，将退货实物入待验库。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增加库存，扣减销售未开票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自动生成报验单，执行退货检验流程。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3" name="流程图: 预定义过程 12"/>
          <p:cNvSpPr/>
          <p:nvPr/>
        </p:nvSpPr>
        <p:spPr bwMode="auto">
          <a:xfrm>
            <a:off x="6300192" y="4869160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退货检验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客户开退货单，并退回不合格品。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客户扣货补发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652120" y="285293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换货确认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流程图: 文档 3"/>
          <p:cNvSpPr/>
          <p:nvPr/>
        </p:nvSpPr>
        <p:spPr bwMode="auto">
          <a:xfrm>
            <a:off x="4499992" y="1988840"/>
            <a:ext cx="151216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客户换货通知</a:t>
            </a:r>
          </a:p>
        </p:txBody>
      </p:sp>
      <p:cxnSp>
        <p:nvCxnSpPr>
          <p:cNvPr id="5" name="曲线连接符 14"/>
          <p:cNvCxnSpPr>
            <a:stCxn id="4" idx="3"/>
            <a:endCxn id="3" idx="0"/>
          </p:cNvCxnSpPr>
          <p:nvPr/>
        </p:nvCxnSpPr>
        <p:spPr bwMode="auto">
          <a:xfrm>
            <a:off x="6012160" y="2240868"/>
            <a:ext cx="61206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曲线连接符 6"/>
          <p:cNvCxnSpPr>
            <a:stCxn id="3" idx="2"/>
            <a:endCxn id="8" idx="0"/>
          </p:cNvCxnSpPr>
          <p:nvPr/>
        </p:nvCxnSpPr>
        <p:spPr bwMode="auto">
          <a:xfrm rot="16200000" flipH="1">
            <a:off x="6570222" y="3410998"/>
            <a:ext cx="576064" cy="468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6156176" y="3933056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计划外出库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（质量损失）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流程图: 文档 10"/>
          <p:cNvSpPr/>
          <p:nvPr/>
        </p:nvSpPr>
        <p:spPr bwMode="auto">
          <a:xfrm>
            <a:off x="539552" y="2564904"/>
            <a:ext cx="3528392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接收客户不合格通知，对实物进行质量判断，做换货确认。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按换货通知在系统做计划外出库（质量损失）。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减少库存，增加质量损失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客户扣不合格品，要求补发合格品。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客户换货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4716016" y="242088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换货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流程图: 文档 3"/>
          <p:cNvSpPr/>
          <p:nvPr/>
        </p:nvSpPr>
        <p:spPr bwMode="auto">
          <a:xfrm>
            <a:off x="3635896" y="155679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客户换货通知</a:t>
            </a:r>
          </a:p>
        </p:txBody>
      </p:sp>
      <p:cxnSp>
        <p:nvCxnSpPr>
          <p:cNvPr id="5" name="曲线连接符 14"/>
          <p:cNvCxnSpPr>
            <a:stCxn id="4" idx="3"/>
            <a:endCxn id="3" idx="0"/>
          </p:cNvCxnSpPr>
          <p:nvPr/>
        </p:nvCxnSpPr>
        <p:spPr bwMode="auto">
          <a:xfrm>
            <a:off x="5076056" y="1808820"/>
            <a:ext cx="612068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5220072" y="3356992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退货</a:t>
            </a:r>
          </a:p>
        </p:txBody>
      </p:sp>
      <p:cxnSp>
        <p:nvCxnSpPr>
          <p:cNvPr id="7" name="曲线连接符 6"/>
          <p:cNvCxnSpPr>
            <a:stCxn id="3" idx="2"/>
            <a:endCxn id="6" idx="0"/>
          </p:cNvCxnSpPr>
          <p:nvPr/>
        </p:nvCxnSpPr>
        <p:spPr bwMode="auto">
          <a:xfrm rot="16200000" flipH="1">
            <a:off x="5714691" y="2898377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4355976" y="479715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发货</a:t>
            </a:r>
          </a:p>
        </p:txBody>
      </p:sp>
      <p:cxnSp>
        <p:nvCxnSpPr>
          <p:cNvPr id="9" name="曲线连接符 8"/>
          <p:cNvCxnSpPr>
            <a:stCxn id="6" idx="2"/>
            <a:endCxn id="8" idx="0"/>
          </p:cNvCxnSpPr>
          <p:nvPr/>
        </p:nvCxnSpPr>
        <p:spPr bwMode="auto">
          <a:xfrm rot="5400000">
            <a:off x="5264641" y="3888487"/>
            <a:ext cx="936104" cy="881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曲线连接符 9"/>
          <p:cNvCxnSpPr>
            <a:stCxn id="6" idx="2"/>
            <a:endCxn id="13" idx="0"/>
          </p:cNvCxnSpPr>
          <p:nvPr/>
        </p:nvCxnSpPr>
        <p:spPr bwMode="auto">
          <a:xfrm rot="16200000" flipH="1">
            <a:off x="6434771" y="3599583"/>
            <a:ext cx="936104" cy="14590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168352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接收客户换货通知，对实物进行质量判断，做换货确认。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运回退货品，在系统按换货通知做退货，将退货实物入待验库。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增加库存，扣减销售未开票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自动生成报验单，执行退货检验流程。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按换货通知做发货，交付给客户。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减少库存，增加销售未开票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3" name="流程图: 预定义过程 12"/>
          <p:cNvSpPr/>
          <p:nvPr/>
        </p:nvSpPr>
        <p:spPr bwMode="auto">
          <a:xfrm>
            <a:off x="6588224" y="4797152"/>
            <a:ext cx="2088232" cy="576064"/>
          </a:xfrm>
          <a:prstGeom prst="flowChartPredefined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退货检验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客户通知换货，退回不合格品发合格品。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客户扣实收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5868144" y="4077072"/>
            <a:ext cx="180020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确认收发差异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流程图: 文档 3"/>
          <p:cNvSpPr/>
          <p:nvPr/>
        </p:nvSpPr>
        <p:spPr bwMode="auto">
          <a:xfrm>
            <a:off x="7596336" y="2852936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收货差异</a:t>
            </a:r>
          </a:p>
        </p:txBody>
      </p:sp>
      <p:cxnSp>
        <p:nvCxnSpPr>
          <p:cNvPr id="5" name="曲线连接符 14"/>
          <p:cNvCxnSpPr>
            <a:stCxn id="4" idx="1"/>
            <a:endCxn id="3" idx="0"/>
          </p:cNvCxnSpPr>
          <p:nvPr/>
        </p:nvCxnSpPr>
        <p:spPr bwMode="auto">
          <a:xfrm rot="10800000" flipV="1">
            <a:off x="6768244" y="3104964"/>
            <a:ext cx="828092" cy="97210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6372200" y="5157192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计划外出库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（质量损失）</a:t>
            </a:r>
          </a:p>
        </p:txBody>
      </p:sp>
      <p:cxnSp>
        <p:nvCxnSpPr>
          <p:cNvPr id="7" name="曲线连接符 6"/>
          <p:cNvCxnSpPr>
            <a:stCxn id="3" idx="2"/>
            <a:endCxn id="6" idx="0"/>
          </p:cNvCxnSpPr>
          <p:nvPr/>
        </p:nvCxnSpPr>
        <p:spPr bwMode="auto">
          <a:xfrm rot="16200000" flipH="1">
            <a:off x="6758807" y="4590565"/>
            <a:ext cx="576064" cy="5571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流程图: 文档 10"/>
          <p:cNvSpPr/>
          <p:nvPr/>
        </p:nvSpPr>
        <p:spPr bwMode="auto">
          <a:xfrm>
            <a:off x="539552" y="2564904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接收客户不合格通知，对实物进行质量判断和确认。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按不合格通知在系统确认收发差异。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增加库存，减少在途收发差异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在系统做计划外出库（质量损失）。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减少库存，增加质量损失成本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11560" y="1628800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客户对之前的不合格品不退货，冲本次实收数。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曲线连接符 13"/>
          <p:cNvCxnSpPr>
            <a:stCxn id="16" idx="2"/>
            <a:endCxn id="22" idx="0"/>
          </p:cNvCxnSpPr>
          <p:nvPr/>
        </p:nvCxnSpPr>
        <p:spPr bwMode="auto">
          <a:xfrm rot="16200000" flipH="1">
            <a:off x="5229977" y="2106757"/>
            <a:ext cx="609388" cy="8829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流程图: 文档 15"/>
          <p:cNvSpPr/>
          <p:nvPr/>
        </p:nvSpPr>
        <p:spPr bwMode="auto">
          <a:xfrm>
            <a:off x="4427984" y="1772816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客户不合格通知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5004048" y="285293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不合格确认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9" name="曲线连接符 14"/>
          <p:cNvCxnSpPr>
            <a:stCxn id="22" idx="2"/>
            <a:endCxn id="3" idx="0"/>
          </p:cNvCxnSpPr>
          <p:nvPr/>
        </p:nvCxnSpPr>
        <p:spPr bwMode="auto">
          <a:xfrm rot="16200000" flipH="1">
            <a:off x="6012160" y="3320988"/>
            <a:ext cx="720080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9128</TotalTime>
  <Words>1550</Words>
  <Application>Microsoft Office PowerPoint</Application>
  <PresentationFormat>全屏显示(4:3)</PresentationFormat>
  <Paragraphs>307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4S</vt:lpstr>
      <vt:lpstr>质量管理 (V1.2) TOBE SAP-MES </vt:lpstr>
      <vt:lpstr>文件信息</vt:lpstr>
      <vt:lpstr>目录</vt:lpstr>
      <vt:lpstr>幻灯片 4</vt:lpstr>
      <vt:lpstr>客户退货场景</vt:lpstr>
      <vt:lpstr>客户退货</vt:lpstr>
      <vt:lpstr>客户扣货补发</vt:lpstr>
      <vt:lpstr>客户换货</vt:lpstr>
      <vt:lpstr>客户扣实收</vt:lpstr>
      <vt:lpstr>客户拒收</vt:lpstr>
      <vt:lpstr>客户索赔</vt:lpstr>
      <vt:lpstr>客户索赔退实物</vt:lpstr>
      <vt:lpstr>幻灯片 13</vt:lpstr>
      <vt:lpstr>进货检验</vt:lpstr>
      <vt:lpstr>嫌疑品报验</vt:lpstr>
      <vt:lpstr>退货检验</vt:lpstr>
      <vt:lpstr>幻灯片 17</vt:lpstr>
      <vt:lpstr>不合格品处理</vt:lpstr>
      <vt:lpstr>供应商退货</vt:lpstr>
      <vt:lpstr>内部退货</vt:lpstr>
      <vt:lpstr>让步使用</vt:lpstr>
      <vt:lpstr>返工</vt:lpstr>
      <vt:lpstr>报废</vt:lpstr>
      <vt:lpstr>挑选</vt:lpstr>
      <vt:lpstr>讨论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lideqing</cp:lastModifiedBy>
  <cp:revision>1365</cp:revision>
  <dcterms:created xsi:type="dcterms:W3CDTF">2012-04-21T09:53:21Z</dcterms:created>
  <dcterms:modified xsi:type="dcterms:W3CDTF">2012-07-19T05:48:10Z</dcterms:modified>
</cp:coreProperties>
</file>