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6" r:id="rId3"/>
    <p:sldId id="257" r:id="rId4"/>
    <p:sldId id="330" r:id="rId5"/>
    <p:sldId id="331" r:id="rId6"/>
    <p:sldId id="333" r:id="rId7"/>
    <p:sldId id="334" r:id="rId8"/>
    <p:sldId id="341" r:id="rId9"/>
    <p:sldId id="342" r:id="rId10"/>
    <p:sldId id="340" r:id="rId11"/>
    <p:sldId id="345" r:id="rId12"/>
    <p:sldId id="343" r:id="rId13"/>
    <p:sldId id="332" r:id="rId14"/>
    <p:sldId id="344" r:id="rId15"/>
    <p:sldId id="326" r:id="rId16"/>
    <p:sldId id="335" r:id="rId17"/>
    <p:sldId id="336" r:id="rId18"/>
    <p:sldId id="337" r:id="rId19"/>
    <p:sldId id="338" r:id="rId20"/>
    <p:sldId id="339" r:id="rId21"/>
    <p:sldId id="320" r:id="rId22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00FF"/>
    <a:srgbClr val="99FF99"/>
    <a:srgbClr val="FF0000"/>
    <a:srgbClr val="CC9900"/>
    <a:srgbClr val="FFFFFF"/>
    <a:srgbClr val="003399"/>
    <a:srgbClr val="CCCCFF"/>
    <a:srgbClr val="DDE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65542" autoAdjust="0"/>
  </p:normalViewPr>
  <p:slideViewPr>
    <p:cSldViewPr>
      <p:cViewPr varScale="1">
        <p:scale>
          <a:sx n="67" d="100"/>
          <a:sy n="6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D2DFB85-CC31-4B33-88C8-62084C1B0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657339D8-E6F8-460A-B67F-538E8868C9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539750" y="2348880"/>
            <a:ext cx="7056586" cy="936104"/>
          </a:xfrm>
        </p:spPr>
        <p:txBody>
          <a:bodyPr lIns="0" rIns="0" anchor="t"/>
          <a:lstStyle>
            <a:lvl1pPr marL="117475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altLang="zh-CN"/>
          </a:p>
        </p:txBody>
      </p:sp>
      <p:sp>
        <p:nvSpPr>
          <p:cNvPr id="13824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539552" y="3501008"/>
            <a:ext cx="4680520" cy="1512168"/>
          </a:xfrm>
          <a:noFill/>
        </p:spPr>
        <p:txBody>
          <a:bodyPr lIns="0" rIns="0"/>
          <a:lstStyle>
            <a:lvl1pPr marL="117475" indent="0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de-DE" altLang="zh-CN" dirty="0"/>
          </a:p>
        </p:txBody>
      </p:sp>
      <p:sp>
        <p:nvSpPr>
          <p:cNvPr id="37" name="矩形 36"/>
          <p:cNvSpPr/>
          <p:nvPr userDrawn="1"/>
        </p:nvSpPr>
        <p:spPr bwMode="auto">
          <a:xfrm>
            <a:off x="395536" y="1124744"/>
            <a:ext cx="8748464" cy="864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 descr="Logo-2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5" y="1227918"/>
            <a:ext cx="3672407" cy="648073"/>
          </a:xfrm>
          <a:prstGeom prst="rect">
            <a:avLst/>
          </a:prstGeom>
        </p:spPr>
      </p:pic>
      <p:pic>
        <p:nvPicPr>
          <p:cNvPr id="10" name="图片 9" descr="Sconit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6296" y="1282828"/>
            <a:ext cx="1783717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760"/>
            <a:ext cx="8497887" cy="5184576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6700" y="260350"/>
            <a:ext cx="8864600" cy="779463"/>
          </a:xfrm>
          <a:prstGeom prst="rect">
            <a:avLst/>
          </a:prstGeom>
          <a:solidFill>
            <a:schemeClr val="bg1"/>
          </a:solidFill>
          <a:ln w="9525">
            <a:solidFill>
              <a:srgbClr val="D0D3D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37219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98463" y="285750"/>
            <a:ext cx="5757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Mastertitelformat bearbeiten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760"/>
            <a:ext cx="8497887" cy="51845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Mastertextformat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231879" name="Rectangle 7"/>
          <p:cNvSpPr>
            <a:spLocks noChangeArrowheads="1"/>
          </p:cNvSpPr>
          <p:nvPr/>
        </p:nvSpPr>
        <p:spPr bwMode="ltGray">
          <a:xfrm>
            <a:off x="0" y="1171575"/>
            <a:ext cx="179388" cy="5686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231880" name="Rectangle 8"/>
          <p:cNvSpPr>
            <a:spLocks noChangeArrowheads="1"/>
          </p:cNvSpPr>
          <p:nvPr/>
        </p:nvSpPr>
        <p:spPr bwMode="ltGray">
          <a:xfrm>
            <a:off x="0" y="0"/>
            <a:ext cx="179388" cy="1114425"/>
          </a:xfrm>
          <a:prstGeom prst="rect">
            <a:avLst/>
          </a:prstGeom>
          <a:solidFill>
            <a:srgbClr val="005A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 sz="1600">
              <a:latin typeface="Futura Bk" pitchFamily="34" charset="0"/>
              <a:ea typeface="SimSun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750" y="6642194"/>
            <a:ext cx="8604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8821A7C-08C0-4627-BE1D-58080B577485}" type="slidenum">
              <a:rPr lang="zh-CN" altLang="de-DE"/>
              <a:pPr/>
              <a:t>‹#›</a:t>
            </a:fld>
            <a:endParaRPr lang="de-DE" altLang="zh-CN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8063" y="6642194"/>
            <a:ext cx="1800225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zh-CN" dirty="0"/>
          </a:p>
        </p:txBody>
      </p:sp>
      <p:pic>
        <p:nvPicPr>
          <p:cNvPr id="17" name="图片 16" descr="Logo-1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2400" y="288032"/>
            <a:ext cx="720081" cy="7524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794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12573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701800" indent="-2667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1463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26035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607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179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75100" indent="-254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750" y="2348880"/>
            <a:ext cx="7056586" cy="1224136"/>
          </a:xfrm>
        </p:spPr>
        <p:txBody>
          <a:bodyPr/>
          <a:lstStyle/>
          <a:p>
            <a:r>
              <a:rPr lang="zh-CN" altLang="en-US" dirty="0" smtClean="0"/>
              <a:t>仓储管理 </a:t>
            </a:r>
            <a:r>
              <a:rPr lang="en-US" altLang="zh-CN" dirty="0" smtClean="0"/>
              <a:t>(V1.2)</a:t>
            </a:r>
            <a:br>
              <a:rPr lang="en-US" altLang="zh-CN" dirty="0" smtClean="0"/>
            </a:br>
            <a:r>
              <a:rPr lang="en-US" altLang="zh-CN" dirty="0" smtClean="0"/>
              <a:t>TOBE SAP-MES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539552" y="3933056"/>
            <a:ext cx="4680520" cy="1512168"/>
          </a:xfrm>
        </p:spPr>
        <p:txBody>
          <a:bodyPr/>
          <a:lstStyle/>
          <a:p>
            <a:r>
              <a:rPr lang="en-US" altLang="zh-CN" dirty="0" smtClean="0"/>
              <a:t>SAP-MES</a:t>
            </a:r>
            <a:r>
              <a:rPr lang="zh-CN" altLang="en-US" dirty="0" smtClean="0"/>
              <a:t>项目组</a:t>
            </a:r>
            <a:endParaRPr lang="en-US" altLang="zh-CN" dirty="0" smtClean="0"/>
          </a:p>
          <a:p>
            <a:r>
              <a:rPr lang="en-US" altLang="zh-CN" dirty="0" smtClean="0"/>
              <a:t>2012-7-5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10</a:t>
            </a:fld>
            <a:endParaRPr lang="de-DE" altLang="zh-CN" dirty="0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7045633" y="4129086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发货</a:t>
            </a:r>
            <a:endParaRPr lang="en-US" altLang="zh-CN" sz="20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181264" y="3897339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1181265" y="4735536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1195551" y="5226085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181264" y="5711860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2267105" y="5364229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479831" y="4764916"/>
            <a:ext cx="1216034" cy="4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拣货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1389230" y="5311799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689267" y="530544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1389230" y="5786461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1689267" y="578011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1987717" y="5780111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374942" y="431326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673392" y="430691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1673392" y="481332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0" name="AutoShape 51"/>
          <p:cNvSpPr>
            <a:spLocks noChangeArrowheads="1"/>
          </p:cNvSpPr>
          <p:nvPr/>
        </p:nvSpPr>
        <p:spPr bwMode="auto">
          <a:xfrm>
            <a:off x="2629072" y="5248337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1" name="AutoShape 52"/>
          <p:cNvSpPr>
            <a:spLocks noChangeArrowheads="1"/>
          </p:cNvSpPr>
          <p:nvPr/>
        </p:nvSpPr>
        <p:spPr bwMode="auto">
          <a:xfrm>
            <a:off x="1987717" y="481332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 rot="16200000" flipH="1">
            <a:off x="2246216" y="2126703"/>
            <a:ext cx="647676" cy="1171575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848362" y="433286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6920304" y="369570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5" name="流程图: 文档 24"/>
          <p:cNvSpPr/>
          <p:nvPr/>
        </p:nvSpPr>
        <p:spPr bwMode="auto">
          <a:xfrm>
            <a:off x="1912258" y="3252748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拣货单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6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-1613698">
            <a:off x="6475241" y="3889997"/>
            <a:ext cx="514671" cy="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194" y="2460660"/>
            <a:ext cx="679460" cy="679460"/>
          </a:xfrm>
          <a:prstGeom prst="rect">
            <a:avLst/>
          </a:prstGeom>
          <a:noFill/>
        </p:spPr>
      </p:pic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266276" y="1524556"/>
            <a:ext cx="3038470" cy="1635089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Delivery Order	</a:t>
            </a:r>
            <a:endParaRPr lang="en-US" altLang="zh-CN" sz="1050" dirty="0" smtClean="0"/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MES		</a:t>
            </a:r>
            <a:r>
              <a:rPr lang="en-US" altLang="zh-CN" sz="1050" dirty="0" smtClean="0"/>
              <a:t>Dock: XXX</a:t>
            </a:r>
          </a:p>
          <a:p>
            <a:pPr marL="342900" indent="-342900">
              <a:tabLst>
                <a:tab pos="1071563" algn="l"/>
              </a:tabLst>
            </a:pP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1050" dirty="0" smtClean="0">
                <a:solidFill>
                  <a:srgbClr val="FF0000"/>
                </a:solidFill>
              </a:rPr>
              <a:t>	</a:t>
            </a:r>
            <a:r>
              <a:rPr lang="en-US" altLang="zh-CN" sz="1050" dirty="0" smtClean="0"/>
              <a:t>Wintime: 10:00  1</a:t>
            </a:r>
            <a:r>
              <a:rPr lang="en-US" altLang="zh-CN" sz="1050" baseline="30000" dirty="0" smtClean="0"/>
              <a:t>st</a:t>
            </a:r>
            <a:r>
              <a:rPr lang="en-US" altLang="zh-CN" sz="1050" dirty="0" smtClean="0"/>
              <a:t> Feb 2012</a:t>
            </a:r>
            <a:endParaRPr lang="en-US" altLang="zh-CN" sz="1200" dirty="0" smtClean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30" name="组合 7"/>
          <p:cNvGrpSpPr/>
          <p:nvPr/>
        </p:nvGrpSpPr>
        <p:grpSpPr>
          <a:xfrm>
            <a:off x="5204579" y="1568963"/>
            <a:ext cx="876299" cy="233380"/>
            <a:chOff x="3952866" y="1309670"/>
            <a:chExt cx="876299" cy="266712"/>
          </a:xfrm>
        </p:grpSpPr>
        <p:cxnSp>
          <p:nvCxnSpPr>
            <p:cNvPr id="31" name="直接连接符 30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1480210" y="325274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8" name="立方体 47"/>
          <p:cNvSpPr/>
          <p:nvPr/>
        </p:nvSpPr>
        <p:spPr bwMode="auto">
          <a:xfrm>
            <a:off x="4801933" y="4548892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9" name="图片 48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3885" y="4725084"/>
            <a:ext cx="433388" cy="433388"/>
          </a:xfrm>
          <a:prstGeom prst="rect">
            <a:avLst/>
          </a:prstGeom>
        </p:spPr>
      </p:pic>
      <p:sp>
        <p:nvSpPr>
          <p:cNvPr id="50" name="立方体 49"/>
          <p:cNvSpPr/>
          <p:nvPr/>
        </p:nvSpPr>
        <p:spPr bwMode="auto">
          <a:xfrm>
            <a:off x="4616191" y="4920362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" name="立方体 50"/>
          <p:cNvSpPr/>
          <p:nvPr/>
        </p:nvSpPr>
        <p:spPr bwMode="auto">
          <a:xfrm>
            <a:off x="3568442" y="4929887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2" name="图片 51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2328" y="5153709"/>
            <a:ext cx="433388" cy="447677"/>
          </a:xfrm>
          <a:prstGeom prst="rect">
            <a:avLst/>
          </a:prstGeom>
        </p:spPr>
      </p:pic>
      <p:sp>
        <p:nvSpPr>
          <p:cNvPr id="53" name="立方体 52"/>
          <p:cNvSpPr/>
          <p:nvPr/>
        </p:nvSpPr>
        <p:spPr bwMode="auto">
          <a:xfrm>
            <a:off x="3892298" y="5139439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4" name="图片 53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1385" y="5315634"/>
            <a:ext cx="433388" cy="433388"/>
          </a:xfrm>
          <a:prstGeom prst="rect">
            <a:avLst/>
          </a:prstGeom>
        </p:spPr>
      </p:pic>
      <p:pic>
        <p:nvPicPr>
          <p:cNvPr id="55" name="图片 54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9573" y="5110847"/>
            <a:ext cx="433388" cy="433388"/>
          </a:xfrm>
          <a:prstGeom prst="rect">
            <a:avLst/>
          </a:prstGeom>
        </p:spPr>
      </p:pic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848362" y="181258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7" name="流程图: 文档 56"/>
          <p:cNvSpPr/>
          <p:nvPr/>
        </p:nvSpPr>
        <p:spPr bwMode="auto">
          <a:xfrm>
            <a:off x="6440798" y="5013176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送货单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计划外入库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11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148064" y="285293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创建计划外入库单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4139952" y="2060848"/>
            <a:ext cx="1330404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批准的计划外入库单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5470356" y="2312876"/>
            <a:ext cx="649816" cy="5400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652120" y="378904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入库确认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6146739" y="3330425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6156176" y="479715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实物入库操作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6596789" y="430166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132856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凭批准的计划外入库单创建计划外入库单（指定：类型、成本中心号、</a:t>
            </a:r>
            <a:r>
              <a:rPr lang="en-US" altLang="zh-CN" sz="1600" dirty="0" smtClean="0"/>
              <a:t>WBS</a:t>
            </a:r>
            <a:r>
              <a:rPr lang="zh-CN" altLang="en-US" sz="1600" dirty="0" smtClean="0"/>
              <a:t>号等）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入库确认。 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增加库存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实物入库操作。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1628800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帐外物资转库存</a:t>
            </a:r>
            <a:endParaRPr lang="en-US" altLang="zh-CN" dirty="0" smtClean="0"/>
          </a:p>
          <a:p>
            <a:r>
              <a:rPr lang="zh-CN" altLang="en-US" sz="1600" dirty="0" smtClean="0">
                <a:solidFill>
                  <a:srgbClr val="000000"/>
                </a:solidFill>
              </a:rPr>
              <a:t>应用场景：试制件入库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计划外出库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12</a:t>
            </a:fld>
            <a:endParaRPr lang="de-DE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148064" y="2852936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创建计划外入库单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文档 11"/>
          <p:cNvSpPr/>
          <p:nvPr/>
        </p:nvSpPr>
        <p:spPr bwMode="auto">
          <a:xfrm>
            <a:off x="4211960" y="2060848"/>
            <a:ext cx="1258396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批准的计划外领料单</a:t>
            </a:r>
          </a:p>
        </p:txBody>
      </p:sp>
      <p:cxnSp>
        <p:nvCxnSpPr>
          <p:cNvPr id="15" name="曲线连接符 14"/>
          <p:cNvCxnSpPr>
            <a:stCxn id="12" idx="3"/>
            <a:endCxn id="9" idx="0"/>
          </p:cNvCxnSpPr>
          <p:nvPr/>
        </p:nvCxnSpPr>
        <p:spPr bwMode="auto">
          <a:xfrm>
            <a:off x="5470356" y="2312876"/>
            <a:ext cx="649816" cy="5400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圆角矩形 18"/>
          <p:cNvSpPr/>
          <p:nvPr/>
        </p:nvSpPr>
        <p:spPr bwMode="auto">
          <a:xfrm>
            <a:off x="5652120" y="3789040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入库确认</a:t>
            </a:r>
          </a:p>
        </p:txBody>
      </p:sp>
      <p:cxnSp>
        <p:nvCxnSpPr>
          <p:cNvPr id="24" name="曲线连接符 23"/>
          <p:cNvCxnSpPr>
            <a:stCxn id="9" idx="2"/>
            <a:endCxn id="19" idx="0"/>
          </p:cNvCxnSpPr>
          <p:nvPr/>
        </p:nvCxnSpPr>
        <p:spPr bwMode="auto">
          <a:xfrm rot="16200000" flipH="1">
            <a:off x="6146739" y="3330425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圆角矩形 35"/>
          <p:cNvSpPr/>
          <p:nvPr/>
        </p:nvSpPr>
        <p:spPr bwMode="auto">
          <a:xfrm>
            <a:off x="6156176" y="479715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实物入库操作</a:t>
            </a:r>
          </a:p>
        </p:txBody>
      </p:sp>
      <p:cxnSp>
        <p:nvCxnSpPr>
          <p:cNvPr id="39" name="曲线连接符 38"/>
          <p:cNvCxnSpPr>
            <a:stCxn id="19" idx="2"/>
            <a:endCxn id="36" idx="0"/>
          </p:cNvCxnSpPr>
          <p:nvPr/>
        </p:nvCxnSpPr>
        <p:spPr bwMode="auto">
          <a:xfrm rot="16200000" flipH="1">
            <a:off x="6596789" y="4301661"/>
            <a:ext cx="504056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3140968"/>
            <a:ext cx="324036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凭批准的领料单创建计划外入库单（指定：成本中心</a:t>
            </a:r>
            <a:r>
              <a:rPr lang="en-US" altLang="zh-CN" sz="1600" dirty="0" smtClean="0"/>
              <a:t>/WBS</a:t>
            </a:r>
            <a:r>
              <a:rPr lang="zh-CN" altLang="en-US" sz="1600" dirty="0" smtClean="0"/>
              <a:t>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试制订单等）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出库确认。 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减少库存，增加费用成本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实物出库操作。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1412776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非生产性领料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</a:rPr>
              <a:t>应用场景：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部门领料（指定部门成本中心）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项目领料（指定项目号）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试制订单发料（指定试制生产订单）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185738" indent="-185738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辅料发料（指定车间成本中心）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13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852936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库内业务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仓库库存盘点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14</a:t>
            </a:fld>
            <a:endParaRPr lang="de-DE" altLang="zh-CN" dirty="0"/>
          </a:p>
        </p:txBody>
      </p:sp>
      <p:sp>
        <p:nvSpPr>
          <p:cNvPr id="21" name="流程图: 文档 20"/>
          <p:cNvSpPr/>
          <p:nvPr/>
        </p:nvSpPr>
        <p:spPr bwMode="auto">
          <a:xfrm>
            <a:off x="467544" y="2420888"/>
            <a:ext cx="4536504" cy="352839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创建并释放盘点单，并打印。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输入盘点单号，扫描库格条码和物料条码盘点。</a:t>
            </a:r>
            <a:endParaRPr lang="en-US" altLang="zh-CN" sz="1600" dirty="0" smtClean="0"/>
          </a:p>
          <a:p>
            <a:pPr marL="442913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如果本库位条码库格不符，则自动调整。</a:t>
            </a:r>
            <a:endParaRPr lang="en-US" altLang="zh-CN" sz="1600" dirty="0" smtClean="0"/>
          </a:p>
          <a:p>
            <a:pPr marL="442913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如果盘盈条码属于其他库位，则克隆新条码后再扫描。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确认盘点差异。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自动更新条码库存 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库存差异转库存损失成本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5220072" y="1988840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释放盘点单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724128" y="2924944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扫描条码盘点</a:t>
            </a:r>
          </a:p>
        </p:txBody>
      </p:sp>
      <p:cxnSp>
        <p:nvCxnSpPr>
          <p:cNvPr id="26" name="曲线连接符 25"/>
          <p:cNvCxnSpPr>
            <a:stCxn id="22" idx="2"/>
            <a:endCxn id="25" idx="0"/>
          </p:cNvCxnSpPr>
          <p:nvPr/>
        </p:nvCxnSpPr>
        <p:spPr bwMode="auto">
          <a:xfrm rot="16200000" flipH="1">
            <a:off x="6218747" y="2466329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6228184" y="3861048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确认盘点差异</a:t>
            </a:r>
          </a:p>
        </p:txBody>
      </p:sp>
      <p:cxnSp>
        <p:nvCxnSpPr>
          <p:cNvPr id="28" name="曲线连接符 27"/>
          <p:cNvCxnSpPr>
            <a:stCxn id="25" idx="2"/>
            <a:endCxn id="27" idx="0"/>
          </p:cNvCxnSpPr>
          <p:nvPr/>
        </p:nvCxnSpPr>
        <p:spPr bwMode="auto">
          <a:xfrm rot="16200000" flipH="1">
            <a:off x="6704801" y="3401561"/>
            <a:ext cx="432048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圆角矩形 29"/>
          <p:cNvSpPr/>
          <p:nvPr/>
        </p:nvSpPr>
        <p:spPr bwMode="auto">
          <a:xfrm>
            <a:off x="6588224" y="479715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自动更新库存</a:t>
            </a:r>
          </a:p>
        </p:txBody>
      </p:sp>
      <p:cxnSp>
        <p:nvCxnSpPr>
          <p:cNvPr id="31" name="曲线连接符 30"/>
          <p:cNvCxnSpPr>
            <a:stCxn id="27" idx="2"/>
            <a:endCxn id="30" idx="0"/>
          </p:cNvCxnSpPr>
          <p:nvPr/>
        </p:nvCxnSpPr>
        <p:spPr bwMode="auto">
          <a:xfrm rot="16200000" flipH="1">
            <a:off x="7128284" y="4401108"/>
            <a:ext cx="43204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539552" y="1340768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仓库库存原则上以条码库存管理，按扫描条码的方式盘点。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线边库存盘点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15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427984" y="1628800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释放盘点单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32040" y="2564904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库存盘点，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记录实盘数</a:t>
            </a:r>
          </a:p>
        </p:txBody>
      </p:sp>
      <p:cxnSp>
        <p:nvCxnSpPr>
          <p:cNvPr id="7" name="曲线连接符 6"/>
          <p:cNvCxnSpPr>
            <a:stCxn id="5" idx="2"/>
            <a:endCxn id="6" idx="0"/>
          </p:cNvCxnSpPr>
          <p:nvPr/>
        </p:nvCxnSpPr>
        <p:spPr bwMode="auto">
          <a:xfrm rot="16200000" flipH="1">
            <a:off x="5426659" y="2106289"/>
            <a:ext cx="432048" cy="4851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5436096" y="3501008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导入盘点结果</a:t>
            </a:r>
          </a:p>
        </p:txBody>
      </p:sp>
      <p:cxnSp>
        <p:nvCxnSpPr>
          <p:cNvPr id="9" name="曲线连接符 8"/>
          <p:cNvCxnSpPr>
            <a:stCxn id="6" idx="2"/>
            <a:endCxn id="8" idx="0"/>
          </p:cNvCxnSpPr>
          <p:nvPr/>
        </p:nvCxnSpPr>
        <p:spPr bwMode="auto">
          <a:xfrm rot="16200000" flipH="1">
            <a:off x="5912713" y="3041521"/>
            <a:ext cx="432048" cy="4869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圆角矩形 9"/>
          <p:cNvSpPr/>
          <p:nvPr/>
        </p:nvSpPr>
        <p:spPr bwMode="auto">
          <a:xfrm>
            <a:off x="5796136" y="443711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确认库存差异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曲线连接符 10"/>
          <p:cNvCxnSpPr>
            <a:stCxn id="8" idx="2"/>
            <a:endCxn id="10" idx="0"/>
          </p:cNvCxnSpPr>
          <p:nvPr/>
        </p:nvCxnSpPr>
        <p:spPr bwMode="auto">
          <a:xfrm rot="16200000" flipH="1">
            <a:off x="6336196" y="4041068"/>
            <a:ext cx="432048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圆角矩形 13"/>
          <p:cNvSpPr/>
          <p:nvPr/>
        </p:nvSpPr>
        <p:spPr bwMode="auto">
          <a:xfrm>
            <a:off x="6300192" y="5373216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自动更新库存</a:t>
            </a:r>
          </a:p>
        </p:txBody>
      </p:sp>
      <p:cxnSp>
        <p:nvCxnSpPr>
          <p:cNvPr id="15" name="曲线连接符 14"/>
          <p:cNvCxnSpPr>
            <a:stCxn id="10" idx="2"/>
            <a:endCxn id="14" idx="0"/>
          </p:cNvCxnSpPr>
          <p:nvPr/>
        </p:nvCxnSpPr>
        <p:spPr bwMode="auto">
          <a:xfrm rot="16200000" flipH="1">
            <a:off x="6768244" y="4905164"/>
            <a:ext cx="432048" cy="5040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流程图: 文档 16"/>
          <p:cNvSpPr/>
          <p:nvPr/>
        </p:nvSpPr>
        <p:spPr bwMode="auto">
          <a:xfrm>
            <a:off x="539552" y="3284984"/>
            <a:ext cx="3240360" cy="309634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创建并释放盘点单。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库存盘点，记录实盘数。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导入盘点结果。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确认差异。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自动更新库存。 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库存差异转库存损失成本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16" name="矩形 15"/>
          <p:cNvSpPr/>
          <p:nvPr/>
        </p:nvSpPr>
        <p:spPr>
          <a:xfrm>
            <a:off x="539552" y="1355284"/>
            <a:ext cx="3672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线边库存原则上以数量库存管理，按清点实物数量的方式盘点。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线边库存允许一定的容差率（由物流部规定），当盘点差异小于一定的值的时候，可以不调整。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16</a:t>
            </a:fld>
            <a:endParaRPr lang="de-DE" altLang="zh-CN" dirty="0"/>
          </a:p>
        </p:txBody>
      </p:sp>
      <p:sp>
        <p:nvSpPr>
          <p:cNvPr id="12" name="流程图: 文档 11"/>
          <p:cNvSpPr/>
          <p:nvPr/>
        </p:nvSpPr>
        <p:spPr bwMode="auto">
          <a:xfrm>
            <a:off x="4105692" y="4005064"/>
            <a:ext cx="104237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翻箱</a:t>
            </a:r>
          </a:p>
        </p:txBody>
      </p:sp>
      <p:cxnSp>
        <p:nvCxnSpPr>
          <p:cNvPr id="15" name="曲线连接符 14"/>
          <p:cNvCxnSpPr>
            <a:stCxn id="25" idx="3"/>
            <a:endCxn id="35" idx="0"/>
          </p:cNvCxnSpPr>
          <p:nvPr/>
        </p:nvCxnSpPr>
        <p:spPr bwMode="auto">
          <a:xfrm rot="16200000" flipH="1">
            <a:off x="4335372" y="2749057"/>
            <a:ext cx="1634084" cy="15011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流程图: 文档 69"/>
          <p:cNvSpPr/>
          <p:nvPr/>
        </p:nvSpPr>
        <p:spPr bwMode="auto">
          <a:xfrm>
            <a:off x="467544" y="2060848"/>
            <a:ext cx="2880320" cy="36004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扫描旧条码按新包装规格克隆新条码。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将新条码粘贴在新包装上。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扫描新旧条码翻箱，旧条码库存自动转为新条码库存。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应用场景：</a:t>
            </a:r>
            <a:endParaRPr lang="en-US" altLang="zh-CN" sz="16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成品库翻箱后发货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物料库翻箱后配送上线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2" descr="http://ts4.cn.mm.bing.net/images/thumbnail.aspx?q=1435034325727&amp;id=3498b846a99f9073aa85033dab044980&amp;url=http%3a%2f%2fcard.dayintou.com%2fimages%2fgoods%2f20100128%2ff0a5d10f05b281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132856"/>
            <a:ext cx="687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6084168" y="1628800"/>
            <a:ext cx="11049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>
                <a:effectLst/>
                <a:latin typeface="宋体" charset="-122"/>
                <a:ea typeface="宋体" charset="-122"/>
              </a:rPr>
              <a:t>克隆条码</a:t>
            </a:r>
            <a:endParaRPr lang="en-US" altLang="zh-CN" sz="1800" dirty="0">
              <a:effectLst/>
              <a:latin typeface="宋体" charset="-122"/>
              <a:ea typeface="宋体" charset="-122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5004048" y="414908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23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5663696" y="2263463"/>
            <a:ext cx="449262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立方体 24"/>
          <p:cNvSpPr/>
          <p:nvPr/>
        </p:nvSpPr>
        <p:spPr bwMode="auto">
          <a:xfrm>
            <a:off x="3779912" y="1700808"/>
            <a:ext cx="1489323" cy="981769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26" name="图片 70" descr="barcode.ic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98884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5580112" y="184482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5" name="立方体 34"/>
          <p:cNvSpPr/>
          <p:nvPr/>
        </p:nvSpPr>
        <p:spPr bwMode="auto">
          <a:xfrm>
            <a:off x="5508104" y="4316661"/>
            <a:ext cx="681732" cy="432048"/>
          </a:xfrm>
          <a:prstGeom prst="cub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zh-CN" altLang="en-US" sz="1200" b="1" dirty="0"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立方体 36"/>
          <p:cNvSpPr/>
          <p:nvPr/>
        </p:nvSpPr>
        <p:spPr bwMode="auto">
          <a:xfrm>
            <a:off x="6876256" y="3645024"/>
            <a:ext cx="648072" cy="432048"/>
          </a:xfrm>
          <a:prstGeom prst="cub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zh-CN" altLang="en-US" sz="1200" b="1" dirty="0"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立方体 37"/>
          <p:cNvSpPr/>
          <p:nvPr/>
        </p:nvSpPr>
        <p:spPr bwMode="auto">
          <a:xfrm>
            <a:off x="6372200" y="4388669"/>
            <a:ext cx="648072" cy="432048"/>
          </a:xfrm>
          <a:prstGeom prst="cub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zh-CN" altLang="en-US" sz="1200" b="1" dirty="0"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2" name="曲线连接符 41"/>
          <p:cNvCxnSpPr>
            <a:stCxn id="25" idx="3"/>
            <a:endCxn id="38" idx="0"/>
          </p:cNvCxnSpPr>
          <p:nvPr/>
        </p:nvCxnSpPr>
        <p:spPr bwMode="auto">
          <a:xfrm rot="16200000" flipH="1">
            <a:off x="4723001" y="2361428"/>
            <a:ext cx="1706092" cy="2348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曲线连接符 41"/>
          <p:cNvCxnSpPr>
            <a:stCxn id="25" idx="3"/>
            <a:endCxn id="37" idx="1"/>
          </p:cNvCxnSpPr>
          <p:nvPr/>
        </p:nvCxnSpPr>
        <p:spPr bwMode="auto">
          <a:xfrm rot="16200000" flipH="1">
            <a:off x="5238840" y="1845589"/>
            <a:ext cx="1070459" cy="27444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组合 70"/>
          <p:cNvGrpSpPr/>
          <p:nvPr/>
        </p:nvGrpSpPr>
        <p:grpSpPr>
          <a:xfrm>
            <a:off x="5652120" y="4532685"/>
            <a:ext cx="360040" cy="144016"/>
            <a:chOff x="4355976" y="4725144"/>
            <a:chExt cx="389184" cy="216024"/>
          </a:xfrm>
        </p:grpSpPr>
        <p:cxnSp>
          <p:nvCxnSpPr>
            <p:cNvPr id="56" name="直接连接符 55"/>
            <p:cNvCxnSpPr/>
            <p:nvPr/>
          </p:nvCxnSpPr>
          <p:spPr bwMode="auto">
            <a:xfrm>
              <a:off x="435597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3988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45512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499992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44565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601144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469525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44008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7451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91"/>
          <p:cNvGrpSpPr/>
          <p:nvPr/>
        </p:nvGrpSpPr>
        <p:grpSpPr>
          <a:xfrm>
            <a:off x="6472784" y="4576117"/>
            <a:ext cx="360040" cy="144016"/>
            <a:chOff x="4355976" y="4725144"/>
            <a:chExt cx="389184" cy="216024"/>
          </a:xfrm>
        </p:grpSpPr>
        <p:cxnSp>
          <p:nvCxnSpPr>
            <p:cNvPr id="93" name="直接连接符 92"/>
            <p:cNvCxnSpPr/>
            <p:nvPr/>
          </p:nvCxnSpPr>
          <p:spPr bwMode="auto">
            <a:xfrm>
              <a:off x="435597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43988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45512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499992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44565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4601144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69525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644008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7451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101"/>
          <p:cNvGrpSpPr/>
          <p:nvPr/>
        </p:nvGrpSpPr>
        <p:grpSpPr>
          <a:xfrm>
            <a:off x="6962552" y="3817616"/>
            <a:ext cx="360040" cy="144016"/>
            <a:chOff x="4355976" y="4725144"/>
            <a:chExt cx="389184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435597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43988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455124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499992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44565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601144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4695256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4644008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4745160" y="4725144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2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19986302">
            <a:off x="4583576" y="4423705"/>
            <a:ext cx="449262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流程图: 文档 115"/>
          <p:cNvSpPr/>
          <p:nvPr/>
        </p:nvSpPr>
        <p:spPr bwMode="auto">
          <a:xfrm>
            <a:off x="7308304" y="4221088"/>
            <a:ext cx="104237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粘贴条码</a:t>
            </a:r>
          </a:p>
        </p:txBody>
      </p:sp>
      <p:sp>
        <p:nvSpPr>
          <p:cNvPr id="117" name="Text Box 56"/>
          <p:cNvSpPr txBox="1">
            <a:spLocks noChangeArrowheads="1"/>
          </p:cNvSpPr>
          <p:nvPr/>
        </p:nvSpPr>
        <p:spPr bwMode="auto">
          <a:xfrm>
            <a:off x="7524328" y="465313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17</a:t>
            </a:fld>
            <a:endParaRPr lang="de-DE" altLang="zh-CN" dirty="0"/>
          </a:p>
        </p:txBody>
      </p:sp>
      <p:sp>
        <p:nvSpPr>
          <p:cNvPr id="70" name="流程图: 文档 69"/>
          <p:cNvSpPr/>
          <p:nvPr/>
        </p:nvSpPr>
        <p:spPr bwMode="auto">
          <a:xfrm>
            <a:off x="467544" y="1916832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扫描条码拆箱，条码库存自动转为数量库存。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7308304" y="2636912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>
                <a:effectLst/>
                <a:latin typeface="宋体" charset="-122"/>
                <a:ea typeface="宋体" charset="-122"/>
              </a:rPr>
              <a:t>拆箱</a:t>
            </a:r>
            <a:endParaRPr lang="en-US" altLang="zh-CN" sz="1800" dirty="0">
              <a:effectLst/>
              <a:latin typeface="宋体" charset="-122"/>
              <a:ea typeface="宋体" charset="-122"/>
            </a:endParaRPr>
          </a:p>
        </p:txBody>
      </p:sp>
      <p:pic>
        <p:nvPicPr>
          <p:cNvPr id="23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19986302">
            <a:off x="6743816" y="2911535"/>
            <a:ext cx="449262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立方体 24"/>
          <p:cNvSpPr/>
          <p:nvPr/>
        </p:nvSpPr>
        <p:spPr bwMode="auto">
          <a:xfrm>
            <a:off x="4860032" y="2348880"/>
            <a:ext cx="1489323" cy="981769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26" name="图片 70" descr="barcode.ico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636912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6660232" y="2492896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552" y="1484784"/>
            <a:ext cx="228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条码库存转数量库存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应用：零星发料准备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18</a:t>
            </a:fld>
            <a:endParaRPr lang="de-DE" altLang="zh-CN" dirty="0"/>
          </a:p>
        </p:txBody>
      </p:sp>
      <p:sp>
        <p:nvSpPr>
          <p:cNvPr id="12" name="流程图: 文档 11"/>
          <p:cNvSpPr/>
          <p:nvPr/>
        </p:nvSpPr>
        <p:spPr bwMode="auto">
          <a:xfrm>
            <a:off x="4954885" y="4869160"/>
            <a:ext cx="104237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装箱</a:t>
            </a:r>
          </a:p>
        </p:txBody>
      </p:sp>
      <p:sp>
        <p:nvSpPr>
          <p:cNvPr id="70" name="流程图: 文档 69"/>
          <p:cNvSpPr/>
          <p:nvPr/>
        </p:nvSpPr>
        <p:spPr bwMode="auto">
          <a:xfrm>
            <a:off x="467544" y="1988840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打印条码。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将条码粘贴在包装上。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扫描条码装箱，数量库存自动转为条码库存。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</p:txBody>
      </p:sp>
      <p:pic>
        <p:nvPicPr>
          <p:cNvPr id="18" name="Picture 2" descr="http://ts4.cn.mm.bing.net/images/thumbnail.aspx?q=1435034325727&amp;id=3498b846a99f9073aa85033dab044980&amp;url=http%3a%2f%2fcard.dayintou.com%2fimages%2fgoods%2f20100128%2ff0a5d10f05b281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060848"/>
            <a:ext cx="687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6948264" y="1556792"/>
            <a:ext cx="1105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>
                <a:effectLst/>
                <a:latin typeface="宋体" charset="-122"/>
                <a:ea typeface="宋体" charset="-122"/>
              </a:rPr>
              <a:t>打印条码</a:t>
            </a:r>
            <a:endParaRPr lang="en-US" altLang="zh-CN" sz="1800" dirty="0">
              <a:effectLst/>
              <a:latin typeface="宋体" charset="-122"/>
              <a:ea typeface="宋体" charset="-122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4954885" y="4365104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3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5" name="立方体 24"/>
          <p:cNvSpPr/>
          <p:nvPr/>
        </p:nvSpPr>
        <p:spPr bwMode="auto">
          <a:xfrm>
            <a:off x="4810869" y="3068960"/>
            <a:ext cx="1489323" cy="981769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altLang="zh-CN" sz="1200" b="1" dirty="0">
              <a:effectLst/>
              <a:ea typeface="宋体" pitchFamily="2" charset="-122"/>
            </a:endParaRPr>
          </a:p>
        </p:txBody>
      </p:sp>
      <p:pic>
        <p:nvPicPr>
          <p:cNvPr id="26" name="图片 70" descr="barcode.ico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8941" y="3356992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6804248" y="191683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1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12" name="Picture 5" descr="Honeywell%20Dolphin7600"/>
          <p:cNvPicPr>
            <a:picLocks noChangeAspect="1" noChangeArrowheads="1"/>
          </p:cNvPicPr>
          <p:nvPr/>
        </p:nvPicPr>
        <p:blipFill>
          <a:blip r:embed="rId4" cstate="print"/>
          <a:srcRect l="25500" r="26312"/>
          <a:stretch>
            <a:fillRect/>
          </a:stretch>
        </p:blipFill>
        <p:spPr bwMode="auto">
          <a:xfrm rot="19986302">
            <a:off x="5614532" y="4279688"/>
            <a:ext cx="449262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流程图: 文档 115"/>
          <p:cNvSpPr/>
          <p:nvPr/>
        </p:nvSpPr>
        <p:spPr bwMode="auto">
          <a:xfrm>
            <a:off x="4632593" y="2564904"/>
            <a:ext cx="104237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粘贴条码</a:t>
            </a:r>
          </a:p>
        </p:txBody>
      </p:sp>
      <p:sp>
        <p:nvSpPr>
          <p:cNvPr id="117" name="Text Box 56"/>
          <p:cNvSpPr txBox="1">
            <a:spLocks noChangeArrowheads="1"/>
          </p:cNvSpPr>
          <p:nvPr/>
        </p:nvSpPr>
        <p:spPr bwMode="auto">
          <a:xfrm>
            <a:off x="5674965" y="2636912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</a:rPr>
              <a:t>2</a:t>
            </a:r>
            <a:endParaRPr lang="en-US" altLang="zh-CN" sz="20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62880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000000"/>
                </a:solidFill>
              </a:rPr>
              <a:t>数量库存装条码库存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保质期预警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19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148064" y="3356992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生成预警清单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流程图: 文档 5"/>
          <p:cNvSpPr/>
          <p:nvPr/>
        </p:nvSpPr>
        <p:spPr bwMode="auto">
          <a:xfrm>
            <a:off x="4572000" y="2204864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条码库存信息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预警规则</a:t>
            </a:r>
          </a:p>
        </p:txBody>
      </p:sp>
      <p:cxnSp>
        <p:nvCxnSpPr>
          <p:cNvPr id="7" name="曲线连接符 14"/>
          <p:cNvCxnSpPr>
            <a:stCxn id="6" idx="2"/>
            <a:endCxn id="5" idx="0"/>
          </p:cNvCxnSpPr>
          <p:nvPr/>
        </p:nvCxnSpPr>
        <p:spPr bwMode="auto">
          <a:xfrm rot="16200000" flipH="1">
            <a:off x="5355991" y="2592811"/>
            <a:ext cx="681396" cy="8469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5868144" y="4581128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邮件提醒</a:t>
            </a:r>
          </a:p>
        </p:txBody>
      </p:sp>
      <p:cxnSp>
        <p:nvCxnSpPr>
          <p:cNvPr id="9" name="曲线连接符 8"/>
          <p:cNvCxnSpPr>
            <a:stCxn id="5" idx="2"/>
            <a:endCxn id="8" idx="0"/>
          </p:cNvCxnSpPr>
          <p:nvPr/>
        </p:nvCxnSpPr>
        <p:spPr bwMode="auto">
          <a:xfrm rot="16200000" flipH="1">
            <a:off x="6110735" y="3870485"/>
            <a:ext cx="720080" cy="7012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流程图: 文档 12"/>
          <p:cNvSpPr/>
          <p:nvPr/>
        </p:nvSpPr>
        <p:spPr bwMode="auto">
          <a:xfrm>
            <a:off x="611560" y="2348880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定时检查库存的保质期，对临近保质期的库存生成预警清单。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发送邮件提醒处理。</a:t>
            </a:r>
            <a:endParaRPr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611560" y="1916832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对临近保质期的库存自动报警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</a:t>
            </a:fld>
            <a:endParaRPr lang="de-DE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340768"/>
          <a:ext cx="8424936" cy="5148637"/>
        </p:xfrm>
        <a:graphic>
          <a:graphicData uri="http://schemas.openxmlformats.org/drawingml/2006/table">
            <a:tbl>
              <a:tblPr/>
              <a:tblGrid>
                <a:gridCol w="1273871"/>
                <a:gridCol w="1273871"/>
                <a:gridCol w="1519527"/>
                <a:gridCol w="1519527"/>
                <a:gridCol w="1419070"/>
                <a:gridCol w="1419070"/>
              </a:tblGrid>
              <a:tr h="293492">
                <a:tc rowSpan="3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latin typeface="宋体"/>
                          <a:ea typeface="宋体"/>
                          <a:cs typeface="Arial"/>
                        </a:rPr>
                        <a:t>作者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Futura Lt"/>
                          <a:ea typeface="宋体"/>
                          <a:cs typeface="Times New Roman"/>
                        </a:rPr>
                        <a:t>李德清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77165"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98">
                <a:tc rowSpan="9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宋体"/>
                          <a:ea typeface="宋体"/>
                          <a:cs typeface="Arial"/>
                        </a:rPr>
                        <a:t>审核</a:t>
                      </a:r>
                      <a:endParaRPr lang="zh-CN" sz="2000" b="1" kern="100" dirty="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91">
                <a:tc rowSpan="4"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批准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姓名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部门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职责</a:t>
                      </a:r>
                      <a:r>
                        <a:rPr lang="en-GB" sz="1600" b="0" kern="100">
                          <a:latin typeface="Futura Lt"/>
                          <a:ea typeface="宋体"/>
                          <a:cs typeface="Arial"/>
                        </a:rPr>
                        <a:t> / </a:t>
                      </a: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角色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签署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8829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>
                          <a:latin typeface="宋体"/>
                          <a:ea typeface="宋体"/>
                          <a:cs typeface="Arial"/>
                        </a:rPr>
                        <a:t>日期</a:t>
                      </a:r>
                      <a:endParaRPr lang="zh-CN" sz="2000" b="1" kern="100">
                        <a:latin typeface="Imago"/>
                        <a:ea typeface="宋体"/>
                        <a:cs typeface="Arial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34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endParaRPr lang="en-US" sz="1600" kern="100" dirty="0">
                        <a:latin typeface="Futura Lt"/>
                        <a:ea typeface="宋体"/>
                        <a:cs typeface="Times New Roman"/>
                      </a:endParaRPr>
                    </a:p>
                  </a:txBody>
                  <a:tcPr marL="35560" marR="355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冻结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20</a:t>
            </a:fld>
            <a:endParaRPr lang="de-DE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499992" y="2420888"/>
            <a:ext cx="1944216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查询批号物料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流程图: 文档 5"/>
          <p:cNvSpPr/>
          <p:nvPr/>
        </p:nvSpPr>
        <p:spPr bwMode="auto">
          <a:xfrm>
            <a:off x="6372200" y="1484784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非冻结物料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批号</a:t>
            </a:r>
          </a:p>
        </p:txBody>
      </p:sp>
      <p:cxnSp>
        <p:nvCxnSpPr>
          <p:cNvPr id="7" name="曲线连接符 14"/>
          <p:cNvCxnSpPr>
            <a:stCxn id="6" idx="1"/>
            <a:endCxn id="5" idx="0"/>
          </p:cNvCxnSpPr>
          <p:nvPr/>
        </p:nvCxnSpPr>
        <p:spPr bwMode="auto">
          <a:xfrm rot="10800000" flipV="1">
            <a:off x="5472100" y="1736812"/>
            <a:ext cx="900100" cy="68407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3779912" y="3501008"/>
            <a:ext cx="190646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冻结确认</a:t>
            </a:r>
          </a:p>
        </p:txBody>
      </p:sp>
      <p:cxnSp>
        <p:nvCxnSpPr>
          <p:cNvPr id="9" name="曲线连接符 8"/>
          <p:cNvCxnSpPr>
            <a:stCxn id="5" idx="2"/>
            <a:endCxn id="8" idx="0"/>
          </p:cNvCxnSpPr>
          <p:nvPr/>
        </p:nvCxnSpPr>
        <p:spPr bwMode="auto">
          <a:xfrm rot="5400000">
            <a:off x="4814591" y="2843499"/>
            <a:ext cx="576064" cy="7389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圆角矩形 9"/>
          <p:cNvSpPr/>
          <p:nvPr/>
        </p:nvSpPr>
        <p:spPr bwMode="auto">
          <a:xfrm>
            <a:off x="5508104" y="443711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查询冻结物料</a:t>
            </a:r>
          </a:p>
        </p:txBody>
      </p:sp>
      <p:cxnSp>
        <p:nvCxnSpPr>
          <p:cNvPr id="11" name="曲线连接符 10"/>
          <p:cNvCxnSpPr>
            <a:endCxn id="10" idx="0"/>
          </p:cNvCxnSpPr>
          <p:nvPr/>
        </p:nvCxnSpPr>
        <p:spPr bwMode="auto">
          <a:xfrm rot="10800000" flipV="1">
            <a:off x="6444208" y="3789040"/>
            <a:ext cx="792088" cy="64807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曲线连接符 11"/>
          <p:cNvCxnSpPr>
            <a:stCxn id="10" idx="2"/>
            <a:endCxn id="14" idx="0"/>
          </p:cNvCxnSpPr>
          <p:nvPr/>
        </p:nvCxnSpPr>
        <p:spPr bwMode="auto">
          <a:xfrm rot="5400000">
            <a:off x="5904148" y="4977172"/>
            <a:ext cx="576064" cy="5040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流程图: 文档 12"/>
          <p:cNvSpPr/>
          <p:nvPr/>
        </p:nvSpPr>
        <p:spPr bwMode="auto">
          <a:xfrm>
            <a:off x="467544" y="2636912"/>
            <a:ext cx="2880320" cy="3312368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冻结：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选择物料、批号，查询库存。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冻结确认。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可用库存转为冻结库存</a:t>
            </a:r>
            <a:r>
              <a:rPr lang="en-US" altLang="zh-CN" sz="1600" dirty="0" smtClean="0"/>
              <a:t>]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解冻：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选择冻结物料、批号，查询库存。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/>
              <a:t>解冻确认。</a:t>
            </a:r>
            <a:r>
              <a:rPr lang="en-US" altLang="zh-CN" sz="1600" dirty="0" smtClean="0"/>
              <a:t> [</a:t>
            </a:r>
            <a:r>
              <a:rPr lang="zh-CN" altLang="en-US" sz="1600" dirty="0" smtClean="0"/>
              <a:t>冻结库存转为可用库存</a:t>
            </a:r>
            <a:r>
              <a:rPr lang="en-US" altLang="zh-CN" sz="1600" dirty="0" smtClean="0"/>
              <a:t>]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004048" y="5517232"/>
            <a:ext cx="1872208" cy="50405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解冻确认</a:t>
            </a:r>
          </a:p>
        </p:txBody>
      </p:sp>
      <p:sp>
        <p:nvSpPr>
          <p:cNvPr id="17" name="流程图: 文档 16"/>
          <p:cNvSpPr/>
          <p:nvPr/>
        </p:nvSpPr>
        <p:spPr bwMode="auto">
          <a:xfrm>
            <a:off x="7236296" y="3212976"/>
            <a:ext cx="1402412" cy="504056"/>
          </a:xfrm>
          <a:prstGeom prst="flowChartDocumen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/>
              <a:t>冻结物料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批号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1484784"/>
            <a:ext cx="3525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对指定批号的物料进行冻结</a:t>
            </a:r>
            <a:r>
              <a:rPr lang="en-US" altLang="zh-CN" sz="1600" dirty="0" smtClean="0">
                <a:solidFill>
                  <a:srgbClr val="000000"/>
                </a:solidFill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</a:rPr>
              <a:t>解冻处理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21</a:t>
            </a:fld>
            <a:endParaRPr lang="de-DE" altLang="zh-CN" dirty="0"/>
          </a:p>
        </p:txBody>
      </p:sp>
      <p:sp>
        <p:nvSpPr>
          <p:cNvPr id="5" name="标题 7"/>
          <p:cNvSpPr>
            <a:spLocks noGrp="1"/>
          </p:cNvSpPr>
          <p:nvPr>
            <p:ph type="title"/>
          </p:nvPr>
        </p:nvSpPr>
        <p:spPr>
          <a:xfrm>
            <a:off x="398463" y="285750"/>
            <a:ext cx="5757862" cy="719138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85641" y="1844824"/>
            <a:ext cx="1266679" cy="5232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33" tIns="45716" rIns="91433" bIns="45716">
            <a:spAutoFit/>
          </a:bodyPr>
          <a:lstStyle/>
          <a:p>
            <a:pPr algn="ctr" eaLnBrk="0" hangingPunct="0"/>
            <a:r>
              <a:rPr kumimoji="1" lang="zh-CN" altLang="en-US" b="1" dirty="0" smtClean="0">
                <a:solidFill>
                  <a:srgbClr val="CC6600"/>
                </a:solidFill>
                <a:latin typeface="+mn-ea"/>
                <a:ea typeface="+mn-ea"/>
              </a:rPr>
              <a:t>问题？</a:t>
            </a:r>
            <a:endParaRPr kumimoji="1" lang="zh-CN" altLang="en-US" b="1" dirty="0">
              <a:solidFill>
                <a:srgbClr val="CC6600"/>
              </a:solidFill>
              <a:latin typeface="+mn-ea"/>
              <a:ea typeface="+mn-ea"/>
            </a:endParaRPr>
          </a:p>
        </p:txBody>
      </p:sp>
      <p:pic>
        <p:nvPicPr>
          <p:cNvPr id="7" name="Picture 5" descr="group-discussio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201" y="2132856"/>
            <a:ext cx="3760788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仓储管理要求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管理要求</a:t>
            </a:r>
            <a:endParaRPr lang="en-US" altLang="zh-CN" dirty="0" smtClean="0"/>
          </a:p>
          <a:p>
            <a:r>
              <a:rPr lang="zh-CN" altLang="en-US" dirty="0" smtClean="0"/>
              <a:t>收发货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计划外入库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计划外出库</a:t>
            </a:r>
            <a:endParaRPr lang="en-US" altLang="zh-CN" dirty="0" smtClean="0"/>
          </a:p>
          <a:p>
            <a:r>
              <a:rPr lang="zh-CN" altLang="en-US" dirty="0" smtClean="0"/>
              <a:t>库内业务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库存盘点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翻箱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拆箱</a:t>
            </a:r>
            <a:r>
              <a:rPr lang="en-US" altLang="zh-CN" dirty="0" smtClean="0"/>
              <a:t>/</a:t>
            </a:r>
            <a:r>
              <a:rPr lang="zh-CN" altLang="en-US" dirty="0" smtClean="0"/>
              <a:t>装箱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保质期预警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3</a:t>
            </a:fld>
            <a:endParaRPr lang="de-D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仓储管理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4</a:t>
            </a:fld>
            <a:endParaRPr lang="de-DE" altLang="zh-CN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74143" y="2061616"/>
            <a:ext cx="5286375" cy="41036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831905" y="4680991"/>
            <a:ext cx="1100138" cy="655638"/>
          </a:xfrm>
          <a:prstGeom prst="rightArrow">
            <a:avLst>
              <a:gd name="adj1" fmla="val 50000"/>
              <a:gd name="adj2" fmla="val 41949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55343" y="2553741"/>
            <a:ext cx="1103312" cy="29464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848993" y="3044279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855343" y="3534816"/>
            <a:ext cx="1103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850580" y="4026941"/>
            <a:ext cx="1103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856930" y="4517479"/>
            <a:ext cx="110331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856930" y="5008016"/>
            <a:ext cx="1103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4769743" y="3469729"/>
            <a:ext cx="1100137" cy="654050"/>
          </a:xfrm>
          <a:prstGeom prst="rightArrow">
            <a:avLst>
              <a:gd name="adj1" fmla="val 50000"/>
              <a:gd name="adj2" fmla="val 42051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958280" y="3501479"/>
            <a:ext cx="10287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2000" b="1" dirty="0" smtClean="0"/>
              <a:t>收货</a:t>
            </a:r>
            <a:endParaRPr lang="en-US" altLang="zh-CN" sz="2000" b="1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617093" y="4539704"/>
            <a:ext cx="14319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1800" b="1" dirty="0" smtClean="0"/>
              <a:t>上架</a:t>
            </a:r>
            <a:endParaRPr lang="en-US" altLang="zh-CN" sz="1800" b="1" dirty="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069780" y="3968204"/>
            <a:ext cx="1101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1800" b="1" dirty="0" smtClean="0"/>
              <a:t>拣货</a:t>
            </a:r>
            <a:endParaRPr lang="en-US" altLang="zh-CN" sz="36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235130" y="4220616"/>
            <a:ext cx="8810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1800" b="1" dirty="0" smtClean="0"/>
              <a:t>发货</a:t>
            </a:r>
            <a:endParaRPr lang="en-US" altLang="zh-CN" sz="3600" dirty="0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950593" y="4603204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250630" y="459685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5730180" y="550014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6060380" y="550014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390580" y="5500141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3950593" y="5077866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4250630" y="507151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4549080" y="5071516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3936305" y="360466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4234755" y="359831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2975868" y="3957091"/>
            <a:ext cx="1100137" cy="639763"/>
          </a:xfrm>
          <a:prstGeom prst="rightArrow">
            <a:avLst>
              <a:gd name="adj1" fmla="val 50000"/>
              <a:gd name="adj2" fmla="val 4299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5730180" y="52509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060380" y="52509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6390580" y="5250904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5730180" y="5001666"/>
            <a:ext cx="330200" cy="328613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6060380" y="5001666"/>
            <a:ext cx="330200" cy="328613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390580" y="5001666"/>
            <a:ext cx="331788" cy="328613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2093218" y="2723604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2425005" y="27236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755205" y="2723604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2093218" y="2474366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2425005" y="247436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2755205" y="247436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3855343" y="2568029"/>
            <a:ext cx="1103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3950593" y="263787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auto">
          <a:xfrm>
            <a:off x="4249043" y="26315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5" name="AutoShape 48"/>
          <p:cNvSpPr>
            <a:spLocks noChangeArrowheads="1"/>
          </p:cNvSpPr>
          <p:nvPr/>
        </p:nvSpPr>
        <p:spPr bwMode="auto">
          <a:xfrm>
            <a:off x="4549080" y="26315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6" name="AutoShape 49"/>
          <p:cNvSpPr>
            <a:spLocks noChangeArrowheads="1"/>
          </p:cNvSpPr>
          <p:nvPr/>
        </p:nvSpPr>
        <p:spPr bwMode="auto">
          <a:xfrm>
            <a:off x="3148905" y="397931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7" name="AutoShape 50"/>
          <p:cNvSpPr>
            <a:spLocks noChangeArrowheads="1"/>
          </p:cNvSpPr>
          <p:nvPr/>
        </p:nvSpPr>
        <p:spPr bwMode="auto">
          <a:xfrm>
            <a:off x="4234755" y="41047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8" name="AutoShape 51"/>
          <p:cNvSpPr>
            <a:spLocks noChangeArrowheads="1"/>
          </p:cNvSpPr>
          <p:nvPr/>
        </p:nvSpPr>
        <p:spPr bwMode="auto">
          <a:xfrm>
            <a:off x="5147568" y="3482429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49" name="AutoShape 52"/>
          <p:cNvSpPr>
            <a:spLocks noChangeArrowheads="1"/>
          </p:cNvSpPr>
          <p:nvPr/>
        </p:nvSpPr>
        <p:spPr bwMode="auto">
          <a:xfrm>
            <a:off x="4549080" y="4104729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1321693" y="2924944"/>
            <a:ext cx="1101725" cy="654050"/>
          </a:xfrm>
          <a:prstGeom prst="rightArrow">
            <a:avLst>
              <a:gd name="adj1" fmla="val 50000"/>
              <a:gd name="adj2" fmla="val 42112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sz="3600"/>
          </a:p>
        </p:txBody>
      </p:sp>
      <p:sp>
        <p:nvSpPr>
          <p:cNvPr id="51" name="剪去单角的矩形 50"/>
          <p:cNvSpPr/>
          <p:nvPr/>
        </p:nvSpPr>
        <p:spPr bwMode="auto">
          <a:xfrm>
            <a:off x="7379593" y="5444579"/>
            <a:ext cx="1512887" cy="647700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3. </a:t>
            </a:r>
            <a:r>
              <a:rPr lang="zh-CN" altLang="en-US" sz="1800" dirty="0" smtClean="0"/>
              <a:t>送货单</a:t>
            </a:r>
            <a:endParaRPr lang="zh-CN" altLang="en-US" sz="1800" dirty="0"/>
          </a:p>
        </p:txBody>
      </p:sp>
      <p:sp>
        <p:nvSpPr>
          <p:cNvPr id="52" name="剪去单角的矩形 51"/>
          <p:cNvSpPr/>
          <p:nvPr/>
        </p:nvSpPr>
        <p:spPr bwMode="auto">
          <a:xfrm>
            <a:off x="394593" y="3572916"/>
            <a:ext cx="1368425" cy="647700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2. </a:t>
            </a:r>
            <a:r>
              <a:rPr lang="zh-CN" altLang="en-US" sz="1800" dirty="0" smtClean="0"/>
              <a:t>送货单</a:t>
            </a:r>
            <a:endParaRPr lang="zh-CN" altLang="en-US" sz="1800" dirty="0"/>
          </a:p>
        </p:txBody>
      </p:sp>
      <p:sp>
        <p:nvSpPr>
          <p:cNvPr id="53" name="剪去单角的矩形 52"/>
          <p:cNvSpPr/>
          <p:nvPr/>
        </p:nvSpPr>
        <p:spPr bwMode="auto">
          <a:xfrm>
            <a:off x="5650805" y="2780754"/>
            <a:ext cx="1368425" cy="503237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2. </a:t>
            </a:r>
            <a:r>
              <a:rPr lang="zh-CN" altLang="en-US" sz="1800" dirty="0" smtClean="0"/>
              <a:t>拣货单</a:t>
            </a:r>
            <a:endParaRPr lang="zh-CN" altLang="en-US" sz="1800" dirty="0"/>
          </a:p>
        </p:txBody>
      </p:sp>
      <p:sp>
        <p:nvSpPr>
          <p:cNvPr id="54" name="剪去单角的矩形 53"/>
          <p:cNvSpPr/>
          <p:nvPr/>
        </p:nvSpPr>
        <p:spPr bwMode="auto">
          <a:xfrm>
            <a:off x="394593" y="2349252"/>
            <a:ext cx="1368425" cy="647700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1. </a:t>
            </a:r>
            <a:r>
              <a:rPr lang="zh-CN" altLang="en-US" sz="1800" dirty="0" smtClean="0"/>
              <a:t>要货单</a:t>
            </a:r>
            <a:endParaRPr lang="zh-CN" altLang="en-US" sz="1800" dirty="0"/>
          </a:p>
        </p:txBody>
      </p:sp>
      <p:sp>
        <p:nvSpPr>
          <p:cNvPr id="55" name="剪去单角的矩形 54"/>
          <p:cNvSpPr/>
          <p:nvPr/>
        </p:nvSpPr>
        <p:spPr bwMode="auto">
          <a:xfrm>
            <a:off x="7379593" y="3068091"/>
            <a:ext cx="1512887" cy="649288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1. </a:t>
            </a:r>
            <a:r>
              <a:rPr lang="zh-CN" altLang="en-US" sz="1800" dirty="0" smtClean="0"/>
              <a:t>发货单</a:t>
            </a:r>
            <a:endParaRPr lang="zh-CN" altLang="en-US" sz="1800" dirty="0"/>
          </a:p>
        </p:txBody>
      </p:sp>
      <p:sp>
        <p:nvSpPr>
          <p:cNvPr id="56" name="剪去单角的矩形 55"/>
          <p:cNvSpPr/>
          <p:nvPr/>
        </p:nvSpPr>
        <p:spPr bwMode="auto">
          <a:xfrm>
            <a:off x="394593" y="4580979"/>
            <a:ext cx="1368425" cy="647700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0" rIns="9000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/>
              <a:t>3. </a:t>
            </a:r>
            <a:r>
              <a:rPr lang="zh-CN" altLang="en-US" sz="1800" dirty="0" smtClean="0"/>
              <a:t>收货单</a:t>
            </a:r>
            <a:endParaRPr lang="zh-CN" altLang="en-US" sz="1800" dirty="0"/>
          </a:p>
        </p:txBody>
      </p:sp>
      <p:pic>
        <p:nvPicPr>
          <p:cNvPr id="57" name="Picture 5" descr="Honeywell%20Dolphin7600"/>
          <p:cNvPicPr>
            <a:picLocks noChangeAspect="1" noChangeArrowheads="1"/>
          </p:cNvPicPr>
          <p:nvPr/>
        </p:nvPicPr>
        <p:blipFill>
          <a:blip r:embed="rId2" cstate="print"/>
          <a:srcRect l="25500" r="26312"/>
          <a:stretch>
            <a:fillRect/>
          </a:stretch>
        </p:blipFill>
        <p:spPr bwMode="auto">
          <a:xfrm rot="19986302">
            <a:off x="2910373" y="4999146"/>
            <a:ext cx="508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1588590" y="1352962"/>
            <a:ext cx="111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Inbound</a:t>
            </a:r>
          </a:p>
          <a:p>
            <a:pPr algn="ctr"/>
            <a:r>
              <a:rPr lang="zh-CN" altLang="en-US" sz="2000" dirty="0" smtClean="0"/>
              <a:t>入库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4168" y="1352962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Outbound</a:t>
            </a:r>
          </a:p>
          <a:p>
            <a:pPr algn="ctr"/>
            <a:r>
              <a:rPr lang="zh-CN" altLang="en-US" sz="2000" dirty="0" smtClean="0"/>
              <a:t>出库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21452" y="13386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Inner</a:t>
            </a:r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库内业务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5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78092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仓储管理要求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存储位置细分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对库位划分库格，粘贴库格条码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细分方式：高位货架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地面分割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仓储操作设施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高位铲车（上架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取货）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系统操作设施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条码打印机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移动扫描枪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仓储管理要求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动态库位管理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系统记录每个条码（物料）所在的库格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按拣货规则生成拣货单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拣货单指导取货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先进先出控制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条码中包含物料的批号、生产日期信息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用“生产日期”作为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计算的依据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拣货单中列出物料所在的库格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账物相符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库存事务自动更新账面库存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账面库存分条码（有编号的）和数量（无编号的）两种状态存在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实物库存与账面库存的差异通过盘点流程处理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21A7C-08C0-4627-BE1D-58080B577485}" type="slidenum">
              <a:rPr lang="zh-CN" altLang="de-DE" smtClean="0"/>
              <a:pPr/>
              <a:t>7</a:t>
            </a:fld>
            <a:endParaRPr lang="de-DE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283575" y="6642100"/>
            <a:ext cx="860425" cy="166688"/>
          </a:xfrm>
        </p:spPr>
        <p:txBody>
          <a:bodyPr/>
          <a:lstStyle/>
          <a:p>
            <a:fld id="{68821A7C-08C0-4627-BE1D-58080B577485}" type="slidenum">
              <a:rPr lang="zh-CN" altLang="de-DE" smtClean="0"/>
              <a:pPr/>
              <a:t>8</a:t>
            </a:fld>
            <a:endParaRPr lang="de-DE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395153" y="2852936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收发货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3"/>
          <p:cNvSpPr>
            <a:spLocks noChangeArrowheads="1"/>
          </p:cNvSpPr>
          <p:nvPr/>
        </p:nvSpPr>
        <p:spPr bwMode="auto">
          <a:xfrm flipV="1">
            <a:off x="1922207" y="4269775"/>
            <a:ext cx="1318397" cy="600076"/>
          </a:xfrm>
          <a:custGeom>
            <a:avLst/>
            <a:gdLst>
              <a:gd name="G0" fmla="+- 16421 0 0"/>
              <a:gd name="G1" fmla="+- 3843 0 0"/>
              <a:gd name="G2" fmla="+- 12158 0 3843"/>
              <a:gd name="G3" fmla="+- G2 0 3843"/>
              <a:gd name="G4" fmla="*/ G3 32768 32059"/>
              <a:gd name="G5" fmla="*/ G4 1 2"/>
              <a:gd name="G6" fmla="+- 21600 0 16421"/>
              <a:gd name="G7" fmla="*/ G6 3843 6079"/>
              <a:gd name="G8" fmla="+- G7 16421 0"/>
              <a:gd name="T0" fmla="*/ 16421 w 21600"/>
              <a:gd name="T1" fmla="*/ 0 h 21600"/>
              <a:gd name="T2" fmla="*/ 16421 w 21600"/>
              <a:gd name="T3" fmla="*/ 12158 h 21600"/>
              <a:gd name="T4" fmla="*/ 22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21" y="0"/>
                </a:lnTo>
                <a:lnTo>
                  <a:pt x="16421" y="3843"/>
                </a:lnTo>
                <a:lnTo>
                  <a:pt x="12427" y="3843"/>
                </a:lnTo>
                <a:cubicBezTo>
                  <a:pt x="5564" y="3843"/>
                  <a:pt x="0" y="7566"/>
                  <a:pt x="0" y="12158"/>
                </a:cubicBezTo>
                <a:lnTo>
                  <a:pt x="0" y="21600"/>
                </a:lnTo>
                <a:lnTo>
                  <a:pt x="4571" y="21600"/>
                </a:lnTo>
                <a:lnTo>
                  <a:pt x="4571" y="12158"/>
                </a:lnTo>
                <a:cubicBezTo>
                  <a:pt x="4571" y="10036"/>
                  <a:pt x="8088" y="8315"/>
                  <a:pt x="12427" y="8315"/>
                </a:cubicBezTo>
                <a:lnTo>
                  <a:pt x="16421" y="8315"/>
                </a:lnTo>
                <a:lnTo>
                  <a:pt x="16421" y="121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90000" tIns="0" rIns="90000" bIns="0" anchor="ctr"/>
          <a:lstStyle/>
          <a:p>
            <a:pPr algn="ctr"/>
            <a:endParaRPr lang="zh-CN" altLang="zh-CN"/>
          </a:p>
        </p:txBody>
      </p:sp>
      <p:pic>
        <p:nvPicPr>
          <p:cNvPr id="4" name="图片 3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63" y="3283914"/>
            <a:ext cx="2467234" cy="95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1449991" y="434753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3517796" y="3163550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5173980" y="2414141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5" descr="Honeywell%20Dolphin7600"/>
          <p:cNvPicPr>
            <a:picLocks noChangeAspect="1" noChangeArrowheads="1"/>
          </p:cNvPicPr>
          <p:nvPr/>
        </p:nvPicPr>
        <p:blipFill>
          <a:blip r:embed="rId3" cstate="print"/>
          <a:srcRect l="25500" r="26312"/>
          <a:stretch>
            <a:fillRect/>
          </a:stretch>
        </p:blipFill>
        <p:spPr bwMode="auto">
          <a:xfrm rot="-1613698">
            <a:off x="4132572" y="3016211"/>
            <a:ext cx="526982" cy="93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764220" y="4799989"/>
            <a:ext cx="694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2000" dirty="0" smtClean="0"/>
              <a:t>卸车</a:t>
            </a:r>
            <a:endParaRPr lang="en-US" altLang="zh-CN" sz="2000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254100" y="2270125"/>
            <a:ext cx="13359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打印收货单</a:t>
            </a:r>
            <a:endParaRPr lang="en-US" altLang="zh-CN" sz="1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6416" y="1484784"/>
            <a:ext cx="2919412" cy="1354151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marL="342900" indent="-342900">
              <a:tabLst>
                <a:tab pos="1614488" algn="l"/>
              </a:tabLst>
            </a:pPr>
            <a:r>
              <a:rPr lang="en-US" altLang="zh-CN" sz="1200" b="1" dirty="0" smtClean="0"/>
              <a:t>ASN	</a:t>
            </a:r>
            <a:r>
              <a:rPr lang="en-US" altLang="zh-CN" sz="105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zh-CN" sz="1200" dirty="0"/>
          </a:p>
          <a:p>
            <a:pPr marL="342900" indent="-342900"/>
            <a:r>
              <a:rPr lang="en-US" altLang="zh-CN" sz="1050" dirty="0" smtClean="0"/>
              <a:t>-------------------------------------------------------------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b="1" dirty="0" smtClean="0"/>
              <a:t>No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Item</a:t>
            </a:r>
            <a:r>
              <a:rPr lang="en-US" altLang="zh-CN" sz="1050" b="1" dirty="0"/>
              <a:t>	</a:t>
            </a:r>
            <a:r>
              <a:rPr lang="en-US" altLang="zh-CN" sz="1050" b="1" dirty="0" smtClean="0"/>
              <a:t>Desc</a:t>
            </a:r>
            <a:r>
              <a:rPr lang="en-US" altLang="zh-CN" sz="1050" dirty="0"/>
              <a:t>	</a:t>
            </a:r>
            <a:r>
              <a:rPr lang="en-US" altLang="zh-CN" sz="1050" b="1" dirty="0" smtClean="0"/>
              <a:t>Uom	UC	Qty</a:t>
            </a:r>
            <a:endParaRPr lang="en-US" altLang="zh-CN" sz="1050" b="1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A	AAA	EA	12	24</a:t>
            </a:r>
            <a:endParaRPr lang="en-US" altLang="zh-CN" sz="1050" dirty="0"/>
          </a:p>
          <a:p>
            <a:pPr marL="342900" indent="-342900">
              <a:buFontTx/>
              <a:buAutoNum type="arabicPlain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B	BBB	EA	12	48</a:t>
            </a:r>
            <a:endParaRPr lang="en-US" altLang="zh-CN" sz="1050" dirty="0"/>
          </a:p>
          <a:p>
            <a:pPr marL="342900" indent="-342900"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3	C	CCC	EA	200	200</a:t>
            </a:r>
            <a:endParaRPr lang="en-US" altLang="zh-CN" sz="1050" dirty="0"/>
          </a:p>
          <a:p>
            <a:pPr marL="342900" indent="-342900">
              <a:buAutoNum type="arabicPlain" startAt="4"/>
              <a:tabLst>
                <a:tab pos="800100" algn="l"/>
                <a:tab pos="1343025" algn="l"/>
                <a:tab pos="1800225" algn="l"/>
                <a:tab pos="2328863" algn="l"/>
              </a:tabLst>
            </a:pPr>
            <a:r>
              <a:rPr lang="en-US" altLang="zh-CN" sz="1050" dirty="0" smtClean="0"/>
              <a:t>D	DDD	EA	100	200</a:t>
            </a:r>
          </a:p>
        </p:txBody>
      </p:sp>
      <p:grpSp>
        <p:nvGrpSpPr>
          <p:cNvPr id="13" name="组合 7"/>
          <p:cNvGrpSpPr/>
          <p:nvPr/>
        </p:nvGrpSpPr>
        <p:grpSpPr>
          <a:xfrm>
            <a:off x="2710415" y="1529190"/>
            <a:ext cx="876299" cy="233380"/>
            <a:chOff x="3952866" y="1309670"/>
            <a:chExt cx="876299" cy="266712"/>
          </a:xfrm>
        </p:grpSpPr>
        <p:cxnSp>
          <p:nvCxnSpPr>
            <p:cNvPr id="14" name="直接连接符 13"/>
            <p:cNvCxnSpPr/>
            <p:nvPr/>
          </p:nvCxnSpPr>
          <p:spPr bwMode="auto">
            <a:xfrm rot="5400000">
              <a:off x="3831422" y="144541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3883806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3921906" y="1435888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>
              <a:off x="3974292" y="144541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5400000">
              <a:off x="4055262" y="1454933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4107646" y="1435877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4145746" y="1431120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4226708" y="1454932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4312435" y="1454938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>
              <a:off x="4364819" y="1435882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4402919" y="143112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rot="5400000">
              <a:off x="4469593" y="1454937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rot="5400000">
              <a:off x="4536275" y="1450170"/>
              <a:ext cx="242888" cy="0"/>
            </a:xfrm>
            <a:prstGeom prst="line">
              <a:avLst/>
            </a:prstGeom>
            <a:solidFill>
              <a:srgbClr val="DDF0F7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rot="5400000">
              <a:off x="4588659" y="1431114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rot="5400000">
              <a:off x="4641047" y="1440645"/>
              <a:ext cx="242888" cy="0"/>
            </a:xfrm>
            <a:prstGeom prst="line">
              <a:avLst/>
            </a:prstGeom>
            <a:solidFill>
              <a:srgbClr val="DDF0F7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4707721" y="1450169"/>
              <a:ext cx="242888" cy="0"/>
            </a:xfrm>
            <a:prstGeom prst="line">
              <a:avLst/>
            </a:prstGeom>
            <a:solidFill>
              <a:srgbClr val="DDF0F7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立方体 29"/>
          <p:cNvSpPr/>
          <p:nvPr/>
        </p:nvSpPr>
        <p:spPr bwMode="auto">
          <a:xfrm>
            <a:off x="4540769" y="4255634"/>
            <a:ext cx="1085840" cy="664116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1" name="图片 30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2721" y="4431826"/>
            <a:ext cx="433388" cy="433388"/>
          </a:xfrm>
          <a:prstGeom prst="rect">
            <a:avLst/>
          </a:prstGeom>
        </p:spPr>
      </p:pic>
      <p:sp>
        <p:nvSpPr>
          <p:cNvPr id="32" name="立方体 31"/>
          <p:cNvSpPr/>
          <p:nvPr/>
        </p:nvSpPr>
        <p:spPr bwMode="auto">
          <a:xfrm>
            <a:off x="4355027" y="4627104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立方体 32"/>
          <p:cNvSpPr/>
          <p:nvPr/>
        </p:nvSpPr>
        <p:spPr bwMode="auto">
          <a:xfrm>
            <a:off x="3307278" y="4636629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4" name="图片 33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1164" y="4860451"/>
            <a:ext cx="433388" cy="447677"/>
          </a:xfrm>
          <a:prstGeom prst="rect">
            <a:avLst/>
          </a:prstGeom>
        </p:spPr>
      </p:pic>
      <p:sp>
        <p:nvSpPr>
          <p:cNvPr id="35" name="立方体 34"/>
          <p:cNvSpPr/>
          <p:nvPr/>
        </p:nvSpPr>
        <p:spPr bwMode="auto">
          <a:xfrm>
            <a:off x="3631134" y="4846181"/>
            <a:ext cx="1057267" cy="693633"/>
          </a:xfrm>
          <a:prstGeom prst="cube">
            <a:avLst/>
          </a:prstGeom>
          <a:solidFill>
            <a:srgbClr val="99CC00"/>
          </a:solidFill>
          <a:ln w="127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6" name="图片 35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0221" y="5022376"/>
            <a:ext cx="433388" cy="433388"/>
          </a:xfrm>
          <a:prstGeom prst="rect">
            <a:avLst/>
          </a:prstGeom>
        </p:spPr>
      </p:pic>
      <p:pic>
        <p:nvPicPr>
          <p:cNvPr id="37" name="图片 36" descr="barcode.ic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409" y="4817589"/>
            <a:ext cx="433388" cy="433388"/>
          </a:xfrm>
          <a:prstGeom prst="rect">
            <a:avLst/>
          </a:prstGeom>
        </p:spPr>
      </p:pic>
      <p:pic>
        <p:nvPicPr>
          <p:cNvPr id="38" name="Picture 4" descr="http://extremetrix.com/blog/wp-content/uploads/2010/11/pr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4020" y="2126109"/>
            <a:ext cx="679460" cy="679460"/>
          </a:xfrm>
          <a:prstGeom prst="rect">
            <a:avLst/>
          </a:prstGeom>
          <a:noFill/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026791" y="3667606"/>
            <a:ext cx="1216028" cy="23399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V="1">
            <a:off x="7026792" y="4505803"/>
            <a:ext cx="1211266" cy="47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7041078" y="4996352"/>
            <a:ext cx="1189042" cy="1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7026791" y="5482127"/>
            <a:ext cx="1217617" cy="6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6038076" y="4603710"/>
            <a:ext cx="1057284" cy="404800"/>
          </a:xfrm>
          <a:prstGeom prst="rightArrow">
            <a:avLst>
              <a:gd name="adj1" fmla="val 50000"/>
              <a:gd name="adj2" fmla="val 42051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/>
          <a:lstStyle/>
          <a:p>
            <a:pPr eaLnBrk="0" hangingPunct="0">
              <a:lnSpc>
                <a:spcPct val="90000"/>
              </a:lnSpc>
            </a:pPr>
            <a:endParaRPr lang="zh-CN" altLang="zh-CN"/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7234757" y="5082066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7534794" y="5075716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6" name="AutoShape 25"/>
          <p:cNvSpPr>
            <a:spLocks noChangeArrowheads="1"/>
          </p:cNvSpPr>
          <p:nvPr/>
        </p:nvSpPr>
        <p:spPr bwMode="auto">
          <a:xfrm>
            <a:off x="7234757" y="5556728"/>
            <a:ext cx="331787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7" name="AutoShape 26"/>
          <p:cNvSpPr>
            <a:spLocks noChangeArrowheads="1"/>
          </p:cNvSpPr>
          <p:nvPr/>
        </p:nvSpPr>
        <p:spPr bwMode="auto">
          <a:xfrm>
            <a:off x="7534794" y="5550378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8" name="AutoShape 27"/>
          <p:cNvSpPr>
            <a:spLocks noChangeArrowheads="1"/>
          </p:cNvSpPr>
          <p:nvPr/>
        </p:nvSpPr>
        <p:spPr bwMode="auto">
          <a:xfrm>
            <a:off x="7833244" y="5550378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49" name="AutoShape 28"/>
          <p:cNvSpPr>
            <a:spLocks noChangeArrowheads="1"/>
          </p:cNvSpPr>
          <p:nvPr/>
        </p:nvSpPr>
        <p:spPr bwMode="auto">
          <a:xfrm>
            <a:off x="7220469" y="4083528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>
            <a:off x="7518919" y="4077178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7518919" y="4583591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6398116" y="4315678"/>
            <a:ext cx="330200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7833244" y="4583591"/>
            <a:ext cx="331788" cy="32702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3600"/>
          </a:p>
        </p:txBody>
      </p:sp>
      <p:sp>
        <p:nvSpPr>
          <p:cNvPr id="54" name="Text Box 56"/>
          <p:cNvSpPr txBox="1">
            <a:spLocks noChangeArrowheads="1"/>
          </p:cNvSpPr>
          <p:nvPr/>
        </p:nvSpPr>
        <p:spPr bwMode="auto">
          <a:xfrm>
            <a:off x="6254100" y="5035758"/>
            <a:ext cx="324426" cy="30777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0" rIns="9000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517796" y="3595598"/>
            <a:ext cx="643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>
            <a:spAutoFit/>
          </a:bodyPr>
          <a:lstStyle/>
          <a:p>
            <a:r>
              <a:rPr lang="zh-CN" altLang="en-US" sz="1800" dirty="0" smtClean="0"/>
              <a:t>收货</a:t>
            </a:r>
            <a:endParaRPr lang="en-US" altLang="zh-CN" sz="1800" dirty="0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5966068" y="5395798"/>
            <a:ext cx="8520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r>
              <a:rPr lang="zh-CN" altLang="en-US" sz="1800" dirty="0" smtClean="0"/>
              <a:t>上架</a:t>
            </a:r>
            <a:endParaRPr lang="en-US" altLang="zh-CN" sz="1800" dirty="0"/>
          </a:p>
        </p:txBody>
      </p:sp>
      <p:sp>
        <p:nvSpPr>
          <p:cNvPr id="57" name="标题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58" name="流程图: 文档 57"/>
          <p:cNvSpPr/>
          <p:nvPr/>
        </p:nvSpPr>
        <p:spPr bwMode="auto">
          <a:xfrm>
            <a:off x="5534020" y="2846189"/>
            <a:ext cx="919167" cy="53338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969696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1400" b="1" dirty="0" smtClean="0">
                <a:cs typeface="Arial" pitchFamily="34" charset="0"/>
              </a:rPr>
              <a:t>收货单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4S">
  <a:themeElements>
    <a:clrScheme name="1_default 3">
      <a:dk1>
        <a:srgbClr val="000000"/>
      </a:dk1>
      <a:lt1>
        <a:srgbClr val="FFFFFF"/>
      </a:lt1>
      <a:dk2>
        <a:srgbClr val="000000"/>
      </a:dk2>
      <a:lt2>
        <a:srgbClr val="B9C3CD"/>
      </a:lt2>
      <a:accent1>
        <a:srgbClr val="003399"/>
      </a:accent1>
      <a:accent2>
        <a:srgbClr val="3366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5C8A"/>
      </a:accent6>
      <a:hlink>
        <a:srgbClr val="6999CC"/>
      </a:hlink>
      <a:folHlink>
        <a:srgbClr val="99CC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0" rIns="90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9933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B95C00"/>
        </a:accent6>
        <a:hlink>
          <a:srgbClr val="FF99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66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B8AAAA"/>
        </a:accent5>
        <a:accent6>
          <a:srgbClr val="8A0000"/>
        </a:accent6>
        <a:hlink>
          <a:srgbClr val="CC3300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003399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5C8A"/>
        </a:accent6>
        <a:hlink>
          <a:srgbClr val="6999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FFFFFF"/>
        </a:lt1>
        <a:dk2>
          <a:srgbClr val="000000"/>
        </a:dk2>
        <a:lt2>
          <a:srgbClr val="B9C3CD"/>
        </a:lt2>
        <a:accent1>
          <a:srgbClr val="333333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4S</Template>
  <TotalTime>8833</TotalTime>
  <Words>908</Words>
  <Application>Microsoft Office PowerPoint</Application>
  <PresentationFormat>全屏显示(4:3)</PresentationFormat>
  <Paragraphs>246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4S</vt:lpstr>
      <vt:lpstr>仓储管理 (V1.2) TOBE SAP-MES </vt:lpstr>
      <vt:lpstr>文件信息</vt:lpstr>
      <vt:lpstr>目录</vt:lpstr>
      <vt:lpstr>仓储管理</vt:lpstr>
      <vt:lpstr>幻灯片 5</vt:lpstr>
      <vt:lpstr>硬件条件</vt:lpstr>
      <vt:lpstr>仓储管理要求</vt:lpstr>
      <vt:lpstr>幻灯片 8</vt:lpstr>
      <vt:lpstr>收货</vt:lpstr>
      <vt:lpstr>发货</vt:lpstr>
      <vt:lpstr>计划外入库</vt:lpstr>
      <vt:lpstr>计划外出库</vt:lpstr>
      <vt:lpstr>幻灯片 13</vt:lpstr>
      <vt:lpstr>仓库库存盘点</vt:lpstr>
      <vt:lpstr>线边库存盘点</vt:lpstr>
      <vt:lpstr>翻箱</vt:lpstr>
      <vt:lpstr>拆箱</vt:lpstr>
      <vt:lpstr>装箱</vt:lpstr>
      <vt:lpstr>保质期预警</vt:lpstr>
      <vt:lpstr>冻结/解冻</vt:lpstr>
      <vt:lpstr>讨论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挤出线系统集成</dc:title>
  <dc:creator>lideqing</dc:creator>
  <cp:lastModifiedBy>lideqing</cp:lastModifiedBy>
  <cp:revision>1322</cp:revision>
  <dcterms:created xsi:type="dcterms:W3CDTF">2012-04-21T09:53:21Z</dcterms:created>
  <dcterms:modified xsi:type="dcterms:W3CDTF">2012-07-19T05:48:04Z</dcterms:modified>
</cp:coreProperties>
</file>