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62" r:id="rId4"/>
    <p:sldId id="292" r:id="rId5"/>
    <p:sldId id="295" r:id="rId6"/>
    <p:sldId id="293" r:id="rId7"/>
    <p:sldId id="297" r:id="rId8"/>
    <p:sldId id="294" r:id="rId9"/>
    <p:sldId id="298" r:id="rId10"/>
    <p:sldId id="302" r:id="rId11"/>
    <p:sldId id="299" r:id="rId12"/>
    <p:sldId id="300" r:id="rId13"/>
    <p:sldId id="310" r:id="rId14"/>
    <p:sldId id="311" r:id="rId15"/>
    <p:sldId id="305" r:id="rId16"/>
    <p:sldId id="306" r:id="rId17"/>
    <p:sldId id="307" r:id="rId18"/>
    <p:sldId id="314" r:id="rId19"/>
    <p:sldId id="315" r:id="rId20"/>
    <p:sldId id="316" r:id="rId21"/>
    <p:sldId id="317" r:id="rId22"/>
    <p:sldId id="318" r:id="rId23"/>
    <p:sldId id="312" r:id="rId24"/>
    <p:sldId id="313" r:id="rId25"/>
    <p:sldId id="308" r:id="rId26"/>
    <p:sldId id="309" r:id="rId27"/>
    <p:sldId id="273" r:id="rId28"/>
    <p:sldId id="279" r:id="rId29"/>
    <p:sldId id="280" r:id="rId30"/>
    <p:sldId id="282" r:id="rId31"/>
    <p:sldId id="285" r:id="rId32"/>
    <p:sldId id="286" r:id="rId33"/>
    <p:sldId id="287" r:id="rId34"/>
    <p:sldId id="290" r:id="rId35"/>
    <p:sldId id="288" r:id="rId36"/>
    <p:sldId id="291" r:id="rId37"/>
    <p:sldId id="28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79" autoAdjust="0"/>
  </p:normalViewPr>
  <p:slideViewPr>
    <p:cSldViewPr>
      <p:cViewPr varScale="1">
        <p:scale>
          <a:sx n="68" d="100"/>
          <a:sy n="68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5EEC2-256D-4801-AB1A-B957AE79FF33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0251-001C-4D76-A5D5-7466617A77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6E5F-B45F-4943-9183-98CC36A0E29C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8ED2-D929-469C-88DA-DB972B027B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模版封面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29520" y="642939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r">
              <a:buFont typeface="Wingdings" pitchFamily="2" charset="2"/>
              <a:buNone/>
            </a:pPr>
            <a:fld id="{150F1B3A-9948-45D0-A425-BA413D14D7E4}" type="slidenum">
              <a:rPr lang="zh-CN" altLang="en-US" sz="1200" b="0" smtClean="0">
                <a:solidFill>
                  <a:srgbClr val="1C1C1C"/>
                </a:solidFill>
                <a:latin typeface="+mj-lt"/>
              </a:rPr>
              <a:pPr marL="357188" indent="-357188" algn="r">
                <a:buFont typeface="Wingdings" pitchFamily="2" charset="2"/>
                <a:buNone/>
              </a:pPr>
              <a:t>‹#›</a:t>
            </a:fld>
            <a:endParaRPr lang="zh-CN" altLang="en-US" sz="1200" b="0" dirty="0" smtClean="0">
              <a:solidFill>
                <a:srgbClr val="1C1C1C"/>
              </a:solidFill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fld id="{280E67BE-DF99-48F5-A465-D1132132FC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228600" y="914400"/>
            <a:ext cx="86407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rgbClr val="808080"/>
            </a:prst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5" name="Picture 7" descr="未标题-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638800" y="304800"/>
            <a:ext cx="3095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用户操作手册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粗运算（二）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929198"/>
            <a:ext cx="864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系统根据客户月需求预测及快照中获取的基础数据，运行</a:t>
            </a:r>
            <a:r>
              <a:rPr lang="en-US" altLang="zh-CN" sz="1600" dirty="0" smtClean="0"/>
              <a:t>MRP</a:t>
            </a:r>
            <a:r>
              <a:rPr lang="zh-CN" altLang="en-US" sz="1600" dirty="0" smtClean="0"/>
              <a:t>生成</a:t>
            </a:r>
            <a:r>
              <a:rPr lang="zh-CN" altLang="en-US" sz="1600" dirty="0" smtClean="0"/>
              <a:t>能力需求的</a:t>
            </a:r>
            <a:r>
              <a:rPr lang="zh-CN" altLang="en-US" sz="1600" dirty="0" smtClean="0"/>
              <a:t>“版本号”</a:t>
            </a:r>
            <a:endParaRPr lang="zh-CN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783748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0660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粗运算（二）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92919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：选择“查询”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：选择“快照版本”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：点击需要释放的版本号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1785918" y="214311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3071802" y="242886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5500694" y="285749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1714480" y="364331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756126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粗运算（三）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0005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>
          <a:xfrm>
            <a:off x="4786314" y="250030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9994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查看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结果（一）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572008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后加工能力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岛区（月）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：选择“版本时间”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：选择“生产线”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：选择开始和结束月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：选择“岛区”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</a:t>
            </a:r>
            <a:r>
              <a:rPr lang="zh-CN" altLang="en-US" sz="1600" dirty="0" smtClean="0"/>
              <a:t>“查询”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备注：通过</a:t>
            </a:r>
            <a:r>
              <a:rPr lang="en-US" altLang="zh-CN" sz="1600" b="1" dirty="0" smtClean="0"/>
              <a:t>MRP</a:t>
            </a:r>
            <a:r>
              <a:rPr lang="zh-CN" altLang="en-US" sz="1600" b="1" dirty="0" smtClean="0"/>
              <a:t>运算，可以查看后加工岛区能力和模具能力</a:t>
            </a:r>
            <a:endParaRPr lang="zh-CN" altLang="en-US" sz="1600" b="1" dirty="0"/>
          </a:p>
        </p:txBody>
      </p:sp>
      <p:sp>
        <p:nvSpPr>
          <p:cNvPr id="7" name="椭圆形标注 6"/>
          <p:cNvSpPr/>
          <p:nvPr/>
        </p:nvSpPr>
        <p:spPr>
          <a:xfrm>
            <a:off x="2928926" y="164305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357554" y="2071678"/>
            <a:ext cx="714380" cy="382908"/>
          </a:xfrm>
          <a:prstGeom prst="wedgeEllipseCallout">
            <a:avLst>
              <a:gd name="adj1" fmla="val -78618"/>
              <a:gd name="adj2" fmla="val 364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3214678" y="2714620"/>
            <a:ext cx="714380" cy="382908"/>
          </a:xfrm>
          <a:prstGeom prst="wedgeEllipseCallout">
            <a:avLst>
              <a:gd name="adj1" fmla="val -63952"/>
              <a:gd name="adj2" fmla="val -455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01024" y="171448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572132" y="242886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513763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查看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结果（二）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072074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挤出能力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生产线负荷率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：选择“计划类型”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：选择“版本号”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：选择开始和结束周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</a:t>
            </a:r>
            <a:r>
              <a:rPr lang="zh-CN" altLang="en-US" sz="1600" dirty="0" smtClean="0"/>
              <a:t>“查询”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dirty="0" smtClean="0"/>
              <a:t>备注：</a:t>
            </a:r>
            <a:r>
              <a:rPr lang="zh-CN" altLang="en-US" sz="1600" b="1" dirty="0" smtClean="0"/>
              <a:t>通过</a:t>
            </a:r>
            <a:r>
              <a:rPr lang="en-US" altLang="zh-CN" sz="1600" b="1" dirty="0" smtClean="0"/>
              <a:t>MRP</a:t>
            </a:r>
            <a:r>
              <a:rPr lang="zh-CN" altLang="en-US" sz="1600" b="1" dirty="0" smtClean="0"/>
              <a:t>运算，可以</a:t>
            </a:r>
            <a:r>
              <a:rPr lang="zh-CN" altLang="en-US" sz="1600" b="1" dirty="0" smtClean="0"/>
              <a:t>查看挤出能力</a:t>
            </a:r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>
          <a:xfrm>
            <a:off x="3143240" y="157161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286116" y="2285992"/>
            <a:ext cx="714380" cy="382908"/>
          </a:xfrm>
          <a:prstGeom prst="wedgeEllipseCallout">
            <a:avLst>
              <a:gd name="adj1" fmla="val -75952"/>
              <a:gd name="adj2" fmla="val -505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7572396" y="157161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5357818" y="192880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导入周计划（一）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车型计划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：选择“导入周计划”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：输入要导入的开始和结束周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备注：</a:t>
            </a:r>
            <a:r>
              <a:rPr lang="zh-CN" altLang="en-US" sz="1600" b="1" dirty="0" smtClean="0"/>
              <a:t>选中</a:t>
            </a:r>
            <a:r>
              <a:rPr lang="zh-CN" altLang="en-US" sz="1600" b="1" dirty="0" smtClean="0"/>
              <a:t>需要导入的周</a:t>
            </a:r>
            <a:r>
              <a:rPr lang="zh-CN" altLang="en-US" sz="1600" b="1" dirty="0" smtClean="0"/>
              <a:t>计划</a:t>
            </a:r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1600" b="1" dirty="0" smtClean="0"/>
              <a:t>     </a:t>
            </a:r>
            <a:r>
              <a:rPr lang="zh-CN" altLang="en-US" sz="1600" b="1" dirty="0" smtClean="0"/>
              <a:t>后续操作参考月计划</a:t>
            </a:r>
            <a:endParaRPr lang="en-US" altLang="zh-CN" sz="1600" b="1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786050" y="2143116"/>
            <a:ext cx="571504" cy="311470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643306" y="214311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357554" y="2285992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5613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形标注 14"/>
          <p:cNvSpPr/>
          <p:nvPr/>
        </p:nvSpPr>
        <p:spPr>
          <a:xfrm>
            <a:off x="2571736" y="157161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143240" y="278605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143108" y="314324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导入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天计划（一）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车型计划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：选择“导入天计划”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：输入要导入的开始和结束天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：选中需要导入的天</a:t>
            </a:r>
            <a:r>
              <a:rPr lang="zh-CN" altLang="en-US" sz="1600" dirty="0" smtClean="0"/>
              <a:t>计划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</a:t>
            </a:r>
            <a:r>
              <a:rPr lang="en-US" altLang="zh-CN" sz="1600" b="1" dirty="0" smtClean="0"/>
              <a:t>: </a:t>
            </a:r>
            <a:r>
              <a:rPr lang="zh-CN" altLang="en-US" sz="1600" b="1" dirty="0" smtClean="0"/>
              <a:t>当车型下的所有物料是发向同一个方向的，用车型计划导入</a:t>
            </a:r>
            <a:endParaRPr lang="en-US" altLang="zh-CN" sz="1600" b="1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786050" y="2143116"/>
            <a:ext cx="571504" cy="311470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643306" y="214311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357554" y="2285992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2571736" y="157161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143240" y="278605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143108" y="314324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3423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椭圆形标注 18"/>
          <p:cNvSpPr/>
          <p:nvPr/>
        </p:nvSpPr>
        <p:spPr>
          <a:xfrm>
            <a:off x="1785918" y="178592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071802" y="3000372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2285984" y="3357562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导入发货计划（一）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发货计划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：选择“导入天计划”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：输入要导入的开始和结束天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：选中需要导入的天</a:t>
            </a:r>
            <a:r>
              <a:rPr lang="zh-CN" altLang="en-US" sz="1600" dirty="0" smtClean="0"/>
              <a:t>计划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</a:t>
            </a:r>
            <a:r>
              <a:rPr lang="en-US" altLang="zh-CN" sz="1600" b="1" dirty="0" smtClean="0"/>
              <a:t>: </a:t>
            </a:r>
            <a:r>
              <a:rPr lang="zh-CN" altLang="en-US" sz="1600" b="1" dirty="0" smtClean="0"/>
              <a:t>当车型下的所有物料是发</a:t>
            </a:r>
            <a:r>
              <a:rPr lang="zh-CN" altLang="en-US" sz="1600" b="1" dirty="0" smtClean="0"/>
              <a:t>向不同方向</a:t>
            </a:r>
            <a:r>
              <a:rPr lang="zh-CN" altLang="en-US" sz="1600" b="1" dirty="0" smtClean="0"/>
              <a:t>的，</a:t>
            </a:r>
            <a:r>
              <a:rPr lang="zh-CN" altLang="en-US" sz="1600" b="1" dirty="0" smtClean="0"/>
              <a:t>用发货计划</a:t>
            </a:r>
            <a:r>
              <a:rPr lang="zh-CN" altLang="en-US" sz="1600" b="1" dirty="0" smtClean="0"/>
              <a:t>导入</a:t>
            </a:r>
            <a:endParaRPr lang="en-US" altLang="zh-CN" sz="1600" b="1" dirty="0" smtClean="0"/>
          </a:p>
          <a:p>
            <a:pPr marL="357188" indent="-357188">
              <a:buFont typeface="Wingdings" pitchFamily="2" charset="2"/>
              <a:buChar char="u"/>
            </a:pP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05656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椭圆形标注 17"/>
          <p:cNvSpPr/>
          <p:nvPr/>
        </p:nvSpPr>
        <p:spPr>
          <a:xfrm>
            <a:off x="1928794" y="20002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2643174" y="278605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7072330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4643446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：选中“运行”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：根据实际情况，选择</a:t>
            </a:r>
            <a:r>
              <a:rPr lang="zh-CN" altLang="en-US" sz="1600" dirty="0" smtClean="0"/>
              <a:t>“作业计划”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：执行“运行”</a:t>
            </a:r>
            <a:endParaRPr lang="en-US" altLang="zh-CN" sz="1600" dirty="0" smtClean="0"/>
          </a:p>
          <a:p>
            <a:pPr marL="814388" lvl="1" indent="-357188"/>
            <a:endParaRPr lang="en-US" altLang="zh-CN" sz="1600" dirty="0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357158" y="928670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获取快照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6134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形标注 14"/>
          <p:cNvSpPr/>
          <p:nvPr/>
        </p:nvSpPr>
        <p:spPr>
          <a:xfrm>
            <a:off x="2786050" y="192880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57186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5786446" y="250030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357158" y="928670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生成快照版本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675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一、预测计划</a:t>
            </a:r>
            <a:endParaRPr lang="en-US" altLang="zh-CN" sz="24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Tahoma" pitchFamily="34" charset="0"/>
                <a:ea typeface="+mj-ea"/>
                <a:cs typeface="Tahoma" pitchFamily="34" charset="0"/>
              </a:rPr>
              <a:t>1.  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年度预测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600" dirty="0" smtClean="0">
                <a:latin typeface="Tahoma" pitchFamily="34" charset="0"/>
                <a:ea typeface="+mj-ea"/>
                <a:cs typeface="Tahoma" pitchFamily="34" charset="0"/>
              </a:rPr>
              <a:t>      1.1  </a:t>
            </a:r>
            <a:r>
              <a:rPr lang="zh-CN" altLang="en-US" sz="1600" dirty="0" smtClean="0">
                <a:latin typeface="Tahoma" pitchFamily="34" charset="0"/>
                <a:ea typeface="+mj-ea"/>
                <a:cs typeface="Tahoma" pitchFamily="34" charset="0"/>
              </a:rPr>
              <a:t>车型计划导入</a:t>
            </a:r>
            <a:endParaRPr lang="en-US" altLang="zh-CN" sz="16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600" dirty="0" smtClean="0">
                <a:latin typeface="Tahoma" pitchFamily="34" charset="0"/>
                <a:ea typeface="+mj-ea"/>
                <a:cs typeface="Tahoma" pitchFamily="34" charset="0"/>
              </a:rPr>
              <a:t>      1.2  </a:t>
            </a:r>
            <a:r>
              <a:rPr lang="zh-CN" altLang="en-US" sz="1600" dirty="0" smtClean="0">
                <a:latin typeface="Tahoma" pitchFamily="34" charset="0"/>
                <a:ea typeface="+mj-ea"/>
                <a:cs typeface="Tahoma" pitchFamily="34" charset="0"/>
              </a:rPr>
              <a:t>获取快照</a:t>
            </a:r>
            <a:endParaRPr lang="en-US" altLang="zh-CN" sz="16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600" dirty="0" smtClean="0">
                <a:latin typeface="Tahoma" pitchFamily="34" charset="0"/>
                <a:ea typeface="+mj-ea"/>
                <a:cs typeface="Tahoma" pitchFamily="34" charset="0"/>
              </a:rPr>
              <a:t>      1.3  </a:t>
            </a:r>
            <a:r>
              <a:rPr lang="zh-CN" altLang="en-US" sz="1600" dirty="0" smtClean="0">
                <a:latin typeface="Tahoma" pitchFamily="34" charset="0"/>
                <a:ea typeface="+mj-ea"/>
                <a:cs typeface="Tahoma" pitchFamily="34" charset="0"/>
              </a:rPr>
              <a:t>年度能力预测</a:t>
            </a:r>
            <a:endParaRPr lang="en-US" altLang="zh-CN" sz="16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ahoma" pitchFamily="34" charset="0"/>
                <a:ea typeface="+mj-ea"/>
                <a:cs typeface="Tahoma" pitchFamily="34" charset="0"/>
              </a:rPr>
              <a:t>2.  16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周预测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2.1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车型计划导入</a:t>
            </a:r>
            <a:endParaRPr lang="en-US" altLang="zh-CN" sz="1600" dirty="0" smtClean="0">
              <a:latin typeface="Tahoma" pitchFamily="34" charset="0"/>
              <a:cs typeface="Tahoma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2.2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获取快照</a:t>
            </a:r>
            <a:endParaRPr lang="en-US" altLang="zh-CN" sz="1600" dirty="0" smtClean="0">
              <a:latin typeface="Tahoma" pitchFamily="34" charset="0"/>
              <a:cs typeface="Tahoma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2.3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周能力预测</a:t>
            </a:r>
            <a:endParaRPr lang="en-US" altLang="zh-CN" sz="1600" dirty="0" smtClean="0">
              <a:latin typeface="Tahoma" pitchFamily="34" charset="0"/>
              <a:cs typeface="Tahoma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ahoma" pitchFamily="34" charset="0"/>
                <a:ea typeface="+mj-ea"/>
                <a:cs typeface="Tahoma" pitchFamily="34" charset="0"/>
              </a:rPr>
              <a:t>3.  14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天计划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3.1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车型</a:t>
            </a: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物料计划导入</a:t>
            </a:r>
            <a:endParaRPr lang="en-US" altLang="zh-CN" sz="1600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3.2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获取快照</a:t>
            </a:r>
            <a:endParaRPr lang="en-US" altLang="zh-CN" sz="1600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      3.3  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运行</a:t>
            </a:r>
            <a:r>
              <a:rPr lang="en-US" altLang="zh-CN" sz="1600" dirty="0" smtClean="0">
                <a:latin typeface="Tahoma" pitchFamily="34" charset="0"/>
                <a:cs typeface="Tahoma" pitchFamily="34" charset="0"/>
              </a:rPr>
              <a:t>14</a:t>
            </a:r>
            <a:r>
              <a:rPr lang="zh-CN" altLang="en-US" sz="1600" dirty="0" smtClean="0">
                <a:latin typeface="Tahoma" pitchFamily="34" charset="0"/>
                <a:cs typeface="Tahoma" pitchFamily="34" charset="0"/>
              </a:rPr>
              <a:t>天计划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二、作业计划</a:t>
            </a:r>
            <a:endParaRPr lang="en-US" altLang="zh-CN" sz="24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Tahoma" pitchFamily="34" charset="0"/>
                <a:ea typeface="+mj-ea"/>
                <a:cs typeface="Tahoma" pitchFamily="34" charset="0"/>
              </a:rPr>
              <a:t>1.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  挤出作业计划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Tahoma" pitchFamily="34" charset="0"/>
                <a:ea typeface="+mj-ea"/>
                <a:cs typeface="Tahoma" pitchFamily="34" charset="0"/>
              </a:rPr>
              <a:t>     1.1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运行</a:t>
            </a:r>
            <a:endParaRPr lang="en-US" altLang="zh-CN" sz="20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 smtClean="0"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 smtClean="0"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534561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：选择“查询”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：“已释放”勿勾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1071546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8858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椭圆形标注 20"/>
          <p:cNvSpPr/>
          <p:nvPr/>
        </p:nvSpPr>
        <p:spPr>
          <a:xfrm>
            <a:off x="6572264" y="285749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5286380" y="342900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1714480" y="242886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8638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14282" y="1000108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770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椭圆形标注 19"/>
          <p:cNvSpPr/>
          <p:nvPr/>
        </p:nvSpPr>
        <p:spPr>
          <a:xfrm>
            <a:off x="5000628" y="285749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86388"/>
            <a:ext cx="864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zh-CN" altLang="en-US" sz="1600" dirty="0" smtClean="0"/>
              <a:t>快照释放成功</a:t>
            </a:r>
            <a:endParaRPr lang="zh-CN" altLang="en-US" sz="16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14282" y="1000108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327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导入发货计划（一）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发货计划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：选择“导入天计划”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：输入要导入的开始和结束天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：选中需要导入的天</a:t>
            </a:r>
            <a:r>
              <a:rPr lang="zh-CN" altLang="en-US" sz="1600" dirty="0" smtClean="0"/>
              <a:t>计划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</a:t>
            </a:r>
            <a:r>
              <a:rPr lang="en-US" altLang="zh-CN" sz="1600" b="1" dirty="0" smtClean="0"/>
              <a:t>: </a:t>
            </a:r>
            <a:r>
              <a:rPr lang="zh-CN" altLang="en-US" sz="1600" b="1" dirty="0" smtClean="0"/>
              <a:t>当车型下的所有物料是发</a:t>
            </a:r>
            <a:r>
              <a:rPr lang="zh-CN" altLang="en-US" sz="1600" b="1" dirty="0" smtClean="0"/>
              <a:t>向不同方向</a:t>
            </a:r>
            <a:r>
              <a:rPr lang="zh-CN" altLang="en-US" sz="1600" b="1" dirty="0" smtClean="0"/>
              <a:t>的，</a:t>
            </a:r>
            <a:r>
              <a:rPr lang="zh-CN" altLang="en-US" sz="1600" b="1" dirty="0" smtClean="0"/>
              <a:t>用发货计划</a:t>
            </a:r>
            <a:r>
              <a:rPr lang="zh-CN" altLang="en-US" sz="1600" b="1" dirty="0" smtClean="0"/>
              <a:t>导入</a:t>
            </a:r>
            <a:endParaRPr lang="en-US" altLang="zh-CN" sz="1600" b="1" dirty="0" smtClean="0"/>
          </a:p>
          <a:p>
            <a:pPr marL="357188" indent="-357188">
              <a:buFont typeface="Wingdings" pitchFamily="2" charset="2"/>
              <a:buChar char="u"/>
            </a:pP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8" name="椭圆形标注 17"/>
          <p:cNvSpPr/>
          <p:nvPr/>
        </p:nvSpPr>
        <p:spPr>
          <a:xfrm>
            <a:off x="1928794" y="20002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2643174" y="278605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7072330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导入发货计划（一）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发货计划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：选择“导入天计划”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：输入要导入的开始和结束天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：选中需要导入的天</a:t>
            </a:r>
            <a:r>
              <a:rPr lang="zh-CN" altLang="en-US" sz="1600" dirty="0" smtClean="0"/>
              <a:t>计划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</a:t>
            </a:r>
            <a:r>
              <a:rPr lang="en-US" altLang="zh-CN" sz="1600" b="1" dirty="0" smtClean="0"/>
              <a:t>: </a:t>
            </a:r>
            <a:r>
              <a:rPr lang="zh-CN" altLang="en-US" sz="1600" b="1" dirty="0" smtClean="0"/>
              <a:t>当车型下的所有物料是发</a:t>
            </a:r>
            <a:r>
              <a:rPr lang="zh-CN" altLang="en-US" sz="1600" b="1" dirty="0" smtClean="0"/>
              <a:t>向不同方向</a:t>
            </a:r>
            <a:r>
              <a:rPr lang="zh-CN" altLang="en-US" sz="1600" b="1" dirty="0" smtClean="0"/>
              <a:t>的，</a:t>
            </a:r>
            <a:r>
              <a:rPr lang="zh-CN" altLang="en-US" sz="1600" b="1" dirty="0" smtClean="0"/>
              <a:t>用发货计划</a:t>
            </a:r>
            <a:r>
              <a:rPr lang="zh-CN" altLang="en-US" sz="1600" b="1" dirty="0" smtClean="0"/>
              <a:t>导入</a:t>
            </a:r>
            <a:endParaRPr lang="en-US" altLang="zh-CN" sz="1600" b="1" dirty="0" smtClean="0"/>
          </a:p>
          <a:p>
            <a:pPr marL="357188" indent="-357188">
              <a:buFont typeface="Wingdings" pitchFamily="2" charset="2"/>
              <a:buChar char="u"/>
            </a:pP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8" name="椭圆形标注 17"/>
          <p:cNvSpPr/>
          <p:nvPr/>
        </p:nvSpPr>
        <p:spPr>
          <a:xfrm>
            <a:off x="1928794" y="20002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2643174" y="2786058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7072330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创建独立需求（一）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715008" y="289084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菜单位置：发货管理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发货单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新建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：选择“路线代码”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：输入窗口时间和开始时间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：“独立需求”一定要打勾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：输入要发货订单数量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</a:t>
            </a:r>
            <a:r>
              <a:rPr lang="zh-CN" altLang="en-US" sz="1600" dirty="0" smtClean="0"/>
              <a:t>“新增”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备注：不通过</a:t>
            </a:r>
            <a:r>
              <a:rPr lang="en-US" altLang="zh-CN" sz="1600" b="1" dirty="0" smtClean="0"/>
              <a:t>14</a:t>
            </a:r>
            <a:r>
              <a:rPr lang="zh-CN" altLang="en-US" sz="1600" b="1" dirty="0" smtClean="0"/>
              <a:t>天计划产生，而是通过即时拉动产生，如广州、淮安的母胶</a:t>
            </a:r>
            <a:r>
              <a:rPr lang="en-US" altLang="zh-CN" sz="1600" b="1" dirty="0" smtClean="0"/>
              <a:t>,</a:t>
            </a:r>
            <a:r>
              <a:rPr lang="zh-CN" altLang="en-US" sz="1600" b="1" dirty="0" smtClean="0"/>
              <a:t>挤出半制品；和达的桑车毛条</a:t>
            </a:r>
            <a:endParaRPr lang="en-US" altLang="zh-CN" sz="1600" b="1" dirty="0" smtClean="0"/>
          </a:p>
          <a:p>
            <a:pPr marL="357188" indent="-357188"/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357554" y="207167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286116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285984" y="357187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90011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形标注 14"/>
          <p:cNvSpPr/>
          <p:nvPr/>
        </p:nvSpPr>
        <p:spPr>
          <a:xfrm>
            <a:off x="2857488" y="135729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2500298" y="1928802"/>
            <a:ext cx="571504" cy="382908"/>
          </a:xfrm>
          <a:prstGeom prst="wedgeEllipseCallout">
            <a:avLst>
              <a:gd name="adj1" fmla="val -77618"/>
              <a:gd name="adj2" fmla="val -157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1285852" y="2571744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8286776" y="4000504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4714876" y="2857496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创建独立需求（二）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715008" y="289084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92919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菜单位置：发货管理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发货单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新建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</a:t>
            </a:r>
            <a:r>
              <a:rPr lang="zh-CN" altLang="en-US" sz="1600" dirty="0" smtClean="0"/>
              <a:t>“释放”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备注：不通过</a:t>
            </a:r>
            <a:r>
              <a:rPr lang="en-US" altLang="zh-CN" sz="1600" b="1" dirty="0" smtClean="0"/>
              <a:t>14</a:t>
            </a:r>
            <a:r>
              <a:rPr lang="zh-CN" altLang="en-US" sz="1600" b="1" dirty="0" smtClean="0"/>
              <a:t>天计划产生，而是通过即时拉动产生，如广州、淮安的母胶</a:t>
            </a:r>
            <a:r>
              <a:rPr lang="en-US" altLang="zh-CN" sz="1600" b="1" dirty="0" smtClean="0"/>
              <a:t>,</a:t>
            </a:r>
            <a:r>
              <a:rPr lang="zh-CN" altLang="en-US" sz="1600" b="1" dirty="0" smtClean="0"/>
              <a:t>挤出半制品；和达的桑车毛条</a:t>
            </a:r>
            <a:endParaRPr lang="en-US" altLang="zh-CN" sz="1600" b="1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357554" y="207167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286116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285984" y="357187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2857488" y="135729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2500298" y="1928802"/>
            <a:ext cx="571504" cy="382908"/>
          </a:xfrm>
          <a:prstGeom prst="wedgeEllipseCallout">
            <a:avLst>
              <a:gd name="adj1" fmla="val -77618"/>
              <a:gd name="adj2" fmla="val -157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1285852" y="2571744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8286776" y="4000504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4714876" y="2857496"/>
            <a:ext cx="571504" cy="382908"/>
          </a:xfrm>
          <a:prstGeom prst="wedgeEllipseCallout">
            <a:avLst>
              <a:gd name="adj1" fmla="val -72618"/>
              <a:gd name="adj2" fmla="val -30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01156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椭圆形标注 16"/>
          <p:cNvSpPr/>
          <p:nvPr/>
        </p:nvSpPr>
        <p:spPr>
          <a:xfrm>
            <a:off x="3643306" y="3643314"/>
            <a:ext cx="571504" cy="382908"/>
          </a:xfrm>
          <a:prstGeom prst="wedgeEllipseCallout">
            <a:avLst>
              <a:gd name="adj1" fmla="val -69285"/>
              <a:gd name="adj2" fmla="val -6051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运行快照（三）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715008" y="289084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64344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357554" y="207167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286116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285984" y="357187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3286116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5572132" y="1928802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4714876" y="150017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523287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椭圆形标注 17"/>
          <p:cNvSpPr/>
          <p:nvPr/>
        </p:nvSpPr>
        <p:spPr>
          <a:xfrm>
            <a:off x="4857752" y="192880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929066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：选择“快照版本”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：选择“时间类型”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：点击“运行”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84089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椭圆形标注 18"/>
          <p:cNvSpPr/>
          <p:nvPr/>
        </p:nvSpPr>
        <p:spPr>
          <a:xfrm>
            <a:off x="2285984" y="164305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286116" y="185736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929454" y="192880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5143504" y="228599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粗运算（二）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92919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：选择“查询”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：选择“快照版本”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：点击需要释放的版本号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" y="1071546"/>
            <a:ext cx="9066213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1714480" y="150017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3143240" y="185736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5286380" y="228599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1571604" y="307181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14678" y="231934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5715008" y="289084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执行人：计划员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车型计划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导入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：选择“导入月计划”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：输入要导入的开始和结束月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：点击“选择上传文件”</a:t>
            </a:r>
            <a:endParaRPr lang="en-US" altLang="zh-CN" sz="1600" dirty="0" smtClean="0"/>
          </a:p>
          <a:p>
            <a:pPr marL="357188" indent="-357188"/>
            <a:r>
              <a:rPr lang="zh-CN" altLang="en-US" sz="1600" b="1" dirty="0" smtClean="0"/>
              <a:t>备注：年度计划都是以车型导入</a:t>
            </a:r>
            <a:endParaRPr lang="zh-CN" altLang="en-US" sz="1600" b="1" dirty="0"/>
          </a:p>
        </p:txBody>
      </p:sp>
      <p:sp>
        <p:nvSpPr>
          <p:cNvPr id="9" name="椭圆形标注 8"/>
          <p:cNvSpPr/>
          <p:nvPr/>
        </p:nvSpPr>
        <p:spPr>
          <a:xfrm>
            <a:off x="250029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6138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形标注 11"/>
          <p:cNvSpPr/>
          <p:nvPr/>
        </p:nvSpPr>
        <p:spPr>
          <a:xfrm>
            <a:off x="3357554" y="207167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286116" y="321468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285984" y="3571876"/>
            <a:ext cx="571504" cy="382908"/>
          </a:xfrm>
          <a:prstGeom prst="wedgeEllipseCallout">
            <a:avLst>
              <a:gd name="adj1" fmla="val -59285"/>
              <a:gd name="adj2" fmla="val -754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857232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latin typeface="Tahoma" pitchFamily="34" charset="0"/>
                <a:ea typeface="+mj-ea"/>
                <a:cs typeface="Tahoma" pitchFamily="34" charset="0"/>
              </a:rPr>
              <a:t>车型计划导入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粗运算（三）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0005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48518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形标注 11"/>
          <p:cNvSpPr/>
          <p:nvPr/>
        </p:nvSpPr>
        <p:spPr>
          <a:xfrm>
            <a:off x="4786314" y="250030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运行周计划（一）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8643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：选择“后加工计划版本”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：选择“运行”</a:t>
            </a:r>
            <a:endParaRPr lang="en-US" altLang="zh-CN" sz="16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247063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形标注 14"/>
          <p:cNvSpPr/>
          <p:nvPr/>
        </p:nvSpPr>
        <p:spPr>
          <a:xfrm>
            <a:off x="2571736" y="185736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500430" y="221455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5357818" y="235743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b="0" dirty="0" smtClean="0"/>
              <a:t>释放周计划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：选择“后加工计划版本”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：选择“周”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：点击要释放的“版本号”</a:t>
            </a:r>
            <a:endParaRPr lang="en-US" altLang="zh-CN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86618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1714480" y="157161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2724136" y="200976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7143768" y="200024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5214942" y="242886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1214414" y="314324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b="0" dirty="0" smtClean="0"/>
              <a:t>释放周计划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86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9478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形标注 12"/>
          <p:cNvSpPr/>
          <p:nvPr/>
        </p:nvSpPr>
        <p:spPr>
          <a:xfrm>
            <a:off x="4572000" y="250030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b="0" dirty="0" smtClean="0"/>
              <a:t>重排计划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打开“挤出作业计划调整”表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：选择要调整的版本号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：选择要调整的周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</a:t>
            </a:r>
            <a:r>
              <a:rPr lang="en-US" altLang="zh-CN" sz="1600" dirty="0" smtClean="0"/>
              <a:t>Get </a:t>
            </a:r>
            <a:r>
              <a:rPr lang="en-US" altLang="zh-CN" sz="1600" dirty="0" err="1" smtClean="0"/>
              <a:t>ExPlan</a:t>
            </a:r>
            <a:r>
              <a:rPr lang="zh-CN" altLang="en-US" sz="1600" dirty="0" smtClean="0"/>
              <a:t>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：修改要更新的数据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</a:t>
            </a:r>
            <a:r>
              <a:rPr lang="zh-CN" altLang="en-US" sz="1600" b="1" dirty="0" smtClean="0"/>
              <a:t>“</a:t>
            </a:r>
            <a:r>
              <a:rPr lang="en-US" altLang="zh-CN" sz="1600" b="1" dirty="0" smtClean="0"/>
              <a:t>Update Plan to System</a:t>
            </a:r>
            <a:r>
              <a:rPr lang="zh-CN" altLang="en-US" sz="1600" b="1" dirty="0" smtClean="0"/>
              <a:t>”</a:t>
            </a:r>
            <a:endParaRPr lang="en-US" altLang="zh-CN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785653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形标注 6"/>
          <p:cNvSpPr/>
          <p:nvPr/>
        </p:nvSpPr>
        <p:spPr>
          <a:xfrm>
            <a:off x="4071934" y="121442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928794" y="1643050"/>
            <a:ext cx="714380" cy="382908"/>
          </a:xfrm>
          <a:prstGeom prst="wedgeEllipseCallout">
            <a:avLst>
              <a:gd name="adj1" fmla="val -69285"/>
              <a:gd name="adj2" fmla="val -505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000760" y="178592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1714480" y="85723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714744" y="85723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天计划转班产计划（一）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929198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天计划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：选择“计划时间”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：选择“生产线”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：点击“释放”</a:t>
            </a:r>
            <a:endParaRPr lang="en-US" altLang="zh-CN" sz="16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929718" cy="331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形标注 6"/>
          <p:cNvSpPr/>
          <p:nvPr/>
        </p:nvSpPr>
        <p:spPr>
          <a:xfrm>
            <a:off x="3143240" y="1928802"/>
            <a:ext cx="714380" cy="382908"/>
          </a:xfrm>
          <a:prstGeom prst="wedgeEllipseCallout">
            <a:avLst>
              <a:gd name="adj1" fmla="val -73285"/>
              <a:gd name="adj2" fmla="val -157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5072066" y="200024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715140" y="142873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857488" y="142873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r>
              <a:rPr lang="zh-CN" altLang="en-US" dirty="0" smtClean="0"/>
              <a:t>调整班产计划（一）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班产计划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：选择要调整的“计划时间”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：选择“生产线”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：修改需要更新的数据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：点击“保存”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：点击“重新计算”</a:t>
            </a:r>
            <a:endParaRPr lang="en-US" altLang="zh-CN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3" y="1000108"/>
            <a:ext cx="907573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形标注 12"/>
          <p:cNvSpPr/>
          <p:nvPr/>
        </p:nvSpPr>
        <p:spPr>
          <a:xfrm>
            <a:off x="2071670" y="157161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7786710" y="1500174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3143240" y="171448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5143504" y="178592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8429620" y="271462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4143372" y="2357430"/>
            <a:ext cx="714380" cy="382908"/>
          </a:xfrm>
          <a:prstGeom prst="wedgeEllipseCallout">
            <a:avLst>
              <a:gd name="adj1" fmla="val -54618"/>
              <a:gd name="adj2" fmla="val -6798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b="0" dirty="0" smtClean="0"/>
              <a:t>计划模拟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214950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计划模拟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：选择“资源组”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：选择“选择版本”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：选择“生产线”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786606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形标注 12"/>
          <p:cNvSpPr/>
          <p:nvPr/>
        </p:nvSpPr>
        <p:spPr>
          <a:xfrm>
            <a:off x="2857488" y="142873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643306" y="2000240"/>
            <a:ext cx="714380" cy="382908"/>
          </a:xfrm>
          <a:prstGeom prst="wedgeEllipseCallout">
            <a:avLst>
              <a:gd name="adj1" fmla="val -102618"/>
              <a:gd name="adj2" fmla="val -1823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29256" y="207167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7929586" y="142873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4071942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：选中“运行”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：根据实际情况，选择“预测计划”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：执行“运行”</a:t>
            </a:r>
            <a:endParaRPr lang="en-US" altLang="zh-CN" sz="1600" dirty="0" smtClean="0"/>
          </a:p>
          <a:p>
            <a:pPr marL="814388" lvl="1" indent="-357188"/>
            <a:endParaRPr lang="en-US" altLang="zh-CN" sz="1600" dirty="0" smtClean="0"/>
          </a:p>
        </p:txBody>
      </p:sp>
      <p:sp>
        <p:nvSpPr>
          <p:cNvPr id="7" name="椭圆形标注 6"/>
          <p:cNvSpPr/>
          <p:nvPr/>
        </p:nvSpPr>
        <p:spPr>
          <a:xfrm>
            <a:off x="4071934" y="2500306"/>
            <a:ext cx="571504" cy="382908"/>
          </a:xfrm>
          <a:prstGeom prst="wedgeEllipseCallout">
            <a:avLst>
              <a:gd name="adj1" fmla="val 63595"/>
              <a:gd name="adj2" fmla="val 8316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12" y="2000240"/>
            <a:ext cx="1285884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3" y="1643050"/>
            <a:ext cx="88661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椭圆形标注 10"/>
          <p:cNvSpPr/>
          <p:nvPr/>
        </p:nvSpPr>
        <p:spPr>
          <a:xfrm>
            <a:off x="2428860" y="207167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286116" y="250030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357818" y="2714620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357158" y="928670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获取快照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357158" y="928670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生成快照版本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675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534561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：选择“查询”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：“已释放”勿勾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：点击“查询”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1071546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8858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椭圆形标注 20"/>
          <p:cNvSpPr/>
          <p:nvPr/>
        </p:nvSpPr>
        <p:spPr>
          <a:xfrm>
            <a:off x="6572264" y="285749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5286380" y="342900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1714480" y="2428868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8638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数据准备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数据快照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获取快照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：选择“释放”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14282" y="1000108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770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椭圆形标注 19"/>
          <p:cNvSpPr/>
          <p:nvPr/>
        </p:nvSpPr>
        <p:spPr>
          <a:xfrm>
            <a:off x="5000628" y="2857496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年度预测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86388"/>
            <a:ext cx="864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zh-CN" altLang="en-US" sz="1600" dirty="0" smtClean="0"/>
              <a:t>快照释放成功</a:t>
            </a:r>
            <a:endParaRPr lang="zh-CN" altLang="en-US" sz="16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14282" y="1000108"/>
            <a:ext cx="86868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释放快照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327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79708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85794"/>
          </a:xfrm>
        </p:spPr>
        <p:txBody>
          <a:bodyPr/>
          <a:lstStyle/>
          <a:p>
            <a:pPr lvl="0"/>
            <a:r>
              <a:rPr lang="zh-CN" altLang="en-US" dirty="0" smtClean="0"/>
              <a:t>运行</a:t>
            </a:r>
            <a:r>
              <a:rPr lang="en-US" altLang="zh-CN" dirty="0" smtClean="0"/>
              <a:t>MRP</a:t>
            </a:r>
            <a:r>
              <a:rPr lang="zh-CN" altLang="en-US" dirty="0" smtClean="0"/>
              <a:t>粗运算（一）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786322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预测计划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手工运行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：选择“快照版本”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</a:t>
            </a:r>
            <a:r>
              <a:rPr lang="zh-CN" altLang="en-US" sz="1600" dirty="0" smtClean="0"/>
              <a:t>“时间类型”中的“月”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：点击“运行”</a:t>
            </a:r>
            <a:endParaRPr lang="en-US" altLang="zh-CN" sz="1600" dirty="0" smtClean="0"/>
          </a:p>
          <a:p>
            <a:pPr marL="357188" indent="-357188"/>
            <a:endParaRPr lang="zh-CN" altLang="en-US" sz="1600" dirty="0"/>
          </a:p>
        </p:txBody>
      </p:sp>
      <p:sp>
        <p:nvSpPr>
          <p:cNvPr id="19" name="椭圆形标注 18"/>
          <p:cNvSpPr/>
          <p:nvPr/>
        </p:nvSpPr>
        <p:spPr>
          <a:xfrm>
            <a:off x="2214546" y="228599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071802" y="264318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715140" y="2643182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5357818" y="3071810"/>
            <a:ext cx="714380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宋体Tahoma">
      <a:majorFont>
        <a:latin typeface="Tahoma"/>
        <a:ea typeface="宋体"/>
        <a:cs typeface="Arial Unicode MS"/>
      </a:majorFont>
      <a:minorFont>
        <a:latin typeface="Tahoma"/>
        <a:ea typeface="宋体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188" indent="-357188">
          <a:buFont typeface="Wingdings" pitchFamily="2" charset="2"/>
          <a:buChar char="u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1788</Words>
  <Application>Microsoft Office PowerPoint</Application>
  <PresentationFormat>全屏显示(4:3)</PresentationFormat>
  <Paragraphs>350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MES用户操作手册</vt:lpstr>
      <vt:lpstr>目录</vt:lpstr>
      <vt:lpstr>年度预测</vt:lpstr>
      <vt:lpstr>年度预测</vt:lpstr>
      <vt:lpstr>年度预测</vt:lpstr>
      <vt:lpstr>年度预测</vt:lpstr>
      <vt:lpstr>年度预测</vt:lpstr>
      <vt:lpstr>年度预测</vt:lpstr>
      <vt:lpstr>运行MRP粗运算（一）</vt:lpstr>
      <vt:lpstr>运行MRP粗运算（二）</vt:lpstr>
      <vt:lpstr>运行MRP粗运算（二）</vt:lpstr>
      <vt:lpstr>运行MRP粗运算（三）</vt:lpstr>
      <vt:lpstr>查看MRP结果（一）</vt:lpstr>
      <vt:lpstr>查看MRP结果（二）</vt:lpstr>
      <vt:lpstr>导入周计划（一）</vt:lpstr>
      <vt:lpstr>导入14天计划（一）</vt:lpstr>
      <vt:lpstr>导入发货计划（一）</vt:lpstr>
      <vt:lpstr>幻灯片 18</vt:lpstr>
      <vt:lpstr>年度预测</vt:lpstr>
      <vt:lpstr>年度预测</vt:lpstr>
      <vt:lpstr>年度预测</vt:lpstr>
      <vt:lpstr>年度预测</vt:lpstr>
      <vt:lpstr>导入发货计划（一）</vt:lpstr>
      <vt:lpstr>导入发货计划（一）</vt:lpstr>
      <vt:lpstr>创建独立需求（一）</vt:lpstr>
      <vt:lpstr>创建独立需求（二）</vt:lpstr>
      <vt:lpstr>运行快照（三）</vt:lpstr>
      <vt:lpstr>运行MRP粗运算（一）</vt:lpstr>
      <vt:lpstr>运行MRP粗运算（二）</vt:lpstr>
      <vt:lpstr>运行MRP粗运算（三）</vt:lpstr>
      <vt:lpstr>运行周计划（一）</vt:lpstr>
      <vt:lpstr>释放周计划（一）</vt:lpstr>
      <vt:lpstr>释放周计划（二）</vt:lpstr>
      <vt:lpstr>重排计划（一）</vt:lpstr>
      <vt:lpstr>天计划转班产计划（一）</vt:lpstr>
      <vt:lpstr>调整班产计划（一）</vt:lpstr>
      <vt:lpstr>计划模拟（一）</vt:lpstr>
    </vt:vector>
  </TitlesOfParts>
  <Company>玲珑科技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pengfeim</dc:creator>
  <cp:lastModifiedBy>Fremen</cp:lastModifiedBy>
  <cp:revision>193</cp:revision>
  <dcterms:created xsi:type="dcterms:W3CDTF">2013-07-29T06:00:29Z</dcterms:created>
  <dcterms:modified xsi:type="dcterms:W3CDTF">2013-08-16T07:58:50Z</dcterms:modified>
</cp:coreProperties>
</file>