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79" autoAdjust="0"/>
  </p:normalViewPr>
  <p:slideViewPr>
    <p:cSldViewPr>
      <p:cViewPr varScale="1">
        <p:scale>
          <a:sx n="62" d="100"/>
          <a:sy n="62" d="100"/>
        </p:scale>
        <p:origin x="-15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5EEC2-256D-4801-AB1A-B957AE79FF33}" type="datetimeFigureOut">
              <a:rPr lang="zh-CN" altLang="en-US" smtClean="0"/>
              <a:pPr/>
              <a:t>2013/8/12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0251-001C-4D76-A5D5-7466617A77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6E5F-B45F-4943-9183-98CC36A0E29C}" type="datetimeFigureOut">
              <a:rPr lang="zh-CN" altLang="en-US" smtClean="0"/>
              <a:pPr/>
              <a:t>2013/8/12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8ED2-D929-469C-88DA-DB972B027B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模版封面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29520" y="642939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r">
              <a:buFont typeface="Wingdings" pitchFamily="2" charset="2"/>
              <a:buNone/>
            </a:pPr>
            <a:fld id="{150F1B3A-9948-45D0-A425-BA413D14D7E4}" type="slidenum">
              <a:rPr lang="zh-CN" altLang="en-US" sz="1200" b="0" smtClean="0">
                <a:solidFill>
                  <a:srgbClr val="1C1C1C"/>
                </a:solidFill>
                <a:latin typeface="+mj-lt"/>
              </a:rPr>
              <a:pPr marL="357188" indent="-357188" algn="r">
                <a:buFont typeface="Wingdings" pitchFamily="2" charset="2"/>
                <a:buNone/>
              </a:pPr>
              <a:t>‹#›</a:t>
            </a:fld>
            <a:endParaRPr lang="zh-CN" altLang="en-US" sz="1200" b="0" dirty="0" smtClean="0">
              <a:solidFill>
                <a:srgbClr val="1C1C1C"/>
              </a:solidFill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fld id="{280E67BE-DF99-48F5-A465-D1132132FC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228600" y="914400"/>
            <a:ext cx="86407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rgbClr val="808080"/>
            </a:prst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5" name="Picture 7" descr="未标题-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638800" y="304800"/>
            <a:ext cx="3095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用户操作手册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炼胶生产管理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收料报工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2" y="1000108"/>
            <a:ext cx="8572558" cy="330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4429132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收料工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生产单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炼胶收货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：选择生产线（</a:t>
            </a:r>
            <a:r>
              <a:rPr lang="en-US" altLang="zh-CN" sz="1600" dirty="0" smtClean="0"/>
              <a:t>MI01</a:t>
            </a:r>
            <a:r>
              <a:rPr lang="zh-CN" altLang="en-US" sz="1600" dirty="0" smtClean="0"/>
              <a:t>主线</a:t>
            </a:r>
            <a:r>
              <a:rPr lang="en-US" altLang="zh-CN" sz="1600" dirty="0" smtClean="0"/>
              <a:t>/MI02</a:t>
            </a:r>
            <a:r>
              <a:rPr lang="zh-CN" altLang="en-US" sz="1600" dirty="0" smtClean="0"/>
              <a:t>辅线</a:t>
            </a:r>
            <a:r>
              <a:rPr lang="en-US" altLang="zh-CN" sz="1600" dirty="0" smtClean="0"/>
              <a:t>/MI03</a:t>
            </a:r>
            <a:r>
              <a:rPr lang="zh-CN" altLang="en-US" sz="1600" dirty="0" smtClean="0"/>
              <a:t>外发配料线），系统列示所有未完成订单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：找到当前生产的胶料，输入实称重量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：点击收货，系统自动打印条形码，取下粘贴在料车上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注意：如果系统中显示的第一条产品不是当前正在生产的胶料，可能是前一班的未完成计划，可以通知计划员将前一班生产单完工，这样上一班的计划就不显示了。</a:t>
            </a:r>
            <a:endParaRPr lang="zh-CN" altLang="en-US" sz="1600" dirty="0"/>
          </a:p>
        </p:txBody>
      </p:sp>
      <p:sp>
        <p:nvSpPr>
          <p:cNvPr id="5" name="椭圆形标注 4"/>
          <p:cNvSpPr/>
          <p:nvPr/>
        </p:nvSpPr>
        <p:spPr>
          <a:xfrm>
            <a:off x="2857488" y="92867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7643834" y="164305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8501090" y="164305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2000240"/>
            <a:ext cx="678661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查看生产单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原材料领料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母胶领料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收料报工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过滤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母胶入库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终胶入库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胶料报验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废品报工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查看生产单（一）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43" y="1209681"/>
            <a:ext cx="8639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3214678" y="189071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715008" y="289084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生产单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：输入区域代码（</a:t>
            </a:r>
            <a:r>
              <a:rPr lang="en-US" altLang="zh-CN" sz="1600" dirty="0" smtClean="0"/>
              <a:t>P01</a:t>
            </a:r>
            <a:r>
              <a:rPr lang="zh-CN" altLang="en-US" sz="1600" dirty="0" smtClean="0"/>
              <a:t>炼胶生产区）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：输入要查询的开始和结束日期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：点击查询，系统列示所有符合条件的生产单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：点击生产单号码，进入生产单详细内容页面</a:t>
            </a:r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1428728" y="364331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14166"/>
            <a:ext cx="8643998" cy="399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zh-CN" altLang="en-US" dirty="0" smtClean="0"/>
              <a:t>查看生产单（二）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931174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系统显示了订单的状态以及相关产品信息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：点击打印可以打印生产单下发到班组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：点击关闭、删除、取消等按钮系统完成相关的操作。</a:t>
            </a:r>
            <a:endParaRPr lang="en-US" altLang="zh-CN" sz="1600" dirty="0" smtClean="0"/>
          </a:p>
          <a:p>
            <a:pPr marL="814388" lvl="1" indent="-357188">
              <a:buFont typeface="Arial" pitchFamily="34" charset="0"/>
              <a:buChar char="•"/>
            </a:pPr>
            <a:r>
              <a:rPr lang="zh-CN" altLang="en-US" sz="1600" dirty="0" smtClean="0"/>
              <a:t>删除：从系统中删除订单，只有创建状态的订单才能删除；</a:t>
            </a:r>
            <a:endParaRPr lang="en-US" altLang="zh-CN" sz="1600" dirty="0" smtClean="0"/>
          </a:p>
          <a:p>
            <a:pPr marL="814388" lvl="1" indent="-357188">
              <a:buFont typeface="Arial" pitchFamily="34" charset="0"/>
              <a:buChar char="•"/>
            </a:pPr>
            <a:r>
              <a:rPr lang="zh-CN" altLang="en-US" sz="1600" dirty="0" smtClean="0"/>
              <a:t>取消：不执行订单，只有下达状态的订单才能取消；</a:t>
            </a:r>
            <a:endParaRPr lang="en-US" altLang="zh-CN" sz="1600" dirty="0" smtClean="0"/>
          </a:p>
          <a:p>
            <a:pPr marL="814388" lvl="1" indent="-357188">
              <a:buFont typeface="Arial" pitchFamily="34" charset="0"/>
              <a:buChar char="•"/>
            </a:pPr>
            <a:r>
              <a:rPr lang="zh-CN" altLang="en-US" sz="1600" dirty="0" smtClean="0"/>
              <a:t>关闭：不继续执行剩余订单，执行中状态的订单可以关闭。</a:t>
            </a:r>
            <a:endParaRPr lang="en-US" altLang="zh-CN" sz="1600" dirty="0" smtClean="0"/>
          </a:p>
        </p:txBody>
      </p:sp>
      <p:sp>
        <p:nvSpPr>
          <p:cNvPr id="7" name="椭圆形标注 6"/>
          <p:cNvSpPr/>
          <p:nvPr/>
        </p:nvSpPr>
        <p:spPr>
          <a:xfrm>
            <a:off x="4071934" y="2500306"/>
            <a:ext cx="571504" cy="382908"/>
          </a:xfrm>
          <a:prstGeom prst="wedgeEllipseCallout">
            <a:avLst>
              <a:gd name="adj1" fmla="val 63595"/>
              <a:gd name="adj2" fmla="val 8316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071934" y="3214686"/>
            <a:ext cx="571504" cy="382908"/>
          </a:xfrm>
          <a:prstGeom prst="wedgeEllipseCallout">
            <a:avLst>
              <a:gd name="adj1" fmla="val -99116"/>
              <a:gd name="adj2" fmla="val -503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12" y="2000240"/>
            <a:ext cx="1285884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0034" y="3714752"/>
            <a:ext cx="642942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" y="902685"/>
            <a:ext cx="8658256" cy="314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原材料领料（一）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21481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菜单位置：供货管理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要货单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：选择条件，一般选择收货方代码</a:t>
            </a:r>
            <a:r>
              <a:rPr lang="en-US" altLang="zh-CN" sz="1600" dirty="0" smtClean="0"/>
              <a:t>P01</a:t>
            </a:r>
            <a:r>
              <a:rPr lang="zh-CN" altLang="en-US" sz="1600" dirty="0" smtClean="0"/>
              <a:t>，也可以指定领料路线</a:t>
            </a:r>
            <a:r>
              <a:rPr lang="en-US" altLang="zh-CN" sz="1600" dirty="0" smtClean="0"/>
              <a:t>9101-9201</a:t>
            </a:r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：点击查询，系统列示符合条件的所有领料单</a:t>
            </a:r>
            <a:endParaRPr lang="en-US" altLang="zh-CN" sz="1600" dirty="0" smtClean="0"/>
          </a:p>
          <a:p>
            <a:pPr marL="814388" lvl="1" indent="-357188">
              <a:buFont typeface="Arial" pitchFamily="34" charset="0"/>
              <a:buChar char="•"/>
            </a:pPr>
            <a:r>
              <a:rPr lang="zh-CN" altLang="en-US" sz="1600" dirty="0" smtClean="0"/>
              <a:t>一般领料单为系统自动生成，计划员建立订单后就可以在此查询到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：点击订单号，进入领料单详细内容页面</a:t>
            </a:r>
            <a:endParaRPr lang="en-US" altLang="zh-CN" sz="16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1357290" y="300037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572132" y="1142984"/>
            <a:ext cx="571504" cy="382908"/>
          </a:xfrm>
          <a:prstGeom prst="wedgeEllipseCallout">
            <a:avLst>
              <a:gd name="adj1" fmla="val 56047"/>
              <a:gd name="adj2" fmla="val 9470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929322" y="214311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原材料领料（二）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857251"/>
            <a:ext cx="8643999" cy="424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5066426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：修改窗口时间（即预计领料时间）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：点击每种材料的“需求数”，系统会显示需求来源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：根据实际需要，修改订单数（即实际领料数）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：确认无误，点击“释放”，领料单生效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：点击打印，持领料单到原材料仓库领料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：接收原材料后，在原材料仓库打印的收货单上签收</a:t>
            </a:r>
            <a:endParaRPr lang="en-US" altLang="zh-CN" sz="16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4929190" y="1285860"/>
            <a:ext cx="571504" cy="382908"/>
          </a:xfrm>
          <a:prstGeom prst="wedgeEllipseCallout">
            <a:avLst>
              <a:gd name="adj1" fmla="val -47952"/>
              <a:gd name="adj2" fmla="val 1225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143900" y="3429000"/>
            <a:ext cx="571504" cy="382908"/>
          </a:xfrm>
          <a:prstGeom prst="wedgeEllipseCallout">
            <a:avLst>
              <a:gd name="adj1" fmla="val -79952"/>
              <a:gd name="adj2" fmla="val 1663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358082" y="3429000"/>
            <a:ext cx="571504" cy="382908"/>
          </a:xfrm>
          <a:prstGeom prst="wedgeEllipseCallout">
            <a:avLst>
              <a:gd name="adj1" fmla="val -55952"/>
              <a:gd name="adj2" fmla="val 1663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929190" y="2786058"/>
            <a:ext cx="571504" cy="382908"/>
          </a:xfrm>
          <a:prstGeom prst="wedgeEllipseCallout">
            <a:avLst>
              <a:gd name="adj1" fmla="val -111952"/>
              <a:gd name="adj2" fmla="val 1225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母胶领料（一）</a:t>
            </a:r>
            <a:endParaRPr lang="zh-CN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" y="902685"/>
            <a:ext cx="8658256" cy="314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4214818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菜单位置：供货管理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要货单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：选择条件，一般选择收货方代码</a:t>
            </a:r>
            <a:r>
              <a:rPr lang="en-US" altLang="zh-CN" sz="1600" dirty="0" smtClean="0"/>
              <a:t>P01</a:t>
            </a:r>
            <a:r>
              <a:rPr lang="zh-CN" altLang="en-US" sz="1600" dirty="0" smtClean="0"/>
              <a:t>，也可以指定领料路线</a:t>
            </a:r>
            <a:r>
              <a:rPr lang="en-US" altLang="zh-CN" sz="1600" dirty="0" smtClean="0"/>
              <a:t>9202-9201</a:t>
            </a:r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：点击查询，系统列示符合条件的所有领料单</a:t>
            </a:r>
            <a:endParaRPr lang="en-US" altLang="zh-CN" sz="1600" dirty="0" smtClean="0"/>
          </a:p>
          <a:p>
            <a:pPr marL="814388" lvl="1" indent="-357188">
              <a:buFont typeface="Arial" pitchFamily="34" charset="0"/>
              <a:buChar char="•"/>
            </a:pPr>
            <a:r>
              <a:rPr lang="zh-CN" altLang="en-US" sz="1600" dirty="0" smtClean="0"/>
              <a:t>一般领料单为系统自动生成，计划员建立订单后就可以在此查询到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：点击订单号，进入领料单详细内容页面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：根据实际需求修改领料单内容，释放并打印领料单</a:t>
            </a:r>
            <a:endParaRPr lang="en-US" altLang="zh-CN" sz="16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1357290" y="300037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572132" y="1142984"/>
            <a:ext cx="571504" cy="382908"/>
          </a:xfrm>
          <a:prstGeom prst="wedgeEllipseCallout">
            <a:avLst>
              <a:gd name="adj1" fmla="val 56047"/>
              <a:gd name="adj2" fmla="val 9470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929322" y="214311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母胶领料（二）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214818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菜单位置：发货管理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拣货单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新建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：选择条件，一般选择发货方代码</a:t>
            </a:r>
            <a:r>
              <a:rPr lang="en-US" altLang="zh-CN" sz="1600" dirty="0" smtClean="0"/>
              <a:t>P01</a:t>
            </a:r>
            <a:r>
              <a:rPr lang="zh-CN" altLang="en-US" sz="1600" dirty="0" smtClean="0"/>
              <a:t>、收货方代码</a:t>
            </a:r>
            <a:r>
              <a:rPr lang="en-US" altLang="zh-CN" sz="1600" dirty="0" smtClean="0"/>
              <a:t>P01</a:t>
            </a:r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：点击查询，系统列示可以拣货的所有领料单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：勾选本次需要发货的行项目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：点击创建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：点击打印</a:t>
            </a: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4" y="1000108"/>
            <a:ext cx="8715434" cy="262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3214678" y="928670"/>
            <a:ext cx="571504" cy="382908"/>
          </a:xfrm>
          <a:prstGeom prst="wedgeEllipseCallout">
            <a:avLst>
              <a:gd name="adj1" fmla="val -221284"/>
              <a:gd name="adj2" fmla="val 1106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42910" y="2428868"/>
            <a:ext cx="571504" cy="382908"/>
          </a:xfrm>
          <a:prstGeom prst="wedgeEllipseCallout">
            <a:avLst>
              <a:gd name="adj1" fmla="val -79952"/>
              <a:gd name="adj2" fmla="val 19022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3286116" y="1857364"/>
            <a:ext cx="571504" cy="382908"/>
          </a:xfrm>
          <a:prstGeom prst="wedgeEllipseCallout">
            <a:avLst>
              <a:gd name="adj1" fmla="val 56047"/>
              <a:gd name="adj2" fmla="val 9470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4786314" y="2857496"/>
            <a:ext cx="571504" cy="382908"/>
          </a:xfrm>
          <a:prstGeom prst="wedgeEllipseCallout">
            <a:avLst>
              <a:gd name="adj1" fmla="val -111952"/>
              <a:gd name="adj2" fmla="val -1202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母胶领料（三）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142984"/>
            <a:ext cx="31527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142984"/>
            <a:ext cx="31527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4214818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执行人：班组长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：登录手持终端，进入“收发</a:t>
            </a:r>
            <a:r>
              <a:rPr lang="en-US" altLang="zh-CN" sz="1600" dirty="0" smtClean="0"/>
              <a:t>-&gt;2</a:t>
            </a:r>
            <a:r>
              <a:rPr lang="zh-CN" altLang="en-US" sz="1600" dirty="0" smtClean="0"/>
              <a:t>拣货”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：扫描拣货单条形码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：按照拣货单提示的母胶批号拣货，依次扫描所有的胶料条形码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13</a:t>
            </a:r>
            <a:r>
              <a:rPr lang="zh-CN" altLang="en-US" sz="1600" dirty="0" smtClean="0"/>
              <a:t>：按两次确认完成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：按</a:t>
            </a:r>
            <a:r>
              <a:rPr lang="en-US" altLang="zh-CN" sz="1600" dirty="0" smtClean="0"/>
              <a:t>F4</a:t>
            </a:r>
            <a:r>
              <a:rPr lang="zh-CN" altLang="en-US" sz="1600" dirty="0" smtClean="0"/>
              <a:t>退出拣货，再进入“收货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拣货发货”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：扫描拣货单条码确认，系统完成胶料发放</a:t>
            </a:r>
            <a:endParaRPr lang="en-US" altLang="zh-CN" sz="1600" dirty="0" smtClean="0"/>
          </a:p>
        </p:txBody>
      </p:sp>
      <p:sp>
        <p:nvSpPr>
          <p:cNvPr id="6" name="椭圆形标注 5"/>
          <p:cNvSpPr/>
          <p:nvPr/>
        </p:nvSpPr>
        <p:spPr>
          <a:xfrm>
            <a:off x="3428992" y="1357298"/>
            <a:ext cx="571504" cy="382908"/>
          </a:xfrm>
          <a:prstGeom prst="wedgeEllipseCallout">
            <a:avLst>
              <a:gd name="adj1" fmla="val -74619"/>
              <a:gd name="adj2" fmla="val 10266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286644" y="1500174"/>
            <a:ext cx="571504" cy="382908"/>
          </a:xfrm>
          <a:prstGeom prst="wedgeEllipseCallout">
            <a:avLst>
              <a:gd name="adj1" fmla="val -250618"/>
              <a:gd name="adj2" fmla="val -5255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143108" y="2786058"/>
            <a:ext cx="571504" cy="382908"/>
          </a:xfrm>
          <a:prstGeom prst="wedgeEllipseCallout">
            <a:avLst>
              <a:gd name="adj1" fmla="val -45286"/>
              <a:gd name="adj2" fmla="val -2038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宋体Tahoma">
      <a:majorFont>
        <a:latin typeface="Tahoma"/>
        <a:ea typeface="宋体"/>
        <a:cs typeface="Arial Unicode MS"/>
      </a:majorFont>
      <a:minorFont>
        <a:latin typeface="Tahoma"/>
        <a:ea typeface="宋体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188" indent="-357188">
          <a:buFont typeface="Wingdings" pitchFamily="2" charset="2"/>
          <a:buChar char="u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832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MES用户操作手册</vt:lpstr>
      <vt:lpstr>目录</vt:lpstr>
      <vt:lpstr>查看生产单（一）</vt:lpstr>
      <vt:lpstr>查看生产单（二）</vt:lpstr>
      <vt:lpstr>原材料领料（一）</vt:lpstr>
      <vt:lpstr>原材料领料（二）</vt:lpstr>
      <vt:lpstr>母胶领料（一）</vt:lpstr>
      <vt:lpstr>母胶领料（二）</vt:lpstr>
      <vt:lpstr>母胶领料（三）</vt:lpstr>
      <vt:lpstr>收料报工</vt:lpstr>
    </vt:vector>
  </TitlesOfParts>
  <Company>玲珑科技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pengfeim</dc:creator>
  <cp:lastModifiedBy>pengfeim</cp:lastModifiedBy>
  <cp:revision>134</cp:revision>
  <dcterms:created xsi:type="dcterms:W3CDTF">2013-07-29T06:00:29Z</dcterms:created>
  <dcterms:modified xsi:type="dcterms:W3CDTF">2013-08-12T01:16:29Z</dcterms:modified>
</cp:coreProperties>
</file>