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6"/>
  </p:notesMasterIdLst>
  <p:sldIdLst>
    <p:sldId id="256" r:id="rId2"/>
    <p:sldId id="259" r:id="rId3"/>
    <p:sldId id="267" r:id="rId4"/>
    <p:sldId id="268" r:id="rId5"/>
    <p:sldId id="269" r:id="rId6"/>
    <p:sldId id="291" r:id="rId7"/>
    <p:sldId id="271" r:id="rId8"/>
    <p:sldId id="272" r:id="rId9"/>
    <p:sldId id="276" r:id="rId10"/>
    <p:sldId id="278" r:id="rId11"/>
    <p:sldId id="279" r:id="rId12"/>
    <p:sldId id="281" r:id="rId13"/>
    <p:sldId id="282" r:id="rId14"/>
    <p:sldId id="321" r:id="rId15"/>
    <p:sldId id="283" r:id="rId16"/>
    <p:sldId id="284" r:id="rId17"/>
    <p:sldId id="285" r:id="rId18"/>
    <p:sldId id="286" r:id="rId19"/>
    <p:sldId id="287" r:id="rId20"/>
    <p:sldId id="289" r:id="rId21"/>
    <p:sldId id="290" r:id="rId22"/>
    <p:sldId id="270" r:id="rId23"/>
    <p:sldId id="293" r:id="rId24"/>
    <p:sldId id="294" r:id="rId25"/>
    <p:sldId id="295" r:id="rId26"/>
    <p:sldId id="309" r:id="rId27"/>
    <p:sldId id="310" r:id="rId28"/>
    <p:sldId id="311" r:id="rId29"/>
    <p:sldId id="312" r:id="rId30"/>
    <p:sldId id="313" r:id="rId31"/>
    <p:sldId id="314" r:id="rId32"/>
    <p:sldId id="315" r:id="rId33"/>
    <p:sldId id="316" r:id="rId34"/>
    <p:sldId id="317" r:id="rId35"/>
    <p:sldId id="318" r:id="rId36"/>
    <p:sldId id="319" r:id="rId37"/>
    <p:sldId id="322" r:id="rId38"/>
    <p:sldId id="296" r:id="rId39"/>
    <p:sldId id="297" r:id="rId40"/>
    <p:sldId id="298" r:id="rId41"/>
    <p:sldId id="323" r:id="rId42"/>
    <p:sldId id="299" r:id="rId43"/>
    <p:sldId id="300" r:id="rId44"/>
    <p:sldId id="301" r:id="rId45"/>
    <p:sldId id="302" r:id="rId46"/>
    <p:sldId id="303" r:id="rId47"/>
    <p:sldId id="324" r:id="rId48"/>
    <p:sldId id="304" r:id="rId49"/>
    <p:sldId id="305" r:id="rId50"/>
    <p:sldId id="306" r:id="rId51"/>
    <p:sldId id="307" r:id="rId52"/>
    <p:sldId id="308" r:id="rId53"/>
    <p:sldId id="320" r:id="rId54"/>
    <p:sldId id="266"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36" autoAdjust="0"/>
  </p:normalViewPr>
  <p:slideViewPr>
    <p:cSldViewPr>
      <p:cViewPr>
        <p:scale>
          <a:sx n="66" d="100"/>
          <a:sy n="66" d="100"/>
        </p:scale>
        <p:origin x="-1410"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dgm:spPr>
        <a:ln>
          <a:solidFill>
            <a:srgbClr val="00B050"/>
          </a:solidFill>
        </a:ln>
      </dgm:spPr>
      <dgm:t>
        <a:bodyPr/>
        <a:lstStyle/>
        <a:p>
          <a:pPr rtl="0"/>
          <a:r>
            <a:rPr lang="zh-CN" altLang="en-US" dirty="0" smtClean="0"/>
            <a:t>表达式</a:t>
          </a:r>
          <a:r>
            <a:rPr lang="zh-CN" dirty="0" smtClean="0"/>
            <a:t>由关系表达式</a:t>
          </a:r>
          <a:endParaRPr lang="en-US" altLang="zh-CN" dirty="0" smtClean="0"/>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00B050"/>
          </a:solidFill>
        </a:ln>
      </dgm:spPr>
      <dgm:t>
        <a:bodyPr/>
        <a:lstStyle/>
        <a:p>
          <a:endParaRPr lang="zh-CN" altLang="en-US"/>
        </a:p>
      </dgm:t>
    </dgm:pt>
    <dgm:pt modelId="{A0FC6875-E503-4D9E-94CA-97B571977B2C}">
      <dgm:prSet/>
      <dgm:spPr>
        <a:ln>
          <a:solidFill>
            <a:srgbClr val="00B050"/>
          </a:solidFill>
        </a:ln>
      </dgm:spPr>
      <dgm:t>
        <a:bodyPr/>
        <a:lstStyle/>
        <a:p>
          <a:pPr rtl="0"/>
          <a:r>
            <a:rPr lang="zh-CN" altLang="en-US" dirty="0" smtClean="0"/>
            <a:t>表达式</a:t>
          </a:r>
          <a:r>
            <a:rPr lang="zh-CN" dirty="0" smtClean="0"/>
            <a:t>由逻辑表达式组成</a:t>
          </a:r>
          <a:endParaRPr lang="en-US" altLang="zh-CN" dirty="0" smtClean="0"/>
        </a:p>
      </dgm:t>
    </dgm:pt>
    <dgm:pt modelId="{98F4CEFB-F2D8-4671-AF36-0AFEF62F836E}" type="parTrans" cxnId="{ABB26C17-122C-4DAC-B8B8-E8083AB39C98}">
      <dgm:prSet/>
      <dgm:spPr/>
      <dgm:t>
        <a:bodyPr/>
        <a:lstStyle/>
        <a:p>
          <a:endParaRPr lang="zh-CN" altLang="en-US"/>
        </a:p>
      </dgm:t>
    </dgm:pt>
    <dgm:pt modelId="{41657FCF-F8A3-4A19-B001-65F773449462}" type="sibTrans" cxnId="{ABB26C17-122C-4DAC-B8B8-E8083AB39C98}">
      <dgm:prSet/>
      <dgm:spPr/>
      <dgm:t>
        <a:bodyPr/>
        <a:lstStyle/>
        <a:p>
          <a:endParaRPr lang="zh-CN" altLang="en-US"/>
        </a:p>
      </dgm:t>
    </dgm:pt>
    <dgm:pt modelId="{1550566A-7E94-49DE-ACAC-56D4F7638873}">
      <dgm:prSet/>
      <dgm:spPr>
        <a:ln>
          <a:solidFill>
            <a:srgbClr val="00B050"/>
          </a:solidFill>
        </a:ln>
      </dgm:spPr>
      <dgm:t>
        <a:bodyPr/>
        <a:lstStyle/>
        <a:p>
          <a:pPr rtl="0"/>
          <a:r>
            <a:rPr lang="zh-CN" altLang="en-US" dirty="0" smtClean="0"/>
            <a:t>表达式</a:t>
          </a:r>
          <a:r>
            <a:rPr lang="zh-CN" dirty="0" smtClean="0"/>
            <a:t>由</a:t>
          </a:r>
          <a:r>
            <a:rPr lang="zh-CN" altLang="en-US" dirty="0" smtClean="0"/>
            <a:t>关系和</a:t>
          </a:r>
          <a:r>
            <a:rPr lang="zh-CN" dirty="0" smtClean="0"/>
            <a:t>逻辑表达式</a:t>
          </a:r>
          <a:r>
            <a:rPr lang="zh-CN" altLang="en-US" dirty="0" smtClean="0"/>
            <a:t>混合</a:t>
          </a:r>
          <a:r>
            <a:rPr lang="zh-CN" dirty="0" smtClean="0"/>
            <a:t>组成</a:t>
          </a:r>
          <a:endParaRPr lang="en-US" altLang="zh-CN" dirty="0" smtClean="0"/>
        </a:p>
      </dgm:t>
    </dgm:pt>
    <dgm:pt modelId="{32CCC19D-D63D-43B6-9B4C-0F688BE5A42E}" type="parTrans" cxnId="{2FA1EC19-C068-485F-ABC8-A47F9A8461EC}">
      <dgm:prSet/>
      <dgm:spPr/>
      <dgm:t>
        <a:bodyPr/>
        <a:lstStyle/>
        <a:p>
          <a:endParaRPr lang="zh-CN" altLang="en-US"/>
        </a:p>
      </dgm:t>
    </dgm:pt>
    <dgm:pt modelId="{8BFC2FCD-1252-45D0-8303-3ABB5DB5AD39}" type="sibTrans" cxnId="{2FA1EC19-C068-485F-ABC8-A47F9A8461EC}">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3"/>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3"/>
      <dgm:spPr/>
    </dgm:pt>
    <dgm:pt modelId="{74C6543F-BAD7-4BF8-BA4C-8EC1E0DA288F}" type="pres">
      <dgm:prSet presAssocID="{92BAA79D-79A6-4B02-8FD9-F5A898059350}" presName="dstNode" presStyleLbl="node1" presStyleIdx="0" presStyleCnt="3"/>
      <dgm:spPr/>
    </dgm:pt>
    <dgm:pt modelId="{A5B3AEC5-7281-4392-88EC-DA5BC66BA15D}" type="pres">
      <dgm:prSet presAssocID="{2BE3585D-B7CA-4152-B322-50EA59427353}" presName="text_1" presStyleLbl="node1" presStyleIdx="0" presStyleCnt="3" custLinFactNeighborY="9252">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3"/>
      <dgm:spPr>
        <a:solidFill>
          <a:srgbClr val="F8F8F8"/>
        </a:solidFill>
        <a:ln>
          <a:solidFill>
            <a:srgbClr val="00B050"/>
          </a:solidFill>
        </a:ln>
      </dgm:spPr>
    </dgm:pt>
    <dgm:pt modelId="{D2DEA82E-6387-4FE9-85DA-7CA510EBFFA9}" type="pres">
      <dgm:prSet presAssocID="{A0FC6875-E503-4D9E-94CA-97B571977B2C}" presName="text_2" presStyleLbl="node1" presStyleIdx="1" presStyleCnt="3">
        <dgm:presLayoutVars>
          <dgm:bulletEnabled val="1"/>
        </dgm:presLayoutVars>
      </dgm:prSet>
      <dgm:spPr/>
      <dgm:t>
        <a:bodyPr/>
        <a:lstStyle/>
        <a:p>
          <a:endParaRPr lang="zh-CN" altLang="en-US"/>
        </a:p>
      </dgm:t>
    </dgm:pt>
    <dgm:pt modelId="{928E4962-F723-4A49-AD2F-40A9703DD8F1}" type="pres">
      <dgm:prSet presAssocID="{A0FC6875-E503-4D9E-94CA-97B571977B2C}" presName="accent_2" presStyleCnt="0"/>
      <dgm:spPr/>
    </dgm:pt>
    <dgm:pt modelId="{17D8E481-8680-4985-80D6-2E63F559460C}" type="pres">
      <dgm:prSet presAssocID="{A0FC6875-E503-4D9E-94CA-97B571977B2C}" presName="accentRepeatNode" presStyleLbl="solidFgAcc1" presStyleIdx="1" presStyleCnt="3"/>
      <dgm:spPr>
        <a:ln>
          <a:solidFill>
            <a:srgbClr val="00B050"/>
          </a:solidFill>
        </a:ln>
      </dgm:spPr>
    </dgm:pt>
    <dgm:pt modelId="{95375328-9C60-457E-BDEA-3AAC42B42916}" type="pres">
      <dgm:prSet presAssocID="{1550566A-7E94-49DE-ACAC-56D4F7638873}" presName="text_3" presStyleLbl="node1" presStyleIdx="2" presStyleCnt="3">
        <dgm:presLayoutVars>
          <dgm:bulletEnabled val="1"/>
        </dgm:presLayoutVars>
      </dgm:prSet>
      <dgm:spPr/>
      <dgm:t>
        <a:bodyPr/>
        <a:lstStyle/>
        <a:p>
          <a:endParaRPr lang="zh-CN" altLang="en-US"/>
        </a:p>
      </dgm:t>
    </dgm:pt>
    <dgm:pt modelId="{1A9F7705-36F6-47CA-82D8-AFD07336ED12}" type="pres">
      <dgm:prSet presAssocID="{1550566A-7E94-49DE-ACAC-56D4F7638873}" presName="accent_3" presStyleCnt="0"/>
      <dgm:spPr/>
    </dgm:pt>
    <dgm:pt modelId="{4C9BFE20-B20F-473A-B5DE-AF2EBD9EE62A}" type="pres">
      <dgm:prSet presAssocID="{1550566A-7E94-49DE-ACAC-56D4F7638873}" presName="accentRepeatNode" presStyleLbl="solidFgAcc1" presStyleIdx="2" presStyleCnt="3"/>
      <dgm:spPr>
        <a:ln>
          <a:solidFill>
            <a:srgbClr val="00B050"/>
          </a:solidFill>
        </a:ln>
      </dgm:spPr>
      <dgm:t>
        <a:bodyPr/>
        <a:lstStyle/>
        <a:p>
          <a:endParaRPr lang="zh-CN" altLang="en-US"/>
        </a:p>
      </dgm:t>
    </dgm:pt>
  </dgm:ptLst>
  <dgm:cxnLst>
    <dgm:cxn modelId="{ABB26C17-122C-4DAC-B8B8-E8083AB39C98}" srcId="{92BAA79D-79A6-4B02-8FD9-F5A898059350}" destId="{A0FC6875-E503-4D9E-94CA-97B571977B2C}" srcOrd="1" destOrd="0" parTransId="{98F4CEFB-F2D8-4671-AF36-0AFEF62F836E}" sibTransId="{41657FCF-F8A3-4A19-B001-65F773449462}"/>
    <dgm:cxn modelId="{92BA5C96-9A49-4D75-9210-3458739EAC11}" type="presOf" srcId="{1550566A-7E94-49DE-ACAC-56D4F7638873}" destId="{95375328-9C60-457E-BDEA-3AAC42B42916}" srcOrd="0" destOrd="0" presId="urn:microsoft.com/office/officeart/2008/layout/VerticalCurvedList"/>
    <dgm:cxn modelId="{3583CEA2-529B-4F98-9E95-D93F9BF87FA0}" type="presOf" srcId="{A0FC6875-E503-4D9E-94CA-97B571977B2C}" destId="{D2DEA82E-6387-4FE9-85DA-7CA510EBFFA9}" srcOrd="0" destOrd="0" presId="urn:microsoft.com/office/officeart/2008/layout/VerticalCurvedList"/>
    <dgm:cxn modelId="{1039B329-2957-409C-845E-E573C1AEFCD3}" srcId="{92BAA79D-79A6-4B02-8FD9-F5A898059350}" destId="{2BE3585D-B7CA-4152-B322-50EA59427353}" srcOrd="0" destOrd="0" parTransId="{42DBC8A6-9B4E-4697-872A-F1F0A949E0B5}" sibTransId="{5266D572-AF5B-4283-A2CB-E32EF941459B}"/>
    <dgm:cxn modelId="{DC1B5F21-960D-4221-82F3-436FD54D1B43}" type="presOf" srcId="{92BAA79D-79A6-4B02-8FD9-F5A898059350}" destId="{E2E0749D-AC19-4238-96B5-7E818BBCBD04}" srcOrd="0" destOrd="0" presId="urn:microsoft.com/office/officeart/2008/layout/VerticalCurvedList"/>
    <dgm:cxn modelId="{2F26EF28-28AB-4C88-B850-71C62471DA14}" type="presOf" srcId="{5266D572-AF5B-4283-A2CB-E32EF941459B}" destId="{0FE3D34B-25AC-4E7A-A453-F54C1D05BB81}" srcOrd="0" destOrd="0" presId="urn:microsoft.com/office/officeart/2008/layout/VerticalCurvedList"/>
    <dgm:cxn modelId="{5E30C459-03F5-4646-97D6-7F77A9AA93C6}" type="presOf" srcId="{2BE3585D-B7CA-4152-B322-50EA59427353}" destId="{A5B3AEC5-7281-4392-88EC-DA5BC66BA15D}" srcOrd="0" destOrd="0" presId="urn:microsoft.com/office/officeart/2008/layout/VerticalCurvedList"/>
    <dgm:cxn modelId="{2FA1EC19-C068-485F-ABC8-A47F9A8461EC}" srcId="{92BAA79D-79A6-4B02-8FD9-F5A898059350}" destId="{1550566A-7E94-49DE-ACAC-56D4F7638873}" srcOrd="2" destOrd="0" parTransId="{32CCC19D-D63D-43B6-9B4C-0F688BE5A42E}" sibTransId="{8BFC2FCD-1252-45D0-8303-3ABB5DB5AD39}"/>
    <dgm:cxn modelId="{185B24F8-C46B-4FAB-B237-F62E8311CED8}" type="presParOf" srcId="{E2E0749D-AC19-4238-96B5-7E818BBCBD04}" destId="{BEAD49DE-3686-4DEA-8E96-049E2B50599C}" srcOrd="0" destOrd="0" presId="urn:microsoft.com/office/officeart/2008/layout/VerticalCurvedList"/>
    <dgm:cxn modelId="{7DAD64A2-A1EB-46B7-80F8-DD263982BCB5}" type="presParOf" srcId="{BEAD49DE-3686-4DEA-8E96-049E2B50599C}" destId="{5FD75275-F09F-4167-A68D-37856BBFA385}" srcOrd="0" destOrd="0" presId="urn:microsoft.com/office/officeart/2008/layout/VerticalCurvedList"/>
    <dgm:cxn modelId="{317D89DA-52CA-4777-948C-E7091C2D1F7C}" type="presParOf" srcId="{5FD75275-F09F-4167-A68D-37856BBFA385}" destId="{7AB44F68-FE43-4FF2-AE64-66BD6A560F0A}" srcOrd="0" destOrd="0" presId="urn:microsoft.com/office/officeart/2008/layout/VerticalCurvedList"/>
    <dgm:cxn modelId="{4E13BA62-57B9-4F9D-A544-FCEA9DD4EB1D}" type="presParOf" srcId="{5FD75275-F09F-4167-A68D-37856BBFA385}" destId="{0FE3D34B-25AC-4E7A-A453-F54C1D05BB81}" srcOrd="1" destOrd="0" presId="urn:microsoft.com/office/officeart/2008/layout/VerticalCurvedList"/>
    <dgm:cxn modelId="{89853E55-96C9-40D4-BA7C-673CAA03481C}" type="presParOf" srcId="{5FD75275-F09F-4167-A68D-37856BBFA385}" destId="{8F8B890F-223A-40CC-8406-FFF979A50EDE}" srcOrd="2" destOrd="0" presId="urn:microsoft.com/office/officeart/2008/layout/VerticalCurvedList"/>
    <dgm:cxn modelId="{1A8BCEC2-9903-48A4-8D09-D2F531763A9A}" type="presParOf" srcId="{5FD75275-F09F-4167-A68D-37856BBFA385}" destId="{74C6543F-BAD7-4BF8-BA4C-8EC1E0DA288F}" srcOrd="3" destOrd="0" presId="urn:microsoft.com/office/officeart/2008/layout/VerticalCurvedList"/>
    <dgm:cxn modelId="{F2AE0956-D7D9-4047-8867-8629C48F9C85}" type="presParOf" srcId="{BEAD49DE-3686-4DEA-8E96-049E2B50599C}" destId="{A5B3AEC5-7281-4392-88EC-DA5BC66BA15D}" srcOrd="1" destOrd="0" presId="urn:microsoft.com/office/officeart/2008/layout/VerticalCurvedList"/>
    <dgm:cxn modelId="{1ED90015-D888-48DB-A3B0-6660758B815D}" type="presParOf" srcId="{BEAD49DE-3686-4DEA-8E96-049E2B50599C}" destId="{8612E113-4A25-4342-88EC-BBFA026D007E}" srcOrd="2" destOrd="0" presId="urn:microsoft.com/office/officeart/2008/layout/VerticalCurvedList"/>
    <dgm:cxn modelId="{E1A2A58A-3196-463D-A838-DDC9C28308D3}" type="presParOf" srcId="{8612E113-4A25-4342-88EC-BBFA026D007E}" destId="{B49B69CD-6DB1-456B-8F16-DC356BB1B408}" srcOrd="0" destOrd="0" presId="urn:microsoft.com/office/officeart/2008/layout/VerticalCurvedList"/>
    <dgm:cxn modelId="{D51076B9-5882-4BBC-B094-8A8666EF827C}" type="presParOf" srcId="{BEAD49DE-3686-4DEA-8E96-049E2B50599C}" destId="{D2DEA82E-6387-4FE9-85DA-7CA510EBFFA9}" srcOrd="3" destOrd="0" presId="urn:microsoft.com/office/officeart/2008/layout/VerticalCurvedList"/>
    <dgm:cxn modelId="{C0BFC6CB-16BD-42E7-842D-3622D85E09F4}" type="presParOf" srcId="{BEAD49DE-3686-4DEA-8E96-049E2B50599C}" destId="{928E4962-F723-4A49-AD2F-40A9703DD8F1}" srcOrd="4" destOrd="0" presId="urn:microsoft.com/office/officeart/2008/layout/VerticalCurvedList"/>
    <dgm:cxn modelId="{5AF61F3D-3CC7-4AE0-B241-7DA8914B5A68}" type="presParOf" srcId="{928E4962-F723-4A49-AD2F-40A9703DD8F1}" destId="{17D8E481-8680-4985-80D6-2E63F559460C}" srcOrd="0" destOrd="0" presId="urn:microsoft.com/office/officeart/2008/layout/VerticalCurvedList"/>
    <dgm:cxn modelId="{856B9DA6-E3A6-4814-BEA8-19C101D490E3}" type="presParOf" srcId="{BEAD49DE-3686-4DEA-8E96-049E2B50599C}" destId="{95375328-9C60-457E-BDEA-3AAC42B42916}" srcOrd="5" destOrd="0" presId="urn:microsoft.com/office/officeart/2008/layout/VerticalCurvedList"/>
    <dgm:cxn modelId="{B4396DBD-5F25-4D86-B07D-8C6D8F235E2A}" type="presParOf" srcId="{BEAD49DE-3686-4DEA-8E96-049E2B50599C}" destId="{1A9F7705-36F6-47CA-82D8-AFD07336ED12}" srcOrd="6" destOrd="0" presId="urn:microsoft.com/office/officeart/2008/layout/VerticalCurvedList"/>
    <dgm:cxn modelId="{663ABD6D-FF5D-41E1-A3F5-EE4831E81D48}" type="presParOf" srcId="{1A9F7705-36F6-47CA-82D8-AFD07336ED12}" destId="{4C9BFE20-B20F-473A-B5DE-AF2EBD9EE62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8EF43FE9-BB94-41FA-BAD9-1030A5B69375}">
      <dgm:prSet/>
      <dgm:spPr/>
      <dgm:t>
        <a:bodyPr/>
        <a:lstStyle/>
        <a:p>
          <a:r>
            <a:rPr lang="zh-CN" altLang="en-US" dirty="0" smtClean="0">
              <a:solidFill>
                <a:srgbClr val="0070C0"/>
              </a:solidFill>
              <a:latin typeface="楷体" pitchFamily="49" charset="-122"/>
              <a:ea typeface="楷体" pitchFamily="49" charset="-122"/>
            </a:rPr>
            <a:t>由上面程序可以看出，有时使用</a:t>
          </a:r>
          <a:r>
            <a:rPr lang="en-US" dirty="0" smtClean="0">
              <a:solidFill>
                <a:srgbClr val="0070C0"/>
              </a:solidFill>
              <a:latin typeface="楷体" pitchFamily="49" charset="-122"/>
              <a:ea typeface="楷体" pitchFamily="49" charset="-122"/>
            </a:rPr>
            <a:t>switch</a:t>
          </a:r>
          <a:r>
            <a:rPr lang="zh-CN" altLang="en-US" dirty="0" smtClean="0">
              <a:solidFill>
                <a:srgbClr val="0070C0"/>
              </a:solidFill>
              <a:latin typeface="楷体" pitchFamily="49" charset="-122"/>
              <a:ea typeface="楷体" pitchFamily="49" charset="-122"/>
            </a:rPr>
            <a:t>开关语句</a:t>
          </a:r>
          <a:r>
            <a:rPr lang="zh-CN" altLang="en-US" smtClean="0">
              <a:solidFill>
                <a:srgbClr val="0070C0"/>
              </a:solidFill>
              <a:latin typeface="楷体" pitchFamily="49" charset="-122"/>
              <a:ea typeface="楷体" pitchFamily="49" charset="-122"/>
            </a:rPr>
            <a:t>要比单纯使用</a:t>
          </a:r>
          <a:r>
            <a:rPr lang="en-US" smtClean="0">
              <a:solidFill>
                <a:srgbClr val="0070C0"/>
              </a:solidFill>
              <a:latin typeface="楷体" pitchFamily="49" charset="-122"/>
              <a:ea typeface="楷体" pitchFamily="49" charset="-122"/>
            </a:rPr>
            <a:t>if-else</a:t>
          </a:r>
          <a:r>
            <a:rPr lang="zh-CN" altLang="en-US" smtClean="0">
              <a:solidFill>
                <a:srgbClr val="0070C0"/>
              </a:solidFill>
              <a:latin typeface="楷体" pitchFamily="49" charset="-122"/>
              <a:ea typeface="楷体" pitchFamily="49" charset="-122"/>
            </a:rPr>
            <a:t>条件分支的程序冗长一些。</a:t>
          </a:r>
          <a:endParaRPr lang="zh-CN" altLang="en-US" dirty="0"/>
        </a:p>
      </dgm:t>
    </dgm:pt>
    <dgm:pt modelId="{AC84C678-0848-47F8-9694-FC93530BB88A}" type="parTrans" cxnId="{DC36DBAF-7297-4D8A-86A4-F8F154B6B3DE}">
      <dgm:prSet/>
      <dgm:spPr/>
      <dgm:t>
        <a:bodyPr/>
        <a:lstStyle/>
        <a:p>
          <a:endParaRPr lang="zh-CN" altLang="en-US"/>
        </a:p>
      </dgm:t>
    </dgm:pt>
    <dgm:pt modelId="{9E676E85-FFD6-47A1-9C01-81FC28869511}" type="sibTrans" cxnId="{DC36DBAF-7297-4D8A-86A4-F8F154B6B3DE}">
      <dgm:prSet/>
      <dgm:spPr>
        <a:ln>
          <a:solidFill>
            <a:schemeClr val="tx1"/>
          </a:solidFill>
        </a:ln>
      </dgm:spPr>
      <dgm:t>
        <a:bodyPr/>
        <a:lstStyle/>
        <a:p>
          <a:endParaRPr lang="zh-CN" altLang="en-US"/>
        </a:p>
      </dgm:t>
    </dgm:pt>
    <dgm:pt modelId="{FF8EAE40-296E-4DA7-B15D-A3D15601DB44}">
      <dgm:prSet/>
      <dgm:spPr/>
      <dgm:t>
        <a:bodyPr/>
        <a:lstStyle/>
        <a:p>
          <a:r>
            <a:rPr lang="zh-CN" altLang="en-US" smtClean="0">
              <a:solidFill>
                <a:srgbClr val="0070C0"/>
              </a:solidFill>
              <a:latin typeface="楷体" pitchFamily="49" charset="-122"/>
              <a:ea typeface="楷体" pitchFamily="49" charset="-122"/>
            </a:rPr>
            <a:t>引出此程序目的是要大家掌握在</a:t>
          </a:r>
          <a:r>
            <a:rPr lang="en-US" smtClean="0">
              <a:solidFill>
                <a:srgbClr val="0070C0"/>
              </a:solidFill>
              <a:latin typeface="楷体" pitchFamily="49" charset="-122"/>
              <a:ea typeface="楷体" pitchFamily="49" charset="-122"/>
            </a:rPr>
            <a:t>switch</a:t>
          </a:r>
          <a:r>
            <a:rPr lang="zh-CN" altLang="en-US" smtClean="0">
              <a:solidFill>
                <a:srgbClr val="0070C0"/>
              </a:solidFill>
              <a:latin typeface="楷体" pitchFamily="49" charset="-122"/>
              <a:ea typeface="楷体" pitchFamily="49" charset="-122"/>
            </a:rPr>
            <a:t>开关语句中嵌套使用其他种类的条件分支语句的方法。</a:t>
          </a:r>
          <a:endParaRPr lang="en-US" altLang="zh-CN" dirty="0" smtClean="0">
            <a:solidFill>
              <a:srgbClr val="0070C0"/>
            </a:solidFill>
            <a:latin typeface="楷体" pitchFamily="49" charset="-122"/>
            <a:ea typeface="楷体" pitchFamily="49" charset="-122"/>
          </a:endParaRPr>
        </a:p>
      </dgm:t>
    </dgm:pt>
    <dgm:pt modelId="{F6661938-E332-44AE-890A-59440CA6C9F2}" type="parTrans" cxnId="{ADFB1334-8180-48E8-A9E0-8ADAF4025E38}">
      <dgm:prSet/>
      <dgm:spPr/>
      <dgm:t>
        <a:bodyPr/>
        <a:lstStyle/>
        <a:p>
          <a:endParaRPr lang="zh-CN" altLang="en-US"/>
        </a:p>
      </dgm:t>
    </dgm:pt>
    <dgm:pt modelId="{45AECE9A-3BAD-4CBA-AC03-9DD7254FBABC}" type="sibTrans" cxnId="{ADFB1334-8180-48E8-A9E0-8ADAF4025E38}">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2"/>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2"/>
      <dgm:spPr/>
    </dgm:pt>
    <dgm:pt modelId="{74C6543F-BAD7-4BF8-BA4C-8EC1E0DA288F}" type="pres">
      <dgm:prSet presAssocID="{92BAA79D-79A6-4B02-8FD9-F5A898059350}" presName="dstNode" presStyleLbl="node1" presStyleIdx="0" presStyleCnt="2"/>
      <dgm:spPr/>
    </dgm:pt>
    <dgm:pt modelId="{2E342B83-A5B0-4095-A3F5-0587265CB36A}" type="pres">
      <dgm:prSet presAssocID="{8EF43FE9-BB94-41FA-BAD9-1030A5B69375}" presName="text_1" presStyleLbl="node1" presStyleIdx="0" presStyleCnt="2">
        <dgm:presLayoutVars>
          <dgm:bulletEnabled val="1"/>
        </dgm:presLayoutVars>
      </dgm:prSet>
      <dgm:spPr/>
      <dgm:t>
        <a:bodyPr/>
        <a:lstStyle/>
        <a:p>
          <a:endParaRPr lang="zh-CN" altLang="en-US"/>
        </a:p>
      </dgm:t>
    </dgm:pt>
    <dgm:pt modelId="{D28512CF-598A-4312-83FC-1D8FB55B2CE2}" type="pres">
      <dgm:prSet presAssocID="{8EF43FE9-BB94-41FA-BAD9-1030A5B69375}" presName="accent_1" presStyleCnt="0"/>
      <dgm:spPr/>
    </dgm:pt>
    <dgm:pt modelId="{895084B5-0467-47D5-9846-9CA37413AC9E}" type="pres">
      <dgm:prSet presAssocID="{8EF43FE9-BB94-41FA-BAD9-1030A5B69375}" presName="accentRepeatNode" presStyleLbl="solidFgAcc1" presStyleIdx="0" presStyleCnt="2"/>
      <dgm:spPr/>
    </dgm:pt>
    <dgm:pt modelId="{0AD10B2E-6A49-4DD4-855E-4F93C3F02F23}" type="pres">
      <dgm:prSet presAssocID="{FF8EAE40-296E-4DA7-B15D-A3D15601DB44}" presName="text_2" presStyleLbl="node1" presStyleIdx="1" presStyleCnt="2">
        <dgm:presLayoutVars>
          <dgm:bulletEnabled val="1"/>
        </dgm:presLayoutVars>
      </dgm:prSet>
      <dgm:spPr/>
      <dgm:t>
        <a:bodyPr/>
        <a:lstStyle/>
        <a:p>
          <a:endParaRPr lang="zh-CN" altLang="en-US"/>
        </a:p>
      </dgm:t>
    </dgm:pt>
    <dgm:pt modelId="{131CEEE1-13F9-478E-9545-1B6C0EC383E5}" type="pres">
      <dgm:prSet presAssocID="{FF8EAE40-296E-4DA7-B15D-A3D15601DB44}" presName="accent_2" presStyleCnt="0"/>
      <dgm:spPr/>
    </dgm:pt>
    <dgm:pt modelId="{B04CF095-9069-4FF9-90FD-FE10C02284E4}" type="pres">
      <dgm:prSet presAssocID="{FF8EAE40-296E-4DA7-B15D-A3D15601DB44}" presName="accentRepeatNode" presStyleLbl="solidFgAcc1" presStyleIdx="1" presStyleCnt="2"/>
      <dgm:spPr/>
    </dgm:pt>
  </dgm:ptLst>
  <dgm:cxnLst>
    <dgm:cxn modelId="{A2E11847-A197-4658-9DA8-2F493A183762}" type="presOf" srcId="{9E676E85-FFD6-47A1-9C01-81FC28869511}" destId="{0FE3D34B-25AC-4E7A-A453-F54C1D05BB81}" srcOrd="0" destOrd="0" presId="urn:microsoft.com/office/officeart/2008/layout/VerticalCurvedList"/>
    <dgm:cxn modelId="{ADFB1334-8180-48E8-A9E0-8ADAF4025E38}" srcId="{92BAA79D-79A6-4B02-8FD9-F5A898059350}" destId="{FF8EAE40-296E-4DA7-B15D-A3D15601DB44}" srcOrd="1" destOrd="0" parTransId="{F6661938-E332-44AE-890A-59440CA6C9F2}" sibTransId="{45AECE9A-3BAD-4CBA-AC03-9DD7254FBABC}"/>
    <dgm:cxn modelId="{92ECE324-F8E8-47B6-9FE4-1F966040A6BD}" type="presOf" srcId="{FF8EAE40-296E-4DA7-B15D-A3D15601DB44}" destId="{0AD10B2E-6A49-4DD4-855E-4F93C3F02F23}" srcOrd="0" destOrd="0" presId="urn:microsoft.com/office/officeart/2008/layout/VerticalCurvedList"/>
    <dgm:cxn modelId="{DC36DBAF-7297-4D8A-86A4-F8F154B6B3DE}" srcId="{92BAA79D-79A6-4B02-8FD9-F5A898059350}" destId="{8EF43FE9-BB94-41FA-BAD9-1030A5B69375}" srcOrd="0" destOrd="0" parTransId="{AC84C678-0848-47F8-9694-FC93530BB88A}" sibTransId="{9E676E85-FFD6-47A1-9C01-81FC28869511}"/>
    <dgm:cxn modelId="{69A28D39-75EB-4768-8282-0369B9578DBD}" type="presOf" srcId="{8EF43FE9-BB94-41FA-BAD9-1030A5B69375}" destId="{2E342B83-A5B0-4095-A3F5-0587265CB36A}" srcOrd="0" destOrd="0" presId="urn:microsoft.com/office/officeart/2008/layout/VerticalCurvedList"/>
    <dgm:cxn modelId="{14DF0CE3-D53A-42E9-A532-B4E61748E361}" type="presOf" srcId="{92BAA79D-79A6-4B02-8FD9-F5A898059350}" destId="{E2E0749D-AC19-4238-96B5-7E818BBCBD04}" srcOrd="0" destOrd="0" presId="urn:microsoft.com/office/officeart/2008/layout/VerticalCurvedList"/>
    <dgm:cxn modelId="{F980C966-E66B-4CC4-81E8-458C97490584}" type="presParOf" srcId="{E2E0749D-AC19-4238-96B5-7E818BBCBD04}" destId="{BEAD49DE-3686-4DEA-8E96-049E2B50599C}" srcOrd="0" destOrd="0" presId="urn:microsoft.com/office/officeart/2008/layout/VerticalCurvedList"/>
    <dgm:cxn modelId="{62CF50FD-38C6-41EF-9B77-755A9C9AA47B}" type="presParOf" srcId="{BEAD49DE-3686-4DEA-8E96-049E2B50599C}" destId="{5FD75275-F09F-4167-A68D-37856BBFA385}" srcOrd="0" destOrd="0" presId="urn:microsoft.com/office/officeart/2008/layout/VerticalCurvedList"/>
    <dgm:cxn modelId="{474E758F-B7A4-4827-A96A-A04813C69D52}" type="presParOf" srcId="{5FD75275-F09F-4167-A68D-37856BBFA385}" destId="{7AB44F68-FE43-4FF2-AE64-66BD6A560F0A}" srcOrd="0" destOrd="0" presId="urn:microsoft.com/office/officeart/2008/layout/VerticalCurvedList"/>
    <dgm:cxn modelId="{710ACE75-8EA7-4072-8DFE-B83B31BB4169}" type="presParOf" srcId="{5FD75275-F09F-4167-A68D-37856BBFA385}" destId="{0FE3D34B-25AC-4E7A-A453-F54C1D05BB81}" srcOrd="1" destOrd="0" presId="urn:microsoft.com/office/officeart/2008/layout/VerticalCurvedList"/>
    <dgm:cxn modelId="{D1C067AA-A24F-4C38-BF9E-4DD94136EE42}" type="presParOf" srcId="{5FD75275-F09F-4167-A68D-37856BBFA385}" destId="{8F8B890F-223A-40CC-8406-FFF979A50EDE}" srcOrd="2" destOrd="0" presId="urn:microsoft.com/office/officeart/2008/layout/VerticalCurvedList"/>
    <dgm:cxn modelId="{7E6750C3-42ED-4647-ACE0-4010A1D305AC}" type="presParOf" srcId="{5FD75275-F09F-4167-A68D-37856BBFA385}" destId="{74C6543F-BAD7-4BF8-BA4C-8EC1E0DA288F}" srcOrd="3" destOrd="0" presId="urn:microsoft.com/office/officeart/2008/layout/VerticalCurvedList"/>
    <dgm:cxn modelId="{910E3596-7101-4DFE-86EC-4A465144C469}" type="presParOf" srcId="{BEAD49DE-3686-4DEA-8E96-049E2B50599C}" destId="{2E342B83-A5B0-4095-A3F5-0587265CB36A}" srcOrd="1" destOrd="0" presId="urn:microsoft.com/office/officeart/2008/layout/VerticalCurvedList"/>
    <dgm:cxn modelId="{D9C5F62A-566C-42E6-8624-1EF93415952C}" type="presParOf" srcId="{BEAD49DE-3686-4DEA-8E96-049E2B50599C}" destId="{D28512CF-598A-4312-83FC-1D8FB55B2CE2}" srcOrd="2" destOrd="0" presId="urn:microsoft.com/office/officeart/2008/layout/VerticalCurvedList"/>
    <dgm:cxn modelId="{056CA387-B8E2-439F-802F-C9DD81369C93}" type="presParOf" srcId="{D28512CF-598A-4312-83FC-1D8FB55B2CE2}" destId="{895084B5-0467-47D5-9846-9CA37413AC9E}" srcOrd="0" destOrd="0" presId="urn:microsoft.com/office/officeart/2008/layout/VerticalCurvedList"/>
    <dgm:cxn modelId="{FCF7E3B5-7D69-44E3-970D-735A798A439F}" type="presParOf" srcId="{BEAD49DE-3686-4DEA-8E96-049E2B50599C}" destId="{0AD10B2E-6A49-4DD4-855E-4F93C3F02F23}" srcOrd="3" destOrd="0" presId="urn:microsoft.com/office/officeart/2008/layout/VerticalCurvedList"/>
    <dgm:cxn modelId="{A73438C2-1A55-45BC-A68D-E9E47337101A}" type="presParOf" srcId="{BEAD49DE-3686-4DEA-8E96-049E2B50599C}" destId="{131CEEE1-13F9-478E-9545-1B6C0EC383E5}" srcOrd="4" destOrd="0" presId="urn:microsoft.com/office/officeart/2008/layout/VerticalCurvedList"/>
    <dgm:cxn modelId="{78EA9FA5-ABD5-4233-9294-CE28187E9EF8}" type="presParOf" srcId="{131CEEE1-13F9-478E-9545-1B6C0EC383E5}" destId="{B04CF095-9069-4FF9-90FD-FE10C02284E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dgm:spPr>
        <a:ln>
          <a:solidFill>
            <a:srgbClr val="FF0000"/>
          </a:solidFill>
        </a:ln>
      </dgm:spPr>
      <dgm:t>
        <a:bodyPr/>
        <a:lstStyle/>
        <a:p>
          <a:pPr rtl="0"/>
          <a:r>
            <a:rPr lang="zh-CN" altLang="en-US" dirty="0" smtClean="0">
              <a:solidFill>
                <a:srgbClr val="FF0000"/>
              </a:solidFill>
              <a:latin typeface="幼圆" pitchFamily="49" charset="-122"/>
              <a:ea typeface="幼圆" pitchFamily="49" charset="-122"/>
            </a:rPr>
            <a:t>语句块中语句数大于一条时，必须在其前后加大括号</a:t>
          </a:r>
          <a:endParaRPr lang="en-US" altLang="zh-CN" dirty="0" smtClean="0">
            <a:solidFill>
              <a:srgbClr val="FF0000"/>
            </a:solidFill>
          </a:endParaRPr>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FF0000"/>
          </a:solidFill>
        </a:ln>
      </dgm:spPr>
      <dgm:t>
        <a:bodyPr/>
        <a:lstStyle/>
        <a:p>
          <a:endParaRPr lang="zh-CN" altLang="en-US"/>
        </a:p>
      </dgm:t>
    </dgm:pt>
    <dgm:pt modelId="{A0FC6875-E503-4D9E-94CA-97B571977B2C}">
      <dgm:prSet/>
      <dgm:spPr>
        <a:ln>
          <a:solidFill>
            <a:srgbClr val="FF0000"/>
          </a:solidFill>
        </a:ln>
      </dgm:spPr>
      <dgm:t>
        <a:bodyPr/>
        <a:lstStyle/>
        <a:p>
          <a:pPr rtl="0"/>
          <a:r>
            <a:rPr lang="zh-CN" altLang="en-US" dirty="0" smtClean="0">
              <a:solidFill>
                <a:srgbClr val="FF0000"/>
              </a:solidFill>
              <a:latin typeface="幼圆" pitchFamily="49" charset="-122"/>
              <a:ea typeface="幼圆" pitchFamily="49" charset="-122"/>
            </a:rPr>
            <a:t>语句块中没有有效语义的语句，用一分号代替语句块中的语句</a:t>
          </a:r>
          <a:endParaRPr lang="en-US" altLang="zh-CN" dirty="0" smtClean="0">
            <a:solidFill>
              <a:srgbClr val="FF0000"/>
            </a:solidFill>
          </a:endParaRPr>
        </a:p>
      </dgm:t>
    </dgm:pt>
    <dgm:pt modelId="{98F4CEFB-F2D8-4671-AF36-0AFEF62F836E}" type="parTrans" cxnId="{ABB26C17-122C-4DAC-B8B8-E8083AB39C98}">
      <dgm:prSet/>
      <dgm:spPr/>
      <dgm:t>
        <a:bodyPr/>
        <a:lstStyle/>
        <a:p>
          <a:endParaRPr lang="zh-CN" altLang="en-US"/>
        </a:p>
      </dgm:t>
    </dgm:pt>
    <dgm:pt modelId="{41657FCF-F8A3-4A19-B001-65F773449462}" type="sibTrans" cxnId="{ABB26C17-122C-4DAC-B8B8-E8083AB39C98}">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2"/>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2"/>
      <dgm:spPr/>
    </dgm:pt>
    <dgm:pt modelId="{74C6543F-BAD7-4BF8-BA4C-8EC1E0DA288F}" type="pres">
      <dgm:prSet presAssocID="{92BAA79D-79A6-4B02-8FD9-F5A898059350}" presName="dstNode" presStyleLbl="node1" presStyleIdx="0" presStyleCnt="2"/>
      <dgm:spPr/>
    </dgm:pt>
    <dgm:pt modelId="{A5B3AEC5-7281-4392-88EC-DA5BC66BA15D}" type="pres">
      <dgm:prSet presAssocID="{2BE3585D-B7CA-4152-B322-50EA59427353}" presName="text_1" presStyleLbl="node1" presStyleIdx="0" presStyleCnt="2">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2"/>
      <dgm:spPr>
        <a:ln>
          <a:solidFill>
            <a:srgbClr val="FF0000"/>
          </a:solidFill>
        </a:ln>
      </dgm:spPr>
    </dgm:pt>
    <dgm:pt modelId="{D2DEA82E-6387-4FE9-85DA-7CA510EBFFA9}" type="pres">
      <dgm:prSet presAssocID="{A0FC6875-E503-4D9E-94CA-97B571977B2C}" presName="text_2" presStyleLbl="node1" presStyleIdx="1" presStyleCnt="2" custLinFactNeighborY="-3291">
        <dgm:presLayoutVars>
          <dgm:bulletEnabled val="1"/>
        </dgm:presLayoutVars>
      </dgm:prSet>
      <dgm:spPr/>
      <dgm:t>
        <a:bodyPr/>
        <a:lstStyle/>
        <a:p>
          <a:endParaRPr lang="zh-CN" altLang="en-US"/>
        </a:p>
      </dgm:t>
    </dgm:pt>
    <dgm:pt modelId="{928E4962-F723-4A49-AD2F-40A9703DD8F1}" type="pres">
      <dgm:prSet presAssocID="{A0FC6875-E503-4D9E-94CA-97B571977B2C}" presName="accent_2" presStyleCnt="0"/>
      <dgm:spPr/>
    </dgm:pt>
    <dgm:pt modelId="{17D8E481-8680-4985-80D6-2E63F559460C}" type="pres">
      <dgm:prSet presAssocID="{A0FC6875-E503-4D9E-94CA-97B571977B2C}" presName="accentRepeatNode" presStyleLbl="solidFgAcc1" presStyleIdx="1" presStyleCnt="2"/>
      <dgm:spPr>
        <a:ln>
          <a:solidFill>
            <a:srgbClr val="FF0000"/>
          </a:solidFill>
        </a:ln>
      </dgm:spPr>
    </dgm:pt>
  </dgm:ptLst>
  <dgm:cxnLst>
    <dgm:cxn modelId="{A1E70D7B-FBDD-4159-A4A3-3A5FDD976A77}" type="presOf" srcId="{5266D572-AF5B-4283-A2CB-E32EF941459B}" destId="{0FE3D34B-25AC-4E7A-A453-F54C1D05BB81}" srcOrd="0" destOrd="0" presId="urn:microsoft.com/office/officeart/2008/layout/VerticalCurvedList"/>
    <dgm:cxn modelId="{72EAB8FC-5D55-40E8-86D0-641EE518F227}" type="presOf" srcId="{92BAA79D-79A6-4B02-8FD9-F5A898059350}" destId="{E2E0749D-AC19-4238-96B5-7E818BBCBD04}" srcOrd="0" destOrd="0" presId="urn:microsoft.com/office/officeart/2008/layout/VerticalCurvedList"/>
    <dgm:cxn modelId="{ABB26C17-122C-4DAC-B8B8-E8083AB39C98}" srcId="{92BAA79D-79A6-4B02-8FD9-F5A898059350}" destId="{A0FC6875-E503-4D9E-94CA-97B571977B2C}" srcOrd="1" destOrd="0" parTransId="{98F4CEFB-F2D8-4671-AF36-0AFEF62F836E}" sibTransId="{41657FCF-F8A3-4A19-B001-65F773449462}"/>
    <dgm:cxn modelId="{A3E76892-E55D-4D27-9A31-9C616D319E07}" type="presOf" srcId="{2BE3585D-B7CA-4152-B322-50EA59427353}" destId="{A5B3AEC5-7281-4392-88EC-DA5BC66BA15D}" srcOrd="0" destOrd="0" presId="urn:microsoft.com/office/officeart/2008/layout/VerticalCurvedList"/>
    <dgm:cxn modelId="{1039B329-2957-409C-845E-E573C1AEFCD3}" srcId="{92BAA79D-79A6-4B02-8FD9-F5A898059350}" destId="{2BE3585D-B7CA-4152-B322-50EA59427353}" srcOrd="0" destOrd="0" parTransId="{42DBC8A6-9B4E-4697-872A-F1F0A949E0B5}" sibTransId="{5266D572-AF5B-4283-A2CB-E32EF941459B}"/>
    <dgm:cxn modelId="{074A9057-7975-47EB-BB82-12F5E83D18E9}" type="presOf" srcId="{A0FC6875-E503-4D9E-94CA-97B571977B2C}" destId="{D2DEA82E-6387-4FE9-85DA-7CA510EBFFA9}" srcOrd="0" destOrd="0" presId="urn:microsoft.com/office/officeart/2008/layout/VerticalCurvedList"/>
    <dgm:cxn modelId="{0766DF4A-21AA-46B7-81A3-FA2220DA1D05}" type="presParOf" srcId="{E2E0749D-AC19-4238-96B5-7E818BBCBD04}" destId="{BEAD49DE-3686-4DEA-8E96-049E2B50599C}" srcOrd="0" destOrd="0" presId="urn:microsoft.com/office/officeart/2008/layout/VerticalCurvedList"/>
    <dgm:cxn modelId="{B049B3B9-DE12-4FB1-AA29-C0BEB10585BC}" type="presParOf" srcId="{BEAD49DE-3686-4DEA-8E96-049E2B50599C}" destId="{5FD75275-F09F-4167-A68D-37856BBFA385}" srcOrd="0" destOrd="0" presId="urn:microsoft.com/office/officeart/2008/layout/VerticalCurvedList"/>
    <dgm:cxn modelId="{4AD83A9B-E1B7-43A4-AD2E-66FFE549D94D}" type="presParOf" srcId="{5FD75275-F09F-4167-A68D-37856BBFA385}" destId="{7AB44F68-FE43-4FF2-AE64-66BD6A560F0A}" srcOrd="0" destOrd="0" presId="urn:microsoft.com/office/officeart/2008/layout/VerticalCurvedList"/>
    <dgm:cxn modelId="{24A73273-9A2E-4A3A-B370-3263E5F123CA}" type="presParOf" srcId="{5FD75275-F09F-4167-A68D-37856BBFA385}" destId="{0FE3D34B-25AC-4E7A-A453-F54C1D05BB81}" srcOrd="1" destOrd="0" presId="urn:microsoft.com/office/officeart/2008/layout/VerticalCurvedList"/>
    <dgm:cxn modelId="{ADBFDE07-F719-4CA0-B0D2-DE0020D434FD}" type="presParOf" srcId="{5FD75275-F09F-4167-A68D-37856BBFA385}" destId="{8F8B890F-223A-40CC-8406-FFF979A50EDE}" srcOrd="2" destOrd="0" presId="urn:microsoft.com/office/officeart/2008/layout/VerticalCurvedList"/>
    <dgm:cxn modelId="{2B7BD1CE-E6EC-4D19-BFCA-9B5BE98AB89A}" type="presParOf" srcId="{5FD75275-F09F-4167-A68D-37856BBFA385}" destId="{74C6543F-BAD7-4BF8-BA4C-8EC1E0DA288F}" srcOrd="3" destOrd="0" presId="urn:microsoft.com/office/officeart/2008/layout/VerticalCurvedList"/>
    <dgm:cxn modelId="{BDD8C0D5-9583-46F3-811C-E6839E05AF69}" type="presParOf" srcId="{BEAD49DE-3686-4DEA-8E96-049E2B50599C}" destId="{A5B3AEC5-7281-4392-88EC-DA5BC66BA15D}" srcOrd="1" destOrd="0" presId="urn:microsoft.com/office/officeart/2008/layout/VerticalCurvedList"/>
    <dgm:cxn modelId="{5FC4B673-DC0A-4276-81CF-B8BB5B74D486}" type="presParOf" srcId="{BEAD49DE-3686-4DEA-8E96-049E2B50599C}" destId="{8612E113-4A25-4342-88EC-BBFA026D007E}" srcOrd="2" destOrd="0" presId="urn:microsoft.com/office/officeart/2008/layout/VerticalCurvedList"/>
    <dgm:cxn modelId="{059B38CC-AE01-4B86-8DB0-9BDC8B897DBA}" type="presParOf" srcId="{8612E113-4A25-4342-88EC-BBFA026D007E}" destId="{B49B69CD-6DB1-456B-8F16-DC356BB1B408}" srcOrd="0" destOrd="0" presId="urn:microsoft.com/office/officeart/2008/layout/VerticalCurvedList"/>
    <dgm:cxn modelId="{A49916C6-CD70-4C3D-80EF-E72D135C3FCF}" type="presParOf" srcId="{BEAD49DE-3686-4DEA-8E96-049E2B50599C}" destId="{D2DEA82E-6387-4FE9-85DA-7CA510EBFFA9}" srcOrd="3" destOrd="0" presId="urn:microsoft.com/office/officeart/2008/layout/VerticalCurvedList"/>
    <dgm:cxn modelId="{3984F205-475F-48FC-9004-5173CB8F9975}" type="presParOf" srcId="{BEAD49DE-3686-4DEA-8E96-049E2B50599C}" destId="{928E4962-F723-4A49-AD2F-40A9703DD8F1}" srcOrd="4" destOrd="0" presId="urn:microsoft.com/office/officeart/2008/layout/VerticalCurvedList"/>
    <dgm:cxn modelId="{2BAAD306-BFB0-48F9-87BE-3241A1277CFE}" type="presParOf" srcId="{928E4962-F723-4A49-AD2F-40A9703DD8F1}" destId="{17D8E481-8680-4985-80D6-2E63F559460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dgm:spPr>
        <a:ln>
          <a:solidFill>
            <a:srgbClr val="00B050"/>
          </a:solidFill>
        </a:ln>
      </dgm:spPr>
      <dgm:t>
        <a:bodyPr/>
        <a:lstStyle/>
        <a:p>
          <a:pPr rtl="0"/>
          <a:r>
            <a:rPr lang="zh-CN" altLang="en-US" dirty="0" smtClean="0"/>
            <a:t>表达式</a:t>
          </a:r>
          <a:r>
            <a:rPr lang="zh-CN" dirty="0" smtClean="0"/>
            <a:t>由关系</a:t>
          </a:r>
          <a:r>
            <a:rPr lang="zh-CN" dirty="0" smtClean="0"/>
            <a:t>表达式</a:t>
          </a:r>
          <a:r>
            <a:rPr lang="zh-CN" altLang="en-US" dirty="0" smtClean="0"/>
            <a:t>、</a:t>
          </a:r>
          <a:r>
            <a:rPr lang="zh-CN" dirty="0" smtClean="0"/>
            <a:t>逻辑表达式组成</a:t>
          </a:r>
          <a:endParaRPr lang="en-US" altLang="zh-CN" dirty="0" smtClean="0"/>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00B050"/>
          </a:solidFill>
        </a:ln>
      </dgm:spPr>
      <dgm:t>
        <a:bodyPr/>
        <a:lstStyle/>
        <a:p>
          <a:endParaRPr lang="zh-CN" altLang="en-US"/>
        </a:p>
      </dgm:t>
    </dgm:pt>
    <dgm:pt modelId="{A0FC6875-E503-4D9E-94CA-97B571977B2C}">
      <dgm:prSet/>
      <dgm:spPr>
        <a:ln>
          <a:solidFill>
            <a:srgbClr val="00B050"/>
          </a:solidFill>
        </a:ln>
      </dgm:spPr>
      <dgm:t>
        <a:bodyPr/>
        <a:lstStyle/>
        <a:p>
          <a:pPr rtl="0"/>
          <a:r>
            <a:rPr lang="zh-CN" altLang="en-US" smtClean="0"/>
            <a:t>语句多余一条时，要加大括号括起来</a:t>
          </a:r>
          <a:endParaRPr lang="en-US" altLang="zh-CN" dirty="0" smtClean="0"/>
        </a:p>
      </dgm:t>
    </dgm:pt>
    <dgm:pt modelId="{98F4CEFB-F2D8-4671-AF36-0AFEF62F836E}" type="parTrans" cxnId="{ABB26C17-122C-4DAC-B8B8-E8083AB39C98}">
      <dgm:prSet/>
      <dgm:spPr/>
      <dgm:t>
        <a:bodyPr/>
        <a:lstStyle/>
        <a:p>
          <a:endParaRPr lang="zh-CN" altLang="en-US"/>
        </a:p>
      </dgm:t>
    </dgm:pt>
    <dgm:pt modelId="{41657FCF-F8A3-4A19-B001-65F773449462}" type="sibTrans" cxnId="{ABB26C17-122C-4DAC-B8B8-E8083AB39C98}">
      <dgm:prSet/>
      <dgm:spPr/>
      <dgm:t>
        <a:bodyPr/>
        <a:lstStyle/>
        <a:p>
          <a:endParaRPr lang="zh-CN" altLang="en-US"/>
        </a:p>
      </dgm:t>
    </dgm:pt>
    <dgm:pt modelId="{1550566A-7E94-49DE-ACAC-56D4F7638873}">
      <dgm:prSet/>
      <dgm:spPr>
        <a:ln>
          <a:solidFill>
            <a:srgbClr val="00B050"/>
          </a:solidFill>
        </a:ln>
      </dgm:spPr>
      <dgm:t>
        <a:bodyPr/>
        <a:lstStyle/>
        <a:p>
          <a:pPr rtl="0"/>
          <a:r>
            <a:rPr lang="zh-CN" altLang="en-US" dirty="0" smtClean="0">
              <a:solidFill>
                <a:srgbClr val="663300"/>
              </a:solidFill>
            </a:rPr>
            <a:t>语句块中可以只有一个分号</a:t>
          </a:r>
          <a:r>
            <a:rPr lang="en-US" altLang="zh-CN" dirty="0" smtClean="0">
              <a:solidFill>
                <a:srgbClr val="663300"/>
              </a:solidFill>
            </a:rPr>
            <a:t>(;)</a:t>
          </a:r>
          <a:endParaRPr lang="en-US" altLang="zh-CN" dirty="0" smtClean="0">
            <a:solidFill>
              <a:srgbClr val="663300"/>
            </a:solidFill>
          </a:endParaRPr>
        </a:p>
      </dgm:t>
    </dgm:pt>
    <dgm:pt modelId="{32CCC19D-D63D-43B6-9B4C-0F688BE5A42E}" type="parTrans" cxnId="{2FA1EC19-C068-485F-ABC8-A47F9A8461EC}">
      <dgm:prSet/>
      <dgm:spPr/>
      <dgm:t>
        <a:bodyPr/>
        <a:lstStyle/>
        <a:p>
          <a:endParaRPr lang="zh-CN" altLang="en-US"/>
        </a:p>
      </dgm:t>
    </dgm:pt>
    <dgm:pt modelId="{8BFC2FCD-1252-45D0-8303-3ABB5DB5AD39}" type="sibTrans" cxnId="{2FA1EC19-C068-485F-ABC8-A47F9A8461EC}">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3"/>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3"/>
      <dgm:spPr/>
    </dgm:pt>
    <dgm:pt modelId="{74C6543F-BAD7-4BF8-BA4C-8EC1E0DA288F}" type="pres">
      <dgm:prSet presAssocID="{92BAA79D-79A6-4B02-8FD9-F5A898059350}" presName="dstNode" presStyleLbl="node1" presStyleIdx="0" presStyleCnt="3"/>
      <dgm:spPr/>
    </dgm:pt>
    <dgm:pt modelId="{A5B3AEC5-7281-4392-88EC-DA5BC66BA15D}" type="pres">
      <dgm:prSet presAssocID="{2BE3585D-B7CA-4152-B322-50EA59427353}" presName="text_1" presStyleLbl="node1" presStyleIdx="0" presStyleCnt="3" custLinFactNeighborY="9252">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3"/>
      <dgm:spPr>
        <a:solidFill>
          <a:srgbClr val="F8F8F8"/>
        </a:solidFill>
        <a:ln>
          <a:solidFill>
            <a:srgbClr val="00B050"/>
          </a:solidFill>
        </a:ln>
      </dgm:spPr>
    </dgm:pt>
    <dgm:pt modelId="{D2DEA82E-6387-4FE9-85DA-7CA510EBFFA9}" type="pres">
      <dgm:prSet presAssocID="{A0FC6875-E503-4D9E-94CA-97B571977B2C}" presName="text_2" presStyleLbl="node1" presStyleIdx="1" presStyleCnt="3">
        <dgm:presLayoutVars>
          <dgm:bulletEnabled val="1"/>
        </dgm:presLayoutVars>
      </dgm:prSet>
      <dgm:spPr/>
      <dgm:t>
        <a:bodyPr/>
        <a:lstStyle/>
        <a:p>
          <a:endParaRPr lang="zh-CN" altLang="en-US"/>
        </a:p>
      </dgm:t>
    </dgm:pt>
    <dgm:pt modelId="{928E4962-F723-4A49-AD2F-40A9703DD8F1}" type="pres">
      <dgm:prSet presAssocID="{A0FC6875-E503-4D9E-94CA-97B571977B2C}" presName="accent_2" presStyleCnt="0"/>
      <dgm:spPr/>
    </dgm:pt>
    <dgm:pt modelId="{17D8E481-8680-4985-80D6-2E63F559460C}" type="pres">
      <dgm:prSet presAssocID="{A0FC6875-E503-4D9E-94CA-97B571977B2C}" presName="accentRepeatNode" presStyleLbl="solidFgAcc1" presStyleIdx="1" presStyleCnt="3"/>
      <dgm:spPr>
        <a:ln>
          <a:solidFill>
            <a:srgbClr val="00B050"/>
          </a:solidFill>
        </a:ln>
      </dgm:spPr>
    </dgm:pt>
    <dgm:pt modelId="{95375328-9C60-457E-BDEA-3AAC42B42916}" type="pres">
      <dgm:prSet presAssocID="{1550566A-7E94-49DE-ACAC-56D4F7638873}" presName="text_3" presStyleLbl="node1" presStyleIdx="2" presStyleCnt="3">
        <dgm:presLayoutVars>
          <dgm:bulletEnabled val="1"/>
        </dgm:presLayoutVars>
      </dgm:prSet>
      <dgm:spPr/>
      <dgm:t>
        <a:bodyPr/>
        <a:lstStyle/>
        <a:p>
          <a:endParaRPr lang="zh-CN" altLang="en-US"/>
        </a:p>
      </dgm:t>
    </dgm:pt>
    <dgm:pt modelId="{1A9F7705-36F6-47CA-82D8-AFD07336ED12}" type="pres">
      <dgm:prSet presAssocID="{1550566A-7E94-49DE-ACAC-56D4F7638873}" presName="accent_3" presStyleCnt="0"/>
      <dgm:spPr/>
    </dgm:pt>
    <dgm:pt modelId="{4C9BFE20-B20F-473A-B5DE-AF2EBD9EE62A}" type="pres">
      <dgm:prSet presAssocID="{1550566A-7E94-49DE-ACAC-56D4F7638873}" presName="accentRepeatNode" presStyleLbl="solidFgAcc1" presStyleIdx="2" presStyleCnt="3"/>
      <dgm:spPr>
        <a:ln>
          <a:solidFill>
            <a:srgbClr val="00B050"/>
          </a:solidFill>
        </a:ln>
      </dgm:spPr>
      <dgm:t>
        <a:bodyPr/>
        <a:lstStyle/>
        <a:p>
          <a:endParaRPr lang="zh-CN" altLang="en-US"/>
        </a:p>
      </dgm:t>
    </dgm:pt>
  </dgm:ptLst>
  <dgm:cxnLst>
    <dgm:cxn modelId="{83BB4BC9-E062-4153-8586-7875F93A9C3D}" type="presOf" srcId="{2BE3585D-B7CA-4152-B322-50EA59427353}" destId="{A5B3AEC5-7281-4392-88EC-DA5BC66BA15D}" srcOrd="0" destOrd="0" presId="urn:microsoft.com/office/officeart/2008/layout/VerticalCurvedList"/>
    <dgm:cxn modelId="{ABB26C17-122C-4DAC-B8B8-E8083AB39C98}" srcId="{92BAA79D-79A6-4B02-8FD9-F5A898059350}" destId="{A0FC6875-E503-4D9E-94CA-97B571977B2C}" srcOrd="1" destOrd="0" parTransId="{98F4CEFB-F2D8-4671-AF36-0AFEF62F836E}" sibTransId="{41657FCF-F8A3-4A19-B001-65F773449462}"/>
    <dgm:cxn modelId="{D8217553-5F6F-4B44-950A-2718A97EE4B4}" type="presOf" srcId="{1550566A-7E94-49DE-ACAC-56D4F7638873}" destId="{95375328-9C60-457E-BDEA-3AAC42B42916}" srcOrd="0" destOrd="0" presId="urn:microsoft.com/office/officeart/2008/layout/VerticalCurvedList"/>
    <dgm:cxn modelId="{DFC6670E-C954-45A7-AB88-2780F2C27F65}" type="presOf" srcId="{A0FC6875-E503-4D9E-94CA-97B571977B2C}" destId="{D2DEA82E-6387-4FE9-85DA-7CA510EBFFA9}" srcOrd="0" destOrd="0" presId="urn:microsoft.com/office/officeart/2008/layout/VerticalCurvedList"/>
    <dgm:cxn modelId="{F6B5D66D-8292-48BA-A8DC-7BA0EC7B3412}" type="presOf" srcId="{5266D572-AF5B-4283-A2CB-E32EF941459B}" destId="{0FE3D34B-25AC-4E7A-A453-F54C1D05BB81}" srcOrd="0" destOrd="0" presId="urn:microsoft.com/office/officeart/2008/layout/VerticalCurvedList"/>
    <dgm:cxn modelId="{0D292F6F-5373-4EBC-BB84-19464A4113D6}" type="presOf" srcId="{92BAA79D-79A6-4B02-8FD9-F5A898059350}" destId="{E2E0749D-AC19-4238-96B5-7E818BBCBD04}" srcOrd="0" destOrd="0" presId="urn:microsoft.com/office/officeart/2008/layout/VerticalCurvedList"/>
    <dgm:cxn modelId="{2FA1EC19-C068-485F-ABC8-A47F9A8461EC}" srcId="{92BAA79D-79A6-4B02-8FD9-F5A898059350}" destId="{1550566A-7E94-49DE-ACAC-56D4F7638873}" srcOrd="2" destOrd="0" parTransId="{32CCC19D-D63D-43B6-9B4C-0F688BE5A42E}" sibTransId="{8BFC2FCD-1252-45D0-8303-3ABB5DB5AD39}"/>
    <dgm:cxn modelId="{1039B329-2957-409C-845E-E573C1AEFCD3}" srcId="{92BAA79D-79A6-4B02-8FD9-F5A898059350}" destId="{2BE3585D-B7CA-4152-B322-50EA59427353}" srcOrd="0" destOrd="0" parTransId="{42DBC8A6-9B4E-4697-872A-F1F0A949E0B5}" sibTransId="{5266D572-AF5B-4283-A2CB-E32EF941459B}"/>
    <dgm:cxn modelId="{3CD8EC37-B9F1-42E4-A80A-2BEA5940C091}" type="presParOf" srcId="{E2E0749D-AC19-4238-96B5-7E818BBCBD04}" destId="{BEAD49DE-3686-4DEA-8E96-049E2B50599C}" srcOrd="0" destOrd="0" presId="urn:microsoft.com/office/officeart/2008/layout/VerticalCurvedList"/>
    <dgm:cxn modelId="{30E2411B-7DAE-4CFC-8768-D85774A6F13B}" type="presParOf" srcId="{BEAD49DE-3686-4DEA-8E96-049E2B50599C}" destId="{5FD75275-F09F-4167-A68D-37856BBFA385}" srcOrd="0" destOrd="0" presId="urn:microsoft.com/office/officeart/2008/layout/VerticalCurvedList"/>
    <dgm:cxn modelId="{13401292-CF47-4F1A-82E5-AAF9C0478C91}" type="presParOf" srcId="{5FD75275-F09F-4167-A68D-37856BBFA385}" destId="{7AB44F68-FE43-4FF2-AE64-66BD6A560F0A}" srcOrd="0" destOrd="0" presId="urn:microsoft.com/office/officeart/2008/layout/VerticalCurvedList"/>
    <dgm:cxn modelId="{715C90F0-F8B2-4FA8-B1E9-1C92006E7299}" type="presParOf" srcId="{5FD75275-F09F-4167-A68D-37856BBFA385}" destId="{0FE3D34B-25AC-4E7A-A453-F54C1D05BB81}" srcOrd="1" destOrd="0" presId="urn:microsoft.com/office/officeart/2008/layout/VerticalCurvedList"/>
    <dgm:cxn modelId="{3C22C971-5A55-4D3B-B147-EF289B9E2D04}" type="presParOf" srcId="{5FD75275-F09F-4167-A68D-37856BBFA385}" destId="{8F8B890F-223A-40CC-8406-FFF979A50EDE}" srcOrd="2" destOrd="0" presId="urn:microsoft.com/office/officeart/2008/layout/VerticalCurvedList"/>
    <dgm:cxn modelId="{4FEA0FEA-285A-4E5D-AA1F-A85A2ABD24F5}" type="presParOf" srcId="{5FD75275-F09F-4167-A68D-37856BBFA385}" destId="{74C6543F-BAD7-4BF8-BA4C-8EC1E0DA288F}" srcOrd="3" destOrd="0" presId="urn:microsoft.com/office/officeart/2008/layout/VerticalCurvedList"/>
    <dgm:cxn modelId="{DACE54B2-A088-46C5-B5E7-E375E490E0BB}" type="presParOf" srcId="{BEAD49DE-3686-4DEA-8E96-049E2B50599C}" destId="{A5B3AEC5-7281-4392-88EC-DA5BC66BA15D}" srcOrd="1" destOrd="0" presId="urn:microsoft.com/office/officeart/2008/layout/VerticalCurvedList"/>
    <dgm:cxn modelId="{11EB2F1F-1B44-40BA-9B44-95296D713483}" type="presParOf" srcId="{BEAD49DE-3686-4DEA-8E96-049E2B50599C}" destId="{8612E113-4A25-4342-88EC-BBFA026D007E}" srcOrd="2" destOrd="0" presId="urn:microsoft.com/office/officeart/2008/layout/VerticalCurvedList"/>
    <dgm:cxn modelId="{7518B3D1-F490-4381-AC48-9CA3AAA1DC9E}" type="presParOf" srcId="{8612E113-4A25-4342-88EC-BBFA026D007E}" destId="{B49B69CD-6DB1-456B-8F16-DC356BB1B408}" srcOrd="0" destOrd="0" presId="urn:microsoft.com/office/officeart/2008/layout/VerticalCurvedList"/>
    <dgm:cxn modelId="{AA0AA635-D5B6-4EB2-AD10-64C503C28F93}" type="presParOf" srcId="{BEAD49DE-3686-4DEA-8E96-049E2B50599C}" destId="{D2DEA82E-6387-4FE9-85DA-7CA510EBFFA9}" srcOrd="3" destOrd="0" presId="urn:microsoft.com/office/officeart/2008/layout/VerticalCurvedList"/>
    <dgm:cxn modelId="{8217CB7A-630F-43EC-BA27-DB3886AC9130}" type="presParOf" srcId="{BEAD49DE-3686-4DEA-8E96-049E2B50599C}" destId="{928E4962-F723-4A49-AD2F-40A9703DD8F1}" srcOrd="4" destOrd="0" presId="urn:microsoft.com/office/officeart/2008/layout/VerticalCurvedList"/>
    <dgm:cxn modelId="{944058BD-0A0E-4A85-ABC4-6F279BE02136}" type="presParOf" srcId="{928E4962-F723-4A49-AD2F-40A9703DD8F1}" destId="{17D8E481-8680-4985-80D6-2E63F559460C}" srcOrd="0" destOrd="0" presId="urn:microsoft.com/office/officeart/2008/layout/VerticalCurvedList"/>
    <dgm:cxn modelId="{EF7B542E-9247-4F7B-A6D3-D19BADC6B471}" type="presParOf" srcId="{BEAD49DE-3686-4DEA-8E96-049E2B50599C}" destId="{95375328-9C60-457E-BDEA-3AAC42B42916}" srcOrd="5" destOrd="0" presId="urn:microsoft.com/office/officeart/2008/layout/VerticalCurvedList"/>
    <dgm:cxn modelId="{C8CF94E5-15CA-4A6E-AF4F-26C90AE2D8DE}" type="presParOf" srcId="{BEAD49DE-3686-4DEA-8E96-049E2B50599C}" destId="{1A9F7705-36F6-47CA-82D8-AFD07336ED12}" srcOrd="6" destOrd="0" presId="urn:microsoft.com/office/officeart/2008/layout/VerticalCurvedList"/>
    <dgm:cxn modelId="{652753B5-7BA1-47C4-90B5-2CECE3E73553}" type="presParOf" srcId="{1A9F7705-36F6-47CA-82D8-AFD07336ED12}" destId="{4C9BFE20-B20F-473A-B5DE-AF2EBD9EE62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38D77B-5B00-4567-8C40-210E0D3EA0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477DE0B-7B89-442C-8007-53189E5BD331}">
      <dgm:prSet phldrT="[文本]" custT="1"/>
      <dgm:spPr/>
      <dgm:t>
        <a:bodyPr/>
        <a:lstStyle/>
        <a:p>
          <a:r>
            <a:rPr lang="zh-CN" altLang="en-US" sz="2000" b="1" dirty="0" smtClean="0">
              <a:solidFill>
                <a:srgbClr val="FF0000"/>
              </a:solidFill>
              <a:latin typeface="幼圆" pitchFamily="49" charset="-122"/>
              <a:ea typeface="幼圆" pitchFamily="49" charset="-122"/>
            </a:rPr>
            <a:t>通常用条件表达式构成一个赋值语句，其一般形式如下</a:t>
          </a:r>
          <a:endParaRPr lang="zh-CN" altLang="en-US" sz="2000" dirty="0">
            <a:solidFill>
              <a:srgbClr val="FF0000"/>
            </a:solidFill>
          </a:endParaRPr>
        </a:p>
      </dgm:t>
    </dgm:pt>
    <dgm:pt modelId="{C430BA0B-115D-4A93-A2D5-5615B811B0F6}" type="parTrans" cxnId="{2CFBB570-FBF1-4D46-848B-CAB578A3CC55}">
      <dgm:prSet/>
      <dgm:spPr/>
      <dgm:t>
        <a:bodyPr/>
        <a:lstStyle/>
        <a:p>
          <a:endParaRPr lang="zh-CN" altLang="en-US"/>
        </a:p>
      </dgm:t>
    </dgm:pt>
    <dgm:pt modelId="{D9DB5EE1-0DA2-42AF-9987-78AB2F59DD64}" type="sibTrans" cxnId="{2CFBB570-FBF1-4D46-848B-CAB578A3CC55}">
      <dgm:prSet/>
      <dgm:spPr/>
      <dgm:t>
        <a:bodyPr/>
        <a:lstStyle/>
        <a:p>
          <a:endParaRPr lang="zh-CN" altLang="en-US"/>
        </a:p>
      </dgm:t>
    </dgm:pt>
    <dgm:pt modelId="{BE6D5048-C85C-407E-A656-5E99647F8F14}">
      <dgm:prSet phldrT="[文本]"/>
      <dgm:spPr/>
      <dgm:t>
        <a:bodyPr/>
        <a:lstStyle/>
        <a:p>
          <a:r>
            <a:rPr lang="zh-CN" altLang="en-US" b="1" dirty="0" smtClean="0">
              <a:solidFill>
                <a:srgbClr val="FF0000"/>
              </a:solidFill>
              <a:latin typeface="幼圆" pitchFamily="49" charset="-122"/>
              <a:ea typeface="幼圆" pitchFamily="49" charset="-122"/>
            </a:rPr>
            <a:t>运用条件表达式可写出如下语句：</a:t>
          </a:r>
          <a:endParaRPr lang="zh-CN" altLang="en-US" dirty="0">
            <a:solidFill>
              <a:srgbClr val="FF0000"/>
            </a:solidFill>
          </a:endParaRPr>
        </a:p>
      </dgm:t>
    </dgm:pt>
    <dgm:pt modelId="{C2843FFD-BBB3-495E-A31D-980708A96DED}" type="parTrans" cxnId="{5490BA1B-6593-4154-88A9-DC8BF91BD801}">
      <dgm:prSet/>
      <dgm:spPr/>
      <dgm:t>
        <a:bodyPr/>
        <a:lstStyle/>
        <a:p>
          <a:endParaRPr lang="zh-CN" altLang="en-US"/>
        </a:p>
      </dgm:t>
    </dgm:pt>
    <dgm:pt modelId="{F116783A-EF31-4B46-8639-64B98CE1A0D9}" type="sibTrans" cxnId="{5490BA1B-6593-4154-88A9-DC8BF91BD801}">
      <dgm:prSet/>
      <dgm:spPr/>
      <dgm:t>
        <a:bodyPr/>
        <a:lstStyle/>
        <a:p>
          <a:endParaRPr lang="zh-CN" altLang="en-US"/>
        </a:p>
      </dgm:t>
    </dgm:pt>
    <dgm:pt modelId="{91D7FF48-DEF4-492E-A897-66BE72D811E9}">
      <dgm:prSet phldrT="[文本]"/>
      <dgm:spPr/>
      <dgm:t>
        <a:bodyPr/>
        <a:lstStyle/>
        <a:p>
          <a:r>
            <a:rPr lang="zh-CN" altLang="en-US" b="1" dirty="0" smtClean="0">
              <a:solidFill>
                <a:srgbClr val="FF0000"/>
              </a:solidFill>
              <a:latin typeface="幼圆" pitchFamily="49" charset="-122"/>
              <a:ea typeface="幼圆" pitchFamily="49" charset="-122"/>
            </a:rPr>
            <a:t>多个条件表达式连在一起：</a:t>
          </a:r>
          <a:endParaRPr lang="zh-CN" altLang="en-US" dirty="0">
            <a:solidFill>
              <a:srgbClr val="FF0000"/>
            </a:solidFill>
          </a:endParaRPr>
        </a:p>
      </dgm:t>
    </dgm:pt>
    <dgm:pt modelId="{48A3B26F-BB67-4692-A794-B45D14A630E7}" type="parTrans" cxnId="{150C5C1D-7AF0-4D61-BA68-2C2F9AFF12D5}">
      <dgm:prSet/>
      <dgm:spPr/>
      <dgm:t>
        <a:bodyPr/>
        <a:lstStyle/>
        <a:p>
          <a:endParaRPr lang="zh-CN" altLang="en-US"/>
        </a:p>
      </dgm:t>
    </dgm:pt>
    <dgm:pt modelId="{68EF25E2-9B85-451A-A1C4-287D7010A989}" type="sibTrans" cxnId="{150C5C1D-7AF0-4D61-BA68-2C2F9AFF12D5}">
      <dgm:prSet/>
      <dgm:spPr/>
      <dgm:t>
        <a:bodyPr/>
        <a:lstStyle/>
        <a:p>
          <a:endParaRPr lang="zh-CN" altLang="en-US"/>
        </a:p>
      </dgm:t>
    </dgm:pt>
    <dgm:pt modelId="{B743D1C3-9DA4-41C6-AD47-CE8D2C876B06}">
      <dgm:prSet/>
      <dgm:spPr/>
      <dgm:t>
        <a:bodyPr/>
        <a:lstStyle/>
        <a:p>
          <a:r>
            <a:rPr lang="en-US" b="1" dirty="0" smtClean="0">
              <a:solidFill>
                <a:srgbClr val="00B050"/>
              </a:solidFill>
              <a:latin typeface="幼圆" pitchFamily="49" charset="-122"/>
              <a:ea typeface="幼圆" pitchFamily="49" charset="-122"/>
            </a:rPr>
            <a:t>x=&lt;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1&gt;?&lt;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2&gt;:&lt;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3&gt;</a:t>
          </a:r>
          <a:endParaRPr lang="zh-CN" altLang="en-US" dirty="0"/>
        </a:p>
      </dgm:t>
    </dgm:pt>
    <dgm:pt modelId="{A79F3A57-5EE1-44E4-A003-D97E99372287}" type="parTrans" cxnId="{11D8D7DB-2951-4708-A894-6E2C8550783F}">
      <dgm:prSet/>
      <dgm:spPr/>
      <dgm:t>
        <a:bodyPr/>
        <a:lstStyle/>
        <a:p>
          <a:endParaRPr lang="zh-CN" altLang="en-US"/>
        </a:p>
      </dgm:t>
    </dgm:pt>
    <dgm:pt modelId="{FC3712B6-8713-4762-9214-97C38922B035}" type="sibTrans" cxnId="{11D8D7DB-2951-4708-A894-6E2C8550783F}">
      <dgm:prSet/>
      <dgm:spPr/>
      <dgm:t>
        <a:bodyPr/>
        <a:lstStyle/>
        <a:p>
          <a:endParaRPr lang="zh-CN" altLang="en-US"/>
        </a:p>
      </dgm:t>
    </dgm:pt>
    <dgm:pt modelId="{62C9F3E3-4008-4530-B52E-7EAB92800B41}">
      <dgm:prSet/>
      <dgm:spPr/>
      <dgm:t>
        <a:bodyPr/>
        <a:lstStyle/>
        <a:p>
          <a:r>
            <a:rPr lang="en-US" b="1" dirty="0" smtClean="0">
              <a:solidFill>
                <a:srgbClr val="00B050"/>
              </a:solidFill>
              <a:latin typeface="幼圆" pitchFamily="49" charset="-122"/>
              <a:ea typeface="幼圆" pitchFamily="49" charset="-122"/>
            </a:rPr>
            <a:t>max=(a&gt;b)?a</a:t>
          </a:r>
          <a:r>
            <a:rPr lang="zh-CN" altLang="en-US" b="1" dirty="0" smtClean="0">
              <a:solidFill>
                <a:srgbClr val="00B050"/>
              </a:solidFill>
              <a:latin typeface="幼圆" pitchFamily="49" charset="-122"/>
              <a:ea typeface="幼圆" pitchFamily="49" charset="-122"/>
            </a:rPr>
            <a:t>：</a:t>
          </a:r>
          <a:r>
            <a:rPr lang="en-US" b="1" dirty="0" smtClean="0">
              <a:solidFill>
                <a:srgbClr val="00B050"/>
              </a:solidFill>
              <a:latin typeface="幼圆" pitchFamily="49" charset="-122"/>
              <a:ea typeface="幼圆" pitchFamily="49" charset="-122"/>
            </a:rPr>
            <a:t>b</a:t>
          </a:r>
          <a:endParaRPr lang="zh-CN" altLang="en-US" dirty="0"/>
        </a:p>
      </dgm:t>
    </dgm:pt>
    <dgm:pt modelId="{2261E000-1088-4ED9-A2D1-AFAADB66F10D}" type="parTrans" cxnId="{C1315A1C-19AF-45EF-81CF-E46C879AB844}">
      <dgm:prSet/>
      <dgm:spPr/>
      <dgm:t>
        <a:bodyPr/>
        <a:lstStyle/>
        <a:p>
          <a:endParaRPr lang="zh-CN" altLang="en-US"/>
        </a:p>
      </dgm:t>
    </dgm:pt>
    <dgm:pt modelId="{7EA54449-1A89-42B1-A32D-3769365654EB}" type="sibTrans" cxnId="{C1315A1C-19AF-45EF-81CF-E46C879AB844}">
      <dgm:prSet/>
      <dgm:spPr/>
      <dgm:t>
        <a:bodyPr/>
        <a:lstStyle/>
        <a:p>
          <a:endParaRPr lang="zh-CN" altLang="en-US"/>
        </a:p>
      </dgm:t>
    </dgm:pt>
    <dgm:pt modelId="{3BAF8F20-BE84-4563-AF8B-80C2840279D3}">
      <dgm:prSet/>
      <dgm:spPr/>
      <dgm:t>
        <a:bodyPr/>
        <a:lstStyle/>
        <a:p>
          <a:r>
            <a:rPr lang="en-US" b="1" dirty="0" smtClean="0">
              <a:solidFill>
                <a:srgbClr val="00B050"/>
              </a:solidFill>
              <a:latin typeface="幼圆" pitchFamily="49" charset="-122"/>
              <a:ea typeface="幼圆" pitchFamily="49" charset="-122"/>
            </a:rPr>
            <a:t>x=&lt;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1&gt;?&lt;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2&gt;:&lt;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3&gt;?&lt;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4&gt;:&lt;</a:t>
          </a:r>
          <a:r>
            <a:rPr lang="zh-CN" altLang="en-US" b="1" dirty="0" smtClean="0">
              <a:solidFill>
                <a:srgbClr val="00B050"/>
              </a:solidFill>
              <a:latin typeface="幼圆" pitchFamily="49" charset="-122"/>
              <a:ea typeface="幼圆" pitchFamily="49" charset="-122"/>
            </a:rPr>
            <a:t>表达式</a:t>
          </a:r>
          <a:r>
            <a:rPr lang="en-US" b="1" dirty="0" smtClean="0">
              <a:solidFill>
                <a:srgbClr val="00B050"/>
              </a:solidFill>
              <a:latin typeface="幼圆" pitchFamily="49" charset="-122"/>
              <a:ea typeface="幼圆" pitchFamily="49" charset="-122"/>
            </a:rPr>
            <a:t>5&gt;···</a:t>
          </a:r>
          <a:endParaRPr lang="zh-CN" altLang="en-US" dirty="0"/>
        </a:p>
      </dgm:t>
    </dgm:pt>
    <dgm:pt modelId="{06BEEC4C-6038-468B-983D-0832AE270965}" type="parTrans" cxnId="{87CFDA2D-CEF8-4C94-A6A4-3E665043A586}">
      <dgm:prSet/>
      <dgm:spPr/>
      <dgm:t>
        <a:bodyPr/>
        <a:lstStyle/>
        <a:p>
          <a:endParaRPr lang="zh-CN" altLang="en-US"/>
        </a:p>
      </dgm:t>
    </dgm:pt>
    <dgm:pt modelId="{CA04214E-3848-47EF-ACE3-82F698168521}" type="sibTrans" cxnId="{87CFDA2D-CEF8-4C94-A6A4-3E665043A586}">
      <dgm:prSet/>
      <dgm:spPr/>
      <dgm:t>
        <a:bodyPr/>
        <a:lstStyle/>
        <a:p>
          <a:endParaRPr lang="zh-CN" altLang="en-US"/>
        </a:p>
      </dgm:t>
    </dgm:pt>
    <dgm:pt modelId="{0022C162-38D9-47F4-8AC1-44B1784E6F68}" type="pres">
      <dgm:prSet presAssocID="{4438D77B-5B00-4567-8C40-210E0D3EA084}" presName="linear" presStyleCnt="0">
        <dgm:presLayoutVars>
          <dgm:dir/>
          <dgm:animLvl val="lvl"/>
          <dgm:resizeHandles val="exact"/>
        </dgm:presLayoutVars>
      </dgm:prSet>
      <dgm:spPr/>
      <dgm:t>
        <a:bodyPr/>
        <a:lstStyle/>
        <a:p>
          <a:endParaRPr lang="zh-CN" altLang="en-US"/>
        </a:p>
      </dgm:t>
    </dgm:pt>
    <dgm:pt modelId="{01CB5B86-C389-4DDC-943B-97667BE32F56}" type="pres">
      <dgm:prSet presAssocID="{A477DE0B-7B89-442C-8007-53189E5BD331}" presName="parentLin" presStyleCnt="0"/>
      <dgm:spPr/>
    </dgm:pt>
    <dgm:pt modelId="{962F0B20-826B-44EB-92F3-1ABDE9F96B61}" type="pres">
      <dgm:prSet presAssocID="{A477DE0B-7B89-442C-8007-53189E5BD331}" presName="parentLeftMargin" presStyleLbl="node1" presStyleIdx="0" presStyleCnt="3"/>
      <dgm:spPr/>
      <dgm:t>
        <a:bodyPr/>
        <a:lstStyle/>
        <a:p>
          <a:endParaRPr lang="zh-CN" altLang="en-US"/>
        </a:p>
      </dgm:t>
    </dgm:pt>
    <dgm:pt modelId="{18442E27-688D-45C2-B31B-DA859002CECC}" type="pres">
      <dgm:prSet presAssocID="{A477DE0B-7B89-442C-8007-53189E5BD331}" presName="parentText" presStyleLbl="node1" presStyleIdx="0" presStyleCnt="3">
        <dgm:presLayoutVars>
          <dgm:chMax val="0"/>
          <dgm:bulletEnabled val="1"/>
        </dgm:presLayoutVars>
      </dgm:prSet>
      <dgm:spPr/>
      <dgm:t>
        <a:bodyPr/>
        <a:lstStyle/>
        <a:p>
          <a:endParaRPr lang="zh-CN" altLang="en-US"/>
        </a:p>
      </dgm:t>
    </dgm:pt>
    <dgm:pt modelId="{5D3B790B-B06C-479F-A83B-61897672610A}" type="pres">
      <dgm:prSet presAssocID="{A477DE0B-7B89-442C-8007-53189E5BD331}" presName="negativeSpace" presStyleCnt="0"/>
      <dgm:spPr/>
    </dgm:pt>
    <dgm:pt modelId="{FD670F57-4C70-42A5-86BF-57DF5E7F26DC}" type="pres">
      <dgm:prSet presAssocID="{A477DE0B-7B89-442C-8007-53189E5BD331}" presName="childText" presStyleLbl="conFgAcc1" presStyleIdx="0" presStyleCnt="3">
        <dgm:presLayoutVars>
          <dgm:bulletEnabled val="1"/>
        </dgm:presLayoutVars>
      </dgm:prSet>
      <dgm:spPr/>
      <dgm:t>
        <a:bodyPr/>
        <a:lstStyle/>
        <a:p>
          <a:endParaRPr lang="zh-CN" altLang="en-US"/>
        </a:p>
      </dgm:t>
    </dgm:pt>
    <dgm:pt modelId="{589A5D23-E505-4055-B219-E5E1F46853C7}" type="pres">
      <dgm:prSet presAssocID="{D9DB5EE1-0DA2-42AF-9987-78AB2F59DD64}" presName="spaceBetweenRectangles" presStyleCnt="0"/>
      <dgm:spPr/>
    </dgm:pt>
    <dgm:pt modelId="{7E292F38-8C89-41F2-BFA6-E86328610BDC}" type="pres">
      <dgm:prSet presAssocID="{BE6D5048-C85C-407E-A656-5E99647F8F14}" presName="parentLin" presStyleCnt="0"/>
      <dgm:spPr/>
    </dgm:pt>
    <dgm:pt modelId="{0A7E18AF-9F3F-4627-A063-D91CDDC8E327}" type="pres">
      <dgm:prSet presAssocID="{BE6D5048-C85C-407E-A656-5E99647F8F14}" presName="parentLeftMargin" presStyleLbl="node1" presStyleIdx="0" presStyleCnt="3"/>
      <dgm:spPr/>
      <dgm:t>
        <a:bodyPr/>
        <a:lstStyle/>
        <a:p>
          <a:endParaRPr lang="zh-CN" altLang="en-US"/>
        </a:p>
      </dgm:t>
    </dgm:pt>
    <dgm:pt modelId="{E6117EF9-9080-4ECF-9830-B9D38B12B1AD}" type="pres">
      <dgm:prSet presAssocID="{BE6D5048-C85C-407E-A656-5E99647F8F14}" presName="parentText" presStyleLbl="node1" presStyleIdx="1" presStyleCnt="3">
        <dgm:presLayoutVars>
          <dgm:chMax val="0"/>
          <dgm:bulletEnabled val="1"/>
        </dgm:presLayoutVars>
      </dgm:prSet>
      <dgm:spPr/>
      <dgm:t>
        <a:bodyPr/>
        <a:lstStyle/>
        <a:p>
          <a:endParaRPr lang="zh-CN" altLang="en-US"/>
        </a:p>
      </dgm:t>
    </dgm:pt>
    <dgm:pt modelId="{2692D1AB-826E-4557-8507-7E90D236FA89}" type="pres">
      <dgm:prSet presAssocID="{BE6D5048-C85C-407E-A656-5E99647F8F14}" presName="negativeSpace" presStyleCnt="0"/>
      <dgm:spPr/>
    </dgm:pt>
    <dgm:pt modelId="{9253126D-1B9F-4810-819E-A00EAC23723B}" type="pres">
      <dgm:prSet presAssocID="{BE6D5048-C85C-407E-A656-5E99647F8F14}" presName="childText" presStyleLbl="conFgAcc1" presStyleIdx="1" presStyleCnt="3">
        <dgm:presLayoutVars>
          <dgm:bulletEnabled val="1"/>
        </dgm:presLayoutVars>
      </dgm:prSet>
      <dgm:spPr/>
      <dgm:t>
        <a:bodyPr/>
        <a:lstStyle/>
        <a:p>
          <a:endParaRPr lang="zh-CN" altLang="en-US"/>
        </a:p>
      </dgm:t>
    </dgm:pt>
    <dgm:pt modelId="{CED7D36B-BF1E-4D0F-A9F6-B40F49526D2E}" type="pres">
      <dgm:prSet presAssocID="{F116783A-EF31-4B46-8639-64B98CE1A0D9}" presName="spaceBetweenRectangles" presStyleCnt="0"/>
      <dgm:spPr/>
    </dgm:pt>
    <dgm:pt modelId="{C42B42D7-27B9-4A3A-96A8-486BA48355E8}" type="pres">
      <dgm:prSet presAssocID="{91D7FF48-DEF4-492E-A897-66BE72D811E9}" presName="parentLin" presStyleCnt="0"/>
      <dgm:spPr/>
    </dgm:pt>
    <dgm:pt modelId="{3DA77327-0F98-4F4F-A74F-98A759CFC298}" type="pres">
      <dgm:prSet presAssocID="{91D7FF48-DEF4-492E-A897-66BE72D811E9}" presName="parentLeftMargin" presStyleLbl="node1" presStyleIdx="1" presStyleCnt="3"/>
      <dgm:spPr/>
      <dgm:t>
        <a:bodyPr/>
        <a:lstStyle/>
        <a:p>
          <a:endParaRPr lang="zh-CN" altLang="en-US"/>
        </a:p>
      </dgm:t>
    </dgm:pt>
    <dgm:pt modelId="{DE31BDCB-AF67-40C0-B292-A26C06CC5F4F}" type="pres">
      <dgm:prSet presAssocID="{91D7FF48-DEF4-492E-A897-66BE72D811E9}" presName="parentText" presStyleLbl="node1" presStyleIdx="2" presStyleCnt="3">
        <dgm:presLayoutVars>
          <dgm:chMax val="0"/>
          <dgm:bulletEnabled val="1"/>
        </dgm:presLayoutVars>
      </dgm:prSet>
      <dgm:spPr/>
      <dgm:t>
        <a:bodyPr/>
        <a:lstStyle/>
        <a:p>
          <a:endParaRPr lang="zh-CN" altLang="en-US"/>
        </a:p>
      </dgm:t>
    </dgm:pt>
    <dgm:pt modelId="{3C1BF6AD-7843-4A9D-8675-BD740D66C4E0}" type="pres">
      <dgm:prSet presAssocID="{91D7FF48-DEF4-492E-A897-66BE72D811E9}" presName="negativeSpace" presStyleCnt="0"/>
      <dgm:spPr/>
    </dgm:pt>
    <dgm:pt modelId="{69CA4C7C-8C2E-41EA-998A-D97405C35AE4}" type="pres">
      <dgm:prSet presAssocID="{91D7FF48-DEF4-492E-A897-66BE72D811E9}" presName="childText" presStyleLbl="conFgAcc1" presStyleIdx="2" presStyleCnt="3">
        <dgm:presLayoutVars>
          <dgm:bulletEnabled val="1"/>
        </dgm:presLayoutVars>
      </dgm:prSet>
      <dgm:spPr/>
      <dgm:t>
        <a:bodyPr/>
        <a:lstStyle/>
        <a:p>
          <a:endParaRPr lang="zh-CN" altLang="en-US"/>
        </a:p>
      </dgm:t>
    </dgm:pt>
  </dgm:ptLst>
  <dgm:cxnLst>
    <dgm:cxn modelId="{11D8D7DB-2951-4708-A894-6E2C8550783F}" srcId="{A477DE0B-7B89-442C-8007-53189E5BD331}" destId="{B743D1C3-9DA4-41C6-AD47-CE8D2C876B06}" srcOrd="0" destOrd="0" parTransId="{A79F3A57-5EE1-44E4-A003-D97E99372287}" sibTransId="{FC3712B6-8713-4762-9214-97C38922B035}"/>
    <dgm:cxn modelId="{EE02AC30-89D0-4113-A193-6B4A8091BC74}" type="presOf" srcId="{A477DE0B-7B89-442C-8007-53189E5BD331}" destId="{962F0B20-826B-44EB-92F3-1ABDE9F96B61}" srcOrd="0" destOrd="0" presId="urn:microsoft.com/office/officeart/2005/8/layout/list1"/>
    <dgm:cxn modelId="{0049C20B-7612-47D3-AC5C-66DF99F65E51}" type="presOf" srcId="{91D7FF48-DEF4-492E-A897-66BE72D811E9}" destId="{DE31BDCB-AF67-40C0-B292-A26C06CC5F4F}" srcOrd="1" destOrd="0" presId="urn:microsoft.com/office/officeart/2005/8/layout/list1"/>
    <dgm:cxn modelId="{87CFDA2D-CEF8-4C94-A6A4-3E665043A586}" srcId="{91D7FF48-DEF4-492E-A897-66BE72D811E9}" destId="{3BAF8F20-BE84-4563-AF8B-80C2840279D3}" srcOrd="0" destOrd="0" parTransId="{06BEEC4C-6038-468B-983D-0832AE270965}" sibTransId="{CA04214E-3848-47EF-ACE3-82F698168521}"/>
    <dgm:cxn modelId="{C1315A1C-19AF-45EF-81CF-E46C879AB844}" srcId="{BE6D5048-C85C-407E-A656-5E99647F8F14}" destId="{62C9F3E3-4008-4530-B52E-7EAB92800B41}" srcOrd="0" destOrd="0" parTransId="{2261E000-1088-4ED9-A2D1-AFAADB66F10D}" sibTransId="{7EA54449-1A89-42B1-A32D-3769365654EB}"/>
    <dgm:cxn modelId="{2CFBB570-FBF1-4D46-848B-CAB578A3CC55}" srcId="{4438D77B-5B00-4567-8C40-210E0D3EA084}" destId="{A477DE0B-7B89-442C-8007-53189E5BD331}" srcOrd="0" destOrd="0" parTransId="{C430BA0B-115D-4A93-A2D5-5615B811B0F6}" sibTransId="{D9DB5EE1-0DA2-42AF-9987-78AB2F59DD64}"/>
    <dgm:cxn modelId="{6C73BCF0-DE04-45EE-8D22-64B7B17BA152}" type="presOf" srcId="{4438D77B-5B00-4567-8C40-210E0D3EA084}" destId="{0022C162-38D9-47F4-8AC1-44B1784E6F68}" srcOrd="0" destOrd="0" presId="urn:microsoft.com/office/officeart/2005/8/layout/list1"/>
    <dgm:cxn modelId="{4F71C4A2-5000-474B-B78E-E5DF03DEA0F8}" type="presOf" srcId="{91D7FF48-DEF4-492E-A897-66BE72D811E9}" destId="{3DA77327-0F98-4F4F-A74F-98A759CFC298}" srcOrd="0" destOrd="0" presId="urn:microsoft.com/office/officeart/2005/8/layout/list1"/>
    <dgm:cxn modelId="{150C5C1D-7AF0-4D61-BA68-2C2F9AFF12D5}" srcId="{4438D77B-5B00-4567-8C40-210E0D3EA084}" destId="{91D7FF48-DEF4-492E-A897-66BE72D811E9}" srcOrd="2" destOrd="0" parTransId="{48A3B26F-BB67-4692-A794-B45D14A630E7}" sibTransId="{68EF25E2-9B85-451A-A1C4-287D7010A989}"/>
    <dgm:cxn modelId="{DD79B905-F7AD-4554-BF3D-603F000038EC}" type="presOf" srcId="{3BAF8F20-BE84-4563-AF8B-80C2840279D3}" destId="{69CA4C7C-8C2E-41EA-998A-D97405C35AE4}" srcOrd="0" destOrd="0" presId="urn:microsoft.com/office/officeart/2005/8/layout/list1"/>
    <dgm:cxn modelId="{28411D3C-4717-40E7-9719-D087DD5CC94F}" type="presOf" srcId="{BE6D5048-C85C-407E-A656-5E99647F8F14}" destId="{0A7E18AF-9F3F-4627-A063-D91CDDC8E327}" srcOrd="0" destOrd="0" presId="urn:microsoft.com/office/officeart/2005/8/layout/list1"/>
    <dgm:cxn modelId="{5490BA1B-6593-4154-88A9-DC8BF91BD801}" srcId="{4438D77B-5B00-4567-8C40-210E0D3EA084}" destId="{BE6D5048-C85C-407E-A656-5E99647F8F14}" srcOrd="1" destOrd="0" parTransId="{C2843FFD-BBB3-495E-A31D-980708A96DED}" sibTransId="{F116783A-EF31-4B46-8639-64B98CE1A0D9}"/>
    <dgm:cxn modelId="{89E63AC5-16B2-4C08-8EAA-A7745B78D776}" type="presOf" srcId="{B743D1C3-9DA4-41C6-AD47-CE8D2C876B06}" destId="{FD670F57-4C70-42A5-86BF-57DF5E7F26DC}" srcOrd="0" destOrd="0" presId="urn:microsoft.com/office/officeart/2005/8/layout/list1"/>
    <dgm:cxn modelId="{6FC27805-FA51-4DD2-9053-75E70CEFAE50}" type="presOf" srcId="{62C9F3E3-4008-4530-B52E-7EAB92800B41}" destId="{9253126D-1B9F-4810-819E-A00EAC23723B}" srcOrd="0" destOrd="0" presId="urn:microsoft.com/office/officeart/2005/8/layout/list1"/>
    <dgm:cxn modelId="{53E348C6-6EB1-4652-9444-4615AF8E571F}" type="presOf" srcId="{A477DE0B-7B89-442C-8007-53189E5BD331}" destId="{18442E27-688D-45C2-B31B-DA859002CECC}" srcOrd="1" destOrd="0" presId="urn:microsoft.com/office/officeart/2005/8/layout/list1"/>
    <dgm:cxn modelId="{F17B6482-C4AE-40A4-B235-DEB2EAC2A65B}" type="presOf" srcId="{BE6D5048-C85C-407E-A656-5E99647F8F14}" destId="{E6117EF9-9080-4ECF-9830-B9D38B12B1AD}" srcOrd="1" destOrd="0" presId="urn:microsoft.com/office/officeart/2005/8/layout/list1"/>
    <dgm:cxn modelId="{7689D6DD-0A71-4E87-9FE2-B1C56662843D}" type="presParOf" srcId="{0022C162-38D9-47F4-8AC1-44B1784E6F68}" destId="{01CB5B86-C389-4DDC-943B-97667BE32F56}" srcOrd="0" destOrd="0" presId="urn:microsoft.com/office/officeart/2005/8/layout/list1"/>
    <dgm:cxn modelId="{49D1D9EB-39D1-4F2A-AE00-6CF041A4FFC7}" type="presParOf" srcId="{01CB5B86-C389-4DDC-943B-97667BE32F56}" destId="{962F0B20-826B-44EB-92F3-1ABDE9F96B61}" srcOrd="0" destOrd="0" presId="urn:microsoft.com/office/officeart/2005/8/layout/list1"/>
    <dgm:cxn modelId="{764F19D2-51E6-42B0-9098-B32421085809}" type="presParOf" srcId="{01CB5B86-C389-4DDC-943B-97667BE32F56}" destId="{18442E27-688D-45C2-B31B-DA859002CECC}" srcOrd="1" destOrd="0" presId="urn:microsoft.com/office/officeart/2005/8/layout/list1"/>
    <dgm:cxn modelId="{EEB3410C-2361-4C18-A6C8-19631020A987}" type="presParOf" srcId="{0022C162-38D9-47F4-8AC1-44B1784E6F68}" destId="{5D3B790B-B06C-479F-A83B-61897672610A}" srcOrd="1" destOrd="0" presId="urn:microsoft.com/office/officeart/2005/8/layout/list1"/>
    <dgm:cxn modelId="{5B46A4F9-46BE-4DA0-A9ED-6DF404578111}" type="presParOf" srcId="{0022C162-38D9-47F4-8AC1-44B1784E6F68}" destId="{FD670F57-4C70-42A5-86BF-57DF5E7F26DC}" srcOrd="2" destOrd="0" presId="urn:microsoft.com/office/officeart/2005/8/layout/list1"/>
    <dgm:cxn modelId="{EAAD361D-A133-40C0-A5DA-901B188A3EB7}" type="presParOf" srcId="{0022C162-38D9-47F4-8AC1-44B1784E6F68}" destId="{589A5D23-E505-4055-B219-E5E1F46853C7}" srcOrd="3" destOrd="0" presId="urn:microsoft.com/office/officeart/2005/8/layout/list1"/>
    <dgm:cxn modelId="{3D0C13CE-AD46-46A7-A745-012B1E32A5DE}" type="presParOf" srcId="{0022C162-38D9-47F4-8AC1-44B1784E6F68}" destId="{7E292F38-8C89-41F2-BFA6-E86328610BDC}" srcOrd="4" destOrd="0" presId="urn:microsoft.com/office/officeart/2005/8/layout/list1"/>
    <dgm:cxn modelId="{67749E9D-6698-466D-9F07-25D1DA105E3C}" type="presParOf" srcId="{7E292F38-8C89-41F2-BFA6-E86328610BDC}" destId="{0A7E18AF-9F3F-4627-A063-D91CDDC8E327}" srcOrd="0" destOrd="0" presId="urn:microsoft.com/office/officeart/2005/8/layout/list1"/>
    <dgm:cxn modelId="{E3346CE2-9784-4789-98D8-F5F7A205F7EB}" type="presParOf" srcId="{7E292F38-8C89-41F2-BFA6-E86328610BDC}" destId="{E6117EF9-9080-4ECF-9830-B9D38B12B1AD}" srcOrd="1" destOrd="0" presId="urn:microsoft.com/office/officeart/2005/8/layout/list1"/>
    <dgm:cxn modelId="{10CB5DF3-9B42-4758-A0BE-F5F619E30590}" type="presParOf" srcId="{0022C162-38D9-47F4-8AC1-44B1784E6F68}" destId="{2692D1AB-826E-4557-8507-7E90D236FA89}" srcOrd="5" destOrd="0" presId="urn:microsoft.com/office/officeart/2005/8/layout/list1"/>
    <dgm:cxn modelId="{9D63F60F-E93F-4565-8667-712F65883426}" type="presParOf" srcId="{0022C162-38D9-47F4-8AC1-44B1784E6F68}" destId="{9253126D-1B9F-4810-819E-A00EAC23723B}" srcOrd="6" destOrd="0" presId="urn:microsoft.com/office/officeart/2005/8/layout/list1"/>
    <dgm:cxn modelId="{D897129C-1FE6-43DA-9CF4-E9908B633ECC}" type="presParOf" srcId="{0022C162-38D9-47F4-8AC1-44B1784E6F68}" destId="{CED7D36B-BF1E-4D0F-A9F6-B40F49526D2E}" srcOrd="7" destOrd="0" presId="urn:microsoft.com/office/officeart/2005/8/layout/list1"/>
    <dgm:cxn modelId="{ED4D9A2E-082E-4A10-B8DB-F04B3BD0F433}" type="presParOf" srcId="{0022C162-38D9-47F4-8AC1-44B1784E6F68}" destId="{C42B42D7-27B9-4A3A-96A8-486BA48355E8}" srcOrd="8" destOrd="0" presId="urn:microsoft.com/office/officeart/2005/8/layout/list1"/>
    <dgm:cxn modelId="{C89BCB37-9462-42DF-A48D-29CF34864DC5}" type="presParOf" srcId="{C42B42D7-27B9-4A3A-96A8-486BA48355E8}" destId="{3DA77327-0F98-4F4F-A74F-98A759CFC298}" srcOrd="0" destOrd="0" presId="urn:microsoft.com/office/officeart/2005/8/layout/list1"/>
    <dgm:cxn modelId="{92269E54-A3D4-40E1-8740-04529DF5E9C4}" type="presParOf" srcId="{C42B42D7-27B9-4A3A-96A8-486BA48355E8}" destId="{DE31BDCB-AF67-40C0-B292-A26C06CC5F4F}" srcOrd="1" destOrd="0" presId="urn:microsoft.com/office/officeart/2005/8/layout/list1"/>
    <dgm:cxn modelId="{4B65D418-257B-46C9-8E04-4E763ACB0CEF}" type="presParOf" srcId="{0022C162-38D9-47F4-8AC1-44B1784E6F68}" destId="{3C1BF6AD-7843-4A9D-8675-BD740D66C4E0}" srcOrd="9" destOrd="0" presId="urn:microsoft.com/office/officeart/2005/8/layout/list1"/>
    <dgm:cxn modelId="{E23FC096-C6D4-4125-AC25-B90EABAC6B87}" type="presParOf" srcId="{0022C162-38D9-47F4-8AC1-44B1784E6F68}" destId="{69CA4C7C-8C2E-41EA-998A-D97405C35A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0FB092-18EA-472E-9443-42B1FD6EE0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498F4AE-FA78-4488-8C38-2B3F8A80A8FD}">
      <dgm:prSet phldrT="[文本]" custT="1"/>
      <dgm:spPr>
        <a:solidFill>
          <a:schemeClr val="bg1"/>
        </a:solidFill>
        <a:ln>
          <a:solidFill>
            <a:schemeClr val="accent1"/>
          </a:solidFill>
        </a:ln>
      </dgm:spPr>
      <dgm:t>
        <a:bodyPr/>
        <a:lstStyle/>
        <a:p>
          <a:r>
            <a:rPr lang="zh-CN" altLang="en-US" sz="2400" dirty="0" smtClean="0">
              <a:solidFill>
                <a:schemeClr val="accent1">
                  <a:lumMod val="75000"/>
                </a:schemeClr>
              </a:solidFill>
              <a:latin typeface="幼圆" pitchFamily="49" charset="-122"/>
              <a:ea typeface="幼圆" pitchFamily="49" charset="-122"/>
            </a:rPr>
            <a:t>多分支条件选择结构中使用关键字只有</a:t>
          </a:r>
          <a:r>
            <a:rPr lang="en-US" sz="2400" dirty="0" smtClean="0">
              <a:solidFill>
                <a:schemeClr val="accent1">
                  <a:lumMod val="75000"/>
                </a:schemeClr>
              </a:solidFill>
              <a:latin typeface="幼圆" pitchFamily="49" charset="-122"/>
              <a:ea typeface="幼圆" pitchFamily="49" charset="-122"/>
            </a:rPr>
            <a:t>if</a:t>
          </a:r>
          <a:r>
            <a:rPr lang="zh-CN" altLang="en-US" sz="2400" dirty="0" smtClean="0">
              <a:solidFill>
                <a:schemeClr val="accent1">
                  <a:lumMod val="75000"/>
                </a:schemeClr>
              </a:solidFill>
              <a:latin typeface="幼圆" pitchFamily="49" charset="-122"/>
              <a:ea typeface="幼圆" pitchFamily="49" charset="-122"/>
            </a:rPr>
            <a:t>、</a:t>
          </a:r>
          <a:r>
            <a:rPr lang="en-US" sz="2400" dirty="0" smtClean="0">
              <a:solidFill>
                <a:schemeClr val="accent1">
                  <a:lumMod val="75000"/>
                </a:schemeClr>
              </a:solidFill>
              <a:latin typeface="幼圆" pitchFamily="49" charset="-122"/>
              <a:ea typeface="幼圆" pitchFamily="49" charset="-122"/>
            </a:rPr>
            <a:t>else</a:t>
          </a:r>
          <a:r>
            <a:rPr lang="zh-CN" altLang="en-US" sz="2400" dirty="0" smtClean="0">
              <a:solidFill>
                <a:schemeClr val="accent1">
                  <a:lumMod val="75000"/>
                </a:schemeClr>
              </a:solidFill>
              <a:latin typeface="幼圆" pitchFamily="49" charset="-122"/>
              <a:ea typeface="幼圆" pitchFamily="49" charset="-122"/>
            </a:rPr>
            <a:t>两种</a:t>
          </a:r>
          <a:endParaRPr lang="zh-CN" altLang="en-US" sz="2400" dirty="0"/>
        </a:p>
      </dgm:t>
    </dgm:pt>
    <dgm:pt modelId="{AB05AA31-1560-4A5B-AF46-D42EDAA1277B}" type="parTrans" cxnId="{6508C65E-C002-4FF7-B5D9-7548317C5966}">
      <dgm:prSet/>
      <dgm:spPr/>
      <dgm:t>
        <a:bodyPr/>
        <a:lstStyle/>
        <a:p>
          <a:endParaRPr lang="zh-CN" altLang="en-US"/>
        </a:p>
      </dgm:t>
    </dgm:pt>
    <dgm:pt modelId="{54C485EA-E8EC-4D46-8A4F-06AC569DC86D}" type="sibTrans" cxnId="{6508C65E-C002-4FF7-B5D9-7548317C5966}">
      <dgm:prSet/>
      <dgm:spPr/>
      <dgm:t>
        <a:bodyPr/>
        <a:lstStyle/>
        <a:p>
          <a:endParaRPr lang="zh-CN" altLang="en-US"/>
        </a:p>
      </dgm:t>
    </dgm:pt>
    <dgm:pt modelId="{A6520905-0725-4AC2-BA48-F3839863383D}" type="pres">
      <dgm:prSet presAssocID="{B20FB092-18EA-472E-9443-42B1FD6EE0CF}" presName="linear" presStyleCnt="0">
        <dgm:presLayoutVars>
          <dgm:animLvl val="lvl"/>
          <dgm:resizeHandles val="exact"/>
        </dgm:presLayoutVars>
      </dgm:prSet>
      <dgm:spPr/>
      <dgm:t>
        <a:bodyPr/>
        <a:lstStyle/>
        <a:p>
          <a:endParaRPr lang="zh-CN" altLang="en-US"/>
        </a:p>
      </dgm:t>
    </dgm:pt>
    <dgm:pt modelId="{18BFE381-3CCD-4DC6-AF0E-54E0E7E63794}" type="pres">
      <dgm:prSet presAssocID="{A498F4AE-FA78-4488-8C38-2B3F8A80A8FD}" presName="parentText" presStyleLbl="node1" presStyleIdx="0" presStyleCnt="1">
        <dgm:presLayoutVars>
          <dgm:chMax val="0"/>
          <dgm:bulletEnabled val="1"/>
        </dgm:presLayoutVars>
      </dgm:prSet>
      <dgm:spPr/>
      <dgm:t>
        <a:bodyPr/>
        <a:lstStyle/>
        <a:p>
          <a:endParaRPr lang="zh-CN" altLang="en-US"/>
        </a:p>
      </dgm:t>
    </dgm:pt>
  </dgm:ptLst>
  <dgm:cxnLst>
    <dgm:cxn modelId="{42B0C195-8C78-42FA-A5E3-0D0BA3C7CA7D}" type="presOf" srcId="{A498F4AE-FA78-4488-8C38-2B3F8A80A8FD}" destId="{18BFE381-3CCD-4DC6-AF0E-54E0E7E63794}" srcOrd="0" destOrd="0" presId="urn:microsoft.com/office/officeart/2005/8/layout/vList2"/>
    <dgm:cxn modelId="{6508C65E-C002-4FF7-B5D9-7548317C5966}" srcId="{B20FB092-18EA-472E-9443-42B1FD6EE0CF}" destId="{A498F4AE-FA78-4488-8C38-2B3F8A80A8FD}" srcOrd="0" destOrd="0" parTransId="{AB05AA31-1560-4A5B-AF46-D42EDAA1277B}" sibTransId="{54C485EA-E8EC-4D46-8A4F-06AC569DC86D}"/>
    <dgm:cxn modelId="{551740F2-6DC1-4EEE-9D59-AB2003588D87}" type="presOf" srcId="{B20FB092-18EA-472E-9443-42B1FD6EE0CF}" destId="{A6520905-0725-4AC2-BA48-F3839863383D}" srcOrd="0" destOrd="0" presId="urn:microsoft.com/office/officeart/2005/8/layout/vList2"/>
    <dgm:cxn modelId="{79FBD04F-3E59-4308-A2BF-8984C3AD4631}" type="presParOf" srcId="{A6520905-0725-4AC2-BA48-F3839863383D}" destId="{18BFE381-3CCD-4DC6-AF0E-54E0E7E6379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custT="1"/>
      <dgm:spPr>
        <a:ln>
          <a:solidFill>
            <a:srgbClr val="FF0000"/>
          </a:solidFill>
        </a:ln>
      </dgm:spPr>
      <dgm:t>
        <a:bodyPr/>
        <a:lstStyle/>
        <a:p>
          <a:pPr rtl="0"/>
          <a:r>
            <a:rPr lang="zh-CN" altLang="en-US" sz="1200" b="0" dirty="0" smtClean="0">
              <a:solidFill>
                <a:srgbClr val="663300"/>
              </a:solidFill>
              <a:latin typeface="微软雅黑" pitchFamily="34" charset="-122"/>
              <a:ea typeface="微软雅黑" pitchFamily="34" charset="-122"/>
            </a:rPr>
            <a:t>条件</a:t>
          </a:r>
          <a:r>
            <a:rPr lang="en-US" sz="1200" b="0" dirty="0" smtClean="0">
              <a:solidFill>
                <a:srgbClr val="663300"/>
              </a:solidFill>
              <a:latin typeface="微软雅黑" pitchFamily="34" charset="-122"/>
              <a:ea typeface="微软雅黑" pitchFamily="34" charset="-122"/>
            </a:rPr>
            <a:t>else if(x&lt;1)</a:t>
          </a:r>
          <a:r>
            <a:rPr lang="zh-CN" altLang="en-US" sz="1200" b="0" dirty="0" smtClean="0">
              <a:solidFill>
                <a:srgbClr val="663300"/>
              </a:solidFill>
              <a:latin typeface="微软雅黑" pitchFamily="34" charset="-122"/>
              <a:ea typeface="微软雅黑" pitchFamily="34" charset="-122"/>
            </a:rPr>
            <a:t>可以写成</a:t>
          </a:r>
          <a:r>
            <a:rPr lang="en-US" sz="1200" b="0" dirty="0" smtClean="0">
              <a:solidFill>
                <a:srgbClr val="663300"/>
              </a:solidFill>
              <a:latin typeface="微软雅黑" pitchFamily="34" charset="-122"/>
              <a:ea typeface="微软雅黑" pitchFamily="34" charset="-122"/>
            </a:rPr>
            <a:t>else if(-5&lt;=x&amp;&amp;x&lt;1)</a:t>
          </a:r>
          <a:r>
            <a:rPr lang="zh-CN" altLang="en-US" sz="1200" b="0" dirty="0" smtClean="0">
              <a:solidFill>
                <a:srgbClr val="663300"/>
              </a:solidFill>
              <a:latin typeface="微软雅黑" pitchFamily="34" charset="-122"/>
              <a:ea typeface="微软雅黑" pitchFamily="34" charset="-122"/>
            </a:rPr>
            <a:t>，但不能写成</a:t>
          </a:r>
          <a:r>
            <a:rPr lang="en-US" sz="1200" b="0" dirty="0" smtClean="0">
              <a:solidFill>
                <a:srgbClr val="663300"/>
              </a:solidFill>
              <a:latin typeface="微软雅黑" pitchFamily="34" charset="-122"/>
              <a:ea typeface="微软雅黑" pitchFamily="34" charset="-122"/>
            </a:rPr>
            <a:t>-5&lt;=x&lt;1</a:t>
          </a:r>
          <a:r>
            <a:rPr lang="zh-CN" altLang="en-US" sz="1200" b="0" dirty="0" smtClean="0">
              <a:solidFill>
                <a:srgbClr val="663300"/>
              </a:solidFill>
              <a:latin typeface="微软雅黑" pitchFamily="34" charset="-122"/>
              <a:ea typeface="微软雅黑" pitchFamily="34" charset="-122"/>
            </a:rPr>
            <a:t>。在</a:t>
          </a:r>
          <a:r>
            <a:rPr lang="en-US" sz="1200" b="0" dirty="0" smtClean="0">
              <a:solidFill>
                <a:srgbClr val="663300"/>
              </a:solidFill>
              <a:latin typeface="微软雅黑" pitchFamily="34" charset="-122"/>
              <a:ea typeface="微软雅黑" pitchFamily="34" charset="-122"/>
            </a:rPr>
            <a:t>C++</a:t>
          </a:r>
          <a:r>
            <a:rPr lang="zh-CN" altLang="en-US" sz="1200" b="0" dirty="0" smtClean="0">
              <a:solidFill>
                <a:srgbClr val="663300"/>
              </a:solidFill>
              <a:latin typeface="微软雅黑" pitchFamily="34" charset="-122"/>
              <a:ea typeface="微软雅黑" pitchFamily="34" charset="-122"/>
            </a:rPr>
            <a:t>程序设计语言中，编译器是不能识别连续不等式，如果在一个复杂关系表达式中多于一个关系运算符时，必须使用逻辑运算符连接两个以上的关系式子。</a:t>
          </a:r>
          <a:endParaRPr lang="en-US" altLang="zh-CN" sz="1200" b="0" dirty="0" smtClean="0">
            <a:solidFill>
              <a:srgbClr val="FF0000"/>
            </a:solidFill>
          </a:endParaRPr>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FF0000"/>
          </a:solidFill>
        </a:ln>
      </dgm:spPr>
      <dgm:t>
        <a:bodyPr/>
        <a:lstStyle/>
        <a:p>
          <a:endParaRPr lang="zh-CN" altLang="en-US"/>
        </a:p>
      </dgm:t>
    </dgm:pt>
    <dgm:pt modelId="{5D8B893F-13BC-4CB5-A71F-447773B5AD5C}">
      <dgm:prSet custT="1"/>
      <dgm:spPr>
        <a:ln>
          <a:solidFill>
            <a:srgbClr val="FF0000"/>
          </a:solidFill>
        </a:ln>
      </dgm:spPr>
      <dgm:t>
        <a:bodyPr/>
        <a:lstStyle/>
        <a:p>
          <a:pPr rtl="0"/>
          <a:r>
            <a:rPr lang="en-US" sz="1400" b="0" dirty="0" smtClean="0">
              <a:solidFill>
                <a:srgbClr val="663300"/>
              </a:solidFill>
              <a:latin typeface="微软雅黑" pitchFamily="34" charset="-122"/>
              <a:ea typeface="微软雅黑" pitchFamily="34" charset="-122"/>
            </a:rPr>
            <a:t>y=2*x+5</a:t>
          </a:r>
          <a:r>
            <a:rPr lang="zh-CN" altLang="en-US" sz="1400" b="0" dirty="0" smtClean="0">
              <a:solidFill>
                <a:srgbClr val="663300"/>
              </a:solidFill>
              <a:latin typeface="微软雅黑" pitchFamily="34" charset="-122"/>
              <a:ea typeface="微软雅黑" pitchFamily="34" charset="-122"/>
            </a:rPr>
            <a:t>不能写成</a:t>
          </a:r>
          <a:r>
            <a:rPr lang="en-US" sz="1400" b="0" dirty="0" smtClean="0">
              <a:solidFill>
                <a:srgbClr val="663300"/>
              </a:solidFill>
              <a:latin typeface="微软雅黑" pitchFamily="34" charset="-122"/>
              <a:ea typeface="微软雅黑" pitchFamily="34" charset="-122"/>
            </a:rPr>
            <a:t>y=2x+5</a:t>
          </a:r>
          <a:r>
            <a:rPr lang="zh-CN" altLang="en-US" sz="1400" b="0" dirty="0" smtClean="0">
              <a:solidFill>
                <a:srgbClr val="663300"/>
              </a:solidFill>
              <a:latin typeface="微软雅黑" pitchFamily="34" charset="-122"/>
              <a:ea typeface="微软雅黑" pitchFamily="34" charset="-122"/>
            </a:rPr>
            <a:t>，同样</a:t>
          </a:r>
          <a:r>
            <a:rPr lang="en-US" sz="1400" b="0" dirty="0" smtClean="0">
              <a:solidFill>
                <a:srgbClr val="663300"/>
              </a:solidFill>
              <a:latin typeface="微软雅黑" pitchFamily="34" charset="-122"/>
              <a:ea typeface="微软雅黑" pitchFamily="34" charset="-122"/>
            </a:rPr>
            <a:t>y=3*x-2</a:t>
          </a:r>
          <a:r>
            <a:rPr lang="zh-CN" altLang="en-US" sz="1400" b="0" dirty="0" smtClean="0">
              <a:solidFill>
                <a:srgbClr val="663300"/>
              </a:solidFill>
              <a:latin typeface="微软雅黑" pitchFamily="34" charset="-122"/>
              <a:ea typeface="微软雅黑" pitchFamily="34" charset="-122"/>
            </a:rPr>
            <a:t>也不能写成</a:t>
          </a:r>
          <a:r>
            <a:rPr lang="en-US" sz="1400" b="0" dirty="0" smtClean="0">
              <a:solidFill>
                <a:srgbClr val="663300"/>
              </a:solidFill>
              <a:latin typeface="微软雅黑" pitchFamily="34" charset="-122"/>
              <a:ea typeface="微软雅黑" pitchFamily="34" charset="-122"/>
            </a:rPr>
            <a:t>y=3x-2</a:t>
          </a:r>
          <a:r>
            <a:rPr lang="zh-CN" altLang="en-US" sz="1400" b="0" dirty="0" smtClean="0">
              <a:solidFill>
                <a:srgbClr val="663300"/>
              </a:solidFill>
              <a:latin typeface="微软雅黑" pitchFamily="34" charset="-122"/>
              <a:ea typeface="微软雅黑" pitchFamily="34" charset="-122"/>
            </a:rPr>
            <a:t>；这与我们平时所书写的数学公式的式子是不一样的，在表达式中必须写出组成表达式中所有的运算符、变量、常量等基本元素内容</a:t>
          </a:r>
          <a:r>
            <a:rPr lang="zh-CN" altLang="en-US" sz="1400" b="0" dirty="0" smtClean="0"/>
            <a:t>。</a:t>
          </a:r>
          <a:endParaRPr lang="en-US" altLang="zh-CN" sz="1400" b="0" dirty="0" smtClean="0">
            <a:solidFill>
              <a:srgbClr val="FF0000"/>
            </a:solidFill>
          </a:endParaRPr>
        </a:p>
      </dgm:t>
    </dgm:pt>
    <dgm:pt modelId="{5E7B94AB-271C-40BE-B509-07AC7602BCEA}" type="parTrans" cxnId="{8A976B1C-26D8-4B5A-A65B-8B417EB201B4}">
      <dgm:prSet/>
      <dgm:spPr/>
      <dgm:t>
        <a:bodyPr/>
        <a:lstStyle/>
        <a:p>
          <a:endParaRPr lang="zh-CN" altLang="en-US"/>
        </a:p>
      </dgm:t>
    </dgm:pt>
    <dgm:pt modelId="{7D544A0E-2EA6-4B86-83A5-3DEBEB354DE0}" type="sibTrans" cxnId="{8A976B1C-26D8-4B5A-A65B-8B417EB201B4}">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2"/>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2"/>
      <dgm:spPr/>
    </dgm:pt>
    <dgm:pt modelId="{74C6543F-BAD7-4BF8-BA4C-8EC1E0DA288F}" type="pres">
      <dgm:prSet presAssocID="{92BAA79D-79A6-4B02-8FD9-F5A898059350}" presName="dstNode" presStyleLbl="node1" presStyleIdx="0" presStyleCnt="2"/>
      <dgm:spPr/>
    </dgm:pt>
    <dgm:pt modelId="{A5B3AEC5-7281-4392-88EC-DA5BC66BA15D}" type="pres">
      <dgm:prSet presAssocID="{2BE3585D-B7CA-4152-B322-50EA59427353}" presName="text_1" presStyleLbl="node1" presStyleIdx="0" presStyleCnt="2" custScaleY="112503">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2"/>
      <dgm:spPr>
        <a:ln>
          <a:solidFill>
            <a:srgbClr val="FF0000"/>
          </a:solidFill>
        </a:ln>
      </dgm:spPr>
    </dgm:pt>
    <dgm:pt modelId="{233FA851-C47C-46C4-8464-511486A03C1A}" type="pres">
      <dgm:prSet presAssocID="{5D8B893F-13BC-4CB5-A71F-447773B5AD5C}" presName="text_2" presStyleLbl="node1" presStyleIdx="1" presStyleCnt="2" custScaleY="120858">
        <dgm:presLayoutVars>
          <dgm:bulletEnabled val="1"/>
        </dgm:presLayoutVars>
      </dgm:prSet>
      <dgm:spPr/>
      <dgm:t>
        <a:bodyPr/>
        <a:lstStyle/>
        <a:p>
          <a:endParaRPr lang="zh-CN" altLang="en-US"/>
        </a:p>
      </dgm:t>
    </dgm:pt>
    <dgm:pt modelId="{4B9EFAED-9E96-4B39-A54A-5282FF2A107E}" type="pres">
      <dgm:prSet presAssocID="{5D8B893F-13BC-4CB5-A71F-447773B5AD5C}" presName="accent_2" presStyleCnt="0"/>
      <dgm:spPr/>
    </dgm:pt>
    <dgm:pt modelId="{2B3DE8EE-6A6F-400E-8394-9F69F6FB4479}" type="pres">
      <dgm:prSet presAssocID="{5D8B893F-13BC-4CB5-A71F-447773B5AD5C}" presName="accentRepeatNode" presStyleLbl="solidFgAcc1" presStyleIdx="1" presStyleCnt="2"/>
      <dgm:spPr>
        <a:ln>
          <a:solidFill>
            <a:srgbClr val="FF0000"/>
          </a:solidFill>
        </a:ln>
      </dgm:spPr>
      <dgm:t>
        <a:bodyPr/>
        <a:lstStyle/>
        <a:p>
          <a:endParaRPr lang="zh-CN" altLang="en-US"/>
        </a:p>
      </dgm:t>
    </dgm:pt>
  </dgm:ptLst>
  <dgm:cxnLst>
    <dgm:cxn modelId="{8A976B1C-26D8-4B5A-A65B-8B417EB201B4}" srcId="{92BAA79D-79A6-4B02-8FD9-F5A898059350}" destId="{5D8B893F-13BC-4CB5-A71F-447773B5AD5C}" srcOrd="1" destOrd="0" parTransId="{5E7B94AB-271C-40BE-B509-07AC7602BCEA}" sibTransId="{7D544A0E-2EA6-4B86-83A5-3DEBEB354DE0}"/>
    <dgm:cxn modelId="{1B12322F-639B-4083-AD6C-A82D5918DF5C}" type="presOf" srcId="{2BE3585D-B7CA-4152-B322-50EA59427353}" destId="{A5B3AEC5-7281-4392-88EC-DA5BC66BA15D}" srcOrd="0" destOrd="0" presId="urn:microsoft.com/office/officeart/2008/layout/VerticalCurvedList"/>
    <dgm:cxn modelId="{EC249FEB-BEFC-414B-B3CC-7639666587A2}" type="presOf" srcId="{5D8B893F-13BC-4CB5-A71F-447773B5AD5C}" destId="{233FA851-C47C-46C4-8464-511486A03C1A}" srcOrd="0" destOrd="0" presId="urn:microsoft.com/office/officeart/2008/layout/VerticalCurvedList"/>
    <dgm:cxn modelId="{7E8B759F-E16D-4B6F-A2F1-839CE5B03D7C}" type="presOf" srcId="{5266D572-AF5B-4283-A2CB-E32EF941459B}" destId="{0FE3D34B-25AC-4E7A-A453-F54C1D05BB81}" srcOrd="0" destOrd="0" presId="urn:microsoft.com/office/officeart/2008/layout/VerticalCurvedList"/>
    <dgm:cxn modelId="{AE315DAE-C858-4160-9C7A-43EB230334DD}" type="presOf" srcId="{92BAA79D-79A6-4B02-8FD9-F5A898059350}" destId="{E2E0749D-AC19-4238-96B5-7E818BBCBD04}" srcOrd="0" destOrd="0" presId="urn:microsoft.com/office/officeart/2008/layout/VerticalCurvedList"/>
    <dgm:cxn modelId="{1039B329-2957-409C-845E-E573C1AEFCD3}" srcId="{92BAA79D-79A6-4B02-8FD9-F5A898059350}" destId="{2BE3585D-B7CA-4152-B322-50EA59427353}" srcOrd="0" destOrd="0" parTransId="{42DBC8A6-9B4E-4697-872A-F1F0A949E0B5}" sibTransId="{5266D572-AF5B-4283-A2CB-E32EF941459B}"/>
    <dgm:cxn modelId="{CFA40642-DBC5-432E-999D-9A098DE1763D}" type="presParOf" srcId="{E2E0749D-AC19-4238-96B5-7E818BBCBD04}" destId="{BEAD49DE-3686-4DEA-8E96-049E2B50599C}" srcOrd="0" destOrd="0" presId="urn:microsoft.com/office/officeart/2008/layout/VerticalCurvedList"/>
    <dgm:cxn modelId="{DE828792-1554-488E-B213-08C13BB18DA6}" type="presParOf" srcId="{BEAD49DE-3686-4DEA-8E96-049E2B50599C}" destId="{5FD75275-F09F-4167-A68D-37856BBFA385}" srcOrd="0" destOrd="0" presId="urn:microsoft.com/office/officeart/2008/layout/VerticalCurvedList"/>
    <dgm:cxn modelId="{D9F80462-B957-483E-A8C4-F2352D73D573}" type="presParOf" srcId="{5FD75275-F09F-4167-A68D-37856BBFA385}" destId="{7AB44F68-FE43-4FF2-AE64-66BD6A560F0A}" srcOrd="0" destOrd="0" presId="urn:microsoft.com/office/officeart/2008/layout/VerticalCurvedList"/>
    <dgm:cxn modelId="{3689E5E2-6AA9-4ADB-8283-EDC5C18A82DE}" type="presParOf" srcId="{5FD75275-F09F-4167-A68D-37856BBFA385}" destId="{0FE3D34B-25AC-4E7A-A453-F54C1D05BB81}" srcOrd="1" destOrd="0" presId="urn:microsoft.com/office/officeart/2008/layout/VerticalCurvedList"/>
    <dgm:cxn modelId="{A33CF2ED-7186-4AC8-A6FB-7603BAB29D5E}" type="presParOf" srcId="{5FD75275-F09F-4167-A68D-37856BBFA385}" destId="{8F8B890F-223A-40CC-8406-FFF979A50EDE}" srcOrd="2" destOrd="0" presId="urn:microsoft.com/office/officeart/2008/layout/VerticalCurvedList"/>
    <dgm:cxn modelId="{614A1940-45D8-44B5-9C00-B03B82EFDB8F}" type="presParOf" srcId="{5FD75275-F09F-4167-A68D-37856BBFA385}" destId="{74C6543F-BAD7-4BF8-BA4C-8EC1E0DA288F}" srcOrd="3" destOrd="0" presId="urn:microsoft.com/office/officeart/2008/layout/VerticalCurvedList"/>
    <dgm:cxn modelId="{FC9016E2-A8EC-4C45-99F1-208A413DB086}" type="presParOf" srcId="{BEAD49DE-3686-4DEA-8E96-049E2B50599C}" destId="{A5B3AEC5-7281-4392-88EC-DA5BC66BA15D}" srcOrd="1" destOrd="0" presId="urn:microsoft.com/office/officeart/2008/layout/VerticalCurvedList"/>
    <dgm:cxn modelId="{2D045BAB-099F-47E4-8D81-193883DC4BEF}" type="presParOf" srcId="{BEAD49DE-3686-4DEA-8E96-049E2B50599C}" destId="{8612E113-4A25-4342-88EC-BBFA026D007E}" srcOrd="2" destOrd="0" presId="urn:microsoft.com/office/officeart/2008/layout/VerticalCurvedList"/>
    <dgm:cxn modelId="{A7DB139E-CABC-4C13-A515-4E7BBAD6D3EB}" type="presParOf" srcId="{8612E113-4A25-4342-88EC-BBFA026D007E}" destId="{B49B69CD-6DB1-456B-8F16-DC356BB1B408}" srcOrd="0" destOrd="0" presId="urn:microsoft.com/office/officeart/2008/layout/VerticalCurvedList"/>
    <dgm:cxn modelId="{8C6E8C78-BB57-44F6-A4BB-B46E8287CF8A}" type="presParOf" srcId="{BEAD49DE-3686-4DEA-8E96-049E2B50599C}" destId="{233FA851-C47C-46C4-8464-511486A03C1A}" srcOrd="3" destOrd="0" presId="urn:microsoft.com/office/officeart/2008/layout/VerticalCurvedList"/>
    <dgm:cxn modelId="{38B6D59E-1B3A-466C-AF52-CCC9B36786F1}" type="presParOf" srcId="{BEAD49DE-3686-4DEA-8E96-049E2B50599C}" destId="{4B9EFAED-9E96-4B39-A54A-5282FF2A107E}" srcOrd="4" destOrd="0" presId="urn:microsoft.com/office/officeart/2008/layout/VerticalCurvedList"/>
    <dgm:cxn modelId="{E50F427E-1158-4B65-8B64-C3708BB1652B}" type="presParOf" srcId="{4B9EFAED-9E96-4B39-A54A-5282FF2A107E}" destId="{2B3DE8EE-6A6F-400E-8394-9F69F6FB44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custT="1"/>
      <dgm:spPr>
        <a:ln>
          <a:solidFill>
            <a:srgbClr val="00B050"/>
          </a:solidFill>
        </a:ln>
      </dgm:spPr>
      <dgm:t>
        <a:bodyPr/>
        <a:lstStyle/>
        <a:p>
          <a:pPr rtl="0"/>
          <a:r>
            <a:rPr lang="zh-CN" altLang="en-US" sz="1400" dirty="0" smtClean="0">
              <a:latin typeface="华文新魏" pitchFamily="2" charset="-122"/>
              <a:ea typeface="华文新魏" pitchFamily="2" charset="-122"/>
            </a:rPr>
            <a:t>受访者不按所列的情况输入</a:t>
          </a:r>
          <a:endParaRPr lang="en-US" altLang="zh-CN" sz="1400" dirty="0" smtClean="0"/>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00B050"/>
          </a:solidFill>
        </a:ln>
      </dgm:spPr>
      <dgm:t>
        <a:bodyPr/>
        <a:lstStyle/>
        <a:p>
          <a:endParaRPr lang="zh-CN" altLang="en-US"/>
        </a:p>
      </dgm:t>
    </dgm:pt>
    <dgm:pt modelId="{A0FC6875-E503-4D9E-94CA-97B571977B2C}">
      <dgm:prSet custT="1"/>
      <dgm:spPr>
        <a:ln>
          <a:solidFill>
            <a:srgbClr val="00B050"/>
          </a:solidFill>
        </a:ln>
      </dgm:spPr>
      <dgm:t>
        <a:bodyPr/>
        <a:lstStyle/>
        <a:p>
          <a:pPr rtl="0"/>
          <a:r>
            <a:rPr lang="zh-CN" altLang="en-US" sz="1400" dirty="0" smtClean="0">
              <a:latin typeface="华文新魏" pitchFamily="2" charset="-122"/>
              <a:ea typeface="华文新魏" pitchFamily="2" charset="-122"/>
            </a:rPr>
            <a:t>程序在所有的</a:t>
          </a:r>
          <a:r>
            <a:rPr lang="en-US" sz="1400" dirty="0" smtClean="0">
              <a:latin typeface="华文新魏" pitchFamily="2" charset="-122"/>
              <a:ea typeface="华文新魏" pitchFamily="2" charset="-122"/>
            </a:rPr>
            <a:t>case</a:t>
          </a:r>
          <a:r>
            <a:rPr lang="zh-CN" altLang="en-US" sz="1400" dirty="0" smtClean="0">
              <a:latin typeface="华文新魏" pitchFamily="2" charset="-122"/>
              <a:ea typeface="华文新魏" pitchFamily="2" charset="-122"/>
            </a:rPr>
            <a:t>里都找不到匹配值时，则程序</a:t>
          </a:r>
          <a:r>
            <a:rPr lang="en-US" sz="1400" dirty="0" smtClean="0">
              <a:latin typeface="华文新魏" pitchFamily="2" charset="-122"/>
              <a:ea typeface="华文新魏" pitchFamily="2" charset="-122"/>
            </a:rPr>
            <a:t>default</a:t>
          </a:r>
          <a:r>
            <a:rPr lang="zh-CN" altLang="en-US" sz="1400" dirty="0" smtClean="0">
              <a:latin typeface="华文新魏" pitchFamily="2" charset="-122"/>
              <a:ea typeface="华文新魏" pitchFamily="2" charset="-122"/>
            </a:rPr>
            <a:t>分支将起作用</a:t>
          </a:r>
          <a:endParaRPr lang="en-US" altLang="zh-CN" sz="1400" dirty="0" smtClean="0"/>
        </a:p>
      </dgm:t>
    </dgm:pt>
    <dgm:pt modelId="{98F4CEFB-F2D8-4671-AF36-0AFEF62F836E}" type="parTrans" cxnId="{ABB26C17-122C-4DAC-B8B8-E8083AB39C98}">
      <dgm:prSet/>
      <dgm:spPr/>
      <dgm:t>
        <a:bodyPr/>
        <a:lstStyle/>
        <a:p>
          <a:endParaRPr lang="zh-CN" altLang="en-US"/>
        </a:p>
      </dgm:t>
    </dgm:pt>
    <dgm:pt modelId="{41657FCF-F8A3-4A19-B001-65F773449462}" type="sibTrans" cxnId="{ABB26C17-122C-4DAC-B8B8-E8083AB39C98}">
      <dgm:prSet/>
      <dgm:spPr/>
      <dgm:t>
        <a:bodyPr/>
        <a:lstStyle/>
        <a:p>
          <a:endParaRPr lang="zh-CN" altLang="en-US"/>
        </a:p>
      </dgm:t>
    </dgm:pt>
    <dgm:pt modelId="{1550566A-7E94-49DE-ACAC-56D4F7638873}">
      <dgm:prSet custT="1"/>
      <dgm:spPr>
        <a:ln>
          <a:solidFill>
            <a:srgbClr val="00B050"/>
          </a:solidFill>
        </a:ln>
      </dgm:spPr>
      <dgm:t>
        <a:bodyPr/>
        <a:lstStyle/>
        <a:p>
          <a:pPr rtl="0"/>
          <a:r>
            <a:rPr lang="zh-CN" altLang="en-US" sz="1400" dirty="0" smtClean="0">
              <a:latin typeface="华文新魏" pitchFamily="2" charset="-122"/>
              <a:ea typeface="华文新魏" pitchFamily="2" charset="-122"/>
            </a:rPr>
            <a:t>程序中没有</a:t>
          </a:r>
          <a:r>
            <a:rPr lang="en-US" sz="1400" dirty="0" smtClean="0">
              <a:latin typeface="华文新魏" pitchFamily="2" charset="-122"/>
              <a:ea typeface="华文新魏" pitchFamily="2" charset="-122"/>
            </a:rPr>
            <a:t>default</a:t>
          </a:r>
          <a:r>
            <a:rPr lang="zh-CN" altLang="en-US" sz="1400" dirty="0" smtClean="0">
              <a:latin typeface="华文新魏" pitchFamily="2" charset="-122"/>
              <a:ea typeface="华文新魏" pitchFamily="2" charset="-122"/>
            </a:rPr>
            <a:t>分支语句，那么程序在</a:t>
          </a:r>
          <a:r>
            <a:rPr lang="en-US" sz="1400" dirty="0" smtClean="0">
              <a:latin typeface="华文新魏" pitchFamily="2" charset="-122"/>
              <a:ea typeface="华文新魏" pitchFamily="2" charset="-122"/>
            </a:rPr>
            <a:t>switch</a:t>
          </a:r>
          <a:r>
            <a:rPr lang="zh-CN" altLang="en-US" sz="1400" dirty="0" smtClean="0">
              <a:latin typeface="华文新魏" pitchFamily="2" charset="-122"/>
              <a:ea typeface="华文新魏" pitchFamily="2" charset="-122"/>
            </a:rPr>
            <a:t>语句里什么也不做，直接跳出整个</a:t>
          </a:r>
          <a:r>
            <a:rPr lang="en-US" sz="1400" dirty="0" smtClean="0">
              <a:latin typeface="华文新魏" pitchFamily="2" charset="-122"/>
              <a:ea typeface="华文新魏" pitchFamily="2" charset="-122"/>
            </a:rPr>
            <a:t>switch</a:t>
          </a:r>
          <a:r>
            <a:rPr lang="zh-CN" altLang="en-US" sz="1400" dirty="0" smtClean="0">
              <a:latin typeface="华文新魏" pitchFamily="2" charset="-122"/>
              <a:ea typeface="华文新魏" pitchFamily="2" charset="-122"/>
            </a:rPr>
            <a:t>语句。</a:t>
          </a:r>
          <a:endParaRPr lang="en-US" altLang="zh-CN" sz="1400" dirty="0" smtClean="0"/>
        </a:p>
      </dgm:t>
    </dgm:pt>
    <dgm:pt modelId="{32CCC19D-D63D-43B6-9B4C-0F688BE5A42E}" type="parTrans" cxnId="{2FA1EC19-C068-485F-ABC8-A47F9A8461EC}">
      <dgm:prSet/>
      <dgm:spPr/>
      <dgm:t>
        <a:bodyPr/>
        <a:lstStyle/>
        <a:p>
          <a:endParaRPr lang="zh-CN" altLang="en-US"/>
        </a:p>
      </dgm:t>
    </dgm:pt>
    <dgm:pt modelId="{8BFC2FCD-1252-45D0-8303-3ABB5DB5AD39}" type="sibTrans" cxnId="{2FA1EC19-C068-485F-ABC8-A47F9A8461EC}">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3"/>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3"/>
      <dgm:spPr/>
    </dgm:pt>
    <dgm:pt modelId="{74C6543F-BAD7-4BF8-BA4C-8EC1E0DA288F}" type="pres">
      <dgm:prSet presAssocID="{92BAA79D-79A6-4B02-8FD9-F5A898059350}" presName="dstNode" presStyleLbl="node1" presStyleIdx="0" presStyleCnt="3"/>
      <dgm:spPr/>
    </dgm:pt>
    <dgm:pt modelId="{A5B3AEC5-7281-4392-88EC-DA5BC66BA15D}" type="pres">
      <dgm:prSet presAssocID="{2BE3585D-B7CA-4152-B322-50EA59427353}" presName="text_1" presStyleLbl="node1" presStyleIdx="0" presStyleCnt="3" custLinFactNeighborY="9252">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3"/>
      <dgm:spPr>
        <a:solidFill>
          <a:srgbClr val="F8F8F8"/>
        </a:solidFill>
        <a:ln>
          <a:solidFill>
            <a:srgbClr val="00B050"/>
          </a:solidFill>
        </a:ln>
      </dgm:spPr>
    </dgm:pt>
    <dgm:pt modelId="{D2DEA82E-6387-4FE9-85DA-7CA510EBFFA9}" type="pres">
      <dgm:prSet presAssocID="{A0FC6875-E503-4D9E-94CA-97B571977B2C}" presName="text_2" presStyleLbl="node1" presStyleIdx="1" presStyleCnt="3">
        <dgm:presLayoutVars>
          <dgm:bulletEnabled val="1"/>
        </dgm:presLayoutVars>
      </dgm:prSet>
      <dgm:spPr/>
      <dgm:t>
        <a:bodyPr/>
        <a:lstStyle/>
        <a:p>
          <a:endParaRPr lang="zh-CN" altLang="en-US"/>
        </a:p>
      </dgm:t>
    </dgm:pt>
    <dgm:pt modelId="{928E4962-F723-4A49-AD2F-40A9703DD8F1}" type="pres">
      <dgm:prSet presAssocID="{A0FC6875-E503-4D9E-94CA-97B571977B2C}" presName="accent_2" presStyleCnt="0"/>
      <dgm:spPr/>
    </dgm:pt>
    <dgm:pt modelId="{17D8E481-8680-4985-80D6-2E63F559460C}" type="pres">
      <dgm:prSet presAssocID="{A0FC6875-E503-4D9E-94CA-97B571977B2C}" presName="accentRepeatNode" presStyleLbl="solidFgAcc1" presStyleIdx="1" presStyleCnt="3"/>
      <dgm:spPr>
        <a:ln>
          <a:solidFill>
            <a:srgbClr val="00B050"/>
          </a:solidFill>
        </a:ln>
      </dgm:spPr>
    </dgm:pt>
    <dgm:pt modelId="{95375328-9C60-457E-BDEA-3AAC42B42916}" type="pres">
      <dgm:prSet presAssocID="{1550566A-7E94-49DE-ACAC-56D4F7638873}" presName="text_3" presStyleLbl="node1" presStyleIdx="2" presStyleCnt="3">
        <dgm:presLayoutVars>
          <dgm:bulletEnabled val="1"/>
        </dgm:presLayoutVars>
      </dgm:prSet>
      <dgm:spPr/>
      <dgm:t>
        <a:bodyPr/>
        <a:lstStyle/>
        <a:p>
          <a:endParaRPr lang="zh-CN" altLang="en-US"/>
        </a:p>
      </dgm:t>
    </dgm:pt>
    <dgm:pt modelId="{1A9F7705-36F6-47CA-82D8-AFD07336ED12}" type="pres">
      <dgm:prSet presAssocID="{1550566A-7E94-49DE-ACAC-56D4F7638873}" presName="accent_3" presStyleCnt="0"/>
      <dgm:spPr/>
    </dgm:pt>
    <dgm:pt modelId="{4C9BFE20-B20F-473A-B5DE-AF2EBD9EE62A}" type="pres">
      <dgm:prSet presAssocID="{1550566A-7E94-49DE-ACAC-56D4F7638873}" presName="accentRepeatNode" presStyleLbl="solidFgAcc1" presStyleIdx="2" presStyleCnt="3"/>
      <dgm:spPr>
        <a:ln>
          <a:solidFill>
            <a:srgbClr val="00B050"/>
          </a:solidFill>
        </a:ln>
      </dgm:spPr>
      <dgm:t>
        <a:bodyPr/>
        <a:lstStyle/>
        <a:p>
          <a:endParaRPr lang="zh-CN" altLang="en-US"/>
        </a:p>
      </dgm:t>
    </dgm:pt>
  </dgm:ptLst>
  <dgm:cxnLst>
    <dgm:cxn modelId="{ABB26C17-122C-4DAC-B8B8-E8083AB39C98}" srcId="{92BAA79D-79A6-4B02-8FD9-F5A898059350}" destId="{A0FC6875-E503-4D9E-94CA-97B571977B2C}" srcOrd="1" destOrd="0" parTransId="{98F4CEFB-F2D8-4671-AF36-0AFEF62F836E}" sibTransId="{41657FCF-F8A3-4A19-B001-65F773449462}"/>
    <dgm:cxn modelId="{D65A8A8B-D153-4BC2-803F-F37BE51485C3}" type="presOf" srcId="{2BE3585D-B7CA-4152-B322-50EA59427353}" destId="{A5B3AEC5-7281-4392-88EC-DA5BC66BA15D}" srcOrd="0" destOrd="0" presId="urn:microsoft.com/office/officeart/2008/layout/VerticalCurvedList"/>
    <dgm:cxn modelId="{82DFB261-AFC0-4599-B582-0BD917FED3B8}" type="presOf" srcId="{92BAA79D-79A6-4B02-8FD9-F5A898059350}" destId="{E2E0749D-AC19-4238-96B5-7E818BBCBD04}" srcOrd="0" destOrd="0" presId="urn:microsoft.com/office/officeart/2008/layout/VerticalCurvedList"/>
    <dgm:cxn modelId="{DD440BD7-3A0D-4980-8451-FD922BDA8DF5}" type="presOf" srcId="{1550566A-7E94-49DE-ACAC-56D4F7638873}" destId="{95375328-9C60-457E-BDEA-3AAC42B42916}" srcOrd="0" destOrd="0" presId="urn:microsoft.com/office/officeart/2008/layout/VerticalCurvedList"/>
    <dgm:cxn modelId="{1039B329-2957-409C-845E-E573C1AEFCD3}" srcId="{92BAA79D-79A6-4B02-8FD9-F5A898059350}" destId="{2BE3585D-B7CA-4152-B322-50EA59427353}" srcOrd="0" destOrd="0" parTransId="{42DBC8A6-9B4E-4697-872A-F1F0A949E0B5}" sibTransId="{5266D572-AF5B-4283-A2CB-E32EF941459B}"/>
    <dgm:cxn modelId="{1DF29B02-6241-44BA-8283-7FCFDFF05125}" type="presOf" srcId="{A0FC6875-E503-4D9E-94CA-97B571977B2C}" destId="{D2DEA82E-6387-4FE9-85DA-7CA510EBFFA9}" srcOrd="0" destOrd="0" presId="urn:microsoft.com/office/officeart/2008/layout/VerticalCurvedList"/>
    <dgm:cxn modelId="{114BE956-ABF1-4ACC-B630-9477354D2BCA}" type="presOf" srcId="{5266D572-AF5B-4283-A2CB-E32EF941459B}" destId="{0FE3D34B-25AC-4E7A-A453-F54C1D05BB81}" srcOrd="0" destOrd="0" presId="urn:microsoft.com/office/officeart/2008/layout/VerticalCurvedList"/>
    <dgm:cxn modelId="{2FA1EC19-C068-485F-ABC8-A47F9A8461EC}" srcId="{92BAA79D-79A6-4B02-8FD9-F5A898059350}" destId="{1550566A-7E94-49DE-ACAC-56D4F7638873}" srcOrd="2" destOrd="0" parTransId="{32CCC19D-D63D-43B6-9B4C-0F688BE5A42E}" sibTransId="{8BFC2FCD-1252-45D0-8303-3ABB5DB5AD39}"/>
    <dgm:cxn modelId="{4CB42E1F-B05C-49F8-9CD3-575102909F03}" type="presParOf" srcId="{E2E0749D-AC19-4238-96B5-7E818BBCBD04}" destId="{BEAD49DE-3686-4DEA-8E96-049E2B50599C}" srcOrd="0" destOrd="0" presId="urn:microsoft.com/office/officeart/2008/layout/VerticalCurvedList"/>
    <dgm:cxn modelId="{21B8C3CE-5896-4F5E-A153-6F9EE67628C1}" type="presParOf" srcId="{BEAD49DE-3686-4DEA-8E96-049E2B50599C}" destId="{5FD75275-F09F-4167-A68D-37856BBFA385}" srcOrd="0" destOrd="0" presId="urn:microsoft.com/office/officeart/2008/layout/VerticalCurvedList"/>
    <dgm:cxn modelId="{30F62573-C6FA-4EF5-B491-089C7D392139}" type="presParOf" srcId="{5FD75275-F09F-4167-A68D-37856BBFA385}" destId="{7AB44F68-FE43-4FF2-AE64-66BD6A560F0A}" srcOrd="0" destOrd="0" presId="urn:microsoft.com/office/officeart/2008/layout/VerticalCurvedList"/>
    <dgm:cxn modelId="{9DCD7013-9C3E-4C17-BCF9-CA1D50FED1D7}" type="presParOf" srcId="{5FD75275-F09F-4167-A68D-37856BBFA385}" destId="{0FE3D34B-25AC-4E7A-A453-F54C1D05BB81}" srcOrd="1" destOrd="0" presId="urn:microsoft.com/office/officeart/2008/layout/VerticalCurvedList"/>
    <dgm:cxn modelId="{B94C1707-8D0A-4667-B4B2-AD87AEADA4D7}" type="presParOf" srcId="{5FD75275-F09F-4167-A68D-37856BBFA385}" destId="{8F8B890F-223A-40CC-8406-FFF979A50EDE}" srcOrd="2" destOrd="0" presId="urn:microsoft.com/office/officeart/2008/layout/VerticalCurvedList"/>
    <dgm:cxn modelId="{0FC0FD88-401E-47F0-ADE8-D4EA6456C4A0}" type="presParOf" srcId="{5FD75275-F09F-4167-A68D-37856BBFA385}" destId="{74C6543F-BAD7-4BF8-BA4C-8EC1E0DA288F}" srcOrd="3" destOrd="0" presId="urn:microsoft.com/office/officeart/2008/layout/VerticalCurvedList"/>
    <dgm:cxn modelId="{930E2635-04FE-44E9-9C96-980C88C1AABA}" type="presParOf" srcId="{BEAD49DE-3686-4DEA-8E96-049E2B50599C}" destId="{A5B3AEC5-7281-4392-88EC-DA5BC66BA15D}" srcOrd="1" destOrd="0" presId="urn:microsoft.com/office/officeart/2008/layout/VerticalCurvedList"/>
    <dgm:cxn modelId="{A147FF60-2ED6-458D-A0DB-CB7FDC66CCD9}" type="presParOf" srcId="{BEAD49DE-3686-4DEA-8E96-049E2B50599C}" destId="{8612E113-4A25-4342-88EC-BBFA026D007E}" srcOrd="2" destOrd="0" presId="urn:microsoft.com/office/officeart/2008/layout/VerticalCurvedList"/>
    <dgm:cxn modelId="{28D13CC4-3BC3-4E70-8E2F-6980B2C79F12}" type="presParOf" srcId="{8612E113-4A25-4342-88EC-BBFA026D007E}" destId="{B49B69CD-6DB1-456B-8F16-DC356BB1B408}" srcOrd="0" destOrd="0" presId="urn:microsoft.com/office/officeart/2008/layout/VerticalCurvedList"/>
    <dgm:cxn modelId="{4BDBC19D-6B27-432A-B0D7-41AFD9DD9378}" type="presParOf" srcId="{BEAD49DE-3686-4DEA-8E96-049E2B50599C}" destId="{D2DEA82E-6387-4FE9-85DA-7CA510EBFFA9}" srcOrd="3" destOrd="0" presId="urn:microsoft.com/office/officeart/2008/layout/VerticalCurvedList"/>
    <dgm:cxn modelId="{603539C4-B745-4B4A-ADC7-F5F049BBE640}" type="presParOf" srcId="{BEAD49DE-3686-4DEA-8E96-049E2B50599C}" destId="{928E4962-F723-4A49-AD2F-40A9703DD8F1}" srcOrd="4" destOrd="0" presId="urn:microsoft.com/office/officeart/2008/layout/VerticalCurvedList"/>
    <dgm:cxn modelId="{BC9A1988-4B9C-4585-A529-38C3C3A14AF5}" type="presParOf" srcId="{928E4962-F723-4A49-AD2F-40A9703DD8F1}" destId="{17D8E481-8680-4985-80D6-2E63F559460C}" srcOrd="0" destOrd="0" presId="urn:microsoft.com/office/officeart/2008/layout/VerticalCurvedList"/>
    <dgm:cxn modelId="{A3A9DBFB-BF43-4DDF-8C21-9A758AD432F3}" type="presParOf" srcId="{BEAD49DE-3686-4DEA-8E96-049E2B50599C}" destId="{95375328-9C60-457E-BDEA-3AAC42B42916}" srcOrd="5" destOrd="0" presId="urn:microsoft.com/office/officeart/2008/layout/VerticalCurvedList"/>
    <dgm:cxn modelId="{53539047-E562-4401-96A0-341215896EEF}" type="presParOf" srcId="{BEAD49DE-3686-4DEA-8E96-049E2B50599C}" destId="{1A9F7705-36F6-47CA-82D8-AFD07336ED12}" srcOrd="6" destOrd="0" presId="urn:microsoft.com/office/officeart/2008/layout/VerticalCurvedList"/>
    <dgm:cxn modelId="{A4113F81-F0D7-45F7-97BA-4553F7485832}" type="presParOf" srcId="{1A9F7705-36F6-47CA-82D8-AFD07336ED12}" destId="{4C9BFE20-B20F-473A-B5DE-AF2EBD9EE62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2BE3585D-B7CA-4152-B322-50EA59427353}">
      <dgm:prSet custT="1"/>
      <dgm:spPr>
        <a:ln>
          <a:solidFill>
            <a:srgbClr val="00B050"/>
          </a:solidFill>
        </a:ln>
      </dgm:spPr>
      <dgm:t>
        <a:bodyPr/>
        <a:lstStyle/>
        <a:p>
          <a:pPr rtl="0"/>
          <a:r>
            <a:rPr lang="en-US" sz="1400" dirty="0" smtClean="0">
              <a:latin typeface="华文新魏" pitchFamily="2" charset="-122"/>
              <a:ea typeface="华文新魏" pitchFamily="2" charset="-122"/>
            </a:rPr>
            <a:t>switch</a:t>
          </a:r>
          <a:r>
            <a:rPr lang="zh-CN" altLang="en-US" sz="1400" dirty="0" smtClean="0">
              <a:latin typeface="华文新魏" pitchFamily="2" charset="-122"/>
              <a:ea typeface="华文新魏" pitchFamily="2" charset="-122"/>
            </a:rPr>
            <a:t>结构中</a:t>
          </a:r>
          <a:r>
            <a:rPr lang="en-US" sz="1400" dirty="0" smtClean="0">
              <a:latin typeface="华文新魏" pitchFamily="2" charset="-122"/>
              <a:ea typeface="华文新魏" pitchFamily="2" charset="-122"/>
            </a:rPr>
            <a:t>case</a:t>
          </a:r>
          <a:r>
            <a:rPr lang="zh-CN" altLang="en-US" sz="1400" dirty="0" smtClean="0">
              <a:latin typeface="华文新魏" pitchFamily="2" charset="-122"/>
              <a:ea typeface="华文新魏" pitchFamily="2" charset="-122"/>
            </a:rPr>
            <a:t>之后可以是直接的常量数值</a:t>
          </a:r>
          <a:endParaRPr lang="en-US" altLang="zh-CN" sz="1400" dirty="0" smtClean="0"/>
        </a:p>
      </dgm:t>
    </dgm:pt>
    <dgm:pt modelId="{42DBC8A6-9B4E-4697-872A-F1F0A949E0B5}" type="parTrans" cxnId="{1039B329-2957-409C-845E-E573C1AEFCD3}">
      <dgm:prSet/>
      <dgm:spPr/>
      <dgm:t>
        <a:bodyPr/>
        <a:lstStyle/>
        <a:p>
          <a:endParaRPr lang="zh-CN" altLang="en-US"/>
        </a:p>
      </dgm:t>
    </dgm:pt>
    <dgm:pt modelId="{5266D572-AF5B-4283-A2CB-E32EF941459B}" type="sibTrans" cxnId="{1039B329-2957-409C-845E-E573C1AEFCD3}">
      <dgm:prSet/>
      <dgm:spPr>
        <a:ln>
          <a:solidFill>
            <a:srgbClr val="00B050"/>
          </a:solidFill>
        </a:ln>
      </dgm:spPr>
      <dgm:t>
        <a:bodyPr/>
        <a:lstStyle/>
        <a:p>
          <a:endParaRPr lang="zh-CN" altLang="en-US"/>
        </a:p>
      </dgm:t>
    </dgm:pt>
    <dgm:pt modelId="{A0FC6875-E503-4D9E-94CA-97B571977B2C}">
      <dgm:prSet custT="1"/>
      <dgm:spPr>
        <a:ln>
          <a:solidFill>
            <a:srgbClr val="00B050"/>
          </a:solidFill>
        </a:ln>
      </dgm:spPr>
      <dgm:t>
        <a:bodyPr/>
        <a:lstStyle/>
        <a:p>
          <a:pPr rtl="0"/>
          <a:r>
            <a:rPr lang="zh-CN" altLang="en-US" sz="1400" dirty="0" smtClean="0">
              <a:latin typeface="华文新魏" pitchFamily="2" charset="-122"/>
              <a:ea typeface="华文新魏" pitchFamily="2" charset="-122"/>
            </a:rPr>
            <a:t>不能是变量或带有变量的表达式</a:t>
          </a:r>
          <a:endParaRPr lang="en-US" altLang="zh-CN" sz="1400" dirty="0" smtClean="0"/>
        </a:p>
      </dgm:t>
    </dgm:pt>
    <dgm:pt modelId="{98F4CEFB-F2D8-4671-AF36-0AFEF62F836E}" type="parTrans" cxnId="{ABB26C17-122C-4DAC-B8B8-E8083AB39C98}">
      <dgm:prSet/>
      <dgm:spPr/>
      <dgm:t>
        <a:bodyPr/>
        <a:lstStyle/>
        <a:p>
          <a:endParaRPr lang="zh-CN" altLang="en-US"/>
        </a:p>
      </dgm:t>
    </dgm:pt>
    <dgm:pt modelId="{41657FCF-F8A3-4A19-B001-65F773449462}" type="sibTrans" cxnId="{ABB26C17-122C-4DAC-B8B8-E8083AB39C98}">
      <dgm:prSet/>
      <dgm:spPr/>
      <dgm:t>
        <a:bodyPr/>
        <a:lstStyle/>
        <a:p>
          <a:endParaRPr lang="zh-CN" altLang="en-US"/>
        </a:p>
      </dgm:t>
    </dgm:pt>
    <dgm:pt modelId="{1550566A-7E94-49DE-ACAC-56D4F7638873}">
      <dgm:prSet custT="1"/>
      <dgm:spPr>
        <a:ln>
          <a:solidFill>
            <a:srgbClr val="00B050"/>
          </a:solidFill>
        </a:ln>
      </dgm:spPr>
      <dgm:t>
        <a:bodyPr/>
        <a:lstStyle/>
        <a:p>
          <a:pPr rtl="0"/>
          <a:r>
            <a:rPr lang="zh-CN" altLang="en-US" sz="1400" dirty="0" smtClean="0">
              <a:latin typeface="华文新魏" pitchFamily="2" charset="-122"/>
              <a:ea typeface="华文新魏" pitchFamily="2" charset="-122"/>
            </a:rPr>
            <a:t>也不能是实型数或带有实数的常量表达式</a:t>
          </a:r>
          <a:endParaRPr lang="en-US" altLang="zh-CN" sz="1400" dirty="0" smtClean="0"/>
        </a:p>
      </dgm:t>
    </dgm:pt>
    <dgm:pt modelId="{32CCC19D-D63D-43B6-9B4C-0F688BE5A42E}" type="parTrans" cxnId="{2FA1EC19-C068-485F-ABC8-A47F9A8461EC}">
      <dgm:prSet/>
      <dgm:spPr/>
      <dgm:t>
        <a:bodyPr/>
        <a:lstStyle/>
        <a:p>
          <a:endParaRPr lang="zh-CN" altLang="en-US"/>
        </a:p>
      </dgm:t>
    </dgm:pt>
    <dgm:pt modelId="{8BFC2FCD-1252-45D0-8303-3ABB5DB5AD39}" type="sibTrans" cxnId="{2FA1EC19-C068-485F-ABC8-A47F9A8461EC}">
      <dgm:prSet/>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3"/>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3"/>
      <dgm:spPr/>
    </dgm:pt>
    <dgm:pt modelId="{74C6543F-BAD7-4BF8-BA4C-8EC1E0DA288F}" type="pres">
      <dgm:prSet presAssocID="{92BAA79D-79A6-4B02-8FD9-F5A898059350}" presName="dstNode" presStyleLbl="node1" presStyleIdx="0" presStyleCnt="3"/>
      <dgm:spPr/>
    </dgm:pt>
    <dgm:pt modelId="{A5B3AEC5-7281-4392-88EC-DA5BC66BA15D}" type="pres">
      <dgm:prSet presAssocID="{2BE3585D-B7CA-4152-B322-50EA59427353}" presName="text_1" presStyleLbl="node1" presStyleIdx="0" presStyleCnt="3" custLinFactNeighborY="9252">
        <dgm:presLayoutVars>
          <dgm:bulletEnabled val="1"/>
        </dgm:presLayoutVars>
      </dgm:prSet>
      <dgm:spPr/>
      <dgm:t>
        <a:bodyPr/>
        <a:lstStyle/>
        <a:p>
          <a:endParaRPr lang="zh-CN" altLang="en-US"/>
        </a:p>
      </dgm:t>
    </dgm:pt>
    <dgm:pt modelId="{8612E113-4A25-4342-88EC-BBFA026D007E}" type="pres">
      <dgm:prSet presAssocID="{2BE3585D-B7CA-4152-B322-50EA59427353}" presName="accent_1" presStyleCnt="0"/>
      <dgm:spPr/>
    </dgm:pt>
    <dgm:pt modelId="{B49B69CD-6DB1-456B-8F16-DC356BB1B408}" type="pres">
      <dgm:prSet presAssocID="{2BE3585D-B7CA-4152-B322-50EA59427353}" presName="accentRepeatNode" presStyleLbl="solidFgAcc1" presStyleIdx="0" presStyleCnt="3"/>
      <dgm:spPr>
        <a:solidFill>
          <a:srgbClr val="F8F8F8"/>
        </a:solidFill>
        <a:ln>
          <a:solidFill>
            <a:srgbClr val="00B050"/>
          </a:solidFill>
        </a:ln>
      </dgm:spPr>
    </dgm:pt>
    <dgm:pt modelId="{D2DEA82E-6387-4FE9-85DA-7CA510EBFFA9}" type="pres">
      <dgm:prSet presAssocID="{A0FC6875-E503-4D9E-94CA-97B571977B2C}" presName="text_2" presStyleLbl="node1" presStyleIdx="1" presStyleCnt="3">
        <dgm:presLayoutVars>
          <dgm:bulletEnabled val="1"/>
        </dgm:presLayoutVars>
      </dgm:prSet>
      <dgm:spPr/>
      <dgm:t>
        <a:bodyPr/>
        <a:lstStyle/>
        <a:p>
          <a:endParaRPr lang="zh-CN" altLang="en-US"/>
        </a:p>
      </dgm:t>
    </dgm:pt>
    <dgm:pt modelId="{928E4962-F723-4A49-AD2F-40A9703DD8F1}" type="pres">
      <dgm:prSet presAssocID="{A0FC6875-E503-4D9E-94CA-97B571977B2C}" presName="accent_2" presStyleCnt="0"/>
      <dgm:spPr/>
    </dgm:pt>
    <dgm:pt modelId="{17D8E481-8680-4985-80D6-2E63F559460C}" type="pres">
      <dgm:prSet presAssocID="{A0FC6875-E503-4D9E-94CA-97B571977B2C}" presName="accentRepeatNode" presStyleLbl="solidFgAcc1" presStyleIdx="1" presStyleCnt="3"/>
      <dgm:spPr>
        <a:ln>
          <a:solidFill>
            <a:srgbClr val="00B050"/>
          </a:solidFill>
        </a:ln>
      </dgm:spPr>
    </dgm:pt>
    <dgm:pt modelId="{95375328-9C60-457E-BDEA-3AAC42B42916}" type="pres">
      <dgm:prSet presAssocID="{1550566A-7E94-49DE-ACAC-56D4F7638873}" presName="text_3" presStyleLbl="node1" presStyleIdx="2" presStyleCnt="3">
        <dgm:presLayoutVars>
          <dgm:bulletEnabled val="1"/>
        </dgm:presLayoutVars>
      </dgm:prSet>
      <dgm:spPr/>
      <dgm:t>
        <a:bodyPr/>
        <a:lstStyle/>
        <a:p>
          <a:endParaRPr lang="zh-CN" altLang="en-US"/>
        </a:p>
      </dgm:t>
    </dgm:pt>
    <dgm:pt modelId="{1A9F7705-36F6-47CA-82D8-AFD07336ED12}" type="pres">
      <dgm:prSet presAssocID="{1550566A-7E94-49DE-ACAC-56D4F7638873}" presName="accent_3" presStyleCnt="0"/>
      <dgm:spPr/>
    </dgm:pt>
    <dgm:pt modelId="{4C9BFE20-B20F-473A-B5DE-AF2EBD9EE62A}" type="pres">
      <dgm:prSet presAssocID="{1550566A-7E94-49DE-ACAC-56D4F7638873}" presName="accentRepeatNode" presStyleLbl="solidFgAcc1" presStyleIdx="2" presStyleCnt="3"/>
      <dgm:spPr>
        <a:ln>
          <a:solidFill>
            <a:srgbClr val="00B050"/>
          </a:solidFill>
        </a:ln>
      </dgm:spPr>
      <dgm:t>
        <a:bodyPr/>
        <a:lstStyle/>
        <a:p>
          <a:endParaRPr lang="zh-CN" altLang="en-US"/>
        </a:p>
      </dgm:t>
    </dgm:pt>
  </dgm:ptLst>
  <dgm:cxnLst>
    <dgm:cxn modelId="{67B23AB9-FFB8-4C87-BDCB-B61A4EA97D00}" type="presOf" srcId="{A0FC6875-E503-4D9E-94CA-97B571977B2C}" destId="{D2DEA82E-6387-4FE9-85DA-7CA510EBFFA9}" srcOrd="0" destOrd="0" presId="urn:microsoft.com/office/officeart/2008/layout/VerticalCurvedList"/>
    <dgm:cxn modelId="{ABB26C17-122C-4DAC-B8B8-E8083AB39C98}" srcId="{92BAA79D-79A6-4B02-8FD9-F5A898059350}" destId="{A0FC6875-E503-4D9E-94CA-97B571977B2C}" srcOrd="1" destOrd="0" parTransId="{98F4CEFB-F2D8-4671-AF36-0AFEF62F836E}" sibTransId="{41657FCF-F8A3-4A19-B001-65F773449462}"/>
    <dgm:cxn modelId="{B19D29F0-4015-477E-A71B-63523DD8889E}" type="presOf" srcId="{92BAA79D-79A6-4B02-8FD9-F5A898059350}" destId="{E2E0749D-AC19-4238-96B5-7E818BBCBD04}" srcOrd="0" destOrd="0" presId="urn:microsoft.com/office/officeart/2008/layout/VerticalCurvedList"/>
    <dgm:cxn modelId="{4D723BA4-CA0F-4DBB-8CCF-404C390226A7}" type="presOf" srcId="{2BE3585D-B7CA-4152-B322-50EA59427353}" destId="{A5B3AEC5-7281-4392-88EC-DA5BC66BA15D}" srcOrd="0" destOrd="0" presId="urn:microsoft.com/office/officeart/2008/layout/VerticalCurvedList"/>
    <dgm:cxn modelId="{88772643-4D92-45C3-8582-D085180B51B9}" type="presOf" srcId="{5266D572-AF5B-4283-A2CB-E32EF941459B}" destId="{0FE3D34B-25AC-4E7A-A453-F54C1D05BB81}" srcOrd="0" destOrd="0" presId="urn:microsoft.com/office/officeart/2008/layout/VerticalCurvedList"/>
    <dgm:cxn modelId="{817EC17C-C21A-4C2C-8846-94F960990727}" type="presOf" srcId="{1550566A-7E94-49DE-ACAC-56D4F7638873}" destId="{95375328-9C60-457E-BDEA-3AAC42B42916}" srcOrd="0" destOrd="0" presId="urn:microsoft.com/office/officeart/2008/layout/VerticalCurvedList"/>
    <dgm:cxn modelId="{2FA1EC19-C068-485F-ABC8-A47F9A8461EC}" srcId="{92BAA79D-79A6-4B02-8FD9-F5A898059350}" destId="{1550566A-7E94-49DE-ACAC-56D4F7638873}" srcOrd="2" destOrd="0" parTransId="{32CCC19D-D63D-43B6-9B4C-0F688BE5A42E}" sibTransId="{8BFC2FCD-1252-45D0-8303-3ABB5DB5AD39}"/>
    <dgm:cxn modelId="{1039B329-2957-409C-845E-E573C1AEFCD3}" srcId="{92BAA79D-79A6-4B02-8FD9-F5A898059350}" destId="{2BE3585D-B7CA-4152-B322-50EA59427353}" srcOrd="0" destOrd="0" parTransId="{42DBC8A6-9B4E-4697-872A-F1F0A949E0B5}" sibTransId="{5266D572-AF5B-4283-A2CB-E32EF941459B}"/>
    <dgm:cxn modelId="{43F06668-CBA1-4E93-9B34-A8FA70DD05A2}" type="presParOf" srcId="{E2E0749D-AC19-4238-96B5-7E818BBCBD04}" destId="{BEAD49DE-3686-4DEA-8E96-049E2B50599C}" srcOrd="0" destOrd="0" presId="urn:microsoft.com/office/officeart/2008/layout/VerticalCurvedList"/>
    <dgm:cxn modelId="{5123F2C7-71F5-405E-8A4B-0471B588BC3F}" type="presParOf" srcId="{BEAD49DE-3686-4DEA-8E96-049E2B50599C}" destId="{5FD75275-F09F-4167-A68D-37856BBFA385}" srcOrd="0" destOrd="0" presId="urn:microsoft.com/office/officeart/2008/layout/VerticalCurvedList"/>
    <dgm:cxn modelId="{8D5D45CD-A645-465B-984A-BCCD074A8DB4}" type="presParOf" srcId="{5FD75275-F09F-4167-A68D-37856BBFA385}" destId="{7AB44F68-FE43-4FF2-AE64-66BD6A560F0A}" srcOrd="0" destOrd="0" presId="urn:microsoft.com/office/officeart/2008/layout/VerticalCurvedList"/>
    <dgm:cxn modelId="{5C3129AD-E155-4D33-B4CB-8B5C674569C9}" type="presParOf" srcId="{5FD75275-F09F-4167-A68D-37856BBFA385}" destId="{0FE3D34B-25AC-4E7A-A453-F54C1D05BB81}" srcOrd="1" destOrd="0" presId="urn:microsoft.com/office/officeart/2008/layout/VerticalCurvedList"/>
    <dgm:cxn modelId="{9EED167D-478E-455E-B26B-79D3D88EBDA8}" type="presParOf" srcId="{5FD75275-F09F-4167-A68D-37856BBFA385}" destId="{8F8B890F-223A-40CC-8406-FFF979A50EDE}" srcOrd="2" destOrd="0" presId="urn:microsoft.com/office/officeart/2008/layout/VerticalCurvedList"/>
    <dgm:cxn modelId="{D6A18CEE-A5BA-4DC7-82EE-BEDA5473389E}" type="presParOf" srcId="{5FD75275-F09F-4167-A68D-37856BBFA385}" destId="{74C6543F-BAD7-4BF8-BA4C-8EC1E0DA288F}" srcOrd="3" destOrd="0" presId="urn:microsoft.com/office/officeart/2008/layout/VerticalCurvedList"/>
    <dgm:cxn modelId="{0DB35A9A-C7A0-4489-883D-BAFD2098FEFE}" type="presParOf" srcId="{BEAD49DE-3686-4DEA-8E96-049E2B50599C}" destId="{A5B3AEC5-7281-4392-88EC-DA5BC66BA15D}" srcOrd="1" destOrd="0" presId="urn:microsoft.com/office/officeart/2008/layout/VerticalCurvedList"/>
    <dgm:cxn modelId="{4ABD46B2-79EB-4BF3-B585-A632F048AF27}" type="presParOf" srcId="{BEAD49DE-3686-4DEA-8E96-049E2B50599C}" destId="{8612E113-4A25-4342-88EC-BBFA026D007E}" srcOrd="2" destOrd="0" presId="urn:microsoft.com/office/officeart/2008/layout/VerticalCurvedList"/>
    <dgm:cxn modelId="{6F2B16DB-E9E1-4B5D-ACFE-7DA6D6976AFD}" type="presParOf" srcId="{8612E113-4A25-4342-88EC-BBFA026D007E}" destId="{B49B69CD-6DB1-456B-8F16-DC356BB1B408}" srcOrd="0" destOrd="0" presId="urn:microsoft.com/office/officeart/2008/layout/VerticalCurvedList"/>
    <dgm:cxn modelId="{BA2C8F10-78A6-4885-BB20-C3B10BBA3559}" type="presParOf" srcId="{BEAD49DE-3686-4DEA-8E96-049E2B50599C}" destId="{D2DEA82E-6387-4FE9-85DA-7CA510EBFFA9}" srcOrd="3" destOrd="0" presId="urn:microsoft.com/office/officeart/2008/layout/VerticalCurvedList"/>
    <dgm:cxn modelId="{CEC46835-920B-4A55-9F0F-2C41E6E92348}" type="presParOf" srcId="{BEAD49DE-3686-4DEA-8E96-049E2B50599C}" destId="{928E4962-F723-4A49-AD2F-40A9703DD8F1}" srcOrd="4" destOrd="0" presId="urn:microsoft.com/office/officeart/2008/layout/VerticalCurvedList"/>
    <dgm:cxn modelId="{E4281D0C-99B5-4897-A985-9D73671F6065}" type="presParOf" srcId="{928E4962-F723-4A49-AD2F-40A9703DD8F1}" destId="{17D8E481-8680-4985-80D6-2E63F559460C}" srcOrd="0" destOrd="0" presId="urn:microsoft.com/office/officeart/2008/layout/VerticalCurvedList"/>
    <dgm:cxn modelId="{1C08527D-E173-4017-85B5-41D10C5E35E5}" type="presParOf" srcId="{BEAD49DE-3686-4DEA-8E96-049E2B50599C}" destId="{95375328-9C60-457E-BDEA-3AAC42B42916}" srcOrd="5" destOrd="0" presId="urn:microsoft.com/office/officeart/2008/layout/VerticalCurvedList"/>
    <dgm:cxn modelId="{A513A09B-4C41-450C-98D7-969569EFE3C9}" type="presParOf" srcId="{BEAD49DE-3686-4DEA-8E96-049E2B50599C}" destId="{1A9F7705-36F6-47CA-82D8-AFD07336ED12}" srcOrd="6" destOrd="0" presId="urn:microsoft.com/office/officeart/2008/layout/VerticalCurvedList"/>
    <dgm:cxn modelId="{9A6383FB-C8D5-4589-84CE-03D07AC15360}" type="presParOf" srcId="{1A9F7705-36F6-47CA-82D8-AFD07336ED12}" destId="{4C9BFE20-B20F-473A-B5DE-AF2EBD9EE62A}" srcOrd="0" destOrd="0" presId="urn:microsoft.com/office/officeart/2008/layout/VerticalCurv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BAA79D-79A6-4B02-8FD9-F5A898059350}"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8EF43FE9-BB94-41FA-BAD9-1030A5B69375}">
      <dgm:prSet/>
      <dgm:spPr/>
      <dgm:t>
        <a:bodyPr/>
        <a:lstStyle/>
        <a:p>
          <a:r>
            <a:rPr lang="zh-CN" altLang="en-US" b="1" dirty="0" smtClean="0">
              <a:solidFill>
                <a:srgbClr val="002060"/>
              </a:solidFill>
              <a:latin typeface="仿宋" pitchFamily="49" charset="-122"/>
              <a:ea typeface="仿宋" pitchFamily="49" charset="-122"/>
            </a:rPr>
            <a:t>不能在</a:t>
          </a:r>
          <a:r>
            <a:rPr lang="en-US" b="1" dirty="0" smtClean="0">
              <a:solidFill>
                <a:srgbClr val="002060"/>
              </a:solidFill>
              <a:latin typeface="仿宋" pitchFamily="49" charset="-122"/>
              <a:ea typeface="仿宋" pitchFamily="49" charset="-122"/>
            </a:rPr>
            <a:t>case</a:t>
          </a:r>
          <a:r>
            <a:rPr lang="zh-CN" altLang="en-US" b="1" dirty="0" smtClean="0">
              <a:solidFill>
                <a:srgbClr val="002060"/>
              </a:solidFill>
              <a:latin typeface="仿宋" pitchFamily="49" charset="-122"/>
              <a:ea typeface="仿宋" pitchFamily="49" charset="-122"/>
            </a:rPr>
            <a:t>里写条件，而且做一个范围的条件限制。</a:t>
          </a:r>
          <a:endParaRPr lang="zh-CN" altLang="en-US" dirty="0"/>
        </a:p>
      </dgm:t>
    </dgm:pt>
    <dgm:pt modelId="{AC84C678-0848-47F8-9694-FC93530BB88A}" type="parTrans" cxnId="{DC36DBAF-7297-4D8A-86A4-F8F154B6B3DE}">
      <dgm:prSet/>
      <dgm:spPr/>
      <dgm:t>
        <a:bodyPr/>
        <a:lstStyle/>
        <a:p>
          <a:endParaRPr lang="zh-CN" altLang="en-US"/>
        </a:p>
      </dgm:t>
    </dgm:pt>
    <dgm:pt modelId="{9E676E85-FFD6-47A1-9C01-81FC28869511}" type="sibTrans" cxnId="{DC36DBAF-7297-4D8A-86A4-F8F154B6B3DE}">
      <dgm:prSet/>
      <dgm:spPr>
        <a:ln>
          <a:solidFill>
            <a:schemeClr val="tx1"/>
          </a:solidFill>
        </a:ln>
      </dgm:spPr>
      <dgm:t>
        <a:bodyPr/>
        <a:lstStyle/>
        <a:p>
          <a:endParaRPr lang="zh-CN" altLang="en-US"/>
        </a:p>
      </dgm:t>
    </dgm:pt>
    <dgm:pt modelId="{E2E0749D-AC19-4238-96B5-7E818BBCBD04}" type="pres">
      <dgm:prSet presAssocID="{92BAA79D-79A6-4B02-8FD9-F5A898059350}" presName="Name0" presStyleCnt="0">
        <dgm:presLayoutVars>
          <dgm:chMax val="7"/>
          <dgm:chPref val="7"/>
          <dgm:dir/>
        </dgm:presLayoutVars>
      </dgm:prSet>
      <dgm:spPr/>
      <dgm:t>
        <a:bodyPr/>
        <a:lstStyle/>
        <a:p>
          <a:endParaRPr lang="zh-CN" altLang="en-US"/>
        </a:p>
      </dgm:t>
    </dgm:pt>
    <dgm:pt modelId="{BEAD49DE-3686-4DEA-8E96-049E2B50599C}" type="pres">
      <dgm:prSet presAssocID="{92BAA79D-79A6-4B02-8FD9-F5A898059350}" presName="Name1" presStyleCnt="0"/>
      <dgm:spPr/>
    </dgm:pt>
    <dgm:pt modelId="{5FD75275-F09F-4167-A68D-37856BBFA385}" type="pres">
      <dgm:prSet presAssocID="{92BAA79D-79A6-4B02-8FD9-F5A898059350}" presName="cycle" presStyleCnt="0"/>
      <dgm:spPr/>
    </dgm:pt>
    <dgm:pt modelId="{7AB44F68-FE43-4FF2-AE64-66BD6A560F0A}" type="pres">
      <dgm:prSet presAssocID="{92BAA79D-79A6-4B02-8FD9-F5A898059350}" presName="srcNode" presStyleLbl="node1" presStyleIdx="0" presStyleCnt="1"/>
      <dgm:spPr/>
    </dgm:pt>
    <dgm:pt modelId="{0FE3D34B-25AC-4E7A-A453-F54C1D05BB81}" type="pres">
      <dgm:prSet presAssocID="{92BAA79D-79A6-4B02-8FD9-F5A898059350}" presName="conn" presStyleLbl="parChTrans1D2" presStyleIdx="0" presStyleCnt="1"/>
      <dgm:spPr/>
      <dgm:t>
        <a:bodyPr/>
        <a:lstStyle/>
        <a:p>
          <a:endParaRPr lang="zh-CN" altLang="en-US"/>
        </a:p>
      </dgm:t>
    </dgm:pt>
    <dgm:pt modelId="{8F8B890F-223A-40CC-8406-FFF979A50EDE}" type="pres">
      <dgm:prSet presAssocID="{92BAA79D-79A6-4B02-8FD9-F5A898059350}" presName="extraNode" presStyleLbl="node1" presStyleIdx="0" presStyleCnt="1"/>
      <dgm:spPr/>
    </dgm:pt>
    <dgm:pt modelId="{74C6543F-BAD7-4BF8-BA4C-8EC1E0DA288F}" type="pres">
      <dgm:prSet presAssocID="{92BAA79D-79A6-4B02-8FD9-F5A898059350}" presName="dstNode" presStyleLbl="node1" presStyleIdx="0" presStyleCnt="1"/>
      <dgm:spPr/>
    </dgm:pt>
    <dgm:pt modelId="{2E342B83-A5B0-4095-A3F5-0587265CB36A}" type="pres">
      <dgm:prSet presAssocID="{8EF43FE9-BB94-41FA-BAD9-1030A5B69375}" presName="text_1" presStyleLbl="node1" presStyleIdx="0" presStyleCnt="1">
        <dgm:presLayoutVars>
          <dgm:bulletEnabled val="1"/>
        </dgm:presLayoutVars>
      </dgm:prSet>
      <dgm:spPr/>
      <dgm:t>
        <a:bodyPr/>
        <a:lstStyle/>
        <a:p>
          <a:endParaRPr lang="zh-CN" altLang="en-US"/>
        </a:p>
      </dgm:t>
    </dgm:pt>
    <dgm:pt modelId="{D28512CF-598A-4312-83FC-1D8FB55B2CE2}" type="pres">
      <dgm:prSet presAssocID="{8EF43FE9-BB94-41FA-BAD9-1030A5B69375}" presName="accent_1" presStyleCnt="0"/>
      <dgm:spPr/>
    </dgm:pt>
    <dgm:pt modelId="{895084B5-0467-47D5-9846-9CA37413AC9E}" type="pres">
      <dgm:prSet presAssocID="{8EF43FE9-BB94-41FA-BAD9-1030A5B69375}" presName="accentRepeatNode" presStyleLbl="solidFgAcc1" presStyleIdx="0" presStyleCnt="1"/>
      <dgm:spPr/>
    </dgm:pt>
  </dgm:ptLst>
  <dgm:cxnLst>
    <dgm:cxn modelId="{6F4138BA-5C92-42A4-893E-8191C9062953}" type="presOf" srcId="{92BAA79D-79A6-4B02-8FD9-F5A898059350}" destId="{E2E0749D-AC19-4238-96B5-7E818BBCBD04}" srcOrd="0" destOrd="0" presId="urn:microsoft.com/office/officeart/2008/layout/VerticalCurvedList"/>
    <dgm:cxn modelId="{456D5908-6A2F-403E-8FBF-6D2AF86624FA}" type="presOf" srcId="{8EF43FE9-BB94-41FA-BAD9-1030A5B69375}" destId="{2E342B83-A5B0-4095-A3F5-0587265CB36A}" srcOrd="0" destOrd="0" presId="urn:microsoft.com/office/officeart/2008/layout/VerticalCurvedList"/>
    <dgm:cxn modelId="{DC36DBAF-7297-4D8A-86A4-F8F154B6B3DE}" srcId="{92BAA79D-79A6-4B02-8FD9-F5A898059350}" destId="{8EF43FE9-BB94-41FA-BAD9-1030A5B69375}" srcOrd="0" destOrd="0" parTransId="{AC84C678-0848-47F8-9694-FC93530BB88A}" sibTransId="{9E676E85-FFD6-47A1-9C01-81FC28869511}"/>
    <dgm:cxn modelId="{952234F7-2BED-4814-943A-7A3F56494D2B}" type="presOf" srcId="{9E676E85-FFD6-47A1-9C01-81FC28869511}" destId="{0FE3D34B-25AC-4E7A-A453-F54C1D05BB81}" srcOrd="0" destOrd="0" presId="urn:microsoft.com/office/officeart/2008/layout/VerticalCurvedList"/>
    <dgm:cxn modelId="{1567CADC-3AB3-4ABB-B28B-879BA029C54A}" type="presParOf" srcId="{E2E0749D-AC19-4238-96B5-7E818BBCBD04}" destId="{BEAD49DE-3686-4DEA-8E96-049E2B50599C}" srcOrd="0" destOrd="0" presId="urn:microsoft.com/office/officeart/2008/layout/VerticalCurvedList"/>
    <dgm:cxn modelId="{3EFC8AA9-5613-4F5E-8CEA-1AE57EA3E8E5}" type="presParOf" srcId="{BEAD49DE-3686-4DEA-8E96-049E2B50599C}" destId="{5FD75275-F09F-4167-A68D-37856BBFA385}" srcOrd="0" destOrd="0" presId="urn:microsoft.com/office/officeart/2008/layout/VerticalCurvedList"/>
    <dgm:cxn modelId="{04B3DD04-C502-4581-BDD1-24FF2A5EC8F8}" type="presParOf" srcId="{5FD75275-F09F-4167-A68D-37856BBFA385}" destId="{7AB44F68-FE43-4FF2-AE64-66BD6A560F0A}" srcOrd="0" destOrd="0" presId="urn:microsoft.com/office/officeart/2008/layout/VerticalCurvedList"/>
    <dgm:cxn modelId="{8B0EA016-E6B3-4304-8E2B-24D86B076E8A}" type="presParOf" srcId="{5FD75275-F09F-4167-A68D-37856BBFA385}" destId="{0FE3D34B-25AC-4E7A-A453-F54C1D05BB81}" srcOrd="1" destOrd="0" presId="urn:microsoft.com/office/officeart/2008/layout/VerticalCurvedList"/>
    <dgm:cxn modelId="{5EA6BE58-BE08-4DD3-A12B-A9C70EAE9A79}" type="presParOf" srcId="{5FD75275-F09F-4167-A68D-37856BBFA385}" destId="{8F8B890F-223A-40CC-8406-FFF979A50EDE}" srcOrd="2" destOrd="0" presId="urn:microsoft.com/office/officeart/2008/layout/VerticalCurvedList"/>
    <dgm:cxn modelId="{32DA9735-7270-434E-B8BC-F662D75D5B1F}" type="presParOf" srcId="{5FD75275-F09F-4167-A68D-37856BBFA385}" destId="{74C6543F-BAD7-4BF8-BA4C-8EC1E0DA288F}" srcOrd="3" destOrd="0" presId="urn:microsoft.com/office/officeart/2008/layout/VerticalCurvedList"/>
    <dgm:cxn modelId="{7091D410-C8DE-4D3D-B837-195B6150608A}" type="presParOf" srcId="{BEAD49DE-3686-4DEA-8E96-049E2B50599C}" destId="{2E342B83-A5B0-4095-A3F5-0587265CB36A}" srcOrd="1" destOrd="0" presId="urn:microsoft.com/office/officeart/2008/layout/VerticalCurvedList"/>
    <dgm:cxn modelId="{FD97F7DC-0425-427D-BF35-2C3BE92F857B}" type="presParOf" srcId="{BEAD49DE-3686-4DEA-8E96-049E2B50599C}" destId="{D28512CF-598A-4312-83FC-1D8FB55B2CE2}" srcOrd="2" destOrd="0" presId="urn:microsoft.com/office/officeart/2008/layout/VerticalCurvedList"/>
    <dgm:cxn modelId="{C90BFAC5-9B38-4420-A182-3ACB050601B2}" type="presParOf" srcId="{D28512CF-598A-4312-83FC-1D8FB55B2CE2}" destId="{895084B5-0467-47D5-9846-9CA37413AC9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3D34B-25AC-4E7A-A453-F54C1D05BB81}">
      <dsp:nvSpPr>
        <dsp:cNvPr id="0" name=""/>
        <dsp:cNvSpPr/>
      </dsp:nvSpPr>
      <dsp:spPr>
        <a:xfrm>
          <a:off x="-2287090" y="-353645"/>
          <a:ext cx="2731975" cy="2731975"/>
        </a:xfrm>
        <a:prstGeom prst="blockArc">
          <a:avLst>
            <a:gd name="adj1" fmla="val 18900000"/>
            <a:gd name="adj2" fmla="val 2700000"/>
            <a:gd name="adj3" fmla="val 791"/>
          </a:avLst>
        </a:prstGeom>
        <a:noFill/>
        <a:ln w="25400" cap="flat" cmpd="sng" algn="ctr">
          <a:solidFill>
            <a:srgbClr val="00B050"/>
          </a:solidFill>
          <a:prstDash val="solid"/>
        </a:ln>
        <a:effectLst/>
      </dsp:spPr>
      <dsp:style>
        <a:lnRef idx="2">
          <a:scrgbClr r="0" g="0" b="0"/>
        </a:lnRef>
        <a:fillRef idx="0">
          <a:scrgbClr r="0" g="0" b="0"/>
        </a:fillRef>
        <a:effectRef idx="0">
          <a:scrgbClr r="0" g="0" b="0"/>
        </a:effectRef>
        <a:fontRef idx="minor"/>
      </dsp:style>
    </dsp:sp>
    <dsp:sp modelId="{A5B3AEC5-7281-4392-88EC-DA5BC66BA15D}">
      <dsp:nvSpPr>
        <dsp:cNvPr id="0" name=""/>
        <dsp:cNvSpPr/>
      </dsp:nvSpPr>
      <dsp:spPr>
        <a:xfrm>
          <a:off x="285989" y="239933"/>
          <a:ext cx="5088732"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50800" rIns="50800" bIns="50800" numCol="1" spcCol="1270" anchor="ctr" anchorCtr="0">
          <a:noAutofit/>
        </a:bodyPr>
        <a:lstStyle/>
        <a:p>
          <a:pPr lvl="0" algn="l" defTabSz="889000" rtl="0">
            <a:lnSpc>
              <a:spcPct val="90000"/>
            </a:lnSpc>
            <a:spcBef>
              <a:spcPct val="0"/>
            </a:spcBef>
            <a:spcAft>
              <a:spcPct val="35000"/>
            </a:spcAft>
          </a:pPr>
          <a:r>
            <a:rPr lang="zh-CN" altLang="en-US" sz="2000" kern="1200" dirty="0" smtClean="0"/>
            <a:t>表达式</a:t>
          </a:r>
          <a:r>
            <a:rPr lang="zh-CN" sz="2000" kern="1200" dirty="0" smtClean="0"/>
            <a:t>由关系表达式</a:t>
          </a:r>
          <a:endParaRPr lang="en-US" altLang="zh-CN" sz="2000" kern="1200" dirty="0" smtClean="0"/>
        </a:p>
      </dsp:txBody>
      <dsp:txXfrm>
        <a:off x="285989" y="239933"/>
        <a:ext cx="5088732" cy="404936"/>
      </dsp:txXfrm>
    </dsp:sp>
    <dsp:sp modelId="{B49B69CD-6DB1-456B-8F16-DC356BB1B408}">
      <dsp:nvSpPr>
        <dsp:cNvPr id="0" name=""/>
        <dsp:cNvSpPr/>
      </dsp:nvSpPr>
      <dsp:spPr>
        <a:xfrm>
          <a:off x="32903" y="151851"/>
          <a:ext cx="506171" cy="506171"/>
        </a:xfrm>
        <a:prstGeom prst="ellipse">
          <a:avLst/>
        </a:prstGeom>
        <a:solidFill>
          <a:srgbClr val="F8F8F8"/>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 modelId="{D2DEA82E-6387-4FE9-85DA-7CA510EBFFA9}">
      <dsp:nvSpPr>
        <dsp:cNvPr id="0" name=""/>
        <dsp:cNvSpPr/>
      </dsp:nvSpPr>
      <dsp:spPr>
        <a:xfrm>
          <a:off x="433183" y="809873"/>
          <a:ext cx="4941537"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50800" rIns="50800" bIns="50800" numCol="1" spcCol="1270" anchor="ctr" anchorCtr="0">
          <a:noAutofit/>
        </a:bodyPr>
        <a:lstStyle/>
        <a:p>
          <a:pPr lvl="0" algn="l" defTabSz="889000" rtl="0">
            <a:lnSpc>
              <a:spcPct val="90000"/>
            </a:lnSpc>
            <a:spcBef>
              <a:spcPct val="0"/>
            </a:spcBef>
            <a:spcAft>
              <a:spcPct val="35000"/>
            </a:spcAft>
          </a:pPr>
          <a:r>
            <a:rPr lang="zh-CN" altLang="en-US" sz="2000" kern="1200" dirty="0" smtClean="0"/>
            <a:t>表达式</a:t>
          </a:r>
          <a:r>
            <a:rPr lang="zh-CN" sz="2000" kern="1200" dirty="0" smtClean="0"/>
            <a:t>由逻辑表达式组成</a:t>
          </a:r>
          <a:endParaRPr lang="en-US" altLang="zh-CN" sz="2000" kern="1200" dirty="0" smtClean="0"/>
        </a:p>
      </dsp:txBody>
      <dsp:txXfrm>
        <a:off x="433183" y="809873"/>
        <a:ext cx="4941537" cy="404936"/>
      </dsp:txXfrm>
    </dsp:sp>
    <dsp:sp modelId="{17D8E481-8680-4985-80D6-2E63F559460C}">
      <dsp:nvSpPr>
        <dsp:cNvPr id="0" name=""/>
        <dsp:cNvSpPr/>
      </dsp:nvSpPr>
      <dsp:spPr>
        <a:xfrm>
          <a:off x="180098" y="759256"/>
          <a:ext cx="506171" cy="506171"/>
        </a:xfrm>
        <a:prstGeom prst="ellipse">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 modelId="{95375328-9C60-457E-BDEA-3AAC42B42916}">
      <dsp:nvSpPr>
        <dsp:cNvPr id="0" name=""/>
        <dsp:cNvSpPr/>
      </dsp:nvSpPr>
      <dsp:spPr>
        <a:xfrm>
          <a:off x="285989" y="1417278"/>
          <a:ext cx="5088732"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50800" rIns="50800" bIns="50800" numCol="1" spcCol="1270" anchor="ctr" anchorCtr="0">
          <a:noAutofit/>
        </a:bodyPr>
        <a:lstStyle/>
        <a:p>
          <a:pPr lvl="0" algn="l" defTabSz="889000" rtl="0">
            <a:lnSpc>
              <a:spcPct val="90000"/>
            </a:lnSpc>
            <a:spcBef>
              <a:spcPct val="0"/>
            </a:spcBef>
            <a:spcAft>
              <a:spcPct val="35000"/>
            </a:spcAft>
          </a:pPr>
          <a:r>
            <a:rPr lang="zh-CN" altLang="en-US" sz="2000" kern="1200" dirty="0" smtClean="0"/>
            <a:t>表达式</a:t>
          </a:r>
          <a:r>
            <a:rPr lang="zh-CN" sz="2000" kern="1200" dirty="0" smtClean="0"/>
            <a:t>由</a:t>
          </a:r>
          <a:r>
            <a:rPr lang="zh-CN" altLang="en-US" sz="2000" kern="1200" dirty="0" smtClean="0"/>
            <a:t>关系和</a:t>
          </a:r>
          <a:r>
            <a:rPr lang="zh-CN" sz="2000" kern="1200" dirty="0" smtClean="0"/>
            <a:t>逻辑表达式</a:t>
          </a:r>
          <a:r>
            <a:rPr lang="zh-CN" altLang="en-US" sz="2000" kern="1200" dirty="0" smtClean="0"/>
            <a:t>混合</a:t>
          </a:r>
          <a:r>
            <a:rPr lang="zh-CN" sz="2000" kern="1200" dirty="0" smtClean="0"/>
            <a:t>组成</a:t>
          </a:r>
          <a:endParaRPr lang="en-US" altLang="zh-CN" sz="2000" kern="1200" dirty="0" smtClean="0"/>
        </a:p>
      </dsp:txBody>
      <dsp:txXfrm>
        <a:off x="285989" y="1417278"/>
        <a:ext cx="5088732" cy="404936"/>
      </dsp:txXfrm>
    </dsp:sp>
    <dsp:sp modelId="{4C9BFE20-B20F-473A-B5DE-AF2EBD9EE62A}">
      <dsp:nvSpPr>
        <dsp:cNvPr id="0" name=""/>
        <dsp:cNvSpPr/>
      </dsp:nvSpPr>
      <dsp:spPr>
        <a:xfrm>
          <a:off x="32903" y="1366661"/>
          <a:ext cx="506171" cy="506171"/>
        </a:xfrm>
        <a:prstGeom prst="ellipse">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3D34B-25AC-4E7A-A453-F54C1D05BB81}">
      <dsp:nvSpPr>
        <dsp:cNvPr id="0" name=""/>
        <dsp:cNvSpPr/>
      </dsp:nvSpPr>
      <dsp:spPr>
        <a:xfrm>
          <a:off x="-2491805" y="-386946"/>
          <a:ext cx="2992189" cy="2992189"/>
        </a:xfrm>
        <a:prstGeom prst="blockArc">
          <a:avLst>
            <a:gd name="adj1" fmla="val 18900000"/>
            <a:gd name="adj2" fmla="val 2700000"/>
            <a:gd name="adj3" fmla="val 722"/>
          </a:avLst>
        </a:pr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5B3AEC5-7281-4392-88EC-DA5BC66BA15D}">
      <dsp:nvSpPr>
        <dsp:cNvPr id="0" name=""/>
        <dsp:cNvSpPr/>
      </dsp:nvSpPr>
      <dsp:spPr>
        <a:xfrm>
          <a:off x="407778" y="316905"/>
          <a:ext cx="4978220" cy="633722"/>
        </a:xfrm>
        <a:prstGeom prst="rect">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17" tIns="45720" rIns="45720" bIns="45720" numCol="1" spcCol="1270" anchor="ctr" anchorCtr="0">
          <a:noAutofit/>
        </a:bodyPr>
        <a:lstStyle/>
        <a:p>
          <a:pPr lvl="0" algn="l" defTabSz="800100" rtl="0">
            <a:lnSpc>
              <a:spcPct val="90000"/>
            </a:lnSpc>
            <a:spcBef>
              <a:spcPct val="0"/>
            </a:spcBef>
            <a:spcAft>
              <a:spcPct val="35000"/>
            </a:spcAft>
          </a:pPr>
          <a:r>
            <a:rPr lang="zh-CN" altLang="en-US" sz="1800" kern="1200" dirty="0" smtClean="0">
              <a:solidFill>
                <a:srgbClr val="FF0000"/>
              </a:solidFill>
              <a:latin typeface="幼圆" pitchFamily="49" charset="-122"/>
              <a:ea typeface="幼圆" pitchFamily="49" charset="-122"/>
            </a:rPr>
            <a:t>语句块中语句数大于一条时，必须在其前后加大括号</a:t>
          </a:r>
          <a:endParaRPr lang="en-US" altLang="zh-CN" sz="1800" kern="1200" dirty="0" smtClean="0">
            <a:solidFill>
              <a:srgbClr val="FF0000"/>
            </a:solidFill>
          </a:endParaRPr>
        </a:p>
      </dsp:txBody>
      <dsp:txXfrm>
        <a:off x="407778" y="316905"/>
        <a:ext cx="4978220" cy="633722"/>
      </dsp:txXfrm>
    </dsp:sp>
    <dsp:sp modelId="{B49B69CD-6DB1-456B-8F16-DC356BB1B408}">
      <dsp:nvSpPr>
        <dsp:cNvPr id="0" name=""/>
        <dsp:cNvSpPr/>
      </dsp:nvSpPr>
      <dsp:spPr>
        <a:xfrm>
          <a:off x="11701" y="237690"/>
          <a:ext cx="792153" cy="792153"/>
        </a:xfrm>
        <a:prstGeom prst="ellipse">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D2DEA82E-6387-4FE9-85DA-7CA510EBFFA9}">
      <dsp:nvSpPr>
        <dsp:cNvPr id="0" name=""/>
        <dsp:cNvSpPr/>
      </dsp:nvSpPr>
      <dsp:spPr>
        <a:xfrm>
          <a:off x="407778" y="1246811"/>
          <a:ext cx="4978220" cy="633722"/>
        </a:xfrm>
        <a:prstGeom prst="rect">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17" tIns="45720" rIns="45720" bIns="45720" numCol="1" spcCol="1270" anchor="ctr" anchorCtr="0">
          <a:noAutofit/>
        </a:bodyPr>
        <a:lstStyle/>
        <a:p>
          <a:pPr lvl="0" algn="l" defTabSz="800100" rtl="0">
            <a:lnSpc>
              <a:spcPct val="90000"/>
            </a:lnSpc>
            <a:spcBef>
              <a:spcPct val="0"/>
            </a:spcBef>
            <a:spcAft>
              <a:spcPct val="35000"/>
            </a:spcAft>
          </a:pPr>
          <a:r>
            <a:rPr lang="zh-CN" altLang="en-US" sz="1800" kern="1200" dirty="0" smtClean="0">
              <a:solidFill>
                <a:srgbClr val="FF0000"/>
              </a:solidFill>
              <a:latin typeface="幼圆" pitchFamily="49" charset="-122"/>
              <a:ea typeface="幼圆" pitchFamily="49" charset="-122"/>
            </a:rPr>
            <a:t>语句块中没有有效语义的语句，用一分号代替语句块中的语句</a:t>
          </a:r>
          <a:endParaRPr lang="en-US" altLang="zh-CN" sz="1800" kern="1200" dirty="0" smtClean="0">
            <a:solidFill>
              <a:srgbClr val="FF0000"/>
            </a:solidFill>
          </a:endParaRPr>
        </a:p>
      </dsp:txBody>
      <dsp:txXfrm>
        <a:off x="407778" y="1246811"/>
        <a:ext cx="4978220" cy="633722"/>
      </dsp:txXfrm>
    </dsp:sp>
    <dsp:sp modelId="{17D8E481-8680-4985-80D6-2E63F559460C}">
      <dsp:nvSpPr>
        <dsp:cNvPr id="0" name=""/>
        <dsp:cNvSpPr/>
      </dsp:nvSpPr>
      <dsp:spPr>
        <a:xfrm>
          <a:off x="11701" y="1188452"/>
          <a:ext cx="792153" cy="792153"/>
        </a:xfrm>
        <a:prstGeom prst="ellipse">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3D34B-25AC-4E7A-A453-F54C1D05BB81}">
      <dsp:nvSpPr>
        <dsp:cNvPr id="0" name=""/>
        <dsp:cNvSpPr/>
      </dsp:nvSpPr>
      <dsp:spPr>
        <a:xfrm>
          <a:off x="-2287090" y="-353645"/>
          <a:ext cx="2731975" cy="2731975"/>
        </a:xfrm>
        <a:prstGeom prst="blockArc">
          <a:avLst>
            <a:gd name="adj1" fmla="val 18900000"/>
            <a:gd name="adj2" fmla="val 2700000"/>
            <a:gd name="adj3" fmla="val 791"/>
          </a:avLst>
        </a:prstGeom>
        <a:noFill/>
        <a:ln w="25400" cap="flat" cmpd="sng" algn="ctr">
          <a:solidFill>
            <a:srgbClr val="00B050"/>
          </a:solidFill>
          <a:prstDash val="solid"/>
        </a:ln>
        <a:effectLst/>
      </dsp:spPr>
      <dsp:style>
        <a:lnRef idx="2">
          <a:scrgbClr r="0" g="0" b="0"/>
        </a:lnRef>
        <a:fillRef idx="0">
          <a:scrgbClr r="0" g="0" b="0"/>
        </a:fillRef>
        <a:effectRef idx="0">
          <a:scrgbClr r="0" g="0" b="0"/>
        </a:effectRef>
        <a:fontRef idx="minor"/>
      </dsp:style>
    </dsp:sp>
    <dsp:sp modelId="{A5B3AEC5-7281-4392-88EC-DA5BC66BA15D}">
      <dsp:nvSpPr>
        <dsp:cNvPr id="0" name=""/>
        <dsp:cNvSpPr/>
      </dsp:nvSpPr>
      <dsp:spPr>
        <a:xfrm>
          <a:off x="285989" y="239933"/>
          <a:ext cx="4191025"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43180" rIns="43180" bIns="43180" numCol="1" spcCol="1270" anchor="ctr" anchorCtr="0">
          <a:noAutofit/>
        </a:bodyPr>
        <a:lstStyle/>
        <a:p>
          <a:pPr lvl="0" algn="l" defTabSz="755650" rtl="0">
            <a:lnSpc>
              <a:spcPct val="90000"/>
            </a:lnSpc>
            <a:spcBef>
              <a:spcPct val="0"/>
            </a:spcBef>
            <a:spcAft>
              <a:spcPct val="35000"/>
            </a:spcAft>
          </a:pPr>
          <a:r>
            <a:rPr lang="zh-CN" altLang="en-US" sz="1700" kern="1200" dirty="0" smtClean="0"/>
            <a:t>表达式</a:t>
          </a:r>
          <a:r>
            <a:rPr lang="zh-CN" sz="1700" kern="1200" dirty="0" smtClean="0"/>
            <a:t>由关系</a:t>
          </a:r>
          <a:r>
            <a:rPr lang="zh-CN" sz="1700" kern="1200" dirty="0" smtClean="0"/>
            <a:t>表达式</a:t>
          </a:r>
          <a:r>
            <a:rPr lang="zh-CN" altLang="en-US" sz="1700" kern="1200" dirty="0" smtClean="0"/>
            <a:t>、</a:t>
          </a:r>
          <a:r>
            <a:rPr lang="zh-CN" sz="1700" kern="1200" dirty="0" smtClean="0"/>
            <a:t>逻辑表达式组成</a:t>
          </a:r>
          <a:endParaRPr lang="en-US" altLang="zh-CN" sz="1700" kern="1200" dirty="0" smtClean="0"/>
        </a:p>
      </dsp:txBody>
      <dsp:txXfrm>
        <a:off x="285989" y="239933"/>
        <a:ext cx="4191025" cy="404936"/>
      </dsp:txXfrm>
    </dsp:sp>
    <dsp:sp modelId="{B49B69CD-6DB1-456B-8F16-DC356BB1B408}">
      <dsp:nvSpPr>
        <dsp:cNvPr id="0" name=""/>
        <dsp:cNvSpPr/>
      </dsp:nvSpPr>
      <dsp:spPr>
        <a:xfrm>
          <a:off x="32903" y="151851"/>
          <a:ext cx="506171" cy="506171"/>
        </a:xfrm>
        <a:prstGeom prst="ellipse">
          <a:avLst/>
        </a:prstGeom>
        <a:solidFill>
          <a:srgbClr val="F8F8F8"/>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 modelId="{D2DEA82E-6387-4FE9-85DA-7CA510EBFFA9}">
      <dsp:nvSpPr>
        <dsp:cNvPr id="0" name=""/>
        <dsp:cNvSpPr/>
      </dsp:nvSpPr>
      <dsp:spPr>
        <a:xfrm>
          <a:off x="433183" y="809873"/>
          <a:ext cx="4043830"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43180" rIns="43180" bIns="43180" numCol="1" spcCol="1270" anchor="ctr" anchorCtr="0">
          <a:noAutofit/>
        </a:bodyPr>
        <a:lstStyle/>
        <a:p>
          <a:pPr lvl="0" algn="l" defTabSz="755650" rtl="0">
            <a:lnSpc>
              <a:spcPct val="90000"/>
            </a:lnSpc>
            <a:spcBef>
              <a:spcPct val="0"/>
            </a:spcBef>
            <a:spcAft>
              <a:spcPct val="35000"/>
            </a:spcAft>
          </a:pPr>
          <a:r>
            <a:rPr lang="zh-CN" altLang="en-US" sz="1700" kern="1200" smtClean="0"/>
            <a:t>语句多余一条时，要加大括号括起来</a:t>
          </a:r>
          <a:endParaRPr lang="en-US" altLang="zh-CN" sz="1700" kern="1200" dirty="0" smtClean="0"/>
        </a:p>
      </dsp:txBody>
      <dsp:txXfrm>
        <a:off x="433183" y="809873"/>
        <a:ext cx="4043830" cy="404936"/>
      </dsp:txXfrm>
    </dsp:sp>
    <dsp:sp modelId="{17D8E481-8680-4985-80D6-2E63F559460C}">
      <dsp:nvSpPr>
        <dsp:cNvPr id="0" name=""/>
        <dsp:cNvSpPr/>
      </dsp:nvSpPr>
      <dsp:spPr>
        <a:xfrm>
          <a:off x="180098" y="759256"/>
          <a:ext cx="506171" cy="506171"/>
        </a:xfrm>
        <a:prstGeom prst="ellipse">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 modelId="{95375328-9C60-457E-BDEA-3AAC42B42916}">
      <dsp:nvSpPr>
        <dsp:cNvPr id="0" name=""/>
        <dsp:cNvSpPr/>
      </dsp:nvSpPr>
      <dsp:spPr>
        <a:xfrm>
          <a:off x="285989" y="1417278"/>
          <a:ext cx="4191025" cy="404936"/>
        </a:xfrm>
        <a:prstGeom prst="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419" tIns="43180" rIns="43180" bIns="43180" numCol="1" spcCol="1270" anchor="ctr" anchorCtr="0">
          <a:noAutofit/>
        </a:bodyPr>
        <a:lstStyle/>
        <a:p>
          <a:pPr lvl="0" algn="l" defTabSz="755650" rtl="0">
            <a:lnSpc>
              <a:spcPct val="90000"/>
            </a:lnSpc>
            <a:spcBef>
              <a:spcPct val="0"/>
            </a:spcBef>
            <a:spcAft>
              <a:spcPct val="35000"/>
            </a:spcAft>
          </a:pPr>
          <a:r>
            <a:rPr lang="zh-CN" altLang="en-US" sz="1700" kern="1200" dirty="0" smtClean="0">
              <a:solidFill>
                <a:srgbClr val="663300"/>
              </a:solidFill>
            </a:rPr>
            <a:t>语句块中可以只有一个分号</a:t>
          </a:r>
          <a:r>
            <a:rPr lang="en-US" altLang="zh-CN" sz="1700" kern="1200" dirty="0" smtClean="0">
              <a:solidFill>
                <a:srgbClr val="663300"/>
              </a:solidFill>
            </a:rPr>
            <a:t>(;)</a:t>
          </a:r>
          <a:endParaRPr lang="en-US" altLang="zh-CN" sz="1700" kern="1200" dirty="0" smtClean="0">
            <a:solidFill>
              <a:srgbClr val="663300"/>
            </a:solidFill>
          </a:endParaRPr>
        </a:p>
      </dsp:txBody>
      <dsp:txXfrm>
        <a:off x="285989" y="1417278"/>
        <a:ext cx="4191025" cy="404936"/>
      </dsp:txXfrm>
    </dsp:sp>
    <dsp:sp modelId="{4C9BFE20-B20F-473A-B5DE-AF2EBD9EE62A}">
      <dsp:nvSpPr>
        <dsp:cNvPr id="0" name=""/>
        <dsp:cNvSpPr/>
      </dsp:nvSpPr>
      <dsp:spPr>
        <a:xfrm>
          <a:off x="32903" y="1366661"/>
          <a:ext cx="506171" cy="506171"/>
        </a:xfrm>
        <a:prstGeom prst="ellipse">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70F57-4C70-42A5-86BF-57DF5E7F26DC}">
      <dsp:nvSpPr>
        <dsp:cNvPr id="0" name=""/>
        <dsp:cNvSpPr/>
      </dsp:nvSpPr>
      <dsp:spPr>
        <a:xfrm>
          <a:off x="0" y="361444"/>
          <a:ext cx="7000924" cy="9961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3349" tIns="479044" rIns="543349" bIns="163576"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smtClean="0">
              <a:solidFill>
                <a:srgbClr val="00B050"/>
              </a:solidFill>
              <a:latin typeface="幼圆" pitchFamily="49" charset="-122"/>
              <a:ea typeface="幼圆" pitchFamily="49" charset="-122"/>
            </a:rPr>
            <a:t>x=&lt;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1&gt;?&lt;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2&gt;:&lt;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3&gt;</a:t>
          </a:r>
          <a:endParaRPr lang="zh-CN" altLang="en-US" sz="2300" kern="1200" dirty="0"/>
        </a:p>
      </dsp:txBody>
      <dsp:txXfrm>
        <a:off x="0" y="361444"/>
        <a:ext cx="7000924" cy="996187"/>
      </dsp:txXfrm>
    </dsp:sp>
    <dsp:sp modelId="{18442E27-688D-45C2-B31B-DA859002CECC}">
      <dsp:nvSpPr>
        <dsp:cNvPr id="0" name=""/>
        <dsp:cNvSpPr/>
      </dsp:nvSpPr>
      <dsp:spPr>
        <a:xfrm>
          <a:off x="350046" y="21964"/>
          <a:ext cx="490064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233" tIns="0" rIns="185233"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rgbClr val="FF0000"/>
              </a:solidFill>
              <a:latin typeface="幼圆" pitchFamily="49" charset="-122"/>
              <a:ea typeface="幼圆" pitchFamily="49" charset="-122"/>
            </a:rPr>
            <a:t>通常用条件表达式构成一个赋值语句，其一般形式如下</a:t>
          </a:r>
          <a:endParaRPr lang="zh-CN" altLang="en-US" sz="2000" kern="1200" dirty="0">
            <a:solidFill>
              <a:srgbClr val="FF0000"/>
            </a:solidFill>
          </a:endParaRPr>
        </a:p>
      </dsp:txBody>
      <dsp:txXfrm>
        <a:off x="383190" y="55108"/>
        <a:ext cx="4834358" cy="612672"/>
      </dsp:txXfrm>
    </dsp:sp>
    <dsp:sp modelId="{9253126D-1B9F-4810-819E-A00EAC23723B}">
      <dsp:nvSpPr>
        <dsp:cNvPr id="0" name=""/>
        <dsp:cNvSpPr/>
      </dsp:nvSpPr>
      <dsp:spPr>
        <a:xfrm>
          <a:off x="0" y="1821312"/>
          <a:ext cx="7000924" cy="9961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3349" tIns="479044" rIns="543349" bIns="163576"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smtClean="0">
              <a:solidFill>
                <a:srgbClr val="00B050"/>
              </a:solidFill>
              <a:latin typeface="幼圆" pitchFamily="49" charset="-122"/>
              <a:ea typeface="幼圆" pitchFamily="49" charset="-122"/>
            </a:rPr>
            <a:t>max=(a&gt;b)?a</a:t>
          </a:r>
          <a:r>
            <a:rPr lang="zh-CN" altLang="en-US" sz="2300" b="1" kern="1200" dirty="0" smtClean="0">
              <a:solidFill>
                <a:srgbClr val="00B050"/>
              </a:solidFill>
              <a:latin typeface="幼圆" pitchFamily="49" charset="-122"/>
              <a:ea typeface="幼圆" pitchFamily="49" charset="-122"/>
            </a:rPr>
            <a:t>：</a:t>
          </a:r>
          <a:r>
            <a:rPr lang="en-US" sz="2300" b="1" kern="1200" dirty="0" smtClean="0">
              <a:solidFill>
                <a:srgbClr val="00B050"/>
              </a:solidFill>
              <a:latin typeface="幼圆" pitchFamily="49" charset="-122"/>
              <a:ea typeface="幼圆" pitchFamily="49" charset="-122"/>
            </a:rPr>
            <a:t>b</a:t>
          </a:r>
          <a:endParaRPr lang="zh-CN" altLang="en-US" sz="2300" kern="1200" dirty="0"/>
        </a:p>
      </dsp:txBody>
      <dsp:txXfrm>
        <a:off x="0" y="1821312"/>
        <a:ext cx="7000924" cy="996187"/>
      </dsp:txXfrm>
    </dsp:sp>
    <dsp:sp modelId="{E6117EF9-9080-4ECF-9830-B9D38B12B1AD}">
      <dsp:nvSpPr>
        <dsp:cNvPr id="0" name=""/>
        <dsp:cNvSpPr/>
      </dsp:nvSpPr>
      <dsp:spPr>
        <a:xfrm>
          <a:off x="350046" y="1481832"/>
          <a:ext cx="490064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233" tIns="0" rIns="185233" bIns="0" numCol="1" spcCol="1270" anchor="ctr" anchorCtr="0">
          <a:noAutofit/>
        </a:bodyPr>
        <a:lstStyle/>
        <a:p>
          <a:pPr lvl="0" algn="l" defTabSz="1022350">
            <a:lnSpc>
              <a:spcPct val="90000"/>
            </a:lnSpc>
            <a:spcBef>
              <a:spcPct val="0"/>
            </a:spcBef>
            <a:spcAft>
              <a:spcPct val="35000"/>
            </a:spcAft>
          </a:pPr>
          <a:r>
            <a:rPr lang="zh-CN" altLang="en-US" sz="2300" b="1" kern="1200" dirty="0" smtClean="0">
              <a:solidFill>
                <a:srgbClr val="FF0000"/>
              </a:solidFill>
              <a:latin typeface="幼圆" pitchFamily="49" charset="-122"/>
              <a:ea typeface="幼圆" pitchFamily="49" charset="-122"/>
            </a:rPr>
            <a:t>运用条件表达式可写出如下语句：</a:t>
          </a:r>
          <a:endParaRPr lang="zh-CN" altLang="en-US" sz="2300" kern="1200" dirty="0">
            <a:solidFill>
              <a:srgbClr val="FF0000"/>
            </a:solidFill>
          </a:endParaRPr>
        </a:p>
      </dsp:txBody>
      <dsp:txXfrm>
        <a:off x="383190" y="1514976"/>
        <a:ext cx="4834358" cy="612672"/>
      </dsp:txXfrm>
    </dsp:sp>
    <dsp:sp modelId="{69CA4C7C-8C2E-41EA-998A-D97405C35AE4}">
      <dsp:nvSpPr>
        <dsp:cNvPr id="0" name=""/>
        <dsp:cNvSpPr/>
      </dsp:nvSpPr>
      <dsp:spPr>
        <a:xfrm>
          <a:off x="0" y="3281180"/>
          <a:ext cx="7000924" cy="1340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3349" tIns="479044" rIns="543349" bIns="163576"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smtClean="0">
              <a:solidFill>
                <a:srgbClr val="00B050"/>
              </a:solidFill>
              <a:latin typeface="幼圆" pitchFamily="49" charset="-122"/>
              <a:ea typeface="幼圆" pitchFamily="49" charset="-122"/>
            </a:rPr>
            <a:t>x=&lt;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1&gt;?&lt;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2&gt;:&lt;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3&gt;?&lt;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4&gt;:&lt;</a:t>
          </a:r>
          <a:r>
            <a:rPr lang="zh-CN" altLang="en-US" sz="2300" b="1" kern="1200" dirty="0" smtClean="0">
              <a:solidFill>
                <a:srgbClr val="00B050"/>
              </a:solidFill>
              <a:latin typeface="幼圆" pitchFamily="49" charset="-122"/>
              <a:ea typeface="幼圆" pitchFamily="49" charset="-122"/>
            </a:rPr>
            <a:t>表达式</a:t>
          </a:r>
          <a:r>
            <a:rPr lang="en-US" sz="2300" b="1" kern="1200" dirty="0" smtClean="0">
              <a:solidFill>
                <a:srgbClr val="00B050"/>
              </a:solidFill>
              <a:latin typeface="幼圆" pitchFamily="49" charset="-122"/>
              <a:ea typeface="幼圆" pitchFamily="49" charset="-122"/>
            </a:rPr>
            <a:t>5&gt;···</a:t>
          </a:r>
          <a:endParaRPr lang="zh-CN" altLang="en-US" sz="2300" kern="1200" dirty="0"/>
        </a:p>
      </dsp:txBody>
      <dsp:txXfrm>
        <a:off x="0" y="3281180"/>
        <a:ext cx="7000924" cy="1340325"/>
      </dsp:txXfrm>
    </dsp:sp>
    <dsp:sp modelId="{DE31BDCB-AF67-40C0-B292-A26C06CC5F4F}">
      <dsp:nvSpPr>
        <dsp:cNvPr id="0" name=""/>
        <dsp:cNvSpPr/>
      </dsp:nvSpPr>
      <dsp:spPr>
        <a:xfrm>
          <a:off x="350046" y="2941700"/>
          <a:ext cx="490064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233" tIns="0" rIns="185233" bIns="0" numCol="1" spcCol="1270" anchor="ctr" anchorCtr="0">
          <a:noAutofit/>
        </a:bodyPr>
        <a:lstStyle/>
        <a:p>
          <a:pPr lvl="0" algn="l" defTabSz="1022350">
            <a:lnSpc>
              <a:spcPct val="90000"/>
            </a:lnSpc>
            <a:spcBef>
              <a:spcPct val="0"/>
            </a:spcBef>
            <a:spcAft>
              <a:spcPct val="35000"/>
            </a:spcAft>
          </a:pPr>
          <a:r>
            <a:rPr lang="zh-CN" altLang="en-US" sz="2300" b="1" kern="1200" dirty="0" smtClean="0">
              <a:solidFill>
                <a:srgbClr val="FF0000"/>
              </a:solidFill>
              <a:latin typeface="幼圆" pitchFamily="49" charset="-122"/>
              <a:ea typeface="幼圆" pitchFamily="49" charset="-122"/>
            </a:rPr>
            <a:t>多个条件表达式连在一起：</a:t>
          </a:r>
          <a:endParaRPr lang="zh-CN" altLang="en-US" sz="2300" kern="1200" dirty="0">
            <a:solidFill>
              <a:srgbClr val="FF0000"/>
            </a:solidFill>
          </a:endParaRPr>
        </a:p>
      </dsp:txBody>
      <dsp:txXfrm>
        <a:off x="383190" y="2974844"/>
        <a:ext cx="4834358"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FE381-3CCD-4DC6-AF0E-54E0E7E63794}">
      <dsp:nvSpPr>
        <dsp:cNvPr id="0" name=""/>
        <dsp:cNvSpPr/>
      </dsp:nvSpPr>
      <dsp:spPr>
        <a:xfrm>
          <a:off x="0" y="1423599"/>
          <a:ext cx="6096000" cy="1216800"/>
        </a:xfrm>
        <a:prstGeom prst="round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accent1">
                  <a:lumMod val="75000"/>
                </a:schemeClr>
              </a:solidFill>
              <a:latin typeface="幼圆" pitchFamily="49" charset="-122"/>
              <a:ea typeface="幼圆" pitchFamily="49" charset="-122"/>
            </a:rPr>
            <a:t>多分支条件选择结构中使用关键字只有</a:t>
          </a:r>
          <a:r>
            <a:rPr lang="en-US" sz="2400" kern="1200" dirty="0" smtClean="0">
              <a:solidFill>
                <a:schemeClr val="accent1">
                  <a:lumMod val="75000"/>
                </a:schemeClr>
              </a:solidFill>
              <a:latin typeface="幼圆" pitchFamily="49" charset="-122"/>
              <a:ea typeface="幼圆" pitchFamily="49" charset="-122"/>
            </a:rPr>
            <a:t>if</a:t>
          </a:r>
          <a:r>
            <a:rPr lang="zh-CN" altLang="en-US" sz="2400" kern="1200" dirty="0" smtClean="0">
              <a:solidFill>
                <a:schemeClr val="accent1">
                  <a:lumMod val="75000"/>
                </a:schemeClr>
              </a:solidFill>
              <a:latin typeface="幼圆" pitchFamily="49" charset="-122"/>
              <a:ea typeface="幼圆" pitchFamily="49" charset="-122"/>
            </a:rPr>
            <a:t>、</a:t>
          </a:r>
          <a:r>
            <a:rPr lang="en-US" sz="2400" kern="1200" dirty="0" smtClean="0">
              <a:solidFill>
                <a:schemeClr val="accent1">
                  <a:lumMod val="75000"/>
                </a:schemeClr>
              </a:solidFill>
              <a:latin typeface="幼圆" pitchFamily="49" charset="-122"/>
              <a:ea typeface="幼圆" pitchFamily="49" charset="-122"/>
            </a:rPr>
            <a:t>else</a:t>
          </a:r>
          <a:r>
            <a:rPr lang="zh-CN" altLang="en-US" sz="2400" kern="1200" dirty="0" smtClean="0">
              <a:solidFill>
                <a:schemeClr val="accent1">
                  <a:lumMod val="75000"/>
                </a:schemeClr>
              </a:solidFill>
              <a:latin typeface="幼圆" pitchFamily="49" charset="-122"/>
              <a:ea typeface="幼圆" pitchFamily="49" charset="-122"/>
            </a:rPr>
            <a:t>两种</a:t>
          </a:r>
          <a:endParaRPr lang="zh-CN" altLang="en-US" sz="2400" kern="1200" dirty="0"/>
        </a:p>
      </dsp:txBody>
      <dsp:txXfrm>
        <a:off x="59399" y="1482998"/>
        <a:ext cx="59772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30FE85-7686-4AFB-989B-F7B0549D4237}" type="datetimeFigureOut">
              <a:rPr lang="zh-CN" altLang="en-US" smtClean="0"/>
              <a:pPr/>
              <a:t>2014/9/22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916D0-7803-40FC-9F05-F544F40AA83E}" type="slidenum">
              <a:rPr lang="zh-CN" altLang="en-US" smtClean="0"/>
              <a:pPr/>
              <a:t>‹#›</a:t>
            </a:fld>
            <a:endParaRPr lang="zh-CN" altLang="en-US"/>
          </a:p>
        </p:txBody>
      </p:sp>
    </p:spTree>
    <p:extLst>
      <p:ext uri="{BB962C8B-B14F-4D97-AF65-F5344CB8AC3E}">
        <p14:creationId xmlns:p14="http://schemas.microsoft.com/office/powerpoint/2010/main" val="12760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2060"/>
                </a:solidFill>
              </a:rPr>
              <a:t>上面程序中用到</a:t>
            </a:r>
            <a:r>
              <a:rPr lang="en-US" altLang="zh-CN" sz="1200" dirty="0" smtClean="0">
                <a:solidFill>
                  <a:srgbClr val="002060"/>
                </a:solidFill>
              </a:rPr>
              <a:t>C++</a:t>
            </a:r>
            <a:r>
              <a:rPr lang="zh-CN" altLang="en-US" sz="1200" dirty="0" smtClean="0">
                <a:solidFill>
                  <a:srgbClr val="002060"/>
                </a:solidFill>
              </a:rPr>
              <a:t>语言提供的流程控制语句中</a:t>
            </a:r>
            <a:endParaRPr lang="en-US" altLang="zh-CN" sz="1200" dirty="0" smtClean="0">
              <a:solidFill>
                <a:srgbClr val="002060"/>
              </a:solidFill>
            </a:endParaRPr>
          </a:p>
          <a:p>
            <a:r>
              <a:rPr lang="zh-CN" altLang="en-US" sz="1200" dirty="0" smtClean="0">
                <a:solidFill>
                  <a:srgbClr val="0070C0"/>
                </a:solidFill>
              </a:rPr>
              <a:t>多分支条件选择</a:t>
            </a:r>
            <a:r>
              <a:rPr lang="zh-CN" altLang="en-US" sz="1200" dirty="0" smtClean="0">
                <a:solidFill>
                  <a:srgbClr val="002060"/>
                </a:solidFill>
              </a:rPr>
              <a:t>结构语句。该结构语句由上例中</a:t>
            </a:r>
            <a:endParaRPr lang="en-US" altLang="zh-CN" sz="1200" dirty="0" smtClean="0">
              <a:solidFill>
                <a:srgbClr val="002060"/>
              </a:solidFill>
            </a:endParaRPr>
          </a:p>
          <a:p>
            <a:r>
              <a:rPr lang="zh-CN" altLang="en-US" sz="1200" dirty="0" smtClean="0">
                <a:solidFill>
                  <a:srgbClr val="002060"/>
                </a:solidFill>
              </a:rPr>
              <a:t>第</a:t>
            </a:r>
            <a:r>
              <a:rPr lang="en-US" altLang="zh-CN" sz="1200" dirty="0" smtClean="0">
                <a:solidFill>
                  <a:srgbClr val="002060"/>
                </a:solidFill>
              </a:rPr>
              <a:t>8</a:t>
            </a:r>
            <a:r>
              <a:rPr lang="zh-CN" altLang="en-US" sz="1200" dirty="0" smtClean="0">
                <a:solidFill>
                  <a:srgbClr val="002060"/>
                </a:solidFill>
              </a:rPr>
              <a:t>行至第</a:t>
            </a:r>
            <a:r>
              <a:rPr lang="en-US" altLang="zh-CN" sz="1200" dirty="0" smtClean="0">
                <a:solidFill>
                  <a:srgbClr val="002060"/>
                </a:solidFill>
              </a:rPr>
              <a:t>15</a:t>
            </a:r>
            <a:r>
              <a:rPr lang="zh-CN" altLang="en-US" sz="1200" dirty="0" smtClean="0">
                <a:solidFill>
                  <a:srgbClr val="002060"/>
                </a:solidFill>
              </a:rPr>
              <a:t>行构成。本章将对各种分支结构的种类</a:t>
            </a:r>
            <a:endParaRPr lang="en-US" altLang="zh-CN" sz="1200" dirty="0" smtClean="0">
              <a:solidFill>
                <a:srgbClr val="002060"/>
              </a:solidFill>
            </a:endParaRPr>
          </a:p>
          <a:p>
            <a:r>
              <a:rPr lang="zh-CN" altLang="en-US" sz="1200" dirty="0" smtClean="0">
                <a:solidFill>
                  <a:srgbClr val="002060"/>
                </a:solidFill>
              </a:rPr>
              <a:t>（</a:t>
            </a:r>
            <a:r>
              <a:rPr lang="zh-CN" altLang="en-US" sz="1200" dirty="0" smtClean="0">
                <a:solidFill>
                  <a:srgbClr val="0070C0"/>
                </a:solidFill>
              </a:rPr>
              <a:t>单分支条件选择结构、双分支条件选择结构以及</a:t>
            </a:r>
            <a:endParaRPr lang="en-US" altLang="zh-CN" sz="1200" dirty="0" smtClean="0">
              <a:solidFill>
                <a:srgbClr val="0070C0"/>
              </a:solidFill>
            </a:endParaRPr>
          </a:p>
          <a:p>
            <a:r>
              <a:rPr lang="zh-CN" altLang="en-US" sz="1200" dirty="0" smtClean="0">
                <a:solidFill>
                  <a:srgbClr val="0070C0"/>
                </a:solidFill>
              </a:rPr>
              <a:t>多分支条件选择结构</a:t>
            </a:r>
            <a:r>
              <a:rPr lang="zh-CN" altLang="en-US" sz="1200" dirty="0" smtClean="0">
                <a:solidFill>
                  <a:srgbClr val="002060"/>
                </a:solidFill>
              </a:rPr>
              <a:t>）及其表达式构成形式和规范</a:t>
            </a:r>
            <a:endParaRPr lang="en-US" altLang="zh-CN" sz="1200" dirty="0" smtClean="0">
              <a:solidFill>
                <a:srgbClr val="002060"/>
              </a:solidFill>
            </a:endParaRPr>
          </a:p>
          <a:p>
            <a:r>
              <a:rPr lang="zh-CN" altLang="en-US" sz="1200" dirty="0" smtClean="0">
                <a:solidFill>
                  <a:srgbClr val="002060"/>
                </a:solidFill>
              </a:rPr>
              <a:t>等内容作详细介绍。</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6</a:t>
            </a:fld>
            <a:endParaRPr lang="zh-CN" altLang="en-US"/>
          </a:p>
        </p:txBody>
      </p:sp>
    </p:spTree>
    <p:extLst>
      <p:ext uri="{BB962C8B-B14F-4D97-AF65-F5344CB8AC3E}">
        <p14:creationId xmlns:p14="http://schemas.microsoft.com/office/powerpoint/2010/main" val="396093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2">
                    <a:lumMod val="75000"/>
                  </a:schemeClr>
                </a:solidFill>
                <a:latin typeface="幼圆" pitchFamily="49" charset="-122"/>
                <a:ea typeface="幼圆" pitchFamily="49" charset="-122"/>
              </a:rPr>
              <a:t>问题分析：天平每次称两个球，即可给两边球的重量做一次判断。对于三个球，任意取两个球，如果天平两边平衡的话，表示两球重量一样，则说明剩下的那个球就是要找的球。如果不一样，则需要将第三个球换掉天平上任意一边的球，进行第二次称重工作。如果天平是平衡的，则换下去的那只球就是要找的球，否则，没有换下去的那只球就是要找的球。由此可知，为保证最少的天平称重次数，即要求程序条件判断的分支数最少就行。程序代码如下：</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2060"/>
                </a:solidFill>
                <a:latin typeface="幼圆" pitchFamily="49" charset="-122"/>
                <a:ea typeface="幼圆" pitchFamily="49" charset="-122"/>
              </a:rPr>
              <a:t>分析：该例为数学中标准的分段函数的例子。其中有四个分段区间需要分别按照四种算法计算函数的值。完整程序如下：</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smtClean="0">
                <a:solidFill>
                  <a:srgbClr val="7030A0"/>
                </a:solidFill>
                <a:latin typeface="幼圆" pitchFamily="49" charset="-122"/>
                <a:ea typeface="幼圆" pitchFamily="49" charset="-122"/>
              </a:rPr>
              <a:t>switch</a:t>
            </a:r>
            <a:r>
              <a:rPr lang="zh-CN" altLang="en-US" sz="1200" dirty="0" smtClean="0">
                <a:solidFill>
                  <a:srgbClr val="7030A0"/>
                </a:solidFill>
                <a:latin typeface="幼圆" pitchFamily="49" charset="-122"/>
                <a:ea typeface="幼圆" pitchFamily="49" charset="-122"/>
              </a:rPr>
              <a:t>这一行里，变量只能是整型或字符型。</a:t>
            </a:r>
            <a:endParaRPr lang="en-US" altLang="zh-CN" sz="1200" dirty="0" smtClean="0">
              <a:solidFill>
                <a:srgbClr val="7030A0"/>
              </a:solidFill>
              <a:latin typeface="幼圆" pitchFamily="49" charset="-122"/>
              <a:ea typeface="幼圆" pitchFamily="49" charset="-122"/>
            </a:endParaRPr>
          </a:p>
          <a:p>
            <a:r>
              <a:rPr lang="en-US" sz="1200" dirty="0" smtClean="0">
                <a:solidFill>
                  <a:srgbClr val="7030A0"/>
                </a:solidFill>
                <a:latin typeface="幼圆" pitchFamily="49" charset="-122"/>
                <a:ea typeface="幼圆" pitchFamily="49" charset="-122"/>
              </a:rPr>
              <a:t>default</a:t>
            </a:r>
            <a:r>
              <a:rPr lang="zh-CN" altLang="en-US" sz="1200" dirty="0" smtClean="0">
                <a:solidFill>
                  <a:srgbClr val="7030A0"/>
                </a:solidFill>
                <a:latin typeface="幼圆" pitchFamily="49" charset="-122"/>
                <a:ea typeface="幼圆" pitchFamily="49" charset="-122"/>
              </a:rPr>
              <a:t>表示当变量值没有匹配到</a:t>
            </a:r>
            <a:r>
              <a:rPr lang="en-US" sz="1200" dirty="0" smtClean="0">
                <a:solidFill>
                  <a:srgbClr val="7030A0"/>
                </a:solidFill>
                <a:latin typeface="幼圆" pitchFamily="49" charset="-122"/>
                <a:ea typeface="幼圆" pitchFamily="49" charset="-122"/>
              </a:rPr>
              <a:t>case</a:t>
            </a:r>
            <a:r>
              <a:rPr lang="zh-CN" altLang="en-US" sz="1200" dirty="0" smtClean="0">
                <a:solidFill>
                  <a:srgbClr val="7030A0"/>
                </a:solidFill>
                <a:latin typeface="幼圆" pitchFamily="49" charset="-122"/>
                <a:ea typeface="幼圆" pitchFamily="49" charset="-122"/>
              </a:rPr>
              <a:t>之后的值时，默认地执行它</a:t>
            </a:r>
            <a:r>
              <a:rPr lang="en-US" sz="1200" dirty="0" smtClean="0">
                <a:solidFill>
                  <a:srgbClr val="7030A0"/>
                </a:solidFill>
                <a:latin typeface="幼圆" pitchFamily="49" charset="-122"/>
                <a:ea typeface="幼圆" pitchFamily="49" charset="-122"/>
              </a:rPr>
              <a:t>(default)</a:t>
            </a:r>
            <a:r>
              <a:rPr lang="zh-CN" altLang="en-US" sz="1200" dirty="0" smtClean="0">
                <a:solidFill>
                  <a:srgbClr val="7030A0"/>
                </a:solidFill>
                <a:latin typeface="幼圆" pitchFamily="49" charset="-122"/>
                <a:ea typeface="幼圆" pitchFamily="49" charset="-122"/>
              </a:rPr>
              <a:t>之后的语句块。</a:t>
            </a:r>
            <a:endParaRPr lang="en-US" altLang="zh-CN" sz="1200" dirty="0" smtClean="0">
              <a:solidFill>
                <a:srgbClr val="7030A0"/>
              </a:solidFill>
              <a:latin typeface="幼圆" pitchFamily="49" charset="-122"/>
              <a:ea typeface="幼圆" pitchFamily="49" charset="-122"/>
            </a:endParaRPr>
          </a:p>
          <a:p>
            <a:r>
              <a:rPr lang="en-US" sz="1200" dirty="0" smtClean="0">
                <a:solidFill>
                  <a:srgbClr val="7030A0"/>
                </a:solidFill>
                <a:latin typeface="幼圆" pitchFamily="49" charset="-122"/>
                <a:ea typeface="幼圆" pitchFamily="49" charset="-122"/>
              </a:rPr>
              <a:t>break</a:t>
            </a:r>
            <a:r>
              <a:rPr lang="zh-CN" altLang="en-US" sz="1200" dirty="0" smtClean="0">
                <a:solidFill>
                  <a:srgbClr val="7030A0"/>
                </a:solidFill>
                <a:latin typeface="幼圆" pitchFamily="49" charset="-122"/>
                <a:ea typeface="幼圆" pitchFamily="49" charset="-122"/>
              </a:rPr>
              <a:t>表示每个</a:t>
            </a:r>
            <a:r>
              <a:rPr lang="en-US" sz="1200" dirty="0" smtClean="0">
                <a:solidFill>
                  <a:srgbClr val="7030A0"/>
                </a:solidFill>
                <a:latin typeface="幼圆" pitchFamily="49" charset="-122"/>
                <a:ea typeface="幼圆" pitchFamily="49" charset="-122"/>
              </a:rPr>
              <a:t>case</a:t>
            </a:r>
            <a:r>
              <a:rPr lang="zh-CN" altLang="en-US" sz="1200" dirty="0" smtClean="0">
                <a:solidFill>
                  <a:srgbClr val="7030A0"/>
                </a:solidFill>
                <a:latin typeface="幼圆" pitchFamily="49" charset="-122"/>
                <a:ea typeface="幼圆" pitchFamily="49" charset="-122"/>
              </a:rPr>
              <a:t>之后的语句块已结束，然后就退出整个</a:t>
            </a:r>
            <a:r>
              <a:rPr lang="en-US" sz="1200" dirty="0" smtClean="0">
                <a:solidFill>
                  <a:srgbClr val="7030A0"/>
                </a:solidFill>
                <a:latin typeface="幼圆" pitchFamily="49" charset="-122"/>
                <a:ea typeface="幼圆" pitchFamily="49" charset="-122"/>
              </a:rPr>
              <a:t>switch</a:t>
            </a:r>
            <a:r>
              <a:rPr lang="zh-CN" altLang="en-US" sz="1200" dirty="0" smtClean="0">
                <a:solidFill>
                  <a:srgbClr val="7030A0"/>
                </a:solidFill>
                <a:latin typeface="幼圆" pitchFamily="49" charset="-122"/>
                <a:ea typeface="幼圆" pitchFamily="49" charset="-122"/>
              </a:rPr>
              <a:t>开关语句结构。</a:t>
            </a:r>
            <a:endParaRPr lang="zh-CN" altLang="en-US" sz="2800" dirty="0" smtClean="0"/>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7030A0"/>
                </a:solidFill>
                <a:latin typeface="幼圆" pitchFamily="49" charset="-122"/>
                <a:ea typeface="幼圆" pitchFamily="49" charset="-122"/>
              </a:rPr>
              <a:t>分析：模拟网络调查，要求输出不同的选项，供网友选择（用户通过简单地输入数字），程序根据网友的选择，输出相应不同的结果。程序代码如下：</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70C0"/>
                </a:solidFill>
                <a:latin typeface="楷体" pitchFamily="49" charset="-122"/>
                <a:ea typeface="楷体" pitchFamily="49" charset="-122"/>
              </a:rPr>
              <a:t>该程序主要目的是要求掌握</a:t>
            </a:r>
            <a:r>
              <a:rPr lang="en-US" altLang="zh-CN" sz="1200" dirty="0" smtClean="0">
                <a:solidFill>
                  <a:srgbClr val="0070C0"/>
                </a:solidFill>
                <a:latin typeface="楷体" pitchFamily="49" charset="-122"/>
                <a:ea typeface="楷体" pitchFamily="49" charset="-122"/>
              </a:rPr>
              <a:t>switch</a:t>
            </a:r>
            <a:r>
              <a:rPr lang="zh-CN" altLang="en-US" sz="1200" dirty="0" smtClean="0">
                <a:solidFill>
                  <a:srgbClr val="0070C0"/>
                </a:solidFill>
                <a:latin typeface="楷体" pitchFamily="49" charset="-122"/>
                <a:ea typeface="楷体" pitchFamily="49" charset="-122"/>
              </a:rPr>
              <a:t>语句的法。</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首先，</a:t>
            </a:r>
            <a:r>
              <a:rPr lang="en-US" altLang="zh-CN" sz="1200" dirty="0" err="1" smtClean="0">
                <a:solidFill>
                  <a:srgbClr val="0070C0"/>
                </a:solidFill>
                <a:latin typeface="楷体" pitchFamily="49" charset="-122"/>
                <a:ea typeface="楷体" pitchFamily="49" charset="-122"/>
              </a:rPr>
              <a:t>int</a:t>
            </a:r>
            <a:r>
              <a:rPr lang="en-US" altLang="zh-CN" sz="1200" dirty="0" smtClean="0">
                <a:solidFill>
                  <a:srgbClr val="0070C0"/>
                </a:solidFill>
                <a:latin typeface="楷体" pitchFamily="49" charset="-122"/>
                <a:ea typeface="楷体" pitchFamily="49" charset="-122"/>
              </a:rPr>
              <a:t> </a:t>
            </a:r>
            <a:r>
              <a:rPr lang="en-US" altLang="zh-CN" sz="1200" dirty="0" err="1" smtClean="0">
                <a:solidFill>
                  <a:srgbClr val="0070C0"/>
                </a:solidFill>
                <a:latin typeface="楷体" pitchFamily="49" charset="-122"/>
                <a:ea typeface="楷体" pitchFamily="49" charset="-122"/>
              </a:rPr>
              <a:t>whatWay</a:t>
            </a:r>
            <a:r>
              <a:rPr lang="zh-CN" altLang="en-US" sz="1200" dirty="0" smtClean="0">
                <a:solidFill>
                  <a:srgbClr val="0070C0"/>
                </a:solidFill>
                <a:latin typeface="楷体" pitchFamily="49" charset="-122"/>
                <a:ea typeface="楷体" pitchFamily="49" charset="-122"/>
              </a:rPr>
              <a:t>定义了一个整型变量，</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准备用来存储用户输入的选择数据。</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然后程序遇上了</a:t>
            </a:r>
            <a:r>
              <a:rPr lang="en-US" altLang="zh-CN" sz="1200" dirty="0" smtClean="0">
                <a:solidFill>
                  <a:srgbClr val="0070C0"/>
                </a:solidFill>
                <a:latin typeface="楷体" pitchFamily="49" charset="-122"/>
                <a:ea typeface="楷体" pitchFamily="49" charset="-122"/>
              </a:rPr>
              <a:t>switch</a:t>
            </a:r>
            <a:r>
              <a:rPr lang="zh-CN" altLang="en-US" sz="1200" dirty="0" smtClean="0">
                <a:solidFill>
                  <a:srgbClr val="0070C0"/>
                </a:solidFill>
                <a:latin typeface="楷体" pitchFamily="49" charset="-122"/>
                <a:ea typeface="楷体" pitchFamily="49" charset="-122"/>
              </a:rPr>
              <a:t>语句，</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即在</a:t>
            </a:r>
            <a:r>
              <a:rPr lang="en-US" altLang="zh-CN" sz="1200" dirty="0" smtClean="0">
                <a:solidFill>
                  <a:srgbClr val="0070C0"/>
                </a:solidFill>
                <a:latin typeface="楷体" pitchFamily="49" charset="-122"/>
                <a:ea typeface="楷体" pitchFamily="49" charset="-122"/>
              </a:rPr>
              <a:t>switch(</a:t>
            </a:r>
            <a:r>
              <a:rPr lang="en-US" altLang="zh-CN" sz="1200" dirty="0" err="1" smtClean="0">
                <a:solidFill>
                  <a:srgbClr val="0070C0"/>
                </a:solidFill>
                <a:latin typeface="楷体" pitchFamily="49" charset="-122"/>
                <a:ea typeface="楷体" pitchFamily="49" charset="-122"/>
              </a:rPr>
              <a:t>whatWay</a:t>
            </a:r>
            <a:r>
              <a:rPr lang="en-US" altLang="zh-CN" sz="1200" dirty="0" smtClean="0">
                <a:solidFill>
                  <a:srgbClr val="0070C0"/>
                </a:solidFill>
                <a:latin typeface="楷体" pitchFamily="49" charset="-122"/>
                <a:ea typeface="楷体" pitchFamily="49" charset="-122"/>
              </a:rPr>
              <a:t>)</a:t>
            </a:r>
            <a:r>
              <a:rPr lang="zh-CN" altLang="en-US" sz="1200" dirty="0" smtClean="0">
                <a:solidFill>
                  <a:srgbClr val="0070C0"/>
                </a:solidFill>
                <a:latin typeface="楷体" pitchFamily="49" charset="-122"/>
                <a:ea typeface="楷体" pitchFamily="49" charset="-122"/>
              </a:rPr>
              <a:t>后，程序将根据</a:t>
            </a:r>
            <a:r>
              <a:rPr lang="en-US" altLang="zh-CN" sz="1200" dirty="0" err="1" smtClean="0">
                <a:solidFill>
                  <a:srgbClr val="0070C0"/>
                </a:solidFill>
                <a:latin typeface="楷体" pitchFamily="49" charset="-122"/>
                <a:ea typeface="楷体" pitchFamily="49" charset="-122"/>
              </a:rPr>
              <a:t>whatWay</a:t>
            </a:r>
            <a:r>
              <a:rPr lang="zh-CN" altLang="en-US" sz="1200" dirty="0" smtClean="0">
                <a:solidFill>
                  <a:srgbClr val="0070C0"/>
                </a:solidFill>
                <a:latin typeface="楷体" pitchFamily="49" charset="-122"/>
                <a:ea typeface="楷体" pitchFamily="49" charset="-122"/>
              </a:rPr>
              <a:t>值，</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在下面的各个</a:t>
            </a:r>
            <a:r>
              <a:rPr lang="en-US" altLang="zh-CN" sz="1200" dirty="0" smtClean="0">
                <a:solidFill>
                  <a:srgbClr val="0070C0"/>
                </a:solidFill>
                <a:latin typeface="楷体" pitchFamily="49" charset="-122"/>
                <a:ea typeface="楷体" pitchFamily="49" charset="-122"/>
              </a:rPr>
              <a:t>case</a:t>
            </a:r>
            <a:r>
              <a:rPr lang="zh-CN" altLang="en-US" sz="1200" dirty="0" smtClean="0">
                <a:solidFill>
                  <a:srgbClr val="0070C0"/>
                </a:solidFill>
                <a:latin typeface="楷体" pitchFamily="49" charset="-122"/>
                <a:ea typeface="楷体" pitchFamily="49" charset="-122"/>
              </a:rPr>
              <a:t>中找到匹配的值。</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本例中</a:t>
            </a:r>
            <a:r>
              <a:rPr lang="en-US" altLang="zh-CN" sz="1200" dirty="0" smtClean="0">
                <a:solidFill>
                  <a:srgbClr val="0070C0"/>
                </a:solidFill>
                <a:latin typeface="楷体" pitchFamily="49" charset="-122"/>
                <a:ea typeface="楷体" pitchFamily="49" charset="-122"/>
              </a:rPr>
              <a:t>switch</a:t>
            </a:r>
            <a:r>
              <a:rPr lang="zh-CN" altLang="en-US" sz="1200" dirty="0" smtClean="0">
                <a:solidFill>
                  <a:srgbClr val="0070C0"/>
                </a:solidFill>
                <a:latin typeface="楷体" pitchFamily="49" charset="-122"/>
                <a:ea typeface="楷体" pitchFamily="49" charset="-122"/>
              </a:rPr>
              <a:t>结构里的五个</a:t>
            </a:r>
            <a:r>
              <a:rPr lang="en-US" altLang="zh-CN" sz="1200" dirty="0" smtClean="0">
                <a:solidFill>
                  <a:srgbClr val="0070C0"/>
                </a:solidFill>
                <a:latin typeface="楷体" pitchFamily="49" charset="-122"/>
                <a:ea typeface="楷体" pitchFamily="49" charset="-122"/>
              </a:rPr>
              <a:t>case</a:t>
            </a:r>
            <a:r>
              <a:rPr lang="zh-CN" altLang="en-US" sz="1200" dirty="0" smtClean="0">
                <a:solidFill>
                  <a:srgbClr val="0070C0"/>
                </a:solidFill>
                <a:latin typeface="楷体" pitchFamily="49" charset="-122"/>
                <a:ea typeface="楷体" pitchFamily="49" charset="-122"/>
              </a:rPr>
              <a:t>分支，</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匹配值的类型为整型，分别是</a:t>
            </a:r>
            <a:r>
              <a:rPr lang="en-US" altLang="zh-CN" sz="1200" dirty="0" smtClean="0">
                <a:solidFill>
                  <a:srgbClr val="0070C0"/>
                </a:solidFill>
                <a:latin typeface="楷体" pitchFamily="49" charset="-122"/>
                <a:ea typeface="楷体" pitchFamily="49" charset="-122"/>
              </a:rPr>
              <a:t>1</a:t>
            </a:r>
            <a:r>
              <a:rPr lang="zh-CN" altLang="en-US" sz="1200" dirty="0" smtClean="0">
                <a:solidFill>
                  <a:srgbClr val="0070C0"/>
                </a:solidFill>
                <a:latin typeface="楷体" pitchFamily="49" charset="-122"/>
                <a:ea typeface="楷体" pitchFamily="49" charset="-122"/>
              </a:rPr>
              <a:t>、</a:t>
            </a:r>
            <a:r>
              <a:rPr lang="en-US" altLang="zh-CN" sz="1200" dirty="0" smtClean="0">
                <a:solidFill>
                  <a:srgbClr val="0070C0"/>
                </a:solidFill>
                <a:latin typeface="楷体" pitchFamily="49" charset="-122"/>
                <a:ea typeface="楷体" pitchFamily="49" charset="-122"/>
              </a:rPr>
              <a:t>2</a:t>
            </a:r>
            <a:r>
              <a:rPr lang="zh-CN" altLang="en-US" sz="1200" dirty="0" smtClean="0">
                <a:solidFill>
                  <a:srgbClr val="0070C0"/>
                </a:solidFill>
                <a:latin typeface="楷体" pitchFamily="49" charset="-122"/>
                <a:ea typeface="楷体" pitchFamily="49" charset="-122"/>
              </a:rPr>
              <a:t>、</a:t>
            </a:r>
            <a:r>
              <a:rPr lang="en-US" altLang="zh-CN" sz="1200" dirty="0" smtClean="0">
                <a:solidFill>
                  <a:srgbClr val="0070C0"/>
                </a:solidFill>
                <a:latin typeface="楷体" pitchFamily="49" charset="-122"/>
                <a:ea typeface="楷体" pitchFamily="49" charset="-122"/>
              </a:rPr>
              <a:t>3</a:t>
            </a:r>
            <a:r>
              <a:rPr lang="zh-CN" altLang="en-US" sz="1200" dirty="0" smtClean="0">
                <a:solidFill>
                  <a:srgbClr val="0070C0"/>
                </a:solidFill>
                <a:latin typeface="楷体" pitchFamily="49" charset="-122"/>
                <a:ea typeface="楷体" pitchFamily="49" charset="-122"/>
              </a:rPr>
              <a:t>、</a:t>
            </a:r>
            <a:r>
              <a:rPr lang="en-US" altLang="zh-CN" sz="1200" dirty="0" smtClean="0">
                <a:solidFill>
                  <a:srgbClr val="0070C0"/>
                </a:solidFill>
                <a:latin typeface="楷体" pitchFamily="49" charset="-122"/>
                <a:ea typeface="楷体" pitchFamily="49" charset="-122"/>
              </a:rPr>
              <a:t>4</a:t>
            </a:r>
            <a:r>
              <a:rPr lang="zh-CN" altLang="en-US" sz="1200" dirty="0" smtClean="0">
                <a:solidFill>
                  <a:srgbClr val="0070C0"/>
                </a:solidFill>
                <a:latin typeface="楷体" pitchFamily="49" charset="-122"/>
                <a:ea typeface="楷体" pitchFamily="49" charset="-122"/>
              </a:rPr>
              <a:t>、</a:t>
            </a:r>
            <a:r>
              <a:rPr lang="en-US" altLang="zh-CN" sz="1200" dirty="0" smtClean="0">
                <a:solidFill>
                  <a:srgbClr val="0070C0"/>
                </a:solidFill>
                <a:latin typeface="楷体" pitchFamily="49" charset="-122"/>
                <a:ea typeface="楷体" pitchFamily="49" charset="-122"/>
              </a:rPr>
              <a:t>5</a:t>
            </a:r>
            <a:r>
              <a:rPr lang="zh-CN" altLang="en-US" sz="1200" dirty="0" smtClean="0">
                <a:solidFill>
                  <a:srgbClr val="0070C0"/>
                </a:solidFill>
                <a:latin typeface="楷体" pitchFamily="49" charset="-122"/>
                <a:ea typeface="楷体" pitchFamily="49" charset="-122"/>
              </a:rPr>
              <a:t>。</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如果调查者输入的是</a:t>
            </a:r>
            <a:r>
              <a:rPr lang="en-US" altLang="zh-CN" sz="1200" dirty="0" smtClean="0">
                <a:solidFill>
                  <a:srgbClr val="0070C0"/>
                </a:solidFill>
                <a:latin typeface="楷体" pitchFamily="49" charset="-122"/>
                <a:ea typeface="楷体" pitchFamily="49" charset="-122"/>
              </a:rPr>
              <a:t>2</a:t>
            </a:r>
            <a:r>
              <a:rPr lang="zh-CN" altLang="en-US" sz="1200" dirty="0" smtClean="0">
                <a:solidFill>
                  <a:srgbClr val="0070C0"/>
                </a:solidFill>
                <a:latin typeface="楷体" pitchFamily="49" charset="-122"/>
                <a:ea typeface="楷体" pitchFamily="49" charset="-122"/>
              </a:rPr>
              <a:t>，则程序进入</a:t>
            </a:r>
            <a:r>
              <a:rPr lang="en-US" altLang="zh-CN" sz="1200" dirty="0" smtClean="0">
                <a:solidFill>
                  <a:srgbClr val="0070C0"/>
                </a:solidFill>
                <a:latin typeface="楷体" pitchFamily="49" charset="-122"/>
                <a:ea typeface="楷体" pitchFamily="49" charset="-122"/>
              </a:rPr>
              <a:t>case 2</a:t>
            </a:r>
            <a:r>
              <a:rPr lang="zh-CN" altLang="en-US" sz="1200" dirty="0" smtClean="0">
                <a:solidFill>
                  <a:srgbClr val="0070C0"/>
                </a:solidFill>
                <a:latin typeface="楷体" pitchFamily="49" charset="-122"/>
                <a:ea typeface="楷体" pitchFamily="49" charset="-122"/>
              </a:rPr>
              <a:t>：</a:t>
            </a:r>
            <a:endParaRPr lang="en-US" altLang="zh-CN" sz="1200" dirty="0" smtClean="0">
              <a:solidFill>
                <a:srgbClr val="0070C0"/>
              </a:solidFill>
              <a:latin typeface="楷体" pitchFamily="49" charset="-122"/>
              <a:ea typeface="楷体" pitchFamily="49" charset="-122"/>
            </a:endParaRPr>
          </a:p>
          <a:p>
            <a:r>
              <a:rPr lang="zh-CN" altLang="en-US" sz="1200" dirty="0" smtClean="0">
                <a:solidFill>
                  <a:srgbClr val="0070C0"/>
                </a:solidFill>
                <a:latin typeface="楷体" pitchFamily="49" charset="-122"/>
                <a:ea typeface="楷体" pitchFamily="49" charset="-122"/>
              </a:rPr>
              <a:t>后面的分支语句块。</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29</a:t>
            </a:fld>
            <a:endParaRPr lang="zh-CN" altLang="en-US"/>
          </a:p>
        </p:txBody>
      </p:sp>
    </p:spTree>
    <p:extLst>
      <p:ext uri="{BB962C8B-B14F-4D97-AF65-F5344CB8AC3E}">
        <p14:creationId xmlns:p14="http://schemas.microsoft.com/office/powerpoint/2010/main" val="29659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smtClean="0">
                <a:latin typeface="华文新魏" pitchFamily="2" charset="-122"/>
                <a:ea typeface="华文新魏" pitchFamily="2" charset="-122"/>
              </a:rPr>
              <a:t>switch</a:t>
            </a:r>
            <a:r>
              <a:rPr lang="zh-CN" altLang="en-US" sz="1200" dirty="0" smtClean="0">
                <a:latin typeface="华文新魏" pitchFamily="2" charset="-122"/>
                <a:ea typeface="华文新魏" pitchFamily="2" charset="-122"/>
              </a:rPr>
              <a:t>结构中</a:t>
            </a:r>
            <a:r>
              <a:rPr lang="en-US" sz="1200" dirty="0" smtClean="0">
                <a:latin typeface="华文新魏" pitchFamily="2" charset="-122"/>
                <a:ea typeface="华文新魏" pitchFamily="2" charset="-122"/>
              </a:rPr>
              <a:t>case</a:t>
            </a:r>
            <a:r>
              <a:rPr lang="zh-CN" altLang="en-US" sz="1200" dirty="0" smtClean="0">
                <a:latin typeface="华文新魏" pitchFamily="2" charset="-122"/>
                <a:ea typeface="华文新魏" pitchFamily="2" charset="-122"/>
              </a:rPr>
              <a:t>之后可以是直接的常量数值，但不能是变量或带有变量的表达式。当然也不能是实型数或带有实数的常量表达式。</a:t>
            </a:r>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70C0"/>
                </a:solidFill>
                <a:latin typeface="华文新魏" pitchFamily="2" charset="-122"/>
                <a:ea typeface="华文新魏" pitchFamily="2" charset="-122"/>
              </a:rPr>
              <a:t>通常情况，</a:t>
            </a:r>
            <a:r>
              <a:rPr lang="en-US" sz="1200" dirty="0" smtClean="0">
                <a:solidFill>
                  <a:srgbClr val="0070C0"/>
                </a:solidFill>
                <a:latin typeface="华文新魏" pitchFamily="2" charset="-122"/>
                <a:ea typeface="华文新魏" pitchFamily="2" charset="-122"/>
              </a:rPr>
              <a:t>default</a:t>
            </a:r>
            <a:r>
              <a:rPr lang="zh-CN" altLang="en-US" sz="1200" dirty="0" smtClean="0">
                <a:solidFill>
                  <a:srgbClr val="0070C0"/>
                </a:solidFill>
                <a:latin typeface="华文新魏" pitchFamily="2" charset="-122"/>
                <a:ea typeface="华文新魏" pitchFamily="2" charset="-122"/>
              </a:rPr>
              <a:t>是放在</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整个分支结构的最后，其中的分支语句块中就不需要</a:t>
            </a:r>
            <a:r>
              <a:rPr lang="en-US" sz="1200" dirty="0" smtClean="0">
                <a:solidFill>
                  <a:srgbClr val="0070C0"/>
                </a:solidFill>
                <a:latin typeface="华文新魏" pitchFamily="2" charset="-122"/>
                <a:ea typeface="华文新魏" pitchFamily="2" charset="-122"/>
              </a:rPr>
              <a:t>break</a:t>
            </a:r>
            <a:r>
              <a:rPr lang="zh-CN" altLang="en-US" sz="1200" dirty="0" smtClean="0">
                <a:solidFill>
                  <a:srgbClr val="0070C0"/>
                </a:solidFill>
                <a:latin typeface="华文新魏" pitchFamily="2" charset="-122"/>
                <a:ea typeface="华文新魏" pitchFamily="2" charset="-122"/>
              </a:rPr>
              <a:t>语句来结束</a:t>
            </a:r>
            <a:r>
              <a:rPr lang="en-US" sz="1200" dirty="0" smtClean="0">
                <a:solidFill>
                  <a:srgbClr val="0070C0"/>
                </a:solidFill>
                <a:latin typeface="华文新魏" pitchFamily="2" charset="-122"/>
                <a:ea typeface="华文新魏" pitchFamily="2" charset="-122"/>
              </a:rPr>
              <a:t>default</a:t>
            </a:r>
            <a:r>
              <a:rPr lang="zh-CN" altLang="en-US" sz="1200" dirty="0" smtClean="0">
                <a:solidFill>
                  <a:srgbClr val="0070C0"/>
                </a:solidFill>
                <a:latin typeface="华文新魏" pitchFamily="2" charset="-122"/>
                <a:ea typeface="华文新魏" pitchFamily="2" charset="-122"/>
              </a:rPr>
              <a:t>的语句块。然而，</a:t>
            </a:r>
            <a:r>
              <a:rPr lang="en-US" sz="1200" dirty="0" smtClean="0">
                <a:solidFill>
                  <a:srgbClr val="0070C0"/>
                </a:solidFill>
                <a:latin typeface="华文新魏" pitchFamily="2" charset="-122"/>
                <a:ea typeface="华文新魏" pitchFamily="2" charset="-122"/>
              </a:rPr>
              <a:t>default</a:t>
            </a:r>
            <a:r>
              <a:rPr lang="zh-CN" altLang="en-US" sz="1200" dirty="0" smtClean="0">
                <a:solidFill>
                  <a:srgbClr val="0070C0"/>
                </a:solidFill>
                <a:latin typeface="华文新魏" pitchFamily="2" charset="-122"/>
                <a:ea typeface="华文新魏" pitchFamily="2" charset="-122"/>
              </a:rPr>
              <a:t>语句是可以随意放在</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结构中的任意位置上的。当</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变量的值在所有</a:t>
            </a:r>
            <a:r>
              <a:rPr lang="en-US" sz="1200" dirty="0" smtClean="0">
                <a:solidFill>
                  <a:srgbClr val="0070C0"/>
                </a:solidFill>
                <a:latin typeface="华文新魏" pitchFamily="2" charset="-122"/>
                <a:ea typeface="华文新魏" pitchFamily="2" charset="-122"/>
              </a:rPr>
              <a:t>case</a:t>
            </a:r>
            <a:r>
              <a:rPr lang="zh-CN" altLang="en-US" sz="1200" dirty="0" smtClean="0">
                <a:solidFill>
                  <a:srgbClr val="0070C0"/>
                </a:solidFill>
                <a:latin typeface="华文新魏" pitchFamily="2" charset="-122"/>
                <a:ea typeface="华文新魏" pitchFamily="2" charset="-122"/>
              </a:rPr>
              <a:t>中都找不到匹配的时候，就会去执行没有放在</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结构中最后的</a:t>
            </a:r>
            <a:r>
              <a:rPr lang="en-US" sz="1200" dirty="0" smtClean="0">
                <a:solidFill>
                  <a:srgbClr val="0070C0"/>
                </a:solidFill>
                <a:latin typeface="华文新魏" pitchFamily="2" charset="-122"/>
                <a:ea typeface="华文新魏" pitchFamily="2" charset="-122"/>
              </a:rPr>
              <a:t>default</a:t>
            </a:r>
            <a:r>
              <a:rPr lang="zh-CN" altLang="en-US" sz="1200" dirty="0" smtClean="0">
                <a:solidFill>
                  <a:srgbClr val="0070C0"/>
                </a:solidFill>
                <a:latin typeface="华文新魏" pitchFamily="2" charset="-122"/>
                <a:ea typeface="华文新魏" pitchFamily="2" charset="-122"/>
              </a:rPr>
              <a:t>语句后面的语句块，若</a:t>
            </a:r>
            <a:r>
              <a:rPr lang="en-US" sz="1200" dirty="0" smtClean="0">
                <a:solidFill>
                  <a:srgbClr val="0070C0"/>
                </a:solidFill>
                <a:latin typeface="华文新魏" pitchFamily="2" charset="-122"/>
                <a:ea typeface="华文新魏" pitchFamily="2" charset="-122"/>
              </a:rPr>
              <a:t>default</a:t>
            </a:r>
            <a:r>
              <a:rPr lang="zh-CN" altLang="en-US" sz="1200" dirty="0" smtClean="0">
                <a:solidFill>
                  <a:srgbClr val="0070C0"/>
                </a:solidFill>
                <a:latin typeface="华文新魏" pitchFamily="2" charset="-122"/>
                <a:ea typeface="华文新魏" pitchFamily="2" charset="-122"/>
              </a:rPr>
              <a:t>语句块中没有</a:t>
            </a:r>
            <a:r>
              <a:rPr lang="en-US" sz="1200" dirty="0" smtClean="0">
                <a:solidFill>
                  <a:srgbClr val="0070C0"/>
                </a:solidFill>
                <a:latin typeface="华文新魏" pitchFamily="2" charset="-122"/>
                <a:ea typeface="华文新魏" pitchFamily="2" charset="-122"/>
              </a:rPr>
              <a:t>break</a:t>
            </a:r>
            <a:r>
              <a:rPr lang="zh-CN" altLang="en-US" sz="1200" dirty="0" smtClean="0">
                <a:solidFill>
                  <a:srgbClr val="0070C0"/>
                </a:solidFill>
                <a:latin typeface="华文新魏" pitchFamily="2" charset="-122"/>
                <a:ea typeface="华文新魏" pitchFamily="2" charset="-122"/>
              </a:rPr>
              <a:t>语句，则会出现前面讲到的继续执行后续</a:t>
            </a:r>
            <a:r>
              <a:rPr lang="en-US" sz="1200" dirty="0" smtClean="0">
                <a:solidFill>
                  <a:srgbClr val="0070C0"/>
                </a:solidFill>
                <a:latin typeface="华文新魏" pitchFamily="2" charset="-122"/>
                <a:ea typeface="华文新魏" pitchFamily="2" charset="-122"/>
              </a:rPr>
              <a:t>case</a:t>
            </a:r>
            <a:r>
              <a:rPr lang="zh-CN" altLang="en-US" sz="1200" dirty="0" smtClean="0">
                <a:solidFill>
                  <a:srgbClr val="0070C0"/>
                </a:solidFill>
                <a:latin typeface="华文新魏" pitchFamily="2" charset="-122"/>
                <a:ea typeface="华文新魏" pitchFamily="2" charset="-122"/>
              </a:rPr>
              <a:t>语句中的相关语句块中的语句。</a:t>
            </a:r>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35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2060"/>
                </a:solidFill>
                <a:latin typeface="幼圆" pitchFamily="49" charset="-122"/>
                <a:ea typeface="幼圆" pitchFamily="49" charset="-122"/>
              </a:rPr>
              <a:t>但并不是任何情况下</a:t>
            </a:r>
            <a:r>
              <a:rPr lang="en-US" sz="1200" dirty="0" smtClean="0">
                <a:solidFill>
                  <a:srgbClr val="002060"/>
                </a:solidFill>
                <a:latin typeface="幼圆" pitchFamily="49" charset="-122"/>
                <a:ea typeface="幼圆" pitchFamily="49" charset="-122"/>
              </a:rPr>
              <a:t>case</a:t>
            </a:r>
            <a:r>
              <a:rPr lang="zh-CN" altLang="en-US" sz="1200" dirty="0" smtClean="0">
                <a:solidFill>
                  <a:srgbClr val="002060"/>
                </a:solidFill>
                <a:latin typeface="幼圆" pitchFamily="49" charset="-122"/>
                <a:ea typeface="幼圆" pitchFamily="49" charset="-122"/>
              </a:rPr>
              <a:t>分支都可以不加</a:t>
            </a:r>
            <a:r>
              <a:rPr lang="en-US" sz="1200" dirty="0" smtClean="0">
                <a:solidFill>
                  <a:srgbClr val="002060"/>
                </a:solidFill>
                <a:latin typeface="幼圆" pitchFamily="49" charset="-122"/>
                <a:ea typeface="幼圆" pitchFamily="49" charset="-122"/>
              </a:rPr>
              <a:t>{}</a:t>
            </a:r>
            <a:r>
              <a:rPr lang="zh-CN" altLang="en-US" sz="1200" dirty="0" smtClean="0">
                <a:solidFill>
                  <a:srgbClr val="002060"/>
                </a:solidFill>
                <a:latin typeface="幼圆" pitchFamily="49" charset="-122"/>
                <a:ea typeface="幼圆" pitchFamily="49" charset="-122"/>
              </a:rPr>
              <a:t>，如想在某个</a:t>
            </a:r>
            <a:r>
              <a:rPr lang="en-US" sz="1200" dirty="0" smtClean="0">
                <a:solidFill>
                  <a:srgbClr val="002060"/>
                </a:solidFill>
                <a:latin typeface="幼圆" pitchFamily="49" charset="-122"/>
                <a:ea typeface="幼圆" pitchFamily="49" charset="-122"/>
              </a:rPr>
              <a:t>case</a:t>
            </a:r>
            <a:r>
              <a:rPr lang="zh-CN" altLang="en-US" sz="1200" dirty="0" smtClean="0">
                <a:solidFill>
                  <a:srgbClr val="002060"/>
                </a:solidFill>
                <a:latin typeface="幼圆" pitchFamily="49" charset="-122"/>
                <a:ea typeface="幼圆" pitchFamily="49" charset="-122"/>
              </a:rPr>
              <a:t>里定义一个变量时，如下程序段所示就是错误的用法。</a:t>
            </a:r>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36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2060"/>
                </a:solidFill>
                <a:latin typeface="幼圆" pitchFamily="49" charset="-122"/>
                <a:ea typeface="幼圆" pitchFamily="49" charset="-122"/>
              </a:rPr>
              <a:t>但并不是任何情况下</a:t>
            </a:r>
            <a:r>
              <a:rPr lang="en-US" sz="1200" dirty="0" smtClean="0">
                <a:solidFill>
                  <a:srgbClr val="002060"/>
                </a:solidFill>
                <a:latin typeface="幼圆" pitchFamily="49" charset="-122"/>
                <a:ea typeface="幼圆" pitchFamily="49" charset="-122"/>
              </a:rPr>
              <a:t>case</a:t>
            </a:r>
            <a:r>
              <a:rPr lang="zh-CN" altLang="en-US" sz="1200" dirty="0" smtClean="0">
                <a:solidFill>
                  <a:srgbClr val="002060"/>
                </a:solidFill>
                <a:latin typeface="幼圆" pitchFamily="49" charset="-122"/>
                <a:ea typeface="幼圆" pitchFamily="49" charset="-122"/>
              </a:rPr>
              <a:t>分支都可以不加</a:t>
            </a:r>
            <a:r>
              <a:rPr lang="en-US" sz="1200" dirty="0" smtClean="0">
                <a:solidFill>
                  <a:srgbClr val="002060"/>
                </a:solidFill>
                <a:latin typeface="幼圆" pitchFamily="49" charset="-122"/>
                <a:ea typeface="幼圆" pitchFamily="49" charset="-122"/>
              </a:rPr>
              <a:t>{}</a:t>
            </a:r>
            <a:r>
              <a:rPr lang="zh-CN" altLang="en-US" sz="1200" dirty="0" smtClean="0">
                <a:solidFill>
                  <a:srgbClr val="002060"/>
                </a:solidFill>
                <a:latin typeface="幼圆" pitchFamily="49" charset="-122"/>
                <a:ea typeface="幼圆" pitchFamily="49" charset="-122"/>
              </a:rPr>
              <a:t>，如想在某个</a:t>
            </a:r>
            <a:r>
              <a:rPr lang="en-US" sz="1200" dirty="0" smtClean="0">
                <a:solidFill>
                  <a:srgbClr val="002060"/>
                </a:solidFill>
                <a:latin typeface="幼圆" pitchFamily="49" charset="-122"/>
                <a:ea typeface="幼圆" pitchFamily="49" charset="-122"/>
              </a:rPr>
              <a:t>case</a:t>
            </a:r>
            <a:r>
              <a:rPr lang="zh-CN" altLang="en-US" sz="1200" smtClean="0">
                <a:solidFill>
                  <a:srgbClr val="002060"/>
                </a:solidFill>
                <a:latin typeface="幼圆" pitchFamily="49" charset="-122"/>
                <a:ea typeface="幼圆" pitchFamily="49" charset="-122"/>
              </a:rPr>
              <a:t>里定义一个变量时，如下程序段所示就是错误的用法。</a:t>
            </a:r>
            <a:endParaRPr lang="zh-CN" altLang="en-US"/>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37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70C0"/>
                </a:solidFill>
                <a:latin typeface="华文新魏" pitchFamily="2" charset="-122"/>
                <a:ea typeface="华文新魏" pitchFamily="2" charset="-122"/>
              </a:rPr>
              <a:t>程序分析，在百分制成绩中主要起区分等级作用的并不是个位上的数，而是十位或百位上的数。如果我们能把十位上的数取出来，那么最多也就只有十个分支了。下面我们就来看一下用</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开关语句实现多分支情况的程序。</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40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zh-CN" altLang="en-US" sz="1200" dirty="0" smtClean="0">
                <a:solidFill>
                  <a:srgbClr val="0070C0"/>
                </a:solidFill>
                <a:latin typeface="幼圆" pitchFamily="49" charset="-122"/>
                <a:ea typeface="幼圆" pitchFamily="49" charset="-122"/>
              </a:rPr>
              <a:t>其语义是：如果表达式的值为真，则执行其</a:t>
            </a:r>
            <a:endParaRPr lang="en-US" altLang="zh-CN" sz="1200" dirty="0" smtClean="0">
              <a:solidFill>
                <a:srgbClr val="0070C0"/>
              </a:solidFill>
              <a:latin typeface="幼圆" pitchFamily="49" charset="-122"/>
              <a:ea typeface="幼圆" pitchFamily="49" charset="-122"/>
            </a:endParaRPr>
          </a:p>
          <a:p>
            <a:pPr>
              <a:buNone/>
            </a:pPr>
            <a:r>
              <a:rPr lang="zh-CN" altLang="en-US" sz="1200" dirty="0" smtClean="0">
                <a:solidFill>
                  <a:srgbClr val="0070C0"/>
                </a:solidFill>
                <a:latin typeface="幼圆" pitchFamily="49" charset="-122"/>
                <a:ea typeface="幼圆" pitchFamily="49" charset="-122"/>
              </a:rPr>
              <a:t>后的语句块，否则不执行该语句块中的语句，</a:t>
            </a:r>
            <a:endParaRPr lang="en-US" altLang="zh-CN" sz="1200" dirty="0" smtClean="0">
              <a:solidFill>
                <a:srgbClr val="0070C0"/>
              </a:solidFill>
              <a:latin typeface="幼圆" pitchFamily="49" charset="-122"/>
              <a:ea typeface="幼圆" pitchFamily="49" charset="-122"/>
            </a:endParaRPr>
          </a:p>
          <a:p>
            <a:pPr>
              <a:buNone/>
            </a:pPr>
            <a:r>
              <a:rPr lang="zh-CN" altLang="en-US" sz="1200" dirty="0" smtClean="0">
                <a:solidFill>
                  <a:srgbClr val="0070C0"/>
                </a:solidFill>
                <a:latin typeface="幼圆" pitchFamily="49" charset="-122"/>
                <a:ea typeface="幼圆" pitchFamily="49" charset="-122"/>
              </a:rPr>
              <a:t>继续执行该单分支条件选择结构之后的语句。</a:t>
            </a:r>
            <a:endParaRPr lang="en-US" altLang="zh-CN" sz="1200" dirty="0" smtClean="0">
              <a:solidFill>
                <a:srgbClr val="0070C0"/>
              </a:solidFill>
              <a:latin typeface="幼圆" pitchFamily="49" charset="-122"/>
              <a:ea typeface="幼圆" pitchFamily="49" charset="-122"/>
            </a:endParaRPr>
          </a:p>
          <a:p>
            <a:pPr>
              <a:buNone/>
            </a:pPr>
            <a:r>
              <a:rPr lang="zh-CN" altLang="en-US" sz="1200" dirty="0" smtClean="0">
                <a:solidFill>
                  <a:srgbClr val="0070C0"/>
                </a:solidFill>
                <a:latin typeface="幼圆" pitchFamily="49" charset="-122"/>
                <a:ea typeface="幼圆" pitchFamily="49" charset="-122"/>
              </a:rPr>
              <a:t>单分支条件选择结构的流程图如图所示。</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7</a:t>
            </a:fld>
            <a:endParaRPr lang="zh-CN" altLang="en-US"/>
          </a:p>
        </p:txBody>
      </p:sp>
    </p:spTree>
    <p:extLst>
      <p:ext uri="{BB962C8B-B14F-4D97-AF65-F5344CB8AC3E}">
        <p14:creationId xmlns:p14="http://schemas.microsoft.com/office/powerpoint/2010/main" val="839822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70C0"/>
                </a:solidFill>
                <a:latin typeface="华文新魏" pitchFamily="2" charset="-122"/>
                <a:ea typeface="华文新魏" pitchFamily="2" charset="-122"/>
              </a:rPr>
              <a:t>程序分析，在百分制成绩中主要起区分等级作用的并不是个位上的数，而是十位或百位上的数。如果我们能把十位上的数取出来，那么最多也就只有十个分支了。下面我们就来看一下用</a:t>
            </a:r>
            <a:r>
              <a:rPr lang="en-US" sz="1200" dirty="0" smtClean="0">
                <a:solidFill>
                  <a:srgbClr val="0070C0"/>
                </a:solidFill>
                <a:latin typeface="华文新魏" pitchFamily="2" charset="-122"/>
                <a:ea typeface="华文新魏" pitchFamily="2" charset="-122"/>
              </a:rPr>
              <a:t>switch</a:t>
            </a:r>
            <a:r>
              <a:rPr lang="zh-CN" altLang="en-US" sz="1200" dirty="0" smtClean="0">
                <a:solidFill>
                  <a:srgbClr val="0070C0"/>
                </a:solidFill>
                <a:latin typeface="华文新魏" pitchFamily="2" charset="-122"/>
                <a:ea typeface="华文新魏" pitchFamily="2" charset="-122"/>
              </a:rPr>
              <a:t>开关语句实现多分支情况的程序。</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41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chemeClr val="accent1">
                    <a:lumMod val="60000"/>
                    <a:lumOff val="40000"/>
                  </a:schemeClr>
                </a:solidFill>
                <a:latin typeface="楷体" pitchFamily="49" charset="-122"/>
                <a:ea typeface="楷体" pitchFamily="49" charset="-122"/>
              </a:rPr>
              <a:t>分析：一元二次方程中，若系数</a:t>
            </a:r>
            <a:r>
              <a:rPr lang="en-US" sz="1200" b="1" dirty="0" smtClean="0">
                <a:solidFill>
                  <a:schemeClr val="accent1">
                    <a:lumMod val="60000"/>
                    <a:lumOff val="40000"/>
                  </a:schemeClr>
                </a:solidFill>
                <a:latin typeface="楷体" pitchFamily="49" charset="-122"/>
                <a:ea typeface="楷体" pitchFamily="49" charset="-122"/>
              </a:rPr>
              <a:t>a</a:t>
            </a:r>
            <a:r>
              <a:rPr lang="zh-CN" altLang="en-US" sz="1200" b="1" dirty="0" smtClean="0">
                <a:solidFill>
                  <a:schemeClr val="accent1">
                    <a:lumMod val="60000"/>
                    <a:lumOff val="40000"/>
                  </a:schemeClr>
                </a:solidFill>
                <a:latin typeface="楷体" pitchFamily="49" charset="-122"/>
                <a:ea typeface="楷体" pitchFamily="49" charset="-122"/>
              </a:rPr>
              <a:t>为零，则说明该方程是一元一次方程，若一元一次方程的系数</a:t>
            </a:r>
            <a:r>
              <a:rPr lang="en-US" sz="1200" b="1" dirty="0" smtClean="0">
                <a:solidFill>
                  <a:schemeClr val="accent1">
                    <a:lumMod val="60000"/>
                    <a:lumOff val="40000"/>
                  </a:schemeClr>
                </a:solidFill>
                <a:latin typeface="楷体" pitchFamily="49" charset="-122"/>
                <a:ea typeface="楷体" pitchFamily="49" charset="-122"/>
              </a:rPr>
              <a:t>b</a:t>
            </a:r>
            <a:r>
              <a:rPr lang="zh-CN" altLang="en-US" sz="1200" b="1" dirty="0" smtClean="0">
                <a:solidFill>
                  <a:schemeClr val="accent1">
                    <a:lumMod val="60000"/>
                    <a:lumOff val="40000"/>
                  </a:schemeClr>
                </a:solidFill>
                <a:latin typeface="楷体" pitchFamily="49" charset="-122"/>
                <a:ea typeface="楷体" pitchFamily="49" charset="-122"/>
              </a:rPr>
              <a:t>不为零，则一元一次方程的根只有一个根，若</a:t>
            </a:r>
            <a:r>
              <a:rPr lang="en-US" sz="1200" b="1" dirty="0" smtClean="0">
                <a:solidFill>
                  <a:schemeClr val="accent1">
                    <a:lumMod val="60000"/>
                    <a:lumOff val="40000"/>
                  </a:schemeClr>
                </a:solidFill>
                <a:latin typeface="楷体" pitchFamily="49" charset="-122"/>
                <a:ea typeface="楷体" pitchFamily="49" charset="-122"/>
              </a:rPr>
              <a:t>b</a:t>
            </a:r>
            <a:r>
              <a:rPr lang="zh-CN" altLang="en-US" sz="1200" b="1" dirty="0" smtClean="0">
                <a:solidFill>
                  <a:schemeClr val="accent1">
                    <a:lumMod val="60000"/>
                    <a:lumOff val="40000"/>
                  </a:schemeClr>
                </a:solidFill>
                <a:latin typeface="楷体" pitchFamily="49" charset="-122"/>
                <a:ea typeface="楷体" pitchFamily="49" charset="-122"/>
              </a:rPr>
              <a:t>为零，则不能构成方程，输入数据有误；若系数</a:t>
            </a:r>
            <a:r>
              <a:rPr lang="en-US" sz="1200" b="1" dirty="0" smtClean="0">
                <a:solidFill>
                  <a:schemeClr val="accent1">
                    <a:lumMod val="60000"/>
                    <a:lumOff val="40000"/>
                  </a:schemeClr>
                </a:solidFill>
                <a:latin typeface="楷体" pitchFamily="49" charset="-122"/>
                <a:ea typeface="楷体" pitchFamily="49" charset="-122"/>
              </a:rPr>
              <a:t>a</a:t>
            </a:r>
            <a:r>
              <a:rPr lang="zh-CN" altLang="en-US" sz="1200" b="1" dirty="0" smtClean="0">
                <a:solidFill>
                  <a:schemeClr val="accent1">
                    <a:lumMod val="60000"/>
                    <a:lumOff val="40000"/>
                  </a:schemeClr>
                </a:solidFill>
                <a:latin typeface="楷体" pitchFamily="49" charset="-122"/>
                <a:ea typeface="楷体" pitchFamily="49" charset="-122"/>
              </a:rPr>
              <a:t>不为零，那么，一元二次方程根的计算公式中</a:t>
            </a:r>
            <a:r>
              <a:rPr lang="en-US" sz="1200" b="1" dirty="0" smtClean="0">
                <a:solidFill>
                  <a:schemeClr val="accent1">
                    <a:lumMod val="60000"/>
                    <a:lumOff val="40000"/>
                  </a:schemeClr>
                </a:solidFill>
                <a:latin typeface="楷体" pitchFamily="49" charset="-122"/>
                <a:ea typeface="楷体" pitchFamily="49" charset="-122"/>
              </a:rPr>
              <a:t>delta</a:t>
            </a:r>
            <a:r>
              <a:rPr lang="zh-CN" altLang="en-US" sz="1200" b="1" dirty="0" smtClean="0">
                <a:solidFill>
                  <a:schemeClr val="accent1">
                    <a:lumMod val="60000"/>
                    <a:lumOff val="40000"/>
                  </a:schemeClr>
                </a:solidFill>
                <a:latin typeface="楷体" pitchFamily="49" charset="-122"/>
                <a:ea typeface="楷体" pitchFamily="49" charset="-122"/>
              </a:rPr>
              <a:t>的值是判断方程根特性的重要依据。若</a:t>
            </a:r>
            <a:r>
              <a:rPr lang="en-US" sz="1200" b="1" dirty="0" smtClean="0">
                <a:solidFill>
                  <a:schemeClr val="accent1">
                    <a:lumMod val="60000"/>
                    <a:lumOff val="40000"/>
                  </a:schemeClr>
                </a:solidFill>
                <a:latin typeface="楷体" pitchFamily="49" charset="-122"/>
                <a:ea typeface="楷体" pitchFamily="49" charset="-122"/>
              </a:rPr>
              <a:t>delta</a:t>
            </a:r>
            <a:r>
              <a:rPr lang="zh-CN" altLang="en-US" sz="1200" b="1" dirty="0" smtClean="0">
                <a:solidFill>
                  <a:schemeClr val="accent1">
                    <a:lumMod val="60000"/>
                    <a:lumOff val="40000"/>
                  </a:schemeClr>
                </a:solidFill>
                <a:latin typeface="楷体" pitchFamily="49" charset="-122"/>
                <a:ea typeface="楷体" pitchFamily="49" charset="-122"/>
              </a:rPr>
              <a:t>的值大于</a:t>
            </a:r>
            <a:r>
              <a:rPr lang="en-US" sz="1200" b="1" dirty="0" smtClean="0">
                <a:solidFill>
                  <a:schemeClr val="accent1">
                    <a:lumMod val="60000"/>
                    <a:lumOff val="40000"/>
                  </a:schemeClr>
                </a:solidFill>
                <a:latin typeface="楷体" pitchFamily="49" charset="-122"/>
                <a:ea typeface="楷体" pitchFamily="49" charset="-122"/>
              </a:rPr>
              <a:t>0</a:t>
            </a:r>
            <a:r>
              <a:rPr lang="zh-CN" altLang="en-US" sz="1200" b="1" dirty="0" smtClean="0">
                <a:solidFill>
                  <a:schemeClr val="accent1">
                    <a:lumMod val="60000"/>
                    <a:lumOff val="40000"/>
                  </a:schemeClr>
                </a:solidFill>
                <a:latin typeface="楷体" pitchFamily="49" charset="-122"/>
                <a:ea typeface="楷体" pitchFamily="49" charset="-122"/>
              </a:rPr>
              <a:t>，则方程有两个不同的实根，若</a:t>
            </a:r>
            <a:r>
              <a:rPr lang="en-US" sz="1200" b="1" dirty="0" smtClean="0">
                <a:solidFill>
                  <a:schemeClr val="accent1">
                    <a:lumMod val="60000"/>
                    <a:lumOff val="40000"/>
                  </a:schemeClr>
                </a:solidFill>
                <a:latin typeface="楷体" pitchFamily="49" charset="-122"/>
                <a:ea typeface="楷体" pitchFamily="49" charset="-122"/>
              </a:rPr>
              <a:t>delta</a:t>
            </a:r>
            <a:r>
              <a:rPr lang="zh-CN" altLang="en-US" sz="1200" b="1" dirty="0" smtClean="0">
                <a:solidFill>
                  <a:schemeClr val="accent1">
                    <a:lumMod val="60000"/>
                    <a:lumOff val="40000"/>
                  </a:schemeClr>
                </a:solidFill>
                <a:latin typeface="楷体" pitchFamily="49" charset="-122"/>
                <a:ea typeface="楷体" pitchFamily="49" charset="-122"/>
              </a:rPr>
              <a:t>的值等于</a:t>
            </a:r>
            <a:r>
              <a:rPr lang="en-US" sz="1200" b="1" dirty="0" smtClean="0">
                <a:solidFill>
                  <a:schemeClr val="accent1">
                    <a:lumMod val="60000"/>
                    <a:lumOff val="40000"/>
                  </a:schemeClr>
                </a:solidFill>
                <a:latin typeface="楷体" pitchFamily="49" charset="-122"/>
                <a:ea typeface="楷体" pitchFamily="49" charset="-122"/>
              </a:rPr>
              <a:t>0</a:t>
            </a:r>
            <a:r>
              <a:rPr lang="zh-CN" altLang="en-US" sz="1200" b="1" dirty="0" smtClean="0">
                <a:solidFill>
                  <a:schemeClr val="accent1">
                    <a:lumMod val="60000"/>
                    <a:lumOff val="40000"/>
                  </a:schemeClr>
                </a:solidFill>
                <a:latin typeface="楷体" pitchFamily="49" charset="-122"/>
                <a:ea typeface="楷体" pitchFamily="49" charset="-122"/>
              </a:rPr>
              <a:t>，则方程有两个相等的实根，若</a:t>
            </a:r>
            <a:r>
              <a:rPr lang="en-US" sz="1200" b="1" dirty="0" smtClean="0">
                <a:solidFill>
                  <a:schemeClr val="accent1">
                    <a:lumMod val="60000"/>
                    <a:lumOff val="40000"/>
                  </a:schemeClr>
                </a:solidFill>
                <a:latin typeface="楷体" pitchFamily="49" charset="-122"/>
                <a:ea typeface="楷体" pitchFamily="49" charset="-122"/>
              </a:rPr>
              <a:t>delta</a:t>
            </a:r>
            <a:r>
              <a:rPr lang="zh-CN" altLang="en-US" sz="1200" b="1" dirty="0" smtClean="0">
                <a:solidFill>
                  <a:schemeClr val="accent1">
                    <a:lumMod val="60000"/>
                    <a:lumOff val="40000"/>
                  </a:schemeClr>
                </a:solidFill>
                <a:latin typeface="楷体" pitchFamily="49" charset="-122"/>
                <a:ea typeface="楷体" pitchFamily="49" charset="-122"/>
              </a:rPr>
              <a:t>的值小于零，则该一元二次方程有两个虚根。程序代码如下：</a:t>
            </a:r>
            <a:endParaRPr lang="zh-CN" altLang="en-US" sz="1200" dirty="0" smtClean="0">
              <a:solidFill>
                <a:schemeClr val="accent1">
                  <a:lumMod val="60000"/>
                  <a:lumOff val="40000"/>
                </a:schemeClr>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44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1">
                    <a:lumMod val="60000"/>
                    <a:lumOff val="40000"/>
                  </a:schemeClr>
                </a:solidFill>
                <a:latin typeface="仿宋" pitchFamily="49" charset="-122"/>
                <a:ea typeface="仿宋" pitchFamily="49" charset="-122"/>
              </a:rPr>
              <a:t>分析：顾名思义：“三天打鱼，两天晒网”共有五天时间。只要算出输入日期到起始日期之间的总天数后，用总天数模</a:t>
            </a:r>
            <a:r>
              <a:rPr lang="en-US" sz="1200" dirty="0" smtClean="0">
                <a:solidFill>
                  <a:schemeClr val="accent1">
                    <a:lumMod val="60000"/>
                    <a:lumOff val="40000"/>
                  </a:schemeClr>
                </a:solidFill>
                <a:latin typeface="仿宋" pitchFamily="49" charset="-122"/>
                <a:ea typeface="仿宋" pitchFamily="49" charset="-122"/>
              </a:rPr>
              <a:t>5</a:t>
            </a:r>
            <a:r>
              <a:rPr lang="zh-CN" altLang="en-US" sz="1200" dirty="0" smtClean="0">
                <a:solidFill>
                  <a:schemeClr val="accent1">
                    <a:lumMod val="60000"/>
                    <a:lumOff val="40000"/>
                  </a:schemeClr>
                </a:solidFill>
                <a:latin typeface="仿宋" pitchFamily="49" charset="-122"/>
                <a:ea typeface="仿宋" pitchFamily="49" charset="-122"/>
              </a:rPr>
              <a:t>就可以算出余数，再由余数大小可以判断出是打渔（余数为</a:t>
            </a:r>
            <a:r>
              <a:rPr lang="en-US" sz="1200" dirty="0" smtClean="0">
                <a:solidFill>
                  <a:schemeClr val="accent1">
                    <a:lumMod val="60000"/>
                    <a:lumOff val="40000"/>
                  </a:schemeClr>
                </a:solidFill>
                <a:latin typeface="仿宋" pitchFamily="49" charset="-122"/>
                <a:ea typeface="仿宋" pitchFamily="49" charset="-122"/>
              </a:rPr>
              <a:t>1-3</a:t>
            </a:r>
            <a:r>
              <a:rPr lang="zh-CN" altLang="en-US" sz="1200" dirty="0" smtClean="0">
                <a:solidFill>
                  <a:schemeClr val="accent1">
                    <a:lumMod val="60000"/>
                    <a:lumOff val="40000"/>
                  </a:schemeClr>
                </a:solidFill>
                <a:latin typeface="仿宋" pitchFamily="49" charset="-122"/>
                <a:ea typeface="仿宋" pitchFamily="49" charset="-122"/>
              </a:rPr>
              <a:t>），还是晒网（余数为</a:t>
            </a:r>
            <a:r>
              <a:rPr lang="en-US" sz="1200" dirty="0" smtClean="0">
                <a:solidFill>
                  <a:schemeClr val="accent1">
                    <a:lumMod val="60000"/>
                    <a:lumOff val="40000"/>
                  </a:schemeClr>
                </a:solidFill>
                <a:latin typeface="仿宋" pitchFamily="49" charset="-122"/>
                <a:ea typeface="仿宋" pitchFamily="49" charset="-122"/>
              </a:rPr>
              <a:t>0</a:t>
            </a:r>
            <a:r>
              <a:rPr lang="zh-CN" altLang="en-US" sz="1200" dirty="0" smtClean="0">
                <a:solidFill>
                  <a:schemeClr val="accent1">
                    <a:lumMod val="60000"/>
                    <a:lumOff val="40000"/>
                  </a:schemeClr>
                </a:solidFill>
                <a:latin typeface="仿宋" pitchFamily="49" charset="-122"/>
                <a:ea typeface="仿宋" pitchFamily="49" charset="-122"/>
              </a:rPr>
              <a:t>或</a:t>
            </a:r>
            <a:r>
              <a:rPr lang="en-US" sz="1200" dirty="0" smtClean="0">
                <a:solidFill>
                  <a:schemeClr val="accent1">
                    <a:lumMod val="60000"/>
                    <a:lumOff val="40000"/>
                  </a:schemeClr>
                </a:solidFill>
                <a:latin typeface="仿宋" pitchFamily="49" charset="-122"/>
                <a:ea typeface="仿宋" pitchFamily="49" charset="-122"/>
              </a:rPr>
              <a:t>4</a:t>
            </a:r>
            <a:r>
              <a:rPr lang="zh-CN" altLang="en-US" sz="1200" dirty="0" smtClean="0">
                <a:solidFill>
                  <a:schemeClr val="accent1">
                    <a:lumMod val="60000"/>
                    <a:lumOff val="40000"/>
                  </a:schemeClr>
                </a:solidFill>
                <a:latin typeface="仿宋" pitchFamily="49" charset="-122"/>
                <a:ea typeface="仿宋" pitchFamily="49" charset="-122"/>
              </a:rPr>
              <a:t>）。那么，计算任意两日期之间的天数为本题的关键。由于任意两日期给定时，不知道两日期之间要经过多少个润年，该补多少天。由润年的特点可知，统计天数时，从某一润年开始以后每满四年多补一天。那本题在计算任意两个日期之间总天数时，关键需要找到一个参考润年的日期。以它为起点分别计算两个日期到该参考润年日期间的天数，然后相减再加一，就可得到任意两日期之间的总天数。由于本题的起始时间为</a:t>
            </a:r>
            <a:r>
              <a:rPr lang="en-US" sz="1200" dirty="0" smtClean="0">
                <a:solidFill>
                  <a:schemeClr val="accent1">
                    <a:lumMod val="60000"/>
                    <a:lumOff val="40000"/>
                  </a:schemeClr>
                </a:solidFill>
                <a:latin typeface="仿宋" pitchFamily="49" charset="-122"/>
                <a:ea typeface="仿宋" pitchFamily="49" charset="-122"/>
              </a:rPr>
              <a:t>2011</a:t>
            </a:r>
            <a:r>
              <a:rPr lang="zh-CN" altLang="en-US" sz="1200" dirty="0" smtClean="0">
                <a:solidFill>
                  <a:schemeClr val="accent1">
                    <a:lumMod val="60000"/>
                    <a:lumOff val="40000"/>
                  </a:schemeClr>
                </a:solidFill>
                <a:latin typeface="仿宋" pitchFamily="49" charset="-122"/>
                <a:ea typeface="仿宋" pitchFamily="49" charset="-122"/>
              </a:rPr>
              <a:t>年</a:t>
            </a:r>
            <a:r>
              <a:rPr lang="en-US" sz="1200" dirty="0" smtClean="0">
                <a:solidFill>
                  <a:schemeClr val="accent1">
                    <a:lumMod val="60000"/>
                    <a:lumOff val="40000"/>
                  </a:schemeClr>
                </a:solidFill>
                <a:latin typeface="仿宋" pitchFamily="49" charset="-122"/>
                <a:ea typeface="仿宋" pitchFamily="49" charset="-122"/>
              </a:rPr>
              <a:t>1</a:t>
            </a:r>
            <a:r>
              <a:rPr lang="zh-CN" altLang="en-US" sz="1200" dirty="0" smtClean="0">
                <a:solidFill>
                  <a:schemeClr val="accent1">
                    <a:lumMod val="60000"/>
                    <a:lumOff val="40000"/>
                  </a:schemeClr>
                </a:solidFill>
                <a:latin typeface="仿宋" pitchFamily="49" charset="-122"/>
                <a:ea typeface="仿宋" pitchFamily="49" charset="-122"/>
              </a:rPr>
              <a:t>月</a:t>
            </a:r>
            <a:r>
              <a:rPr lang="en-US" sz="1200" dirty="0" smtClean="0">
                <a:solidFill>
                  <a:schemeClr val="accent1">
                    <a:lumMod val="60000"/>
                    <a:lumOff val="40000"/>
                  </a:schemeClr>
                </a:solidFill>
                <a:latin typeface="仿宋" pitchFamily="49" charset="-122"/>
                <a:ea typeface="仿宋" pitchFamily="49" charset="-122"/>
              </a:rPr>
              <a:t>1</a:t>
            </a:r>
            <a:r>
              <a:rPr lang="zh-CN" altLang="en-US" sz="1200" dirty="0" smtClean="0">
                <a:solidFill>
                  <a:schemeClr val="accent1">
                    <a:lumMod val="60000"/>
                    <a:lumOff val="40000"/>
                  </a:schemeClr>
                </a:solidFill>
                <a:latin typeface="仿宋" pitchFamily="49" charset="-122"/>
                <a:ea typeface="仿宋" pitchFamily="49" charset="-122"/>
              </a:rPr>
              <a:t>日，不是润年，所以必须找到</a:t>
            </a:r>
            <a:r>
              <a:rPr lang="en-US" sz="1200" dirty="0" smtClean="0">
                <a:solidFill>
                  <a:schemeClr val="accent1">
                    <a:lumMod val="60000"/>
                    <a:lumOff val="40000"/>
                  </a:schemeClr>
                </a:solidFill>
                <a:latin typeface="仿宋" pitchFamily="49" charset="-122"/>
                <a:ea typeface="仿宋" pitchFamily="49" charset="-122"/>
              </a:rPr>
              <a:t>2011</a:t>
            </a:r>
            <a:r>
              <a:rPr lang="zh-CN" altLang="en-US" sz="1200" dirty="0" smtClean="0">
                <a:solidFill>
                  <a:schemeClr val="accent1">
                    <a:lumMod val="60000"/>
                    <a:lumOff val="40000"/>
                  </a:schemeClr>
                </a:solidFill>
                <a:latin typeface="仿宋" pitchFamily="49" charset="-122"/>
                <a:ea typeface="仿宋" pitchFamily="49" charset="-122"/>
              </a:rPr>
              <a:t>年之前的某一润年的某一天作为参照日期，将此参照年份之后的两个任意日期与参考润年中某日期之间的总天数相减并加一，就可计算出参考润年之后任意两日期之间的总天数。程序代码如下：</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48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幼圆" pitchFamily="49" charset="-122"/>
                <a:ea typeface="幼圆" pitchFamily="49" charset="-122"/>
              </a:rPr>
              <a:t>单分支结构由</a:t>
            </a:r>
            <a:r>
              <a:rPr lang="en-US" altLang="zh-CN"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关键字、</a:t>
            </a:r>
            <a:r>
              <a:rPr lang="en-US" altLang="zh-CN"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后面的一对小圆括号中的表达式以及表达式条件为真时执行的语句块三部分组成。其中圆括号中的表达式亦称为</a:t>
            </a:r>
            <a:r>
              <a:rPr lang="en-US" altLang="zh-CN"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语句中的条件判断表达式；</a:t>
            </a:r>
          </a:p>
          <a:p>
            <a:r>
              <a:rPr lang="en-US" altLang="zh-CN" sz="1200" dirty="0" smtClean="0">
                <a:latin typeface="幼圆" pitchFamily="49" charset="-122"/>
                <a:ea typeface="幼圆" pitchFamily="49" charset="-122"/>
              </a:rPr>
              <a:t>2</a:t>
            </a:r>
            <a:r>
              <a:rPr lang="zh-CN" altLang="en-US" sz="1200" dirty="0" smtClean="0">
                <a:latin typeface="幼圆" pitchFamily="49" charset="-122"/>
                <a:ea typeface="幼圆" pitchFamily="49" charset="-122"/>
              </a:rPr>
              <a:t>）若</a:t>
            </a:r>
            <a:r>
              <a:rPr lang="en-US" altLang="zh-CN"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条件表达式之后的语句条数多于一条时（该语句块就成为前面介绍过的程序流程控制中的顺序结构语句），即构成复合语句，必须使用大括号</a:t>
            </a:r>
            <a:r>
              <a:rPr lang="en-US" altLang="zh-CN" sz="1200" dirty="0" smtClean="0">
                <a:latin typeface="幼圆" pitchFamily="49" charset="-122"/>
                <a:ea typeface="幼圆" pitchFamily="49" charset="-122"/>
              </a:rPr>
              <a:t>{}</a:t>
            </a:r>
            <a:r>
              <a:rPr lang="zh-CN" altLang="en-US" sz="1200" dirty="0" smtClean="0">
                <a:latin typeface="幼圆" pitchFamily="49" charset="-122"/>
                <a:ea typeface="幼圆" pitchFamily="49" charset="-122"/>
              </a:rPr>
              <a:t>将其括起来；若该部分只有一条语句时，语句块前后不加大括号，语法规定是合法的。</a:t>
            </a:r>
          </a:p>
          <a:p>
            <a:r>
              <a:rPr lang="en-US" altLang="zh-CN" sz="1200" dirty="0" smtClean="0">
                <a:latin typeface="幼圆" pitchFamily="49" charset="-122"/>
                <a:ea typeface="幼圆" pitchFamily="49" charset="-122"/>
              </a:rPr>
              <a:t>3</a:t>
            </a:r>
            <a:r>
              <a:rPr lang="zh-CN" altLang="en-US" sz="1200" dirty="0" smtClean="0">
                <a:latin typeface="幼圆" pitchFamily="49" charset="-122"/>
                <a:ea typeface="幼圆" pitchFamily="49" charset="-122"/>
              </a:rPr>
              <a:t>）当整个单分支条件选择结构在跟其他语句组成程序中多条复合语句时，可将整个单分支选择结构整体读成其所处的复合语句中的一条语句。</a:t>
            </a:r>
          </a:p>
          <a:p>
            <a:r>
              <a:rPr lang="en-US" altLang="zh-CN" sz="1200" dirty="0" smtClean="0">
                <a:latin typeface="幼圆" pitchFamily="49" charset="-122"/>
                <a:ea typeface="幼圆" pitchFamily="49" charset="-122"/>
              </a:rPr>
              <a:t>4</a:t>
            </a:r>
            <a:r>
              <a:rPr lang="zh-CN" altLang="en-US" sz="1200" dirty="0" smtClean="0">
                <a:latin typeface="幼圆" pitchFamily="49" charset="-122"/>
                <a:ea typeface="幼圆" pitchFamily="49" charset="-122"/>
              </a:rPr>
              <a:t>）语句块部分可以没有任何有效语义的语句，即只有一个分号（；）亦可以，此种情况表示：当</a:t>
            </a:r>
            <a:r>
              <a:rPr lang="en-US" altLang="zh-CN"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条件表达式为真时，执行分号代表的语句（即空语句），它表示当条件为真时，任何事都不做。</a:t>
            </a:r>
            <a:endParaRPr lang="zh-CN" altLang="en-US" dirty="0" smtClean="0">
              <a:latin typeface="幼圆" pitchFamily="49" charset="-122"/>
              <a:ea typeface="幼圆" pitchFamily="49" charset="-122"/>
            </a:endParaRP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条件判断表达式可以由关系表达式或逻辑表达式以及它们的混合方式构成。在第二章中已介绍了关系运算符及其表达式和逻辑运算符及其表达式的相关内容。本节主要目标是将其规则和特点运用到编写程序解决有关问题上。下面来看是否构成三角形判断的</a:t>
            </a:r>
            <a:r>
              <a:rPr lang="en-US" altLang="zh-CN" sz="1200" dirty="0" smtClean="0">
                <a:latin typeface="黑体" panose="02010609060101010101" pitchFamily="49" charset="-122"/>
                <a:ea typeface="黑体" panose="02010609060101010101" pitchFamily="49" charset="-122"/>
              </a:rPr>
              <a:t>C++</a:t>
            </a:r>
            <a:r>
              <a:rPr lang="zh-CN" altLang="en-US" sz="1200" dirty="0" smtClean="0">
                <a:latin typeface="黑体" panose="02010609060101010101" pitchFamily="49" charset="-122"/>
                <a:ea typeface="黑体" panose="02010609060101010101" pitchFamily="49" charset="-122"/>
              </a:rPr>
              <a:t>程序。</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8</a:t>
            </a:fld>
            <a:endParaRPr lang="zh-CN" altLang="en-US"/>
          </a:p>
        </p:txBody>
      </p:sp>
    </p:spTree>
    <p:extLst>
      <p:ext uri="{BB962C8B-B14F-4D97-AF65-F5344CB8AC3E}">
        <p14:creationId xmlns:p14="http://schemas.microsoft.com/office/powerpoint/2010/main" val="384837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2060"/>
                </a:solidFill>
                <a:latin typeface="隶书" pitchFamily="49" charset="-122"/>
                <a:ea typeface="隶书" pitchFamily="49" charset="-122"/>
              </a:rPr>
              <a:t>本例程序设计思路如下：首先输入两个数</a:t>
            </a:r>
            <a:r>
              <a:rPr lang="en-US" altLang="zh-CN" sz="1200" dirty="0" smtClean="0">
                <a:solidFill>
                  <a:srgbClr val="002060"/>
                </a:solidFill>
                <a:latin typeface="隶书" pitchFamily="49" charset="-122"/>
                <a:ea typeface="隶书" pitchFamily="49" charset="-122"/>
              </a:rPr>
              <a:t>a</a:t>
            </a:r>
            <a:r>
              <a:rPr lang="zh-CN" altLang="en-US" sz="1200" dirty="0" smtClean="0">
                <a:solidFill>
                  <a:srgbClr val="002060"/>
                </a:solidFill>
                <a:latin typeface="隶书" pitchFamily="49" charset="-122"/>
                <a:ea typeface="隶书" pitchFamily="49" charset="-122"/>
              </a:rPr>
              <a:t>、</a:t>
            </a:r>
            <a:r>
              <a:rPr lang="en-US" altLang="zh-CN" sz="1200" dirty="0" smtClean="0">
                <a:solidFill>
                  <a:srgbClr val="002060"/>
                </a:solidFill>
                <a:latin typeface="隶书" pitchFamily="49" charset="-122"/>
                <a:ea typeface="隶书" pitchFamily="49" charset="-122"/>
              </a:rPr>
              <a:t>b</a:t>
            </a:r>
            <a:r>
              <a:rPr lang="zh-CN" altLang="en-US" sz="1200" dirty="0" smtClean="0">
                <a:solidFill>
                  <a:srgbClr val="002060"/>
                </a:solidFill>
                <a:latin typeface="隶书" pitchFamily="49" charset="-122"/>
                <a:ea typeface="隶书" pitchFamily="49" charset="-122"/>
              </a:rPr>
              <a:t>。把</a:t>
            </a:r>
            <a:r>
              <a:rPr lang="en-US" altLang="zh-CN" sz="1200" dirty="0" smtClean="0">
                <a:solidFill>
                  <a:srgbClr val="002060"/>
                </a:solidFill>
                <a:latin typeface="隶书" pitchFamily="49" charset="-122"/>
                <a:ea typeface="隶书" pitchFamily="49" charset="-122"/>
              </a:rPr>
              <a:t>a</a:t>
            </a:r>
            <a:r>
              <a:rPr lang="zh-CN" altLang="en-US" sz="1200" dirty="0" smtClean="0">
                <a:solidFill>
                  <a:srgbClr val="002060"/>
                </a:solidFill>
                <a:latin typeface="隶书" pitchFamily="49" charset="-122"/>
                <a:ea typeface="隶书" pitchFamily="49" charset="-122"/>
              </a:rPr>
              <a:t>先赋予变量</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，再用</a:t>
            </a:r>
            <a:r>
              <a:rPr lang="en-US" altLang="zh-CN" sz="1200" dirty="0" smtClean="0">
                <a:solidFill>
                  <a:srgbClr val="002060"/>
                </a:solidFill>
                <a:latin typeface="隶书" pitchFamily="49" charset="-122"/>
                <a:ea typeface="隶书" pitchFamily="49" charset="-122"/>
              </a:rPr>
              <a:t>if</a:t>
            </a:r>
            <a:r>
              <a:rPr lang="zh-CN" altLang="en-US" sz="1200" dirty="0" smtClean="0">
                <a:solidFill>
                  <a:srgbClr val="002060"/>
                </a:solidFill>
                <a:latin typeface="隶书" pitchFamily="49" charset="-122"/>
                <a:ea typeface="隶书" pitchFamily="49" charset="-122"/>
              </a:rPr>
              <a:t>语句判别</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和</a:t>
            </a:r>
            <a:r>
              <a:rPr lang="en-US" altLang="zh-CN" sz="1200" dirty="0" smtClean="0">
                <a:solidFill>
                  <a:srgbClr val="002060"/>
                </a:solidFill>
                <a:latin typeface="隶书" pitchFamily="49" charset="-122"/>
                <a:ea typeface="隶书" pitchFamily="49" charset="-122"/>
              </a:rPr>
              <a:t>b</a:t>
            </a:r>
            <a:r>
              <a:rPr lang="zh-CN" altLang="en-US" sz="1200" dirty="0" smtClean="0">
                <a:solidFill>
                  <a:srgbClr val="002060"/>
                </a:solidFill>
                <a:latin typeface="隶书" pitchFamily="49" charset="-122"/>
                <a:ea typeface="隶书" pitchFamily="49" charset="-122"/>
              </a:rPr>
              <a:t>的大小，如</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小于</a:t>
            </a:r>
            <a:r>
              <a:rPr lang="en-US" altLang="zh-CN" sz="1200" dirty="0" smtClean="0">
                <a:solidFill>
                  <a:srgbClr val="002060"/>
                </a:solidFill>
                <a:latin typeface="隶书" pitchFamily="49" charset="-122"/>
                <a:ea typeface="隶书" pitchFamily="49" charset="-122"/>
              </a:rPr>
              <a:t>b</a:t>
            </a:r>
            <a:r>
              <a:rPr lang="zh-CN" altLang="en-US" sz="1200" dirty="0" smtClean="0">
                <a:solidFill>
                  <a:srgbClr val="002060"/>
                </a:solidFill>
                <a:latin typeface="隶书" pitchFamily="49" charset="-122"/>
                <a:ea typeface="隶书" pitchFamily="49" charset="-122"/>
              </a:rPr>
              <a:t>，则把</a:t>
            </a:r>
            <a:r>
              <a:rPr lang="en-US" altLang="zh-CN" sz="1200" dirty="0" smtClean="0">
                <a:solidFill>
                  <a:srgbClr val="002060"/>
                </a:solidFill>
                <a:latin typeface="隶书" pitchFamily="49" charset="-122"/>
                <a:ea typeface="隶书" pitchFamily="49" charset="-122"/>
              </a:rPr>
              <a:t>b</a:t>
            </a:r>
            <a:r>
              <a:rPr lang="zh-CN" altLang="en-US" sz="1200" dirty="0" smtClean="0">
                <a:solidFill>
                  <a:srgbClr val="002060"/>
                </a:solidFill>
                <a:latin typeface="隶书" pitchFamily="49" charset="-122"/>
                <a:ea typeface="隶书" pitchFamily="49" charset="-122"/>
              </a:rPr>
              <a:t>赋予</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。因此</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中总是大数，最后输出</a:t>
            </a:r>
            <a:r>
              <a:rPr lang="en-US" altLang="zh-CN" sz="1200" dirty="0" smtClean="0">
                <a:solidFill>
                  <a:srgbClr val="002060"/>
                </a:solidFill>
                <a:latin typeface="隶书" pitchFamily="49" charset="-122"/>
                <a:ea typeface="隶书" pitchFamily="49" charset="-122"/>
              </a:rPr>
              <a:t>max</a:t>
            </a:r>
            <a:r>
              <a:rPr lang="zh-CN" altLang="en-US" sz="1200" dirty="0" smtClean="0">
                <a:solidFill>
                  <a:srgbClr val="002060"/>
                </a:solidFill>
                <a:latin typeface="隶书" pitchFamily="49" charset="-122"/>
                <a:ea typeface="隶书" pitchFamily="49" charset="-122"/>
              </a:rPr>
              <a:t>的值。</a:t>
            </a:r>
            <a:endParaRPr lang="en-US" altLang="zh-CN" sz="1200" dirty="0" smtClean="0">
              <a:solidFill>
                <a:srgbClr val="002060"/>
              </a:solidFill>
              <a:latin typeface="隶书" pitchFamily="49" charset="-122"/>
              <a:ea typeface="隶书" pitchFamily="49" charset="-122"/>
            </a:endParaRPr>
          </a:p>
          <a:p>
            <a:endParaRPr lang="zh-CN" altLang="en-US" sz="1200" dirty="0" smtClean="0">
              <a:solidFill>
                <a:srgbClr val="002060"/>
              </a:solidFill>
              <a:latin typeface="隶书" pitchFamily="49" charset="-122"/>
              <a:ea typeface="隶书" pitchFamily="49" charset="-122"/>
            </a:endParaRPr>
          </a:p>
          <a:p>
            <a:r>
              <a:rPr lang="en-US" altLang="zh-CN" sz="1200" dirty="0" smtClean="0">
                <a:solidFill>
                  <a:srgbClr val="C00000"/>
                </a:solidFill>
                <a:latin typeface="隶书" pitchFamily="49" charset="-122"/>
                <a:ea typeface="隶书" pitchFamily="49" charset="-122"/>
              </a:rPr>
              <a:t>1</a:t>
            </a:r>
            <a:r>
              <a:rPr lang="zh-CN" altLang="en-US" sz="1200" dirty="0" smtClean="0">
                <a:solidFill>
                  <a:srgbClr val="C00000"/>
                </a:solidFill>
                <a:latin typeface="隶书" pitchFamily="49" charset="-122"/>
                <a:ea typeface="隶书" pitchFamily="49" charset="-122"/>
              </a:rPr>
              <a:t>）该程序</a:t>
            </a:r>
            <a:r>
              <a:rPr lang="en-US" altLang="zh-CN" sz="1200" dirty="0" smtClean="0">
                <a:solidFill>
                  <a:srgbClr val="C00000"/>
                </a:solidFill>
                <a:latin typeface="隶书" pitchFamily="49" charset="-122"/>
                <a:ea typeface="隶书" pitchFamily="49" charset="-122"/>
              </a:rPr>
              <a:t>main()</a:t>
            </a:r>
            <a:r>
              <a:rPr lang="zh-CN" altLang="en-US" sz="1200" dirty="0" smtClean="0">
                <a:solidFill>
                  <a:srgbClr val="C00000"/>
                </a:solidFill>
                <a:latin typeface="隶书" pitchFamily="49" charset="-122"/>
                <a:ea typeface="隶书" pitchFamily="49" charset="-122"/>
              </a:rPr>
              <a:t>函数体中，单分支条件选择结构由第</a:t>
            </a:r>
            <a:r>
              <a:rPr lang="en-US" altLang="zh-CN" sz="1200" dirty="0" smtClean="0">
                <a:solidFill>
                  <a:srgbClr val="C00000"/>
                </a:solidFill>
                <a:latin typeface="隶书" pitchFamily="49" charset="-122"/>
                <a:ea typeface="隶书" pitchFamily="49" charset="-122"/>
              </a:rPr>
              <a:t>7</a:t>
            </a:r>
            <a:r>
              <a:rPr lang="zh-CN" altLang="en-US" sz="1200" dirty="0" smtClean="0">
                <a:solidFill>
                  <a:srgbClr val="C00000"/>
                </a:solidFill>
                <a:latin typeface="隶书" pitchFamily="49" charset="-122"/>
                <a:ea typeface="隶书" pitchFamily="49" charset="-122"/>
              </a:rPr>
              <a:t>行和第</a:t>
            </a:r>
            <a:r>
              <a:rPr lang="en-US" altLang="zh-CN" sz="1200" dirty="0" smtClean="0">
                <a:solidFill>
                  <a:srgbClr val="C00000"/>
                </a:solidFill>
                <a:latin typeface="隶书" pitchFamily="49" charset="-122"/>
                <a:ea typeface="隶书" pitchFamily="49" charset="-122"/>
              </a:rPr>
              <a:t>8</a:t>
            </a:r>
            <a:r>
              <a:rPr lang="zh-CN" altLang="en-US" sz="1200" dirty="0" smtClean="0">
                <a:solidFill>
                  <a:srgbClr val="C00000"/>
                </a:solidFill>
                <a:latin typeface="隶书" pitchFamily="49" charset="-122"/>
                <a:ea typeface="隶书" pitchFamily="49" charset="-122"/>
              </a:rPr>
              <a:t>行语句代码组成。</a:t>
            </a:r>
            <a:endParaRPr lang="en-US" altLang="zh-CN" sz="1200" dirty="0" smtClean="0">
              <a:solidFill>
                <a:srgbClr val="C00000"/>
              </a:solidFill>
              <a:latin typeface="隶书" pitchFamily="49" charset="-122"/>
              <a:ea typeface="隶书" pitchFamily="49" charset="-122"/>
            </a:endParaRPr>
          </a:p>
          <a:p>
            <a:endParaRPr lang="zh-CN" altLang="en-US" sz="1200" dirty="0" smtClean="0">
              <a:solidFill>
                <a:srgbClr val="C00000"/>
              </a:solidFill>
              <a:latin typeface="隶书" pitchFamily="49" charset="-122"/>
              <a:ea typeface="隶书" pitchFamily="49" charset="-122"/>
            </a:endParaRPr>
          </a:p>
          <a:p>
            <a:r>
              <a:rPr lang="en-US" altLang="zh-CN" sz="1200" dirty="0" smtClean="0">
                <a:solidFill>
                  <a:srgbClr val="C00000"/>
                </a:solidFill>
                <a:latin typeface="隶书" pitchFamily="49" charset="-122"/>
                <a:ea typeface="隶书" pitchFamily="49" charset="-122"/>
              </a:rPr>
              <a:t>2</a:t>
            </a:r>
            <a:r>
              <a:rPr lang="zh-CN" altLang="en-US" sz="1200" dirty="0" smtClean="0">
                <a:solidFill>
                  <a:srgbClr val="C00000"/>
                </a:solidFill>
                <a:latin typeface="隶书" pitchFamily="49" charset="-122"/>
                <a:ea typeface="隶书" pitchFamily="49" charset="-122"/>
              </a:rPr>
              <a:t>）单分支条件选择结构的两行代码看成是主函数</a:t>
            </a:r>
            <a:r>
              <a:rPr lang="en-US" altLang="zh-CN" sz="1200" dirty="0" smtClean="0">
                <a:solidFill>
                  <a:srgbClr val="C00000"/>
                </a:solidFill>
                <a:latin typeface="隶书" pitchFamily="49" charset="-122"/>
                <a:ea typeface="隶书" pitchFamily="49" charset="-122"/>
              </a:rPr>
              <a:t>main()</a:t>
            </a:r>
            <a:r>
              <a:rPr lang="zh-CN" altLang="en-US" sz="1200" dirty="0" smtClean="0">
                <a:solidFill>
                  <a:srgbClr val="C00000"/>
                </a:solidFill>
                <a:latin typeface="隶书" pitchFamily="49" charset="-122"/>
                <a:ea typeface="隶书" pitchFamily="49" charset="-122"/>
              </a:rPr>
              <a:t>中的若干条复合语句中的一条语句。</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9</a:t>
            </a:fld>
            <a:endParaRPr lang="zh-CN" altLang="en-US"/>
          </a:p>
        </p:txBody>
      </p:sp>
    </p:spTree>
    <p:extLst>
      <p:ext uri="{BB962C8B-B14F-4D97-AF65-F5344CB8AC3E}">
        <p14:creationId xmlns:p14="http://schemas.microsoft.com/office/powerpoint/2010/main" val="108984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sz="1200" dirty="0" smtClean="0">
                <a:solidFill>
                  <a:srgbClr val="002060"/>
                </a:solidFill>
                <a:latin typeface="幼圆" pitchFamily="49" charset="-122"/>
                <a:ea typeface="幼圆" pitchFamily="49" charset="-122"/>
              </a:rPr>
              <a:t>1)if(</a:t>
            </a:r>
            <a:r>
              <a:rPr lang="zh-CN" altLang="en-US" sz="1200" dirty="0" smtClean="0">
                <a:solidFill>
                  <a:srgbClr val="002060"/>
                </a:solidFill>
                <a:latin typeface="幼圆" pitchFamily="49" charset="-122"/>
                <a:ea typeface="幼圆" pitchFamily="49" charset="-122"/>
              </a:rPr>
              <a:t>表达式</a:t>
            </a:r>
            <a:r>
              <a:rPr lang="en-US" sz="1200" dirty="0" smtClean="0">
                <a:solidFill>
                  <a:srgbClr val="002060"/>
                </a:solidFill>
                <a:latin typeface="幼圆" pitchFamily="49" charset="-122"/>
                <a:ea typeface="幼圆" pitchFamily="49" charset="-122"/>
              </a:rPr>
              <a:t>)</a:t>
            </a:r>
            <a:r>
              <a:rPr lang="zh-CN" altLang="en-US" sz="1200" dirty="0" smtClean="0">
                <a:solidFill>
                  <a:srgbClr val="002060"/>
                </a:solidFill>
                <a:latin typeface="幼圆" pitchFamily="49" charset="-122"/>
                <a:ea typeface="幼圆" pitchFamily="49" charset="-122"/>
              </a:rPr>
              <a:t>被称为</a:t>
            </a:r>
            <a:r>
              <a:rPr lang="en-US" sz="1200" dirty="0" smtClean="0">
                <a:solidFill>
                  <a:srgbClr val="002060"/>
                </a:solidFill>
                <a:latin typeface="幼圆" pitchFamily="49" charset="-122"/>
                <a:ea typeface="幼圆" pitchFamily="49" charset="-122"/>
              </a:rPr>
              <a:t>if-else</a:t>
            </a:r>
            <a:r>
              <a:rPr lang="zh-CN" altLang="en-US" sz="1200" dirty="0" smtClean="0">
                <a:solidFill>
                  <a:srgbClr val="002060"/>
                </a:solidFill>
                <a:latin typeface="幼圆" pitchFamily="49" charset="-122"/>
                <a:ea typeface="幼圆" pitchFamily="49" charset="-122"/>
              </a:rPr>
              <a:t>双分支选择结构中的条件判断表达式。</a:t>
            </a:r>
          </a:p>
          <a:p>
            <a:pPr>
              <a:buNone/>
            </a:pPr>
            <a:r>
              <a:rPr lang="en-US" sz="1200" dirty="0" smtClean="0">
                <a:solidFill>
                  <a:srgbClr val="002060"/>
                </a:solidFill>
                <a:latin typeface="幼圆" pitchFamily="49" charset="-122"/>
                <a:ea typeface="幼圆" pitchFamily="49" charset="-122"/>
              </a:rPr>
              <a:t>2)</a:t>
            </a:r>
            <a:r>
              <a:rPr lang="zh-CN" altLang="en-US" sz="1200" dirty="0" smtClean="0">
                <a:solidFill>
                  <a:srgbClr val="002060"/>
                </a:solidFill>
                <a:latin typeface="幼圆" pitchFamily="49" charset="-122"/>
                <a:ea typeface="幼圆" pitchFamily="49" charset="-122"/>
              </a:rPr>
              <a:t>分支语句块</a:t>
            </a:r>
            <a:r>
              <a:rPr lang="en-US" sz="1200" dirty="0" smtClean="0">
                <a:solidFill>
                  <a:srgbClr val="002060"/>
                </a:solidFill>
                <a:latin typeface="幼圆" pitchFamily="49" charset="-122"/>
                <a:ea typeface="幼圆" pitchFamily="49" charset="-122"/>
              </a:rPr>
              <a:t>1</a:t>
            </a:r>
            <a:r>
              <a:rPr lang="zh-CN" altLang="en-US" sz="1200" dirty="0" smtClean="0">
                <a:solidFill>
                  <a:srgbClr val="002060"/>
                </a:solidFill>
                <a:latin typeface="幼圆" pitchFamily="49" charset="-122"/>
                <a:ea typeface="幼圆" pitchFamily="49" charset="-122"/>
              </a:rPr>
              <a:t>和</a:t>
            </a:r>
            <a:r>
              <a:rPr lang="en-US" sz="1200" dirty="0" smtClean="0">
                <a:solidFill>
                  <a:srgbClr val="002060"/>
                </a:solidFill>
                <a:latin typeface="幼圆" pitchFamily="49" charset="-122"/>
                <a:ea typeface="幼圆" pitchFamily="49" charset="-122"/>
              </a:rPr>
              <a:t>2</a:t>
            </a:r>
            <a:r>
              <a:rPr lang="zh-CN" altLang="en-US" sz="1200" dirty="0" smtClean="0">
                <a:solidFill>
                  <a:srgbClr val="002060"/>
                </a:solidFill>
                <a:latin typeface="幼圆" pitchFamily="49" charset="-122"/>
                <a:ea typeface="幼圆" pitchFamily="49" charset="-122"/>
              </a:rPr>
              <a:t>是分属于</a:t>
            </a:r>
            <a:r>
              <a:rPr lang="en-US" sz="1200" dirty="0" smtClean="0">
                <a:solidFill>
                  <a:srgbClr val="002060"/>
                </a:solidFill>
                <a:latin typeface="幼圆" pitchFamily="49" charset="-122"/>
                <a:ea typeface="幼圆" pitchFamily="49" charset="-122"/>
              </a:rPr>
              <a:t>if-else</a:t>
            </a:r>
            <a:r>
              <a:rPr lang="zh-CN" altLang="en-US" sz="1200" dirty="0" smtClean="0">
                <a:solidFill>
                  <a:srgbClr val="002060"/>
                </a:solidFill>
                <a:latin typeface="幼圆" pitchFamily="49" charset="-122"/>
                <a:ea typeface="幼圆" pitchFamily="49" charset="-122"/>
              </a:rPr>
              <a:t>结构中两种情况下执行的语句块；当计算机执行到</a:t>
            </a:r>
            <a:r>
              <a:rPr lang="en-US" sz="1200" dirty="0" smtClean="0">
                <a:solidFill>
                  <a:srgbClr val="002060"/>
                </a:solidFill>
                <a:latin typeface="幼圆" pitchFamily="49" charset="-122"/>
                <a:ea typeface="幼圆" pitchFamily="49" charset="-122"/>
              </a:rPr>
              <a:t>if-else</a:t>
            </a:r>
            <a:r>
              <a:rPr lang="zh-CN" altLang="en-US" sz="1200" dirty="0" smtClean="0">
                <a:solidFill>
                  <a:srgbClr val="002060"/>
                </a:solidFill>
                <a:latin typeface="幼圆" pitchFamily="49" charset="-122"/>
                <a:ea typeface="幼圆" pitchFamily="49" charset="-122"/>
              </a:rPr>
              <a:t>结构语句时，程序执行流程为：当表达式的值为“真”时，程序流程将转去执行“分支语句块</a:t>
            </a:r>
            <a:r>
              <a:rPr lang="en-US" sz="1200" dirty="0" smtClean="0">
                <a:solidFill>
                  <a:srgbClr val="002060"/>
                </a:solidFill>
                <a:latin typeface="幼圆" pitchFamily="49" charset="-122"/>
                <a:ea typeface="幼圆" pitchFamily="49" charset="-122"/>
              </a:rPr>
              <a:t>1</a:t>
            </a:r>
            <a:r>
              <a:rPr lang="zh-CN" altLang="en-US" sz="1200" dirty="0" smtClean="0">
                <a:solidFill>
                  <a:srgbClr val="002060"/>
                </a:solidFill>
                <a:latin typeface="幼圆" pitchFamily="49" charset="-122"/>
                <a:ea typeface="幼圆" pitchFamily="49" charset="-122"/>
              </a:rPr>
              <a:t>”中所有语句，然后就离开整个双分支选择结构，执行</a:t>
            </a:r>
            <a:r>
              <a:rPr lang="en-US" sz="1200" dirty="0" smtClean="0">
                <a:solidFill>
                  <a:srgbClr val="002060"/>
                </a:solidFill>
                <a:latin typeface="幼圆" pitchFamily="49" charset="-122"/>
                <a:ea typeface="幼圆" pitchFamily="49" charset="-122"/>
              </a:rPr>
              <a:t>if-else</a:t>
            </a:r>
            <a:r>
              <a:rPr lang="zh-CN" altLang="en-US" sz="1200" dirty="0" smtClean="0">
                <a:solidFill>
                  <a:srgbClr val="002060"/>
                </a:solidFill>
                <a:latin typeface="幼圆" pitchFamily="49" charset="-122"/>
                <a:ea typeface="幼圆" pitchFamily="49" charset="-122"/>
              </a:rPr>
              <a:t>结构之面的语句；若表达式的值为“假”时，程序流程将执行“分支语句块</a:t>
            </a:r>
            <a:r>
              <a:rPr lang="en-US" sz="1200" dirty="0" smtClean="0">
                <a:solidFill>
                  <a:srgbClr val="002060"/>
                </a:solidFill>
                <a:latin typeface="幼圆" pitchFamily="49" charset="-122"/>
                <a:ea typeface="幼圆" pitchFamily="49" charset="-122"/>
              </a:rPr>
              <a:t>2</a:t>
            </a:r>
            <a:r>
              <a:rPr lang="zh-CN" altLang="en-US" sz="1200" dirty="0" smtClean="0">
                <a:solidFill>
                  <a:srgbClr val="002060"/>
                </a:solidFill>
                <a:latin typeface="幼圆" pitchFamily="49" charset="-122"/>
                <a:ea typeface="幼圆" pitchFamily="49" charset="-122"/>
              </a:rPr>
              <a:t>”中所有语句，然后就离开整个双分支选择结构，执行该双分支结构之后的语句。在</a:t>
            </a:r>
            <a:r>
              <a:rPr lang="en-US" sz="1200" dirty="0" smtClean="0">
                <a:solidFill>
                  <a:srgbClr val="002060"/>
                </a:solidFill>
                <a:latin typeface="幼圆" pitchFamily="49" charset="-122"/>
                <a:ea typeface="幼圆" pitchFamily="49" charset="-122"/>
              </a:rPr>
              <a:t>C++</a:t>
            </a:r>
            <a:r>
              <a:rPr lang="zh-CN" altLang="en-US" sz="1200" dirty="0" smtClean="0">
                <a:solidFill>
                  <a:srgbClr val="002060"/>
                </a:solidFill>
                <a:latin typeface="幼圆" pitchFamily="49" charset="-122"/>
                <a:ea typeface="幼圆" pitchFamily="49" charset="-122"/>
              </a:rPr>
              <a:t>语句中利用</a:t>
            </a:r>
            <a:r>
              <a:rPr lang="en-US" sz="1200" dirty="0" smtClean="0">
                <a:solidFill>
                  <a:srgbClr val="002060"/>
                </a:solidFill>
                <a:latin typeface="幼圆" pitchFamily="49" charset="-122"/>
                <a:ea typeface="幼圆" pitchFamily="49" charset="-122"/>
              </a:rPr>
              <a:t>else</a:t>
            </a:r>
            <a:r>
              <a:rPr lang="zh-CN" altLang="en-US" sz="1200" dirty="0" smtClean="0">
                <a:solidFill>
                  <a:srgbClr val="002060"/>
                </a:solidFill>
                <a:latin typeface="幼圆" pitchFamily="49" charset="-122"/>
                <a:ea typeface="幼圆" pitchFamily="49" charset="-122"/>
              </a:rPr>
              <a:t>语句来表达条件不满足的情况。双分支条件选择结构的流程图如图</a:t>
            </a:r>
            <a:r>
              <a:rPr lang="en-US" sz="1200" dirty="0" smtClean="0">
                <a:solidFill>
                  <a:srgbClr val="002060"/>
                </a:solidFill>
                <a:latin typeface="幼圆" pitchFamily="49" charset="-122"/>
                <a:ea typeface="幼圆" pitchFamily="49" charset="-122"/>
              </a:rPr>
              <a:t>3.2</a:t>
            </a:r>
            <a:r>
              <a:rPr lang="zh-CN" altLang="en-US" sz="1200" dirty="0" smtClean="0">
                <a:solidFill>
                  <a:srgbClr val="002060"/>
                </a:solidFill>
                <a:latin typeface="幼圆" pitchFamily="49" charset="-122"/>
                <a:ea typeface="幼圆" pitchFamily="49" charset="-122"/>
              </a:rPr>
              <a:t>所示：</a:t>
            </a:r>
          </a:p>
          <a:p>
            <a:pPr>
              <a:buNone/>
            </a:pPr>
            <a:r>
              <a:rPr lang="en-US" sz="1200" dirty="0" smtClean="0">
                <a:solidFill>
                  <a:srgbClr val="002060"/>
                </a:solidFill>
                <a:latin typeface="幼圆" pitchFamily="49" charset="-122"/>
                <a:ea typeface="幼圆" pitchFamily="49" charset="-122"/>
              </a:rPr>
              <a:t>3</a:t>
            </a:r>
            <a:r>
              <a:rPr lang="zh-CN" altLang="en-US" sz="1200" dirty="0" smtClean="0">
                <a:solidFill>
                  <a:srgbClr val="002060"/>
                </a:solidFill>
                <a:latin typeface="幼圆" pitchFamily="49" charset="-122"/>
                <a:ea typeface="幼圆" pitchFamily="49" charset="-122"/>
              </a:rPr>
              <a:t>）当双分支结构的分支语句块</a:t>
            </a:r>
            <a:r>
              <a:rPr lang="en-US" sz="1200" dirty="0" smtClean="0">
                <a:solidFill>
                  <a:srgbClr val="002060"/>
                </a:solidFill>
                <a:latin typeface="幼圆" pitchFamily="49" charset="-122"/>
                <a:ea typeface="幼圆" pitchFamily="49" charset="-122"/>
              </a:rPr>
              <a:t>1</a:t>
            </a:r>
            <a:r>
              <a:rPr lang="zh-CN" altLang="en-US" sz="1200" dirty="0" smtClean="0">
                <a:solidFill>
                  <a:srgbClr val="002060"/>
                </a:solidFill>
                <a:latin typeface="幼圆" pitchFamily="49" charset="-122"/>
                <a:ea typeface="幼圆" pitchFamily="49" charset="-122"/>
              </a:rPr>
              <a:t>和</a:t>
            </a:r>
            <a:r>
              <a:rPr lang="en-US" sz="1200" dirty="0" smtClean="0">
                <a:solidFill>
                  <a:srgbClr val="002060"/>
                </a:solidFill>
                <a:latin typeface="幼圆" pitchFamily="49" charset="-122"/>
                <a:ea typeface="幼圆" pitchFamily="49" charset="-122"/>
              </a:rPr>
              <a:t>2</a:t>
            </a:r>
            <a:r>
              <a:rPr lang="zh-CN" altLang="en-US" sz="1200" dirty="0" smtClean="0">
                <a:solidFill>
                  <a:srgbClr val="002060"/>
                </a:solidFill>
                <a:latin typeface="幼圆" pitchFamily="49" charset="-122"/>
                <a:ea typeface="幼圆" pitchFamily="49" charset="-122"/>
              </a:rPr>
              <a:t>中语句条数多于一条语句时，需要使用大括号</a:t>
            </a:r>
            <a:r>
              <a:rPr lang="en-US" sz="1200" dirty="0" smtClean="0">
                <a:solidFill>
                  <a:srgbClr val="002060"/>
                </a:solidFill>
                <a:latin typeface="幼圆" pitchFamily="49" charset="-122"/>
                <a:ea typeface="幼圆" pitchFamily="49" charset="-122"/>
              </a:rPr>
              <a:t>{}</a:t>
            </a:r>
            <a:r>
              <a:rPr lang="zh-CN" altLang="en-US" sz="1200" dirty="0" smtClean="0">
                <a:solidFill>
                  <a:srgbClr val="002060"/>
                </a:solidFill>
                <a:latin typeface="幼圆" pitchFamily="49" charset="-122"/>
                <a:ea typeface="幼圆" pitchFamily="49" charset="-122"/>
              </a:rPr>
              <a:t>把所有构成语句块的语句括起来，这样即构成了复合语句</a:t>
            </a:r>
            <a:r>
              <a:rPr lang="en-US" altLang="zh-CN" sz="1200" dirty="0" smtClean="0">
                <a:solidFill>
                  <a:srgbClr val="002060"/>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2060"/>
                </a:solidFill>
                <a:latin typeface="幼圆" pitchFamily="49" charset="-122"/>
                <a:ea typeface="幼圆" pitchFamily="49" charset="-122"/>
              </a:rPr>
              <a:t>分析：模拟交通警察的雷达测速仪。通过程序输入汽车速度，如果速度超出</a:t>
            </a:r>
            <a:r>
              <a:rPr lang="en-US" sz="1200" dirty="0" smtClean="0">
                <a:solidFill>
                  <a:srgbClr val="002060"/>
                </a:solidFill>
                <a:latin typeface="幼圆" pitchFamily="49" charset="-122"/>
                <a:ea typeface="幼圆" pitchFamily="49" charset="-122"/>
              </a:rPr>
              <a:t>60</a:t>
            </a:r>
            <a:r>
              <a:rPr lang="zh-CN" altLang="en-US" sz="1200" dirty="0" smtClean="0">
                <a:solidFill>
                  <a:srgbClr val="002060"/>
                </a:solidFill>
                <a:latin typeface="幼圆" pitchFamily="49" charset="-122"/>
                <a:ea typeface="幼圆" pitchFamily="49" charset="-122"/>
              </a:rPr>
              <a:t>公里</a:t>
            </a:r>
            <a:r>
              <a:rPr lang="en-US" sz="1200" dirty="0" smtClean="0">
                <a:solidFill>
                  <a:srgbClr val="002060"/>
                </a:solidFill>
                <a:latin typeface="幼圆" pitchFamily="49" charset="-122"/>
                <a:ea typeface="幼圆" pitchFamily="49" charset="-122"/>
              </a:rPr>
              <a:t>/</a:t>
            </a:r>
            <a:r>
              <a:rPr lang="zh-CN" altLang="en-US" sz="1200" dirty="0" smtClean="0">
                <a:solidFill>
                  <a:srgbClr val="002060"/>
                </a:solidFill>
                <a:latin typeface="幼圆" pitchFamily="49" charset="-122"/>
                <a:ea typeface="幼圆" pitchFamily="49" charset="-122"/>
              </a:rPr>
              <a:t>小时，则显示“超速”，否则显示“正常”。这是一个简单的两分支控制问题。程序如下：</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en-US" sz="1200" dirty="0" smtClean="0">
                <a:solidFill>
                  <a:srgbClr val="C00000"/>
                </a:solidFill>
                <a:latin typeface="幼圆" pitchFamily="49" charset="-122"/>
                <a:ea typeface="幼圆" pitchFamily="49" charset="-122"/>
              </a:rPr>
              <a:t>先求解表达式</a:t>
            </a:r>
            <a:r>
              <a:rPr lang="en-US" sz="1200" dirty="0" smtClean="0">
                <a:solidFill>
                  <a:srgbClr val="C00000"/>
                </a:solidFill>
                <a:latin typeface="幼圆" pitchFamily="49" charset="-122"/>
                <a:ea typeface="幼圆" pitchFamily="49" charset="-122"/>
              </a:rPr>
              <a:t>1</a:t>
            </a:r>
            <a:r>
              <a:rPr lang="zh-CN" altLang="en-US" sz="1200" dirty="0" smtClean="0">
                <a:solidFill>
                  <a:srgbClr val="C00000"/>
                </a:solidFill>
                <a:latin typeface="幼圆" pitchFamily="49" charset="-122"/>
                <a:ea typeface="幼圆" pitchFamily="49" charset="-122"/>
              </a:rPr>
              <a:t>，若为非</a:t>
            </a:r>
            <a:r>
              <a:rPr lang="en-US" sz="1200" dirty="0" smtClean="0">
                <a:solidFill>
                  <a:srgbClr val="C00000"/>
                </a:solidFill>
                <a:latin typeface="幼圆" pitchFamily="49" charset="-122"/>
                <a:ea typeface="幼圆" pitchFamily="49" charset="-122"/>
              </a:rPr>
              <a:t>0</a:t>
            </a:r>
            <a:r>
              <a:rPr lang="zh-CN" altLang="en-US" sz="1200" dirty="0" smtClean="0">
                <a:solidFill>
                  <a:srgbClr val="C00000"/>
                </a:solidFill>
                <a:latin typeface="幼圆" pitchFamily="49" charset="-122"/>
                <a:ea typeface="幼圆" pitchFamily="49" charset="-122"/>
              </a:rPr>
              <a:t>（真），则求解表达式</a:t>
            </a:r>
            <a:r>
              <a:rPr lang="en-US" sz="1200" dirty="0" smtClean="0">
                <a:solidFill>
                  <a:srgbClr val="C00000"/>
                </a:solidFill>
                <a:latin typeface="幼圆" pitchFamily="49" charset="-122"/>
                <a:ea typeface="幼圆" pitchFamily="49" charset="-122"/>
              </a:rPr>
              <a:t>2</a:t>
            </a:r>
            <a:r>
              <a:rPr lang="zh-CN" altLang="en-US" sz="1200" dirty="0" smtClean="0">
                <a:solidFill>
                  <a:srgbClr val="C00000"/>
                </a:solidFill>
                <a:latin typeface="幼圆" pitchFamily="49" charset="-122"/>
                <a:ea typeface="幼圆" pitchFamily="49" charset="-122"/>
              </a:rPr>
              <a:t>，将表达式</a:t>
            </a:r>
            <a:r>
              <a:rPr lang="en-US" sz="1200" dirty="0" smtClean="0">
                <a:solidFill>
                  <a:srgbClr val="C00000"/>
                </a:solidFill>
                <a:latin typeface="幼圆" pitchFamily="49" charset="-122"/>
                <a:ea typeface="幼圆" pitchFamily="49" charset="-122"/>
              </a:rPr>
              <a:t>2</a:t>
            </a:r>
            <a:r>
              <a:rPr lang="zh-CN" altLang="en-US" sz="1200" dirty="0" smtClean="0">
                <a:solidFill>
                  <a:srgbClr val="C00000"/>
                </a:solidFill>
                <a:latin typeface="幼圆" pitchFamily="49" charset="-122"/>
                <a:ea typeface="幼圆" pitchFamily="49" charset="-122"/>
              </a:rPr>
              <a:t>的值</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作为整个条件表达式的值赋给</a:t>
            </a:r>
            <a:r>
              <a:rPr lang="en-US" sz="1200" dirty="0" smtClean="0">
                <a:solidFill>
                  <a:srgbClr val="C00000"/>
                </a:solidFill>
                <a:latin typeface="幼圆" pitchFamily="49" charset="-122"/>
                <a:ea typeface="幼圆" pitchFamily="49" charset="-122"/>
              </a:rPr>
              <a:t>x</a:t>
            </a:r>
            <a:r>
              <a:rPr lang="zh-CN" altLang="en-US" sz="1200" dirty="0" smtClean="0">
                <a:solidFill>
                  <a:srgbClr val="C00000"/>
                </a:solidFill>
                <a:latin typeface="幼圆" pitchFamily="49" charset="-122"/>
                <a:ea typeface="幼圆" pitchFamily="49" charset="-122"/>
              </a:rPr>
              <a:t>。若表达式</a:t>
            </a:r>
            <a:r>
              <a:rPr lang="en-US" sz="1200" dirty="0" smtClean="0">
                <a:solidFill>
                  <a:srgbClr val="C00000"/>
                </a:solidFill>
                <a:latin typeface="幼圆" pitchFamily="49" charset="-122"/>
                <a:ea typeface="幼圆" pitchFamily="49" charset="-122"/>
              </a:rPr>
              <a:t>1</a:t>
            </a:r>
            <a:r>
              <a:rPr lang="zh-CN" altLang="en-US" sz="1200" dirty="0" smtClean="0">
                <a:solidFill>
                  <a:srgbClr val="C00000"/>
                </a:solidFill>
                <a:latin typeface="幼圆" pitchFamily="49" charset="-122"/>
                <a:ea typeface="幼圆" pitchFamily="49" charset="-122"/>
              </a:rPr>
              <a:t>的值为</a:t>
            </a:r>
            <a:r>
              <a:rPr lang="en-US" sz="1200" dirty="0" smtClean="0">
                <a:solidFill>
                  <a:srgbClr val="C00000"/>
                </a:solidFill>
                <a:latin typeface="幼圆" pitchFamily="49" charset="-122"/>
                <a:ea typeface="幼圆" pitchFamily="49" charset="-122"/>
              </a:rPr>
              <a:t>0(</a:t>
            </a:r>
            <a:r>
              <a:rPr lang="zh-CN" altLang="en-US" sz="1200" dirty="0" smtClean="0">
                <a:solidFill>
                  <a:srgbClr val="C00000"/>
                </a:solidFill>
                <a:latin typeface="幼圆" pitchFamily="49" charset="-122"/>
                <a:ea typeface="幼圆" pitchFamily="49" charset="-122"/>
              </a:rPr>
              <a:t>假</a:t>
            </a:r>
            <a:r>
              <a:rPr lang="en-US" sz="1200" dirty="0" smtClean="0">
                <a:solidFill>
                  <a:srgbClr val="C00000"/>
                </a:solidFill>
                <a:latin typeface="幼圆" pitchFamily="49" charset="-122"/>
                <a:ea typeface="幼圆" pitchFamily="49" charset="-122"/>
              </a:rPr>
              <a:t>)</a:t>
            </a:r>
            <a:r>
              <a:rPr lang="zh-CN" altLang="en-US" sz="1200" dirty="0" smtClean="0">
                <a:solidFill>
                  <a:srgbClr val="C00000"/>
                </a:solidFill>
                <a:latin typeface="幼圆" pitchFamily="49" charset="-122"/>
                <a:ea typeface="幼圆" pitchFamily="49" charset="-122"/>
              </a:rPr>
              <a:t>，则求解表</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达式</a:t>
            </a:r>
            <a:r>
              <a:rPr lang="en-US" sz="1200" dirty="0" smtClean="0">
                <a:solidFill>
                  <a:srgbClr val="C00000"/>
                </a:solidFill>
                <a:latin typeface="幼圆" pitchFamily="49" charset="-122"/>
                <a:ea typeface="幼圆" pitchFamily="49" charset="-122"/>
              </a:rPr>
              <a:t>3</a:t>
            </a:r>
            <a:r>
              <a:rPr lang="zh-CN" altLang="en-US" sz="1200" dirty="0" smtClean="0">
                <a:solidFill>
                  <a:srgbClr val="C00000"/>
                </a:solidFill>
                <a:latin typeface="幼圆" pitchFamily="49" charset="-122"/>
                <a:ea typeface="幼圆" pitchFamily="49" charset="-122"/>
              </a:rPr>
              <a:t>的值，将表达式</a:t>
            </a:r>
            <a:r>
              <a:rPr lang="en-US" sz="1200" dirty="0" smtClean="0">
                <a:solidFill>
                  <a:srgbClr val="C00000"/>
                </a:solidFill>
                <a:latin typeface="幼圆" pitchFamily="49" charset="-122"/>
                <a:ea typeface="幼圆" pitchFamily="49" charset="-122"/>
              </a:rPr>
              <a:t>3</a:t>
            </a:r>
            <a:r>
              <a:rPr lang="zh-CN" altLang="en-US" sz="1200" dirty="0" smtClean="0">
                <a:solidFill>
                  <a:srgbClr val="C00000"/>
                </a:solidFill>
                <a:latin typeface="幼圆" pitchFamily="49" charset="-122"/>
                <a:ea typeface="幼圆" pitchFamily="49" charset="-122"/>
              </a:rPr>
              <a:t>的值赋给</a:t>
            </a:r>
            <a:r>
              <a:rPr lang="en-US" sz="1200" dirty="0" smtClean="0">
                <a:solidFill>
                  <a:srgbClr val="C00000"/>
                </a:solidFill>
                <a:latin typeface="幼圆" pitchFamily="49" charset="-122"/>
                <a:ea typeface="幼圆" pitchFamily="49" charset="-122"/>
              </a:rPr>
              <a:t>x</a:t>
            </a:r>
            <a:r>
              <a:rPr lang="zh-CN" altLang="en-US" sz="1200" dirty="0" smtClean="0">
                <a:solidFill>
                  <a:srgbClr val="C00000"/>
                </a:solidFill>
                <a:latin typeface="幼圆" pitchFamily="49" charset="-122"/>
                <a:ea typeface="幼圆" pitchFamily="49" charset="-122"/>
              </a:rPr>
              <a:t>。</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条件运算符（？：）的优先级比赋值运算符高。</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则上面语句执行过程是先做？：运算符，然后</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将条件表达式的结果赋给变量</a:t>
            </a:r>
            <a:r>
              <a:rPr lang="en-US" sz="1200" dirty="0" smtClean="0">
                <a:solidFill>
                  <a:srgbClr val="C00000"/>
                </a:solidFill>
                <a:latin typeface="幼圆" pitchFamily="49" charset="-122"/>
                <a:ea typeface="幼圆" pitchFamily="49" charset="-122"/>
              </a:rPr>
              <a:t>max</a:t>
            </a:r>
            <a:r>
              <a:rPr lang="zh-CN" altLang="en-US" sz="1200" dirty="0" smtClean="0">
                <a:solidFill>
                  <a:srgbClr val="C00000"/>
                </a:solidFill>
                <a:latin typeface="幼圆" pitchFamily="49" charset="-122"/>
                <a:ea typeface="幼圆" pitchFamily="49" charset="-122"/>
              </a:rPr>
              <a:t>。</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先计算赋值号右边的条件表达式的值，</a:t>
            </a:r>
            <a:endParaRPr lang="en-US" altLang="zh-CN" sz="1200" dirty="0" smtClean="0">
              <a:solidFill>
                <a:srgbClr val="C00000"/>
              </a:solidFill>
              <a:latin typeface="幼圆" pitchFamily="49" charset="-122"/>
              <a:ea typeface="幼圆" pitchFamily="49" charset="-122"/>
            </a:endParaRPr>
          </a:p>
          <a:p>
            <a:pPr marL="0" indent="0">
              <a:buNone/>
            </a:pPr>
            <a:r>
              <a:rPr lang="zh-CN" altLang="en-US" sz="1200" dirty="0" smtClean="0">
                <a:solidFill>
                  <a:srgbClr val="C00000"/>
                </a:solidFill>
                <a:latin typeface="幼圆" pitchFamily="49" charset="-122"/>
                <a:ea typeface="幼圆" pitchFamily="49" charset="-122"/>
              </a:rPr>
              <a:t>然后将计算结果赋给变量</a:t>
            </a:r>
            <a:r>
              <a:rPr lang="en-US" sz="1200" dirty="0" smtClean="0">
                <a:solidFill>
                  <a:srgbClr val="C00000"/>
                </a:solidFill>
                <a:latin typeface="幼圆" pitchFamily="49" charset="-122"/>
                <a:ea typeface="幼圆" pitchFamily="49" charset="-122"/>
              </a:rPr>
              <a:t>x</a:t>
            </a:r>
            <a:r>
              <a:rPr lang="zh-CN" altLang="en-US" sz="1200" dirty="0" smtClean="0">
                <a:solidFill>
                  <a:srgbClr val="C00000"/>
                </a:solidFill>
                <a:latin typeface="幼圆" pitchFamily="49" charset="-122"/>
                <a:ea typeface="幼圆" pitchFamily="49" charset="-122"/>
              </a:rPr>
              <a:t>。</a:t>
            </a:r>
            <a:endParaRPr lang="zh-CN" altLang="en-US" sz="1200" kern="0" dirty="0" smtClean="0">
              <a:solidFill>
                <a:srgbClr val="C00000"/>
              </a:solidFill>
              <a:latin typeface="幼圆" pitchFamily="49" charset="-122"/>
              <a:ea typeface="幼圆" pitchFamily="49" charset="-122"/>
            </a:endParaRPr>
          </a:p>
          <a:p>
            <a:pPr marL="0" indent="0">
              <a:buNone/>
            </a:pPr>
            <a:endParaRPr lang="zh-CN" altLang="en-US" sz="1200" kern="0" dirty="0" smtClean="0">
              <a:solidFill>
                <a:srgbClr val="C00000"/>
              </a:solidFill>
              <a:latin typeface="幼圆" pitchFamily="49" charset="-122"/>
              <a:ea typeface="幼圆" pitchFamily="49" charset="-122"/>
            </a:endParaRPr>
          </a:p>
          <a:p>
            <a:pPr marL="0" indent="0">
              <a:buNone/>
            </a:pPr>
            <a:endParaRPr lang="zh-CN" altLang="en-US" sz="1200" kern="0" dirty="0" smtClean="0">
              <a:solidFill>
                <a:srgbClr val="C00000"/>
              </a:solidFill>
              <a:latin typeface="幼圆" pitchFamily="49" charset="-122"/>
              <a:ea typeface="幼圆" pitchFamily="49" charset="-122"/>
            </a:endParaRP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1">
                    <a:lumMod val="75000"/>
                  </a:schemeClr>
                </a:solidFill>
                <a:latin typeface="幼圆" pitchFamily="49" charset="-122"/>
                <a:ea typeface="幼圆" pitchFamily="49" charset="-122"/>
              </a:rPr>
              <a:t>多分支条件选择结构中使用关键字只有</a:t>
            </a:r>
            <a:r>
              <a:rPr lang="en-US" sz="1200" dirty="0" smtClean="0">
                <a:solidFill>
                  <a:schemeClr val="accent1">
                    <a:lumMod val="75000"/>
                  </a:schemeClr>
                </a:solidFill>
                <a:latin typeface="幼圆" pitchFamily="49" charset="-122"/>
                <a:ea typeface="幼圆" pitchFamily="49" charset="-122"/>
              </a:rPr>
              <a:t>if</a:t>
            </a:r>
            <a:r>
              <a:rPr lang="zh-CN" altLang="en-US" sz="1200" dirty="0" smtClean="0">
                <a:solidFill>
                  <a:schemeClr val="accent1">
                    <a:lumMod val="75000"/>
                  </a:schemeClr>
                </a:solidFill>
                <a:latin typeface="幼圆" pitchFamily="49" charset="-122"/>
                <a:ea typeface="幼圆" pitchFamily="49" charset="-122"/>
              </a:rPr>
              <a:t>、</a:t>
            </a:r>
            <a:r>
              <a:rPr lang="en-US" sz="1200" dirty="0" smtClean="0">
                <a:solidFill>
                  <a:schemeClr val="accent1">
                    <a:lumMod val="75000"/>
                  </a:schemeClr>
                </a:solidFill>
                <a:latin typeface="幼圆" pitchFamily="49" charset="-122"/>
                <a:ea typeface="幼圆" pitchFamily="49" charset="-122"/>
              </a:rPr>
              <a:t>else</a:t>
            </a:r>
            <a:r>
              <a:rPr lang="zh-CN" altLang="en-US" sz="1200" dirty="0" smtClean="0">
                <a:solidFill>
                  <a:schemeClr val="accent1">
                    <a:lumMod val="75000"/>
                  </a:schemeClr>
                </a:solidFill>
                <a:latin typeface="幼圆" pitchFamily="49" charset="-122"/>
                <a:ea typeface="幼圆" pitchFamily="49" charset="-122"/>
              </a:rPr>
              <a:t>两种。多分支条件选择结构（</a:t>
            </a:r>
            <a:r>
              <a:rPr lang="en-US" sz="1200" dirty="0" smtClean="0">
                <a:solidFill>
                  <a:schemeClr val="accent1">
                    <a:lumMod val="75000"/>
                  </a:schemeClr>
                </a:solidFill>
                <a:latin typeface="幼圆" pitchFamily="49" charset="-122"/>
                <a:ea typeface="幼圆" pitchFamily="49" charset="-122"/>
              </a:rPr>
              <a:t>if-else </a:t>
            </a:r>
            <a:r>
              <a:rPr lang="en-US" sz="1200" dirty="0" err="1" smtClean="0">
                <a:solidFill>
                  <a:schemeClr val="accent1">
                    <a:lumMod val="75000"/>
                  </a:schemeClr>
                </a:solidFill>
                <a:latin typeface="幼圆" pitchFamily="49" charset="-122"/>
                <a:ea typeface="幼圆" pitchFamily="49" charset="-122"/>
              </a:rPr>
              <a:t>if-else</a:t>
            </a:r>
            <a:r>
              <a:rPr lang="zh-CN" altLang="en-US" sz="1200" dirty="0" smtClean="0">
                <a:solidFill>
                  <a:schemeClr val="accent1">
                    <a:lumMod val="75000"/>
                  </a:schemeClr>
                </a:solidFill>
                <a:latin typeface="幼圆" pitchFamily="49" charset="-122"/>
                <a:ea typeface="幼圆" pitchFamily="49" charset="-122"/>
              </a:rPr>
              <a:t>）的语法格式</a:t>
            </a:r>
          </a:p>
          <a:p>
            <a:endParaRPr lang="zh-CN" altLang="en-US" dirty="0"/>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solidFill>
                  <a:srgbClr val="0070C0"/>
                </a:solidFill>
                <a:latin typeface="幼圆" pitchFamily="49" charset="-122"/>
                <a:ea typeface="幼圆" pitchFamily="49" charset="-122"/>
              </a:rPr>
              <a:t>1</a:t>
            </a:r>
            <a:r>
              <a:rPr lang="zh-CN" altLang="en-US" sz="1200" dirty="0" smtClean="0">
                <a:solidFill>
                  <a:srgbClr val="0070C0"/>
                </a:solidFill>
                <a:latin typeface="幼圆" pitchFamily="49" charset="-122"/>
                <a:ea typeface="幼圆" pitchFamily="49" charset="-122"/>
              </a:rPr>
              <a:t>）除了具有单分支选择结构的三部分以外，还有</a:t>
            </a:r>
            <a:r>
              <a:rPr lang="en-US" sz="1200" dirty="0" smtClean="0">
                <a:solidFill>
                  <a:srgbClr val="0070C0"/>
                </a:solidFill>
                <a:latin typeface="幼圆" pitchFamily="49" charset="-122"/>
                <a:ea typeface="幼圆" pitchFamily="49" charset="-122"/>
              </a:rPr>
              <a:t>else if(</a:t>
            </a:r>
            <a:r>
              <a:rPr lang="zh-CN" altLang="en-US" sz="1200" dirty="0" smtClean="0">
                <a:solidFill>
                  <a:srgbClr val="0070C0"/>
                </a:solidFill>
                <a:latin typeface="幼圆" pitchFamily="49" charset="-122"/>
                <a:ea typeface="幼圆" pitchFamily="49" charset="-122"/>
              </a:rPr>
              <a:t>表达式</a:t>
            </a:r>
            <a:r>
              <a:rPr lang="en-US" sz="1200" dirty="0" smtClean="0">
                <a:solidFill>
                  <a:srgbClr val="0070C0"/>
                </a:solidFill>
                <a:latin typeface="幼圆" pitchFamily="49" charset="-122"/>
                <a:ea typeface="幼圆" pitchFamily="49" charset="-122"/>
              </a:rPr>
              <a:t>N)</a:t>
            </a:r>
            <a:r>
              <a:rPr lang="zh-CN" altLang="en-US" sz="1200" dirty="0" smtClean="0">
                <a:solidFill>
                  <a:srgbClr val="0070C0"/>
                </a:solidFill>
                <a:latin typeface="幼圆" pitchFamily="49" charset="-122"/>
                <a:ea typeface="幼圆" pitchFamily="49" charset="-122"/>
              </a:rPr>
              <a:t>等几部分，其中</a:t>
            </a:r>
            <a:r>
              <a:rPr lang="en-US" sz="1200" dirty="0" smtClean="0">
                <a:solidFill>
                  <a:srgbClr val="0070C0"/>
                </a:solidFill>
                <a:latin typeface="幼圆" pitchFamily="49" charset="-122"/>
                <a:ea typeface="幼圆" pitchFamily="49" charset="-122"/>
              </a:rPr>
              <a:t>N</a:t>
            </a:r>
            <a:r>
              <a:rPr lang="zh-CN" altLang="en-US" sz="1200" dirty="0" smtClean="0">
                <a:solidFill>
                  <a:srgbClr val="0070C0"/>
                </a:solidFill>
                <a:latin typeface="幼圆" pitchFamily="49" charset="-122"/>
                <a:ea typeface="幼圆" pitchFamily="49" charset="-122"/>
              </a:rPr>
              <a:t>可取</a:t>
            </a:r>
            <a:r>
              <a:rPr lang="en-US" sz="1200" dirty="0" smtClean="0">
                <a:solidFill>
                  <a:srgbClr val="0070C0"/>
                </a:solidFill>
                <a:latin typeface="幼圆" pitchFamily="49" charset="-122"/>
                <a:ea typeface="幼圆" pitchFamily="49" charset="-122"/>
              </a:rPr>
              <a:t>2</a:t>
            </a:r>
            <a:r>
              <a:rPr lang="zh-CN" altLang="en-US" sz="1200" dirty="0" smtClean="0">
                <a:solidFill>
                  <a:srgbClr val="0070C0"/>
                </a:solidFill>
                <a:latin typeface="幼圆" pitchFamily="49" charset="-122"/>
                <a:ea typeface="幼圆" pitchFamily="49" charset="-122"/>
              </a:rPr>
              <a:t>至</a:t>
            </a:r>
            <a:r>
              <a:rPr lang="en-US" sz="1200" dirty="0" smtClean="0">
                <a:solidFill>
                  <a:srgbClr val="0070C0"/>
                </a:solidFill>
                <a:latin typeface="幼圆" pitchFamily="49" charset="-122"/>
                <a:ea typeface="幼圆" pitchFamily="49" charset="-122"/>
              </a:rPr>
              <a:t>n-1</a:t>
            </a:r>
            <a:r>
              <a:rPr lang="zh-CN" altLang="en-US" sz="1200" dirty="0" smtClean="0">
                <a:solidFill>
                  <a:srgbClr val="0070C0"/>
                </a:solidFill>
                <a:latin typeface="幼圆" pitchFamily="49" charset="-122"/>
                <a:ea typeface="幼圆" pitchFamily="49" charset="-122"/>
              </a:rPr>
              <a:t>，</a:t>
            </a:r>
            <a:r>
              <a:rPr lang="en-US" sz="1200" dirty="0" smtClean="0">
                <a:solidFill>
                  <a:srgbClr val="0070C0"/>
                </a:solidFill>
                <a:latin typeface="幼圆" pitchFamily="49" charset="-122"/>
                <a:ea typeface="幼圆" pitchFamily="49" charset="-122"/>
              </a:rPr>
              <a:t>else if</a:t>
            </a:r>
            <a:r>
              <a:rPr lang="zh-CN" altLang="en-US" sz="1200" dirty="0" smtClean="0">
                <a:solidFill>
                  <a:srgbClr val="0070C0"/>
                </a:solidFill>
                <a:latin typeface="幼圆" pitchFamily="49" charset="-122"/>
                <a:ea typeface="幼圆" pitchFamily="49" charset="-122"/>
              </a:rPr>
              <a:t>后面的一对小括号中的表达式成为多分支条件选择结构语句中的条件判断表达式，语法含义为当上面的条件都不成立时，</a:t>
            </a:r>
            <a:r>
              <a:rPr lang="en-US" sz="1200" dirty="0" smtClean="0">
                <a:solidFill>
                  <a:srgbClr val="0070C0"/>
                </a:solidFill>
                <a:latin typeface="幼圆" pitchFamily="49" charset="-122"/>
                <a:ea typeface="幼圆" pitchFamily="49" charset="-122"/>
              </a:rPr>
              <a:t>else if</a:t>
            </a:r>
            <a:r>
              <a:rPr lang="zh-CN" altLang="en-US" sz="1200" dirty="0" smtClean="0">
                <a:solidFill>
                  <a:srgbClr val="0070C0"/>
                </a:solidFill>
                <a:latin typeface="幼圆" pitchFamily="49" charset="-122"/>
                <a:ea typeface="幼圆" pitchFamily="49" charset="-122"/>
              </a:rPr>
              <a:t>后面小括号内的表达式的值为“真”，就执行该表达式后面的分支语句块。</a:t>
            </a:r>
            <a:endParaRPr lang="en-US" altLang="zh-CN" sz="1200" dirty="0" smtClean="0">
              <a:solidFill>
                <a:srgbClr val="0070C0"/>
              </a:solidFill>
              <a:latin typeface="幼圆" pitchFamily="49" charset="-122"/>
              <a:ea typeface="幼圆" pitchFamily="49" charset="-122"/>
            </a:endParaRPr>
          </a:p>
          <a:p>
            <a:endParaRPr lang="zh-CN" altLang="en-US" sz="1200" dirty="0" smtClean="0">
              <a:solidFill>
                <a:srgbClr val="0070C0"/>
              </a:solidFill>
              <a:latin typeface="幼圆" pitchFamily="49" charset="-122"/>
              <a:ea typeface="幼圆" pitchFamily="49" charset="-122"/>
            </a:endParaRPr>
          </a:p>
          <a:p>
            <a:r>
              <a:rPr lang="en-US" sz="1200" dirty="0" smtClean="0">
                <a:solidFill>
                  <a:srgbClr val="0070C0"/>
                </a:solidFill>
                <a:latin typeface="幼圆" pitchFamily="49" charset="-122"/>
                <a:ea typeface="幼圆" pitchFamily="49" charset="-122"/>
              </a:rPr>
              <a:t>2</a:t>
            </a:r>
            <a:r>
              <a:rPr lang="zh-CN" altLang="en-US" sz="1200" dirty="0" smtClean="0">
                <a:solidFill>
                  <a:srgbClr val="0070C0"/>
                </a:solidFill>
                <a:latin typeface="幼圆" pitchFamily="49" charset="-122"/>
                <a:ea typeface="幼圆" pitchFamily="49" charset="-122"/>
              </a:rPr>
              <a:t>）每一分支语句块中多于一条语句时，必须在语句块的前后加上一对大括号</a:t>
            </a:r>
            <a:r>
              <a:rPr lang="en-US" sz="1200" dirty="0" smtClean="0">
                <a:solidFill>
                  <a:srgbClr val="0070C0"/>
                </a:solidFill>
                <a:latin typeface="幼圆" pitchFamily="49" charset="-122"/>
                <a:ea typeface="幼圆" pitchFamily="49" charset="-122"/>
              </a:rPr>
              <a:t>{}</a:t>
            </a:r>
            <a:r>
              <a:rPr lang="zh-CN" altLang="en-US" sz="1200" dirty="0" smtClean="0">
                <a:solidFill>
                  <a:srgbClr val="0070C0"/>
                </a:solidFill>
                <a:latin typeface="幼圆" pitchFamily="49" charset="-122"/>
                <a:ea typeface="幼圆" pitchFamily="49" charset="-122"/>
              </a:rPr>
              <a:t>。</a:t>
            </a:r>
          </a:p>
        </p:txBody>
      </p:sp>
      <p:sp>
        <p:nvSpPr>
          <p:cNvPr id="4" name="灯片编号占位符 3"/>
          <p:cNvSpPr>
            <a:spLocks noGrp="1"/>
          </p:cNvSpPr>
          <p:nvPr>
            <p:ph type="sldNum" sz="quarter" idx="10"/>
          </p:nvPr>
        </p:nvSpPr>
        <p:spPr/>
        <p:txBody>
          <a:bodyPr/>
          <a:lstStyle/>
          <a:p>
            <a:fld id="{0C8916D0-7803-40FC-9F05-F544F40AA83E}"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257300" y="2971800"/>
            <a:ext cx="6629400" cy="838200"/>
            <a:chOff x="792" y="1872"/>
            <a:chExt cx="4176" cy="528"/>
          </a:xfrm>
        </p:grpSpPr>
        <p:sp>
          <p:nvSpPr>
            <p:cNvPr id="22531"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4" name="Rectangle 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Rectangle 8"/>
          <p:cNvSpPr>
            <a:spLocks noGrp="1" noChangeArrowheads="1"/>
          </p:cNvSpPr>
          <p:nvPr>
            <p:ph type="ctrTitle" sz="quarter"/>
          </p:nvPr>
        </p:nvSpPr>
        <p:spPr>
          <a:xfrm>
            <a:off x="1447800" y="2667000"/>
            <a:ext cx="6172200" cy="1470025"/>
          </a:xfrm>
        </p:spPr>
        <p:txBody>
          <a:bodyPr/>
          <a:lstStyle>
            <a:lvl1pPr algn="ctr">
              <a:defRPr sz="3600"/>
            </a:lvl1pPr>
          </a:lstStyle>
          <a:p>
            <a:pPr lvl="0"/>
            <a:r>
              <a:rPr lang="zh-CN" altLang="en-US" noProof="0" smtClean="0"/>
              <a:t>单击此处编辑母版标题样式</a:t>
            </a:r>
            <a:endParaRPr lang="en-US" altLang="zh-CN" noProof="0" smtClean="0"/>
          </a:p>
        </p:txBody>
      </p:sp>
      <p:sp>
        <p:nvSpPr>
          <p:cNvPr id="22537" name="Rectangle 9"/>
          <p:cNvSpPr>
            <a:spLocks noGrp="1" noChangeArrowheads="1"/>
          </p:cNvSpPr>
          <p:nvPr>
            <p:ph type="subTitle" sz="quarter" idx="1"/>
          </p:nvPr>
        </p:nvSpPr>
        <p:spPr>
          <a:xfrm>
            <a:off x="1371600" y="4191000"/>
            <a:ext cx="6400800" cy="685800"/>
          </a:xfrm>
        </p:spPr>
        <p:txBody>
          <a:bodyPr/>
          <a:lstStyle>
            <a:lvl1pPr marL="0" indent="0" algn="ctr">
              <a:buFont typeface="Wingdings" pitchFamily="2" charset="2"/>
              <a:buNone/>
              <a:defRPr sz="2400" b="1"/>
            </a:lvl1pPr>
          </a:lstStyle>
          <a:p>
            <a:pPr lvl="0"/>
            <a:r>
              <a:rPr lang="zh-CN" altLang="en-US" noProof="0" smtClean="0"/>
              <a:t>单击此处编辑母版副标题样式</a:t>
            </a:r>
            <a:endParaRPr lang="en-US" altLang="zh-CN" noProof="0" smtClean="0"/>
          </a:p>
        </p:txBody>
      </p:sp>
      <p:sp>
        <p:nvSpPr>
          <p:cNvPr id="22538" name="Rectangle 10"/>
          <p:cNvSpPr>
            <a:spLocks noGrp="1" noChangeArrowheads="1"/>
          </p:cNvSpPr>
          <p:nvPr>
            <p:ph type="dt" sz="quarter" idx="2"/>
          </p:nvPr>
        </p:nvSpPr>
        <p:spPr>
          <a:xfrm>
            <a:off x="107950" y="6537325"/>
            <a:ext cx="2133600" cy="320675"/>
          </a:xfrm>
        </p:spPr>
        <p:txBody>
          <a:bodyPr/>
          <a:lstStyle>
            <a:lvl1pPr>
              <a:defRPr/>
            </a:lvl1pPr>
          </a:lstStyle>
          <a:p>
            <a:r>
              <a:rPr lang="zh-CN" altLang="en-US" dirty="0" smtClean="0"/>
              <a:t>网络与计算中心</a:t>
            </a:r>
            <a:endParaRPr lang="en-US" altLang="zh-CN" dirty="0"/>
          </a:p>
        </p:txBody>
      </p:sp>
      <p:sp>
        <p:nvSpPr>
          <p:cNvPr id="22539" name="Rectangle 11"/>
          <p:cNvSpPr>
            <a:spLocks noGrp="1" noChangeArrowheads="1"/>
          </p:cNvSpPr>
          <p:nvPr>
            <p:ph type="ftr" sz="quarter" idx="3"/>
          </p:nvPr>
        </p:nvSpPr>
        <p:spPr>
          <a:xfrm>
            <a:off x="3124200" y="6537325"/>
            <a:ext cx="2895600" cy="320675"/>
          </a:xfrm>
        </p:spPr>
        <p:txBody>
          <a:bodyPr/>
          <a:lstStyle>
            <a:lvl1pPr>
              <a:defRPr sz="1200" b="1"/>
            </a:lvl1pPr>
          </a:lstStyle>
          <a:p>
            <a:endParaRPr lang="en-US" altLang="zh-CN"/>
          </a:p>
        </p:txBody>
      </p:sp>
      <p:sp>
        <p:nvSpPr>
          <p:cNvPr id="22540" name="Rectangle 12"/>
          <p:cNvSpPr>
            <a:spLocks noGrp="1" noChangeArrowheads="1"/>
          </p:cNvSpPr>
          <p:nvPr>
            <p:ph type="sldNum" sz="quarter" idx="4"/>
          </p:nvPr>
        </p:nvSpPr>
        <p:spPr>
          <a:xfrm>
            <a:off x="6553200" y="6537325"/>
            <a:ext cx="2133600" cy="320675"/>
          </a:xfrm>
        </p:spPr>
        <p:txBody>
          <a:bodyPr/>
          <a:lstStyle>
            <a:lvl1pPr>
              <a:defRPr sz="1200" b="1"/>
            </a:lvl1pPr>
          </a:lstStyle>
          <a:p>
            <a:fld id="{4F5D6576-12EC-499C-A32A-3887B239077A}" type="slidenum">
              <a:rPr lang="en-US" altLang="zh-CN"/>
              <a:pPr/>
              <a:t>‹#›</a:t>
            </a:fld>
            <a:endParaRPr lang="en-US" altLang="zh-CN"/>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078" y="-2600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77DBA6-C8AF-4051-8288-86FA63B3DAF6}" type="slidenum">
              <a:rPr lang="en-US" altLang="zh-CN"/>
              <a:pPr/>
              <a:t>‹#›</a:t>
            </a:fld>
            <a:endParaRPr lang="en-US" altLang="zh-CN"/>
          </a:p>
        </p:txBody>
      </p:sp>
    </p:spTree>
    <p:extLst>
      <p:ext uri="{BB962C8B-B14F-4D97-AF65-F5344CB8AC3E}">
        <p14:creationId xmlns:p14="http://schemas.microsoft.com/office/powerpoint/2010/main" val="370202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45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45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6AF77A-7026-4B96-947A-DA69C4E60E82}" type="slidenum">
              <a:rPr lang="en-US" altLang="zh-CN"/>
              <a:pPr/>
              <a:t>‹#›</a:t>
            </a:fld>
            <a:endParaRPr lang="en-US" altLang="zh-CN"/>
          </a:p>
        </p:txBody>
      </p:sp>
    </p:spTree>
    <p:extLst>
      <p:ext uri="{BB962C8B-B14F-4D97-AF65-F5344CB8AC3E}">
        <p14:creationId xmlns:p14="http://schemas.microsoft.com/office/powerpoint/2010/main" val="15843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2F49AC-6A7B-4796-921A-49C4825F185F}" type="slidenum">
              <a:rPr lang="en-US" altLang="zh-CN"/>
              <a:pPr/>
              <a:t>‹#›</a:t>
            </a:fld>
            <a:endParaRPr lang="en-US" altLang="zh-CN"/>
          </a:p>
        </p:txBody>
      </p:sp>
    </p:spTree>
    <p:extLst>
      <p:ext uri="{BB962C8B-B14F-4D97-AF65-F5344CB8AC3E}">
        <p14:creationId xmlns:p14="http://schemas.microsoft.com/office/powerpoint/2010/main" val="39471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864BFF-5AFA-4205-B4F7-E4FA93663ED0}" type="slidenum">
              <a:rPr lang="en-US" altLang="zh-CN"/>
              <a:pPr/>
              <a:t>‹#›</a:t>
            </a:fld>
            <a:endParaRPr lang="en-US" altLang="zh-CN"/>
          </a:p>
        </p:txBody>
      </p:sp>
    </p:spTree>
    <p:extLst>
      <p:ext uri="{BB962C8B-B14F-4D97-AF65-F5344CB8AC3E}">
        <p14:creationId xmlns:p14="http://schemas.microsoft.com/office/powerpoint/2010/main" val="32760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FE5A86-DFC0-411D-86D7-9AD2585B0437}" type="slidenum">
              <a:rPr lang="en-US" altLang="zh-CN"/>
              <a:pPr/>
              <a:t>‹#›</a:t>
            </a:fld>
            <a:endParaRPr lang="en-US" altLang="zh-CN"/>
          </a:p>
        </p:txBody>
      </p:sp>
    </p:spTree>
    <p:extLst>
      <p:ext uri="{BB962C8B-B14F-4D97-AF65-F5344CB8AC3E}">
        <p14:creationId xmlns:p14="http://schemas.microsoft.com/office/powerpoint/2010/main" val="1329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D1CC47D-14F5-4E27-BCAD-994A686107C0}" type="slidenum">
              <a:rPr lang="en-US" altLang="zh-CN"/>
              <a:pPr/>
              <a:t>‹#›</a:t>
            </a:fld>
            <a:endParaRPr lang="en-US" altLang="zh-CN"/>
          </a:p>
        </p:txBody>
      </p:sp>
    </p:spTree>
    <p:extLst>
      <p:ext uri="{BB962C8B-B14F-4D97-AF65-F5344CB8AC3E}">
        <p14:creationId xmlns:p14="http://schemas.microsoft.com/office/powerpoint/2010/main" val="123081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99E545-4CAC-4B72-8462-E32220EE3A30}" type="slidenum">
              <a:rPr lang="en-US" altLang="zh-CN"/>
              <a:pPr/>
              <a:t>‹#›</a:t>
            </a:fld>
            <a:endParaRPr lang="en-US" altLang="zh-CN"/>
          </a:p>
        </p:txBody>
      </p:sp>
    </p:spTree>
    <p:extLst>
      <p:ext uri="{BB962C8B-B14F-4D97-AF65-F5344CB8AC3E}">
        <p14:creationId xmlns:p14="http://schemas.microsoft.com/office/powerpoint/2010/main" val="3133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14A9F38-295D-4546-BE0D-D0FA76D86A4F}" type="slidenum">
              <a:rPr lang="en-US" altLang="zh-CN"/>
              <a:pPr/>
              <a:t>‹#›</a:t>
            </a:fld>
            <a:endParaRPr lang="en-US" altLang="zh-CN"/>
          </a:p>
        </p:txBody>
      </p:sp>
    </p:spTree>
    <p:extLst>
      <p:ext uri="{BB962C8B-B14F-4D97-AF65-F5344CB8AC3E}">
        <p14:creationId xmlns:p14="http://schemas.microsoft.com/office/powerpoint/2010/main" val="118074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798904-3FD3-4029-A008-89A99F27E1CA}" type="slidenum">
              <a:rPr lang="en-US" altLang="zh-CN"/>
              <a:pPr/>
              <a:t>‹#›</a:t>
            </a:fld>
            <a:endParaRPr lang="en-US" altLang="zh-CN"/>
          </a:p>
        </p:txBody>
      </p:sp>
    </p:spTree>
    <p:extLst>
      <p:ext uri="{BB962C8B-B14F-4D97-AF65-F5344CB8AC3E}">
        <p14:creationId xmlns:p14="http://schemas.microsoft.com/office/powerpoint/2010/main" val="19621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6E413D-A114-487C-99B4-20EC3D86B41F}" type="slidenum">
              <a:rPr lang="en-US" altLang="zh-CN"/>
              <a:pPr/>
              <a:t>‹#›</a:t>
            </a:fld>
            <a:endParaRPr lang="en-US" altLang="zh-CN"/>
          </a:p>
        </p:txBody>
      </p:sp>
    </p:spTree>
    <p:extLst>
      <p:ext uri="{BB962C8B-B14F-4D97-AF65-F5344CB8AC3E}">
        <p14:creationId xmlns:p14="http://schemas.microsoft.com/office/powerpoint/2010/main" val="20577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ltGray">
          <a:xfrm>
            <a:off x="533400" y="1009650"/>
            <a:ext cx="7239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 name="Rectangle 3"/>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6"/>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7"/>
          <p:cNvSpPr>
            <a:spLocks noGrp="1" noChangeArrowheads="1"/>
          </p:cNvSpPr>
          <p:nvPr>
            <p:ph type="title"/>
          </p:nvPr>
        </p:nvSpPr>
        <p:spPr bwMode="auto">
          <a:xfrm>
            <a:off x="878161" y="418767"/>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21512" name="Rectangle 8"/>
          <p:cNvSpPr>
            <a:spLocks noGrp="1" noChangeArrowheads="1"/>
          </p:cNvSpPr>
          <p:nvPr>
            <p:ph type="body" idx="1"/>
          </p:nvPr>
        </p:nvSpPr>
        <p:spPr bwMode="auto">
          <a:xfrm>
            <a:off x="457200" y="15240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21513" name="Rectangle 9"/>
          <p:cNvSpPr>
            <a:spLocks noGrp="1" noChangeArrowheads="1"/>
          </p:cNvSpPr>
          <p:nvPr>
            <p:ph type="dt" sz="half" idx="2"/>
          </p:nvPr>
        </p:nvSpPr>
        <p:spPr bwMode="white">
          <a:xfrm>
            <a:off x="109538"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chemeClr val="bg1"/>
                </a:solidFill>
                <a:ea typeface="宋体" charset="-122"/>
              </a:defRPr>
            </a:lvl1pPr>
          </a:lstStyle>
          <a:p>
            <a:r>
              <a:rPr lang="zh-CN" altLang="en-US" dirty="0" smtClean="0"/>
              <a:t>网络与计算中心</a:t>
            </a:r>
            <a:endParaRPr lang="en-US" altLang="zh-CN" dirty="0"/>
          </a:p>
        </p:txBody>
      </p:sp>
      <p:sp>
        <p:nvSpPr>
          <p:cNvPr id="21514" name="Rectangle 10"/>
          <p:cNvSpPr>
            <a:spLocks noGrp="1" noChangeArrowheads="1"/>
          </p:cNvSpPr>
          <p:nvPr>
            <p:ph type="ftr" sz="quarter" idx="3"/>
          </p:nvPr>
        </p:nvSpPr>
        <p:spPr bwMode="auto">
          <a:xfrm>
            <a:off x="3124200" y="6573838"/>
            <a:ext cx="2895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charset="-122"/>
              </a:defRPr>
            </a:lvl1pPr>
          </a:lstStyle>
          <a:p>
            <a:endParaRPr lang="en-US" altLang="zh-CN"/>
          </a:p>
        </p:txBody>
      </p:sp>
      <p:sp>
        <p:nvSpPr>
          <p:cNvPr id="21515" name="Rectangle 11"/>
          <p:cNvSpPr>
            <a:spLocks noGrp="1" noChangeArrowheads="1"/>
          </p:cNvSpPr>
          <p:nvPr>
            <p:ph type="sldNum" sz="quarter" idx="4"/>
          </p:nvPr>
        </p:nvSpPr>
        <p:spPr bwMode="auto">
          <a:xfrm>
            <a:off x="6553200"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ea typeface="宋体" charset="-122"/>
              </a:defRPr>
            </a:lvl1pPr>
          </a:lstStyle>
          <a:p>
            <a:fld id="{C786BF0B-6BA5-40FA-BABA-320ED1C38609}" type="slidenum">
              <a:rPr lang="en-US" altLang="zh-CN"/>
              <a:pPr/>
              <a:t>‹#›</a:t>
            </a:fld>
            <a:endParaRPr lang="en-US" altLang="zh-CN"/>
          </a:p>
        </p:txBody>
      </p:sp>
      <p:sp>
        <p:nvSpPr>
          <p:cNvPr id="21516" name="Text Box 12"/>
          <p:cNvSpPr txBox="1">
            <a:spLocks noChangeArrowheads="1"/>
          </p:cNvSpPr>
          <p:nvPr/>
        </p:nvSpPr>
        <p:spPr bwMode="white">
          <a:xfrm>
            <a:off x="7620000" y="6858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i="1" dirty="0">
                <a:solidFill>
                  <a:schemeClr val="bg1"/>
                </a:solidFill>
                <a:latin typeface="Arial Black" pitchFamily="34" charset="0"/>
                <a:ea typeface="宋体" charset="-122"/>
              </a:rPr>
              <a:t>LOGO</a:t>
            </a:r>
          </a:p>
        </p:txBody>
      </p:sp>
      <p:pic>
        <p:nvPicPr>
          <p:cNvPr id="21517"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95531" y="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png"/><Relationship Id="rId7" Type="http://schemas.openxmlformats.org/officeDocument/2006/relationships/diagramColors" Target="../diagrams/colors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2051" name="Rectangle 3"/>
          <p:cNvSpPr>
            <a:spLocks noGrp="1" noChangeArrowheads="1"/>
          </p:cNvSpPr>
          <p:nvPr>
            <p:ph type="subTitle" idx="1"/>
          </p:nvPr>
        </p:nvSpPr>
        <p:spPr>
          <a:xfrm>
            <a:off x="3419872" y="5373216"/>
            <a:ext cx="5276304" cy="504056"/>
          </a:xfrm>
        </p:spPr>
        <p:txBody>
          <a:bodyPr/>
          <a:lstStyle/>
          <a:p>
            <a:r>
              <a:rPr lang="zh-CN" altLang="en-US" dirty="0" smtClean="0">
                <a:ea typeface="宋体" charset="-122"/>
              </a:rPr>
              <a:t>主讲教师：徐永兵</a:t>
            </a:r>
            <a:endParaRPr lang="en-US" altLang="zh-CN" dirty="0">
              <a:ea typeface="宋体" charset="-122"/>
            </a:endParaRPr>
          </a:p>
        </p:txBody>
      </p:sp>
      <p:sp>
        <p:nvSpPr>
          <p:cNvPr id="2050" name="Rectangle 2"/>
          <p:cNvSpPr>
            <a:spLocks noGrp="1" noChangeArrowheads="1"/>
          </p:cNvSpPr>
          <p:nvPr>
            <p:ph type="ctrTitle"/>
          </p:nvPr>
        </p:nvSpPr>
        <p:spPr>
          <a:xfrm>
            <a:off x="1657350" y="2797175"/>
            <a:ext cx="5810250" cy="1165225"/>
          </a:xfrm>
        </p:spPr>
        <p:txBody>
          <a:bodyPr/>
          <a:lstStyle/>
          <a:p>
            <a:r>
              <a:rPr lang="zh-CN" altLang="en-US" b="1" i="0" dirty="0" smtClean="0">
                <a:ea typeface="宋体" charset="-122"/>
              </a:rPr>
              <a:t>计算机与程序设计基础</a:t>
            </a:r>
            <a:r>
              <a:rPr lang="en-US" altLang="zh-CN" b="1" i="0" dirty="0" smtClean="0">
                <a:ea typeface="宋体" charset="-122"/>
              </a:rPr>
              <a:t/>
            </a:r>
            <a:br>
              <a:rPr lang="en-US" altLang="zh-CN" b="1" i="0" dirty="0" smtClean="0">
                <a:ea typeface="宋体" charset="-122"/>
              </a:rPr>
            </a:br>
            <a:r>
              <a:rPr lang="zh-CN" altLang="en-US" b="1" i="0" dirty="0" smtClean="0">
                <a:ea typeface="宋体" charset="-122"/>
              </a:rPr>
              <a:t>（</a:t>
            </a:r>
            <a:r>
              <a:rPr lang="en-US" altLang="zh-CN" b="1" i="0" dirty="0" smtClean="0">
                <a:ea typeface="宋体" charset="-122"/>
              </a:rPr>
              <a:t>C++</a:t>
            </a:r>
            <a:r>
              <a:rPr lang="zh-CN" altLang="en-US" b="1" i="0" dirty="0" smtClean="0">
                <a:ea typeface="宋体" charset="-122"/>
              </a:rPr>
              <a:t>）</a:t>
            </a:r>
            <a:endParaRPr lang="en-US" altLang="zh-CN" b="1" i="0" dirty="0">
              <a:ea typeface="宋体" charset="-122"/>
            </a:endParaRPr>
          </a:p>
        </p:txBody>
      </p:sp>
      <p:sp>
        <p:nvSpPr>
          <p:cNvPr id="2052" name="Rectangle 4"/>
          <p:cNvSpPr>
            <a:spLocks noChangeArrowheads="1"/>
          </p:cNvSpPr>
          <p:nvPr/>
        </p:nvSpPr>
        <p:spPr bwMode="auto">
          <a:xfrm>
            <a:off x="4241800" y="1981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5"/>
          <p:cNvSpPr>
            <a:spLocks noChangeArrowheads="1"/>
          </p:cNvSpPr>
          <p:nvPr/>
        </p:nvSpPr>
        <p:spPr bwMode="auto">
          <a:xfrm>
            <a:off x="4622800" y="1981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Rectangle 6"/>
          <p:cNvSpPr>
            <a:spLocks noChangeArrowheads="1"/>
          </p:cNvSpPr>
          <p:nvPr/>
        </p:nvSpPr>
        <p:spPr bwMode="auto">
          <a:xfrm>
            <a:off x="4241800" y="2362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Rectangle 7"/>
          <p:cNvSpPr>
            <a:spLocks noChangeArrowheads="1"/>
          </p:cNvSpPr>
          <p:nvPr/>
        </p:nvSpPr>
        <p:spPr bwMode="auto">
          <a:xfrm>
            <a:off x="4622800" y="2362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870303" cy="1008112"/>
          </a:xfrm>
        </p:spPr>
        <p:txBody>
          <a:bodyPr/>
          <a:lstStyle/>
          <a:p>
            <a:r>
              <a:rPr lang="en-US" b="1" dirty="0" smtClean="0"/>
              <a:t>3.1.2 </a:t>
            </a:r>
            <a:r>
              <a:rPr lang="zh-CN" altLang="en-US" b="1" dirty="0" smtClean="0"/>
              <a:t>双分支条件选择结构语句</a:t>
            </a:r>
            <a:r>
              <a:rPr lang="en-US" altLang="zh-CN" b="1" dirty="0" smtClean="0"/>
              <a:t/>
            </a:r>
            <a:br>
              <a:rPr lang="en-US" altLang="zh-CN" b="1" dirty="0" smtClean="0"/>
            </a:br>
            <a:r>
              <a:rPr lang="en-US" altLang="zh-CN" b="1" dirty="0" smtClean="0"/>
              <a:t>                        </a:t>
            </a:r>
            <a:r>
              <a:rPr lang="zh-CN" altLang="en-US" sz="2200" b="1" dirty="0" smtClean="0">
                <a:solidFill>
                  <a:srgbClr val="002060"/>
                </a:solidFill>
                <a:latin typeface="华文行楷" pitchFamily="2" charset="-122"/>
                <a:ea typeface="华文行楷" pitchFamily="2" charset="-122"/>
              </a:rPr>
              <a:t>双</a:t>
            </a:r>
            <a:r>
              <a:rPr lang="zh-CN" altLang="en-US" sz="2200" b="1" dirty="0">
                <a:solidFill>
                  <a:srgbClr val="002060"/>
                </a:solidFill>
                <a:latin typeface="华文行楷" pitchFamily="2" charset="-122"/>
                <a:ea typeface="华文行楷" pitchFamily="2" charset="-122"/>
              </a:rPr>
              <a:t>分支结构的语法格式与执行</a:t>
            </a:r>
            <a:r>
              <a:rPr lang="zh-CN" altLang="en-US" sz="2200" b="1" dirty="0" smtClean="0">
                <a:solidFill>
                  <a:srgbClr val="002060"/>
                </a:solidFill>
                <a:latin typeface="华文行楷" pitchFamily="2" charset="-122"/>
                <a:ea typeface="华文行楷" pitchFamily="2" charset="-122"/>
              </a:rPr>
              <a:t>流程</a:t>
            </a:r>
            <a:endParaRPr lang="zh-CN" altLang="en-US" sz="2200" dirty="0"/>
          </a:p>
        </p:txBody>
      </p:sp>
      <p:sp>
        <p:nvSpPr>
          <p:cNvPr id="3" name="内容占位符 2"/>
          <p:cNvSpPr>
            <a:spLocks noGrp="1"/>
          </p:cNvSpPr>
          <p:nvPr>
            <p:ph idx="1"/>
          </p:nvPr>
        </p:nvSpPr>
        <p:spPr>
          <a:xfrm>
            <a:off x="3998786" y="3756521"/>
            <a:ext cx="4430866" cy="2504890"/>
          </a:xfrm>
        </p:spPr>
        <p:txBody>
          <a:bodyPr/>
          <a:lstStyle/>
          <a:p>
            <a:r>
              <a:rPr lang="zh-CN" altLang="en-US" sz="2000" dirty="0" smtClean="0">
                <a:solidFill>
                  <a:srgbClr val="0070C0"/>
                </a:solidFill>
                <a:latin typeface="幼圆" pitchFamily="49" charset="-122"/>
                <a:ea typeface="幼圆" pitchFamily="49" charset="-122"/>
              </a:rPr>
              <a:t>双分支条件选择结构中使用</a:t>
            </a:r>
            <a:r>
              <a:rPr lang="en-US" sz="2000" dirty="0" smtClean="0">
                <a:solidFill>
                  <a:srgbClr val="0070C0"/>
                </a:solidFill>
                <a:latin typeface="幼圆" pitchFamily="49" charset="-122"/>
                <a:ea typeface="幼圆" pitchFamily="49" charset="-122"/>
              </a:rPr>
              <a:t>C++</a:t>
            </a:r>
            <a:r>
              <a:rPr lang="zh-CN" altLang="en-US" sz="2000" dirty="0" smtClean="0">
                <a:solidFill>
                  <a:srgbClr val="0070C0"/>
                </a:solidFill>
                <a:latin typeface="幼圆" pitchFamily="49" charset="-122"/>
                <a:ea typeface="幼圆" pitchFamily="49" charset="-122"/>
              </a:rPr>
              <a:t>语言</a:t>
            </a:r>
            <a:endParaRPr lang="en-US" altLang="zh-CN" sz="2000" dirty="0" smtClean="0">
              <a:solidFill>
                <a:srgbClr val="0070C0"/>
              </a:solidFill>
              <a:latin typeface="幼圆" pitchFamily="49" charset="-122"/>
              <a:ea typeface="幼圆" pitchFamily="49" charset="-122"/>
            </a:endParaRPr>
          </a:p>
          <a:p>
            <a:pPr>
              <a:buNone/>
            </a:pPr>
            <a:r>
              <a:rPr lang="zh-CN" altLang="en-US" sz="2000" dirty="0" smtClean="0">
                <a:solidFill>
                  <a:srgbClr val="0070C0"/>
                </a:solidFill>
                <a:latin typeface="幼圆" pitchFamily="49" charset="-122"/>
                <a:ea typeface="幼圆" pitchFamily="49" charset="-122"/>
              </a:rPr>
              <a:t>规定的关键字有</a:t>
            </a:r>
            <a:r>
              <a:rPr lang="en-US" sz="2000" dirty="0" smtClean="0">
                <a:solidFill>
                  <a:srgbClr val="0070C0"/>
                </a:solidFill>
                <a:latin typeface="幼圆" pitchFamily="49" charset="-122"/>
                <a:ea typeface="幼圆" pitchFamily="49" charset="-122"/>
              </a:rPr>
              <a:t>if</a:t>
            </a:r>
            <a:r>
              <a:rPr lang="zh-CN" altLang="en-US" sz="2000" dirty="0" smtClean="0">
                <a:solidFill>
                  <a:srgbClr val="0070C0"/>
                </a:solidFill>
                <a:latin typeface="幼圆" pitchFamily="49" charset="-122"/>
                <a:ea typeface="幼圆" pitchFamily="49" charset="-122"/>
              </a:rPr>
              <a:t>和</a:t>
            </a:r>
            <a:r>
              <a:rPr lang="en-US" sz="2000" dirty="0" smtClean="0">
                <a:solidFill>
                  <a:srgbClr val="0070C0"/>
                </a:solidFill>
                <a:latin typeface="幼圆" pitchFamily="49" charset="-122"/>
                <a:ea typeface="幼圆" pitchFamily="49" charset="-122"/>
              </a:rPr>
              <a:t>else</a:t>
            </a:r>
            <a:r>
              <a:rPr lang="zh-CN" altLang="en-US" sz="2000" dirty="0" smtClean="0">
                <a:solidFill>
                  <a:srgbClr val="0070C0"/>
                </a:solidFill>
                <a:latin typeface="幼圆" pitchFamily="49" charset="-122"/>
                <a:ea typeface="幼圆" pitchFamily="49" charset="-122"/>
              </a:rPr>
              <a:t>两种，而且</a:t>
            </a:r>
            <a:endParaRPr lang="en-US" altLang="zh-CN" sz="2000" dirty="0" smtClean="0">
              <a:solidFill>
                <a:srgbClr val="0070C0"/>
              </a:solidFill>
              <a:latin typeface="幼圆" pitchFamily="49" charset="-122"/>
              <a:ea typeface="幼圆" pitchFamily="49" charset="-122"/>
            </a:endParaRPr>
          </a:p>
          <a:p>
            <a:pPr>
              <a:buNone/>
            </a:pPr>
            <a:r>
              <a:rPr lang="zh-CN" altLang="en-US" sz="2000" dirty="0" smtClean="0">
                <a:solidFill>
                  <a:srgbClr val="0070C0"/>
                </a:solidFill>
                <a:latin typeface="幼圆" pitchFamily="49" charset="-122"/>
                <a:ea typeface="幼圆" pitchFamily="49" charset="-122"/>
              </a:rPr>
              <a:t>这两个关键字需要一起配对使用才能</a:t>
            </a:r>
            <a:endParaRPr lang="en-US" altLang="zh-CN" sz="2000" dirty="0" smtClean="0">
              <a:solidFill>
                <a:srgbClr val="0070C0"/>
              </a:solidFill>
              <a:latin typeface="幼圆" pitchFamily="49" charset="-122"/>
              <a:ea typeface="幼圆" pitchFamily="49" charset="-122"/>
            </a:endParaRPr>
          </a:p>
          <a:p>
            <a:pPr>
              <a:buNone/>
            </a:pPr>
            <a:r>
              <a:rPr lang="zh-CN" altLang="en-US" sz="2000" dirty="0" smtClean="0">
                <a:solidFill>
                  <a:srgbClr val="0070C0"/>
                </a:solidFill>
                <a:latin typeface="幼圆" pitchFamily="49" charset="-122"/>
                <a:ea typeface="幼圆" pitchFamily="49" charset="-122"/>
              </a:rPr>
              <a:t>完成双分支条件选择的功能，如例</a:t>
            </a:r>
            <a:r>
              <a:rPr lang="en-US" sz="2000" dirty="0" smtClean="0">
                <a:solidFill>
                  <a:srgbClr val="0070C0"/>
                </a:solidFill>
                <a:latin typeface="幼圆" pitchFamily="49" charset="-122"/>
                <a:ea typeface="幼圆" pitchFamily="49" charset="-122"/>
              </a:rPr>
              <a:t>3.2</a:t>
            </a:r>
          </a:p>
          <a:p>
            <a:pPr>
              <a:buNone/>
            </a:pPr>
            <a:r>
              <a:rPr lang="zh-CN" altLang="en-US" sz="2000" dirty="0" smtClean="0">
                <a:solidFill>
                  <a:srgbClr val="0070C0"/>
                </a:solidFill>
                <a:latin typeface="幼圆" pitchFamily="49" charset="-122"/>
                <a:ea typeface="幼圆" pitchFamily="49" charset="-122"/>
              </a:rPr>
              <a:t>所示程序。那么，</a:t>
            </a:r>
            <a:r>
              <a:rPr lang="en-US" sz="2000" dirty="0" smtClean="0">
                <a:solidFill>
                  <a:srgbClr val="0070C0"/>
                </a:solidFill>
                <a:latin typeface="幼圆" pitchFamily="49" charset="-122"/>
                <a:ea typeface="幼圆" pitchFamily="49" charset="-122"/>
              </a:rPr>
              <a:t>if-else</a:t>
            </a:r>
            <a:r>
              <a:rPr lang="zh-CN" altLang="en-US" sz="2000" dirty="0" smtClean="0">
                <a:solidFill>
                  <a:srgbClr val="0070C0"/>
                </a:solidFill>
                <a:latin typeface="幼圆" pitchFamily="49" charset="-122"/>
                <a:ea typeface="幼圆" pitchFamily="49" charset="-122"/>
              </a:rPr>
              <a:t>双分支条件</a:t>
            </a:r>
            <a:endParaRPr lang="en-US" altLang="zh-CN" sz="2000" dirty="0" smtClean="0">
              <a:solidFill>
                <a:srgbClr val="0070C0"/>
              </a:solidFill>
              <a:latin typeface="幼圆" pitchFamily="49" charset="-122"/>
              <a:ea typeface="幼圆" pitchFamily="49" charset="-122"/>
            </a:endParaRPr>
          </a:p>
          <a:p>
            <a:pPr>
              <a:buNone/>
            </a:pPr>
            <a:r>
              <a:rPr lang="zh-CN" altLang="en-US" sz="2000" dirty="0" smtClean="0">
                <a:solidFill>
                  <a:srgbClr val="0070C0"/>
                </a:solidFill>
                <a:latin typeface="幼圆" pitchFamily="49" charset="-122"/>
                <a:ea typeface="幼圆" pitchFamily="49" charset="-122"/>
              </a:rPr>
              <a:t>选择结构的语法格式如下</a:t>
            </a:r>
            <a:r>
              <a:rPr lang="zh-CN" altLang="en-US" sz="2000" dirty="0" smtClean="0"/>
              <a:t>：</a:t>
            </a:r>
          </a:p>
          <a:p>
            <a:pPr>
              <a:buNone/>
            </a:pPr>
            <a:r>
              <a:rPr lang="en-US" sz="2000" dirty="0" smtClean="0">
                <a:latin typeface="幼圆" pitchFamily="49" charset="-122"/>
                <a:ea typeface="幼圆" pitchFamily="49" charset="-122"/>
              </a:rPr>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24" name="TextBox 23"/>
          <p:cNvSpPr txBox="1"/>
          <p:nvPr/>
        </p:nvSpPr>
        <p:spPr bwMode="auto">
          <a:xfrm>
            <a:off x="467544" y="1988840"/>
            <a:ext cx="335758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buNone/>
            </a:pPr>
            <a:r>
              <a:rPr lang="en-US" sz="2400" dirty="0" smtClean="0">
                <a:latin typeface="幼圆" pitchFamily="49" charset="-122"/>
                <a:ea typeface="幼圆" pitchFamily="49" charset="-122"/>
              </a:rPr>
              <a:t>if</a:t>
            </a:r>
            <a:r>
              <a:rPr lang="zh-CN" altLang="en-US" sz="2400" dirty="0" smtClean="0">
                <a:latin typeface="幼圆" pitchFamily="49" charset="-122"/>
                <a:ea typeface="幼圆" pitchFamily="49" charset="-122"/>
              </a:rPr>
              <a:t>（表达式）</a:t>
            </a:r>
            <a:r>
              <a:rPr lang="en-US" sz="2400" dirty="0" smtClean="0">
                <a:latin typeface="幼圆" pitchFamily="49" charset="-122"/>
                <a:ea typeface="幼圆" pitchFamily="49" charset="-122"/>
              </a:rPr>
              <a:t>{</a:t>
            </a:r>
            <a:endParaRPr lang="zh-CN" altLang="en-US" sz="2400" dirty="0" smtClean="0">
              <a:latin typeface="幼圆" pitchFamily="49" charset="-122"/>
              <a:ea typeface="幼圆" pitchFamily="49" charset="-122"/>
            </a:endParaRPr>
          </a:p>
          <a:p>
            <a:pPr>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分支</a:t>
            </a:r>
            <a:r>
              <a:rPr lang="zh-CN" altLang="en-US" sz="2400" dirty="0" smtClean="0">
                <a:latin typeface="幼圆" pitchFamily="49" charset="-122"/>
                <a:ea typeface="幼圆" pitchFamily="49" charset="-122"/>
              </a:rPr>
              <a:t>语句块</a:t>
            </a:r>
            <a:r>
              <a:rPr lang="en-US"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a:t>
            </a:r>
          </a:p>
          <a:p>
            <a:pPr>
              <a:buNone/>
            </a:pPr>
            <a:r>
              <a:rPr lang="en-US" sz="2400" dirty="0" smtClean="0">
                <a:latin typeface="幼圆" pitchFamily="49" charset="-122"/>
                <a:ea typeface="幼圆" pitchFamily="49" charset="-122"/>
              </a:rPr>
              <a:t>}else{</a:t>
            </a:r>
            <a:endParaRPr lang="en-US" sz="2400" dirty="0">
              <a:latin typeface="幼圆" pitchFamily="49" charset="-122"/>
              <a:ea typeface="幼圆" pitchFamily="49" charset="-122"/>
            </a:endParaRPr>
          </a:p>
          <a:p>
            <a:pPr>
              <a:buNone/>
            </a:pPr>
            <a:r>
              <a:rPr lang="zh-CN" alt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分支</a:t>
            </a:r>
            <a:r>
              <a:rPr lang="zh-CN" altLang="en-US" sz="2400" dirty="0" smtClean="0">
                <a:latin typeface="幼圆" pitchFamily="49" charset="-122"/>
                <a:ea typeface="幼圆" pitchFamily="49" charset="-122"/>
              </a:rPr>
              <a:t>语句块</a:t>
            </a:r>
            <a:r>
              <a:rPr lang="en-US"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endParaRPr lang="en-US" altLang="zh-CN"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a:t>
            </a:r>
            <a:endParaRPr lang="zh-CN" altLang="en-US" sz="2400" dirty="0" smtClean="0">
              <a:latin typeface="幼圆" pitchFamily="49" charset="-122"/>
              <a:ea typeface="幼圆" pitchFamily="49" charset="-122"/>
            </a:endParaRPr>
          </a:p>
          <a:p>
            <a:pPr marL="0" indent="0">
              <a:buNone/>
            </a:pPr>
            <a:endParaRPr lang="zh-CN" altLang="en-US" sz="1200" kern="0" dirty="0" smtClean="0">
              <a:latin typeface="幼圆" pitchFamily="49" charset="-122"/>
              <a:ea typeface="幼圆" pitchFamily="49" charset="-122"/>
            </a:endParaRPr>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07578" y="1652964"/>
            <a:ext cx="4098186" cy="2928164"/>
            <a:chOff x="1043608" y="1652964"/>
            <a:chExt cx="4098186" cy="2928164"/>
          </a:xfrm>
        </p:grpSpPr>
        <p:grpSp>
          <p:nvGrpSpPr>
            <p:cNvPr id="29" name="组合 28"/>
            <p:cNvGrpSpPr/>
            <p:nvPr/>
          </p:nvGrpSpPr>
          <p:grpSpPr>
            <a:xfrm>
              <a:off x="1043608" y="1652964"/>
              <a:ext cx="4098186" cy="2928164"/>
              <a:chOff x="1259632" y="1685274"/>
              <a:chExt cx="4098186" cy="2928164"/>
            </a:xfrm>
          </p:grpSpPr>
          <p:cxnSp>
            <p:nvCxnSpPr>
              <p:cNvPr id="20" name="直接箭头连接符 19"/>
              <p:cNvCxnSpPr/>
              <p:nvPr/>
            </p:nvCxnSpPr>
            <p:spPr>
              <a:xfrm rot="5400000">
                <a:off x="2045450" y="189879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1259632" y="2113108"/>
                <a:ext cx="2071702"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表达式</a:t>
                </a:r>
                <a:endParaRPr lang="zh-CN" altLang="en-US" dirty="0">
                  <a:solidFill>
                    <a:schemeClr val="tx1"/>
                  </a:solidFill>
                </a:endParaRPr>
              </a:p>
            </p:txBody>
          </p:sp>
          <p:cxnSp>
            <p:nvCxnSpPr>
              <p:cNvPr id="22" name="直接箭头连接符 21"/>
              <p:cNvCxnSpPr/>
              <p:nvPr/>
            </p:nvCxnSpPr>
            <p:spPr>
              <a:xfrm rot="5400000">
                <a:off x="2060758" y="2983969"/>
                <a:ext cx="428628" cy="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1402508" y="3256116"/>
                <a:ext cx="1785950"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语句块</a:t>
                </a:r>
                <a:r>
                  <a:rPr lang="en-US" altLang="zh-CN" dirty="0" smtClean="0">
                    <a:solidFill>
                      <a:schemeClr val="tx1"/>
                    </a:solidFill>
                  </a:rPr>
                  <a:t>1</a:t>
                </a:r>
                <a:endParaRPr lang="zh-CN" altLang="en-US" dirty="0"/>
              </a:p>
            </p:txBody>
          </p:sp>
          <p:cxnSp>
            <p:nvCxnSpPr>
              <p:cNvPr id="24" name="直接箭头连接符 23"/>
              <p:cNvCxnSpPr/>
              <p:nvPr/>
            </p:nvCxnSpPr>
            <p:spPr>
              <a:xfrm rot="5400000">
                <a:off x="1867649" y="421973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3"/>
              </p:cNvCxnSpPr>
              <p:nvPr/>
            </p:nvCxnSpPr>
            <p:spPr>
              <a:xfrm>
                <a:off x="3331334" y="2434579"/>
                <a:ext cx="1214446" cy="8215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流程图: 过程 25"/>
              <p:cNvSpPr/>
              <p:nvPr/>
            </p:nvSpPr>
            <p:spPr>
              <a:xfrm>
                <a:off x="3643306" y="3256116"/>
                <a:ext cx="1714512" cy="64294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语句块</a:t>
                </a:r>
                <a:r>
                  <a:rPr lang="en-US" altLang="zh-CN" dirty="0" smtClean="0">
                    <a:solidFill>
                      <a:schemeClr val="tx1"/>
                    </a:solidFill>
                  </a:rPr>
                  <a:t>2</a:t>
                </a:r>
                <a:endParaRPr lang="zh-CN" altLang="en-US" dirty="0">
                  <a:solidFill>
                    <a:schemeClr val="tx1"/>
                  </a:solidFill>
                </a:endParaRPr>
              </a:p>
            </p:txBody>
          </p:sp>
          <p:cxnSp>
            <p:nvCxnSpPr>
              <p:cNvPr id="27" name="形状 21"/>
              <p:cNvCxnSpPr/>
              <p:nvPr/>
            </p:nvCxnSpPr>
            <p:spPr>
              <a:xfrm rot="5400000">
                <a:off x="3259896" y="2970364"/>
                <a:ext cx="357190" cy="22145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bwMode="auto">
            <a:xfrm>
              <a:off x="1671758" y="2756050"/>
              <a:ext cx="4320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buNone/>
              </a:pPr>
              <a:r>
                <a:rPr lang="zh-CN" altLang="en-US" sz="1200" kern="0" dirty="0">
                  <a:latin typeface="幼圆" pitchFamily="49" charset="-122"/>
                  <a:ea typeface="幼圆" pitchFamily="49" charset="-122"/>
                </a:rPr>
                <a:t>真</a:t>
              </a:r>
              <a:endParaRPr lang="zh-CN" altLang="en-US" sz="1200" kern="0" dirty="0" smtClean="0">
                <a:latin typeface="幼圆" pitchFamily="49" charset="-122"/>
                <a:ea typeface="幼圆" pitchFamily="49" charset="-122"/>
              </a:endParaRPr>
            </a:p>
          </p:txBody>
        </p:sp>
        <p:sp>
          <p:nvSpPr>
            <p:cNvPr id="28" name="TextBox 27"/>
            <p:cNvSpPr txBox="1"/>
            <p:nvPr/>
          </p:nvSpPr>
          <p:spPr bwMode="auto">
            <a:xfrm>
              <a:off x="3443697" y="2089672"/>
              <a:ext cx="4320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buNone/>
              </a:pPr>
              <a:r>
                <a:rPr lang="zh-CN" altLang="en-US" sz="1200" kern="0" dirty="0" smtClean="0">
                  <a:latin typeface="幼圆" pitchFamily="49" charset="-122"/>
                  <a:ea typeface="幼圆" pitchFamily="49" charset="-122"/>
                </a:rPr>
                <a:t>假</a:t>
              </a:r>
              <a:endParaRPr lang="zh-CN" altLang="en-US" sz="1200" kern="0" dirty="0" smtClean="0">
                <a:latin typeface="幼圆" pitchFamily="49" charset="-122"/>
                <a:ea typeface="幼圆" pitchFamily="49" charset="-122"/>
              </a:endParaRPr>
            </a:p>
          </p:txBody>
        </p:sp>
      </p:grpSp>
      <p:sp>
        <p:nvSpPr>
          <p:cNvPr id="2" name="标题 1"/>
          <p:cNvSpPr>
            <a:spLocks noGrp="1"/>
          </p:cNvSpPr>
          <p:nvPr>
            <p:ph type="title"/>
          </p:nvPr>
        </p:nvSpPr>
        <p:spPr/>
        <p:txBody>
          <a:bodyPr/>
          <a:lstStyle/>
          <a:p>
            <a:r>
              <a:rPr lang="en-US" b="1" dirty="0" smtClean="0"/>
              <a:t>3.1.2 </a:t>
            </a:r>
            <a:r>
              <a:rPr lang="zh-CN" altLang="en-US" b="1" dirty="0" smtClean="0"/>
              <a:t>双分支条件选择结构语句</a:t>
            </a:r>
            <a:endParaRPr lang="zh-CN" altLang="en-US" dirty="0"/>
          </a:p>
        </p:txBody>
      </p:sp>
      <p:sp>
        <p:nvSpPr>
          <p:cNvPr id="3" name="内容占位符 2"/>
          <p:cNvSpPr>
            <a:spLocks noGrp="1"/>
          </p:cNvSpPr>
          <p:nvPr>
            <p:ph idx="1"/>
          </p:nvPr>
        </p:nvSpPr>
        <p:spPr>
          <a:xfrm>
            <a:off x="457200" y="1142985"/>
            <a:ext cx="8229600" cy="509980"/>
          </a:xfrm>
        </p:spPr>
        <p:txBody>
          <a:bodyPr/>
          <a:lstStyle/>
          <a:p>
            <a:pPr>
              <a:buNone/>
            </a:pPr>
            <a:r>
              <a:rPr lang="en-US" altLang="zh-CN" dirty="0" smtClean="0">
                <a:solidFill>
                  <a:srgbClr val="0070C0"/>
                </a:solidFill>
                <a:latin typeface="华文行楷" pitchFamily="2" charset="-122"/>
                <a:ea typeface="华文行楷" pitchFamily="2" charset="-122"/>
              </a:rPr>
              <a:t>1.</a:t>
            </a:r>
            <a:r>
              <a:rPr lang="zh-CN" altLang="en-US" dirty="0" smtClean="0">
                <a:solidFill>
                  <a:srgbClr val="0070C0"/>
                </a:solidFill>
                <a:latin typeface="华文行楷" pitchFamily="2" charset="-122"/>
                <a:ea typeface="华文行楷" pitchFamily="2" charset="-122"/>
              </a:rPr>
              <a:t>双分支条件选择结构的特点及其执行流程规则如下：</a:t>
            </a:r>
          </a:p>
          <a:p>
            <a:pPr>
              <a:buNone/>
            </a:pPr>
            <a:r>
              <a:rPr lang="en-US" dirty="0" smtClean="0">
                <a:latin typeface="幼圆" pitchFamily="49" charset="-122"/>
                <a:ea typeface="幼圆" pitchFamily="49" charset="-122"/>
              </a:rPr>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18" name="椭圆形标注 17"/>
          <p:cNvSpPr/>
          <p:nvPr/>
        </p:nvSpPr>
        <p:spPr>
          <a:xfrm>
            <a:off x="2804904" y="4841126"/>
            <a:ext cx="2343160" cy="1684218"/>
          </a:xfrm>
          <a:prstGeom prst="wedgeEllipseCallout">
            <a:avLst>
              <a:gd name="adj1" fmla="val 2745"/>
              <a:gd name="adj2" fmla="val -11869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zh-CN" altLang="en-US" sz="1600" dirty="0" smtClean="0">
                <a:solidFill>
                  <a:srgbClr val="002060"/>
                </a:solidFill>
                <a:latin typeface="幼圆" pitchFamily="49" charset="-122"/>
                <a:ea typeface="幼圆" pitchFamily="49" charset="-122"/>
              </a:rPr>
              <a:t>  </a:t>
            </a:r>
            <a:endParaRPr lang="en-US" altLang="zh-CN" sz="1600" dirty="0" smtClean="0">
              <a:solidFill>
                <a:srgbClr val="002060"/>
              </a:solidFill>
              <a:latin typeface="幼圆" pitchFamily="49" charset="-122"/>
              <a:ea typeface="幼圆" pitchFamily="49" charset="-122"/>
            </a:endParaRPr>
          </a:p>
          <a:p>
            <a:pPr marL="0" indent="0">
              <a:buNone/>
            </a:pPr>
            <a:r>
              <a:rPr lang="zh-CN" altLang="en-US" sz="1600" dirty="0" smtClean="0">
                <a:solidFill>
                  <a:srgbClr val="002060"/>
                </a:solidFill>
                <a:latin typeface="幼圆" pitchFamily="49" charset="-122"/>
                <a:ea typeface="幼圆" pitchFamily="49" charset="-122"/>
              </a:rPr>
              <a:t>若表达式的值为“假”时，程序流程将执行“分支语句块</a:t>
            </a:r>
            <a:r>
              <a:rPr lang="en-US" sz="1600" dirty="0" smtClean="0">
                <a:solidFill>
                  <a:srgbClr val="002060"/>
                </a:solidFill>
                <a:latin typeface="幼圆" pitchFamily="49" charset="-122"/>
                <a:ea typeface="幼圆" pitchFamily="49" charset="-122"/>
              </a:rPr>
              <a:t>2</a:t>
            </a:r>
            <a:r>
              <a:rPr lang="zh-CN" altLang="en-US" sz="1600" dirty="0" smtClean="0">
                <a:solidFill>
                  <a:srgbClr val="002060"/>
                </a:solidFill>
                <a:latin typeface="幼圆" pitchFamily="49" charset="-122"/>
                <a:ea typeface="幼圆" pitchFamily="49" charset="-122"/>
              </a:rPr>
              <a:t>”中所有语句</a:t>
            </a:r>
            <a:endParaRPr lang="zh-CN" altLang="en-US" dirty="0"/>
          </a:p>
        </p:txBody>
      </p:sp>
      <p:sp>
        <p:nvSpPr>
          <p:cNvPr id="17" name="椭圆形标注 16"/>
          <p:cNvSpPr/>
          <p:nvPr/>
        </p:nvSpPr>
        <p:spPr>
          <a:xfrm>
            <a:off x="-3408" y="4725144"/>
            <a:ext cx="2343160" cy="1540202"/>
          </a:xfrm>
          <a:prstGeom prst="wedgeEllipseCallout">
            <a:avLst>
              <a:gd name="adj1" fmla="val -4689"/>
              <a:gd name="adj2" fmla="val -1224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zh-CN" altLang="en-US" sz="1600" dirty="0" smtClean="0">
                <a:solidFill>
                  <a:srgbClr val="002060"/>
                </a:solidFill>
                <a:latin typeface="幼圆" pitchFamily="49" charset="-122"/>
                <a:ea typeface="幼圆" pitchFamily="49" charset="-122"/>
              </a:rPr>
              <a:t>  </a:t>
            </a:r>
            <a:endParaRPr lang="en-US" altLang="zh-CN" sz="1600" dirty="0" smtClean="0">
              <a:solidFill>
                <a:srgbClr val="002060"/>
              </a:solidFill>
              <a:latin typeface="幼圆" pitchFamily="49" charset="-122"/>
              <a:ea typeface="幼圆" pitchFamily="49" charset="-122"/>
            </a:endParaRPr>
          </a:p>
          <a:p>
            <a:pPr marL="0" indent="0">
              <a:buNone/>
            </a:pPr>
            <a:r>
              <a:rPr lang="zh-CN" altLang="en-US" sz="1600" dirty="0" smtClean="0">
                <a:solidFill>
                  <a:srgbClr val="002060"/>
                </a:solidFill>
                <a:latin typeface="幼圆" pitchFamily="49" charset="-122"/>
                <a:ea typeface="幼圆" pitchFamily="49" charset="-122"/>
              </a:rPr>
              <a:t>当表达式的值为“真”时，程序流程将转去执行“分支语句块</a:t>
            </a:r>
            <a:r>
              <a:rPr lang="en-US" sz="1600" dirty="0" smtClean="0">
                <a:solidFill>
                  <a:srgbClr val="002060"/>
                </a:solidFill>
                <a:latin typeface="幼圆" pitchFamily="49" charset="-122"/>
                <a:ea typeface="幼圆" pitchFamily="49" charset="-122"/>
              </a:rPr>
              <a:t>1</a:t>
            </a:r>
            <a:r>
              <a:rPr lang="zh-CN" altLang="en-US" sz="1600" dirty="0" smtClean="0">
                <a:solidFill>
                  <a:srgbClr val="002060"/>
                </a:solidFill>
                <a:latin typeface="幼圆" pitchFamily="49" charset="-122"/>
                <a:ea typeface="幼圆" pitchFamily="49" charset="-122"/>
              </a:rPr>
              <a:t>”中所有语句</a:t>
            </a:r>
            <a:endParaRPr lang="zh-CN" altLang="en-US" sz="1600" kern="0" dirty="0" smtClean="0">
              <a:latin typeface="幼圆" pitchFamily="49" charset="-122"/>
              <a:ea typeface="幼圆" pitchFamily="49" charset="-122"/>
            </a:endParaRPr>
          </a:p>
          <a:p>
            <a:pPr algn="ctr"/>
            <a:endParaRPr lang="zh-CN" altLang="en-US" dirty="0"/>
          </a:p>
        </p:txBody>
      </p:sp>
      <p:graphicFrame>
        <p:nvGraphicFramePr>
          <p:cNvPr id="31" name="图示 30"/>
          <p:cNvGraphicFramePr/>
          <p:nvPr>
            <p:extLst>
              <p:ext uri="{D42A27DB-BD31-4B8C-83A1-F6EECF244321}">
                <p14:modId xmlns:p14="http://schemas.microsoft.com/office/powerpoint/2010/main" val="1518140910"/>
              </p:ext>
            </p:extLst>
          </p:nvPr>
        </p:nvGraphicFramePr>
        <p:xfrm>
          <a:off x="4644009" y="2521924"/>
          <a:ext cx="4499992" cy="2024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 calcmode="lin" valueType="num">
                                      <p:cBhvr additive="base">
                                        <p:cTn id="7"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additive="base">
                                        <p:cTn id="1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bg/>
                                          </p:spTgt>
                                        </p:tgtEl>
                                        <p:attrNameLst>
                                          <p:attrName>style.visibility</p:attrName>
                                        </p:attrNameLst>
                                      </p:cBhvr>
                                      <p:to>
                                        <p:strVal val="visible"/>
                                      </p:to>
                                    </p:set>
                                    <p:anim calcmode="lin" valueType="num">
                                      <p:cBhvr additive="base">
                                        <p:cTn id="21"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18">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xEl>
                                              <p:pRg st="1" end="1"/>
                                            </p:txEl>
                                          </p:spTgt>
                                        </p:tgtEl>
                                        <p:attrNameLst>
                                          <p:attrName>style.visibility</p:attrName>
                                        </p:attrNameLst>
                                      </p:cBhvr>
                                      <p:to>
                                        <p:strVal val="visible"/>
                                      </p:to>
                                    </p:set>
                                    <p:anim calcmode="lin" valueType="num">
                                      <p:cBhvr additive="base">
                                        <p:cTn id="29"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animBg="1"/>
      <p:bldP spid="17" grpId="0" build="allAtOnce" animBg="1"/>
      <p:bldGraphic spid="3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双分支条件选择结构语句</a:t>
            </a:r>
            <a:endParaRPr lang="zh-CN" altLang="en-US" dirty="0"/>
          </a:p>
        </p:txBody>
      </p:sp>
      <p:sp>
        <p:nvSpPr>
          <p:cNvPr id="3" name="内容占位符 2"/>
          <p:cNvSpPr>
            <a:spLocks noGrp="1"/>
          </p:cNvSpPr>
          <p:nvPr>
            <p:ph idx="1"/>
          </p:nvPr>
        </p:nvSpPr>
        <p:spPr>
          <a:xfrm>
            <a:off x="457200" y="1214422"/>
            <a:ext cx="8229600" cy="4911741"/>
          </a:xfrm>
        </p:spPr>
        <p:txBody>
          <a:bodyPr/>
          <a:lstStyle/>
          <a:p>
            <a:pPr>
              <a:buNone/>
            </a:pPr>
            <a:r>
              <a:rPr lang="en-US" altLang="zh-CN" dirty="0" smtClean="0">
                <a:solidFill>
                  <a:srgbClr val="7030A0"/>
                </a:solidFill>
                <a:latin typeface="华文行楷" pitchFamily="2" charset="-122"/>
                <a:ea typeface="华文行楷" pitchFamily="2" charset="-122"/>
              </a:rPr>
              <a:t>2.</a:t>
            </a:r>
            <a:r>
              <a:rPr lang="zh-CN" altLang="en-US" dirty="0" smtClean="0">
                <a:solidFill>
                  <a:srgbClr val="7030A0"/>
                </a:solidFill>
                <a:latin typeface="华文行楷" pitchFamily="2" charset="-122"/>
                <a:ea typeface="华文行楷" pitchFamily="2" charset="-122"/>
              </a:rPr>
              <a:t>双分支结构应用程序举例</a:t>
            </a:r>
            <a:endParaRPr lang="en-US" altLang="zh-CN" dirty="0" smtClean="0">
              <a:solidFill>
                <a:srgbClr val="7030A0"/>
              </a:solidFill>
              <a:latin typeface="华文行楷" pitchFamily="2" charset="-122"/>
              <a:ea typeface="华文行楷" pitchFamily="2" charset="-122"/>
            </a:endParaRPr>
          </a:p>
          <a:p>
            <a:r>
              <a:rPr lang="en-US" altLang="zh-CN" sz="2400" b="1" dirty="0" smtClean="0">
                <a:solidFill>
                  <a:srgbClr val="002060"/>
                </a:solidFill>
                <a:latin typeface="幼圆" pitchFamily="49" charset="-122"/>
                <a:ea typeface="幼圆" pitchFamily="49" charset="-122"/>
              </a:rPr>
              <a:t>【</a:t>
            </a:r>
            <a:r>
              <a:rPr lang="zh-CN" altLang="en-US" sz="2400" b="1" dirty="0" smtClean="0">
                <a:solidFill>
                  <a:srgbClr val="002060"/>
                </a:solidFill>
                <a:latin typeface="幼圆" pitchFamily="49" charset="-122"/>
                <a:ea typeface="幼圆" pitchFamily="49" charset="-122"/>
              </a:rPr>
              <a:t>例</a:t>
            </a:r>
            <a:r>
              <a:rPr lang="en-US" sz="2400" b="1" dirty="0" smtClean="0">
                <a:solidFill>
                  <a:srgbClr val="002060"/>
                </a:solidFill>
                <a:latin typeface="幼圆" pitchFamily="49" charset="-122"/>
                <a:ea typeface="幼圆" pitchFamily="49" charset="-122"/>
              </a:rPr>
              <a:t>3.4</a:t>
            </a:r>
            <a:r>
              <a:rPr lang="en-US" altLang="zh-CN" sz="2400" b="1" dirty="0" smtClean="0">
                <a:solidFill>
                  <a:srgbClr val="002060"/>
                </a:solidFill>
                <a:latin typeface="幼圆" pitchFamily="49" charset="-122"/>
                <a:ea typeface="幼圆" pitchFamily="49" charset="-122"/>
              </a:rPr>
              <a:t>】</a:t>
            </a:r>
            <a:r>
              <a:rPr lang="zh-CN" altLang="en-US" sz="2400" b="1" dirty="0" smtClean="0">
                <a:solidFill>
                  <a:srgbClr val="002060"/>
                </a:solidFill>
                <a:latin typeface="幼圆" pitchFamily="49" charset="-122"/>
                <a:ea typeface="幼圆" pitchFamily="49" charset="-122"/>
              </a:rPr>
              <a:t>汽车超速判断程序。</a:t>
            </a:r>
            <a:endParaRPr lang="zh-CN" altLang="en-US" sz="24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#include&lt;</a:t>
            </a:r>
            <a:r>
              <a:rPr lang="en-US" sz="1600" dirty="0" err="1" smtClean="0">
                <a:solidFill>
                  <a:srgbClr val="002060"/>
                </a:solidFill>
                <a:latin typeface="幼圆" pitchFamily="49" charset="-122"/>
                <a:ea typeface="幼圆" pitchFamily="49" charset="-122"/>
              </a:rPr>
              <a:t>iostream</a:t>
            </a:r>
            <a:r>
              <a:rPr lang="en-US" sz="1600" dirty="0" smtClean="0">
                <a:solidFill>
                  <a:srgbClr val="002060"/>
                </a:solidFill>
                <a:latin typeface="幼圆" pitchFamily="49" charset="-122"/>
                <a:ea typeface="幼圆" pitchFamily="49" charset="-122"/>
              </a:rPr>
              <a:t>&gt;</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using namespace std;</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int</a:t>
            </a:r>
            <a:r>
              <a:rPr lang="en-US" sz="1600" dirty="0" smtClean="0">
                <a:solidFill>
                  <a:srgbClr val="002060"/>
                </a:solidFill>
                <a:latin typeface="幼圆" pitchFamily="49" charset="-122"/>
                <a:ea typeface="幼圆" pitchFamily="49" charset="-122"/>
              </a:rPr>
              <a:t> main()</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int</a:t>
            </a:r>
            <a:r>
              <a:rPr lang="en-US" sz="1600" dirty="0" smtClean="0">
                <a:solidFill>
                  <a:srgbClr val="002060"/>
                </a:solidFill>
                <a:latin typeface="幼圆" pitchFamily="49" charset="-122"/>
                <a:ea typeface="幼圆" pitchFamily="49" charset="-122"/>
              </a:rPr>
              <a:t> velocity;</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cout</a:t>
            </a:r>
            <a:r>
              <a:rPr lang="en-US" sz="1600" dirty="0" smtClean="0">
                <a:solidFill>
                  <a:srgbClr val="002060"/>
                </a:solidFill>
                <a:latin typeface="幼圆" pitchFamily="49" charset="-122"/>
                <a:ea typeface="幼圆" pitchFamily="49" charset="-122"/>
              </a:rPr>
              <a:t>&lt;&lt;”</a:t>
            </a:r>
            <a:r>
              <a:rPr lang="zh-CN" altLang="en-US" sz="1600" dirty="0" smtClean="0">
                <a:solidFill>
                  <a:srgbClr val="002060"/>
                </a:solidFill>
                <a:latin typeface="幼圆" pitchFamily="49" charset="-122"/>
                <a:ea typeface="幼圆" pitchFamily="49" charset="-122"/>
              </a:rPr>
              <a:t>请输入车速：</a:t>
            </a:r>
            <a:r>
              <a:rPr lang="en-US" sz="1600" dirty="0" smtClean="0">
                <a:solidFill>
                  <a:srgbClr val="002060"/>
                </a:solidFill>
                <a:latin typeface="幼圆" pitchFamily="49" charset="-122"/>
                <a:ea typeface="幼圆" pitchFamily="49" charset="-122"/>
              </a:rPr>
              <a:t>”;</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cin</a:t>
            </a:r>
            <a:r>
              <a:rPr lang="en-US" sz="1600" dirty="0" smtClean="0">
                <a:solidFill>
                  <a:srgbClr val="002060"/>
                </a:solidFill>
                <a:latin typeface="幼圆" pitchFamily="49" charset="-122"/>
                <a:ea typeface="幼圆" pitchFamily="49" charset="-122"/>
              </a:rPr>
              <a:t>&gt;&gt;velocity;</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if(velocity&gt;60)</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cout</a:t>
            </a:r>
            <a:r>
              <a:rPr lang="en-US" sz="1600" dirty="0" smtClean="0">
                <a:solidFill>
                  <a:srgbClr val="002060"/>
                </a:solidFill>
                <a:latin typeface="幼圆" pitchFamily="49" charset="-122"/>
                <a:ea typeface="幼圆" pitchFamily="49" charset="-122"/>
              </a:rPr>
              <a:t>&lt;&lt;”</a:t>
            </a:r>
            <a:r>
              <a:rPr lang="zh-CN" altLang="en-US" sz="1600" dirty="0" smtClean="0">
                <a:solidFill>
                  <a:srgbClr val="002060"/>
                </a:solidFill>
                <a:latin typeface="幼圆" pitchFamily="49" charset="-122"/>
                <a:ea typeface="幼圆" pitchFamily="49" charset="-122"/>
              </a:rPr>
              <a:t>超速</a:t>
            </a:r>
            <a:r>
              <a:rPr lang="en-US" sz="1600" dirty="0" smtClean="0">
                <a:solidFill>
                  <a:srgbClr val="002060"/>
                </a:solidFill>
                <a:latin typeface="幼圆" pitchFamily="49" charset="-122"/>
                <a:ea typeface="幼圆" pitchFamily="49" charset="-122"/>
              </a:rPr>
              <a:t>!“&lt;&lt;</a:t>
            </a:r>
            <a:r>
              <a:rPr lang="en-US" sz="1600" dirty="0" err="1" smtClean="0">
                <a:solidFill>
                  <a:srgbClr val="002060"/>
                </a:solidFill>
                <a:latin typeface="幼圆" pitchFamily="49" charset="-122"/>
                <a:ea typeface="幼圆" pitchFamily="49" charset="-122"/>
              </a:rPr>
              <a:t>endl</a:t>
            </a:r>
            <a:r>
              <a:rPr lang="en-US" sz="1600" dirty="0" smtClean="0">
                <a:solidFill>
                  <a:srgbClr val="002060"/>
                </a:solidFill>
                <a:latin typeface="幼圆" pitchFamily="49" charset="-122"/>
                <a:ea typeface="幼圆" pitchFamily="49" charset="-122"/>
              </a:rPr>
              <a:t>;</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else</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r>
              <a:rPr lang="en-US" sz="1600" dirty="0" err="1" smtClean="0">
                <a:solidFill>
                  <a:srgbClr val="002060"/>
                </a:solidFill>
                <a:latin typeface="幼圆" pitchFamily="49" charset="-122"/>
                <a:ea typeface="幼圆" pitchFamily="49" charset="-122"/>
              </a:rPr>
              <a:t>cout</a:t>
            </a:r>
            <a:r>
              <a:rPr lang="en-US" sz="1600" dirty="0" smtClean="0">
                <a:solidFill>
                  <a:srgbClr val="002060"/>
                </a:solidFill>
                <a:latin typeface="幼圆" pitchFamily="49" charset="-122"/>
                <a:ea typeface="幼圆" pitchFamily="49" charset="-122"/>
              </a:rPr>
              <a:t>&lt;&lt;”</a:t>
            </a:r>
            <a:r>
              <a:rPr lang="zh-CN" altLang="en-US" sz="1600" dirty="0" smtClean="0">
                <a:solidFill>
                  <a:srgbClr val="002060"/>
                </a:solidFill>
                <a:latin typeface="幼圆" pitchFamily="49" charset="-122"/>
                <a:ea typeface="幼圆" pitchFamily="49" charset="-122"/>
              </a:rPr>
              <a:t>正常</a:t>
            </a:r>
            <a:r>
              <a:rPr lang="en-US" sz="1600" dirty="0" smtClean="0">
                <a:solidFill>
                  <a:srgbClr val="002060"/>
                </a:solidFill>
                <a:latin typeface="幼圆" pitchFamily="49" charset="-122"/>
                <a:ea typeface="幼圆" pitchFamily="49" charset="-122"/>
              </a:rPr>
              <a:t>!“&lt;&lt;</a:t>
            </a:r>
            <a:r>
              <a:rPr lang="en-US" sz="1600" dirty="0" err="1" smtClean="0">
                <a:solidFill>
                  <a:srgbClr val="002060"/>
                </a:solidFill>
                <a:latin typeface="幼圆" pitchFamily="49" charset="-122"/>
                <a:ea typeface="幼圆" pitchFamily="49" charset="-122"/>
              </a:rPr>
              <a:t>endl</a:t>
            </a:r>
            <a:r>
              <a:rPr lang="en-US" sz="1600" dirty="0" smtClean="0">
                <a:solidFill>
                  <a:srgbClr val="002060"/>
                </a:solidFill>
                <a:latin typeface="幼圆" pitchFamily="49" charset="-122"/>
                <a:ea typeface="幼圆" pitchFamily="49" charset="-122"/>
              </a:rPr>
              <a:t>;</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return 0;</a:t>
            </a:r>
            <a:endParaRPr lang="zh-CN" altLang="en-US" sz="1600" dirty="0" smtClean="0">
              <a:solidFill>
                <a:srgbClr val="002060"/>
              </a:solidFill>
              <a:latin typeface="幼圆" pitchFamily="49" charset="-122"/>
              <a:ea typeface="幼圆" pitchFamily="49" charset="-122"/>
            </a:endParaRPr>
          </a:p>
          <a:p>
            <a:pPr>
              <a:buNone/>
            </a:pPr>
            <a:r>
              <a:rPr lang="en-US" sz="1600" dirty="0" smtClean="0">
                <a:solidFill>
                  <a:srgbClr val="002060"/>
                </a:solidFill>
                <a:latin typeface="幼圆" pitchFamily="49" charset="-122"/>
                <a:ea typeface="幼圆" pitchFamily="49" charset="-122"/>
              </a:rPr>
              <a:t>   }</a:t>
            </a:r>
            <a:endParaRPr lang="zh-CN" altLang="en-US" sz="1600" dirty="0" smtClean="0">
              <a:solidFill>
                <a:srgbClr val="002060"/>
              </a:solidFill>
              <a:latin typeface="幼圆" pitchFamily="49" charset="-122"/>
              <a:ea typeface="幼圆" pitchFamily="49" charset="-122"/>
            </a:endParaRPr>
          </a:p>
          <a:p>
            <a:pPr>
              <a:buNone/>
            </a:pPr>
            <a:endParaRPr lang="zh-CN" altLang="en-US" dirty="0">
              <a:solidFill>
                <a:srgbClr val="0070C0"/>
              </a:solidFill>
              <a:latin typeface="华文行楷" pitchFamily="2" charset="-122"/>
              <a:ea typeface="华文行楷"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双分支条件选择结构语句</a:t>
            </a:r>
            <a:endParaRPr lang="zh-CN" altLang="en-US" dirty="0"/>
          </a:p>
        </p:txBody>
      </p:sp>
      <p:sp>
        <p:nvSpPr>
          <p:cNvPr id="3" name="内容占位符 2"/>
          <p:cNvSpPr>
            <a:spLocks noGrp="1"/>
          </p:cNvSpPr>
          <p:nvPr>
            <p:ph idx="1"/>
          </p:nvPr>
        </p:nvSpPr>
        <p:spPr/>
        <p:txBody>
          <a:bodyPr/>
          <a:lstStyle/>
          <a:p>
            <a:r>
              <a:rPr lang="zh-CN" altLang="en-US" sz="3200" dirty="0" smtClean="0">
                <a:solidFill>
                  <a:srgbClr val="002060"/>
                </a:solidFill>
                <a:latin typeface="幼圆" pitchFamily="49" charset="-122"/>
                <a:ea typeface="幼圆" pitchFamily="49" charset="-122"/>
              </a:rPr>
              <a:t>第一次运行程序结果：</a:t>
            </a:r>
          </a:p>
          <a:p>
            <a:r>
              <a:rPr lang="zh-CN" altLang="en-US" sz="3200" dirty="0" smtClean="0">
                <a:solidFill>
                  <a:srgbClr val="002060"/>
                </a:solidFill>
                <a:latin typeface="幼圆" pitchFamily="49" charset="-122"/>
                <a:ea typeface="幼圆" pitchFamily="49" charset="-122"/>
              </a:rPr>
              <a:t>请输入车速：</a:t>
            </a:r>
            <a:r>
              <a:rPr lang="en-US" sz="3200" dirty="0" smtClean="0">
                <a:solidFill>
                  <a:srgbClr val="002060"/>
                </a:solidFill>
                <a:latin typeface="幼圆" pitchFamily="49" charset="-122"/>
                <a:ea typeface="幼圆" pitchFamily="49" charset="-122"/>
              </a:rPr>
              <a:t>65</a:t>
            </a:r>
            <a:endParaRPr lang="zh-CN" altLang="en-US" sz="3200" dirty="0" smtClean="0">
              <a:solidFill>
                <a:srgbClr val="002060"/>
              </a:solidFill>
              <a:latin typeface="幼圆" pitchFamily="49" charset="-122"/>
              <a:ea typeface="幼圆" pitchFamily="49" charset="-122"/>
            </a:endParaRPr>
          </a:p>
          <a:p>
            <a:r>
              <a:rPr lang="zh-CN" altLang="en-US" sz="3200" dirty="0" smtClean="0">
                <a:solidFill>
                  <a:srgbClr val="002060"/>
                </a:solidFill>
                <a:latin typeface="幼圆" pitchFamily="49" charset="-122"/>
                <a:ea typeface="幼圆" pitchFamily="49" charset="-122"/>
              </a:rPr>
              <a:t>超速</a:t>
            </a:r>
            <a:r>
              <a:rPr lang="en-US" sz="3200" dirty="0" smtClean="0">
                <a:solidFill>
                  <a:srgbClr val="002060"/>
                </a:solidFill>
                <a:latin typeface="幼圆" pitchFamily="49" charset="-122"/>
                <a:ea typeface="幼圆" pitchFamily="49" charset="-122"/>
              </a:rPr>
              <a:t>!</a:t>
            </a:r>
            <a:endParaRPr lang="zh-CN" altLang="en-US" sz="3200" dirty="0" smtClean="0">
              <a:solidFill>
                <a:srgbClr val="002060"/>
              </a:solidFill>
              <a:latin typeface="幼圆" pitchFamily="49" charset="-122"/>
              <a:ea typeface="幼圆" pitchFamily="49" charset="-122"/>
            </a:endParaRPr>
          </a:p>
          <a:p>
            <a:r>
              <a:rPr lang="zh-CN" altLang="en-US" sz="3200" dirty="0" smtClean="0">
                <a:solidFill>
                  <a:srgbClr val="002060"/>
                </a:solidFill>
                <a:latin typeface="幼圆" pitchFamily="49" charset="-122"/>
                <a:ea typeface="幼圆" pitchFamily="49" charset="-122"/>
              </a:rPr>
              <a:t>第二次运行程序结果：</a:t>
            </a:r>
          </a:p>
          <a:p>
            <a:r>
              <a:rPr lang="zh-CN" altLang="en-US" sz="3200" dirty="0" smtClean="0">
                <a:solidFill>
                  <a:srgbClr val="002060"/>
                </a:solidFill>
                <a:latin typeface="幼圆" pitchFamily="49" charset="-122"/>
                <a:ea typeface="幼圆" pitchFamily="49" charset="-122"/>
              </a:rPr>
              <a:t>请输入车速：</a:t>
            </a:r>
            <a:r>
              <a:rPr lang="en-US" sz="3200" dirty="0" smtClean="0">
                <a:solidFill>
                  <a:srgbClr val="002060"/>
                </a:solidFill>
                <a:latin typeface="幼圆" pitchFamily="49" charset="-122"/>
                <a:ea typeface="幼圆" pitchFamily="49" charset="-122"/>
              </a:rPr>
              <a:t>55</a:t>
            </a:r>
            <a:endParaRPr lang="zh-CN" altLang="en-US" sz="3200" dirty="0" smtClean="0">
              <a:solidFill>
                <a:srgbClr val="002060"/>
              </a:solidFill>
              <a:latin typeface="幼圆" pitchFamily="49" charset="-122"/>
              <a:ea typeface="幼圆" pitchFamily="49" charset="-122"/>
            </a:endParaRPr>
          </a:p>
          <a:p>
            <a:r>
              <a:rPr lang="zh-CN" altLang="en-US" sz="3200" dirty="0" smtClean="0">
                <a:solidFill>
                  <a:srgbClr val="002060"/>
                </a:solidFill>
                <a:latin typeface="幼圆" pitchFamily="49" charset="-122"/>
                <a:ea typeface="幼圆" pitchFamily="49" charset="-122"/>
              </a:rPr>
              <a:t>正常</a:t>
            </a:r>
            <a:r>
              <a:rPr lang="en-US" sz="3200" dirty="0" smtClean="0">
                <a:solidFill>
                  <a:srgbClr val="002060"/>
                </a:solidFill>
                <a:latin typeface="幼圆" pitchFamily="49" charset="-122"/>
                <a:ea typeface="幼圆" pitchFamily="49" charset="-122"/>
              </a:rPr>
              <a:t>!</a:t>
            </a:r>
            <a:endParaRPr lang="zh-CN" altLang="en-US" sz="3200" dirty="0" smtClean="0">
              <a:solidFill>
                <a:srgbClr val="002060"/>
              </a:solidFill>
              <a:latin typeface="幼圆" pitchFamily="49" charset="-122"/>
              <a:ea typeface="幼圆" pitchFamily="49" charset="-122"/>
            </a:endParaRPr>
          </a:p>
          <a:p>
            <a:pPr>
              <a:buNone/>
            </a:pPr>
            <a:endParaRPr lang="zh-CN" altLang="en-US" sz="1400" dirty="0" smtClean="0">
              <a:solidFill>
                <a:srgbClr val="002060"/>
              </a:solidFill>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双分支条件选择结构语句</a:t>
            </a:r>
            <a:endParaRPr lang="zh-CN" altLang="en-US" dirty="0"/>
          </a:p>
        </p:txBody>
      </p:sp>
      <p:sp>
        <p:nvSpPr>
          <p:cNvPr id="3" name="内容占位符 2"/>
          <p:cNvSpPr>
            <a:spLocks noGrp="1"/>
          </p:cNvSpPr>
          <p:nvPr>
            <p:ph idx="1"/>
          </p:nvPr>
        </p:nvSpPr>
        <p:spPr/>
        <p:txBody>
          <a:bodyPr/>
          <a:lstStyle/>
          <a:p>
            <a:r>
              <a:rPr lang="zh-CN" altLang="en-US" dirty="0" smtClean="0">
                <a:solidFill>
                  <a:srgbClr val="0070C0"/>
                </a:solidFill>
                <a:latin typeface="楷体" pitchFamily="49" charset="-122"/>
                <a:ea typeface="楷体" pitchFamily="49" charset="-122"/>
              </a:rPr>
              <a:t>上述程序也可以使用大括号</a:t>
            </a:r>
            <a:r>
              <a:rPr lang="en-US" dirty="0" smtClean="0">
                <a:solidFill>
                  <a:srgbClr val="0070C0"/>
                </a:solidFill>
                <a:latin typeface="楷体" pitchFamily="49" charset="-122"/>
                <a:ea typeface="楷体" pitchFamily="49" charset="-122"/>
              </a:rPr>
              <a:t>{}</a:t>
            </a:r>
            <a:r>
              <a:rPr lang="zh-CN" altLang="en-US" dirty="0" smtClean="0">
                <a:solidFill>
                  <a:srgbClr val="0070C0"/>
                </a:solidFill>
                <a:latin typeface="楷体" pitchFamily="49" charset="-122"/>
                <a:ea typeface="楷体" pitchFamily="49" charset="-122"/>
              </a:rPr>
              <a:t>将两分支块中语句包括起来。</a:t>
            </a:r>
          </a:p>
          <a:p>
            <a:pPr>
              <a:buNone/>
            </a:pPr>
            <a:r>
              <a:rPr lang="en-US" dirty="0" smtClean="0">
                <a:solidFill>
                  <a:srgbClr val="002060"/>
                </a:solidFill>
                <a:latin typeface="幼圆" pitchFamily="49" charset="-122"/>
                <a:ea typeface="幼圆" pitchFamily="49" charset="-122"/>
              </a:rPr>
              <a:t>   if(velocity&gt;60){</a:t>
            </a:r>
            <a:endParaRPr lang="zh-CN" altLang="en-US" dirty="0" smtClean="0">
              <a:solidFill>
                <a:srgbClr val="002060"/>
              </a:solidFill>
              <a:latin typeface="幼圆" pitchFamily="49" charset="-122"/>
              <a:ea typeface="幼圆" pitchFamily="49" charset="-122"/>
            </a:endParaRPr>
          </a:p>
          <a:p>
            <a:pPr>
              <a:buNone/>
            </a:pPr>
            <a:r>
              <a:rPr lang="en-US" dirty="0" smtClean="0">
                <a:solidFill>
                  <a:srgbClr val="002060"/>
                </a:solidFill>
                <a:latin typeface="幼圆" pitchFamily="49" charset="-122"/>
                <a:ea typeface="幼圆" pitchFamily="49" charset="-122"/>
              </a:rPr>
              <a:t>   </a:t>
            </a:r>
            <a:r>
              <a:rPr lang="en-US" dirty="0" err="1" smtClean="0">
                <a:solidFill>
                  <a:srgbClr val="002060"/>
                </a:solidFill>
                <a:latin typeface="幼圆" pitchFamily="49" charset="-122"/>
                <a:ea typeface="幼圆" pitchFamily="49" charset="-122"/>
              </a:rPr>
              <a:t>cout</a:t>
            </a:r>
            <a:r>
              <a:rPr lang="en-US" dirty="0" smtClean="0">
                <a:solidFill>
                  <a:srgbClr val="002060"/>
                </a:solidFill>
                <a:latin typeface="幼圆" pitchFamily="49" charset="-122"/>
                <a:ea typeface="幼圆" pitchFamily="49" charset="-122"/>
              </a:rPr>
              <a:t>&lt;&lt;”</a:t>
            </a:r>
            <a:r>
              <a:rPr lang="zh-CN" altLang="en-US" dirty="0" smtClean="0">
                <a:solidFill>
                  <a:srgbClr val="002060"/>
                </a:solidFill>
                <a:latin typeface="幼圆" pitchFamily="49" charset="-122"/>
                <a:ea typeface="幼圆" pitchFamily="49" charset="-122"/>
              </a:rPr>
              <a:t>超速</a:t>
            </a:r>
            <a:r>
              <a:rPr lang="en-US" dirty="0" smtClean="0">
                <a:solidFill>
                  <a:srgbClr val="002060"/>
                </a:solidFill>
                <a:latin typeface="幼圆" pitchFamily="49" charset="-122"/>
                <a:ea typeface="幼圆" pitchFamily="49" charset="-122"/>
              </a:rPr>
              <a:t>!“&lt;&lt;</a:t>
            </a:r>
            <a:r>
              <a:rPr lang="en-US" dirty="0" err="1" smtClean="0">
                <a:solidFill>
                  <a:srgbClr val="002060"/>
                </a:solidFill>
                <a:latin typeface="幼圆" pitchFamily="49" charset="-122"/>
                <a:ea typeface="幼圆" pitchFamily="49" charset="-122"/>
              </a:rPr>
              <a:t>endl</a:t>
            </a:r>
            <a:r>
              <a:rPr lang="en-US" dirty="0" smtClean="0">
                <a:solidFill>
                  <a:srgbClr val="002060"/>
                </a:solidFill>
                <a:latin typeface="幼圆" pitchFamily="49" charset="-122"/>
                <a:ea typeface="幼圆" pitchFamily="49" charset="-122"/>
              </a:rPr>
              <a:t>;</a:t>
            </a:r>
            <a:endParaRPr lang="zh-CN" altLang="en-US" dirty="0" smtClean="0">
              <a:solidFill>
                <a:srgbClr val="002060"/>
              </a:solidFill>
              <a:latin typeface="幼圆" pitchFamily="49" charset="-122"/>
              <a:ea typeface="幼圆" pitchFamily="49" charset="-122"/>
            </a:endParaRPr>
          </a:p>
          <a:p>
            <a:pPr>
              <a:buNone/>
            </a:pPr>
            <a:r>
              <a:rPr lang="en-US" dirty="0" smtClean="0">
                <a:solidFill>
                  <a:srgbClr val="002060"/>
                </a:solidFill>
                <a:latin typeface="幼圆" pitchFamily="49" charset="-122"/>
                <a:ea typeface="幼圆" pitchFamily="49" charset="-122"/>
              </a:rPr>
              <a:t>   }</a:t>
            </a:r>
            <a:endParaRPr lang="zh-CN" altLang="en-US" dirty="0" smtClean="0">
              <a:solidFill>
                <a:srgbClr val="002060"/>
              </a:solidFill>
              <a:latin typeface="幼圆" pitchFamily="49" charset="-122"/>
              <a:ea typeface="幼圆" pitchFamily="49" charset="-122"/>
            </a:endParaRPr>
          </a:p>
          <a:p>
            <a:pPr>
              <a:buNone/>
            </a:pPr>
            <a:r>
              <a:rPr lang="en-US" dirty="0" smtClean="0">
                <a:solidFill>
                  <a:srgbClr val="002060"/>
                </a:solidFill>
                <a:latin typeface="幼圆" pitchFamily="49" charset="-122"/>
                <a:ea typeface="幼圆" pitchFamily="49" charset="-122"/>
              </a:rPr>
              <a:t>   else{</a:t>
            </a:r>
            <a:endParaRPr lang="zh-CN" altLang="en-US" dirty="0" smtClean="0">
              <a:solidFill>
                <a:srgbClr val="002060"/>
              </a:solidFill>
              <a:latin typeface="幼圆" pitchFamily="49" charset="-122"/>
              <a:ea typeface="幼圆" pitchFamily="49" charset="-122"/>
            </a:endParaRPr>
          </a:p>
          <a:p>
            <a:pPr>
              <a:buNone/>
            </a:pPr>
            <a:r>
              <a:rPr lang="en-US" dirty="0" smtClean="0">
                <a:solidFill>
                  <a:srgbClr val="002060"/>
                </a:solidFill>
                <a:latin typeface="幼圆" pitchFamily="49" charset="-122"/>
                <a:ea typeface="幼圆" pitchFamily="49" charset="-122"/>
              </a:rPr>
              <a:t>  	</a:t>
            </a:r>
            <a:r>
              <a:rPr lang="en-US" dirty="0" err="1" smtClean="0">
                <a:solidFill>
                  <a:srgbClr val="002060"/>
                </a:solidFill>
                <a:latin typeface="幼圆" pitchFamily="49" charset="-122"/>
                <a:ea typeface="幼圆" pitchFamily="49" charset="-122"/>
              </a:rPr>
              <a:t>cout</a:t>
            </a:r>
            <a:r>
              <a:rPr lang="en-US" dirty="0" smtClean="0">
                <a:solidFill>
                  <a:srgbClr val="002060"/>
                </a:solidFill>
                <a:latin typeface="幼圆" pitchFamily="49" charset="-122"/>
                <a:ea typeface="幼圆" pitchFamily="49" charset="-122"/>
              </a:rPr>
              <a:t>&lt;&lt;”</a:t>
            </a:r>
            <a:r>
              <a:rPr lang="zh-CN" altLang="en-US" dirty="0" smtClean="0">
                <a:solidFill>
                  <a:srgbClr val="002060"/>
                </a:solidFill>
                <a:latin typeface="幼圆" pitchFamily="49" charset="-122"/>
                <a:ea typeface="幼圆" pitchFamily="49" charset="-122"/>
              </a:rPr>
              <a:t>正常</a:t>
            </a:r>
            <a:r>
              <a:rPr lang="en-US" dirty="0" smtClean="0">
                <a:solidFill>
                  <a:srgbClr val="002060"/>
                </a:solidFill>
                <a:latin typeface="幼圆" pitchFamily="49" charset="-122"/>
                <a:ea typeface="幼圆" pitchFamily="49" charset="-122"/>
              </a:rPr>
              <a:t>!“&lt;&lt;</a:t>
            </a:r>
            <a:r>
              <a:rPr lang="en-US" dirty="0" err="1" smtClean="0">
                <a:solidFill>
                  <a:srgbClr val="002060"/>
                </a:solidFill>
                <a:latin typeface="幼圆" pitchFamily="49" charset="-122"/>
                <a:ea typeface="幼圆" pitchFamily="49" charset="-122"/>
              </a:rPr>
              <a:t>endl</a:t>
            </a:r>
            <a:r>
              <a:rPr lang="en-US" dirty="0" smtClean="0">
                <a:solidFill>
                  <a:srgbClr val="002060"/>
                </a:solidFill>
                <a:latin typeface="幼圆" pitchFamily="49" charset="-122"/>
                <a:ea typeface="幼圆" pitchFamily="49" charset="-122"/>
              </a:rPr>
              <a:t>;</a:t>
            </a:r>
            <a:endParaRPr lang="zh-CN" altLang="en-US" dirty="0" smtClean="0">
              <a:solidFill>
                <a:srgbClr val="002060"/>
              </a:solidFill>
              <a:latin typeface="幼圆" pitchFamily="49" charset="-122"/>
              <a:ea typeface="幼圆" pitchFamily="49" charset="-122"/>
            </a:endParaRPr>
          </a:p>
          <a:p>
            <a:pPr>
              <a:buNone/>
            </a:pPr>
            <a:r>
              <a:rPr lang="en-US" dirty="0" smtClean="0">
                <a:solidFill>
                  <a:srgbClr val="002060"/>
                </a:solidFill>
                <a:latin typeface="幼圆" pitchFamily="49" charset="-122"/>
                <a:ea typeface="幼圆" pitchFamily="49" charset="-122"/>
              </a:rPr>
              <a:t>   }</a:t>
            </a:r>
            <a:endParaRPr lang="zh-CN" altLang="en-US" dirty="0" smtClean="0">
              <a:solidFill>
                <a:srgbClr val="002060"/>
              </a:solidFill>
              <a:latin typeface="幼圆" pitchFamily="49" charset="-122"/>
              <a:ea typeface="幼圆" pitchFamily="49" charset="-122"/>
            </a:endParaRPr>
          </a:p>
          <a:p>
            <a:pPr>
              <a:buNone/>
            </a:pPr>
            <a:r>
              <a:rPr lang="en-US" altLang="zh-CN" sz="1400" dirty="0" smtClean="0">
                <a:solidFill>
                  <a:srgbClr val="002060"/>
                </a:solidFill>
                <a:latin typeface="幼圆" pitchFamily="49" charset="-122"/>
                <a:ea typeface="幼圆" pitchFamily="49" charset="-122"/>
              </a:rPr>
              <a:t> </a:t>
            </a:r>
            <a:endParaRPr lang="zh-CN" altLang="en-US" sz="1400" dirty="0" smtClean="0">
              <a:solidFill>
                <a:srgbClr val="002060"/>
              </a:solidFill>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双分支条件选择结构语句</a:t>
            </a:r>
            <a:endParaRPr lang="zh-CN" altLang="en-US" dirty="0"/>
          </a:p>
        </p:txBody>
      </p:sp>
      <p:sp>
        <p:nvSpPr>
          <p:cNvPr id="3" name="内容占位符 2"/>
          <p:cNvSpPr>
            <a:spLocks noGrp="1"/>
          </p:cNvSpPr>
          <p:nvPr>
            <p:ph idx="1"/>
          </p:nvPr>
        </p:nvSpPr>
        <p:spPr>
          <a:xfrm>
            <a:off x="457200" y="1214422"/>
            <a:ext cx="8229600" cy="5143536"/>
          </a:xfrm>
        </p:spPr>
        <p:txBody>
          <a:bodyPr/>
          <a:lstStyle/>
          <a:p>
            <a:pPr>
              <a:buNone/>
            </a:pPr>
            <a:r>
              <a:rPr lang="en-US" altLang="zh-CN" dirty="0" smtClean="0">
                <a:solidFill>
                  <a:srgbClr val="002060"/>
                </a:solidFill>
                <a:latin typeface="华文行楷" pitchFamily="2" charset="-122"/>
                <a:ea typeface="华文行楷" pitchFamily="2" charset="-122"/>
              </a:rPr>
              <a:t>3.</a:t>
            </a:r>
            <a:r>
              <a:rPr lang="zh-CN" altLang="en-US" dirty="0" smtClean="0">
                <a:solidFill>
                  <a:srgbClr val="002060"/>
                </a:solidFill>
                <a:latin typeface="华文行楷" pitchFamily="2" charset="-122"/>
                <a:ea typeface="华文行楷" pitchFamily="2" charset="-122"/>
              </a:rPr>
              <a:t>条件表达式</a:t>
            </a:r>
            <a:endParaRPr lang="en-US" altLang="zh-CN" dirty="0" smtClean="0">
              <a:solidFill>
                <a:srgbClr val="002060"/>
              </a:solidFill>
              <a:latin typeface="华文行楷" pitchFamily="2" charset="-122"/>
              <a:ea typeface="华文行楷" pitchFamily="2" charset="-122"/>
            </a:endParaRPr>
          </a:p>
          <a:p>
            <a:pPr>
              <a:buNone/>
            </a:pPr>
            <a:endParaRPr lang="zh-CN" altLang="en-US" dirty="0">
              <a:solidFill>
                <a:srgbClr val="002060"/>
              </a:solidFill>
              <a:latin typeface="华文行楷" pitchFamily="2" charset="-122"/>
              <a:ea typeface="华文行楷"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12" name="图示 11"/>
          <p:cNvGraphicFramePr/>
          <p:nvPr/>
        </p:nvGraphicFramePr>
        <p:xfrm>
          <a:off x="857224" y="1714488"/>
          <a:ext cx="7000924"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3.1.3</a:t>
            </a:r>
            <a:r>
              <a:rPr lang="zh-CN" altLang="en-US" b="1" dirty="0" smtClean="0"/>
              <a:t>多分支条件选择语句</a:t>
            </a:r>
            <a:endParaRPr lang="zh-CN" altLang="en-US" dirty="0"/>
          </a:p>
        </p:txBody>
      </p:sp>
      <p:sp>
        <p:nvSpPr>
          <p:cNvPr id="3" name="内容占位符 2"/>
          <p:cNvSpPr>
            <a:spLocks noGrp="1"/>
          </p:cNvSpPr>
          <p:nvPr>
            <p:ph idx="1"/>
          </p:nvPr>
        </p:nvSpPr>
        <p:spPr>
          <a:xfrm>
            <a:off x="457200" y="1214422"/>
            <a:ext cx="5829312" cy="4911741"/>
          </a:xfrm>
        </p:spPr>
        <p:txBody>
          <a:bodyPr/>
          <a:lstStyle/>
          <a:p>
            <a:pPr>
              <a:buNone/>
            </a:pPr>
            <a:r>
              <a:rPr lang="en-US" altLang="zh-CN" dirty="0" smtClean="0">
                <a:solidFill>
                  <a:srgbClr val="002060"/>
                </a:solidFill>
                <a:latin typeface="华文行楷" pitchFamily="2" charset="-122"/>
                <a:ea typeface="华文行楷" pitchFamily="2" charset="-122"/>
              </a:rPr>
              <a:t>1.</a:t>
            </a:r>
            <a:r>
              <a:rPr lang="zh-CN" altLang="en-US" dirty="0" smtClean="0">
                <a:solidFill>
                  <a:srgbClr val="002060"/>
                </a:solidFill>
                <a:latin typeface="华文行楷" pitchFamily="2" charset="-122"/>
                <a:ea typeface="华文行楷" pitchFamily="2" charset="-122"/>
              </a:rPr>
              <a:t>多分支结构的语法格式与执行流程</a:t>
            </a:r>
            <a:endParaRPr lang="en-US" altLang="zh-CN" dirty="0" smtClean="0">
              <a:solidFill>
                <a:srgbClr val="002060"/>
              </a:solidFill>
              <a:latin typeface="华文行楷" pitchFamily="2" charset="-122"/>
              <a:ea typeface="华文行楷" pitchFamily="2" charset="-122"/>
            </a:endParaRPr>
          </a:p>
          <a:p>
            <a:r>
              <a:rPr lang="zh-CN" altLang="en-US" sz="2000" b="1" dirty="0" smtClean="0">
                <a:solidFill>
                  <a:srgbClr val="7030A0"/>
                </a:solidFill>
                <a:latin typeface="幼圆" pitchFamily="49" charset="-122"/>
                <a:ea typeface="幼圆" pitchFamily="49" charset="-122"/>
              </a:rPr>
              <a:t>多分支条件选择结构语法格式如下：</a:t>
            </a:r>
          </a:p>
          <a:p>
            <a:pPr>
              <a:buNone/>
            </a:pPr>
            <a:r>
              <a:rPr lang="en-US" sz="1600" dirty="0" smtClean="0">
                <a:solidFill>
                  <a:schemeClr val="accent1">
                    <a:lumMod val="75000"/>
                  </a:schemeClr>
                </a:solidFill>
                <a:latin typeface="幼圆" pitchFamily="49" charset="-122"/>
                <a:ea typeface="幼圆" pitchFamily="49" charset="-122"/>
              </a:rPr>
              <a:t>if</a:t>
            </a:r>
            <a:r>
              <a:rPr lang="zh-CN" altLang="en-US" sz="1600" dirty="0" smtClean="0">
                <a:solidFill>
                  <a:schemeClr val="accent1">
                    <a:lumMod val="75000"/>
                  </a:schemeClr>
                </a:solidFill>
                <a:latin typeface="幼圆" pitchFamily="49" charset="-122"/>
                <a:ea typeface="幼圆" pitchFamily="49" charset="-122"/>
              </a:rPr>
              <a:t>（表达式</a:t>
            </a:r>
            <a:r>
              <a:rPr lang="en-US" sz="1600" dirty="0" smtClean="0">
                <a:solidFill>
                  <a:schemeClr val="accent1">
                    <a:lumMod val="75000"/>
                  </a:schemeClr>
                </a:solidFill>
                <a:latin typeface="幼圆" pitchFamily="49" charset="-122"/>
                <a:ea typeface="幼圆" pitchFamily="49" charset="-122"/>
              </a:rPr>
              <a:t>1</a:t>
            </a:r>
            <a:r>
              <a:rPr lang="zh-CN" altLang="en-US" sz="1600" dirty="0" smtClean="0">
                <a:solidFill>
                  <a:schemeClr val="accent1">
                    <a:lumMod val="75000"/>
                  </a:schemeClr>
                </a:solidFill>
                <a:latin typeface="幼圆" pitchFamily="49" charset="-122"/>
                <a:ea typeface="幼圆" pitchFamily="49" charset="-122"/>
              </a:rPr>
              <a:t>）</a:t>
            </a:r>
            <a:r>
              <a:rPr lang="en-US" sz="1600" dirty="0" smtClean="0">
                <a:solidFill>
                  <a:schemeClr val="accent1">
                    <a:lumMod val="75000"/>
                  </a:schemeClr>
                </a:solidFill>
                <a:latin typeface="幼圆" pitchFamily="49" charset="-122"/>
                <a:ea typeface="幼圆" pitchFamily="49" charset="-122"/>
              </a:rPr>
              <a:t>{</a:t>
            </a:r>
            <a:endParaRPr lang="zh-CN" altLang="en-US" sz="1600" dirty="0" smtClean="0">
              <a:solidFill>
                <a:schemeClr val="accent1">
                  <a:lumMod val="75000"/>
                </a:schemeClr>
              </a:solidFill>
              <a:latin typeface="幼圆" pitchFamily="49" charset="-122"/>
              <a:ea typeface="幼圆" pitchFamily="49" charset="-122"/>
            </a:endParaRPr>
          </a:p>
          <a:p>
            <a:pPr>
              <a:buNone/>
            </a:pPr>
            <a:r>
              <a:rPr lang="zh-CN" altLang="en-US" sz="1600" dirty="0" smtClean="0">
                <a:solidFill>
                  <a:schemeClr val="accent1">
                    <a:lumMod val="75000"/>
                  </a:schemeClr>
                </a:solidFill>
                <a:latin typeface="幼圆" pitchFamily="49" charset="-122"/>
                <a:ea typeface="幼圆" pitchFamily="49" charset="-122"/>
              </a:rPr>
              <a:t>   分支语句块</a:t>
            </a:r>
            <a:r>
              <a:rPr lang="en-US" sz="1600" dirty="0" smtClean="0">
                <a:solidFill>
                  <a:schemeClr val="accent1">
                    <a:lumMod val="75000"/>
                  </a:schemeClr>
                </a:solidFill>
                <a:latin typeface="幼圆" pitchFamily="49" charset="-122"/>
                <a:ea typeface="幼圆" pitchFamily="49" charset="-122"/>
              </a:rPr>
              <a:t>1</a:t>
            </a:r>
            <a:r>
              <a:rPr lang="zh-CN" altLang="en-US" sz="1600" dirty="0" smtClean="0">
                <a:solidFill>
                  <a:schemeClr val="accent1">
                    <a:lumMod val="75000"/>
                  </a:schemeClr>
                </a:solidFill>
                <a:latin typeface="幼圆" pitchFamily="49" charset="-122"/>
                <a:ea typeface="幼圆" pitchFamily="49" charset="-122"/>
              </a:rPr>
              <a:t>；</a:t>
            </a:r>
          </a:p>
          <a:p>
            <a:pPr>
              <a:buNone/>
            </a:pPr>
            <a:r>
              <a:rPr lang="en-US" sz="1600" dirty="0" smtClean="0">
                <a:solidFill>
                  <a:schemeClr val="accent1">
                    <a:lumMod val="75000"/>
                  </a:schemeClr>
                </a:solidFill>
                <a:latin typeface="幼圆" pitchFamily="49" charset="-122"/>
                <a:ea typeface="幼圆" pitchFamily="49" charset="-122"/>
              </a:rPr>
              <a:t>}</a:t>
            </a:r>
            <a:endParaRPr lang="zh-CN" altLang="en-US" sz="1600" dirty="0" smtClean="0">
              <a:solidFill>
                <a:schemeClr val="accent1">
                  <a:lumMod val="75000"/>
                </a:schemeClr>
              </a:solidFill>
              <a:latin typeface="幼圆" pitchFamily="49" charset="-122"/>
              <a:ea typeface="幼圆" pitchFamily="49" charset="-122"/>
            </a:endParaRPr>
          </a:p>
          <a:p>
            <a:pPr>
              <a:buNone/>
            </a:pPr>
            <a:r>
              <a:rPr lang="en-US" sz="1600" dirty="0" smtClean="0">
                <a:solidFill>
                  <a:schemeClr val="accent1">
                    <a:lumMod val="75000"/>
                  </a:schemeClr>
                </a:solidFill>
                <a:latin typeface="幼圆" pitchFamily="49" charset="-122"/>
                <a:ea typeface="幼圆" pitchFamily="49" charset="-122"/>
              </a:rPr>
              <a:t>else if(</a:t>
            </a:r>
            <a:r>
              <a:rPr lang="zh-CN" altLang="en-US" sz="1600" dirty="0" smtClean="0">
                <a:solidFill>
                  <a:schemeClr val="accent1">
                    <a:lumMod val="75000"/>
                  </a:schemeClr>
                </a:solidFill>
                <a:latin typeface="幼圆" pitchFamily="49" charset="-122"/>
                <a:ea typeface="幼圆" pitchFamily="49" charset="-122"/>
              </a:rPr>
              <a:t>表达式</a:t>
            </a:r>
            <a:r>
              <a:rPr lang="en-US" sz="1600" dirty="0" smtClean="0">
                <a:solidFill>
                  <a:schemeClr val="accent1">
                    <a:lumMod val="75000"/>
                  </a:schemeClr>
                </a:solidFill>
                <a:latin typeface="幼圆" pitchFamily="49" charset="-122"/>
                <a:ea typeface="幼圆" pitchFamily="49" charset="-122"/>
              </a:rPr>
              <a:t>2){</a:t>
            </a:r>
            <a:endParaRPr lang="zh-CN" altLang="en-US" sz="1600" dirty="0" smtClean="0">
              <a:solidFill>
                <a:schemeClr val="accent1">
                  <a:lumMod val="75000"/>
                </a:schemeClr>
              </a:solidFill>
              <a:latin typeface="幼圆" pitchFamily="49" charset="-122"/>
              <a:ea typeface="幼圆" pitchFamily="49" charset="-122"/>
            </a:endParaRPr>
          </a:p>
          <a:p>
            <a:pPr>
              <a:buNone/>
            </a:pPr>
            <a:r>
              <a:rPr lang="zh-CN" altLang="en-US" sz="1600" dirty="0" smtClean="0">
                <a:solidFill>
                  <a:schemeClr val="accent1">
                    <a:lumMod val="75000"/>
                  </a:schemeClr>
                </a:solidFill>
                <a:latin typeface="幼圆" pitchFamily="49" charset="-122"/>
                <a:ea typeface="幼圆" pitchFamily="49" charset="-122"/>
              </a:rPr>
              <a:t>   分支语句块</a:t>
            </a:r>
            <a:r>
              <a:rPr lang="en-US" sz="1600" dirty="0" smtClean="0">
                <a:solidFill>
                  <a:schemeClr val="accent1">
                    <a:lumMod val="75000"/>
                  </a:schemeClr>
                </a:solidFill>
                <a:latin typeface="幼圆" pitchFamily="49" charset="-122"/>
                <a:ea typeface="幼圆" pitchFamily="49" charset="-122"/>
              </a:rPr>
              <a:t>2</a:t>
            </a:r>
            <a:r>
              <a:rPr lang="zh-CN" altLang="en-US" sz="1600" dirty="0" smtClean="0">
                <a:solidFill>
                  <a:schemeClr val="accent1">
                    <a:lumMod val="75000"/>
                  </a:schemeClr>
                </a:solidFill>
                <a:latin typeface="幼圆" pitchFamily="49" charset="-122"/>
                <a:ea typeface="幼圆" pitchFamily="49" charset="-122"/>
              </a:rPr>
              <a:t>；</a:t>
            </a:r>
          </a:p>
          <a:p>
            <a:pPr>
              <a:buNone/>
            </a:pPr>
            <a:r>
              <a:rPr lang="en-US" sz="1600" dirty="0" smtClean="0">
                <a:solidFill>
                  <a:schemeClr val="accent1">
                    <a:lumMod val="75000"/>
                  </a:schemeClr>
                </a:solidFill>
                <a:latin typeface="幼圆" pitchFamily="49" charset="-122"/>
                <a:ea typeface="幼圆" pitchFamily="49" charset="-122"/>
              </a:rPr>
              <a:t>}</a:t>
            </a:r>
            <a:endParaRPr lang="zh-CN" altLang="en-US" sz="1600" dirty="0" smtClean="0">
              <a:solidFill>
                <a:schemeClr val="accent1">
                  <a:lumMod val="75000"/>
                </a:schemeClr>
              </a:solidFill>
              <a:latin typeface="幼圆" pitchFamily="49" charset="-122"/>
              <a:ea typeface="幼圆" pitchFamily="49" charset="-122"/>
            </a:endParaRPr>
          </a:p>
          <a:p>
            <a:pPr>
              <a:buNone/>
            </a:pPr>
            <a:r>
              <a:rPr lang="en-US" sz="1600" dirty="0" smtClean="0">
                <a:solidFill>
                  <a:schemeClr val="accent1">
                    <a:lumMod val="75000"/>
                  </a:schemeClr>
                </a:solidFill>
                <a:latin typeface="幼圆" pitchFamily="49" charset="-122"/>
                <a:ea typeface="幼圆" pitchFamily="49" charset="-122"/>
              </a:rPr>
              <a:t>……</a:t>
            </a:r>
            <a:endParaRPr lang="zh-CN" altLang="en-US" sz="1600" dirty="0" smtClean="0">
              <a:solidFill>
                <a:schemeClr val="accent1">
                  <a:lumMod val="75000"/>
                </a:schemeClr>
              </a:solidFill>
              <a:latin typeface="幼圆" pitchFamily="49" charset="-122"/>
              <a:ea typeface="幼圆" pitchFamily="49" charset="-122"/>
            </a:endParaRPr>
          </a:p>
          <a:p>
            <a:pPr>
              <a:buNone/>
            </a:pPr>
            <a:r>
              <a:rPr lang="en-US" sz="1600" dirty="0" smtClean="0">
                <a:solidFill>
                  <a:schemeClr val="accent1">
                    <a:lumMod val="75000"/>
                  </a:schemeClr>
                </a:solidFill>
                <a:latin typeface="幼圆" pitchFamily="49" charset="-122"/>
                <a:ea typeface="幼圆" pitchFamily="49" charset="-122"/>
              </a:rPr>
              <a:t>else if(</a:t>
            </a:r>
            <a:r>
              <a:rPr lang="zh-CN" altLang="en-US" sz="1600" dirty="0" smtClean="0">
                <a:solidFill>
                  <a:schemeClr val="accent1">
                    <a:lumMod val="75000"/>
                  </a:schemeClr>
                </a:solidFill>
                <a:latin typeface="幼圆" pitchFamily="49" charset="-122"/>
                <a:ea typeface="幼圆" pitchFamily="49" charset="-122"/>
              </a:rPr>
              <a:t>表达式</a:t>
            </a:r>
            <a:r>
              <a:rPr lang="en-US" sz="1600" dirty="0" smtClean="0">
                <a:solidFill>
                  <a:schemeClr val="accent1">
                    <a:lumMod val="75000"/>
                  </a:schemeClr>
                </a:solidFill>
                <a:latin typeface="幼圆" pitchFamily="49" charset="-122"/>
                <a:ea typeface="幼圆" pitchFamily="49" charset="-122"/>
              </a:rPr>
              <a:t>n-1){</a:t>
            </a:r>
            <a:endParaRPr lang="zh-CN" altLang="en-US" sz="1600" dirty="0" smtClean="0">
              <a:solidFill>
                <a:schemeClr val="accent1">
                  <a:lumMod val="75000"/>
                </a:schemeClr>
              </a:solidFill>
              <a:latin typeface="幼圆" pitchFamily="49" charset="-122"/>
              <a:ea typeface="幼圆" pitchFamily="49" charset="-122"/>
            </a:endParaRPr>
          </a:p>
          <a:p>
            <a:pPr>
              <a:buNone/>
            </a:pPr>
            <a:r>
              <a:rPr lang="zh-CN" altLang="en-US" sz="1600" dirty="0" smtClean="0">
                <a:solidFill>
                  <a:schemeClr val="accent1">
                    <a:lumMod val="75000"/>
                  </a:schemeClr>
                </a:solidFill>
                <a:latin typeface="幼圆" pitchFamily="49" charset="-122"/>
                <a:ea typeface="幼圆" pitchFamily="49" charset="-122"/>
              </a:rPr>
              <a:t>   分支语句块</a:t>
            </a:r>
            <a:r>
              <a:rPr lang="en-US" sz="1600" dirty="0" smtClean="0">
                <a:solidFill>
                  <a:schemeClr val="accent1">
                    <a:lumMod val="75000"/>
                  </a:schemeClr>
                </a:solidFill>
                <a:latin typeface="幼圆" pitchFamily="49" charset="-122"/>
                <a:ea typeface="幼圆" pitchFamily="49" charset="-122"/>
              </a:rPr>
              <a:t>n-1</a:t>
            </a:r>
            <a:r>
              <a:rPr lang="zh-CN" altLang="en-US" sz="1600" dirty="0" smtClean="0">
                <a:solidFill>
                  <a:schemeClr val="accent1">
                    <a:lumMod val="75000"/>
                  </a:schemeClr>
                </a:solidFill>
                <a:latin typeface="幼圆" pitchFamily="49" charset="-122"/>
                <a:ea typeface="幼圆" pitchFamily="49" charset="-122"/>
              </a:rPr>
              <a:t>；</a:t>
            </a:r>
          </a:p>
          <a:p>
            <a:pPr>
              <a:buNone/>
            </a:pPr>
            <a:r>
              <a:rPr lang="en-US" sz="1600" dirty="0" smtClean="0">
                <a:solidFill>
                  <a:schemeClr val="accent1">
                    <a:lumMod val="75000"/>
                  </a:schemeClr>
                </a:solidFill>
                <a:latin typeface="幼圆" pitchFamily="49" charset="-122"/>
                <a:ea typeface="幼圆" pitchFamily="49" charset="-122"/>
              </a:rPr>
              <a:t>else{</a:t>
            </a:r>
            <a:endParaRPr lang="zh-CN" altLang="en-US" sz="1600" dirty="0" smtClean="0">
              <a:solidFill>
                <a:schemeClr val="accent1">
                  <a:lumMod val="75000"/>
                </a:schemeClr>
              </a:solidFill>
              <a:latin typeface="幼圆" pitchFamily="49" charset="-122"/>
              <a:ea typeface="幼圆" pitchFamily="49" charset="-122"/>
            </a:endParaRPr>
          </a:p>
          <a:p>
            <a:pPr>
              <a:buNone/>
            </a:pPr>
            <a:r>
              <a:rPr lang="zh-CN" altLang="en-US" sz="1600" dirty="0" smtClean="0">
                <a:solidFill>
                  <a:schemeClr val="accent1">
                    <a:lumMod val="75000"/>
                  </a:schemeClr>
                </a:solidFill>
                <a:latin typeface="幼圆" pitchFamily="49" charset="-122"/>
                <a:ea typeface="幼圆" pitchFamily="49" charset="-122"/>
              </a:rPr>
              <a:t>   分支语句块</a:t>
            </a:r>
            <a:r>
              <a:rPr lang="en-US" sz="1600" dirty="0" smtClean="0">
                <a:solidFill>
                  <a:schemeClr val="accent1">
                    <a:lumMod val="75000"/>
                  </a:schemeClr>
                </a:solidFill>
                <a:latin typeface="幼圆" pitchFamily="49" charset="-122"/>
                <a:ea typeface="幼圆" pitchFamily="49" charset="-122"/>
              </a:rPr>
              <a:t>n;</a:t>
            </a:r>
            <a:endParaRPr lang="zh-CN" altLang="en-US" sz="1600" dirty="0" smtClean="0">
              <a:solidFill>
                <a:schemeClr val="accent1">
                  <a:lumMod val="75000"/>
                </a:schemeClr>
              </a:solidFill>
              <a:latin typeface="幼圆" pitchFamily="49" charset="-122"/>
              <a:ea typeface="幼圆" pitchFamily="49" charset="-122"/>
            </a:endParaRPr>
          </a:p>
          <a:p>
            <a:pPr>
              <a:buNone/>
            </a:pPr>
            <a:r>
              <a:rPr lang="en-US" sz="1600" dirty="0" smtClean="0">
                <a:solidFill>
                  <a:schemeClr val="accent1">
                    <a:lumMod val="75000"/>
                  </a:schemeClr>
                </a:solidFill>
                <a:latin typeface="幼圆" pitchFamily="49" charset="-122"/>
                <a:ea typeface="幼圆" pitchFamily="49" charset="-122"/>
              </a:rPr>
              <a:t>}</a:t>
            </a:r>
            <a:endParaRPr lang="zh-CN" altLang="en-US" sz="1600" dirty="0" smtClean="0">
              <a:solidFill>
                <a:schemeClr val="accent1">
                  <a:lumMod val="75000"/>
                </a:schemeClr>
              </a:solidFill>
              <a:latin typeface="幼圆" pitchFamily="49" charset="-122"/>
              <a:ea typeface="幼圆" pitchFamily="49" charset="-122"/>
            </a:endParaRPr>
          </a:p>
          <a:p>
            <a:pPr>
              <a:buNone/>
            </a:pPr>
            <a:endParaRPr lang="zh-CN" altLang="en-US" dirty="0">
              <a:solidFill>
                <a:srgbClr val="002060"/>
              </a:solidFill>
              <a:latin typeface="华文行楷" pitchFamily="2" charset="-122"/>
              <a:ea typeface="华文行楷"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6" name="图示 5"/>
          <p:cNvGraphicFramePr/>
          <p:nvPr/>
        </p:nvGraphicFramePr>
        <p:xfrm>
          <a:off x="3000364" y="157161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3.1.3</a:t>
            </a:r>
            <a:r>
              <a:rPr lang="zh-CN" altLang="en-US" b="1" dirty="0" smtClean="0"/>
              <a:t>多分支条件选择语句</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002060"/>
                </a:solidFill>
                <a:latin typeface="隶书" pitchFamily="49" charset="-122"/>
                <a:ea typeface="隶书" pitchFamily="49" charset="-122"/>
              </a:rPr>
              <a:t>1.</a:t>
            </a:r>
            <a:r>
              <a:rPr lang="zh-CN" altLang="en-US" dirty="0" smtClean="0">
                <a:solidFill>
                  <a:srgbClr val="002060"/>
                </a:solidFill>
                <a:latin typeface="隶书" pitchFamily="49" charset="-122"/>
                <a:ea typeface="隶书" pitchFamily="49" charset="-122"/>
              </a:rPr>
              <a:t>多分支条件选择语句的语法含义如图</a:t>
            </a:r>
            <a:r>
              <a:rPr lang="en-US" dirty="0" smtClean="0">
                <a:solidFill>
                  <a:srgbClr val="002060"/>
                </a:solidFill>
                <a:latin typeface="隶书" pitchFamily="49" charset="-122"/>
                <a:ea typeface="隶书" pitchFamily="49" charset="-122"/>
              </a:rPr>
              <a:t>3.3</a:t>
            </a:r>
            <a:r>
              <a:rPr lang="zh-CN" altLang="en-US" dirty="0" smtClean="0">
                <a:solidFill>
                  <a:srgbClr val="002060"/>
                </a:solidFill>
                <a:latin typeface="隶书" pitchFamily="49" charset="-122"/>
                <a:ea typeface="隶书" pitchFamily="49" charset="-122"/>
              </a:rPr>
              <a:t>所示：</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27649" name="Picture 1"/>
          <p:cNvPicPr>
            <a:picLocks noChangeAspect="1" noChangeArrowheads="1"/>
          </p:cNvPicPr>
          <p:nvPr/>
        </p:nvPicPr>
        <p:blipFill>
          <a:blip r:embed="rId2"/>
          <a:srcRect/>
          <a:stretch>
            <a:fillRect/>
          </a:stretch>
        </p:blipFill>
        <p:spPr bwMode="auto">
          <a:xfrm>
            <a:off x="2285984" y="6000768"/>
            <a:ext cx="4391025" cy="266700"/>
          </a:xfrm>
          <a:prstGeom prst="rect">
            <a:avLst/>
          </a:prstGeom>
          <a:noFill/>
          <a:ln w="9525">
            <a:noFill/>
            <a:miter lim="800000"/>
            <a:headEnd/>
            <a:tailEnd/>
          </a:ln>
          <a:effectLst/>
        </p:spPr>
      </p:pic>
      <p:cxnSp>
        <p:nvCxnSpPr>
          <p:cNvPr id="8" name="直接箭头连接符 7"/>
          <p:cNvCxnSpPr/>
          <p:nvPr/>
        </p:nvCxnSpPr>
        <p:spPr>
          <a:xfrm rot="5400000">
            <a:off x="822299" y="224947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357158" y="2500306"/>
            <a:ext cx="1500198"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表达式</a:t>
            </a:r>
            <a:r>
              <a:rPr lang="en-US" altLang="zh-CN" sz="1200" dirty="0" smtClean="0">
                <a:solidFill>
                  <a:schemeClr val="tx1"/>
                </a:solidFill>
              </a:rPr>
              <a:t>1</a:t>
            </a:r>
            <a:endParaRPr lang="zh-CN" altLang="en-US" sz="1200" dirty="0">
              <a:solidFill>
                <a:schemeClr val="tx1"/>
              </a:solidFill>
            </a:endParaRPr>
          </a:p>
        </p:txBody>
      </p:sp>
      <p:cxnSp>
        <p:nvCxnSpPr>
          <p:cNvPr id="10" name="直接箭头连接符 9"/>
          <p:cNvCxnSpPr>
            <a:stCxn id="9" idx="2"/>
            <a:endCxn id="12" idx="0"/>
          </p:cNvCxnSpPr>
          <p:nvPr/>
        </p:nvCxnSpPr>
        <p:spPr>
          <a:xfrm rot="5400000">
            <a:off x="232142" y="3982645"/>
            <a:ext cx="171451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流程图: 过程 11"/>
          <p:cNvSpPr/>
          <p:nvPr/>
        </p:nvSpPr>
        <p:spPr>
          <a:xfrm>
            <a:off x="428596" y="4857760"/>
            <a:ext cx="1285884"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分支语句</a:t>
            </a:r>
            <a:r>
              <a:rPr lang="en-US" altLang="zh-CN" sz="1400" dirty="0" smtClean="0">
                <a:solidFill>
                  <a:schemeClr val="tx1"/>
                </a:solidFill>
              </a:rPr>
              <a:t>1</a:t>
            </a:r>
            <a:endParaRPr lang="zh-CN" altLang="en-US" sz="1400" dirty="0">
              <a:solidFill>
                <a:schemeClr val="tx1"/>
              </a:solidFill>
            </a:endParaRPr>
          </a:p>
        </p:txBody>
      </p:sp>
      <p:cxnSp>
        <p:nvCxnSpPr>
          <p:cNvPr id="13" name="直接箭头连接符 12"/>
          <p:cNvCxnSpPr/>
          <p:nvPr/>
        </p:nvCxnSpPr>
        <p:spPr>
          <a:xfrm rot="5400000">
            <a:off x="893737" y="56070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流程图: 决策 18"/>
          <p:cNvSpPr/>
          <p:nvPr/>
        </p:nvSpPr>
        <p:spPr>
          <a:xfrm>
            <a:off x="1928794" y="2928934"/>
            <a:ext cx="1500198"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表达式</a:t>
            </a:r>
            <a:r>
              <a:rPr lang="en-US" altLang="zh-CN" sz="1200" dirty="0" smtClean="0">
                <a:solidFill>
                  <a:schemeClr val="tx1"/>
                </a:solidFill>
              </a:rPr>
              <a:t>2</a:t>
            </a:r>
            <a:endParaRPr lang="zh-CN" altLang="en-US" sz="1200" dirty="0">
              <a:solidFill>
                <a:schemeClr val="tx1"/>
              </a:solidFill>
            </a:endParaRPr>
          </a:p>
        </p:txBody>
      </p:sp>
      <p:sp>
        <p:nvSpPr>
          <p:cNvPr id="20" name="流程图: 决策 19"/>
          <p:cNvSpPr/>
          <p:nvPr/>
        </p:nvSpPr>
        <p:spPr>
          <a:xfrm>
            <a:off x="3500430" y="3500438"/>
            <a:ext cx="1500198"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t>
            </a:r>
            <a:endParaRPr lang="zh-CN" altLang="en-US" sz="1200" dirty="0">
              <a:solidFill>
                <a:schemeClr val="tx1"/>
              </a:solidFill>
            </a:endParaRPr>
          </a:p>
        </p:txBody>
      </p:sp>
      <p:sp>
        <p:nvSpPr>
          <p:cNvPr id="21" name="流程图: 决策 20"/>
          <p:cNvSpPr/>
          <p:nvPr/>
        </p:nvSpPr>
        <p:spPr>
          <a:xfrm>
            <a:off x="5214942" y="4071942"/>
            <a:ext cx="1500198"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表达式</a:t>
            </a:r>
            <a:r>
              <a:rPr lang="en-US" altLang="zh-CN" sz="1200" dirty="0" smtClean="0">
                <a:solidFill>
                  <a:schemeClr val="tx1"/>
                </a:solidFill>
              </a:rPr>
              <a:t>n-1</a:t>
            </a:r>
            <a:endParaRPr lang="zh-CN" altLang="en-US" sz="1200" dirty="0">
              <a:solidFill>
                <a:schemeClr val="tx1"/>
              </a:solidFill>
            </a:endParaRPr>
          </a:p>
        </p:txBody>
      </p:sp>
      <p:sp>
        <p:nvSpPr>
          <p:cNvPr id="22" name="流程图: 过程 21"/>
          <p:cNvSpPr/>
          <p:nvPr/>
        </p:nvSpPr>
        <p:spPr>
          <a:xfrm>
            <a:off x="2000232" y="4857760"/>
            <a:ext cx="1285884"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分支语句</a:t>
            </a:r>
            <a:r>
              <a:rPr lang="en-US" altLang="zh-CN" sz="1400" dirty="0" smtClean="0">
                <a:solidFill>
                  <a:schemeClr val="tx1"/>
                </a:solidFill>
              </a:rPr>
              <a:t>2</a:t>
            </a:r>
            <a:endParaRPr lang="zh-CN" altLang="en-US" sz="1400" dirty="0">
              <a:solidFill>
                <a:schemeClr val="tx1"/>
              </a:solidFill>
            </a:endParaRPr>
          </a:p>
        </p:txBody>
      </p:sp>
      <p:sp>
        <p:nvSpPr>
          <p:cNvPr id="25" name="流程图: 过程 24"/>
          <p:cNvSpPr/>
          <p:nvPr/>
        </p:nvSpPr>
        <p:spPr>
          <a:xfrm>
            <a:off x="3571868" y="4857760"/>
            <a:ext cx="1285884"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a:t>
            </a:r>
            <a:endParaRPr lang="zh-CN" altLang="en-US" sz="1400" dirty="0">
              <a:solidFill>
                <a:schemeClr val="tx1"/>
              </a:solidFill>
            </a:endParaRPr>
          </a:p>
        </p:txBody>
      </p:sp>
      <p:sp>
        <p:nvSpPr>
          <p:cNvPr id="26" name="流程图: 过程 25"/>
          <p:cNvSpPr/>
          <p:nvPr/>
        </p:nvSpPr>
        <p:spPr>
          <a:xfrm>
            <a:off x="5357818" y="4857760"/>
            <a:ext cx="1285884"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分支语句</a:t>
            </a:r>
            <a:r>
              <a:rPr lang="en-US" altLang="zh-CN" sz="1400" dirty="0" smtClean="0">
                <a:solidFill>
                  <a:schemeClr val="tx1"/>
                </a:solidFill>
              </a:rPr>
              <a:t>n-1</a:t>
            </a:r>
            <a:endParaRPr lang="zh-CN" altLang="en-US" sz="1400" dirty="0">
              <a:solidFill>
                <a:schemeClr val="tx1"/>
              </a:solidFill>
            </a:endParaRPr>
          </a:p>
        </p:txBody>
      </p:sp>
      <p:sp>
        <p:nvSpPr>
          <p:cNvPr id="27" name="流程图: 过程 26"/>
          <p:cNvSpPr/>
          <p:nvPr/>
        </p:nvSpPr>
        <p:spPr>
          <a:xfrm>
            <a:off x="7000892" y="4857760"/>
            <a:ext cx="1285884" cy="5715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分支语句</a:t>
            </a:r>
            <a:r>
              <a:rPr lang="en-US" altLang="zh-CN" sz="1400" dirty="0" smtClean="0">
                <a:solidFill>
                  <a:schemeClr val="tx1"/>
                </a:solidFill>
              </a:rPr>
              <a:t>n</a:t>
            </a:r>
            <a:endParaRPr lang="zh-CN" altLang="en-US" sz="1400" dirty="0">
              <a:solidFill>
                <a:schemeClr val="tx1"/>
              </a:solidFill>
            </a:endParaRPr>
          </a:p>
        </p:txBody>
      </p:sp>
      <p:cxnSp>
        <p:nvCxnSpPr>
          <p:cNvPr id="31" name="形状 30"/>
          <p:cNvCxnSpPr>
            <a:endCxn id="19" idx="0"/>
          </p:cNvCxnSpPr>
          <p:nvPr/>
        </p:nvCxnSpPr>
        <p:spPr>
          <a:xfrm>
            <a:off x="1857356" y="2786058"/>
            <a:ext cx="821537" cy="1428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2" idx="0"/>
          </p:cNvCxnSpPr>
          <p:nvPr/>
        </p:nvCxnSpPr>
        <p:spPr>
          <a:xfrm rot="5400000">
            <a:off x="2018093" y="4196959"/>
            <a:ext cx="1285883"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形状 34"/>
          <p:cNvCxnSpPr>
            <a:endCxn id="20" idx="0"/>
          </p:cNvCxnSpPr>
          <p:nvPr/>
        </p:nvCxnSpPr>
        <p:spPr>
          <a:xfrm>
            <a:off x="3357554" y="3214686"/>
            <a:ext cx="892975" cy="2857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endCxn id="21" idx="0"/>
          </p:cNvCxnSpPr>
          <p:nvPr/>
        </p:nvCxnSpPr>
        <p:spPr>
          <a:xfrm>
            <a:off x="5000628" y="3786190"/>
            <a:ext cx="964413" cy="2857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形状 38"/>
          <p:cNvCxnSpPr>
            <a:endCxn id="27" idx="0"/>
          </p:cNvCxnSpPr>
          <p:nvPr/>
        </p:nvCxnSpPr>
        <p:spPr>
          <a:xfrm>
            <a:off x="6715140" y="4357694"/>
            <a:ext cx="928694" cy="500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28794" y="2500306"/>
            <a:ext cx="822661" cy="307777"/>
          </a:xfrm>
          <a:prstGeom prst="rect">
            <a:avLst/>
          </a:prstGeom>
          <a:noFill/>
        </p:spPr>
        <p:txBody>
          <a:bodyPr wrap="none" rtlCol="0">
            <a:spAutoFit/>
          </a:bodyPr>
          <a:lstStyle/>
          <a:p>
            <a:r>
              <a:rPr lang="zh-CN" altLang="en-US" sz="1400" dirty="0" smtClean="0"/>
              <a:t>假（</a:t>
            </a:r>
            <a:r>
              <a:rPr lang="en-US" altLang="zh-CN" sz="1400" dirty="0" smtClean="0"/>
              <a:t>0</a:t>
            </a:r>
            <a:r>
              <a:rPr lang="zh-CN" altLang="en-US" sz="1400" dirty="0" smtClean="0"/>
              <a:t>）</a:t>
            </a:r>
            <a:endParaRPr lang="zh-CN" altLang="en-US" sz="1400" dirty="0"/>
          </a:p>
        </p:txBody>
      </p:sp>
      <p:sp>
        <p:nvSpPr>
          <p:cNvPr id="42" name="TextBox 41"/>
          <p:cNvSpPr txBox="1"/>
          <p:nvPr/>
        </p:nvSpPr>
        <p:spPr>
          <a:xfrm>
            <a:off x="3428992" y="2857496"/>
            <a:ext cx="822661" cy="307777"/>
          </a:xfrm>
          <a:prstGeom prst="rect">
            <a:avLst/>
          </a:prstGeom>
          <a:noFill/>
        </p:spPr>
        <p:txBody>
          <a:bodyPr wrap="none" rtlCol="0">
            <a:spAutoFit/>
          </a:bodyPr>
          <a:lstStyle/>
          <a:p>
            <a:r>
              <a:rPr lang="zh-CN" altLang="en-US" sz="1400" dirty="0" smtClean="0"/>
              <a:t>假（</a:t>
            </a:r>
            <a:r>
              <a:rPr lang="en-US" altLang="zh-CN" sz="1400" dirty="0" smtClean="0"/>
              <a:t>0</a:t>
            </a:r>
            <a:r>
              <a:rPr lang="zh-CN" altLang="en-US" sz="1400" dirty="0" smtClean="0"/>
              <a:t>）</a:t>
            </a:r>
            <a:endParaRPr lang="zh-CN" altLang="en-US" sz="1400" dirty="0"/>
          </a:p>
        </p:txBody>
      </p:sp>
      <p:sp>
        <p:nvSpPr>
          <p:cNvPr id="43" name="TextBox 42"/>
          <p:cNvSpPr txBox="1"/>
          <p:nvPr/>
        </p:nvSpPr>
        <p:spPr>
          <a:xfrm>
            <a:off x="5072066" y="3429000"/>
            <a:ext cx="822661" cy="307777"/>
          </a:xfrm>
          <a:prstGeom prst="rect">
            <a:avLst/>
          </a:prstGeom>
          <a:noFill/>
        </p:spPr>
        <p:txBody>
          <a:bodyPr wrap="none" rtlCol="0">
            <a:spAutoFit/>
          </a:bodyPr>
          <a:lstStyle/>
          <a:p>
            <a:r>
              <a:rPr lang="zh-CN" altLang="en-US" sz="1400" dirty="0" smtClean="0"/>
              <a:t>假（</a:t>
            </a:r>
            <a:r>
              <a:rPr lang="en-US" altLang="zh-CN" sz="1400" dirty="0" smtClean="0"/>
              <a:t>0</a:t>
            </a:r>
            <a:r>
              <a:rPr lang="zh-CN" altLang="en-US" sz="1400" dirty="0" smtClean="0"/>
              <a:t>）</a:t>
            </a:r>
            <a:endParaRPr lang="zh-CN" altLang="en-US" sz="1400" dirty="0"/>
          </a:p>
        </p:txBody>
      </p:sp>
      <p:sp>
        <p:nvSpPr>
          <p:cNvPr id="44" name="TextBox 43"/>
          <p:cNvSpPr txBox="1"/>
          <p:nvPr/>
        </p:nvSpPr>
        <p:spPr>
          <a:xfrm>
            <a:off x="6715140" y="4000504"/>
            <a:ext cx="822661" cy="307777"/>
          </a:xfrm>
          <a:prstGeom prst="rect">
            <a:avLst/>
          </a:prstGeom>
          <a:noFill/>
        </p:spPr>
        <p:txBody>
          <a:bodyPr wrap="none" rtlCol="0">
            <a:spAutoFit/>
          </a:bodyPr>
          <a:lstStyle/>
          <a:p>
            <a:r>
              <a:rPr lang="zh-CN" altLang="en-US" sz="1400" dirty="0" smtClean="0"/>
              <a:t>假（</a:t>
            </a:r>
            <a:r>
              <a:rPr lang="en-US" altLang="zh-CN" sz="1400" dirty="0" smtClean="0"/>
              <a:t>0</a:t>
            </a:r>
            <a:r>
              <a:rPr lang="zh-CN" altLang="en-US" sz="1400" dirty="0" smtClean="0"/>
              <a:t>）</a:t>
            </a:r>
            <a:endParaRPr lang="zh-CN" altLang="en-US" sz="1400" dirty="0"/>
          </a:p>
        </p:txBody>
      </p:sp>
      <p:cxnSp>
        <p:nvCxnSpPr>
          <p:cNvPr id="45" name="直接箭头连接符 44"/>
          <p:cNvCxnSpPr>
            <a:stCxn id="20" idx="2"/>
            <a:endCxn id="25" idx="0"/>
          </p:cNvCxnSpPr>
          <p:nvPr/>
        </p:nvCxnSpPr>
        <p:spPr>
          <a:xfrm rot="5400000">
            <a:off x="3875480" y="4482711"/>
            <a:ext cx="71438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1" idx="2"/>
          </p:cNvCxnSpPr>
          <p:nvPr/>
        </p:nvCxnSpPr>
        <p:spPr>
          <a:xfrm rot="5400000">
            <a:off x="5893603" y="4786322"/>
            <a:ext cx="14287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rot="5400000">
            <a:off x="2465373" y="56070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rot="5400000">
            <a:off x="4037009" y="56070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rot="5400000">
            <a:off x="5751521" y="56070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a:off x="7466033" y="560706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071538" y="5786454"/>
            <a:ext cx="65722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a:off x="4037009" y="596425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7158" y="3500438"/>
            <a:ext cx="822661" cy="307777"/>
          </a:xfrm>
          <a:prstGeom prst="rect">
            <a:avLst/>
          </a:prstGeom>
          <a:noFill/>
        </p:spPr>
        <p:txBody>
          <a:bodyPr wrap="none" rtlCol="0">
            <a:spAutoFit/>
          </a:bodyPr>
          <a:lstStyle/>
          <a:p>
            <a:r>
              <a:rPr lang="zh-CN" altLang="en-US" sz="1400" dirty="0" smtClean="0"/>
              <a:t>真（</a:t>
            </a:r>
            <a:r>
              <a:rPr lang="en-US" altLang="zh-CN" sz="1400" dirty="0" smtClean="0"/>
              <a:t>1</a:t>
            </a:r>
            <a:r>
              <a:rPr lang="zh-CN" altLang="en-US" sz="1400" dirty="0" smtClean="0"/>
              <a:t>）</a:t>
            </a:r>
            <a:endParaRPr lang="zh-CN" altLang="en-US" sz="1400" dirty="0"/>
          </a:p>
        </p:txBody>
      </p:sp>
      <p:sp>
        <p:nvSpPr>
          <p:cNvPr id="61" name="TextBox 60"/>
          <p:cNvSpPr txBox="1"/>
          <p:nvPr/>
        </p:nvSpPr>
        <p:spPr>
          <a:xfrm>
            <a:off x="1857356" y="3857628"/>
            <a:ext cx="822661" cy="307777"/>
          </a:xfrm>
          <a:prstGeom prst="rect">
            <a:avLst/>
          </a:prstGeom>
          <a:noFill/>
        </p:spPr>
        <p:txBody>
          <a:bodyPr wrap="none" rtlCol="0">
            <a:spAutoFit/>
          </a:bodyPr>
          <a:lstStyle/>
          <a:p>
            <a:r>
              <a:rPr lang="zh-CN" altLang="en-US" sz="1400" dirty="0" smtClean="0"/>
              <a:t>真（</a:t>
            </a:r>
            <a:r>
              <a:rPr lang="en-US" altLang="zh-CN" sz="1400" dirty="0" smtClean="0"/>
              <a:t>1</a:t>
            </a:r>
            <a:r>
              <a:rPr lang="zh-CN" altLang="en-US" sz="1400" dirty="0" smtClean="0"/>
              <a:t>）</a:t>
            </a:r>
            <a:endParaRPr lang="zh-CN" altLang="en-US" sz="1400" dirty="0"/>
          </a:p>
        </p:txBody>
      </p:sp>
      <p:sp>
        <p:nvSpPr>
          <p:cNvPr id="62" name="TextBox 61"/>
          <p:cNvSpPr txBox="1"/>
          <p:nvPr/>
        </p:nvSpPr>
        <p:spPr>
          <a:xfrm>
            <a:off x="3357554" y="4286256"/>
            <a:ext cx="822661" cy="307777"/>
          </a:xfrm>
          <a:prstGeom prst="rect">
            <a:avLst/>
          </a:prstGeom>
          <a:noFill/>
        </p:spPr>
        <p:txBody>
          <a:bodyPr wrap="none" rtlCol="0">
            <a:spAutoFit/>
          </a:bodyPr>
          <a:lstStyle/>
          <a:p>
            <a:r>
              <a:rPr lang="zh-CN" altLang="en-US" sz="1400" dirty="0" smtClean="0"/>
              <a:t>真（</a:t>
            </a:r>
            <a:r>
              <a:rPr lang="en-US" altLang="zh-CN" sz="1400" dirty="0" smtClean="0"/>
              <a:t>1</a:t>
            </a:r>
            <a:r>
              <a:rPr lang="zh-CN" altLang="en-US" sz="1400" dirty="0" smtClean="0"/>
              <a:t>）</a:t>
            </a:r>
            <a:endParaRPr lang="zh-CN" altLang="en-US" sz="1400" dirty="0"/>
          </a:p>
        </p:txBody>
      </p:sp>
      <p:sp>
        <p:nvSpPr>
          <p:cNvPr id="63" name="TextBox 62"/>
          <p:cNvSpPr txBox="1"/>
          <p:nvPr/>
        </p:nvSpPr>
        <p:spPr>
          <a:xfrm>
            <a:off x="5000628" y="4572008"/>
            <a:ext cx="822661" cy="307777"/>
          </a:xfrm>
          <a:prstGeom prst="rect">
            <a:avLst/>
          </a:prstGeom>
          <a:noFill/>
        </p:spPr>
        <p:txBody>
          <a:bodyPr wrap="none" rtlCol="0">
            <a:spAutoFit/>
          </a:bodyPr>
          <a:lstStyle/>
          <a:p>
            <a:r>
              <a:rPr lang="zh-CN" altLang="en-US" sz="1400" dirty="0" smtClean="0"/>
              <a:t>真（</a:t>
            </a:r>
            <a:r>
              <a:rPr lang="en-US" altLang="zh-CN" sz="1400" dirty="0" smtClean="0"/>
              <a:t>1</a:t>
            </a:r>
            <a:r>
              <a:rPr lang="zh-CN" altLang="en-US" sz="1400" dirty="0" smtClean="0"/>
              <a:t>）</a:t>
            </a:r>
            <a:endParaRPr lang="zh-CN" altLang="en-US" sz="1400"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ppt_x"/>
                                          </p:val>
                                        </p:tav>
                                        <p:tav tm="100000">
                                          <p:val>
                                            <p:strVal val="#ppt_x"/>
                                          </p:val>
                                        </p:tav>
                                      </p:tavLst>
                                    </p:anim>
                                    <p:anim calcmode="lin" valueType="num">
                                      <p:cBhvr additive="base">
                                        <p:cTn id="36" dur="500" fill="hold"/>
                                        <p:tgtEl>
                                          <p:spTgt spid="6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additive="base">
                                        <p:cTn id="67" dur="500" fill="hold"/>
                                        <p:tgtEl>
                                          <p:spTgt spid="62"/>
                                        </p:tgtEl>
                                        <p:attrNameLst>
                                          <p:attrName>ppt_x</p:attrName>
                                        </p:attrNameLst>
                                      </p:cBhvr>
                                      <p:tavLst>
                                        <p:tav tm="0">
                                          <p:val>
                                            <p:strVal val="#ppt_x"/>
                                          </p:val>
                                        </p:tav>
                                        <p:tav tm="100000">
                                          <p:val>
                                            <p:strVal val="#ppt_x"/>
                                          </p:val>
                                        </p:tav>
                                      </p:tavLst>
                                    </p:anim>
                                    <p:anim calcmode="lin" valueType="num">
                                      <p:cBhvr additive="base">
                                        <p:cTn id="68" dur="500" fill="hold"/>
                                        <p:tgtEl>
                                          <p:spTgt spid="6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500" fill="hold"/>
                                        <p:tgtEl>
                                          <p:spTgt spid="63"/>
                                        </p:tgtEl>
                                        <p:attrNameLst>
                                          <p:attrName>ppt_x</p:attrName>
                                        </p:attrNameLst>
                                      </p:cBhvr>
                                      <p:tavLst>
                                        <p:tav tm="0">
                                          <p:val>
                                            <p:strVal val="#ppt_x"/>
                                          </p:val>
                                        </p:tav>
                                        <p:tav tm="100000">
                                          <p:val>
                                            <p:strVal val="#ppt_x"/>
                                          </p:val>
                                        </p:tav>
                                      </p:tavLst>
                                    </p:anim>
                                    <p:anim calcmode="lin" valueType="num">
                                      <p:cBhvr additive="base">
                                        <p:cTn id="92" dur="500" fill="hold"/>
                                        <p:tgtEl>
                                          <p:spTgt spid="6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fill="hold"/>
                                        <p:tgtEl>
                                          <p:spTgt spid="47"/>
                                        </p:tgtEl>
                                        <p:attrNameLst>
                                          <p:attrName>ppt_x</p:attrName>
                                        </p:attrNameLst>
                                      </p:cBhvr>
                                      <p:tavLst>
                                        <p:tav tm="0">
                                          <p:val>
                                            <p:strVal val="#ppt_x"/>
                                          </p:val>
                                        </p:tav>
                                        <p:tav tm="100000">
                                          <p:val>
                                            <p:strVal val="#ppt_x"/>
                                          </p:val>
                                        </p:tav>
                                      </p:tavLst>
                                    </p:anim>
                                    <p:anim calcmode="lin" valueType="num">
                                      <p:cBhvr additive="base">
                                        <p:cTn id="96" dur="500" fill="hold"/>
                                        <p:tgtEl>
                                          <p:spTgt spid="4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additive="base">
                                        <p:cTn id="105" dur="500" fill="hold"/>
                                        <p:tgtEl>
                                          <p:spTgt spid="39"/>
                                        </p:tgtEl>
                                        <p:attrNameLst>
                                          <p:attrName>ppt_x</p:attrName>
                                        </p:attrNameLst>
                                      </p:cBhvr>
                                      <p:tavLst>
                                        <p:tav tm="0">
                                          <p:val>
                                            <p:strVal val="#ppt_x"/>
                                          </p:val>
                                        </p:tav>
                                        <p:tav tm="100000">
                                          <p:val>
                                            <p:strVal val="#ppt_x"/>
                                          </p:val>
                                        </p:tav>
                                      </p:tavLst>
                                    </p:anim>
                                    <p:anim calcmode="lin" valueType="num">
                                      <p:cBhvr additive="base">
                                        <p:cTn id="106" dur="500" fill="hold"/>
                                        <p:tgtEl>
                                          <p:spTgt spid="3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 calcmode="lin" valueType="num">
                                      <p:cBhvr additive="base">
                                        <p:cTn id="113" dur="500" fill="hold"/>
                                        <p:tgtEl>
                                          <p:spTgt spid="27"/>
                                        </p:tgtEl>
                                        <p:attrNameLst>
                                          <p:attrName>ppt_x</p:attrName>
                                        </p:attrNameLst>
                                      </p:cBhvr>
                                      <p:tavLst>
                                        <p:tav tm="0">
                                          <p:val>
                                            <p:strVal val="#ppt_x"/>
                                          </p:val>
                                        </p:tav>
                                        <p:tav tm="100000">
                                          <p:val>
                                            <p:strVal val="#ppt_x"/>
                                          </p:val>
                                        </p:tav>
                                      </p:tavLst>
                                    </p:anim>
                                    <p:anim calcmode="lin" valueType="num">
                                      <p:cBhvr additive="base">
                                        <p:cTn id="1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55"/>
                                        </p:tgtEl>
                                        <p:attrNameLst>
                                          <p:attrName>style.visibility</p:attrName>
                                        </p:attrNameLst>
                                      </p:cBhvr>
                                      <p:to>
                                        <p:strVal val="visible"/>
                                      </p:to>
                                    </p:set>
                                    <p:anim calcmode="lin" valueType="num">
                                      <p:cBhvr additive="base">
                                        <p:cTn id="119" dur="500" fill="hold"/>
                                        <p:tgtEl>
                                          <p:spTgt spid="55"/>
                                        </p:tgtEl>
                                        <p:attrNameLst>
                                          <p:attrName>ppt_x</p:attrName>
                                        </p:attrNameLst>
                                      </p:cBhvr>
                                      <p:tavLst>
                                        <p:tav tm="0">
                                          <p:val>
                                            <p:strVal val="#ppt_x"/>
                                          </p:val>
                                        </p:tav>
                                        <p:tav tm="100000">
                                          <p:val>
                                            <p:strVal val="#ppt_x"/>
                                          </p:val>
                                        </p:tav>
                                      </p:tavLst>
                                    </p:anim>
                                    <p:anim calcmode="lin" valueType="num">
                                      <p:cBhvr additive="base">
                                        <p:cTn id="120" dur="500" fill="hold"/>
                                        <p:tgtEl>
                                          <p:spTgt spid="55"/>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54"/>
                                        </p:tgtEl>
                                        <p:attrNameLst>
                                          <p:attrName>style.visibility</p:attrName>
                                        </p:attrNameLst>
                                      </p:cBhvr>
                                      <p:to>
                                        <p:strVal val="visible"/>
                                      </p:to>
                                    </p:set>
                                    <p:anim calcmode="lin" valueType="num">
                                      <p:cBhvr additive="base">
                                        <p:cTn id="123" dur="500" fill="hold"/>
                                        <p:tgtEl>
                                          <p:spTgt spid="54"/>
                                        </p:tgtEl>
                                        <p:attrNameLst>
                                          <p:attrName>ppt_x</p:attrName>
                                        </p:attrNameLst>
                                      </p:cBhvr>
                                      <p:tavLst>
                                        <p:tav tm="0">
                                          <p:val>
                                            <p:strVal val="#ppt_x"/>
                                          </p:val>
                                        </p:tav>
                                        <p:tav tm="100000">
                                          <p:val>
                                            <p:strVal val="#ppt_x"/>
                                          </p:val>
                                        </p:tav>
                                      </p:tavLst>
                                    </p:anim>
                                    <p:anim calcmode="lin" valueType="num">
                                      <p:cBhvr additive="base">
                                        <p:cTn id="124" dur="500" fill="hold"/>
                                        <p:tgtEl>
                                          <p:spTgt spid="54"/>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2"/>
                                        </p:tgtEl>
                                        <p:attrNameLst>
                                          <p:attrName>style.visibility</p:attrName>
                                        </p:attrNameLst>
                                      </p:cBhvr>
                                      <p:to>
                                        <p:strVal val="visible"/>
                                      </p:to>
                                    </p:set>
                                    <p:anim calcmode="lin" valueType="num">
                                      <p:cBhvr additive="base">
                                        <p:cTn id="131" dur="500" fill="hold"/>
                                        <p:tgtEl>
                                          <p:spTgt spid="52"/>
                                        </p:tgtEl>
                                        <p:attrNameLst>
                                          <p:attrName>ppt_x</p:attrName>
                                        </p:attrNameLst>
                                      </p:cBhvr>
                                      <p:tavLst>
                                        <p:tav tm="0">
                                          <p:val>
                                            <p:strVal val="#ppt_x"/>
                                          </p:val>
                                        </p:tav>
                                        <p:tav tm="100000">
                                          <p:val>
                                            <p:strVal val="#ppt_x"/>
                                          </p:val>
                                        </p:tav>
                                      </p:tavLst>
                                    </p:anim>
                                    <p:anim calcmode="lin" valueType="num">
                                      <p:cBhvr additive="base">
                                        <p:cTn id="132" dur="500" fill="hold"/>
                                        <p:tgtEl>
                                          <p:spTgt spid="5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13"/>
                                        </p:tgtEl>
                                        <p:attrNameLst>
                                          <p:attrName>style.visibility</p:attrName>
                                        </p:attrNameLst>
                                      </p:cBhvr>
                                      <p:to>
                                        <p:strVal val="visible"/>
                                      </p:to>
                                    </p:set>
                                    <p:anim calcmode="lin" valueType="num">
                                      <p:cBhvr additive="base">
                                        <p:cTn id="135" dur="500" fill="hold"/>
                                        <p:tgtEl>
                                          <p:spTgt spid="13"/>
                                        </p:tgtEl>
                                        <p:attrNameLst>
                                          <p:attrName>ppt_x</p:attrName>
                                        </p:attrNameLst>
                                      </p:cBhvr>
                                      <p:tavLst>
                                        <p:tav tm="0">
                                          <p:val>
                                            <p:strVal val="#ppt_x"/>
                                          </p:val>
                                        </p:tav>
                                        <p:tav tm="100000">
                                          <p:val>
                                            <p:strVal val="#ppt_x"/>
                                          </p:val>
                                        </p:tav>
                                      </p:tavLst>
                                    </p:anim>
                                    <p:anim calcmode="lin" valueType="num">
                                      <p:cBhvr additive="base">
                                        <p:cTn id="136" dur="500" fill="hold"/>
                                        <p:tgtEl>
                                          <p:spTgt spid="13"/>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7"/>
                                        </p:tgtEl>
                                        <p:attrNameLst>
                                          <p:attrName>style.visibility</p:attrName>
                                        </p:attrNameLst>
                                      </p:cBhvr>
                                      <p:to>
                                        <p:strVal val="visible"/>
                                      </p:to>
                                    </p:set>
                                    <p:anim calcmode="lin" valueType="num">
                                      <p:cBhvr additive="base">
                                        <p:cTn id="139" dur="500" fill="hold"/>
                                        <p:tgtEl>
                                          <p:spTgt spid="57"/>
                                        </p:tgtEl>
                                        <p:attrNameLst>
                                          <p:attrName>ppt_x</p:attrName>
                                        </p:attrNameLst>
                                      </p:cBhvr>
                                      <p:tavLst>
                                        <p:tav tm="0">
                                          <p:val>
                                            <p:strVal val="#ppt_x"/>
                                          </p:val>
                                        </p:tav>
                                        <p:tav tm="100000">
                                          <p:val>
                                            <p:strVal val="#ppt_x"/>
                                          </p:val>
                                        </p:tav>
                                      </p:tavLst>
                                    </p:anim>
                                    <p:anim calcmode="lin" valueType="num">
                                      <p:cBhvr additive="base">
                                        <p:cTn id="140" dur="500" fill="hold"/>
                                        <p:tgtEl>
                                          <p:spTgt spid="57"/>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8"/>
                                        </p:tgtEl>
                                        <p:attrNameLst>
                                          <p:attrName>style.visibility</p:attrName>
                                        </p:attrNameLst>
                                      </p:cBhvr>
                                      <p:to>
                                        <p:strVal val="visible"/>
                                      </p:to>
                                    </p:set>
                                    <p:anim calcmode="lin" valueType="num">
                                      <p:cBhvr additive="base">
                                        <p:cTn id="143" dur="500" fill="hold"/>
                                        <p:tgtEl>
                                          <p:spTgt spid="58"/>
                                        </p:tgtEl>
                                        <p:attrNameLst>
                                          <p:attrName>ppt_x</p:attrName>
                                        </p:attrNameLst>
                                      </p:cBhvr>
                                      <p:tavLst>
                                        <p:tav tm="0">
                                          <p:val>
                                            <p:strVal val="#ppt_x"/>
                                          </p:val>
                                        </p:tav>
                                        <p:tav tm="100000">
                                          <p:val>
                                            <p:strVal val="#ppt_x"/>
                                          </p:val>
                                        </p:tav>
                                      </p:tavLst>
                                    </p:anim>
                                    <p:anim calcmode="lin" valueType="num">
                                      <p:cBhvr additive="base">
                                        <p:cTn id="14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21" grpId="0" animBg="1"/>
      <p:bldP spid="22" grpId="0" animBg="1"/>
      <p:bldP spid="25" grpId="0" animBg="1"/>
      <p:bldP spid="26" grpId="0" animBg="1"/>
      <p:bldP spid="27" grpId="0" animBg="1"/>
      <p:bldP spid="41" grpId="0"/>
      <p:bldP spid="42" grpId="0"/>
      <p:bldP spid="43" grpId="0"/>
      <p:bldP spid="44" grpId="0"/>
      <p:bldP spid="60" grpId="0"/>
      <p:bldP spid="61" grpId="0"/>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500166" y="3357562"/>
            <a:ext cx="5357850" cy="2071702"/>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b="1" dirty="0" smtClean="0"/>
              <a:t>3.1.3</a:t>
            </a:r>
            <a:r>
              <a:rPr lang="zh-CN" altLang="en-US" b="1" dirty="0" smtClean="0"/>
              <a:t>多分支条件选择语句</a:t>
            </a:r>
            <a:endParaRPr lang="zh-CN" altLang="en-US" dirty="0"/>
          </a:p>
        </p:txBody>
      </p:sp>
      <p:sp>
        <p:nvSpPr>
          <p:cNvPr id="3" name="内容占位符 2"/>
          <p:cNvSpPr>
            <a:spLocks noGrp="1"/>
          </p:cNvSpPr>
          <p:nvPr>
            <p:ph idx="1"/>
          </p:nvPr>
        </p:nvSpPr>
        <p:spPr>
          <a:xfrm>
            <a:off x="357158" y="1142984"/>
            <a:ext cx="8229600" cy="4887915"/>
          </a:xfrm>
        </p:spPr>
        <p:txBody>
          <a:bodyPr/>
          <a:lstStyle/>
          <a:p>
            <a:pPr>
              <a:buNone/>
            </a:pPr>
            <a:r>
              <a:rPr lang="zh-CN" altLang="en-US" sz="2400" dirty="0" smtClean="0">
                <a:solidFill>
                  <a:srgbClr val="002060"/>
                </a:solidFill>
                <a:latin typeface="华文行楷" pitchFamily="2" charset="-122"/>
                <a:ea typeface="华文行楷" pitchFamily="2" charset="-122"/>
              </a:rPr>
              <a:t>多分支条件选择结构的格式及其执行流程规则的特点如下：</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35" name="组合 34"/>
          <p:cNvGrpSpPr/>
          <p:nvPr/>
        </p:nvGrpSpPr>
        <p:grpSpPr>
          <a:xfrm>
            <a:off x="857224" y="2786058"/>
            <a:ext cx="6986630" cy="3071834"/>
            <a:chOff x="214282" y="2071678"/>
            <a:chExt cx="6986630" cy="3071834"/>
          </a:xfrm>
        </p:grpSpPr>
        <p:sp>
          <p:nvSpPr>
            <p:cNvPr id="5" name="流程图: 可选过程 4"/>
            <p:cNvSpPr/>
            <p:nvPr/>
          </p:nvSpPr>
          <p:spPr>
            <a:xfrm>
              <a:off x="214282" y="2928934"/>
              <a:ext cx="914400"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a:t>
              </a:r>
              <a:endParaRPr lang="zh-CN" altLang="en-US" dirty="0">
                <a:solidFill>
                  <a:schemeClr val="tx1"/>
                </a:solidFill>
              </a:endParaRPr>
            </a:p>
          </p:txBody>
        </p:sp>
        <p:sp>
          <p:nvSpPr>
            <p:cNvPr id="6" name="流程图: 决策 5"/>
            <p:cNvSpPr/>
            <p:nvPr/>
          </p:nvSpPr>
          <p:spPr>
            <a:xfrm>
              <a:off x="1142976" y="2071678"/>
              <a:ext cx="1357322" cy="7143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if</a:t>
              </a:r>
              <a:endParaRPr lang="zh-CN" altLang="en-US" dirty="0">
                <a:solidFill>
                  <a:schemeClr val="tx1"/>
                </a:solidFill>
              </a:endParaRPr>
            </a:p>
          </p:txBody>
        </p:sp>
        <p:sp>
          <p:nvSpPr>
            <p:cNvPr id="7" name="流程图: 决策 6"/>
            <p:cNvSpPr/>
            <p:nvPr/>
          </p:nvSpPr>
          <p:spPr>
            <a:xfrm>
              <a:off x="1142976" y="3571876"/>
              <a:ext cx="1357322" cy="7143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else</a:t>
              </a:r>
              <a:endParaRPr lang="zh-CN" altLang="en-US" dirty="0">
                <a:solidFill>
                  <a:schemeClr val="tx1"/>
                </a:solidFill>
              </a:endParaRPr>
            </a:p>
          </p:txBody>
        </p:sp>
        <p:sp>
          <p:nvSpPr>
            <p:cNvPr id="8" name="流程图: 可选过程 7"/>
            <p:cNvSpPr/>
            <p:nvPr/>
          </p:nvSpPr>
          <p:spPr>
            <a:xfrm>
              <a:off x="3071802" y="3643314"/>
              <a:ext cx="914400"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a:t>
              </a:r>
              <a:endParaRPr lang="zh-CN" altLang="en-US" dirty="0">
                <a:solidFill>
                  <a:schemeClr val="tx1"/>
                </a:solidFill>
              </a:endParaRPr>
            </a:p>
          </p:txBody>
        </p:sp>
        <p:sp>
          <p:nvSpPr>
            <p:cNvPr id="9" name="流程图: 决策 8"/>
            <p:cNvSpPr/>
            <p:nvPr/>
          </p:nvSpPr>
          <p:spPr>
            <a:xfrm>
              <a:off x="4286248" y="2928934"/>
              <a:ext cx="1357322" cy="7143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if</a:t>
              </a:r>
              <a:endParaRPr lang="zh-CN" altLang="en-US" dirty="0">
                <a:solidFill>
                  <a:schemeClr val="tx1"/>
                </a:solidFill>
              </a:endParaRPr>
            </a:p>
          </p:txBody>
        </p:sp>
        <p:sp>
          <p:nvSpPr>
            <p:cNvPr id="10" name="流程图: 决策 9"/>
            <p:cNvSpPr/>
            <p:nvPr/>
          </p:nvSpPr>
          <p:spPr>
            <a:xfrm>
              <a:off x="4286248" y="4429132"/>
              <a:ext cx="1357322" cy="7143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else</a:t>
              </a:r>
              <a:endParaRPr lang="zh-CN" altLang="en-US" dirty="0">
                <a:solidFill>
                  <a:schemeClr val="tx1"/>
                </a:solidFill>
              </a:endParaRPr>
            </a:p>
          </p:txBody>
        </p:sp>
        <p:sp>
          <p:nvSpPr>
            <p:cNvPr id="11" name="流程图: 可选过程 10"/>
            <p:cNvSpPr/>
            <p:nvPr/>
          </p:nvSpPr>
          <p:spPr>
            <a:xfrm>
              <a:off x="6286512" y="4500570"/>
              <a:ext cx="914400"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a:t>
              </a:r>
              <a:endParaRPr lang="zh-CN" altLang="en-US" dirty="0">
                <a:solidFill>
                  <a:schemeClr val="tx1"/>
                </a:solidFill>
              </a:endParaRPr>
            </a:p>
          </p:txBody>
        </p:sp>
        <p:cxnSp>
          <p:nvCxnSpPr>
            <p:cNvPr id="13" name="直接箭头连接符 12"/>
            <p:cNvCxnSpPr/>
            <p:nvPr/>
          </p:nvCxnSpPr>
          <p:spPr>
            <a:xfrm flipV="1">
              <a:off x="1142976" y="2714620"/>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142976" y="3357562"/>
              <a:ext cx="50006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3"/>
              <a:endCxn id="8" idx="1"/>
            </p:cNvCxnSpPr>
            <p:nvPr/>
          </p:nvCxnSpPr>
          <p:spPr>
            <a:xfrm>
              <a:off x="2500298" y="3929066"/>
              <a:ext cx="571504" cy="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000496" y="3500438"/>
              <a:ext cx="64294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000496" y="4143380"/>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 idx="3"/>
              <a:endCxn id="11" idx="1"/>
            </p:cNvCxnSpPr>
            <p:nvPr/>
          </p:nvCxnSpPr>
          <p:spPr>
            <a:xfrm>
              <a:off x="5643570" y="4786322"/>
              <a:ext cx="642942" cy="20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矩形标注 37"/>
          <p:cNvSpPr/>
          <p:nvPr/>
        </p:nvSpPr>
        <p:spPr>
          <a:xfrm>
            <a:off x="3571868" y="1643050"/>
            <a:ext cx="4572032" cy="1428760"/>
          </a:xfrm>
          <a:prstGeom prst="wedgeRectCallout">
            <a:avLst>
              <a:gd name="adj1" fmla="val -42888"/>
              <a:gd name="adj2" fmla="val 675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楷体" pitchFamily="49" charset="-122"/>
                <a:ea typeface="楷体" pitchFamily="49" charset="-122"/>
              </a:rPr>
              <a:t>else if</a:t>
            </a:r>
            <a:r>
              <a:rPr lang="zh-CN" altLang="en-US" dirty="0" smtClean="0">
                <a:solidFill>
                  <a:srgbClr val="0070C0"/>
                </a:solidFill>
                <a:latin typeface="华文行楷" pitchFamily="2" charset="-122"/>
                <a:ea typeface="华文行楷" pitchFamily="2" charset="-122"/>
              </a:rPr>
              <a:t>后面的一对小括号中的表达式成为多分支条件选择结构语句中的条件判断表达式，语法含义为当上面的条件都不成立时，</a:t>
            </a:r>
            <a:r>
              <a:rPr lang="en-US" dirty="0" smtClean="0">
                <a:solidFill>
                  <a:srgbClr val="0070C0"/>
                </a:solidFill>
                <a:latin typeface="楷体" pitchFamily="49" charset="-122"/>
                <a:ea typeface="楷体" pitchFamily="49" charset="-122"/>
              </a:rPr>
              <a:t>else if</a:t>
            </a:r>
            <a:r>
              <a:rPr lang="zh-CN" altLang="en-US" dirty="0" smtClean="0">
                <a:solidFill>
                  <a:srgbClr val="0070C0"/>
                </a:solidFill>
                <a:latin typeface="华文行楷" pitchFamily="2" charset="-122"/>
                <a:ea typeface="华文行楷" pitchFamily="2" charset="-122"/>
              </a:rPr>
              <a:t>后面小括号内的表达式的值为“真”，就执行该表达式后面的分支语句块</a:t>
            </a:r>
            <a:r>
              <a:rPr lang="zh-CN" altLang="en-US" dirty="0" smtClean="0">
                <a:solidFill>
                  <a:srgbClr val="0070C0"/>
                </a:solidFill>
                <a:latin typeface="幼圆" pitchFamily="49" charset="-122"/>
                <a:ea typeface="幼圆" pitchFamily="49" charset="-122"/>
              </a:rPr>
              <a:t>。</a:t>
            </a:r>
            <a:endParaRPr lang="zh-CN" altLang="en-US"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3.1.3</a:t>
            </a:r>
            <a:r>
              <a:rPr lang="zh-CN" altLang="en-US" b="1" dirty="0" smtClean="0"/>
              <a:t>多分支条件选择语句</a:t>
            </a:r>
            <a:endParaRPr lang="zh-CN" altLang="en-US" dirty="0"/>
          </a:p>
        </p:txBody>
      </p:sp>
      <p:sp>
        <p:nvSpPr>
          <p:cNvPr id="3" name="内容占位符 2"/>
          <p:cNvSpPr>
            <a:spLocks noGrp="1"/>
          </p:cNvSpPr>
          <p:nvPr>
            <p:ph idx="1"/>
          </p:nvPr>
        </p:nvSpPr>
        <p:spPr>
          <a:xfrm>
            <a:off x="457200" y="1142984"/>
            <a:ext cx="8229600" cy="5357850"/>
          </a:xfrm>
        </p:spPr>
        <p:txBody>
          <a:bodyPr/>
          <a:lstStyle/>
          <a:p>
            <a:pPr>
              <a:buNone/>
            </a:pPr>
            <a:r>
              <a:rPr lang="en-US" b="1" dirty="0" smtClean="0">
                <a:solidFill>
                  <a:srgbClr val="002060"/>
                </a:solidFill>
                <a:latin typeface="华文行楷" pitchFamily="2" charset="-122"/>
                <a:ea typeface="华文行楷" pitchFamily="2" charset="-122"/>
              </a:rPr>
              <a:t>2. </a:t>
            </a:r>
            <a:r>
              <a:rPr lang="zh-CN" altLang="en-US" b="1" dirty="0" smtClean="0">
                <a:solidFill>
                  <a:srgbClr val="002060"/>
                </a:solidFill>
                <a:latin typeface="华文行楷" pitchFamily="2" charset="-122"/>
                <a:ea typeface="华文行楷" pitchFamily="2" charset="-122"/>
              </a:rPr>
              <a:t>多分支结构应用程序举例</a:t>
            </a:r>
          </a:p>
          <a:p>
            <a:r>
              <a:rPr lang="en-US" altLang="zh-CN" sz="2000" b="1" dirty="0" smtClean="0">
                <a:solidFill>
                  <a:srgbClr val="00B050"/>
                </a:solidFill>
                <a:latin typeface="幼圆" pitchFamily="49" charset="-122"/>
                <a:ea typeface="幼圆" pitchFamily="49" charset="-122"/>
              </a:rPr>
              <a:t>【</a:t>
            </a:r>
            <a:r>
              <a:rPr lang="zh-CN" altLang="en-US" sz="2000" b="1" dirty="0" smtClean="0">
                <a:solidFill>
                  <a:srgbClr val="00B050"/>
                </a:solidFill>
                <a:latin typeface="幼圆" pitchFamily="49" charset="-122"/>
                <a:ea typeface="幼圆" pitchFamily="49" charset="-122"/>
              </a:rPr>
              <a:t>例</a:t>
            </a:r>
            <a:r>
              <a:rPr lang="en-US" sz="2000" b="1" dirty="0" smtClean="0">
                <a:solidFill>
                  <a:srgbClr val="00B050"/>
                </a:solidFill>
                <a:latin typeface="幼圆" pitchFamily="49" charset="-122"/>
                <a:ea typeface="幼圆" pitchFamily="49" charset="-122"/>
              </a:rPr>
              <a:t>3.5</a:t>
            </a:r>
            <a:r>
              <a:rPr lang="en-US" altLang="zh-CN" sz="2000" b="1" dirty="0" smtClean="0">
                <a:solidFill>
                  <a:srgbClr val="00B050"/>
                </a:solidFill>
                <a:latin typeface="幼圆" pitchFamily="49" charset="-122"/>
                <a:ea typeface="幼圆" pitchFamily="49" charset="-122"/>
              </a:rPr>
              <a:t>】</a:t>
            </a:r>
            <a:r>
              <a:rPr lang="zh-CN" altLang="en-US" sz="2000" b="1" dirty="0" smtClean="0">
                <a:solidFill>
                  <a:srgbClr val="00B050"/>
                </a:solidFill>
                <a:latin typeface="幼圆" pitchFamily="49" charset="-122"/>
                <a:ea typeface="幼圆" pitchFamily="49" charset="-122"/>
              </a:rPr>
              <a:t>有三个乒乓球，其中两个球的重量相同，要求能用最少的天平称球次数找到那个重量不一样的球。</a:t>
            </a:r>
            <a:endParaRPr lang="en-US" altLang="zh-CN" sz="2000" b="1" dirty="0" smtClean="0">
              <a:solidFill>
                <a:srgbClr val="00B050"/>
              </a:solidFill>
              <a:latin typeface="幼圆" pitchFamily="49" charset="-122"/>
              <a:ea typeface="幼圆" pitchFamily="49" charset="-122"/>
            </a:endParaRPr>
          </a:p>
          <a:p>
            <a:pPr>
              <a:buNone/>
            </a:pPr>
            <a:r>
              <a:rPr lang="en-US" sz="1800" dirty="0" smtClean="0">
                <a:latin typeface="幼圆" pitchFamily="49" charset="-122"/>
                <a:ea typeface="幼圆" pitchFamily="49" charset="-122"/>
              </a:rPr>
              <a:t>#include&lt;</a:t>
            </a:r>
            <a:r>
              <a:rPr lang="en-US" sz="1800" dirty="0" err="1" smtClean="0">
                <a:latin typeface="幼圆" pitchFamily="49" charset="-122"/>
                <a:ea typeface="幼圆" pitchFamily="49" charset="-122"/>
              </a:rPr>
              <a:t>iostream</a:t>
            </a:r>
            <a:r>
              <a:rPr lang="en-US" sz="1800" dirty="0" smtClean="0">
                <a:latin typeface="幼圆" pitchFamily="49" charset="-122"/>
                <a:ea typeface="幼圆" pitchFamily="49" charset="-122"/>
              </a:rPr>
              <a:t>&gt;</a:t>
            </a:r>
          </a:p>
          <a:p>
            <a:pPr>
              <a:buNone/>
            </a:pPr>
            <a:r>
              <a:rPr lang="en-US" sz="1800" dirty="0" smtClean="0">
                <a:latin typeface="幼圆" pitchFamily="49" charset="-122"/>
                <a:ea typeface="幼圆" pitchFamily="49" charset="-122"/>
              </a:rPr>
              <a:t>using namespace std;</a:t>
            </a:r>
          </a:p>
          <a:p>
            <a:pPr>
              <a:buNone/>
            </a:pPr>
            <a:r>
              <a:rPr lang="en-US" sz="1800" dirty="0" err="1" smtClean="0">
                <a:latin typeface="幼圆" pitchFamily="49" charset="-122"/>
                <a:ea typeface="幼圆" pitchFamily="49" charset="-122"/>
              </a:rPr>
              <a:t>intmain</a:t>
            </a:r>
            <a:r>
              <a:rPr lang="en-US" sz="1800" dirty="0" smtClean="0">
                <a:latin typeface="幼圆" pitchFamily="49" charset="-122"/>
                <a:ea typeface="幼圆" pitchFamily="49" charset="-122"/>
              </a:rPr>
              <a:t>(){</a:t>
            </a:r>
          </a:p>
          <a:p>
            <a:pPr>
              <a:buNone/>
            </a:pPr>
            <a:r>
              <a:rPr lang="en-US" sz="1800" dirty="0" err="1" smtClean="0">
                <a:latin typeface="幼圆" pitchFamily="49" charset="-122"/>
                <a:ea typeface="幼圆" pitchFamily="49" charset="-122"/>
              </a:rPr>
              <a:t>int</a:t>
            </a: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a,b</a:t>
            </a:r>
            <a:r>
              <a:rPr lang="en-US" sz="1800" dirty="0" smtClean="0">
                <a:latin typeface="幼圆" pitchFamily="49" charset="-122"/>
                <a:ea typeface="幼圆" pitchFamily="49" charset="-122"/>
              </a:rPr>
              <a:t>, c;</a:t>
            </a:r>
          </a:p>
          <a:p>
            <a:pPr>
              <a:buNone/>
            </a:pPr>
            <a:r>
              <a:rPr lang="en-US" sz="1800" dirty="0" err="1" smtClean="0">
                <a:latin typeface="幼圆" pitchFamily="49" charset="-122"/>
                <a:ea typeface="幼圆" pitchFamily="49" charset="-122"/>
              </a:rPr>
              <a:t>cin</a:t>
            </a:r>
            <a:r>
              <a:rPr lang="en-US" sz="1800" dirty="0" smtClean="0">
                <a:latin typeface="幼圆" pitchFamily="49" charset="-122"/>
                <a:ea typeface="幼圆" pitchFamily="49" charset="-122"/>
              </a:rPr>
              <a:t>&gt;&gt;a&gt;&gt;b&gt;&gt;c;</a:t>
            </a:r>
          </a:p>
          <a:p>
            <a:pPr>
              <a:buNone/>
            </a:pPr>
            <a:r>
              <a:rPr lang="en-US" sz="1800" dirty="0" smtClean="0">
                <a:latin typeface="幼圆" pitchFamily="49" charset="-122"/>
                <a:ea typeface="幼圆" pitchFamily="49" charset="-122"/>
              </a:rPr>
              <a:t>if(a==b)   </a:t>
            </a:r>
            <a:r>
              <a:rPr lang="en-US" sz="1800" dirty="0" smtClean="0">
                <a:solidFill>
                  <a:srgbClr val="00B050"/>
                </a:solidFill>
                <a:latin typeface="幼圆" pitchFamily="49" charset="-122"/>
                <a:ea typeface="幼圆" pitchFamily="49" charset="-122"/>
              </a:rPr>
              <a:t>//</a:t>
            </a:r>
            <a:r>
              <a:rPr lang="zh-CN" altLang="en-US" sz="1800" dirty="0" smtClean="0">
                <a:solidFill>
                  <a:srgbClr val="00B050"/>
                </a:solidFill>
                <a:latin typeface="幼圆" pitchFamily="49" charset="-122"/>
                <a:ea typeface="幼圆" pitchFamily="49" charset="-122"/>
              </a:rPr>
              <a:t>如果条件成立，说明</a:t>
            </a:r>
            <a:r>
              <a:rPr lang="en-US" sz="1800" dirty="0" smtClean="0">
                <a:solidFill>
                  <a:srgbClr val="00B050"/>
                </a:solidFill>
                <a:latin typeface="幼圆" pitchFamily="49" charset="-122"/>
                <a:ea typeface="幼圆" pitchFamily="49" charset="-122"/>
              </a:rPr>
              <a:t>c</a:t>
            </a:r>
            <a:r>
              <a:rPr lang="zh-CN" altLang="en-US" sz="1800" dirty="0" smtClean="0">
                <a:solidFill>
                  <a:srgbClr val="00B050"/>
                </a:solidFill>
                <a:latin typeface="幼圆" pitchFamily="49" charset="-122"/>
                <a:ea typeface="幼圆" pitchFamily="49" charset="-122"/>
              </a:rPr>
              <a:t>球就是要找的球</a:t>
            </a:r>
            <a:r>
              <a:rPr lang="en-US" sz="1800" dirty="0" smtClean="0">
                <a:latin typeface="幼圆" pitchFamily="49" charset="-122"/>
                <a:ea typeface="幼圆" pitchFamily="49" charset="-122"/>
              </a:rPr>
              <a:t>	</a:t>
            </a:r>
          </a:p>
          <a:p>
            <a:pPr>
              <a:buNone/>
            </a:pP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cout</a:t>
            </a:r>
            <a:r>
              <a:rPr lang="en-US" sz="1800" dirty="0" smtClean="0">
                <a:latin typeface="幼圆" pitchFamily="49" charset="-122"/>
                <a:ea typeface="幼圆" pitchFamily="49" charset="-122"/>
              </a:rPr>
              <a:t>&lt;&lt;”c</a:t>
            </a:r>
            <a:r>
              <a:rPr lang="zh-CN" altLang="en-US" sz="1800" dirty="0" smtClean="0">
                <a:latin typeface="幼圆" pitchFamily="49" charset="-122"/>
                <a:ea typeface="幼圆" pitchFamily="49" charset="-122"/>
              </a:rPr>
              <a:t>球就是要找的球</a:t>
            </a:r>
            <a:r>
              <a:rPr lang="en-US" sz="1800" dirty="0" smtClean="0">
                <a:latin typeface="幼圆" pitchFamily="49" charset="-122"/>
                <a:ea typeface="幼圆" pitchFamily="49" charset="-122"/>
              </a:rPr>
              <a:t>!\n”;</a:t>
            </a:r>
          </a:p>
          <a:p>
            <a:pPr>
              <a:buNone/>
            </a:pPr>
            <a:r>
              <a:rPr lang="en-US" sz="1800" dirty="0" smtClean="0">
                <a:latin typeface="幼圆" pitchFamily="49" charset="-122"/>
                <a:ea typeface="幼圆" pitchFamily="49" charset="-122"/>
              </a:rPr>
              <a:t>else  if(a==c) </a:t>
            </a:r>
            <a:r>
              <a:rPr lang="en-US" sz="1800" dirty="0" smtClean="0">
                <a:solidFill>
                  <a:srgbClr val="00B050"/>
                </a:solidFill>
                <a:latin typeface="幼圆" pitchFamily="49" charset="-122"/>
                <a:ea typeface="幼圆" pitchFamily="49" charset="-122"/>
              </a:rPr>
              <a:t>//</a:t>
            </a:r>
            <a:r>
              <a:rPr lang="zh-CN" altLang="en-US" sz="1800" dirty="0" smtClean="0">
                <a:solidFill>
                  <a:srgbClr val="00B050"/>
                </a:solidFill>
                <a:latin typeface="幼圆" pitchFamily="49" charset="-122"/>
                <a:ea typeface="幼圆" pitchFamily="49" charset="-122"/>
              </a:rPr>
              <a:t>如果条件成立，说明</a:t>
            </a:r>
            <a:r>
              <a:rPr lang="en-US" sz="1800" dirty="0" smtClean="0">
                <a:solidFill>
                  <a:srgbClr val="00B050"/>
                </a:solidFill>
                <a:latin typeface="幼圆" pitchFamily="49" charset="-122"/>
                <a:ea typeface="幼圆" pitchFamily="49" charset="-122"/>
              </a:rPr>
              <a:t>b</a:t>
            </a:r>
            <a:r>
              <a:rPr lang="zh-CN" altLang="en-US" sz="1800" dirty="0" smtClean="0">
                <a:solidFill>
                  <a:srgbClr val="00B050"/>
                </a:solidFill>
                <a:latin typeface="幼圆" pitchFamily="49" charset="-122"/>
                <a:ea typeface="幼圆" pitchFamily="49" charset="-122"/>
              </a:rPr>
              <a:t>球就是要找的球</a:t>
            </a:r>
            <a:endParaRPr lang="en-US" altLang="zh-CN" sz="1800" dirty="0" smtClean="0">
              <a:solidFill>
                <a:srgbClr val="00B050"/>
              </a:solidFill>
              <a:latin typeface="幼圆" pitchFamily="49" charset="-122"/>
              <a:ea typeface="幼圆" pitchFamily="49" charset="-122"/>
            </a:endParaRPr>
          </a:p>
          <a:p>
            <a:pPr>
              <a:buNone/>
            </a:pP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cout</a:t>
            </a:r>
            <a:r>
              <a:rPr lang="en-US" sz="1800" dirty="0" smtClean="0">
                <a:latin typeface="幼圆" pitchFamily="49" charset="-122"/>
                <a:ea typeface="幼圆" pitchFamily="49" charset="-122"/>
              </a:rPr>
              <a:t>&lt;&lt;"b</a:t>
            </a:r>
            <a:r>
              <a:rPr lang="zh-CN" altLang="en-US" sz="1800" dirty="0" smtClean="0">
                <a:latin typeface="幼圆" pitchFamily="49" charset="-122"/>
                <a:ea typeface="幼圆" pitchFamily="49" charset="-122"/>
              </a:rPr>
              <a:t>球就是要找的球</a:t>
            </a:r>
            <a:r>
              <a:rPr lang="en-US" sz="1800" dirty="0" smtClean="0">
                <a:latin typeface="幼圆" pitchFamily="49" charset="-122"/>
                <a:ea typeface="幼圆" pitchFamily="49" charset="-122"/>
              </a:rPr>
              <a:t>!\n";</a:t>
            </a:r>
          </a:p>
          <a:p>
            <a:pPr>
              <a:buNone/>
            </a:pPr>
            <a:r>
              <a:rPr lang="en-US" sz="1800" dirty="0" smtClean="0">
                <a:latin typeface="幼圆" pitchFamily="49" charset="-122"/>
                <a:ea typeface="幼圆" pitchFamily="49" charset="-122"/>
              </a:rPr>
              <a:t>else</a:t>
            </a:r>
          </a:p>
          <a:p>
            <a:pPr>
              <a:buNone/>
            </a:pP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cout</a:t>
            </a:r>
            <a:r>
              <a:rPr lang="en-US" sz="1800" dirty="0" smtClean="0">
                <a:latin typeface="幼圆" pitchFamily="49" charset="-122"/>
                <a:ea typeface="幼圆" pitchFamily="49" charset="-122"/>
              </a:rPr>
              <a:t>&lt;&lt;"a</a:t>
            </a:r>
            <a:r>
              <a:rPr lang="zh-CN" altLang="en-US" sz="1800" dirty="0" smtClean="0">
                <a:latin typeface="幼圆" pitchFamily="49" charset="-122"/>
                <a:ea typeface="幼圆" pitchFamily="49" charset="-122"/>
              </a:rPr>
              <a:t>球就是要找的球</a:t>
            </a:r>
            <a:r>
              <a:rPr lang="en-US" sz="1800" dirty="0" smtClean="0">
                <a:latin typeface="幼圆" pitchFamily="49" charset="-122"/>
                <a:ea typeface="幼圆" pitchFamily="49" charset="-122"/>
              </a:rPr>
              <a:t>!\n";</a:t>
            </a:r>
          </a:p>
          <a:p>
            <a:pPr>
              <a:buNone/>
            </a:pPr>
            <a:r>
              <a:rPr lang="en-US" sz="1800" dirty="0" smtClean="0">
                <a:latin typeface="幼圆" pitchFamily="49" charset="-122"/>
                <a:ea typeface="幼圆" pitchFamily="49" charset="-122"/>
              </a:rPr>
              <a:t>return 0;</a:t>
            </a:r>
          </a:p>
          <a:p>
            <a:pPr>
              <a:buNone/>
            </a:pPr>
            <a:r>
              <a:rPr lang="en-US"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endParaRPr lang="zh-CN" altLang="en-US" sz="2000" dirty="0" smtClean="0">
              <a:solidFill>
                <a:schemeClr val="accent2">
                  <a:lumMod val="75000"/>
                </a:schemeClr>
              </a:solidFill>
              <a:latin typeface="幼圆" pitchFamily="49" charset="-122"/>
              <a:ea typeface="幼圆" pitchFamily="49"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r>
              <a:rPr lang="zh-CN" altLang="en-US" dirty="0" smtClean="0"/>
              <a:t>网络与计算中心</a:t>
            </a:r>
            <a:endParaRPr lang="en-US" altLang="zh-CN" dirty="0" smtClean="0"/>
          </a:p>
        </p:txBody>
      </p:sp>
      <p:sp>
        <p:nvSpPr>
          <p:cNvPr id="9218" name="Rectangle 2"/>
          <p:cNvSpPr>
            <a:spLocks noGrp="1" noChangeArrowheads="1"/>
          </p:cNvSpPr>
          <p:nvPr>
            <p:ph type="title"/>
          </p:nvPr>
        </p:nvSpPr>
        <p:spPr/>
        <p:txBody>
          <a:bodyPr/>
          <a:lstStyle/>
          <a:p>
            <a:r>
              <a:rPr lang="zh-CN" altLang="en-US" b="1" dirty="0" smtClean="0"/>
              <a:t>第</a:t>
            </a:r>
            <a:r>
              <a:rPr lang="en-US" b="1" dirty="0" smtClean="0"/>
              <a:t>3</a:t>
            </a:r>
            <a:r>
              <a:rPr lang="zh-CN" altLang="en-US" b="1" dirty="0" smtClean="0"/>
              <a:t>章分支条件选择流程控制程序设计</a:t>
            </a:r>
            <a:endParaRPr lang="en-US" altLang="zh-CN" b="1" dirty="0">
              <a:ea typeface="宋体" charset="-122"/>
            </a:endParaRPr>
          </a:p>
        </p:txBody>
      </p:sp>
      <p:sp>
        <p:nvSpPr>
          <p:cNvPr id="9219"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0"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1" name="Text Box 5"/>
          <p:cNvSpPr txBox="1">
            <a:spLocks noChangeArrowheads="1"/>
          </p:cNvSpPr>
          <p:nvPr/>
        </p:nvSpPr>
        <p:spPr bwMode="gray">
          <a:xfrm>
            <a:off x="2888916" y="22653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本  章  概  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2"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rgbClr val="F8F8F8"/>
                </a:solidFill>
                <a:ea typeface="宋体" charset="-122"/>
              </a:rPr>
              <a:t>1</a:t>
            </a:r>
          </a:p>
        </p:txBody>
      </p:sp>
      <p:sp>
        <p:nvSpPr>
          <p:cNvPr id="9223"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4"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5" name="Text Box 9"/>
          <p:cNvSpPr txBox="1">
            <a:spLocks noChangeArrowheads="1"/>
          </p:cNvSpPr>
          <p:nvPr/>
        </p:nvSpPr>
        <p:spPr bwMode="gray">
          <a:xfrm>
            <a:off x="2895600" y="31035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学  习  目  标</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6"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9227"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9" name="Text Box 13"/>
          <p:cNvSpPr txBox="1">
            <a:spLocks noChangeArrowheads="1"/>
          </p:cNvSpPr>
          <p:nvPr/>
        </p:nvSpPr>
        <p:spPr bwMode="gray">
          <a:xfrm>
            <a:off x="2895600" y="39417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主   要  内   容</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0"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9231" name="AutoShape 15"/>
          <p:cNvSpPr>
            <a:spLocks noChangeArrowheads="1"/>
          </p:cNvSpPr>
          <p:nvPr/>
        </p:nvSpPr>
        <p:spPr bwMode="gray">
          <a:xfrm>
            <a:off x="2667000" y="4800600"/>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32" name="AutoShape 16"/>
          <p:cNvSpPr>
            <a:spLocks noChangeArrowheads="1"/>
          </p:cNvSpPr>
          <p:nvPr/>
        </p:nvSpPr>
        <p:spPr bwMode="gray">
          <a:xfrm>
            <a:off x="2286000" y="4681538"/>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33" name="Text Box 17"/>
          <p:cNvSpPr txBox="1">
            <a:spLocks noChangeArrowheads="1"/>
          </p:cNvSpPr>
          <p:nvPr/>
        </p:nvSpPr>
        <p:spPr bwMode="gray">
          <a:xfrm>
            <a:off x="2895600" y="48561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latin typeface="微软雅黑" panose="020B0503020204020204" pitchFamily="34" charset="-122"/>
                <a:ea typeface="微软雅黑" panose="020B0503020204020204" pitchFamily="34" charset="-122"/>
              </a:rPr>
              <a:t>本 </a:t>
            </a:r>
            <a:r>
              <a:rPr lang="zh-CN" altLang="en-US" b="1" dirty="0" smtClean="0">
                <a:solidFill>
                  <a:srgbClr val="000000"/>
                </a:solidFill>
                <a:latin typeface="微软雅黑" panose="020B0503020204020204" pitchFamily="34" charset="-122"/>
                <a:ea typeface="微软雅黑" panose="020B0503020204020204" pitchFamily="34" charset="-122"/>
              </a:rPr>
              <a:t> 章  小   结</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4"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b="1" dirty="0"/>
          </a:p>
        </p:txBody>
      </p:sp>
      <p:sp>
        <p:nvSpPr>
          <p:cNvPr id="3" name="内容占位符 2"/>
          <p:cNvSpPr>
            <a:spLocks noGrp="1"/>
          </p:cNvSpPr>
          <p:nvPr>
            <p:ph idx="1"/>
          </p:nvPr>
        </p:nvSpPr>
        <p:spPr/>
        <p:txBody>
          <a:bodyPr/>
          <a:lstStyle/>
          <a:p>
            <a:r>
              <a:rPr lang="zh-CN" altLang="en-US" sz="2400" dirty="0" smtClean="0">
                <a:solidFill>
                  <a:srgbClr val="7030A0"/>
                </a:solidFill>
                <a:latin typeface="幼圆" pitchFamily="49" charset="-122"/>
                <a:ea typeface="幼圆" pitchFamily="49" charset="-122"/>
              </a:rPr>
              <a:t>条件嵌套语句容易出错。</a:t>
            </a:r>
          </a:p>
          <a:p>
            <a:pPr>
              <a:buNone/>
            </a:pPr>
            <a:r>
              <a:rPr lang="en-US" sz="2400" dirty="0" smtClean="0">
                <a:latin typeface="幼圆" pitchFamily="49" charset="-122"/>
                <a:ea typeface="幼圆" pitchFamily="49" charset="-122"/>
              </a:rPr>
              <a:t>	if(x&gt;=0&amp;&amp;x&lt;=100)</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if(x&lt;=100&amp;&amp;x&gt;=60)</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a:t>
            </a:r>
            <a:r>
              <a:rPr lang="en-US" sz="2400" dirty="0" err="1" smtClean="0">
                <a:latin typeface="幼圆" pitchFamily="49" charset="-122"/>
                <a:ea typeface="幼圆" pitchFamily="49" charset="-122"/>
              </a:rPr>
              <a:t>cout</a:t>
            </a:r>
            <a:r>
              <a:rPr lang="en-US" sz="2400" dirty="0" smtClean="0">
                <a:latin typeface="幼圆" pitchFamily="49" charset="-122"/>
                <a:ea typeface="幼圆" pitchFamily="49" charset="-122"/>
              </a:rPr>
              <a:t>&lt;&lt;"</a:t>
            </a:r>
            <a:r>
              <a:rPr lang="zh-CN" altLang="en-US" sz="2400" dirty="0" smtClean="0">
                <a:latin typeface="幼圆" pitchFamily="49" charset="-122"/>
                <a:ea typeface="幼圆" pitchFamily="49" charset="-122"/>
              </a:rPr>
              <a:t>成绩合格！</a:t>
            </a:r>
            <a:r>
              <a:rPr lang="en-US" sz="2400" dirty="0" smtClean="0">
                <a:latin typeface="幼圆" pitchFamily="49" charset="-122"/>
                <a:ea typeface="幼圆" pitchFamily="49" charset="-122"/>
              </a:rPr>
              <a:t>"&lt;&lt;</a:t>
            </a:r>
            <a:r>
              <a:rPr lang="en-US" sz="2400" dirty="0" err="1" smtClean="0">
                <a:latin typeface="幼圆" pitchFamily="49" charset="-122"/>
                <a:ea typeface="幼圆" pitchFamily="49" charset="-122"/>
              </a:rPr>
              <a:t>endl</a:t>
            </a:r>
            <a:r>
              <a:rPr lang="en-US" sz="2400" dirty="0" smtClean="0">
                <a:latin typeface="幼圆" pitchFamily="49" charset="-122"/>
                <a:ea typeface="幼圆" pitchFamily="49" charset="-122"/>
              </a:rPr>
              <a:t>;</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else</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a:t>
            </a:r>
            <a:r>
              <a:rPr lang="en-US" sz="2400" dirty="0" err="1" smtClean="0">
                <a:latin typeface="幼圆" pitchFamily="49" charset="-122"/>
                <a:ea typeface="幼圆" pitchFamily="49" charset="-122"/>
              </a:rPr>
              <a:t>cout</a:t>
            </a:r>
            <a:r>
              <a:rPr lang="en-US" sz="2400" dirty="0" smtClean="0">
                <a:latin typeface="幼圆" pitchFamily="49" charset="-122"/>
                <a:ea typeface="幼圆" pitchFamily="49" charset="-122"/>
              </a:rPr>
              <a:t>&lt;&lt;"</a:t>
            </a:r>
            <a:r>
              <a:rPr lang="zh-CN" altLang="en-US" sz="2400" dirty="0" smtClean="0">
                <a:latin typeface="幼圆" pitchFamily="49" charset="-122"/>
                <a:ea typeface="幼圆" pitchFamily="49" charset="-122"/>
              </a:rPr>
              <a:t>成绩不合格！</a:t>
            </a:r>
            <a:r>
              <a:rPr lang="en-US" sz="2400" dirty="0" smtClean="0">
                <a:latin typeface="幼圆" pitchFamily="49" charset="-122"/>
                <a:ea typeface="幼圆" pitchFamily="49" charset="-122"/>
              </a:rPr>
              <a:t>"&lt;&lt;</a:t>
            </a:r>
            <a:r>
              <a:rPr lang="en-US" sz="2400" dirty="0" err="1" smtClean="0">
                <a:latin typeface="幼圆" pitchFamily="49" charset="-122"/>
                <a:ea typeface="幼圆" pitchFamily="49" charset="-122"/>
              </a:rPr>
              <a:t>endl</a:t>
            </a:r>
            <a:r>
              <a:rPr lang="en-US" sz="2400" dirty="0" smtClean="0">
                <a:latin typeface="幼圆" pitchFamily="49" charset="-122"/>
                <a:ea typeface="幼圆" pitchFamily="49" charset="-122"/>
              </a:rPr>
              <a:t>;</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else</a:t>
            </a:r>
            <a:endParaRPr lang="zh-CN" altLang="en-US" sz="2400" dirty="0" smtClean="0">
              <a:latin typeface="幼圆" pitchFamily="49" charset="-122"/>
              <a:ea typeface="幼圆" pitchFamily="49" charset="-122"/>
            </a:endParaRPr>
          </a:p>
          <a:p>
            <a:pPr>
              <a:buNone/>
            </a:pPr>
            <a:r>
              <a:rPr lang="en-US" sz="2400" dirty="0" smtClean="0">
                <a:latin typeface="幼圆" pitchFamily="49" charset="-122"/>
                <a:ea typeface="幼圆" pitchFamily="49" charset="-122"/>
              </a:rPr>
              <a:t>  </a:t>
            </a:r>
            <a:r>
              <a:rPr lang="en-US" sz="2400" dirty="0" err="1" smtClean="0">
                <a:latin typeface="幼圆" pitchFamily="49" charset="-122"/>
                <a:ea typeface="幼圆" pitchFamily="49" charset="-122"/>
              </a:rPr>
              <a:t>cout</a:t>
            </a:r>
            <a:r>
              <a:rPr lang="en-US" sz="2400" dirty="0" smtClean="0">
                <a:latin typeface="幼圆" pitchFamily="49" charset="-122"/>
                <a:ea typeface="幼圆" pitchFamily="49" charset="-122"/>
              </a:rPr>
              <a:t>&lt;&lt;"</a:t>
            </a:r>
            <a:r>
              <a:rPr lang="zh-CN" altLang="en-US" sz="2400" dirty="0" smtClean="0">
                <a:latin typeface="幼圆" pitchFamily="49" charset="-122"/>
                <a:ea typeface="幼圆" pitchFamily="49" charset="-122"/>
              </a:rPr>
              <a:t>输入数据错误</a:t>
            </a:r>
            <a:r>
              <a:rPr lang="en-US" sz="2400" dirty="0" smtClean="0">
                <a:latin typeface="幼圆" pitchFamily="49" charset="-122"/>
                <a:ea typeface="幼圆" pitchFamily="49" charset="-122"/>
              </a:rPr>
              <a:t>"&lt;&lt;</a:t>
            </a:r>
            <a:r>
              <a:rPr lang="en-US" sz="2400" dirty="0" err="1" smtClean="0">
                <a:latin typeface="幼圆" pitchFamily="49" charset="-122"/>
                <a:ea typeface="幼圆" pitchFamily="49" charset="-122"/>
              </a:rPr>
              <a:t>endl</a:t>
            </a:r>
            <a:r>
              <a:rPr lang="en-US" sz="2400" dirty="0" smtClean="0">
                <a:latin typeface="幼圆" pitchFamily="49" charset="-122"/>
                <a:ea typeface="幼圆" pitchFamily="49" charset="-122"/>
              </a:rPr>
              <a:t>;</a:t>
            </a:r>
            <a:endParaRPr lang="zh-CN" altLang="en-US"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dirty="0"/>
          </a:p>
        </p:txBody>
      </p:sp>
      <p:sp>
        <p:nvSpPr>
          <p:cNvPr id="3" name="内容占位符 2"/>
          <p:cNvSpPr>
            <a:spLocks noGrp="1"/>
          </p:cNvSpPr>
          <p:nvPr>
            <p:ph idx="1"/>
          </p:nvPr>
        </p:nvSpPr>
        <p:spPr/>
        <p:txBody>
          <a:bodyPr/>
          <a:lstStyle/>
          <a:p>
            <a:r>
              <a:rPr lang="zh-CN" altLang="en-US" dirty="0" smtClean="0">
                <a:solidFill>
                  <a:srgbClr val="0070C0"/>
                </a:solidFill>
                <a:latin typeface="华文楷体" pitchFamily="2" charset="-122"/>
                <a:ea typeface="华文楷体" pitchFamily="2" charset="-122"/>
              </a:rPr>
              <a:t>采用缩进的方式将</a:t>
            </a:r>
            <a:r>
              <a:rPr lang="en-US" altLang="zh-CN" dirty="0" smtClean="0">
                <a:solidFill>
                  <a:srgbClr val="0070C0"/>
                </a:solidFill>
                <a:latin typeface="华文楷体" pitchFamily="2" charset="-122"/>
                <a:ea typeface="华文楷体" pitchFamily="2" charset="-122"/>
              </a:rPr>
              <a:t>if-else</a:t>
            </a:r>
            <a:r>
              <a:rPr lang="zh-CN" altLang="en-US" dirty="0" smtClean="0">
                <a:solidFill>
                  <a:srgbClr val="0070C0"/>
                </a:solidFill>
                <a:latin typeface="华文楷体" pitchFamily="2" charset="-122"/>
                <a:ea typeface="华文楷体" pitchFamily="2" charset="-122"/>
              </a:rPr>
              <a:t>对应来减少判断错误</a:t>
            </a:r>
            <a:endParaRPr lang="en-US" altLang="zh-CN" dirty="0" smtClean="0">
              <a:solidFill>
                <a:srgbClr val="0070C0"/>
              </a:solidFill>
              <a:latin typeface="华文楷体" pitchFamily="2" charset="-122"/>
              <a:ea typeface="华文楷体" pitchFamily="2" charset="-122"/>
            </a:endParaRPr>
          </a:p>
          <a:p>
            <a:pPr>
              <a:buNone/>
            </a:pPr>
            <a:r>
              <a:rPr lang="en-US" sz="2000" dirty="0" smtClean="0"/>
              <a:t>if(x&gt;=0&amp;&amp;x&lt;=100)</a:t>
            </a:r>
            <a:endParaRPr lang="zh-CN" altLang="en-US" sz="2000" dirty="0" smtClean="0"/>
          </a:p>
          <a:p>
            <a:pPr>
              <a:buNone/>
            </a:pPr>
            <a:r>
              <a:rPr lang="en-US" sz="2000" dirty="0" smtClean="0"/>
              <a:t>	if(x&lt;=100&amp;&amp;x&gt;=60)</a:t>
            </a:r>
            <a:endParaRPr lang="zh-CN" altLang="en-US" sz="2000" dirty="0" smtClean="0"/>
          </a:p>
          <a:p>
            <a:pPr>
              <a:buNone/>
            </a:pPr>
            <a:r>
              <a:rPr lang="en-US" sz="2000" dirty="0" smtClean="0"/>
              <a:t>           </a:t>
            </a:r>
            <a:r>
              <a:rPr lang="en-US" sz="2000" dirty="0" err="1" smtClean="0"/>
              <a:t>cout</a:t>
            </a:r>
            <a:r>
              <a:rPr lang="en-US" sz="2000" dirty="0" smtClean="0"/>
              <a:t>&lt;&lt;"</a:t>
            </a:r>
            <a:r>
              <a:rPr lang="zh-CN" altLang="en-US" sz="2000" dirty="0" smtClean="0"/>
              <a:t>成绩合格！</a:t>
            </a:r>
            <a:r>
              <a:rPr lang="en-US" sz="2000" dirty="0" smtClean="0"/>
              <a:t>"&lt;&lt;</a:t>
            </a:r>
            <a:r>
              <a:rPr lang="en-US" sz="2000" dirty="0" err="1" smtClean="0"/>
              <a:t>endl</a:t>
            </a:r>
            <a:r>
              <a:rPr lang="en-US" sz="2000" dirty="0" smtClean="0"/>
              <a:t>;</a:t>
            </a:r>
            <a:endParaRPr lang="zh-CN" altLang="en-US" sz="2000" dirty="0" smtClean="0"/>
          </a:p>
          <a:p>
            <a:pPr>
              <a:buNone/>
            </a:pPr>
            <a:r>
              <a:rPr lang="en-US" sz="2000" dirty="0" smtClean="0"/>
              <a:t>	else</a:t>
            </a:r>
            <a:endParaRPr lang="zh-CN" altLang="en-US" sz="2000" dirty="0" smtClean="0"/>
          </a:p>
          <a:p>
            <a:pPr>
              <a:buNone/>
            </a:pPr>
            <a:r>
              <a:rPr lang="en-US" sz="2000" dirty="0" smtClean="0"/>
              <a:t>	     </a:t>
            </a:r>
            <a:r>
              <a:rPr lang="en-US" sz="2000" dirty="0" err="1" smtClean="0"/>
              <a:t>cout</a:t>
            </a:r>
            <a:r>
              <a:rPr lang="en-US" sz="2000" dirty="0" smtClean="0"/>
              <a:t>&lt;&lt;"</a:t>
            </a:r>
            <a:r>
              <a:rPr lang="zh-CN" altLang="en-US" sz="2000" dirty="0" smtClean="0"/>
              <a:t>成绩不合格！</a:t>
            </a:r>
            <a:r>
              <a:rPr lang="en-US" sz="2000" dirty="0" smtClean="0"/>
              <a:t>"&lt;&lt;</a:t>
            </a:r>
            <a:r>
              <a:rPr lang="en-US" sz="2000" dirty="0" err="1" smtClean="0"/>
              <a:t>endl</a:t>
            </a:r>
            <a:r>
              <a:rPr lang="en-US" sz="2000" dirty="0" smtClean="0"/>
              <a:t>;</a:t>
            </a:r>
            <a:endParaRPr lang="zh-CN" altLang="en-US" sz="2000" dirty="0" smtClean="0"/>
          </a:p>
          <a:p>
            <a:pPr>
              <a:buNone/>
            </a:pPr>
            <a:r>
              <a:rPr lang="en-US" sz="2000" dirty="0" smtClean="0"/>
              <a:t>else</a:t>
            </a:r>
            <a:endParaRPr lang="zh-CN" altLang="en-US" sz="2000" dirty="0" smtClean="0"/>
          </a:p>
          <a:p>
            <a:pPr>
              <a:buNone/>
            </a:pPr>
            <a:r>
              <a:rPr lang="en-US" sz="2000" dirty="0" smtClean="0"/>
              <a:t>     </a:t>
            </a:r>
            <a:r>
              <a:rPr lang="en-US" sz="2000" dirty="0" err="1" smtClean="0"/>
              <a:t>cout</a:t>
            </a:r>
            <a:r>
              <a:rPr lang="en-US" sz="2000" dirty="0" smtClean="0"/>
              <a:t>&lt;&lt;"</a:t>
            </a:r>
            <a:r>
              <a:rPr lang="zh-CN" altLang="en-US" sz="2000" dirty="0" smtClean="0"/>
              <a:t>输入数据错误</a:t>
            </a:r>
            <a:r>
              <a:rPr lang="en-US" sz="2000" dirty="0" smtClean="0"/>
              <a:t>"&lt;&lt;</a:t>
            </a:r>
            <a:r>
              <a:rPr lang="en-US" sz="2000" dirty="0" err="1" smtClean="0"/>
              <a:t>endl</a:t>
            </a:r>
            <a:r>
              <a:rPr lang="en-US" sz="2000" dirty="0" smtClean="0"/>
              <a:t>;</a:t>
            </a:r>
            <a:endParaRPr lang="zh-CN" altLang="en-US" sz="2000"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dirty="0"/>
          </a:p>
        </p:txBody>
      </p:sp>
      <p:sp>
        <p:nvSpPr>
          <p:cNvPr id="3" name="内容占位符 2"/>
          <p:cNvSpPr>
            <a:spLocks noGrp="1"/>
          </p:cNvSpPr>
          <p:nvPr>
            <p:ph idx="1"/>
          </p:nvPr>
        </p:nvSpPr>
        <p:spPr/>
        <p:txBody>
          <a:bodyPr/>
          <a:lstStyle/>
          <a:p>
            <a:r>
              <a:rPr lang="zh-CN" altLang="en-US" b="1" dirty="0" smtClean="0">
                <a:latin typeface="华文楷体" pitchFamily="2" charset="-122"/>
                <a:ea typeface="华文楷体" pitchFamily="2" charset="-122"/>
              </a:rPr>
              <a:t>使用大括号将程序段建立配对的关系</a:t>
            </a:r>
            <a:endParaRPr lang="en-US" sz="16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if(x&gt;=0&amp;&amp;x&lt;=100)</a:t>
            </a:r>
            <a:endParaRPr lang="zh-CN" altLang="en-US" sz="20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a:t>
            </a:r>
            <a:r>
              <a:rPr lang="en-US" sz="2000" dirty="0" smtClean="0">
                <a:solidFill>
                  <a:srgbClr val="00B050"/>
                </a:solidFill>
                <a:latin typeface="幼圆" pitchFamily="49" charset="-122"/>
                <a:ea typeface="幼圆" pitchFamily="49" charset="-122"/>
              </a:rPr>
              <a:t>//</a:t>
            </a:r>
            <a:r>
              <a:rPr lang="zh-CN" altLang="en-US" sz="2000" dirty="0" smtClean="0">
                <a:solidFill>
                  <a:srgbClr val="00B050"/>
                </a:solidFill>
                <a:latin typeface="幼圆" pitchFamily="49" charset="-122"/>
                <a:ea typeface="幼圆" pitchFamily="49" charset="-122"/>
              </a:rPr>
              <a:t>使用大括号将程序段中</a:t>
            </a:r>
            <a:r>
              <a:rPr lang="en-US" sz="2000" dirty="0" smtClean="0">
                <a:solidFill>
                  <a:srgbClr val="00B050"/>
                </a:solidFill>
                <a:latin typeface="幼圆" pitchFamily="49" charset="-122"/>
                <a:ea typeface="幼圆" pitchFamily="49" charset="-122"/>
              </a:rPr>
              <a:t>if(x&lt;=100&amp;&amp;x&gt;=60)</a:t>
            </a:r>
            <a:r>
              <a:rPr lang="zh-CN" altLang="en-US" sz="2000" dirty="0" smtClean="0">
                <a:solidFill>
                  <a:srgbClr val="00B050"/>
                </a:solidFill>
                <a:latin typeface="幼圆" pitchFamily="49" charset="-122"/>
                <a:ea typeface="幼圆" pitchFamily="49" charset="-122"/>
              </a:rPr>
              <a:t>与右大括号内</a:t>
            </a:r>
            <a:r>
              <a:rPr lang="en-US" sz="2000" dirty="0" smtClean="0">
                <a:solidFill>
                  <a:srgbClr val="00B050"/>
                </a:solidFill>
                <a:latin typeface="幼圆" pitchFamily="49" charset="-122"/>
                <a:ea typeface="幼圆" pitchFamily="49" charset="-122"/>
              </a:rPr>
              <a:t>else</a:t>
            </a:r>
            <a:r>
              <a:rPr lang="zh-CN" altLang="en-US" sz="2000" dirty="0" smtClean="0">
                <a:solidFill>
                  <a:srgbClr val="00B050"/>
                </a:solidFill>
                <a:latin typeface="幼圆" pitchFamily="49" charset="-122"/>
                <a:ea typeface="幼圆" pitchFamily="49" charset="-122"/>
              </a:rPr>
              <a:t>建立配对的关系</a:t>
            </a:r>
          </a:p>
          <a:p>
            <a:pPr>
              <a:buNone/>
            </a:pPr>
            <a:r>
              <a:rPr lang="en-US" sz="2000" dirty="0" smtClean="0">
                <a:latin typeface="幼圆" pitchFamily="49" charset="-122"/>
                <a:ea typeface="幼圆" pitchFamily="49" charset="-122"/>
              </a:rPr>
              <a:t>    if(x&lt;=100&amp;&amp;x&gt;=60)</a:t>
            </a:r>
            <a:endParaRPr lang="zh-CN" altLang="en-US" sz="20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       </a:t>
            </a:r>
            <a:r>
              <a:rPr lang="en-US" sz="2000" dirty="0" err="1" smtClean="0">
                <a:latin typeface="幼圆" pitchFamily="49" charset="-122"/>
                <a:ea typeface="幼圆" pitchFamily="49" charset="-122"/>
              </a:rPr>
              <a:t>cout</a:t>
            </a:r>
            <a:r>
              <a:rPr lang="en-US" sz="2000" dirty="0" smtClean="0">
                <a:latin typeface="幼圆" pitchFamily="49" charset="-122"/>
                <a:ea typeface="幼圆" pitchFamily="49" charset="-122"/>
              </a:rPr>
              <a:t>&lt;&lt;"</a:t>
            </a:r>
            <a:r>
              <a:rPr lang="zh-CN" altLang="en-US" sz="2000" dirty="0" smtClean="0">
                <a:latin typeface="幼圆" pitchFamily="49" charset="-122"/>
                <a:ea typeface="幼圆" pitchFamily="49" charset="-122"/>
              </a:rPr>
              <a:t>合格</a:t>
            </a:r>
            <a:r>
              <a:rPr lang="en-US" sz="2000" dirty="0" smtClean="0">
                <a:latin typeface="幼圆" pitchFamily="49" charset="-122"/>
                <a:ea typeface="幼圆" pitchFamily="49" charset="-122"/>
              </a:rPr>
              <a:t>"&lt;&lt;</a:t>
            </a:r>
            <a:r>
              <a:rPr lang="en-US" sz="2000" dirty="0" err="1" smtClean="0">
                <a:latin typeface="幼圆" pitchFamily="49" charset="-122"/>
                <a:ea typeface="幼圆" pitchFamily="49" charset="-122"/>
              </a:rPr>
              <a:t>endl</a:t>
            </a:r>
            <a:r>
              <a:rPr lang="en-US"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使用缩进书写格式将从属关系显示出来。</a:t>
            </a:r>
          </a:p>
          <a:p>
            <a:pPr>
              <a:buNone/>
            </a:pPr>
            <a:r>
              <a:rPr lang="en-US" sz="2000" dirty="0" smtClean="0">
                <a:latin typeface="幼圆" pitchFamily="49" charset="-122"/>
                <a:ea typeface="幼圆" pitchFamily="49" charset="-122"/>
              </a:rPr>
              <a:t>    else</a:t>
            </a:r>
            <a:endParaRPr lang="zh-CN" altLang="en-US" sz="20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	    </a:t>
            </a:r>
            <a:r>
              <a:rPr lang="en-US" sz="2000" dirty="0" err="1" smtClean="0">
                <a:latin typeface="幼圆" pitchFamily="49" charset="-122"/>
                <a:ea typeface="幼圆" pitchFamily="49" charset="-122"/>
              </a:rPr>
              <a:t>cout</a:t>
            </a:r>
            <a:r>
              <a:rPr lang="en-US" sz="2000" dirty="0" smtClean="0">
                <a:latin typeface="幼圆" pitchFamily="49" charset="-122"/>
                <a:ea typeface="幼圆" pitchFamily="49" charset="-122"/>
              </a:rPr>
              <a:t>&lt;&lt;"</a:t>
            </a:r>
            <a:r>
              <a:rPr lang="zh-CN" altLang="en-US" sz="2000" dirty="0" smtClean="0">
                <a:latin typeface="幼圆" pitchFamily="49" charset="-122"/>
                <a:ea typeface="幼圆" pitchFamily="49" charset="-122"/>
              </a:rPr>
              <a:t>成绩不合格！</a:t>
            </a:r>
            <a:r>
              <a:rPr lang="en-US" sz="2000" dirty="0" smtClean="0">
                <a:latin typeface="幼圆" pitchFamily="49" charset="-122"/>
                <a:ea typeface="幼圆" pitchFamily="49" charset="-122"/>
              </a:rPr>
              <a:t>"&lt;&lt;</a:t>
            </a:r>
            <a:r>
              <a:rPr lang="en-US" sz="2000" dirty="0" err="1" smtClean="0">
                <a:latin typeface="幼圆" pitchFamily="49" charset="-122"/>
                <a:ea typeface="幼圆" pitchFamily="49" charset="-122"/>
              </a:rPr>
              <a:t>endl</a:t>
            </a:r>
            <a:r>
              <a:rPr lang="en-US" sz="2000" dirty="0" smtClean="0">
                <a:latin typeface="幼圆" pitchFamily="49" charset="-122"/>
                <a:ea typeface="幼圆" pitchFamily="49" charset="-122"/>
              </a:rPr>
              <a:t>;</a:t>
            </a:r>
            <a:endParaRPr lang="zh-CN" altLang="en-US" sz="20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a:t>
            </a:r>
            <a:endParaRPr lang="zh-CN" altLang="en-US" sz="2000" dirty="0" smtClean="0">
              <a:latin typeface="幼圆" pitchFamily="49" charset="-122"/>
              <a:ea typeface="幼圆" pitchFamily="49" charset="-122"/>
            </a:endParaRPr>
          </a:p>
          <a:p>
            <a:pPr>
              <a:buNone/>
            </a:pPr>
            <a:r>
              <a:rPr lang="en-US" sz="2000" dirty="0" smtClean="0">
                <a:latin typeface="幼圆" pitchFamily="49" charset="-122"/>
                <a:ea typeface="幼圆" pitchFamily="49" charset="-122"/>
              </a:rPr>
              <a:t>else    </a:t>
            </a:r>
            <a:r>
              <a:rPr lang="en-US" sz="2000" dirty="0" smtClean="0">
                <a:solidFill>
                  <a:srgbClr val="00B050"/>
                </a:solidFill>
                <a:latin typeface="幼圆" pitchFamily="49" charset="-122"/>
                <a:ea typeface="幼圆" pitchFamily="49" charset="-122"/>
              </a:rPr>
              <a:t>//</a:t>
            </a:r>
            <a:r>
              <a:rPr lang="zh-CN" altLang="en-US" sz="2000" dirty="0" smtClean="0">
                <a:solidFill>
                  <a:srgbClr val="00B050"/>
                </a:solidFill>
                <a:latin typeface="幼圆" pitchFamily="49" charset="-122"/>
                <a:ea typeface="幼圆" pitchFamily="49" charset="-122"/>
              </a:rPr>
              <a:t>此处</a:t>
            </a:r>
            <a:r>
              <a:rPr lang="en-US" sz="2000" dirty="0" smtClean="0">
                <a:solidFill>
                  <a:srgbClr val="00B050"/>
                </a:solidFill>
                <a:latin typeface="幼圆" pitchFamily="49" charset="-122"/>
                <a:ea typeface="幼圆" pitchFamily="49" charset="-122"/>
              </a:rPr>
              <a:t>else</a:t>
            </a:r>
            <a:r>
              <a:rPr lang="zh-CN" altLang="en-US" sz="2000" dirty="0" smtClean="0">
                <a:solidFill>
                  <a:srgbClr val="00B050"/>
                </a:solidFill>
                <a:latin typeface="幼圆" pitchFamily="49" charset="-122"/>
                <a:ea typeface="幼圆" pitchFamily="49" charset="-122"/>
              </a:rPr>
              <a:t>与程序段中</a:t>
            </a:r>
            <a:r>
              <a:rPr lang="en-US" sz="2000" dirty="0" smtClean="0">
                <a:solidFill>
                  <a:srgbClr val="00B050"/>
                </a:solidFill>
                <a:latin typeface="幼圆" pitchFamily="49" charset="-122"/>
                <a:ea typeface="幼圆" pitchFamily="49" charset="-122"/>
              </a:rPr>
              <a:t>if(x&gt;=0&amp;&amp;x&lt;=100)</a:t>
            </a:r>
            <a:r>
              <a:rPr lang="zh-CN" altLang="en-US" sz="2000" dirty="0" smtClean="0">
                <a:solidFill>
                  <a:srgbClr val="00B050"/>
                </a:solidFill>
                <a:latin typeface="幼圆" pitchFamily="49" charset="-122"/>
                <a:ea typeface="幼圆" pitchFamily="49" charset="-122"/>
              </a:rPr>
              <a:t>构成配对关系</a:t>
            </a:r>
          </a:p>
          <a:p>
            <a:pPr>
              <a:buNone/>
            </a:pPr>
            <a:r>
              <a:rPr lang="en-US" sz="2000" dirty="0" smtClean="0">
                <a:latin typeface="幼圆" pitchFamily="49" charset="-122"/>
                <a:ea typeface="幼圆" pitchFamily="49" charset="-122"/>
              </a:rPr>
              <a:t>   </a:t>
            </a:r>
            <a:r>
              <a:rPr lang="en-US" sz="2000" dirty="0" err="1" smtClean="0">
                <a:latin typeface="幼圆" pitchFamily="49" charset="-122"/>
                <a:ea typeface="幼圆" pitchFamily="49" charset="-122"/>
              </a:rPr>
              <a:t>cout</a:t>
            </a:r>
            <a:r>
              <a:rPr lang="en-US" sz="2000" dirty="0" smtClean="0">
                <a:latin typeface="幼圆" pitchFamily="49" charset="-122"/>
                <a:ea typeface="幼圆" pitchFamily="49" charset="-122"/>
              </a:rPr>
              <a:t>&lt;&lt;"</a:t>
            </a:r>
            <a:r>
              <a:rPr lang="zh-CN" altLang="en-US" sz="2000" dirty="0" smtClean="0">
                <a:latin typeface="幼圆" pitchFamily="49" charset="-122"/>
                <a:ea typeface="幼圆" pitchFamily="49" charset="-122"/>
              </a:rPr>
              <a:t>输入数据错误</a:t>
            </a:r>
            <a:r>
              <a:rPr lang="en-US" sz="2000" dirty="0" smtClean="0">
                <a:latin typeface="幼圆" pitchFamily="49" charset="-122"/>
                <a:ea typeface="幼圆" pitchFamily="49" charset="-122"/>
              </a:rPr>
              <a:t>"&lt;&lt;</a:t>
            </a:r>
            <a:r>
              <a:rPr lang="en-US" sz="2000" dirty="0" err="1" smtClean="0">
                <a:latin typeface="幼圆" pitchFamily="49" charset="-122"/>
                <a:ea typeface="幼圆" pitchFamily="49" charset="-122"/>
              </a:rPr>
              <a:t>endl</a:t>
            </a:r>
            <a:r>
              <a:rPr lang="en-US" sz="2000" dirty="0" smtClean="0">
                <a:latin typeface="幼圆" pitchFamily="49" charset="-122"/>
                <a:ea typeface="幼圆" pitchFamily="49" charset="-122"/>
              </a:rPr>
              <a:t>;</a:t>
            </a:r>
            <a:endParaRPr lang="zh-CN" altLang="en-US" sz="3600"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dirty="0"/>
          </a:p>
        </p:txBody>
      </p:sp>
      <p:sp>
        <p:nvSpPr>
          <p:cNvPr id="3" name="内容占位符 2"/>
          <p:cNvSpPr>
            <a:spLocks noGrp="1"/>
          </p:cNvSpPr>
          <p:nvPr>
            <p:ph idx="1"/>
          </p:nvPr>
        </p:nvSpPr>
        <p:spPr/>
        <p:txBody>
          <a:bodyPr/>
          <a:lstStyle/>
          <a:p>
            <a:r>
              <a:rPr lang="en-US" altLang="zh-CN" b="1" dirty="0" smtClean="0">
                <a:latin typeface="隶书" pitchFamily="49" charset="-122"/>
                <a:ea typeface="隶书" pitchFamily="49" charset="-122"/>
              </a:rPr>
              <a:t>【</a:t>
            </a:r>
            <a:r>
              <a:rPr lang="zh-CN" altLang="en-US" b="1" dirty="0" smtClean="0">
                <a:latin typeface="隶书" pitchFamily="49" charset="-122"/>
                <a:ea typeface="隶书" pitchFamily="49" charset="-122"/>
              </a:rPr>
              <a:t>例</a:t>
            </a:r>
            <a:r>
              <a:rPr lang="en-US" b="1" dirty="0" smtClean="0">
                <a:latin typeface="隶书" pitchFamily="49" charset="-122"/>
                <a:ea typeface="隶书" pitchFamily="49" charset="-122"/>
              </a:rPr>
              <a:t>3.7</a:t>
            </a:r>
            <a:r>
              <a:rPr lang="en-US" altLang="zh-CN" b="1" dirty="0" smtClean="0">
                <a:latin typeface="隶书" pitchFamily="49" charset="-122"/>
                <a:ea typeface="隶书" pitchFamily="49" charset="-122"/>
              </a:rPr>
              <a:t>】</a:t>
            </a:r>
            <a:r>
              <a:rPr lang="zh-CN" altLang="en-US" b="1" dirty="0" smtClean="0">
                <a:latin typeface="隶书" pitchFamily="49" charset="-122"/>
                <a:ea typeface="隶书" pitchFamily="49" charset="-122"/>
              </a:rPr>
              <a:t>输入</a:t>
            </a:r>
            <a:r>
              <a:rPr lang="en-US" b="1" dirty="0" smtClean="0">
                <a:latin typeface="隶书" pitchFamily="49" charset="-122"/>
                <a:ea typeface="隶书" pitchFamily="49" charset="-122"/>
              </a:rPr>
              <a:t>x</a:t>
            </a:r>
            <a:r>
              <a:rPr lang="zh-CN" altLang="en-US" b="1" dirty="0" smtClean="0">
                <a:latin typeface="隶书" pitchFamily="49" charset="-122"/>
                <a:ea typeface="隶书" pitchFamily="49" charset="-122"/>
              </a:rPr>
              <a:t>，输出</a:t>
            </a:r>
            <a:r>
              <a:rPr lang="en-US" b="1" dirty="0" smtClean="0">
                <a:latin typeface="隶书" pitchFamily="49" charset="-122"/>
                <a:ea typeface="隶书" pitchFamily="49" charset="-122"/>
              </a:rPr>
              <a:t>y</a:t>
            </a:r>
            <a:r>
              <a:rPr lang="zh-CN" altLang="en-US" b="1" dirty="0" smtClean="0">
                <a:latin typeface="隶书" pitchFamily="49" charset="-122"/>
                <a:ea typeface="隶书" pitchFamily="49" charset="-122"/>
              </a:rPr>
              <a:t>。</a:t>
            </a:r>
            <a:r>
              <a:rPr lang="en-US" b="1" dirty="0" smtClean="0">
                <a:latin typeface="隶书" pitchFamily="49" charset="-122"/>
                <a:ea typeface="隶书" pitchFamily="49" charset="-122"/>
              </a:rPr>
              <a:t>x</a:t>
            </a:r>
            <a:r>
              <a:rPr lang="zh-CN" altLang="en-US" b="1" dirty="0" smtClean="0">
                <a:latin typeface="隶书" pitchFamily="49" charset="-122"/>
                <a:ea typeface="隶书" pitchFamily="49" charset="-122"/>
              </a:rPr>
              <a:t>和</a:t>
            </a:r>
            <a:r>
              <a:rPr lang="en-US" b="1" dirty="0" smtClean="0">
                <a:latin typeface="隶书" pitchFamily="49" charset="-122"/>
                <a:ea typeface="隶书" pitchFamily="49" charset="-122"/>
              </a:rPr>
              <a:t>y</a:t>
            </a:r>
            <a:r>
              <a:rPr lang="zh-CN" altLang="en-US" b="1" dirty="0" smtClean="0">
                <a:latin typeface="隶书" pitchFamily="49" charset="-122"/>
                <a:ea typeface="隶书" pitchFamily="49" charset="-122"/>
              </a:rPr>
              <a:t>满足数学分段函数关系如下：</a:t>
            </a:r>
            <a:endParaRPr lang="zh-CN" altLang="en-US" dirty="0" smtClean="0">
              <a:latin typeface="隶书" pitchFamily="49" charset="-122"/>
              <a:ea typeface="隶书"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5059" name="Picture 3"/>
          <p:cNvPicPr>
            <a:picLocks noChangeAspect="1" noChangeArrowheads="1"/>
          </p:cNvPicPr>
          <p:nvPr/>
        </p:nvPicPr>
        <p:blipFill>
          <a:blip r:embed="rId2"/>
          <a:srcRect/>
          <a:stretch>
            <a:fillRect/>
          </a:stretch>
        </p:blipFill>
        <p:spPr bwMode="auto">
          <a:xfrm>
            <a:off x="1000100" y="2714620"/>
            <a:ext cx="6861121" cy="3143272"/>
          </a:xfrm>
          <a:prstGeom prst="rect">
            <a:avLst/>
          </a:prstGeom>
          <a:noFill/>
          <a:ln w="9525">
            <a:noFill/>
            <a:miter lim="800000"/>
            <a:headEnd/>
            <a:tailEnd/>
          </a:ln>
          <a:effectLst/>
        </p:spPr>
      </p:pic>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dirty="0"/>
          </a:p>
        </p:txBody>
      </p:sp>
      <p:sp>
        <p:nvSpPr>
          <p:cNvPr id="3" name="内容占位符 2"/>
          <p:cNvSpPr>
            <a:spLocks noGrp="1"/>
          </p:cNvSpPr>
          <p:nvPr>
            <p:ph idx="1"/>
          </p:nvPr>
        </p:nvSpPr>
        <p:spPr>
          <a:xfrm>
            <a:off x="457200" y="1214422"/>
            <a:ext cx="8229600" cy="4911741"/>
          </a:xfrm>
        </p:spPr>
        <p:txBody>
          <a:bodyPr/>
          <a:lstStyle/>
          <a:p>
            <a:pPr>
              <a:buNone/>
            </a:pPr>
            <a:r>
              <a:rPr lang="en-US" sz="1600" dirty="0" smtClean="0">
                <a:latin typeface="黑体" pitchFamily="49" charset="-122"/>
                <a:ea typeface="黑体" pitchFamily="49" charset="-122"/>
              </a:rPr>
              <a:t>#include&lt;</a:t>
            </a:r>
            <a:r>
              <a:rPr lang="en-US" sz="1600" dirty="0" err="1" smtClean="0">
                <a:latin typeface="黑体" pitchFamily="49" charset="-122"/>
                <a:ea typeface="黑体" pitchFamily="49" charset="-122"/>
              </a:rPr>
              <a:t>iostream</a:t>
            </a:r>
            <a:r>
              <a:rPr lang="en-US" sz="1600" dirty="0" smtClean="0">
                <a:latin typeface="黑体" pitchFamily="49" charset="-122"/>
                <a:ea typeface="黑体" pitchFamily="49" charset="-122"/>
              </a:rPr>
              <a:t>&gt;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using namespace std;</a:t>
            </a:r>
            <a:endParaRPr lang="zh-CN" altLang="en-US" sz="1600" dirty="0" smtClean="0">
              <a:latin typeface="黑体" pitchFamily="49" charset="-122"/>
              <a:ea typeface="黑体" pitchFamily="49" charset="-122"/>
            </a:endParaRPr>
          </a:p>
          <a:p>
            <a:pPr>
              <a:buNone/>
            </a:pPr>
            <a:r>
              <a:rPr lang="en-US" sz="1600" dirty="0" err="1" smtClean="0">
                <a:latin typeface="黑体" pitchFamily="49" charset="-122"/>
                <a:ea typeface="黑体" pitchFamily="49" charset="-122"/>
              </a:rPr>
              <a:t>intmain</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doublex,y</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cout</a:t>
            </a:r>
            <a:r>
              <a:rPr lang="en-US" sz="1600" dirty="0" smtClean="0">
                <a:latin typeface="黑体" pitchFamily="49" charset="-122"/>
                <a:ea typeface="黑体" pitchFamily="49" charset="-122"/>
              </a:rPr>
              <a:t>&lt;&lt;”</a:t>
            </a:r>
            <a:r>
              <a:rPr lang="zh-CN" altLang="en-US" sz="1600" dirty="0" smtClean="0">
                <a:latin typeface="黑体" pitchFamily="49" charset="-122"/>
                <a:ea typeface="黑体" pitchFamily="49" charset="-122"/>
              </a:rPr>
              <a:t>请输入</a:t>
            </a:r>
            <a:r>
              <a:rPr lang="en-US" sz="1600" dirty="0" smtClean="0">
                <a:latin typeface="黑体" pitchFamily="49" charset="-122"/>
                <a:ea typeface="黑体" pitchFamily="49" charset="-122"/>
              </a:rPr>
              <a:t>x</a:t>
            </a:r>
            <a:r>
              <a:rPr lang="zh-CN" altLang="en-US" sz="1600" dirty="0" smtClean="0">
                <a:latin typeface="黑体" pitchFamily="49" charset="-122"/>
                <a:ea typeface="黑体" pitchFamily="49" charset="-122"/>
              </a:rPr>
              <a:t>的值：</a:t>
            </a:r>
            <a:r>
              <a:rPr lang="en-US" sz="1600" dirty="0" smtClean="0">
                <a:latin typeface="黑体" pitchFamily="49" charset="-122"/>
                <a:ea typeface="黑体" pitchFamily="49" charset="-122"/>
              </a:rPr>
              <a:t>”&lt;&lt;</a:t>
            </a:r>
            <a:r>
              <a:rPr lang="en-US" sz="1600" dirty="0" err="1" smtClean="0">
                <a:latin typeface="黑体" pitchFamily="49" charset="-122"/>
                <a:ea typeface="黑体" pitchFamily="49" charset="-122"/>
              </a:rPr>
              <a:t>endl</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cin</a:t>
            </a:r>
            <a:r>
              <a:rPr lang="en-US" sz="1600" dirty="0" smtClean="0">
                <a:latin typeface="黑体" pitchFamily="49" charset="-122"/>
                <a:ea typeface="黑体" pitchFamily="49" charset="-122"/>
              </a:rPr>
              <a:t>&gt;&gt;x;</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if(x&lt;-5)</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y=x;</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else if(x&lt;1)</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y=2*x+5;</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else if(x&lt;4)</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y=x+6;</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else</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y=3*x-2;</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cout</a:t>
            </a:r>
            <a:r>
              <a:rPr lang="en-US" sz="1600" dirty="0" smtClean="0">
                <a:latin typeface="黑体" pitchFamily="49" charset="-122"/>
                <a:ea typeface="黑体" pitchFamily="49" charset="-122"/>
              </a:rPr>
              <a:t>&lt;&lt;”</a:t>
            </a:r>
            <a:r>
              <a:rPr lang="zh-CN" altLang="en-US" sz="1600" dirty="0" smtClean="0">
                <a:latin typeface="黑体" pitchFamily="49" charset="-122"/>
                <a:ea typeface="黑体" pitchFamily="49" charset="-122"/>
              </a:rPr>
              <a:t>计算结果为：</a:t>
            </a:r>
            <a:r>
              <a:rPr lang="en-US" sz="1600" dirty="0" smtClean="0">
                <a:latin typeface="黑体" pitchFamily="49" charset="-122"/>
                <a:ea typeface="黑体" pitchFamily="49" charset="-122"/>
              </a:rPr>
              <a:t>”&lt;&lt;y;</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6" name="图示 5"/>
          <p:cNvGraphicFramePr/>
          <p:nvPr>
            <p:extLst>
              <p:ext uri="{D42A27DB-BD31-4B8C-83A1-F6EECF244321}">
                <p14:modId xmlns:p14="http://schemas.microsoft.com/office/powerpoint/2010/main" val="2171972407"/>
              </p:ext>
            </p:extLst>
          </p:nvPr>
        </p:nvGraphicFramePr>
        <p:xfrm>
          <a:off x="3214678" y="2214554"/>
          <a:ext cx="5929322" cy="3429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3.1.4</a:t>
            </a:r>
            <a:r>
              <a:rPr lang="zh-CN" altLang="en-US" b="1" dirty="0" smtClean="0"/>
              <a:t>条件分支结构中的</a:t>
            </a:r>
            <a:r>
              <a:rPr lang="en-US" b="1" dirty="0" smtClean="0"/>
              <a:t>if</a:t>
            </a:r>
            <a:r>
              <a:rPr lang="zh-CN" altLang="en-US" b="1" dirty="0" smtClean="0"/>
              <a:t>嵌套问题</a:t>
            </a:r>
            <a:endParaRPr lang="zh-CN" altLang="en-US" dirty="0"/>
          </a:p>
        </p:txBody>
      </p:sp>
      <p:sp>
        <p:nvSpPr>
          <p:cNvPr id="3" name="内容占位符 2"/>
          <p:cNvSpPr>
            <a:spLocks noGrp="1"/>
          </p:cNvSpPr>
          <p:nvPr>
            <p:ph idx="1"/>
          </p:nvPr>
        </p:nvSpPr>
        <p:spPr>
          <a:xfrm>
            <a:off x="457200" y="1142984"/>
            <a:ext cx="8229600" cy="4983179"/>
          </a:xfrm>
        </p:spPr>
        <p:txBody>
          <a:bodyPr/>
          <a:lstStyle/>
          <a:p>
            <a:r>
              <a:rPr lang="en-US" altLang="zh-CN" sz="1200" b="1" dirty="0" smtClean="0">
                <a:latin typeface="幼圆" pitchFamily="49" charset="-122"/>
                <a:ea typeface="幼圆" pitchFamily="49" charset="-122"/>
              </a:rPr>
              <a:t>【</a:t>
            </a:r>
            <a:r>
              <a:rPr lang="zh-CN" altLang="en-US" sz="1200" b="1" dirty="0" smtClean="0">
                <a:latin typeface="幼圆" pitchFamily="49" charset="-122"/>
                <a:ea typeface="幼圆" pitchFamily="49" charset="-122"/>
              </a:rPr>
              <a:t>例</a:t>
            </a:r>
            <a:r>
              <a:rPr lang="en-US" sz="1200" b="1" dirty="0" smtClean="0">
                <a:latin typeface="幼圆" pitchFamily="49" charset="-122"/>
                <a:ea typeface="幼圆" pitchFamily="49" charset="-122"/>
              </a:rPr>
              <a:t>3-8</a:t>
            </a:r>
            <a:r>
              <a:rPr lang="en-US" altLang="zh-CN" sz="1200" b="1" dirty="0" smtClean="0">
                <a:latin typeface="幼圆" pitchFamily="49" charset="-122"/>
                <a:ea typeface="幼圆" pitchFamily="49" charset="-122"/>
              </a:rPr>
              <a:t>】</a:t>
            </a:r>
            <a:r>
              <a:rPr lang="zh-CN" altLang="en-US" sz="1200" b="1" dirty="0" smtClean="0">
                <a:latin typeface="幼圆" pitchFamily="49" charset="-122"/>
                <a:ea typeface="幼圆" pitchFamily="49" charset="-122"/>
              </a:rPr>
              <a:t>输入三个数</a:t>
            </a:r>
            <a:r>
              <a:rPr lang="en-US" sz="1200" b="1" dirty="0" smtClean="0">
                <a:latin typeface="幼圆" pitchFamily="49" charset="-122"/>
                <a:ea typeface="幼圆" pitchFamily="49" charset="-122"/>
              </a:rPr>
              <a:t>x, </a:t>
            </a:r>
            <a:r>
              <a:rPr lang="en-US" sz="1200" b="1" dirty="0" err="1" smtClean="0">
                <a:latin typeface="幼圆" pitchFamily="49" charset="-122"/>
                <a:ea typeface="幼圆" pitchFamily="49" charset="-122"/>
              </a:rPr>
              <a:t>y,z</a:t>
            </a:r>
            <a:r>
              <a:rPr lang="en-US" sz="1200" b="1" dirty="0" smtClean="0">
                <a:latin typeface="幼圆" pitchFamily="49" charset="-122"/>
                <a:ea typeface="幼圆" pitchFamily="49" charset="-122"/>
              </a:rPr>
              <a:t>,</a:t>
            </a:r>
            <a:r>
              <a:rPr lang="zh-CN" altLang="en-US" sz="1200" b="1" dirty="0" smtClean="0">
                <a:latin typeface="幼圆" pitchFamily="49" charset="-122"/>
                <a:ea typeface="幼圆" pitchFamily="49" charset="-122"/>
              </a:rPr>
              <a:t>然后按从大到小输出。</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#include&lt;</a:t>
            </a:r>
            <a:r>
              <a:rPr lang="en-US" sz="1200" dirty="0" err="1" smtClean="0">
                <a:latin typeface="幼圆" pitchFamily="49" charset="-122"/>
                <a:ea typeface="幼圆" pitchFamily="49" charset="-122"/>
              </a:rPr>
              <a:t>iostream</a:t>
            </a:r>
            <a:r>
              <a:rPr lang="en-US" sz="1200" dirty="0" smtClean="0">
                <a:latin typeface="幼圆" pitchFamily="49" charset="-122"/>
                <a:ea typeface="幼圆" pitchFamily="49" charset="-122"/>
              </a:rPr>
              <a:t>&gt;</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using namespace std;</a:t>
            </a:r>
            <a:endParaRPr lang="zh-CN" altLang="en-US" sz="1200" dirty="0" smtClean="0">
              <a:latin typeface="幼圆" pitchFamily="49" charset="-122"/>
              <a:ea typeface="幼圆" pitchFamily="49" charset="-122"/>
            </a:endParaRPr>
          </a:p>
          <a:p>
            <a:r>
              <a:rPr lang="en-US" sz="1200" dirty="0" err="1" smtClean="0">
                <a:latin typeface="幼圆" pitchFamily="49" charset="-122"/>
                <a:ea typeface="幼圆" pitchFamily="49" charset="-122"/>
              </a:rPr>
              <a:t>intmain</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double </a:t>
            </a:r>
            <a:r>
              <a:rPr lang="en-US" sz="1200" dirty="0" err="1" smtClean="0">
                <a:latin typeface="幼圆" pitchFamily="49" charset="-122"/>
                <a:ea typeface="幼圆" pitchFamily="49" charset="-122"/>
              </a:rPr>
              <a:t>x,y,z</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r>
              <a:rPr lang="en-US" sz="1200" dirty="0" err="1" smtClean="0">
                <a:latin typeface="幼圆" pitchFamily="49" charset="-122"/>
                <a:ea typeface="幼圆" pitchFamily="49" charset="-122"/>
              </a:rPr>
              <a:t>cin</a:t>
            </a:r>
            <a:r>
              <a:rPr lang="en-US" sz="1200" dirty="0" smtClean="0">
                <a:latin typeface="幼圆" pitchFamily="49" charset="-122"/>
                <a:ea typeface="幼圆" pitchFamily="49" charset="-122"/>
              </a:rPr>
              <a:t>&gt;&gt;x&gt;&gt;y&gt;&gt;z;</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if(x&gt;=y&amp;&amp;x&gt;=z){</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&lt;&lt;x&lt;&lt; '';</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if(y&gt;=z)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&lt;&lt;y&lt;&lt; ''&lt;&lt;z;   </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分支结构中的语句块只有一条语句时，可这样写</a:t>
            </a:r>
          </a:p>
          <a:p>
            <a:r>
              <a:rPr lang="en-US" sz="1200" dirty="0" smtClean="0">
                <a:latin typeface="幼圆" pitchFamily="49" charset="-122"/>
                <a:ea typeface="幼圆" pitchFamily="49" charset="-122"/>
              </a:rPr>
              <a:t>      else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&lt;&lt;z&lt;&lt; ''&lt;&lt;y;</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else if(y&gt;=x&amp;&amp;y&gt;=z){</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&lt;&lt;y&lt;&lt; '';</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if(x&gt;=z)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&lt;&lt;x&lt;&lt; ''&lt;&lt;z;</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Else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&lt;&lt;z&lt;&lt;''&lt;&lt;x;</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else{</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&lt;&lt;z&lt;&lt; '';</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if(x&gt;=y)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&lt;&lt;x&lt;&lt; ''&lt;&lt;y;</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elsecout</a:t>
            </a:r>
            <a:r>
              <a:rPr lang="en-US" sz="1200" dirty="0" smtClean="0">
                <a:latin typeface="幼圆" pitchFamily="49" charset="-122"/>
                <a:ea typeface="幼圆" pitchFamily="49" charset="-122"/>
              </a:rPr>
              <a:t>&lt;&lt;y&lt;&lt; ''&lt;&lt;x;</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矩形标注 5"/>
          <p:cNvSpPr/>
          <p:nvPr/>
        </p:nvSpPr>
        <p:spPr>
          <a:xfrm>
            <a:off x="3929058" y="3714752"/>
            <a:ext cx="4857784" cy="2428892"/>
          </a:xfrm>
          <a:prstGeom prst="wedgeRectCallout">
            <a:avLst>
              <a:gd name="adj1" fmla="val -64696"/>
              <a:gd name="adj2" fmla="val -509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C00000"/>
                </a:solidFill>
                <a:latin typeface="隶书" pitchFamily="49" charset="-122"/>
                <a:ea typeface="隶书" pitchFamily="49" charset="-122"/>
              </a:rPr>
              <a:t>说明：这是一个典型的</a:t>
            </a:r>
            <a:r>
              <a:rPr lang="en-US" dirty="0" smtClean="0">
                <a:solidFill>
                  <a:srgbClr val="C00000"/>
                </a:solidFill>
                <a:latin typeface="隶书" pitchFamily="49" charset="-122"/>
                <a:ea typeface="隶书" pitchFamily="49" charset="-122"/>
              </a:rPr>
              <a:t>if</a:t>
            </a:r>
            <a:r>
              <a:rPr lang="zh-CN" altLang="en-US" dirty="0" smtClean="0">
                <a:solidFill>
                  <a:srgbClr val="C00000"/>
                </a:solidFill>
                <a:latin typeface="隶书" pitchFamily="49" charset="-122"/>
                <a:ea typeface="隶书" pitchFamily="49" charset="-122"/>
              </a:rPr>
              <a:t>语句嵌套结构。</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如果不使用括号，那么</a:t>
            </a:r>
            <a:r>
              <a:rPr lang="en-US" dirty="0" smtClean="0">
                <a:solidFill>
                  <a:srgbClr val="C00000"/>
                </a:solidFill>
                <a:latin typeface="隶书" pitchFamily="49" charset="-122"/>
                <a:ea typeface="隶书" pitchFamily="49" charset="-122"/>
              </a:rPr>
              <a:t>if</a:t>
            </a:r>
            <a:r>
              <a:rPr lang="zh-CN" altLang="en-US" dirty="0" smtClean="0">
                <a:solidFill>
                  <a:srgbClr val="C00000"/>
                </a:solidFill>
                <a:latin typeface="隶书" pitchFamily="49" charset="-122"/>
                <a:ea typeface="隶书" pitchFamily="49" charset="-122"/>
              </a:rPr>
              <a:t>和</a:t>
            </a:r>
            <a:r>
              <a:rPr lang="en-US" dirty="0" smtClean="0">
                <a:solidFill>
                  <a:srgbClr val="C00000"/>
                </a:solidFill>
                <a:latin typeface="隶书" pitchFamily="49" charset="-122"/>
                <a:ea typeface="隶书" pitchFamily="49" charset="-122"/>
              </a:rPr>
              <a:t>else</a:t>
            </a:r>
            <a:r>
              <a:rPr lang="zh-CN" altLang="en-US" dirty="0" smtClean="0">
                <a:solidFill>
                  <a:srgbClr val="C00000"/>
                </a:solidFill>
                <a:latin typeface="隶书" pitchFamily="49" charset="-122"/>
                <a:ea typeface="隶书" pitchFamily="49" charset="-122"/>
              </a:rPr>
              <a:t>的对应关</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系会很容易变乱。当条件语句的语句块中</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只有单条语句时，将这一条语句写到条件</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判断表达式和</a:t>
            </a:r>
            <a:r>
              <a:rPr lang="en-US" dirty="0" smtClean="0">
                <a:solidFill>
                  <a:srgbClr val="C00000"/>
                </a:solidFill>
                <a:latin typeface="隶书" pitchFamily="49" charset="-122"/>
                <a:ea typeface="隶书" pitchFamily="49" charset="-122"/>
              </a:rPr>
              <a:t>else</a:t>
            </a:r>
            <a:r>
              <a:rPr lang="zh-CN" altLang="en-US" dirty="0" smtClean="0">
                <a:solidFill>
                  <a:srgbClr val="C00000"/>
                </a:solidFill>
                <a:latin typeface="隶书" pitchFamily="49" charset="-122"/>
                <a:ea typeface="隶书" pitchFamily="49" charset="-122"/>
              </a:rPr>
              <a:t>的后面并用空格隔开，</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这在</a:t>
            </a:r>
            <a:r>
              <a:rPr lang="en-US" dirty="0" smtClean="0">
                <a:solidFill>
                  <a:srgbClr val="C00000"/>
                </a:solidFill>
                <a:latin typeface="隶书" pitchFamily="49" charset="-122"/>
                <a:ea typeface="隶书" pitchFamily="49" charset="-122"/>
              </a:rPr>
              <a:t>C++</a:t>
            </a:r>
            <a:r>
              <a:rPr lang="zh-CN" altLang="en-US" dirty="0" smtClean="0">
                <a:solidFill>
                  <a:srgbClr val="C00000"/>
                </a:solidFill>
                <a:latin typeface="隶书" pitchFamily="49" charset="-122"/>
                <a:ea typeface="隶书" pitchFamily="49" charset="-122"/>
              </a:rPr>
              <a:t>语法中是允许的。见上面程序中</a:t>
            </a:r>
            <a:endParaRPr lang="en-US" altLang="zh-CN" dirty="0" smtClean="0">
              <a:solidFill>
                <a:srgbClr val="C00000"/>
              </a:solidFill>
              <a:latin typeface="隶书" pitchFamily="49" charset="-122"/>
              <a:ea typeface="隶书" pitchFamily="49" charset="-122"/>
            </a:endParaRPr>
          </a:p>
          <a:p>
            <a:r>
              <a:rPr lang="zh-CN" altLang="en-US" dirty="0" smtClean="0">
                <a:solidFill>
                  <a:srgbClr val="C00000"/>
                </a:solidFill>
                <a:latin typeface="隶书" pitchFamily="49" charset="-122"/>
                <a:ea typeface="隶书" pitchFamily="49" charset="-122"/>
              </a:rPr>
              <a:t>第</a:t>
            </a:r>
            <a:r>
              <a:rPr lang="en-US" dirty="0" smtClean="0">
                <a:solidFill>
                  <a:srgbClr val="C00000"/>
                </a:solidFill>
                <a:latin typeface="隶书" pitchFamily="49" charset="-122"/>
                <a:ea typeface="隶书" pitchFamily="49" charset="-122"/>
              </a:rPr>
              <a:t>8,13,18</a:t>
            </a:r>
            <a:r>
              <a:rPr lang="zh-CN" altLang="en-US" dirty="0" smtClean="0">
                <a:solidFill>
                  <a:srgbClr val="C00000"/>
                </a:solidFill>
                <a:latin typeface="隶书" pitchFamily="49" charset="-122"/>
                <a:ea typeface="隶书" pitchFamily="49" charset="-122"/>
              </a:rPr>
              <a:t>行开始的三个双分支结构代码书写的形式</a:t>
            </a:r>
            <a:r>
              <a:rPr lang="zh-CN" altLang="en-US" dirty="0" smtClean="0"/>
              <a:t>。</a:t>
            </a:r>
          </a:p>
          <a:p>
            <a:pPr algn="ctr"/>
            <a:endParaRPr lang="zh-CN" altLang="en-US"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3.2switch</a:t>
            </a:r>
            <a:r>
              <a:rPr lang="zh-CN" altLang="en-US" b="1" dirty="0" smtClean="0"/>
              <a:t>开关语句</a:t>
            </a:r>
            <a:endParaRPr lang="zh-CN" altLang="en-US" b="1" dirty="0"/>
          </a:p>
        </p:txBody>
      </p:sp>
      <p:sp>
        <p:nvSpPr>
          <p:cNvPr id="3" name="内容占位符 2"/>
          <p:cNvSpPr>
            <a:spLocks noGrp="1"/>
          </p:cNvSpPr>
          <p:nvPr>
            <p:ph idx="1"/>
          </p:nvPr>
        </p:nvSpPr>
        <p:spPr/>
        <p:txBody>
          <a:bodyPr/>
          <a:lstStyle/>
          <a:p>
            <a:pPr>
              <a:buNone/>
            </a:pPr>
            <a:r>
              <a:rPr lang="en-US" altLang="zh-CN" sz="2400" dirty="0" smtClean="0">
                <a:solidFill>
                  <a:srgbClr val="002060"/>
                </a:solidFill>
                <a:latin typeface="幼圆" pitchFamily="49" charset="-122"/>
                <a:ea typeface="幼圆" pitchFamily="49" charset="-122"/>
              </a:rPr>
              <a:t>		</a:t>
            </a:r>
            <a:r>
              <a:rPr lang="zh-CN" altLang="en-US" sz="2400" dirty="0" smtClean="0">
                <a:solidFill>
                  <a:srgbClr val="002060"/>
                </a:solidFill>
                <a:latin typeface="幼圆" pitchFamily="49" charset="-122"/>
                <a:ea typeface="幼圆" pitchFamily="49" charset="-122"/>
              </a:rPr>
              <a:t> </a:t>
            </a:r>
            <a:endParaRPr lang="en-US" altLang="zh-CN" sz="2400" dirty="0" smtClean="0">
              <a:solidFill>
                <a:srgbClr val="002060"/>
              </a:solidFill>
              <a:latin typeface="幼圆" pitchFamily="49" charset="-122"/>
              <a:ea typeface="幼圆" pitchFamily="49" charset="-122"/>
            </a:endParaRPr>
          </a:p>
          <a:p>
            <a:pPr>
              <a:buNone/>
            </a:pPr>
            <a:r>
              <a:rPr lang="en-US" altLang="zh-CN" sz="2400" dirty="0" smtClean="0">
                <a:solidFill>
                  <a:srgbClr val="002060"/>
                </a:solidFill>
                <a:latin typeface="幼圆" pitchFamily="49" charset="-122"/>
                <a:ea typeface="幼圆" pitchFamily="49" charset="-122"/>
              </a:rPr>
              <a:t>		</a:t>
            </a:r>
            <a:r>
              <a:rPr lang="zh-CN" altLang="en-US" sz="2400" dirty="0" smtClean="0">
                <a:solidFill>
                  <a:srgbClr val="002060"/>
                </a:solidFill>
                <a:latin typeface="幼圆" pitchFamily="49" charset="-122"/>
                <a:ea typeface="幼圆" pitchFamily="49" charset="-122"/>
              </a:rPr>
              <a:t>在</a:t>
            </a:r>
            <a:r>
              <a:rPr lang="en-US" sz="2400" dirty="0" smtClean="0">
                <a:solidFill>
                  <a:srgbClr val="002060"/>
                </a:solidFill>
                <a:latin typeface="幼圆" pitchFamily="49" charset="-122"/>
                <a:ea typeface="幼圆" pitchFamily="49" charset="-122"/>
              </a:rPr>
              <a:t>C++</a:t>
            </a:r>
            <a:r>
              <a:rPr lang="zh-CN" altLang="en-US" sz="2400" dirty="0" smtClean="0">
                <a:solidFill>
                  <a:srgbClr val="002060"/>
                </a:solidFill>
                <a:latin typeface="幼圆" pitchFamily="49" charset="-122"/>
                <a:ea typeface="幼圆" pitchFamily="49" charset="-122"/>
              </a:rPr>
              <a:t>语言程序中，运用多级</a:t>
            </a:r>
            <a:r>
              <a:rPr lang="en-US" sz="2400" dirty="0" smtClean="0">
                <a:solidFill>
                  <a:srgbClr val="002060"/>
                </a:solidFill>
                <a:latin typeface="幼圆" pitchFamily="49" charset="-122"/>
                <a:ea typeface="幼圆" pitchFamily="49" charset="-122"/>
              </a:rPr>
              <a:t>if-else</a:t>
            </a:r>
            <a:r>
              <a:rPr lang="zh-CN" altLang="en-US" sz="2400" dirty="0" smtClean="0">
                <a:solidFill>
                  <a:srgbClr val="002060"/>
                </a:solidFill>
                <a:latin typeface="幼圆" pitchFamily="49" charset="-122"/>
                <a:ea typeface="幼圆" pitchFamily="49" charset="-122"/>
              </a:rPr>
              <a:t>是为了那些可能需要进行多级判断才能做出选择的情况。如前面</a:t>
            </a:r>
            <a:r>
              <a:rPr lang="en-US" sz="2400" dirty="0" smtClean="0">
                <a:solidFill>
                  <a:srgbClr val="002060"/>
                </a:solidFill>
                <a:latin typeface="幼圆" pitchFamily="49" charset="-122"/>
                <a:ea typeface="幼圆" pitchFamily="49" charset="-122"/>
              </a:rPr>
              <a:t>3.1.4</a:t>
            </a:r>
            <a:r>
              <a:rPr lang="zh-CN" altLang="en-US" sz="2400" dirty="0" smtClean="0">
                <a:solidFill>
                  <a:srgbClr val="002060"/>
                </a:solidFill>
                <a:latin typeface="幼圆" pitchFamily="49" charset="-122"/>
                <a:ea typeface="幼圆" pitchFamily="49" charset="-122"/>
              </a:rPr>
              <a:t>节中例</a:t>
            </a:r>
            <a:r>
              <a:rPr lang="en-US" sz="2400" dirty="0" smtClean="0">
                <a:solidFill>
                  <a:srgbClr val="002060"/>
                </a:solidFill>
                <a:latin typeface="幼圆" pitchFamily="49" charset="-122"/>
                <a:ea typeface="幼圆" pitchFamily="49" charset="-122"/>
              </a:rPr>
              <a:t>3.7</a:t>
            </a:r>
            <a:r>
              <a:rPr lang="zh-CN" altLang="en-US" sz="2400" dirty="0" smtClean="0">
                <a:solidFill>
                  <a:srgbClr val="002060"/>
                </a:solidFill>
                <a:latin typeface="幼圆" pitchFamily="49" charset="-122"/>
                <a:ea typeface="幼圆" pitchFamily="49" charset="-122"/>
              </a:rPr>
              <a:t>所讲的例子。如果正好</a:t>
            </a:r>
            <a:r>
              <a:rPr lang="en-US" sz="2400" dirty="0" smtClean="0">
                <a:solidFill>
                  <a:srgbClr val="002060"/>
                </a:solidFill>
                <a:latin typeface="幼圆" pitchFamily="49" charset="-122"/>
                <a:ea typeface="幼圆" pitchFamily="49" charset="-122"/>
              </a:rPr>
              <a:t>x</a:t>
            </a:r>
            <a:r>
              <a:rPr lang="zh-CN" altLang="en-US" sz="2400" dirty="0" smtClean="0">
                <a:solidFill>
                  <a:srgbClr val="002060"/>
                </a:solidFill>
                <a:latin typeface="幼圆" pitchFamily="49" charset="-122"/>
                <a:ea typeface="幼圆" pitchFamily="49" charset="-122"/>
              </a:rPr>
              <a:t>的值是大于且等于</a:t>
            </a:r>
            <a:r>
              <a:rPr lang="en-US" sz="2400" dirty="0" smtClean="0">
                <a:solidFill>
                  <a:srgbClr val="002060"/>
                </a:solidFill>
                <a:latin typeface="幼圆" pitchFamily="49" charset="-122"/>
                <a:ea typeface="幼圆" pitchFamily="49" charset="-122"/>
              </a:rPr>
              <a:t>4</a:t>
            </a:r>
            <a:r>
              <a:rPr lang="zh-CN" altLang="en-US" sz="2400" dirty="0" smtClean="0">
                <a:solidFill>
                  <a:srgbClr val="002060"/>
                </a:solidFill>
                <a:latin typeface="幼圆" pitchFamily="49" charset="-122"/>
                <a:ea typeface="幼圆" pitchFamily="49" charset="-122"/>
              </a:rPr>
              <a:t>时，程序照样还得从最开始的条件分支语句</a:t>
            </a:r>
            <a:r>
              <a:rPr lang="en-US" sz="2400" dirty="0" smtClean="0">
                <a:solidFill>
                  <a:srgbClr val="002060"/>
                </a:solidFill>
                <a:latin typeface="幼圆" pitchFamily="49" charset="-122"/>
                <a:ea typeface="幼圆" pitchFamily="49" charset="-122"/>
              </a:rPr>
              <a:t>if</a:t>
            </a:r>
            <a:r>
              <a:rPr lang="zh-CN" altLang="en-US" sz="2400" dirty="0" smtClean="0">
                <a:solidFill>
                  <a:srgbClr val="002060"/>
                </a:solidFill>
                <a:latin typeface="幼圆" pitchFamily="49" charset="-122"/>
                <a:ea typeface="幼圆" pitchFamily="49" charset="-122"/>
              </a:rPr>
              <a:t>（表达式）开始进行判断，一直要做到最后的</a:t>
            </a:r>
            <a:r>
              <a:rPr lang="en-US" sz="2400" dirty="0" smtClean="0">
                <a:solidFill>
                  <a:srgbClr val="002060"/>
                </a:solidFill>
                <a:latin typeface="幼圆" pitchFamily="49" charset="-122"/>
                <a:ea typeface="幼圆" pitchFamily="49" charset="-122"/>
              </a:rPr>
              <a:t>else</a:t>
            </a:r>
            <a:r>
              <a:rPr lang="zh-CN" altLang="en-US" sz="2400" dirty="0" smtClean="0">
                <a:solidFill>
                  <a:srgbClr val="002060"/>
                </a:solidFill>
                <a:latin typeface="幼圆" pitchFamily="49" charset="-122"/>
                <a:ea typeface="幼圆" pitchFamily="49" charset="-122"/>
              </a:rPr>
              <a:t>分支结构才会结束整个的分支结构中所有条件判断的过程。为了简化这种多级判断的过程，</a:t>
            </a:r>
            <a:r>
              <a:rPr lang="en-US" sz="2400" dirty="0" smtClean="0">
                <a:solidFill>
                  <a:srgbClr val="002060"/>
                </a:solidFill>
                <a:latin typeface="幼圆" pitchFamily="49" charset="-122"/>
                <a:ea typeface="幼圆" pitchFamily="49" charset="-122"/>
              </a:rPr>
              <a:t>C++</a:t>
            </a:r>
            <a:r>
              <a:rPr lang="zh-CN" altLang="en-US" sz="2400" dirty="0" smtClean="0">
                <a:solidFill>
                  <a:srgbClr val="002060"/>
                </a:solidFill>
                <a:latin typeface="幼圆" pitchFamily="49" charset="-122"/>
                <a:ea typeface="幼圆" pitchFamily="49" charset="-122"/>
              </a:rPr>
              <a:t>语言又提供了另一种多分支结构的形式，称作</a:t>
            </a:r>
            <a:r>
              <a:rPr lang="en-US" sz="2400" dirty="0" smtClean="0">
                <a:solidFill>
                  <a:srgbClr val="002060"/>
                </a:solidFill>
                <a:latin typeface="幼圆" pitchFamily="49" charset="-122"/>
                <a:ea typeface="幼圆" pitchFamily="49" charset="-122"/>
              </a:rPr>
              <a:t>switch</a:t>
            </a:r>
            <a:r>
              <a:rPr lang="zh-CN" altLang="en-US" sz="2400" dirty="0" smtClean="0">
                <a:solidFill>
                  <a:srgbClr val="002060"/>
                </a:solidFill>
                <a:latin typeface="幼圆" pitchFamily="49" charset="-122"/>
                <a:ea typeface="幼圆" pitchFamily="49" charset="-122"/>
              </a:rPr>
              <a:t>开关语句。</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1. switch</a:t>
            </a:r>
            <a:r>
              <a:rPr lang="zh-CN" altLang="en-US" b="1" dirty="0" smtClean="0">
                <a:solidFill>
                  <a:srgbClr val="002060"/>
                </a:solidFill>
                <a:latin typeface="华文行楷" pitchFamily="2" charset="-122"/>
                <a:ea typeface="华文行楷" pitchFamily="2" charset="-122"/>
              </a:rPr>
              <a:t>语句的格式特点及执行流程</a:t>
            </a:r>
          </a:p>
          <a:p>
            <a:r>
              <a:rPr lang="en-US" sz="2000" dirty="0" smtClean="0">
                <a:solidFill>
                  <a:schemeClr val="tx2">
                    <a:lumMod val="40000"/>
                    <a:lumOff val="60000"/>
                  </a:schemeClr>
                </a:solidFill>
                <a:latin typeface="隶书" pitchFamily="49" charset="-122"/>
                <a:ea typeface="隶书" pitchFamily="49" charset="-122"/>
              </a:rPr>
              <a:t>switch</a:t>
            </a:r>
            <a:r>
              <a:rPr lang="zh-CN" altLang="en-US" sz="2000" dirty="0" smtClean="0">
                <a:solidFill>
                  <a:schemeClr val="tx2">
                    <a:lumMod val="40000"/>
                    <a:lumOff val="60000"/>
                  </a:schemeClr>
                </a:solidFill>
                <a:latin typeface="隶书" pitchFamily="49" charset="-122"/>
                <a:ea typeface="隶书" pitchFamily="49" charset="-122"/>
              </a:rPr>
              <a:t>开关语句的几个关键字：</a:t>
            </a:r>
            <a:r>
              <a:rPr lang="en-US" sz="2000" dirty="0" smtClean="0">
                <a:solidFill>
                  <a:schemeClr val="tx2">
                    <a:lumMod val="40000"/>
                    <a:lumOff val="60000"/>
                  </a:schemeClr>
                </a:solidFill>
                <a:latin typeface="隶书" pitchFamily="49" charset="-122"/>
                <a:ea typeface="隶书" pitchFamily="49" charset="-122"/>
              </a:rPr>
              <a:t>switch</a:t>
            </a:r>
            <a:r>
              <a:rPr lang="zh-CN" altLang="en-US" sz="2000" dirty="0" smtClean="0">
                <a:solidFill>
                  <a:schemeClr val="tx2">
                    <a:lumMod val="40000"/>
                    <a:lumOff val="60000"/>
                  </a:schemeClr>
                </a:solidFill>
                <a:latin typeface="隶书" pitchFamily="49" charset="-122"/>
                <a:ea typeface="隶书" pitchFamily="49" charset="-122"/>
              </a:rPr>
              <a:t>、</a:t>
            </a:r>
            <a:r>
              <a:rPr lang="en-US" sz="2000" dirty="0" smtClean="0">
                <a:solidFill>
                  <a:schemeClr val="tx2">
                    <a:lumMod val="40000"/>
                    <a:lumOff val="60000"/>
                  </a:schemeClr>
                </a:solidFill>
                <a:latin typeface="隶书" pitchFamily="49" charset="-122"/>
                <a:ea typeface="隶书" pitchFamily="49" charset="-122"/>
              </a:rPr>
              <a:t>case</a:t>
            </a:r>
            <a:r>
              <a:rPr lang="zh-CN" altLang="en-US" sz="2000" dirty="0" smtClean="0">
                <a:solidFill>
                  <a:schemeClr val="tx2">
                    <a:lumMod val="40000"/>
                    <a:lumOff val="60000"/>
                  </a:schemeClr>
                </a:solidFill>
                <a:latin typeface="隶书" pitchFamily="49" charset="-122"/>
                <a:ea typeface="隶书" pitchFamily="49" charset="-122"/>
              </a:rPr>
              <a:t>、</a:t>
            </a:r>
            <a:r>
              <a:rPr lang="en-US" sz="2000" dirty="0" smtClean="0">
                <a:solidFill>
                  <a:schemeClr val="tx2">
                    <a:lumMod val="40000"/>
                    <a:lumOff val="60000"/>
                  </a:schemeClr>
                </a:solidFill>
                <a:latin typeface="隶书" pitchFamily="49" charset="-122"/>
                <a:ea typeface="隶书" pitchFamily="49" charset="-122"/>
              </a:rPr>
              <a:t>break</a:t>
            </a:r>
            <a:r>
              <a:rPr lang="zh-CN" altLang="en-US" sz="2000" dirty="0" smtClean="0">
                <a:solidFill>
                  <a:schemeClr val="tx2">
                    <a:lumMod val="40000"/>
                    <a:lumOff val="60000"/>
                  </a:schemeClr>
                </a:solidFill>
                <a:latin typeface="隶书" pitchFamily="49" charset="-122"/>
                <a:ea typeface="隶书" pitchFamily="49" charset="-122"/>
              </a:rPr>
              <a:t>、</a:t>
            </a:r>
            <a:r>
              <a:rPr lang="en-US" sz="2000" dirty="0" smtClean="0">
                <a:solidFill>
                  <a:schemeClr val="tx2">
                    <a:lumMod val="40000"/>
                    <a:lumOff val="60000"/>
                  </a:schemeClr>
                </a:solidFill>
                <a:latin typeface="隶书" pitchFamily="49" charset="-122"/>
                <a:ea typeface="隶书" pitchFamily="49" charset="-122"/>
              </a:rPr>
              <a:t>default</a:t>
            </a:r>
            <a:r>
              <a:rPr lang="zh-CN" altLang="en-US" sz="2000" dirty="0" smtClean="0">
                <a:solidFill>
                  <a:schemeClr val="tx2">
                    <a:lumMod val="40000"/>
                    <a:lumOff val="60000"/>
                  </a:schemeClr>
                </a:solidFill>
                <a:latin typeface="隶书" pitchFamily="49" charset="-122"/>
                <a:ea typeface="隶书" pitchFamily="49" charset="-122"/>
              </a:rPr>
              <a:t>。</a:t>
            </a:r>
          </a:p>
          <a:p>
            <a:pPr>
              <a:buNone/>
            </a:pPr>
            <a:r>
              <a:rPr lang="en-US" sz="1600" dirty="0" smtClean="0">
                <a:latin typeface="幼圆" pitchFamily="49" charset="-122"/>
                <a:ea typeface="幼圆" pitchFamily="49" charset="-122"/>
              </a:rPr>
              <a:t>switch(</a:t>
            </a:r>
            <a:r>
              <a:rPr lang="zh-CN" altLang="en-US" sz="1600" dirty="0" smtClean="0">
                <a:latin typeface="幼圆" pitchFamily="49" charset="-122"/>
                <a:ea typeface="幼圆" pitchFamily="49" charset="-122"/>
              </a:rPr>
              <a:t>整型变量或字符型变量</a:t>
            </a:r>
            <a:r>
              <a:rPr lang="en-US" sz="1600"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case </a:t>
            </a:r>
            <a:r>
              <a:rPr lang="zh-CN" altLang="en-US" sz="1600" dirty="0" smtClean="0">
                <a:latin typeface="幼圆" pitchFamily="49" charset="-122"/>
                <a:ea typeface="幼圆" pitchFamily="49" charset="-122"/>
              </a:rPr>
              <a:t>常量表达式</a:t>
            </a:r>
            <a:r>
              <a:rPr lang="en-US" sz="1600" dirty="0" smtClean="0">
                <a:latin typeface="幼圆" pitchFamily="49" charset="-122"/>
                <a:ea typeface="幼圆" pitchFamily="49" charset="-122"/>
              </a:rPr>
              <a:t>1 </a:t>
            </a:r>
            <a:r>
              <a:rPr lang="zh-CN" altLang="en-US" sz="1600" dirty="0" smtClean="0">
                <a:latin typeface="幼圆" pitchFamily="49" charset="-122"/>
                <a:ea typeface="幼圆" pitchFamily="49" charset="-122"/>
              </a:rPr>
              <a:t>：</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变量的取值只能是整形或字符型的常量或常量表达式</a:t>
            </a:r>
          </a:p>
          <a:p>
            <a:pPr>
              <a:buNone/>
            </a:pPr>
            <a:r>
              <a:rPr lang="zh-CN" altLang="en-US" sz="1600" dirty="0" smtClean="0">
                <a:latin typeface="幼圆" pitchFamily="49" charset="-122"/>
                <a:ea typeface="幼圆" pitchFamily="49" charset="-122"/>
              </a:rPr>
              <a:t>        分支语句序列一</a:t>
            </a:r>
            <a:r>
              <a:rPr lang="en-US" sz="1600" dirty="0" smtClean="0">
                <a:latin typeface="幼圆" pitchFamily="49" charset="-122"/>
                <a:ea typeface="幼圆" pitchFamily="49" charset="-122"/>
              </a:rPr>
              <a:t>;break; </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case</a:t>
            </a:r>
            <a:r>
              <a:rPr lang="zh-CN" altLang="en-US" sz="1600" dirty="0" smtClean="0">
                <a:latin typeface="幼圆" pitchFamily="49" charset="-122"/>
                <a:ea typeface="幼圆" pitchFamily="49" charset="-122"/>
              </a:rPr>
              <a:t>常量表达式</a:t>
            </a:r>
            <a:r>
              <a:rPr lang="en-US" sz="1600" dirty="0" smtClean="0">
                <a:latin typeface="幼圆" pitchFamily="49" charset="-122"/>
                <a:ea typeface="幼圆" pitchFamily="49" charset="-122"/>
              </a:rPr>
              <a:t>2 </a:t>
            </a:r>
            <a:r>
              <a:rPr lang="zh-CN" altLang="en-US" sz="1600" dirty="0" smtClean="0">
                <a:latin typeface="幼圆" pitchFamily="49" charset="-122"/>
                <a:ea typeface="幼圆" pitchFamily="49" charset="-122"/>
              </a:rPr>
              <a:t>：</a:t>
            </a:r>
          </a:p>
          <a:p>
            <a:pPr>
              <a:buNone/>
            </a:pPr>
            <a:r>
              <a:rPr lang="zh-CN" altLang="en-US" sz="1600" dirty="0" smtClean="0">
                <a:latin typeface="幼圆" pitchFamily="49" charset="-122"/>
                <a:ea typeface="幼圆" pitchFamily="49" charset="-122"/>
              </a:rPr>
              <a:t>        分支语句序列二</a:t>
            </a:r>
            <a:r>
              <a:rPr lang="en-US" sz="1600" dirty="0" smtClean="0">
                <a:latin typeface="幼圆" pitchFamily="49" charset="-122"/>
                <a:ea typeface="幼圆" pitchFamily="49" charset="-122"/>
              </a:rPr>
              <a:t>;break;  </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case</a:t>
            </a:r>
            <a:r>
              <a:rPr lang="zh-CN" altLang="en-US" sz="1600" dirty="0" smtClean="0">
                <a:latin typeface="幼圆" pitchFamily="49" charset="-122"/>
                <a:ea typeface="幼圆" pitchFamily="49" charset="-122"/>
              </a:rPr>
              <a:t>常量表达式</a:t>
            </a:r>
            <a:r>
              <a:rPr lang="en-US" sz="1600" dirty="0" smtClean="0">
                <a:latin typeface="幼圆" pitchFamily="49" charset="-122"/>
                <a:ea typeface="幼圆" pitchFamily="49" charset="-122"/>
              </a:rPr>
              <a:t>n</a:t>
            </a:r>
            <a:r>
              <a:rPr lang="zh-CN" altLang="en-US" sz="1600" dirty="0" smtClean="0">
                <a:latin typeface="幼圆" pitchFamily="49" charset="-122"/>
                <a:ea typeface="幼圆" pitchFamily="49" charset="-122"/>
              </a:rPr>
              <a:t>：</a:t>
            </a:r>
          </a:p>
          <a:p>
            <a:pPr>
              <a:buNone/>
            </a:pPr>
            <a:r>
              <a:rPr lang="zh-CN" altLang="en-US" sz="1600" dirty="0" smtClean="0">
                <a:latin typeface="幼圆" pitchFamily="49" charset="-122"/>
                <a:ea typeface="幼圆" pitchFamily="49" charset="-122"/>
              </a:rPr>
              <a:t>        分支语句序列</a:t>
            </a:r>
            <a:r>
              <a:rPr lang="en-US" sz="1600" dirty="0" err="1" smtClean="0">
                <a:latin typeface="幼圆" pitchFamily="49" charset="-122"/>
                <a:ea typeface="幼圆" pitchFamily="49" charset="-122"/>
              </a:rPr>
              <a:t>n;break</a:t>
            </a:r>
            <a:r>
              <a:rPr lang="en-US" sz="1600"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default :</a:t>
            </a:r>
            <a:r>
              <a:rPr lang="zh-CN" altLang="en-US" sz="1600" dirty="0" smtClean="0">
                <a:latin typeface="幼圆" pitchFamily="49" charset="-122"/>
                <a:ea typeface="幼圆" pitchFamily="49" charset="-122"/>
              </a:rPr>
              <a:t>最后分支语句序列</a:t>
            </a:r>
            <a:r>
              <a:rPr lang="en-US" sz="1600"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zh-CN" altLang="en-US" sz="1600" dirty="0" smtClean="0">
                <a:latin typeface="幼圆" pitchFamily="49" charset="-122"/>
                <a:ea typeface="幼圆" pitchFamily="49" charset="-122"/>
              </a:rPr>
              <a:t>｝</a:t>
            </a:r>
            <a:r>
              <a:rPr lang="en-US" sz="1600" dirty="0" smtClean="0">
                <a:latin typeface="幼圆" pitchFamily="49" charset="-122"/>
                <a:ea typeface="幼圆" pitchFamily="49" charset="-122"/>
              </a:rPr>
              <a:t>    </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此右大括号</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为</a:t>
            </a:r>
            <a:r>
              <a:rPr lang="en-US" sz="1600" dirty="0" smtClean="0">
                <a:solidFill>
                  <a:srgbClr val="00B050"/>
                </a:solidFill>
                <a:latin typeface="幼圆" pitchFamily="49" charset="-122"/>
                <a:ea typeface="幼圆" pitchFamily="49" charset="-122"/>
              </a:rPr>
              <a:t>switch</a:t>
            </a:r>
            <a:r>
              <a:rPr lang="zh-CN" altLang="en-US" sz="1600" dirty="0" smtClean="0">
                <a:solidFill>
                  <a:srgbClr val="00B050"/>
                </a:solidFill>
                <a:latin typeface="幼圆" pitchFamily="49" charset="-122"/>
                <a:ea typeface="幼圆" pitchFamily="49" charset="-122"/>
              </a:rPr>
              <a:t>语句的结束符</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r>
              <a:rPr lang="en-US" altLang="zh-CN" b="1" dirty="0" smtClean="0">
                <a:solidFill>
                  <a:srgbClr val="0070C0"/>
                </a:solidFill>
                <a:latin typeface="楷体" pitchFamily="49" charset="-122"/>
                <a:ea typeface="楷体" pitchFamily="49" charset="-122"/>
              </a:rPr>
              <a:t>【</a:t>
            </a:r>
            <a:r>
              <a:rPr lang="zh-CN" altLang="en-US" b="1" dirty="0" smtClean="0">
                <a:solidFill>
                  <a:srgbClr val="0070C0"/>
                </a:solidFill>
                <a:latin typeface="楷体" pitchFamily="49" charset="-122"/>
                <a:ea typeface="楷体" pitchFamily="49" charset="-122"/>
              </a:rPr>
              <a:t>例</a:t>
            </a:r>
            <a:r>
              <a:rPr lang="en-US" b="1" dirty="0" smtClean="0">
                <a:solidFill>
                  <a:srgbClr val="0070C0"/>
                </a:solidFill>
                <a:latin typeface="楷体" pitchFamily="49" charset="-122"/>
                <a:ea typeface="楷体" pitchFamily="49" charset="-122"/>
              </a:rPr>
              <a:t>3.9</a:t>
            </a:r>
            <a:r>
              <a:rPr lang="en-US" altLang="zh-CN" b="1" dirty="0" smtClean="0">
                <a:solidFill>
                  <a:srgbClr val="0070C0"/>
                </a:solidFill>
                <a:latin typeface="楷体" pitchFamily="49" charset="-122"/>
                <a:ea typeface="楷体" pitchFamily="49" charset="-122"/>
              </a:rPr>
              <a:t>】</a:t>
            </a:r>
            <a:r>
              <a:rPr lang="zh-CN" altLang="en-US" b="1" dirty="0" smtClean="0">
                <a:solidFill>
                  <a:srgbClr val="0070C0"/>
                </a:solidFill>
                <a:latin typeface="楷体" pitchFamily="49" charset="-122"/>
                <a:ea typeface="楷体" pitchFamily="49" charset="-122"/>
              </a:rPr>
              <a:t>网站访问方式调查程序。要求模拟一个网上调查。它要求网友输入数字以选择自己是如何知道当前访问的网页的。程序根据网友输入，打出相应结果。</a:t>
            </a:r>
            <a:endParaRPr lang="zh-CN" altLang="en-US" dirty="0" smtClean="0">
              <a:solidFill>
                <a:srgbClr val="0070C0"/>
              </a:solidFill>
              <a:latin typeface="楷体" pitchFamily="49" charset="-122"/>
              <a:ea typeface="楷体"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a:xfrm>
            <a:off x="107504" y="1052736"/>
            <a:ext cx="3960440" cy="5400600"/>
          </a:xfrm>
          <a:ln>
            <a:solidFill>
              <a:schemeClr val="tx1"/>
            </a:solidFill>
          </a:ln>
        </p:spPr>
        <p:txBody>
          <a:bodyPr/>
          <a:lstStyle/>
          <a:p>
            <a:pPr marL="0" indent="0">
              <a:buNone/>
            </a:pPr>
            <a:r>
              <a:rPr lang="en-US" sz="1400" dirty="0" smtClean="0">
                <a:latin typeface="幼圆" pitchFamily="49" charset="-122"/>
                <a:ea typeface="幼圆" pitchFamily="49" charset="-122"/>
              </a:rPr>
              <a:t>#include &lt;</a:t>
            </a:r>
            <a:r>
              <a:rPr lang="en-US" sz="1400" dirty="0" err="1" smtClean="0">
                <a:latin typeface="幼圆" pitchFamily="49" charset="-122"/>
                <a:ea typeface="幼圆" pitchFamily="49" charset="-122"/>
              </a:rPr>
              <a:t>iostream</a:t>
            </a:r>
            <a:r>
              <a:rPr lang="en-US" sz="1400" dirty="0" smtClean="0">
                <a:latin typeface="幼圆" pitchFamily="49" charset="-122"/>
                <a:ea typeface="幼圆" pitchFamily="49" charset="-122"/>
              </a:rPr>
              <a:t>&gt;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using namespace std;</a:t>
            </a:r>
            <a:endParaRPr lang="zh-CN" altLang="en-US" sz="1400" dirty="0" smtClean="0">
              <a:latin typeface="幼圆" pitchFamily="49" charset="-122"/>
              <a:ea typeface="幼圆" pitchFamily="49" charset="-122"/>
            </a:endParaRPr>
          </a:p>
          <a:p>
            <a:pPr marL="0" indent="0">
              <a:buNone/>
            </a:pPr>
            <a:r>
              <a:rPr lang="en-US" sz="1400" dirty="0" err="1" smtClean="0">
                <a:latin typeface="幼圆" pitchFamily="49" charset="-122"/>
                <a:ea typeface="幼圆" pitchFamily="49" charset="-122"/>
              </a:rPr>
              <a:t>int</a:t>
            </a:r>
            <a:r>
              <a:rPr lang="en-US" sz="1400" dirty="0" smtClean="0">
                <a:latin typeface="幼圆" pitchFamily="49" charset="-122"/>
                <a:ea typeface="幼圆" pitchFamily="49" charset="-122"/>
              </a:rPr>
              <a:t> main()</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intwhatWay</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a:t>
            </a:r>
            <a:r>
              <a:rPr lang="zh-CN" altLang="en-US" sz="1400" dirty="0" smtClean="0">
                <a:latin typeface="幼圆" pitchFamily="49" charset="-122"/>
                <a:ea typeface="幼圆" pitchFamily="49" charset="-122"/>
              </a:rPr>
              <a:t>请输入序号，选择您如何来到本网站。</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"1) ---- </a:t>
            </a:r>
            <a:r>
              <a:rPr lang="zh-CN" altLang="en-US" sz="1400" dirty="0" smtClean="0">
                <a:latin typeface="幼圆" pitchFamily="49" charset="-122"/>
                <a:ea typeface="幼圆" pitchFamily="49" charset="-122"/>
              </a:rPr>
              <a:t>通过百度搜索引擎</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"2) ---- </a:t>
            </a:r>
            <a:r>
              <a:rPr lang="zh-CN" altLang="en-US" sz="1400" dirty="0" smtClean="0">
                <a:latin typeface="幼圆" pitchFamily="49" charset="-122"/>
                <a:ea typeface="幼圆" pitchFamily="49" charset="-122"/>
              </a:rPr>
              <a:t>通过网友微博</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"3) ---- </a:t>
            </a:r>
            <a:r>
              <a:rPr lang="zh-CN" altLang="en-US" sz="1400" dirty="0" smtClean="0">
                <a:latin typeface="幼圆" pitchFamily="49" charset="-122"/>
                <a:ea typeface="幼圆" pitchFamily="49" charset="-122"/>
              </a:rPr>
              <a:t>通过网友微信</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"4) ---- </a:t>
            </a:r>
            <a:r>
              <a:rPr lang="zh-CN" altLang="en-US" sz="1400" dirty="0" smtClean="0">
                <a:latin typeface="幼圆" pitchFamily="49" charset="-122"/>
                <a:ea typeface="幼圆" pitchFamily="49" charset="-122"/>
              </a:rPr>
              <a:t>通过报刊、杂志</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cout</a:t>
            </a:r>
            <a:r>
              <a:rPr lang="en-US" sz="1400" dirty="0" smtClean="0">
                <a:latin typeface="幼圆" pitchFamily="49" charset="-122"/>
                <a:ea typeface="幼圆" pitchFamily="49" charset="-122"/>
              </a:rPr>
              <a:t> &lt;&lt; "5) ---- </a:t>
            </a:r>
            <a:r>
              <a:rPr lang="zh-CN" altLang="en-US" sz="1400" dirty="0" smtClean="0">
                <a:latin typeface="幼圆" pitchFamily="49" charset="-122"/>
                <a:ea typeface="幼圆" pitchFamily="49" charset="-122"/>
              </a:rPr>
              <a:t>通过其他方法</a:t>
            </a:r>
            <a:r>
              <a:rPr lang="en-US" sz="1400" dirty="0" smtClean="0">
                <a:latin typeface="幼圆" pitchFamily="49" charset="-122"/>
                <a:ea typeface="幼圆" pitchFamily="49" charset="-122"/>
              </a:rPr>
              <a:t>" &lt;&lt; </a:t>
            </a:r>
            <a:r>
              <a:rPr lang="en-US" sz="1400" dirty="0" err="1" smtClean="0">
                <a:latin typeface="幼圆" pitchFamily="49" charset="-122"/>
                <a:ea typeface="幼圆" pitchFamily="49" charset="-122"/>
              </a:rPr>
              <a:t>endl</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sz="1400" dirty="0" err="1" smtClean="0">
                <a:latin typeface="幼圆" pitchFamily="49" charset="-122"/>
                <a:ea typeface="幼圆" pitchFamily="49" charset="-122"/>
              </a:rPr>
              <a:t>cin</a:t>
            </a:r>
            <a:r>
              <a:rPr lang="en-US" sz="1400" dirty="0" smtClean="0">
                <a:latin typeface="幼圆" pitchFamily="49" charset="-122"/>
                <a:ea typeface="幼圆" pitchFamily="49" charset="-122"/>
              </a:rPr>
              <a:t>&gt;&gt;</a:t>
            </a:r>
            <a:r>
              <a:rPr lang="en-US" sz="1400" dirty="0" err="1" smtClean="0">
                <a:latin typeface="幼圆" pitchFamily="49" charset="-122"/>
                <a:ea typeface="幼圆" pitchFamily="49" charset="-122"/>
              </a:rPr>
              <a:t>whatWay</a:t>
            </a:r>
            <a:r>
              <a:rPr lang="en-US" sz="14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marL="0" indent="0">
              <a:buNone/>
            </a:pPr>
            <a:r>
              <a:rPr lang="en-US" sz="1400" dirty="0" smtClean="0">
                <a:latin typeface="幼圆" pitchFamily="49" charset="-122"/>
                <a:ea typeface="幼圆" pitchFamily="49" charset="-122"/>
              </a:rPr>
              <a:t>    </a:t>
            </a:r>
            <a:r>
              <a:rPr lang="en-US" altLang="zh-CN" sz="1400" dirty="0">
                <a:latin typeface="幼圆" pitchFamily="49" charset="-122"/>
                <a:ea typeface="幼圆" pitchFamily="49" charset="-122"/>
              </a:rPr>
              <a:t>switch(</a:t>
            </a:r>
            <a:r>
              <a:rPr lang="en-US" altLang="zh-CN" sz="1400" dirty="0" err="1">
                <a:latin typeface="幼圆" pitchFamily="49" charset="-122"/>
                <a:ea typeface="幼圆" pitchFamily="49" charset="-122"/>
              </a:rPr>
              <a:t>whatWay</a:t>
            </a:r>
            <a:r>
              <a:rPr lang="en-US" altLang="zh-CN" sz="1400" dirty="0">
                <a:latin typeface="幼圆" pitchFamily="49" charset="-122"/>
                <a:ea typeface="幼圆" pitchFamily="49" charset="-122"/>
              </a:rPr>
              <a:t>)</a:t>
            </a:r>
            <a:endParaRPr lang="zh-CN" altLang="en-US" sz="1400" dirty="0">
              <a:latin typeface="幼圆" pitchFamily="49" charset="-122"/>
              <a:ea typeface="幼圆" pitchFamily="49" charset="-122"/>
            </a:endParaRPr>
          </a:p>
          <a:p>
            <a:pPr marL="0" indent="0">
              <a:buNone/>
            </a:pPr>
            <a:r>
              <a:rPr lang="en-US" altLang="zh-CN" sz="1400" dirty="0" smtClean="0">
                <a:latin typeface="幼圆" pitchFamily="49" charset="-122"/>
                <a:ea typeface="幼圆" pitchFamily="49" charset="-122"/>
              </a:rPr>
              <a:t>    {</a:t>
            </a:r>
            <a:endParaRPr lang="zh-CN" altLang="en-US" sz="1400" dirty="0">
              <a:latin typeface="幼圆" pitchFamily="49" charset="-122"/>
              <a:ea typeface="幼圆" pitchFamily="49" charset="-122"/>
            </a:endParaRPr>
          </a:p>
          <a:p>
            <a:pPr marL="0" indent="0">
              <a:buNone/>
            </a:pPr>
            <a:endParaRPr lang="zh-CN" altLang="en-US" sz="140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内容占位符 2"/>
          <p:cNvSpPr txBox="1">
            <a:spLocks/>
          </p:cNvSpPr>
          <p:nvPr/>
        </p:nvSpPr>
        <p:spPr bwMode="auto">
          <a:xfrm>
            <a:off x="4139952" y="1052736"/>
            <a:ext cx="5004048" cy="54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marL="0" indent="0">
              <a:buNone/>
            </a:pPr>
            <a:r>
              <a:rPr lang="en-US" sz="1400" kern="0" dirty="0" smtClean="0">
                <a:latin typeface="幼圆" pitchFamily="49" charset="-122"/>
                <a:ea typeface="幼圆" pitchFamily="49" charset="-122"/>
              </a:rPr>
              <a:t> case 1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 "</a:t>
            </a:r>
            <a:r>
              <a:rPr lang="zh-CN" altLang="en-US" sz="1400" kern="0" dirty="0" smtClean="0">
                <a:latin typeface="幼圆" pitchFamily="49" charset="-122"/>
                <a:ea typeface="幼圆" pitchFamily="49" charset="-122"/>
              </a:rPr>
              <a:t>您是通过百度搜索引擎来到本网站的。</a:t>
            </a:r>
            <a:r>
              <a:rPr lang="en-US" sz="1400" kern="0" dirty="0" smtClean="0">
                <a:latin typeface="幼圆" pitchFamily="49" charset="-122"/>
                <a:ea typeface="幼圆" pitchFamily="49" charset="-122"/>
              </a:rPr>
              <a:t>" &lt;&lt; </a:t>
            </a:r>
            <a:r>
              <a:rPr lang="en-US" sz="1400" kern="0" dirty="0" err="1" smtClean="0">
                <a:latin typeface="幼圆" pitchFamily="49" charset="-122"/>
                <a:ea typeface="幼圆" pitchFamily="49" charset="-122"/>
              </a:rPr>
              <a:t>endl;break</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case 2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 "</a:t>
            </a:r>
            <a:r>
              <a:rPr lang="zh-CN" altLang="en-US" sz="1400" kern="0" dirty="0" smtClean="0">
                <a:latin typeface="幼圆" pitchFamily="49" charset="-122"/>
                <a:ea typeface="幼圆" pitchFamily="49" charset="-122"/>
              </a:rPr>
              <a:t>您是通过网友微博来到本网站的。</a:t>
            </a:r>
            <a:r>
              <a:rPr lang="en-US" sz="1400" kern="0" dirty="0" smtClean="0">
                <a:latin typeface="幼圆" pitchFamily="49" charset="-122"/>
                <a:ea typeface="幼圆" pitchFamily="49" charset="-122"/>
              </a:rPr>
              <a:t>" &lt;&lt; </a:t>
            </a:r>
            <a:r>
              <a:rPr lang="en-US" sz="1400" kern="0" dirty="0" err="1" smtClean="0">
                <a:latin typeface="幼圆" pitchFamily="49" charset="-122"/>
                <a:ea typeface="幼圆" pitchFamily="49" charset="-122"/>
              </a:rPr>
              <a:t>endl;break</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case 3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 "</a:t>
            </a:r>
            <a:r>
              <a:rPr lang="zh-CN" altLang="en-US" sz="1400" kern="0" dirty="0" smtClean="0">
                <a:latin typeface="幼圆" pitchFamily="49" charset="-122"/>
                <a:ea typeface="幼圆" pitchFamily="49" charset="-122"/>
              </a:rPr>
              <a:t>您是通过网友微信来到本网站的。</a:t>
            </a:r>
            <a:r>
              <a:rPr lang="en-US" sz="1400" kern="0" dirty="0" smtClean="0">
                <a:latin typeface="幼圆" pitchFamily="49" charset="-122"/>
                <a:ea typeface="幼圆" pitchFamily="49" charset="-122"/>
              </a:rPr>
              <a:t>" &lt;&lt; </a:t>
            </a:r>
            <a:r>
              <a:rPr lang="en-US" sz="1400" kern="0" dirty="0" err="1" smtClean="0">
                <a:latin typeface="幼圆" pitchFamily="49" charset="-122"/>
                <a:ea typeface="幼圆" pitchFamily="49" charset="-122"/>
              </a:rPr>
              <a:t>endl;break</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case 4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 "</a:t>
            </a:r>
            <a:r>
              <a:rPr lang="zh-CN" altLang="en-US" sz="1400" kern="0" dirty="0" smtClean="0">
                <a:latin typeface="幼圆" pitchFamily="49" charset="-122"/>
                <a:ea typeface="幼圆" pitchFamily="49" charset="-122"/>
              </a:rPr>
              <a:t>您是通过报刊、杂志来到本网站的。</a:t>
            </a:r>
            <a:r>
              <a:rPr lang="en-US" sz="1400" kern="0" dirty="0" smtClean="0">
                <a:latin typeface="幼圆" pitchFamily="49" charset="-122"/>
                <a:ea typeface="幼圆" pitchFamily="49" charset="-122"/>
              </a:rPr>
              <a:t>" &lt;&lt; </a:t>
            </a:r>
            <a:r>
              <a:rPr lang="en-US" sz="1400" kern="0" dirty="0" err="1" smtClean="0">
                <a:latin typeface="幼圆" pitchFamily="49" charset="-122"/>
                <a:ea typeface="幼圆" pitchFamily="49" charset="-122"/>
              </a:rPr>
              <a:t>endl;break</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case 5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 "</a:t>
            </a:r>
            <a:r>
              <a:rPr lang="zh-CN" altLang="en-US" sz="1400" kern="0" dirty="0" smtClean="0">
                <a:latin typeface="幼圆" pitchFamily="49" charset="-122"/>
                <a:ea typeface="幼圆" pitchFamily="49" charset="-122"/>
              </a:rPr>
              <a:t>您是通过其他方法来到本网站的。</a:t>
            </a:r>
            <a:r>
              <a:rPr lang="en-US" sz="1400" kern="0" dirty="0" smtClean="0">
                <a:latin typeface="幼圆" pitchFamily="49" charset="-122"/>
                <a:ea typeface="幼圆" pitchFamily="49" charset="-122"/>
              </a:rPr>
              <a:t>" &lt;&lt; </a:t>
            </a:r>
            <a:r>
              <a:rPr lang="en-US" sz="1400" kern="0" dirty="0" err="1" smtClean="0">
                <a:latin typeface="幼圆" pitchFamily="49" charset="-122"/>
                <a:ea typeface="幼圆" pitchFamily="49" charset="-122"/>
              </a:rPr>
              <a:t>endl;break</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default :</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   </a:t>
            </a:r>
            <a:r>
              <a:rPr lang="en-US" sz="1400" kern="0" dirty="0" err="1" smtClean="0">
                <a:latin typeface="幼圆" pitchFamily="49" charset="-122"/>
                <a:ea typeface="幼圆" pitchFamily="49" charset="-122"/>
              </a:rPr>
              <a:t>cout</a:t>
            </a:r>
            <a:r>
              <a:rPr lang="en-US" sz="1400" kern="0" dirty="0" smtClean="0">
                <a:latin typeface="幼圆" pitchFamily="49" charset="-122"/>
                <a:ea typeface="幼圆" pitchFamily="49" charset="-122"/>
              </a:rPr>
              <a:t> &lt;&lt;"</a:t>
            </a:r>
            <a:r>
              <a:rPr lang="zh-CN" altLang="en-US" sz="1400" kern="0" dirty="0" smtClean="0">
                <a:latin typeface="幼圆" pitchFamily="49" charset="-122"/>
                <a:ea typeface="幼圆" pitchFamily="49" charset="-122"/>
              </a:rPr>
              <a:t>错误的选择！请输入</a:t>
            </a:r>
            <a:r>
              <a:rPr lang="en-US" sz="1400" kern="0" dirty="0" smtClean="0">
                <a:latin typeface="幼圆" pitchFamily="49" charset="-122"/>
                <a:ea typeface="幼圆" pitchFamily="49" charset="-122"/>
              </a:rPr>
              <a:t>1~5</a:t>
            </a:r>
            <a:r>
              <a:rPr lang="zh-CN" altLang="en-US" sz="1400" kern="0" dirty="0" smtClean="0">
                <a:latin typeface="幼圆" pitchFamily="49" charset="-122"/>
                <a:ea typeface="幼圆" pitchFamily="49" charset="-122"/>
              </a:rPr>
              <a:t>的数字做出选择。</a:t>
            </a:r>
            <a:r>
              <a:rPr lang="en-US" sz="1400" kern="0" dirty="0" smtClean="0">
                <a:latin typeface="幼圆" pitchFamily="49" charset="-122"/>
                <a:ea typeface="幼圆" pitchFamily="49" charset="-122"/>
              </a:rPr>
              <a:t>"&lt;&lt; </a:t>
            </a:r>
            <a:r>
              <a:rPr lang="en-US" sz="1400" kern="0" dirty="0" err="1" smtClean="0">
                <a:latin typeface="幼圆" pitchFamily="49" charset="-122"/>
                <a:ea typeface="幼圆" pitchFamily="49" charset="-122"/>
              </a:rPr>
              <a:t>endl</a:t>
            </a:r>
            <a:r>
              <a:rPr lang="en-US" sz="1400" kern="0" dirty="0" smtClean="0">
                <a:latin typeface="幼圆" pitchFamily="49" charset="-122"/>
                <a:ea typeface="幼圆" pitchFamily="49" charset="-122"/>
              </a:rPr>
              <a:t>;</a:t>
            </a:r>
            <a:endParaRPr lang="en-US" sz="1400" kern="0" dirty="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sz="1400" kern="0" dirty="0" err="1" smtClean="0">
                <a:latin typeface="幼圆" pitchFamily="49" charset="-122"/>
                <a:ea typeface="幼圆" pitchFamily="49" charset="-122"/>
              </a:rPr>
              <a:t>getchar</a:t>
            </a: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r>
              <a:rPr lang="en-US" altLang="zh-CN" sz="1400" kern="0" dirty="0">
                <a:latin typeface="幼圆" pitchFamily="49" charset="-122"/>
                <a:ea typeface="幼圆" pitchFamily="49" charset="-122"/>
              </a:rPr>
              <a:t>r</a:t>
            </a:r>
            <a:r>
              <a:rPr lang="en-US" sz="1400" kern="0" dirty="0" smtClean="0">
                <a:latin typeface="幼圆" pitchFamily="49" charset="-122"/>
                <a:ea typeface="幼圆" pitchFamily="49" charset="-122"/>
              </a:rPr>
              <a:t>eturn 0;</a:t>
            </a:r>
            <a:endParaRPr lang="zh-CN" altLang="en-US" sz="1400" kern="0" dirty="0" smtClean="0">
              <a:latin typeface="幼圆" pitchFamily="49" charset="-122"/>
              <a:ea typeface="幼圆" pitchFamily="49" charset="-122"/>
            </a:endParaRPr>
          </a:p>
          <a:p>
            <a:pPr marL="0" indent="0">
              <a:buNone/>
            </a:pPr>
            <a:r>
              <a:rPr lang="en-US" sz="1400" kern="0" dirty="0" smtClean="0">
                <a:latin typeface="幼圆" pitchFamily="49" charset="-122"/>
                <a:ea typeface="幼圆" pitchFamily="49" charset="-122"/>
              </a:rPr>
              <a:t>}</a:t>
            </a:r>
            <a:endParaRPr lang="zh-CN" altLang="en-US" sz="1400" kern="0" dirty="0" smtClean="0">
              <a:latin typeface="幼圆" pitchFamily="49" charset="-122"/>
              <a:ea typeface="幼圆" pitchFamily="49" charset="-122"/>
            </a:endParaRPr>
          </a:p>
          <a:p>
            <a:pPr marL="0" indent="0">
              <a:buNone/>
            </a:pPr>
            <a:endParaRPr lang="zh-CN" altLang="en-US" sz="1400" kern="0"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b="1" dirty="0" smtClean="0"/>
              <a:t>3</a:t>
            </a:r>
            <a:r>
              <a:rPr lang="zh-CN" altLang="en-US" b="1" dirty="0" smtClean="0"/>
              <a:t>章分支条件选择流程控制程序设计</a:t>
            </a:r>
            <a:endParaRPr lang="zh-CN" altLang="en-US" b="1"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3"/>
          <p:cNvSpPr>
            <a:spLocks noChangeArrowheads="1"/>
          </p:cNvSpPr>
          <p:nvPr/>
        </p:nvSpPr>
        <p:spPr bwMode="gray">
          <a:xfrm>
            <a:off x="2667000" y="2209800"/>
            <a:ext cx="4476768" cy="647696"/>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 name="AutoShape 4"/>
          <p:cNvSpPr>
            <a:spLocks noChangeArrowheads="1"/>
          </p:cNvSpPr>
          <p:nvPr/>
        </p:nvSpPr>
        <p:spPr bwMode="gray">
          <a:xfrm>
            <a:off x="2143108" y="2090738"/>
            <a:ext cx="828692" cy="838196"/>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 name="Text Box 5"/>
          <p:cNvSpPr txBox="1">
            <a:spLocks noChangeArrowheads="1"/>
          </p:cNvSpPr>
          <p:nvPr/>
        </p:nvSpPr>
        <p:spPr bwMode="gray">
          <a:xfrm>
            <a:off x="2888916" y="2265363"/>
            <a:ext cx="38976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400" dirty="0" smtClean="0">
                <a:solidFill>
                  <a:srgbClr val="00B0F0"/>
                </a:solidFill>
                <a:latin typeface="隶书" pitchFamily="49" charset="-122"/>
                <a:ea typeface="隶书" pitchFamily="49" charset="-122"/>
              </a:rPr>
              <a:t>3.1 if</a:t>
            </a:r>
            <a:r>
              <a:rPr lang="zh-CN" altLang="en-US" sz="2400" dirty="0" smtClean="0">
                <a:solidFill>
                  <a:srgbClr val="00B0F0"/>
                </a:solidFill>
                <a:latin typeface="隶书" pitchFamily="49" charset="-122"/>
                <a:ea typeface="隶书" pitchFamily="49" charset="-122"/>
              </a:rPr>
              <a:t>分支条件选择结构</a:t>
            </a:r>
            <a:endParaRPr lang="en-US" altLang="zh-CN" sz="2400" b="1" dirty="0">
              <a:solidFill>
                <a:srgbClr val="00B0F0"/>
              </a:solidFill>
              <a:latin typeface="隶书" pitchFamily="49" charset="-122"/>
              <a:ea typeface="隶书" pitchFamily="49" charset="-122"/>
            </a:endParaRPr>
          </a:p>
        </p:txBody>
      </p:sp>
      <p:sp>
        <p:nvSpPr>
          <p:cNvPr id="8" name="Text Box 6"/>
          <p:cNvSpPr txBox="1">
            <a:spLocks noChangeArrowheads="1"/>
          </p:cNvSpPr>
          <p:nvPr/>
        </p:nvSpPr>
        <p:spPr bwMode="gray">
          <a:xfrm>
            <a:off x="2285984" y="2285992"/>
            <a:ext cx="571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en-US" altLang="zh-CN" sz="2400" dirty="0">
                <a:solidFill>
                  <a:srgbClr val="F8F8F8"/>
                </a:solidFill>
                <a:ea typeface="宋体" charset="-122"/>
              </a:rPr>
              <a:t>1</a:t>
            </a:r>
          </a:p>
        </p:txBody>
      </p:sp>
      <p:sp>
        <p:nvSpPr>
          <p:cNvPr id="9" name="AutoShape 7"/>
          <p:cNvSpPr>
            <a:spLocks noChangeArrowheads="1"/>
          </p:cNvSpPr>
          <p:nvPr/>
        </p:nvSpPr>
        <p:spPr bwMode="gray">
          <a:xfrm>
            <a:off x="2667000" y="3357562"/>
            <a:ext cx="4476768" cy="620713"/>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ltGray">
          <a:xfrm>
            <a:off x="2143108" y="3286124"/>
            <a:ext cx="828692" cy="71438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1" name="Text Box 9"/>
          <p:cNvSpPr txBox="1">
            <a:spLocks noChangeArrowheads="1"/>
          </p:cNvSpPr>
          <p:nvPr/>
        </p:nvSpPr>
        <p:spPr bwMode="gray">
          <a:xfrm>
            <a:off x="2895600" y="3505200"/>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dirty="0" smtClean="0">
                <a:latin typeface="隶书" pitchFamily="49" charset="-122"/>
                <a:ea typeface="隶书" pitchFamily="49" charset="-122"/>
              </a:rPr>
              <a:t>3.2 switch</a:t>
            </a:r>
            <a:r>
              <a:rPr lang="zh-CN" altLang="en-US" sz="2400" dirty="0" smtClean="0">
                <a:latin typeface="隶书" pitchFamily="49" charset="-122"/>
                <a:ea typeface="隶书" pitchFamily="49" charset="-122"/>
              </a:rPr>
              <a:t>开关语句</a:t>
            </a:r>
            <a:endParaRPr lang="en-US" altLang="zh-CN" sz="2400" b="1" dirty="0">
              <a:solidFill>
                <a:srgbClr val="000000"/>
              </a:solidFill>
              <a:latin typeface="隶书" pitchFamily="49" charset="-122"/>
              <a:ea typeface="隶书" pitchFamily="49" charset="-122"/>
            </a:endParaRPr>
          </a:p>
        </p:txBody>
      </p:sp>
      <p:sp>
        <p:nvSpPr>
          <p:cNvPr id="12" name="Text Box 10"/>
          <p:cNvSpPr txBox="1">
            <a:spLocks noChangeArrowheads="1"/>
          </p:cNvSpPr>
          <p:nvPr/>
        </p:nvSpPr>
        <p:spPr bwMode="gray">
          <a:xfrm>
            <a:off x="2278034" y="3395963"/>
            <a:ext cx="579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en-US" altLang="zh-CN" sz="2400" dirty="0">
                <a:solidFill>
                  <a:srgbClr val="F8F8F8"/>
                </a:solidFill>
                <a:ea typeface="宋体" charset="-122"/>
              </a:rPr>
              <a:t>2</a:t>
            </a:r>
          </a:p>
        </p:txBody>
      </p:sp>
      <p:sp>
        <p:nvSpPr>
          <p:cNvPr id="13" name="AutoShape 11"/>
          <p:cNvSpPr>
            <a:spLocks noChangeArrowheads="1"/>
          </p:cNvSpPr>
          <p:nvPr/>
        </p:nvSpPr>
        <p:spPr bwMode="gray">
          <a:xfrm>
            <a:off x="2657492" y="4373569"/>
            <a:ext cx="4343400" cy="627067"/>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gray">
          <a:xfrm>
            <a:off x="2143108" y="4286256"/>
            <a:ext cx="857256" cy="757238"/>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5" name="Text Box 13"/>
          <p:cNvSpPr txBox="1">
            <a:spLocks noChangeArrowheads="1"/>
          </p:cNvSpPr>
          <p:nvPr/>
        </p:nvSpPr>
        <p:spPr bwMode="gray">
          <a:xfrm>
            <a:off x="2857488" y="4500570"/>
            <a:ext cx="44291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dirty="0" smtClean="0">
                <a:solidFill>
                  <a:srgbClr val="00B050"/>
                </a:solidFill>
                <a:latin typeface="隶书" pitchFamily="49" charset="-122"/>
                <a:ea typeface="隶书" pitchFamily="49" charset="-122"/>
              </a:rPr>
              <a:t>3.3 </a:t>
            </a:r>
            <a:r>
              <a:rPr lang="zh-CN" altLang="en-US" sz="2000" dirty="0" smtClean="0">
                <a:solidFill>
                  <a:srgbClr val="00B050"/>
                </a:solidFill>
                <a:latin typeface="隶书" pitchFamily="49" charset="-122"/>
                <a:ea typeface="隶书" pitchFamily="49" charset="-122"/>
              </a:rPr>
              <a:t>条件分支选择结构的综合应用</a:t>
            </a:r>
            <a:endParaRPr lang="en-US" altLang="zh-CN" sz="1600" b="1" dirty="0">
              <a:solidFill>
                <a:srgbClr val="00B050"/>
              </a:solidFill>
              <a:latin typeface="隶书" pitchFamily="49" charset="-122"/>
              <a:ea typeface="隶书" pitchFamily="49" charset="-122"/>
            </a:endParaRPr>
          </a:p>
        </p:txBody>
      </p:sp>
      <p:sp>
        <p:nvSpPr>
          <p:cNvPr id="16" name="Text Box 14"/>
          <p:cNvSpPr txBox="1">
            <a:spLocks noChangeArrowheads="1"/>
          </p:cNvSpPr>
          <p:nvPr/>
        </p:nvSpPr>
        <p:spPr bwMode="gray">
          <a:xfrm>
            <a:off x="2357422" y="442437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20"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extLst>
      <p:ext uri="{BB962C8B-B14F-4D97-AF65-F5344CB8AC3E}">
        <p14:creationId xmlns:p14="http://schemas.microsoft.com/office/powerpoint/2010/main" val="1769985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002060"/>
                </a:solidFill>
                <a:latin typeface="楷体" pitchFamily="49" charset="-122"/>
                <a:ea typeface="楷体" pitchFamily="49" charset="-122"/>
              </a:rPr>
              <a:t>程序段如下：</a:t>
            </a:r>
          </a:p>
          <a:p>
            <a:pPr>
              <a:buNone/>
            </a:pPr>
            <a:r>
              <a:rPr lang="en-US" sz="2400" dirty="0" smtClean="0">
                <a:solidFill>
                  <a:srgbClr val="002060"/>
                </a:solidFill>
                <a:latin typeface="楷体" pitchFamily="49" charset="-122"/>
                <a:ea typeface="楷体" pitchFamily="49" charset="-122"/>
              </a:rPr>
              <a:t>		case 2 :</a:t>
            </a:r>
            <a:endParaRPr lang="zh-CN" altLang="en-US" sz="2400" dirty="0" smtClean="0">
              <a:solidFill>
                <a:srgbClr val="002060"/>
              </a:solidFill>
              <a:latin typeface="楷体" pitchFamily="49" charset="-122"/>
              <a:ea typeface="楷体" pitchFamily="49" charset="-122"/>
            </a:endParaRPr>
          </a:p>
          <a:p>
            <a:pPr>
              <a:buNone/>
            </a:pPr>
            <a:r>
              <a:rPr lang="en-US" sz="2400" dirty="0" smtClean="0">
                <a:solidFill>
                  <a:srgbClr val="002060"/>
                </a:solidFill>
                <a:latin typeface="楷体" pitchFamily="49" charset="-122"/>
                <a:ea typeface="楷体" pitchFamily="49" charset="-122"/>
              </a:rPr>
              <a:t>		  </a:t>
            </a:r>
            <a:r>
              <a:rPr lang="en-US" sz="2400" dirty="0" err="1" smtClean="0">
                <a:solidFill>
                  <a:srgbClr val="002060"/>
                </a:solidFill>
                <a:latin typeface="楷体" pitchFamily="49" charset="-122"/>
                <a:ea typeface="楷体" pitchFamily="49" charset="-122"/>
              </a:rPr>
              <a:t>cout</a:t>
            </a:r>
            <a:r>
              <a:rPr lang="en-US" sz="2400" dirty="0" smtClean="0">
                <a:solidFill>
                  <a:srgbClr val="002060"/>
                </a:solidFill>
                <a:latin typeface="楷体" pitchFamily="49" charset="-122"/>
                <a:ea typeface="楷体" pitchFamily="49" charset="-122"/>
              </a:rPr>
              <a:t> &lt;&lt;"</a:t>
            </a:r>
            <a:r>
              <a:rPr lang="zh-CN" altLang="en-US" sz="2400" dirty="0" smtClean="0">
                <a:solidFill>
                  <a:srgbClr val="002060"/>
                </a:solidFill>
                <a:latin typeface="楷体" pitchFamily="49" charset="-122"/>
                <a:ea typeface="楷体" pitchFamily="49" charset="-122"/>
              </a:rPr>
              <a:t>通过网友微博来到本网站的。</a:t>
            </a:r>
            <a:r>
              <a:rPr lang="en-US" sz="2400" dirty="0" smtClean="0">
                <a:solidFill>
                  <a:srgbClr val="002060"/>
                </a:solidFill>
                <a:latin typeface="楷体" pitchFamily="49" charset="-122"/>
                <a:ea typeface="楷体" pitchFamily="49" charset="-122"/>
              </a:rPr>
              <a:t>"&lt;&lt;</a:t>
            </a:r>
            <a:r>
              <a:rPr lang="en-US" sz="2400" dirty="0" err="1" smtClean="0">
                <a:solidFill>
                  <a:srgbClr val="002060"/>
                </a:solidFill>
                <a:latin typeface="楷体" pitchFamily="49" charset="-122"/>
                <a:ea typeface="楷体" pitchFamily="49" charset="-122"/>
              </a:rPr>
              <a:t>endl</a:t>
            </a:r>
            <a:r>
              <a:rPr lang="en-US" sz="2400" dirty="0" smtClean="0">
                <a:solidFill>
                  <a:srgbClr val="002060"/>
                </a:solidFill>
                <a:latin typeface="楷体" pitchFamily="49" charset="-122"/>
                <a:ea typeface="楷体" pitchFamily="49" charset="-122"/>
              </a:rPr>
              <a:t>;</a:t>
            </a:r>
            <a:endParaRPr lang="zh-CN" altLang="en-US" sz="2400" dirty="0" smtClean="0">
              <a:solidFill>
                <a:srgbClr val="002060"/>
              </a:solidFill>
              <a:latin typeface="楷体" pitchFamily="49" charset="-122"/>
              <a:ea typeface="楷体" pitchFamily="49" charset="-122"/>
            </a:endParaRPr>
          </a:p>
          <a:p>
            <a:pPr>
              <a:buNone/>
            </a:pPr>
            <a:r>
              <a:rPr lang="en-US" sz="2400" dirty="0" smtClean="0">
                <a:solidFill>
                  <a:srgbClr val="002060"/>
                </a:solidFill>
                <a:latin typeface="楷体" pitchFamily="49" charset="-122"/>
                <a:ea typeface="楷体" pitchFamily="49" charset="-122"/>
              </a:rPr>
              <a:t>		  break;</a:t>
            </a:r>
            <a:endParaRPr lang="zh-CN" altLang="en-US" sz="2400" dirty="0" smtClean="0">
              <a:solidFill>
                <a:srgbClr val="002060"/>
              </a:solidFill>
              <a:latin typeface="楷体" pitchFamily="49" charset="-122"/>
              <a:ea typeface="楷体" pitchFamily="49" charset="-122"/>
            </a:endParaRPr>
          </a:p>
          <a:p>
            <a:r>
              <a:rPr lang="zh-CN" altLang="en-US" sz="2400" dirty="0" smtClean="0">
                <a:solidFill>
                  <a:schemeClr val="tx1">
                    <a:lumMod val="75000"/>
                    <a:lumOff val="25000"/>
                  </a:schemeClr>
                </a:solidFill>
                <a:latin typeface="楷体" pitchFamily="49" charset="-122"/>
                <a:ea typeface="楷体" pitchFamily="49" charset="-122"/>
              </a:rPr>
              <a:t>程序打出</a:t>
            </a:r>
            <a:r>
              <a:rPr lang="en-US" sz="2400" dirty="0" smtClean="0">
                <a:solidFill>
                  <a:schemeClr val="tx1">
                    <a:lumMod val="75000"/>
                    <a:lumOff val="25000"/>
                  </a:schemeClr>
                </a:solidFill>
                <a:latin typeface="楷体" pitchFamily="49" charset="-122"/>
                <a:ea typeface="楷体" pitchFamily="49" charset="-122"/>
              </a:rPr>
              <a:t>"</a:t>
            </a:r>
            <a:r>
              <a:rPr lang="zh-CN" altLang="en-US" sz="2400" dirty="0" smtClean="0">
                <a:solidFill>
                  <a:schemeClr val="tx1">
                    <a:lumMod val="75000"/>
                    <a:lumOff val="25000"/>
                  </a:schemeClr>
                </a:solidFill>
                <a:latin typeface="楷体" pitchFamily="49" charset="-122"/>
                <a:ea typeface="楷体" pitchFamily="49" charset="-122"/>
              </a:rPr>
              <a:t>通过网友微博来到本网站的。</a:t>
            </a:r>
            <a:r>
              <a:rPr lang="en-US" sz="2400" dirty="0" smtClean="0">
                <a:solidFill>
                  <a:schemeClr val="tx1">
                    <a:lumMod val="75000"/>
                    <a:lumOff val="25000"/>
                  </a:schemeClr>
                </a:solidFill>
                <a:latin typeface="楷体" pitchFamily="49" charset="-122"/>
                <a:ea typeface="楷体" pitchFamily="49" charset="-122"/>
              </a:rPr>
              <a:t>"</a:t>
            </a:r>
            <a:r>
              <a:rPr lang="zh-CN" altLang="en-US" sz="2400" dirty="0" smtClean="0">
                <a:solidFill>
                  <a:schemeClr val="tx1">
                    <a:lumMod val="75000"/>
                    <a:lumOff val="25000"/>
                  </a:schemeClr>
                </a:solidFill>
                <a:latin typeface="楷体" pitchFamily="49" charset="-122"/>
                <a:ea typeface="楷体" pitchFamily="49" charset="-122"/>
              </a:rPr>
              <a:t>这行内容。最后遇上</a:t>
            </a:r>
            <a:r>
              <a:rPr lang="en-US" sz="2400" dirty="0" smtClean="0">
                <a:solidFill>
                  <a:schemeClr val="tx1">
                    <a:lumMod val="75000"/>
                    <a:lumOff val="25000"/>
                  </a:schemeClr>
                </a:solidFill>
                <a:latin typeface="楷体" pitchFamily="49" charset="-122"/>
                <a:ea typeface="楷体" pitchFamily="49" charset="-122"/>
              </a:rPr>
              <a:t>break;</a:t>
            </a:r>
            <a:r>
              <a:rPr lang="zh-CN" altLang="en-US" sz="2400" dirty="0" smtClean="0">
                <a:solidFill>
                  <a:schemeClr val="tx1">
                    <a:lumMod val="75000"/>
                    <a:lumOff val="25000"/>
                  </a:schemeClr>
                </a:solidFill>
                <a:latin typeface="楷体" pitchFamily="49" charset="-122"/>
                <a:ea typeface="楷体" pitchFamily="49" charset="-122"/>
              </a:rPr>
              <a:t>于是跳出整个</a:t>
            </a:r>
            <a:r>
              <a:rPr lang="en-US" sz="2400" dirty="0" smtClean="0">
                <a:solidFill>
                  <a:schemeClr val="tx1">
                    <a:lumMod val="75000"/>
                    <a:lumOff val="25000"/>
                  </a:schemeClr>
                </a:solidFill>
                <a:latin typeface="楷体" pitchFamily="49" charset="-122"/>
                <a:ea typeface="楷体" pitchFamily="49" charset="-122"/>
              </a:rPr>
              <a:t>switch</a:t>
            </a:r>
            <a:r>
              <a:rPr lang="zh-CN" altLang="en-US" sz="2400" dirty="0" smtClean="0">
                <a:solidFill>
                  <a:schemeClr val="tx1">
                    <a:lumMod val="75000"/>
                    <a:lumOff val="25000"/>
                  </a:schemeClr>
                </a:solidFill>
                <a:latin typeface="楷体" pitchFamily="49" charset="-122"/>
                <a:ea typeface="楷体" pitchFamily="49" charset="-122"/>
              </a:rPr>
              <a:t>语句。同样，如果受访者输入的是其他的数子，如</a:t>
            </a:r>
            <a:r>
              <a:rPr lang="en-US" sz="2400" dirty="0" smtClean="0">
                <a:solidFill>
                  <a:schemeClr val="tx1">
                    <a:lumMod val="75000"/>
                    <a:lumOff val="25000"/>
                  </a:schemeClr>
                </a:solidFill>
                <a:latin typeface="楷体" pitchFamily="49" charset="-122"/>
                <a:ea typeface="楷体" pitchFamily="49" charset="-122"/>
              </a:rPr>
              <a:t>1</a:t>
            </a:r>
            <a:r>
              <a:rPr lang="zh-CN" altLang="en-US" sz="2400" dirty="0" smtClean="0">
                <a:solidFill>
                  <a:schemeClr val="tx1">
                    <a:lumMod val="75000"/>
                    <a:lumOff val="25000"/>
                  </a:schemeClr>
                </a:solidFill>
                <a:latin typeface="楷体" pitchFamily="49" charset="-122"/>
                <a:ea typeface="楷体" pitchFamily="49" charset="-122"/>
              </a:rPr>
              <a:t>或</a:t>
            </a:r>
            <a:r>
              <a:rPr lang="en-US" sz="2400" dirty="0" smtClean="0">
                <a:solidFill>
                  <a:schemeClr val="tx1">
                    <a:lumMod val="75000"/>
                    <a:lumOff val="25000"/>
                  </a:schemeClr>
                </a:solidFill>
                <a:latin typeface="楷体" pitchFamily="49" charset="-122"/>
                <a:ea typeface="楷体" pitchFamily="49" charset="-122"/>
              </a:rPr>
              <a:t>3</a:t>
            </a:r>
            <a:r>
              <a:rPr lang="zh-CN" altLang="en-US" sz="2400" dirty="0" smtClean="0">
                <a:solidFill>
                  <a:schemeClr val="tx1">
                    <a:lumMod val="75000"/>
                    <a:lumOff val="25000"/>
                  </a:schemeClr>
                </a:solidFill>
                <a:latin typeface="楷体" pitchFamily="49" charset="-122"/>
                <a:ea typeface="楷体" pitchFamily="49" charset="-122"/>
              </a:rPr>
              <a:t>，则会进入相应的</a:t>
            </a:r>
            <a:r>
              <a:rPr lang="en-US" sz="2400" dirty="0" smtClean="0">
                <a:solidFill>
                  <a:schemeClr val="tx1">
                    <a:lumMod val="75000"/>
                    <a:lumOff val="25000"/>
                  </a:schemeClr>
                </a:solidFill>
                <a:latin typeface="楷体" pitchFamily="49" charset="-122"/>
                <a:ea typeface="楷体" pitchFamily="49" charset="-122"/>
              </a:rPr>
              <a:t>case 1</a:t>
            </a:r>
            <a:r>
              <a:rPr lang="zh-CN" altLang="en-US" sz="2400" dirty="0" smtClean="0">
                <a:solidFill>
                  <a:schemeClr val="tx1">
                    <a:lumMod val="75000"/>
                    <a:lumOff val="25000"/>
                  </a:schemeClr>
                </a:solidFill>
                <a:latin typeface="楷体" pitchFamily="49" charset="-122"/>
                <a:ea typeface="楷体" pitchFamily="49" charset="-122"/>
              </a:rPr>
              <a:t>或</a:t>
            </a:r>
            <a:r>
              <a:rPr lang="en-US" sz="2400" dirty="0" smtClean="0">
                <a:solidFill>
                  <a:schemeClr val="tx1">
                    <a:lumMod val="75000"/>
                    <a:lumOff val="25000"/>
                  </a:schemeClr>
                </a:solidFill>
                <a:latin typeface="楷体" pitchFamily="49" charset="-122"/>
                <a:ea typeface="楷体" pitchFamily="49" charset="-122"/>
              </a:rPr>
              <a:t>case3</a:t>
            </a:r>
            <a:r>
              <a:rPr lang="zh-CN" altLang="en-US" sz="2400" dirty="0" smtClean="0">
                <a:solidFill>
                  <a:schemeClr val="tx1">
                    <a:lumMod val="75000"/>
                    <a:lumOff val="25000"/>
                  </a:schemeClr>
                </a:solidFill>
                <a:latin typeface="楷体" pitchFamily="49" charset="-122"/>
                <a:ea typeface="楷体" pitchFamily="49" charset="-122"/>
              </a:rPr>
              <a:t>分支。运行程序结果如下：如果受访者输入的数字键是</a:t>
            </a:r>
            <a:r>
              <a:rPr lang="en-US" sz="2400" dirty="0" smtClean="0">
                <a:solidFill>
                  <a:schemeClr val="tx1">
                    <a:lumMod val="75000"/>
                    <a:lumOff val="25000"/>
                  </a:schemeClr>
                </a:solidFill>
                <a:latin typeface="楷体" pitchFamily="49" charset="-122"/>
                <a:ea typeface="楷体" pitchFamily="49" charset="-122"/>
              </a:rPr>
              <a:t>1</a:t>
            </a:r>
            <a:r>
              <a:rPr lang="zh-CN" altLang="en-US" sz="2400" dirty="0" smtClean="0">
                <a:solidFill>
                  <a:schemeClr val="tx1">
                    <a:lumMod val="75000"/>
                    <a:lumOff val="25000"/>
                  </a:schemeClr>
                </a:solidFill>
                <a:latin typeface="楷体" pitchFamily="49" charset="-122"/>
                <a:ea typeface="楷体" pitchFamily="49" charset="-122"/>
              </a:rPr>
              <a:t>或</a:t>
            </a:r>
            <a:r>
              <a:rPr lang="en-US" sz="2400" dirty="0" smtClean="0">
                <a:solidFill>
                  <a:schemeClr val="tx1">
                    <a:lumMod val="75000"/>
                    <a:lumOff val="25000"/>
                  </a:schemeClr>
                </a:solidFill>
                <a:latin typeface="楷体" pitchFamily="49" charset="-122"/>
                <a:ea typeface="楷体" pitchFamily="49" charset="-122"/>
              </a:rPr>
              <a:t>2</a:t>
            </a:r>
            <a:r>
              <a:rPr lang="zh-CN" altLang="en-US" sz="2400" dirty="0" smtClean="0">
                <a:solidFill>
                  <a:schemeClr val="tx1">
                    <a:lumMod val="75000"/>
                    <a:lumOff val="25000"/>
                  </a:schemeClr>
                </a:solidFill>
                <a:latin typeface="楷体" pitchFamily="49" charset="-122"/>
                <a:ea typeface="楷体" pitchFamily="49" charset="-122"/>
              </a:rPr>
              <a:t>。程序将输出如下图所示结果：</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45058" name="图片 12"/>
          <p:cNvPicPr>
            <a:picLocks noChangeAspect="1" noChangeArrowheads="1"/>
          </p:cNvPicPr>
          <p:nvPr/>
        </p:nvPicPr>
        <p:blipFill>
          <a:blip r:embed="rId2"/>
          <a:srcRect/>
          <a:stretch>
            <a:fillRect/>
          </a:stretch>
        </p:blipFill>
        <p:spPr bwMode="auto">
          <a:xfrm>
            <a:off x="357158" y="1571612"/>
            <a:ext cx="3998267" cy="2643206"/>
          </a:xfrm>
          <a:prstGeom prst="rect">
            <a:avLst/>
          </a:prstGeom>
          <a:noFill/>
        </p:spPr>
      </p:pic>
      <p:pic>
        <p:nvPicPr>
          <p:cNvPr id="45057" name="图片 17"/>
          <p:cNvPicPr>
            <a:picLocks noChangeAspect="1" noChangeArrowheads="1"/>
          </p:cNvPicPr>
          <p:nvPr/>
        </p:nvPicPr>
        <p:blipFill>
          <a:blip r:embed="rId3"/>
          <a:srcRect/>
          <a:stretch>
            <a:fillRect/>
          </a:stretch>
        </p:blipFill>
        <p:spPr bwMode="auto">
          <a:xfrm>
            <a:off x="4572000" y="1571612"/>
            <a:ext cx="4040570" cy="2643206"/>
          </a:xfrm>
          <a:prstGeom prst="rect">
            <a:avLst/>
          </a:prstGeom>
          <a:noFill/>
        </p:spPr>
      </p:pic>
      <p:sp>
        <p:nvSpPr>
          <p:cNvPr id="4505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5060" name="Rectangle 4"/>
          <p:cNvSpPr>
            <a:spLocks noChangeArrowheads="1"/>
          </p:cNvSpPr>
          <p:nvPr/>
        </p:nvSpPr>
        <p:spPr bwMode="auto">
          <a:xfrm>
            <a:off x="-214346" y="4000504"/>
            <a:ext cx="91440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或</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5061" name="Rectangle 5"/>
          <p:cNvSpPr>
            <a:spLocks noChangeArrowheads="1"/>
          </p:cNvSpPr>
          <p:nvPr/>
        </p:nvSpPr>
        <p:spPr bwMode="auto">
          <a:xfrm>
            <a:off x="0" y="4429132"/>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图</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3.4 </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例</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3.9</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程序运行结果图</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1" name="图示 10"/>
          <p:cNvGraphicFramePr/>
          <p:nvPr>
            <p:extLst>
              <p:ext uri="{D42A27DB-BD31-4B8C-83A1-F6EECF244321}">
                <p14:modId xmlns:p14="http://schemas.microsoft.com/office/powerpoint/2010/main" val="722318929"/>
              </p:ext>
            </p:extLst>
          </p:nvPr>
        </p:nvGraphicFramePr>
        <p:xfrm>
          <a:off x="1428728" y="4429132"/>
          <a:ext cx="5397699" cy="2024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2000" dirty="0" smtClean="0">
                <a:latin typeface="楷体" pitchFamily="49" charset="-122"/>
                <a:ea typeface="楷体" pitchFamily="49" charset="-122"/>
              </a:rPr>
              <a:t>1</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switch</a:t>
            </a:r>
            <a:r>
              <a:rPr lang="zh-CN" altLang="en-US" sz="2000" dirty="0" smtClean="0">
                <a:latin typeface="楷体" pitchFamily="49" charset="-122"/>
                <a:ea typeface="楷体" pitchFamily="49" charset="-122"/>
              </a:rPr>
              <a:t>中的变量类型只能是整型和字符类型</a:t>
            </a:r>
            <a:r>
              <a:rPr lang="en-US" altLang="zh-CN" sz="2000" dirty="0" smtClean="0">
                <a:latin typeface="楷体" pitchFamily="49" charset="-122"/>
                <a:ea typeface="楷体" pitchFamily="49" charset="-122"/>
              </a:rPr>
              <a:t>.</a:t>
            </a:r>
          </a:p>
          <a:p>
            <a:endParaRPr lang="zh-CN" altLang="en-US" sz="2000" dirty="0" smtClean="0">
              <a:latin typeface="楷体" pitchFamily="49" charset="-122"/>
              <a:ea typeface="楷体" pitchFamily="49" charset="-122"/>
            </a:endParaRPr>
          </a:p>
          <a:p>
            <a:pPr>
              <a:buNone/>
            </a:pPr>
            <a:r>
              <a:rPr lang="en-US" sz="2000" dirty="0" smtClean="0">
                <a:latin typeface="楷体" pitchFamily="49" charset="-122"/>
                <a:ea typeface="楷体" pitchFamily="49" charset="-122"/>
              </a:rPr>
              <a:t>   </a:t>
            </a:r>
            <a:r>
              <a:rPr lang="en-US" sz="2000" dirty="0" err="1" smtClean="0">
                <a:latin typeface="楷体" pitchFamily="49" charset="-122"/>
                <a:ea typeface="楷体" pitchFamily="49" charset="-122"/>
              </a:rPr>
              <a:t>doublewhatWay</a:t>
            </a:r>
            <a:r>
              <a:rPr lang="en-US" sz="2000" dirty="0" smtClean="0">
                <a:latin typeface="楷体" pitchFamily="49" charset="-122"/>
                <a:ea typeface="楷体" pitchFamily="49" charset="-122"/>
              </a:rPr>
              <a:t> =0.123;</a:t>
            </a:r>
            <a:endParaRPr lang="zh-CN" altLang="en-US" sz="2000" dirty="0" smtClean="0">
              <a:latin typeface="楷体" pitchFamily="49" charset="-122"/>
              <a:ea typeface="楷体" pitchFamily="49" charset="-122"/>
            </a:endParaRPr>
          </a:p>
          <a:p>
            <a:pPr>
              <a:buNone/>
            </a:pPr>
            <a:r>
              <a:rPr lang="en-US" sz="2000" dirty="0" smtClean="0">
                <a:latin typeface="楷体" pitchFamily="49" charset="-122"/>
                <a:ea typeface="楷体" pitchFamily="49" charset="-122"/>
              </a:rPr>
              <a:t>   switch(</a:t>
            </a:r>
            <a:r>
              <a:rPr lang="en-US" sz="2000" dirty="0" err="1" smtClean="0">
                <a:latin typeface="楷体" pitchFamily="49" charset="-122"/>
                <a:ea typeface="楷体" pitchFamily="49" charset="-122"/>
              </a:rPr>
              <a:t>whatWay</a:t>
            </a:r>
            <a:r>
              <a:rPr lang="en-US" sz="2000" dirty="0" smtClean="0">
                <a:latin typeface="楷体" pitchFamily="49" charset="-122"/>
                <a:ea typeface="楷体" pitchFamily="49" charset="-122"/>
              </a:rPr>
              <a:t>)</a:t>
            </a:r>
            <a:r>
              <a:rPr lang="en-US" sz="2000" dirty="0" smtClean="0">
                <a:solidFill>
                  <a:srgbClr val="00B050"/>
                </a:solidFill>
                <a:latin typeface="楷体" pitchFamily="49" charset="-122"/>
                <a:ea typeface="楷体" pitchFamily="49" charset="-122"/>
              </a:rPr>
              <a:t>  </a:t>
            </a:r>
            <a:r>
              <a:rPr lang="en-US" sz="1400" dirty="0" smtClean="0">
                <a:solidFill>
                  <a:srgbClr val="00B050"/>
                </a:solidFill>
                <a:latin typeface="楷体" pitchFamily="49" charset="-122"/>
                <a:ea typeface="楷体" pitchFamily="49" charset="-122"/>
              </a:rPr>
              <a:t>//</a:t>
            </a:r>
            <a:r>
              <a:rPr lang="zh-CN" altLang="en-US" sz="1400" dirty="0" smtClean="0">
                <a:solidFill>
                  <a:srgbClr val="00B050"/>
                </a:solidFill>
                <a:latin typeface="楷体" pitchFamily="49" charset="-122"/>
                <a:ea typeface="楷体" pitchFamily="49" charset="-122"/>
              </a:rPr>
              <a:t>错误！变量</a:t>
            </a:r>
            <a:r>
              <a:rPr lang="en-US" sz="1400" dirty="0" err="1" smtClean="0">
                <a:solidFill>
                  <a:srgbClr val="00B050"/>
                </a:solidFill>
                <a:latin typeface="楷体" pitchFamily="49" charset="-122"/>
                <a:ea typeface="楷体" pitchFamily="49" charset="-122"/>
              </a:rPr>
              <a:t>whatway</a:t>
            </a:r>
            <a:r>
              <a:rPr lang="zh-CN" altLang="en-US" sz="1400" dirty="0" smtClean="0">
                <a:solidFill>
                  <a:srgbClr val="00B050"/>
                </a:solidFill>
                <a:latin typeface="楷体" pitchFamily="49" charset="-122"/>
                <a:ea typeface="楷体" pitchFamily="49" charset="-122"/>
              </a:rPr>
              <a:t>是</a:t>
            </a:r>
            <a:r>
              <a:rPr lang="en-US" sz="1400" dirty="0" smtClean="0">
                <a:solidFill>
                  <a:srgbClr val="00B050"/>
                </a:solidFill>
                <a:latin typeface="楷体" pitchFamily="49" charset="-122"/>
                <a:ea typeface="楷体" pitchFamily="49" charset="-122"/>
              </a:rPr>
              <a:t>double</a:t>
            </a:r>
            <a:r>
              <a:rPr lang="zh-CN" altLang="en-US" sz="1400" dirty="0" smtClean="0">
                <a:solidFill>
                  <a:srgbClr val="00B050"/>
                </a:solidFill>
                <a:latin typeface="楷体" pitchFamily="49" charset="-122"/>
                <a:ea typeface="楷体" pitchFamily="49" charset="-122"/>
              </a:rPr>
              <a:t>数据类型，不满</a:t>
            </a:r>
            <a:r>
              <a:rPr lang="en-US" sz="1400" dirty="0" smtClean="0">
                <a:solidFill>
                  <a:srgbClr val="00B050"/>
                </a:solidFill>
                <a:latin typeface="楷体" pitchFamily="49" charset="-122"/>
                <a:ea typeface="楷体" pitchFamily="49" charset="-122"/>
              </a:rPr>
              <a:t>switch</a:t>
            </a:r>
            <a:r>
              <a:rPr lang="zh-CN" altLang="en-US" sz="1400" dirty="0" smtClean="0">
                <a:solidFill>
                  <a:srgbClr val="00B050"/>
                </a:solidFill>
                <a:latin typeface="楷体" pitchFamily="49" charset="-122"/>
                <a:ea typeface="楷体" pitchFamily="49" charset="-122"/>
              </a:rPr>
              <a:t>的要求。</a:t>
            </a:r>
            <a:endParaRPr lang="zh-CN" altLang="en-US" sz="2000" dirty="0" smtClean="0">
              <a:solidFill>
                <a:srgbClr val="00B050"/>
              </a:solidFill>
              <a:latin typeface="楷体" pitchFamily="49" charset="-122"/>
              <a:ea typeface="楷体" pitchFamily="49" charset="-122"/>
            </a:endParaRPr>
          </a:p>
          <a:p>
            <a:pPr>
              <a:buNone/>
            </a:pPr>
            <a:r>
              <a:rPr lang="en-US" sz="2000" dirty="0" smtClean="0">
                <a:latin typeface="楷体" pitchFamily="49" charset="-122"/>
                <a:ea typeface="楷体" pitchFamily="49" charset="-122"/>
              </a:rPr>
              <a:t>   {</a:t>
            </a:r>
            <a:endParaRPr lang="zh-CN" altLang="en-US" sz="2000" dirty="0" smtClean="0">
              <a:latin typeface="楷体" pitchFamily="49" charset="-122"/>
              <a:ea typeface="楷体" pitchFamily="49" charset="-122"/>
            </a:endParaRPr>
          </a:p>
          <a:p>
            <a:pPr>
              <a:buNone/>
            </a:pPr>
            <a:r>
              <a:rPr lang="en-US" sz="2000" dirty="0" smtClean="0">
                <a:latin typeface="楷体" pitchFamily="49" charset="-122"/>
                <a:ea typeface="楷体" pitchFamily="49" charset="-122"/>
              </a:rPr>
              <a:t>    }</a:t>
            </a:r>
            <a:endParaRPr lang="zh-CN" altLang="en-US" sz="2000" dirty="0" smtClean="0">
              <a:latin typeface="楷体" pitchFamily="49" charset="-122"/>
              <a:ea typeface="楷体"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2400" dirty="0" smtClean="0">
                <a:latin typeface="华文新魏" pitchFamily="2" charset="-122"/>
                <a:ea typeface="华文新魏" pitchFamily="2" charset="-122"/>
              </a:rPr>
              <a:t>2</a:t>
            </a:r>
            <a:r>
              <a:rPr lang="zh-CN" altLang="en-US" sz="2400" dirty="0" smtClean="0">
                <a:latin typeface="华文新魏" pitchFamily="2" charset="-122"/>
                <a:ea typeface="华文新魏" pitchFamily="2" charset="-122"/>
              </a:rPr>
              <a:t>）</a:t>
            </a:r>
            <a:r>
              <a:rPr lang="en-US" sz="2400" dirty="0" smtClean="0">
                <a:latin typeface="华文新魏" pitchFamily="2" charset="-122"/>
                <a:ea typeface="华文新魏" pitchFamily="2" charset="-122"/>
              </a:rPr>
              <a:t>switch</a:t>
            </a:r>
            <a:r>
              <a:rPr lang="zh-CN" altLang="en-US" sz="2400" dirty="0" smtClean="0">
                <a:latin typeface="华文新魏" pitchFamily="2" charset="-122"/>
                <a:ea typeface="华文新魏" pitchFamily="2" charset="-122"/>
              </a:rPr>
              <a:t>结构中</a:t>
            </a:r>
            <a:r>
              <a:rPr lang="en-US" sz="2400" dirty="0" smtClean="0">
                <a:latin typeface="华文新魏" pitchFamily="2" charset="-122"/>
                <a:ea typeface="华文新魏" pitchFamily="2" charset="-122"/>
              </a:rPr>
              <a:t>case</a:t>
            </a:r>
            <a:r>
              <a:rPr lang="zh-CN" altLang="en-US" sz="2400" dirty="0" smtClean="0">
                <a:latin typeface="华文新魏" pitchFamily="2" charset="-122"/>
                <a:ea typeface="华文新魏" pitchFamily="2" charset="-122"/>
              </a:rPr>
              <a:t>之后的数值</a:t>
            </a:r>
          </a:p>
          <a:p>
            <a:pPr>
              <a:buNone/>
            </a:pPr>
            <a:r>
              <a:rPr lang="en-US" sz="2000" dirty="0" smtClean="0">
                <a:latin typeface="华文新魏" pitchFamily="2" charset="-122"/>
                <a:ea typeface="华文新魏" pitchFamily="2" charset="-122"/>
              </a:rPr>
              <a:t>switch(</a:t>
            </a:r>
            <a:r>
              <a:rPr lang="en-US" sz="2000" dirty="0" err="1" smtClean="0">
                <a:latin typeface="华文新魏" pitchFamily="2" charset="-122"/>
                <a:ea typeface="华文新魏" pitchFamily="2" charset="-122"/>
              </a:rPr>
              <a:t>whatWay</a:t>
            </a:r>
            <a:r>
              <a:rPr lang="en-US" sz="2000" dirty="0" smtClean="0">
                <a:latin typeface="华文新魏" pitchFamily="2" charset="-122"/>
                <a:ea typeface="华文新魏" pitchFamily="2" charset="-122"/>
              </a:rPr>
              <a:t>)</a:t>
            </a:r>
            <a:endParaRPr lang="zh-CN" altLang="en-US" sz="2000" dirty="0" smtClean="0">
              <a:latin typeface="华文新魏" pitchFamily="2" charset="-122"/>
              <a:ea typeface="华文新魏" pitchFamily="2" charset="-122"/>
            </a:endParaRPr>
          </a:p>
          <a:p>
            <a:pPr>
              <a:buNone/>
            </a:pPr>
            <a:r>
              <a:rPr lang="en-US" sz="2000" dirty="0" smtClean="0">
                <a:latin typeface="华文新魏" pitchFamily="2" charset="-122"/>
                <a:ea typeface="华文新魏" pitchFamily="2" charset="-122"/>
              </a:rPr>
              <a:t>{	</a:t>
            </a:r>
            <a:endParaRPr lang="zh-CN" altLang="en-US" sz="2000" dirty="0" smtClean="0">
              <a:latin typeface="华文新魏" pitchFamily="2" charset="-122"/>
              <a:ea typeface="华文新魏" pitchFamily="2" charset="-122"/>
            </a:endParaRPr>
          </a:p>
          <a:p>
            <a:pPr>
              <a:buNone/>
            </a:pPr>
            <a:r>
              <a:rPr lang="en-US" sz="2000" dirty="0" smtClean="0">
                <a:latin typeface="华文新魏" pitchFamily="2" charset="-122"/>
                <a:ea typeface="华文新魏" pitchFamily="2" charset="-122"/>
              </a:rPr>
              <a:t>	case 2-1 :  </a:t>
            </a:r>
            <a:r>
              <a:rPr lang="en-US" sz="2000" dirty="0" smtClean="0">
                <a:solidFill>
                  <a:srgbClr val="00B050"/>
                </a:solidFill>
                <a:latin typeface="华文新魏" pitchFamily="2" charset="-122"/>
                <a:ea typeface="华文新魏" pitchFamily="2" charset="-122"/>
              </a:rPr>
              <a:t> //</a:t>
            </a:r>
            <a:r>
              <a:rPr lang="zh-CN" altLang="en-US" sz="2000" dirty="0" smtClean="0">
                <a:solidFill>
                  <a:srgbClr val="00B050"/>
                </a:solidFill>
                <a:latin typeface="华文新魏" pitchFamily="2" charset="-122"/>
                <a:ea typeface="华文新魏" pitchFamily="2" charset="-122"/>
              </a:rPr>
              <a:t>正确</a:t>
            </a:r>
          </a:p>
          <a:p>
            <a:pPr>
              <a:buNone/>
            </a:pPr>
            <a:r>
              <a:rPr lang="en-US" sz="2000" dirty="0" smtClean="0">
                <a:latin typeface="华文新魏" pitchFamily="2" charset="-122"/>
                <a:ea typeface="华文新魏" pitchFamily="2" charset="-122"/>
              </a:rPr>
              <a:t>	case a-2:   </a:t>
            </a:r>
            <a:r>
              <a:rPr lang="en-US" sz="2000" dirty="0" smtClean="0">
                <a:solidFill>
                  <a:srgbClr val="00B050"/>
                </a:solidFill>
                <a:latin typeface="华文新魏" pitchFamily="2" charset="-122"/>
                <a:ea typeface="华文新魏" pitchFamily="2" charset="-122"/>
              </a:rPr>
              <a:t>//</a:t>
            </a:r>
            <a:r>
              <a:rPr lang="zh-CN" altLang="en-US" sz="2000" dirty="0" smtClean="0">
                <a:solidFill>
                  <a:srgbClr val="00B050"/>
                </a:solidFill>
                <a:latin typeface="华文新魏" pitchFamily="2" charset="-122"/>
                <a:ea typeface="华文新魏" pitchFamily="2" charset="-122"/>
              </a:rPr>
              <a:t>错误必须是常量表达式，而</a:t>
            </a:r>
            <a:r>
              <a:rPr lang="en-US" sz="2000" dirty="0" smtClean="0">
                <a:solidFill>
                  <a:srgbClr val="00B050"/>
                </a:solidFill>
                <a:latin typeface="华文新魏" pitchFamily="2" charset="-122"/>
                <a:ea typeface="华文新魏" pitchFamily="2" charset="-122"/>
              </a:rPr>
              <a:t>a-2</a:t>
            </a:r>
            <a:r>
              <a:rPr lang="zh-CN" altLang="en-US" sz="2000" dirty="0" smtClean="0">
                <a:solidFill>
                  <a:srgbClr val="00B050"/>
                </a:solidFill>
                <a:latin typeface="华文新魏" pitchFamily="2" charset="-122"/>
                <a:ea typeface="华文新魏" pitchFamily="2" charset="-122"/>
              </a:rPr>
              <a:t>是表达式</a:t>
            </a:r>
          </a:p>
          <a:p>
            <a:pPr>
              <a:buNone/>
            </a:pPr>
            <a:r>
              <a:rPr lang="en-US" sz="2000" dirty="0" smtClean="0">
                <a:latin typeface="华文新魏" pitchFamily="2" charset="-122"/>
                <a:ea typeface="华文新魏" pitchFamily="2" charset="-122"/>
              </a:rPr>
              <a:t>	case 2.0:   </a:t>
            </a:r>
            <a:r>
              <a:rPr lang="en-US" sz="2000" dirty="0" smtClean="0">
                <a:solidFill>
                  <a:srgbClr val="00B050"/>
                </a:solidFill>
                <a:latin typeface="华文新魏" pitchFamily="2" charset="-122"/>
                <a:ea typeface="华文新魏" pitchFamily="2" charset="-122"/>
              </a:rPr>
              <a:t>//</a:t>
            </a:r>
            <a:r>
              <a:rPr lang="zh-CN" altLang="en-US" sz="2000" dirty="0" smtClean="0">
                <a:solidFill>
                  <a:srgbClr val="00B050"/>
                </a:solidFill>
                <a:latin typeface="华文新魏" pitchFamily="2" charset="-122"/>
                <a:ea typeface="华文新魏" pitchFamily="2" charset="-122"/>
              </a:rPr>
              <a:t>错误必须是</a:t>
            </a:r>
            <a:r>
              <a:rPr lang="en-US" sz="2000" dirty="0" err="1" smtClean="0">
                <a:solidFill>
                  <a:srgbClr val="00B050"/>
                </a:solidFill>
                <a:latin typeface="华文新魏" pitchFamily="2" charset="-122"/>
                <a:ea typeface="华文新魏" pitchFamily="2" charset="-122"/>
              </a:rPr>
              <a:t>int</a:t>
            </a:r>
            <a:r>
              <a:rPr lang="zh-CN" altLang="en-US" sz="2000" dirty="0" smtClean="0">
                <a:solidFill>
                  <a:srgbClr val="00B050"/>
                </a:solidFill>
                <a:latin typeface="华文新魏" pitchFamily="2" charset="-122"/>
                <a:ea typeface="华文新魏" pitchFamily="2" charset="-122"/>
              </a:rPr>
              <a:t>或</a:t>
            </a:r>
            <a:r>
              <a:rPr lang="en-US" sz="2000" dirty="0" smtClean="0">
                <a:solidFill>
                  <a:srgbClr val="00B050"/>
                </a:solidFill>
                <a:latin typeface="华文新魏" pitchFamily="2" charset="-122"/>
                <a:ea typeface="华文新魏" pitchFamily="2" charset="-122"/>
              </a:rPr>
              <a:t>char</a:t>
            </a:r>
            <a:r>
              <a:rPr lang="zh-CN" altLang="en-US" sz="2000" dirty="0" smtClean="0">
                <a:solidFill>
                  <a:srgbClr val="00B050"/>
                </a:solidFill>
                <a:latin typeface="华文新魏" pitchFamily="2" charset="-122"/>
                <a:ea typeface="华文新魏" pitchFamily="2" charset="-122"/>
              </a:rPr>
              <a:t>字符常量</a:t>
            </a:r>
          </a:p>
          <a:p>
            <a:pPr>
              <a:buNone/>
            </a:pPr>
            <a:r>
              <a:rPr lang="en-US" sz="2000" dirty="0" smtClean="0">
                <a:latin typeface="华文新魏" pitchFamily="2" charset="-122"/>
                <a:ea typeface="华文新魏" pitchFamily="2" charset="-122"/>
              </a:rPr>
              <a:t>	......           </a:t>
            </a:r>
            <a:r>
              <a:rPr lang="en-US" sz="2000" dirty="0" smtClean="0">
                <a:solidFill>
                  <a:srgbClr val="00B050"/>
                </a:solidFill>
                <a:latin typeface="华文新魏" pitchFamily="2" charset="-122"/>
                <a:ea typeface="华文新魏" pitchFamily="2" charset="-122"/>
              </a:rPr>
              <a:t>//</a:t>
            </a:r>
            <a:r>
              <a:rPr lang="zh-CN" altLang="en-US" sz="2000" dirty="0" smtClean="0">
                <a:solidFill>
                  <a:srgbClr val="00B050"/>
                </a:solidFill>
                <a:latin typeface="华文新魏" pitchFamily="2" charset="-122"/>
                <a:ea typeface="华文新魏" pitchFamily="2" charset="-122"/>
              </a:rPr>
              <a:t>在</a:t>
            </a:r>
            <a:r>
              <a:rPr lang="en-US" sz="2000" dirty="0" smtClean="0">
                <a:solidFill>
                  <a:srgbClr val="00B050"/>
                </a:solidFill>
                <a:latin typeface="华文新魏" pitchFamily="2" charset="-122"/>
                <a:ea typeface="华文新魏" pitchFamily="2" charset="-122"/>
              </a:rPr>
              <a:t>switch</a:t>
            </a:r>
            <a:r>
              <a:rPr lang="zh-CN" altLang="en-US" sz="2000" dirty="0" smtClean="0">
                <a:solidFill>
                  <a:srgbClr val="00B050"/>
                </a:solidFill>
                <a:latin typeface="华文新魏" pitchFamily="2" charset="-122"/>
                <a:ea typeface="华文新魏" pitchFamily="2" charset="-122"/>
              </a:rPr>
              <a:t>的每个</a:t>
            </a:r>
            <a:r>
              <a:rPr lang="en-US" sz="2000" dirty="0" smtClean="0">
                <a:solidFill>
                  <a:srgbClr val="00B050"/>
                </a:solidFill>
                <a:latin typeface="华文新魏" pitchFamily="2" charset="-122"/>
                <a:ea typeface="华文新魏" pitchFamily="2" charset="-122"/>
              </a:rPr>
              <a:t>case</a:t>
            </a:r>
            <a:r>
              <a:rPr lang="zh-CN" altLang="en-US" sz="2000" dirty="0" smtClean="0">
                <a:solidFill>
                  <a:srgbClr val="00B050"/>
                </a:solidFill>
                <a:latin typeface="华文新魏" pitchFamily="2" charset="-122"/>
                <a:ea typeface="华文新魏" pitchFamily="2" charset="-122"/>
              </a:rPr>
              <a:t>与常量值之后需要一个冒号。</a:t>
            </a:r>
          </a:p>
          <a:p>
            <a:pPr>
              <a:buNone/>
            </a:pPr>
            <a:r>
              <a:rPr lang="en-US" sz="2000" dirty="0" smtClean="0">
                <a:latin typeface="华文新魏" pitchFamily="2" charset="-122"/>
                <a:ea typeface="华文新魏" pitchFamily="2" charset="-122"/>
              </a:rPr>
              <a:t>}</a:t>
            </a:r>
            <a:endParaRPr lang="zh-CN" altLang="en-US" sz="2000" dirty="0" smtClean="0">
              <a:latin typeface="华文新魏" pitchFamily="2" charset="-122"/>
              <a:ea typeface="华文新魏" pitchFamily="2"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5" name="图示 4"/>
          <p:cNvGraphicFramePr/>
          <p:nvPr>
            <p:extLst>
              <p:ext uri="{D42A27DB-BD31-4B8C-83A1-F6EECF244321}">
                <p14:modId xmlns:p14="http://schemas.microsoft.com/office/powerpoint/2010/main" val="722318929"/>
              </p:ext>
            </p:extLst>
          </p:nvPr>
        </p:nvGraphicFramePr>
        <p:xfrm>
          <a:off x="1643042" y="4643446"/>
          <a:ext cx="5397699" cy="2024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dissolv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2000" dirty="0" smtClean="0">
                <a:solidFill>
                  <a:srgbClr val="002060"/>
                </a:solidFill>
                <a:latin typeface="楷体" pitchFamily="49" charset="-122"/>
                <a:ea typeface="楷体" pitchFamily="49" charset="-122"/>
              </a:rPr>
              <a:t>3</a:t>
            </a:r>
            <a:r>
              <a:rPr lang="zh-CN" altLang="en-US" sz="2000" dirty="0" smtClean="0">
                <a:solidFill>
                  <a:srgbClr val="002060"/>
                </a:solidFill>
                <a:latin typeface="楷体" pitchFamily="49" charset="-122"/>
                <a:ea typeface="楷体" pitchFamily="49" charset="-122"/>
              </a:rPr>
              <a:t>）</a:t>
            </a:r>
            <a:r>
              <a:rPr lang="en-US" sz="2000" b="1" dirty="0" smtClean="0">
                <a:solidFill>
                  <a:srgbClr val="002060"/>
                </a:solidFill>
                <a:latin typeface="楷体" pitchFamily="49" charset="-122"/>
                <a:ea typeface="楷体" pitchFamily="49" charset="-122"/>
              </a:rPr>
              <a:t>break</a:t>
            </a:r>
            <a:r>
              <a:rPr lang="zh-CN" altLang="en-US" sz="2000" b="1" dirty="0" smtClean="0">
                <a:solidFill>
                  <a:srgbClr val="002060"/>
                </a:solidFill>
                <a:latin typeface="楷体" pitchFamily="49" charset="-122"/>
                <a:ea typeface="楷体" pitchFamily="49" charset="-122"/>
              </a:rPr>
              <a:t>的作用。</a:t>
            </a:r>
            <a:endParaRPr lang="zh-CN" altLang="en-US" sz="1800" dirty="0" smtClean="0">
              <a:solidFill>
                <a:srgbClr val="002060"/>
              </a:solidFill>
              <a:latin typeface="楷体" pitchFamily="49" charset="-122"/>
              <a:ea typeface="楷体" pitchFamily="49" charset="-122"/>
            </a:endParaRPr>
          </a:p>
          <a:p>
            <a:pPr>
              <a:buNone/>
            </a:pPr>
            <a:r>
              <a:rPr lang="en-US" sz="1800" dirty="0" smtClean="0">
                <a:solidFill>
                  <a:srgbClr val="002060"/>
                </a:solidFill>
                <a:latin typeface="楷体" pitchFamily="49" charset="-122"/>
                <a:ea typeface="楷体" pitchFamily="49" charset="-122"/>
              </a:rPr>
              <a:t>	</a:t>
            </a:r>
            <a:r>
              <a:rPr lang="en-US" sz="1800" dirty="0" smtClean="0">
                <a:solidFill>
                  <a:srgbClr val="0070C0"/>
                </a:solidFill>
                <a:latin typeface="楷体" pitchFamily="49" charset="-122"/>
                <a:ea typeface="楷体" pitchFamily="49" charset="-122"/>
              </a:rPr>
              <a:t>case 1 :</a:t>
            </a:r>
            <a:endParaRPr lang="zh-CN" altLang="en-US" sz="1800" dirty="0" smtClean="0">
              <a:solidFill>
                <a:srgbClr val="0070C0"/>
              </a:solidFill>
              <a:latin typeface="楷体" pitchFamily="49" charset="-122"/>
              <a:ea typeface="楷体" pitchFamily="49" charset="-122"/>
            </a:endParaRPr>
          </a:p>
          <a:p>
            <a:pPr>
              <a:buNone/>
            </a:pPr>
            <a:r>
              <a:rPr lang="en-US" sz="1800" dirty="0" smtClean="0">
                <a:solidFill>
                  <a:srgbClr val="0070C0"/>
                </a:solidFill>
                <a:latin typeface="楷体" pitchFamily="49" charset="-122"/>
                <a:ea typeface="楷体" pitchFamily="49" charset="-122"/>
              </a:rPr>
              <a:t>		</a:t>
            </a:r>
            <a:r>
              <a:rPr lang="en-US" sz="1800" dirty="0" err="1" smtClean="0">
                <a:solidFill>
                  <a:srgbClr val="0070C0"/>
                </a:solidFill>
                <a:latin typeface="楷体" pitchFamily="49" charset="-122"/>
                <a:ea typeface="楷体" pitchFamily="49" charset="-122"/>
              </a:rPr>
              <a:t>cout</a:t>
            </a:r>
            <a:r>
              <a:rPr lang="en-US" sz="1800" dirty="0" smtClean="0">
                <a:solidFill>
                  <a:srgbClr val="0070C0"/>
                </a:solidFill>
                <a:latin typeface="楷体" pitchFamily="49" charset="-122"/>
                <a:ea typeface="楷体" pitchFamily="49" charset="-122"/>
              </a:rPr>
              <a:t> &lt;&lt; "</a:t>
            </a:r>
            <a:r>
              <a:rPr lang="zh-CN" altLang="en-US" sz="1800" dirty="0" smtClean="0">
                <a:solidFill>
                  <a:srgbClr val="0070C0"/>
                </a:solidFill>
                <a:latin typeface="楷体" pitchFamily="49" charset="-122"/>
                <a:ea typeface="楷体" pitchFamily="49" charset="-122"/>
              </a:rPr>
              <a:t>您是通过百度搜索</a:t>
            </a:r>
            <a:endParaRPr lang="en-US" altLang="zh-CN" sz="1800" dirty="0" smtClean="0">
              <a:solidFill>
                <a:srgbClr val="0070C0"/>
              </a:solidFill>
              <a:latin typeface="楷体" pitchFamily="49" charset="-122"/>
              <a:ea typeface="楷体" pitchFamily="49" charset="-122"/>
            </a:endParaRPr>
          </a:p>
          <a:p>
            <a:pPr>
              <a:buNone/>
            </a:pPr>
            <a:r>
              <a:rPr lang="en-US" altLang="zh-CN" sz="1800" dirty="0" smtClean="0">
                <a:solidFill>
                  <a:srgbClr val="0070C0"/>
                </a:solidFill>
                <a:latin typeface="楷体" pitchFamily="49" charset="-122"/>
                <a:ea typeface="楷体" pitchFamily="49" charset="-122"/>
              </a:rPr>
              <a:t>        </a:t>
            </a:r>
            <a:r>
              <a:rPr lang="zh-CN" altLang="en-US" sz="1800" dirty="0" smtClean="0">
                <a:solidFill>
                  <a:srgbClr val="0070C0"/>
                </a:solidFill>
                <a:latin typeface="楷体" pitchFamily="49" charset="-122"/>
                <a:ea typeface="楷体" pitchFamily="49" charset="-122"/>
              </a:rPr>
              <a:t>引擎来到本网站的。</a:t>
            </a:r>
            <a:r>
              <a:rPr lang="en-US" sz="1800" dirty="0" smtClean="0">
                <a:solidFill>
                  <a:srgbClr val="0070C0"/>
                </a:solidFill>
                <a:latin typeface="楷体" pitchFamily="49" charset="-122"/>
                <a:ea typeface="楷体" pitchFamily="49" charset="-122"/>
              </a:rPr>
              <a:t>" &lt;&lt; </a:t>
            </a:r>
            <a:r>
              <a:rPr lang="en-US" sz="1800" dirty="0" err="1" smtClean="0">
                <a:solidFill>
                  <a:srgbClr val="0070C0"/>
                </a:solidFill>
                <a:latin typeface="楷体" pitchFamily="49" charset="-122"/>
                <a:ea typeface="楷体" pitchFamily="49" charset="-122"/>
              </a:rPr>
              <a:t>endl</a:t>
            </a:r>
            <a:r>
              <a:rPr lang="en-US" sz="1800" dirty="0" smtClean="0">
                <a:solidFill>
                  <a:srgbClr val="0070C0"/>
                </a:solidFill>
                <a:latin typeface="楷体" pitchFamily="49" charset="-122"/>
                <a:ea typeface="楷体" pitchFamily="49" charset="-122"/>
              </a:rPr>
              <a:t>;</a:t>
            </a:r>
            <a:endParaRPr lang="zh-CN" altLang="en-US" sz="1800" dirty="0" smtClean="0">
              <a:solidFill>
                <a:srgbClr val="0070C0"/>
              </a:solidFill>
              <a:latin typeface="楷体" pitchFamily="49" charset="-122"/>
              <a:ea typeface="楷体" pitchFamily="49" charset="-122"/>
            </a:endParaRPr>
          </a:p>
          <a:p>
            <a:pPr>
              <a:buNone/>
            </a:pPr>
            <a:r>
              <a:rPr lang="en-US" sz="1800" dirty="0" smtClean="0">
                <a:solidFill>
                  <a:srgbClr val="0070C0"/>
                </a:solidFill>
                <a:latin typeface="楷体" pitchFamily="49" charset="-122"/>
                <a:ea typeface="楷体" pitchFamily="49" charset="-122"/>
              </a:rPr>
              <a:t>	case 2 :</a:t>
            </a:r>
            <a:endParaRPr lang="zh-CN" altLang="en-US" sz="1800" dirty="0" smtClean="0">
              <a:solidFill>
                <a:srgbClr val="0070C0"/>
              </a:solidFill>
              <a:latin typeface="楷体" pitchFamily="49" charset="-122"/>
              <a:ea typeface="楷体" pitchFamily="49" charset="-122"/>
            </a:endParaRPr>
          </a:p>
          <a:p>
            <a:pPr>
              <a:buNone/>
            </a:pPr>
            <a:r>
              <a:rPr lang="en-US" sz="1800" dirty="0" smtClean="0">
                <a:solidFill>
                  <a:srgbClr val="0070C0"/>
                </a:solidFill>
                <a:latin typeface="楷体" pitchFamily="49" charset="-122"/>
                <a:ea typeface="楷体" pitchFamily="49" charset="-122"/>
              </a:rPr>
              <a:t>		</a:t>
            </a:r>
            <a:r>
              <a:rPr lang="en-US" sz="1800" dirty="0" err="1" smtClean="0">
                <a:solidFill>
                  <a:srgbClr val="0070C0"/>
                </a:solidFill>
                <a:latin typeface="楷体" pitchFamily="49" charset="-122"/>
                <a:ea typeface="楷体" pitchFamily="49" charset="-122"/>
              </a:rPr>
              <a:t>cout</a:t>
            </a:r>
            <a:r>
              <a:rPr lang="en-US" sz="1800" dirty="0" smtClean="0">
                <a:solidFill>
                  <a:srgbClr val="0070C0"/>
                </a:solidFill>
                <a:latin typeface="楷体" pitchFamily="49" charset="-122"/>
                <a:ea typeface="楷体" pitchFamily="49" charset="-122"/>
              </a:rPr>
              <a:t> &lt;&lt; "</a:t>
            </a:r>
            <a:r>
              <a:rPr lang="zh-CN" altLang="en-US" sz="1800" dirty="0" smtClean="0">
                <a:solidFill>
                  <a:srgbClr val="0070C0"/>
                </a:solidFill>
                <a:latin typeface="楷体" pitchFamily="49" charset="-122"/>
                <a:ea typeface="楷体" pitchFamily="49" charset="-122"/>
              </a:rPr>
              <a:t>您是通过朋友介绍</a:t>
            </a:r>
            <a:endParaRPr lang="en-US" altLang="zh-CN" sz="1800" dirty="0" smtClean="0">
              <a:solidFill>
                <a:srgbClr val="0070C0"/>
              </a:solidFill>
              <a:latin typeface="楷体" pitchFamily="49" charset="-122"/>
              <a:ea typeface="楷体" pitchFamily="49" charset="-122"/>
            </a:endParaRPr>
          </a:p>
          <a:p>
            <a:pPr>
              <a:buNone/>
            </a:pPr>
            <a:r>
              <a:rPr lang="en-US" altLang="zh-CN" sz="1800" dirty="0" smtClean="0">
                <a:solidFill>
                  <a:srgbClr val="0070C0"/>
                </a:solidFill>
                <a:latin typeface="楷体" pitchFamily="49" charset="-122"/>
                <a:ea typeface="楷体" pitchFamily="49" charset="-122"/>
              </a:rPr>
              <a:t>        </a:t>
            </a:r>
            <a:r>
              <a:rPr lang="zh-CN" altLang="en-US" sz="1800" dirty="0" smtClean="0">
                <a:solidFill>
                  <a:srgbClr val="0070C0"/>
                </a:solidFill>
                <a:latin typeface="楷体" pitchFamily="49" charset="-122"/>
                <a:ea typeface="楷体" pitchFamily="49" charset="-122"/>
              </a:rPr>
              <a:t>来到本网站的。</a:t>
            </a:r>
            <a:r>
              <a:rPr lang="en-US" sz="1800" dirty="0" smtClean="0">
                <a:solidFill>
                  <a:srgbClr val="0070C0"/>
                </a:solidFill>
                <a:latin typeface="楷体" pitchFamily="49" charset="-122"/>
                <a:ea typeface="楷体" pitchFamily="49" charset="-122"/>
              </a:rPr>
              <a:t>" &lt;&lt; </a:t>
            </a:r>
            <a:r>
              <a:rPr lang="en-US" sz="1800" dirty="0" err="1" smtClean="0">
                <a:solidFill>
                  <a:srgbClr val="0070C0"/>
                </a:solidFill>
                <a:latin typeface="楷体" pitchFamily="49" charset="-122"/>
                <a:ea typeface="楷体" pitchFamily="49" charset="-122"/>
              </a:rPr>
              <a:t>endl</a:t>
            </a:r>
            <a:r>
              <a:rPr lang="en-US" sz="1800" dirty="0" smtClean="0">
                <a:solidFill>
                  <a:srgbClr val="0070C0"/>
                </a:solidFill>
                <a:latin typeface="楷体" pitchFamily="49" charset="-122"/>
                <a:ea typeface="楷体" pitchFamily="49" charset="-122"/>
              </a:rPr>
              <a:t>;</a:t>
            </a:r>
          </a:p>
          <a:p>
            <a:pPr>
              <a:buNone/>
            </a:pPr>
            <a:endParaRPr lang="zh-CN" altLang="en-US" sz="1800" dirty="0" smtClean="0">
              <a:solidFill>
                <a:srgbClr val="0070C0"/>
              </a:solidFill>
              <a:latin typeface="楷体" pitchFamily="49" charset="-122"/>
              <a:ea typeface="楷体"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8" name="圆角矩形标注 7"/>
          <p:cNvSpPr/>
          <p:nvPr/>
        </p:nvSpPr>
        <p:spPr>
          <a:xfrm>
            <a:off x="4857752" y="1142984"/>
            <a:ext cx="3571900" cy="2571768"/>
          </a:xfrm>
          <a:prstGeom prst="wedgeRoundRectCallout">
            <a:avLst>
              <a:gd name="adj1" fmla="val -50383"/>
              <a:gd name="adj2" fmla="val 6960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smtClean="0">
                <a:solidFill>
                  <a:srgbClr val="C00000"/>
                </a:solidFill>
                <a:latin typeface="楷体" pitchFamily="49" charset="-122"/>
                <a:ea typeface="楷体" pitchFamily="49" charset="-122"/>
              </a:rPr>
              <a:t>break</a:t>
            </a:r>
            <a:r>
              <a:rPr lang="zh-CN" altLang="en-US" dirty="0" smtClean="0">
                <a:solidFill>
                  <a:srgbClr val="C00000"/>
                </a:solidFill>
                <a:latin typeface="楷体" pitchFamily="49" charset="-122"/>
                <a:ea typeface="楷体" pitchFamily="49" charset="-122"/>
              </a:rPr>
              <a:t>使得程序在执行完选中的分支后，可以跳出整个</a:t>
            </a:r>
            <a:r>
              <a:rPr lang="en-US" dirty="0" smtClean="0">
                <a:solidFill>
                  <a:srgbClr val="C00000"/>
                </a:solidFill>
                <a:latin typeface="楷体" pitchFamily="49" charset="-122"/>
                <a:ea typeface="楷体" pitchFamily="49" charset="-122"/>
              </a:rPr>
              <a:t>switch</a:t>
            </a:r>
            <a:r>
              <a:rPr lang="zh-CN" altLang="en-US" dirty="0" smtClean="0">
                <a:solidFill>
                  <a:srgbClr val="C00000"/>
                </a:solidFill>
                <a:latin typeface="楷体" pitchFamily="49" charset="-122"/>
                <a:ea typeface="楷体" pitchFamily="49" charset="-122"/>
              </a:rPr>
              <a:t>语句，结束</a:t>
            </a:r>
            <a:r>
              <a:rPr lang="en-US" dirty="0" smtClean="0">
                <a:solidFill>
                  <a:srgbClr val="C00000"/>
                </a:solidFill>
                <a:latin typeface="楷体" pitchFamily="49" charset="-122"/>
                <a:ea typeface="楷体" pitchFamily="49" charset="-122"/>
              </a:rPr>
              <a:t>switch</a:t>
            </a:r>
            <a:r>
              <a:rPr lang="zh-CN" altLang="en-US" dirty="0" smtClean="0">
                <a:solidFill>
                  <a:srgbClr val="C00000"/>
                </a:solidFill>
                <a:latin typeface="楷体" pitchFamily="49" charset="-122"/>
                <a:ea typeface="楷体" pitchFamily="49" charset="-122"/>
              </a:rPr>
              <a:t>语句。如果没有这个</a:t>
            </a:r>
            <a:r>
              <a:rPr lang="en-US" dirty="0" smtClean="0">
                <a:solidFill>
                  <a:srgbClr val="C00000"/>
                </a:solidFill>
                <a:latin typeface="楷体" pitchFamily="49" charset="-122"/>
                <a:ea typeface="楷体" pitchFamily="49" charset="-122"/>
              </a:rPr>
              <a:t>break,</a:t>
            </a:r>
            <a:r>
              <a:rPr lang="zh-CN" altLang="en-US" dirty="0" smtClean="0">
                <a:solidFill>
                  <a:srgbClr val="C00000"/>
                </a:solidFill>
                <a:latin typeface="楷体" pitchFamily="49" charset="-122"/>
                <a:ea typeface="楷体" pitchFamily="49" charset="-122"/>
              </a:rPr>
              <a:t>程序将在继</a:t>
            </a:r>
            <a:endParaRPr lang="en-US" altLang="zh-CN" dirty="0" smtClean="0">
              <a:solidFill>
                <a:srgbClr val="C00000"/>
              </a:solidFill>
              <a:latin typeface="楷体" pitchFamily="49" charset="-122"/>
              <a:ea typeface="楷体" pitchFamily="49" charset="-122"/>
            </a:endParaRPr>
          </a:p>
          <a:p>
            <a:pPr marL="0" indent="0">
              <a:buNone/>
            </a:pPr>
            <a:r>
              <a:rPr lang="zh-CN" altLang="en-US" dirty="0" smtClean="0">
                <a:solidFill>
                  <a:srgbClr val="C00000"/>
                </a:solidFill>
                <a:latin typeface="楷体" pitchFamily="49" charset="-122"/>
                <a:ea typeface="楷体" pitchFamily="49" charset="-122"/>
              </a:rPr>
              <a:t>续前进到下一</a:t>
            </a:r>
            <a:r>
              <a:rPr lang="en-US" dirty="0" smtClean="0">
                <a:solidFill>
                  <a:srgbClr val="C00000"/>
                </a:solidFill>
                <a:latin typeface="楷体" pitchFamily="49" charset="-122"/>
                <a:ea typeface="楷体" pitchFamily="49" charset="-122"/>
              </a:rPr>
              <a:t>case</a:t>
            </a:r>
            <a:r>
              <a:rPr lang="zh-CN" altLang="en-US" dirty="0" smtClean="0">
                <a:solidFill>
                  <a:srgbClr val="C00000"/>
                </a:solidFill>
                <a:latin typeface="楷体" pitchFamily="49" charset="-122"/>
                <a:ea typeface="楷体" pitchFamily="49" charset="-122"/>
              </a:rPr>
              <a:t>分支，直到遇到后面的</a:t>
            </a:r>
            <a:r>
              <a:rPr lang="en-US" dirty="0" smtClean="0">
                <a:solidFill>
                  <a:srgbClr val="C00000"/>
                </a:solidFill>
                <a:latin typeface="楷体" pitchFamily="49" charset="-122"/>
                <a:ea typeface="楷体" pitchFamily="49" charset="-122"/>
              </a:rPr>
              <a:t>break</a:t>
            </a:r>
            <a:r>
              <a:rPr lang="zh-CN" altLang="en-US" dirty="0" smtClean="0">
                <a:solidFill>
                  <a:srgbClr val="C00000"/>
                </a:solidFill>
                <a:latin typeface="楷体" pitchFamily="49" charset="-122"/>
                <a:ea typeface="楷体" pitchFamily="49" charset="-122"/>
              </a:rPr>
              <a:t>或者</a:t>
            </a:r>
            <a:r>
              <a:rPr lang="en-US" dirty="0" smtClean="0">
                <a:solidFill>
                  <a:srgbClr val="C00000"/>
                </a:solidFill>
                <a:latin typeface="楷体" pitchFamily="49" charset="-122"/>
                <a:ea typeface="楷体" pitchFamily="49" charset="-122"/>
              </a:rPr>
              <a:t>switch</a:t>
            </a:r>
            <a:r>
              <a:rPr lang="zh-CN" altLang="en-US" dirty="0" smtClean="0">
                <a:solidFill>
                  <a:srgbClr val="C00000"/>
                </a:solidFill>
                <a:latin typeface="楷体" pitchFamily="49" charset="-122"/>
                <a:ea typeface="楷体" pitchFamily="49" charset="-122"/>
              </a:rPr>
              <a:t>结束的右大括号。</a:t>
            </a:r>
            <a:endParaRPr lang="zh-CN" altLang="en-US" kern="0" dirty="0" smtClean="0">
              <a:solidFill>
                <a:srgbClr val="C00000"/>
              </a:solidFill>
              <a:latin typeface="幼圆" pitchFamily="49" charset="-122"/>
              <a:ea typeface="幼圆" pitchFamily="49" charset="-122"/>
            </a:endParaRPr>
          </a:p>
          <a:p>
            <a:pPr algn="ctr"/>
            <a:endParaRPr lang="zh-CN" altLang="en-US"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2400" dirty="0" smtClean="0">
                <a:solidFill>
                  <a:srgbClr val="0070C0"/>
                </a:solidFill>
                <a:latin typeface="华文新魏" pitchFamily="2" charset="-122"/>
                <a:ea typeface="华文新魏" pitchFamily="2" charset="-122"/>
              </a:rPr>
              <a:t>4</a:t>
            </a:r>
            <a:r>
              <a:rPr lang="zh-CN" altLang="en-US" sz="2400" dirty="0" smtClean="0">
                <a:solidFill>
                  <a:srgbClr val="0070C0"/>
                </a:solidFill>
                <a:latin typeface="华文新魏" pitchFamily="2" charset="-122"/>
                <a:ea typeface="华文新魏" pitchFamily="2" charset="-122"/>
              </a:rPr>
              <a:t>）</a:t>
            </a:r>
            <a:r>
              <a:rPr lang="en-US" sz="2400" dirty="0" smtClean="0">
                <a:solidFill>
                  <a:srgbClr val="0070C0"/>
                </a:solidFill>
                <a:latin typeface="华文新魏" pitchFamily="2" charset="-122"/>
                <a:ea typeface="华文新魏" pitchFamily="2" charset="-122"/>
              </a:rPr>
              <a:t>default</a:t>
            </a:r>
            <a:r>
              <a:rPr lang="zh-CN" altLang="en-US" sz="2400" dirty="0" smtClean="0">
                <a:solidFill>
                  <a:srgbClr val="0070C0"/>
                </a:solidFill>
                <a:latin typeface="华文新魏" pitchFamily="2" charset="-122"/>
                <a:ea typeface="华文新魏" pitchFamily="2" charset="-122"/>
              </a:rPr>
              <a:t>是可选的，</a:t>
            </a:r>
            <a:endParaRPr lang="en-US" altLang="zh-CN" sz="2400" dirty="0" smtClean="0">
              <a:solidFill>
                <a:srgbClr val="0070C0"/>
              </a:solidFill>
              <a:latin typeface="华文新魏" pitchFamily="2" charset="-122"/>
              <a:ea typeface="华文新魏" pitchFamily="2" charset="-122"/>
            </a:endParaRPr>
          </a:p>
          <a:p>
            <a:pPr>
              <a:buNone/>
            </a:pPr>
            <a:r>
              <a:rPr lang="en-US" sz="2000" dirty="0" smtClean="0">
                <a:latin typeface="华文新魏" pitchFamily="2" charset="-122"/>
                <a:ea typeface="华文新魏" pitchFamily="2" charset="-122"/>
              </a:rPr>
              <a:t>	switch(</a:t>
            </a:r>
            <a:r>
              <a:rPr lang="en-US" sz="2000" dirty="0" err="1" smtClean="0">
                <a:latin typeface="华文新魏" pitchFamily="2" charset="-122"/>
                <a:ea typeface="华文新魏" pitchFamily="2" charset="-122"/>
              </a:rPr>
              <a:t>whatWay</a:t>
            </a:r>
            <a:r>
              <a:rPr lang="en-US" sz="2000" dirty="0" smtClean="0">
                <a:latin typeface="华文新魏" pitchFamily="2" charset="-122"/>
                <a:ea typeface="华文新魏" pitchFamily="2" charset="-122"/>
              </a:rPr>
              <a:t>)</a:t>
            </a:r>
            <a:endParaRPr lang="zh-CN" altLang="en-US" sz="2000" dirty="0" smtClean="0">
              <a:latin typeface="华文新魏" pitchFamily="2" charset="-122"/>
              <a:ea typeface="华文新魏" pitchFamily="2" charset="-122"/>
            </a:endParaRPr>
          </a:p>
          <a:p>
            <a:pPr>
              <a:buNone/>
            </a:pPr>
            <a:r>
              <a:rPr lang="en-US" sz="2000" dirty="0" smtClean="0">
                <a:latin typeface="华文新魏" pitchFamily="2" charset="-122"/>
                <a:ea typeface="华文新魏" pitchFamily="2" charset="-122"/>
              </a:rPr>
              <a:t>	{	</a:t>
            </a:r>
            <a:endParaRPr lang="zh-CN" altLang="en-US" sz="2000" dirty="0" smtClean="0">
              <a:latin typeface="华文新魏" pitchFamily="2" charset="-122"/>
              <a:ea typeface="华文新魏" pitchFamily="2" charset="-122"/>
            </a:endParaRPr>
          </a:p>
          <a:p>
            <a:pPr>
              <a:buNone/>
            </a:pPr>
            <a:r>
              <a:rPr lang="en-US" sz="2000" dirty="0" smtClean="0">
                <a:latin typeface="华文新魏" pitchFamily="2" charset="-122"/>
                <a:ea typeface="华文新魏" pitchFamily="2" charset="-122"/>
              </a:rPr>
              <a:t>		case 2-1 :  </a:t>
            </a:r>
            <a:r>
              <a:rPr lang="en-US" sz="2000" dirty="0" smtClean="0">
                <a:solidFill>
                  <a:srgbClr val="00B050"/>
                </a:solidFill>
                <a:latin typeface="华文新魏" pitchFamily="2" charset="-122"/>
                <a:ea typeface="华文新魏" pitchFamily="2" charset="-122"/>
              </a:rPr>
              <a:t> </a:t>
            </a:r>
          </a:p>
          <a:p>
            <a:pPr>
              <a:buNone/>
            </a:pPr>
            <a:r>
              <a:rPr lang="en-US" altLang="zh-CN" sz="2000" dirty="0" smtClean="0">
                <a:solidFill>
                  <a:srgbClr val="00B050"/>
                </a:solidFill>
                <a:latin typeface="华文新魏" pitchFamily="2" charset="-122"/>
                <a:ea typeface="华文新魏" pitchFamily="2" charset="-122"/>
              </a:rPr>
              <a:t>   	  	</a:t>
            </a:r>
            <a:r>
              <a:rPr lang="en-US" altLang="zh-CN" sz="2000" dirty="0" smtClean="0">
                <a:solidFill>
                  <a:srgbClr val="002060"/>
                </a:solidFill>
                <a:latin typeface="华文新魏" pitchFamily="2" charset="-122"/>
                <a:ea typeface="华文新魏" pitchFamily="2" charset="-122"/>
              </a:rPr>
              <a:t>default:     </a:t>
            </a:r>
            <a:r>
              <a:rPr lang="en-US" altLang="zh-CN" sz="2000" dirty="0" smtClean="0">
                <a:solidFill>
                  <a:srgbClr val="00B050"/>
                </a:solidFill>
                <a:latin typeface="华文新魏" pitchFamily="2" charset="-122"/>
                <a:ea typeface="华文新魏" pitchFamily="2" charset="-122"/>
              </a:rPr>
              <a:t>//</a:t>
            </a:r>
            <a:r>
              <a:rPr lang="zh-CN" altLang="en-US" sz="2000" dirty="0" smtClean="0">
                <a:solidFill>
                  <a:srgbClr val="00B050"/>
                </a:solidFill>
                <a:latin typeface="华文新魏" pitchFamily="2" charset="-122"/>
                <a:ea typeface="华文新魏" pitchFamily="2" charset="-122"/>
              </a:rPr>
              <a:t>可选的</a:t>
            </a:r>
          </a:p>
          <a:p>
            <a:pPr>
              <a:buNone/>
            </a:pPr>
            <a:r>
              <a:rPr lang="en-US" sz="2000" dirty="0" smtClean="0">
                <a:latin typeface="华文新魏" pitchFamily="2" charset="-122"/>
                <a:ea typeface="华文新魏" pitchFamily="2" charset="-122"/>
              </a:rPr>
              <a:t>	}</a:t>
            </a:r>
            <a:endParaRPr lang="zh-CN" altLang="en-US" sz="2000" dirty="0" smtClean="0">
              <a:latin typeface="华文新魏" pitchFamily="2" charset="-122"/>
              <a:ea typeface="华文新魏" pitchFamily="2" charset="-122"/>
            </a:endParaRPr>
          </a:p>
          <a:p>
            <a:endParaRPr lang="zh-CN" altLang="en-US" sz="2000" dirty="0" smtClean="0">
              <a:solidFill>
                <a:srgbClr val="0070C0"/>
              </a:solidFill>
              <a:latin typeface="华文新魏" pitchFamily="2" charset="-122"/>
              <a:ea typeface="华文新魏" pitchFamily="2" charset="-122"/>
            </a:endParaRPr>
          </a:p>
          <a:p>
            <a:pPr>
              <a:buNone/>
            </a:pPr>
            <a:r>
              <a:rPr lang="en-US" altLang="zh-CN" sz="2000" dirty="0" smtClean="0">
                <a:solidFill>
                  <a:srgbClr val="0070C0"/>
                </a:solidFill>
                <a:latin typeface="华文新魏" pitchFamily="2" charset="-122"/>
                <a:ea typeface="华文新魏" pitchFamily="2" charset="-122"/>
              </a:rPr>
              <a:t>	</a:t>
            </a:r>
            <a:endParaRPr lang="zh-CN" altLang="en-US" sz="2000" dirty="0" smtClean="0">
              <a:solidFill>
                <a:srgbClr val="0070C0"/>
              </a:solidFill>
              <a:latin typeface="华文新魏" pitchFamily="2" charset="-122"/>
              <a:ea typeface="华文新魏" pitchFamily="2"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椭圆形标注 4"/>
          <p:cNvSpPr/>
          <p:nvPr/>
        </p:nvSpPr>
        <p:spPr>
          <a:xfrm>
            <a:off x="4143372" y="1571612"/>
            <a:ext cx="4286280" cy="2000264"/>
          </a:xfrm>
          <a:prstGeom prst="wedgeEllipseCallout">
            <a:avLst>
              <a:gd name="adj1" fmla="val -59306"/>
              <a:gd name="adj2" fmla="val 503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70C0"/>
                </a:solidFill>
                <a:latin typeface="华文新魏" pitchFamily="2" charset="-122"/>
                <a:ea typeface="华文新魏" pitchFamily="2" charset="-122"/>
              </a:rPr>
              <a:t>没有</a:t>
            </a:r>
            <a:r>
              <a:rPr lang="en-US" sz="2000" dirty="0" smtClean="0">
                <a:solidFill>
                  <a:srgbClr val="0070C0"/>
                </a:solidFill>
                <a:latin typeface="华文新魏" pitchFamily="2" charset="-122"/>
                <a:ea typeface="华文新魏" pitchFamily="2" charset="-122"/>
              </a:rPr>
              <a:t>default</a:t>
            </a:r>
            <a:r>
              <a:rPr lang="zh-CN" altLang="en-US" sz="2000" dirty="0" smtClean="0">
                <a:solidFill>
                  <a:srgbClr val="0070C0"/>
                </a:solidFill>
                <a:latin typeface="华文新魏" pitchFamily="2" charset="-122"/>
                <a:ea typeface="华文新魏" pitchFamily="2" charset="-122"/>
              </a:rPr>
              <a:t>，程序在找不到匹配的</a:t>
            </a:r>
            <a:r>
              <a:rPr lang="en-US" sz="2000" dirty="0" smtClean="0">
                <a:solidFill>
                  <a:srgbClr val="0070C0"/>
                </a:solidFill>
                <a:latin typeface="华文新魏" pitchFamily="2" charset="-122"/>
                <a:ea typeface="华文新魏" pitchFamily="2" charset="-122"/>
              </a:rPr>
              <a:t>case</a:t>
            </a:r>
            <a:r>
              <a:rPr lang="zh-CN" altLang="en-US" sz="2000" dirty="0" smtClean="0">
                <a:solidFill>
                  <a:srgbClr val="0070C0"/>
                </a:solidFill>
                <a:latin typeface="华文新魏" pitchFamily="2" charset="-122"/>
                <a:ea typeface="华文新魏" pitchFamily="2" charset="-122"/>
              </a:rPr>
              <a:t>分支后，将在</a:t>
            </a:r>
            <a:r>
              <a:rPr lang="en-US" sz="2000" dirty="0" smtClean="0">
                <a:solidFill>
                  <a:srgbClr val="0070C0"/>
                </a:solidFill>
                <a:latin typeface="华文新魏" pitchFamily="2" charset="-122"/>
                <a:ea typeface="华文新魏" pitchFamily="2" charset="-122"/>
              </a:rPr>
              <a:t>switch</a:t>
            </a:r>
            <a:r>
              <a:rPr lang="zh-CN" altLang="en-US" sz="2000" dirty="0" smtClean="0">
                <a:solidFill>
                  <a:srgbClr val="0070C0"/>
                </a:solidFill>
                <a:latin typeface="华文新魏" pitchFamily="2" charset="-122"/>
                <a:ea typeface="华文新魏" pitchFamily="2" charset="-122"/>
              </a:rPr>
              <a:t>语句范围内不做任何事，直接结束</a:t>
            </a:r>
            <a:r>
              <a:rPr lang="en-US" sz="2000" dirty="0" smtClean="0">
                <a:solidFill>
                  <a:srgbClr val="0070C0"/>
                </a:solidFill>
                <a:latin typeface="华文新魏" pitchFamily="2" charset="-122"/>
                <a:ea typeface="华文新魏" pitchFamily="2" charset="-122"/>
              </a:rPr>
              <a:t>switch</a:t>
            </a:r>
            <a:r>
              <a:rPr lang="zh-CN" altLang="en-US" sz="2000" dirty="0" smtClean="0">
                <a:solidFill>
                  <a:srgbClr val="0070C0"/>
                </a:solidFill>
                <a:latin typeface="华文新魏" pitchFamily="2" charset="-122"/>
                <a:ea typeface="华文新魏" pitchFamily="2" charset="-122"/>
              </a:rPr>
              <a:t>开关语句。</a:t>
            </a:r>
            <a:endParaRPr lang="zh-CN" altLang="en-US" sz="2000"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a:xfrm>
            <a:off x="457200" y="1142984"/>
            <a:ext cx="8229600" cy="4983179"/>
          </a:xfrm>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1800" b="1" dirty="0" smtClean="0">
                <a:solidFill>
                  <a:srgbClr val="002060"/>
                </a:solidFill>
                <a:latin typeface="幼圆" pitchFamily="49" charset="-122"/>
                <a:ea typeface="幼圆" pitchFamily="49" charset="-122"/>
              </a:rPr>
              <a:t>5</a:t>
            </a:r>
            <a:r>
              <a:rPr lang="zh-CN" altLang="en-US" sz="1800" b="1" dirty="0" smtClean="0">
                <a:solidFill>
                  <a:srgbClr val="002060"/>
                </a:solidFill>
                <a:latin typeface="幼圆" pitchFamily="49" charset="-122"/>
                <a:ea typeface="幼圆" pitchFamily="49" charset="-122"/>
              </a:rPr>
              <a:t>）可在各个</a:t>
            </a:r>
            <a:r>
              <a:rPr lang="en-US" sz="1800" b="1" dirty="0" smtClean="0">
                <a:solidFill>
                  <a:srgbClr val="002060"/>
                </a:solidFill>
                <a:latin typeface="幼圆" pitchFamily="49" charset="-122"/>
                <a:ea typeface="幼圆" pitchFamily="49" charset="-122"/>
              </a:rPr>
              <a:t>case</a:t>
            </a:r>
            <a:r>
              <a:rPr lang="zh-CN" altLang="en-US" sz="1800" b="1" dirty="0" smtClean="0">
                <a:solidFill>
                  <a:srgbClr val="002060"/>
                </a:solidFill>
                <a:latin typeface="幼圆" pitchFamily="49" charset="-122"/>
                <a:ea typeface="幼圆" pitchFamily="49" charset="-122"/>
              </a:rPr>
              <a:t>中使用大括号</a:t>
            </a:r>
            <a:r>
              <a:rPr lang="en-US" sz="1800" b="1" dirty="0" smtClean="0">
                <a:solidFill>
                  <a:srgbClr val="002060"/>
                </a:solidFill>
                <a:latin typeface="幼圆" pitchFamily="49" charset="-122"/>
                <a:ea typeface="幼圆" pitchFamily="49" charset="-122"/>
              </a:rPr>
              <a:t>{}</a:t>
            </a:r>
            <a:r>
              <a:rPr lang="zh-CN" altLang="en-US" sz="1800" b="1" dirty="0" smtClean="0">
                <a:solidFill>
                  <a:srgbClr val="002060"/>
                </a:solidFill>
                <a:latin typeface="幼圆" pitchFamily="49" charset="-122"/>
                <a:ea typeface="幼圆" pitchFamily="49" charset="-122"/>
              </a:rPr>
              <a:t>来表明组成独立的复合语句。</a:t>
            </a:r>
            <a:r>
              <a:rPr lang="en-US" altLang="zh-CN" sz="1600" dirty="0" smtClean="0">
                <a:solidFill>
                  <a:srgbClr val="002060"/>
                </a:solidFill>
                <a:latin typeface="幼圆" pitchFamily="49" charset="-122"/>
                <a:ea typeface="幼圆" pitchFamily="49" charset="-122"/>
              </a:rPr>
              <a:t>	</a:t>
            </a:r>
          </a:p>
          <a:p>
            <a:endParaRPr lang="zh-CN" altLang="en-US" sz="1600" dirty="0" smtClean="0">
              <a:solidFill>
                <a:srgbClr val="002060"/>
              </a:solidFill>
              <a:latin typeface="幼圆" pitchFamily="49" charset="-122"/>
              <a:ea typeface="幼圆" pitchFamily="49" charset="-122"/>
            </a:endParaRPr>
          </a:p>
          <a:p>
            <a:pPr>
              <a:buNone/>
            </a:pPr>
            <a:r>
              <a:rPr lang="en-US" sz="1800" dirty="0" smtClean="0">
                <a:latin typeface="幼圆" pitchFamily="49" charset="-122"/>
                <a:ea typeface="幼圆" pitchFamily="49" charset="-122"/>
              </a:rPr>
              <a:t>switch(</a:t>
            </a:r>
            <a:r>
              <a:rPr lang="en-US" sz="1800" dirty="0" err="1" smtClean="0">
                <a:latin typeface="幼圆" pitchFamily="49" charset="-122"/>
                <a:ea typeface="幼圆" pitchFamily="49" charset="-122"/>
              </a:rPr>
              <a:t>whatWay</a:t>
            </a: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case 1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int</a:t>
            </a:r>
            <a:r>
              <a:rPr lang="en-US" sz="1800" dirty="0" smtClean="0">
                <a:latin typeface="幼圆" pitchFamily="49" charset="-122"/>
                <a:ea typeface="幼圆" pitchFamily="49" charset="-122"/>
              </a:rPr>
              <a:t> a=20</a:t>
            </a:r>
            <a:r>
              <a:rPr lang="en-US" sz="1800" dirty="0" smtClean="0">
                <a:solidFill>
                  <a:srgbClr val="00B050"/>
                </a:solidFill>
                <a:latin typeface="幼圆" pitchFamily="49" charset="-122"/>
                <a:ea typeface="幼圆" pitchFamily="49" charset="-122"/>
              </a:rPr>
              <a:t>;//</a:t>
            </a:r>
            <a:r>
              <a:rPr lang="zh-CN" altLang="en-US" sz="1800" dirty="0" smtClean="0">
                <a:solidFill>
                  <a:srgbClr val="00B050"/>
                </a:solidFill>
                <a:latin typeface="幼圆" pitchFamily="49" charset="-122"/>
                <a:ea typeface="幼圆" pitchFamily="49" charset="-122"/>
              </a:rPr>
              <a:t>错误。由于</a:t>
            </a:r>
            <a:r>
              <a:rPr lang="en-US" sz="1800" dirty="0" smtClean="0">
                <a:solidFill>
                  <a:srgbClr val="00B050"/>
                </a:solidFill>
                <a:latin typeface="幼圆" pitchFamily="49" charset="-122"/>
                <a:ea typeface="幼圆" pitchFamily="49" charset="-122"/>
              </a:rPr>
              <a:t>case</a:t>
            </a:r>
            <a:r>
              <a:rPr lang="zh-CN" altLang="en-US" sz="1800" dirty="0" smtClean="0">
                <a:solidFill>
                  <a:srgbClr val="00B050"/>
                </a:solidFill>
                <a:latin typeface="幼圆" pitchFamily="49" charset="-122"/>
                <a:ea typeface="幼圆" pitchFamily="49" charset="-122"/>
              </a:rPr>
              <a:t>内部不明确范围，编译器无法在此处使用变           量申明。</a:t>
            </a: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case 2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a:xfrm>
            <a:off x="457200" y="1142984"/>
            <a:ext cx="8229600" cy="4983179"/>
          </a:xfrm>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zh-CN" altLang="en-US" sz="1800" b="1" dirty="0" smtClean="0">
                <a:solidFill>
                  <a:srgbClr val="002060"/>
                </a:solidFill>
                <a:latin typeface="幼圆" pitchFamily="49" charset="-122"/>
                <a:ea typeface="幼圆" pitchFamily="49" charset="-122"/>
              </a:rPr>
              <a:t>使用大括号</a:t>
            </a:r>
            <a:r>
              <a:rPr lang="en-US" sz="1800" b="1" dirty="0" smtClean="0">
                <a:solidFill>
                  <a:srgbClr val="002060"/>
                </a:solidFill>
                <a:latin typeface="幼圆" pitchFamily="49" charset="-122"/>
                <a:ea typeface="幼圆" pitchFamily="49" charset="-122"/>
              </a:rPr>
              <a:t>{}</a:t>
            </a:r>
            <a:r>
              <a:rPr lang="zh-CN" altLang="en-US" sz="1800" b="1" dirty="0" smtClean="0">
                <a:solidFill>
                  <a:srgbClr val="002060"/>
                </a:solidFill>
                <a:latin typeface="幼圆" pitchFamily="49" charset="-122"/>
                <a:ea typeface="幼圆" pitchFamily="49" charset="-122"/>
              </a:rPr>
              <a:t>将</a:t>
            </a:r>
            <a:r>
              <a:rPr lang="en-US" sz="1800" b="1" dirty="0" smtClean="0">
                <a:solidFill>
                  <a:srgbClr val="002060"/>
                </a:solidFill>
                <a:latin typeface="幼圆" pitchFamily="49" charset="-122"/>
                <a:ea typeface="幼圆" pitchFamily="49" charset="-122"/>
              </a:rPr>
              <a:t>case</a:t>
            </a:r>
            <a:r>
              <a:rPr lang="zh-CN" altLang="en-US" sz="1800" b="1" dirty="0" smtClean="0">
                <a:solidFill>
                  <a:srgbClr val="002060"/>
                </a:solidFill>
                <a:latin typeface="幼圆" pitchFamily="49" charset="-122"/>
                <a:ea typeface="幼圆" pitchFamily="49" charset="-122"/>
              </a:rPr>
              <a:t>的执行语句块包括起来，如下程序所示：</a:t>
            </a:r>
          </a:p>
          <a:p>
            <a:pPr>
              <a:buNone/>
            </a:pPr>
            <a:r>
              <a:rPr lang="en-US" sz="1800" dirty="0" smtClean="0">
                <a:latin typeface="幼圆" pitchFamily="49" charset="-122"/>
                <a:ea typeface="幼圆" pitchFamily="49" charset="-122"/>
              </a:rPr>
              <a:t>switch (</a:t>
            </a:r>
            <a:r>
              <a:rPr lang="en-US" sz="1800" dirty="0" err="1" smtClean="0">
                <a:latin typeface="幼圆" pitchFamily="49" charset="-122"/>
                <a:ea typeface="幼圆" pitchFamily="49" charset="-122"/>
              </a:rPr>
              <a:t>whatWay</a:t>
            </a: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case 1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r>
              <a:rPr lang="en-US" sz="1800" dirty="0" err="1" smtClean="0">
                <a:latin typeface="幼圆" pitchFamily="49" charset="-122"/>
                <a:ea typeface="幼圆" pitchFamily="49" charset="-122"/>
              </a:rPr>
              <a:t>int</a:t>
            </a:r>
            <a:r>
              <a:rPr lang="en-US" sz="1800" dirty="0" smtClean="0">
                <a:latin typeface="幼圆" pitchFamily="49" charset="-122"/>
                <a:ea typeface="幼圆" pitchFamily="49" charset="-122"/>
              </a:rPr>
              <a:t> a=2</a:t>
            </a:r>
            <a:r>
              <a:rPr lang="en-US" sz="1800" dirty="0" smtClean="0">
                <a:solidFill>
                  <a:srgbClr val="00B050"/>
                </a:solidFill>
                <a:latin typeface="幼圆" pitchFamily="49" charset="-122"/>
                <a:ea typeface="幼圆" pitchFamily="49" charset="-122"/>
              </a:rPr>
              <a:t>;//</a:t>
            </a:r>
            <a:r>
              <a:rPr lang="zh-CN" altLang="en-US" sz="1800" dirty="0" smtClean="0">
                <a:solidFill>
                  <a:srgbClr val="00B050"/>
                </a:solidFill>
                <a:latin typeface="幼圆" pitchFamily="49" charset="-122"/>
                <a:ea typeface="幼圆" pitchFamily="49" charset="-122"/>
              </a:rPr>
              <a:t>正确，变量</a:t>
            </a:r>
            <a:r>
              <a:rPr lang="en-US" sz="1800" dirty="0" smtClean="0">
                <a:solidFill>
                  <a:srgbClr val="00B050"/>
                </a:solidFill>
                <a:latin typeface="幼圆" pitchFamily="49" charset="-122"/>
                <a:ea typeface="幼圆" pitchFamily="49" charset="-122"/>
              </a:rPr>
              <a:t>a</a:t>
            </a:r>
            <a:r>
              <a:rPr lang="zh-CN" altLang="en-US" sz="1800" dirty="0" smtClean="0">
                <a:solidFill>
                  <a:srgbClr val="00B050"/>
                </a:solidFill>
                <a:latin typeface="幼圆" pitchFamily="49" charset="-122"/>
                <a:ea typeface="幼圆" pitchFamily="49" charset="-122"/>
              </a:rPr>
              <a:t>被明确限定在当前</a:t>
            </a:r>
            <a:r>
              <a:rPr lang="en-US" sz="1800" dirty="0" smtClean="0">
                <a:solidFill>
                  <a:srgbClr val="00B050"/>
                </a:solidFill>
                <a:latin typeface="幼圆" pitchFamily="49" charset="-122"/>
                <a:ea typeface="幼圆" pitchFamily="49" charset="-122"/>
              </a:rPr>
              <a:t>{}</a:t>
            </a:r>
            <a:r>
              <a:rPr lang="zh-CN" altLang="en-US" sz="1800" dirty="0" smtClean="0">
                <a:solidFill>
                  <a:srgbClr val="00B050"/>
                </a:solidFill>
                <a:latin typeface="幼圆" pitchFamily="49" charset="-122"/>
                <a:ea typeface="幼圆" pitchFamily="49" charset="-122"/>
              </a:rPr>
              <a:t>范围内</a:t>
            </a:r>
            <a:r>
              <a:rPr lang="zh-CN" altLang="en-US" sz="1800" dirty="0" smtClean="0">
                <a:latin typeface="幼圆" pitchFamily="49" charset="-122"/>
                <a:ea typeface="幼圆" pitchFamily="49" charset="-122"/>
              </a:rPr>
              <a:t>。</a:t>
            </a: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case 2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dirty="0" smtClean="0">
                <a:latin typeface="幼圆" pitchFamily="49" charset="-122"/>
                <a:ea typeface="幼圆" pitchFamily="49" charset="-122"/>
              </a:rPr>
              <a:t>}</a:t>
            </a:r>
            <a:endParaRPr lang="zh-CN" altLang="en-US" sz="6000"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switch</a:t>
            </a:r>
            <a:r>
              <a:rPr lang="zh-CN" altLang="en-US" b="1" dirty="0" smtClean="0"/>
              <a:t>开关语句</a:t>
            </a:r>
            <a:endParaRPr lang="zh-CN" altLang="en-US" dirty="0"/>
          </a:p>
        </p:txBody>
      </p:sp>
      <p:sp>
        <p:nvSpPr>
          <p:cNvPr id="3" name="内容占位符 2"/>
          <p:cNvSpPr>
            <a:spLocks noGrp="1"/>
          </p:cNvSpPr>
          <p:nvPr>
            <p:ph idx="1"/>
          </p:nvPr>
        </p:nvSpPr>
        <p:spPr/>
        <p:txBody>
          <a:bodyPr/>
          <a:lstStyle/>
          <a:p>
            <a:pPr>
              <a:buNone/>
            </a:pPr>
            <a:r>
              <a:rPr lang="en-US" b="1" dirty="0" smtClean="0">
                <a:solidFill>
                  <a:srgbClr val="002060"/>
                </a:solidFill>
                <a:latin typeface="华文行楷" pitchFamily="2" charset="-122"/>
                <a:ea typeface="华文行楷" pitchFamily="2" charset="-122"/>
              </a:rPr>
              <a:t>2. switch</a:t>
            </a:r>
            <a:r>
              <a:rPr lang="zh-CN" altLang="en-US" b="1" dirty="0" smtClean="0">
                <a:solidFill>
                  <a:srgbClr val="002060"/>
                </a:solidFill>
                <a:latin typeface="华文行楷" pitchFamily="2" charset="-122"/>
                <a:ea typeface="华文行楷" pitchFamily="2" charset="-122"/>
              </a:rPr>
              <a:t>开关语句的特点</a:t>
            </a:r>
          </a:p>
          <a:p>
            <a:r>
              <a:rPr lang="en-US" sz="2000" b="1" dirty="0" smtClean="0">
                <a:solidFill>
                  <a:srgbClr val="002060"/>
                </a:solidFill>
                <a:latin typeface="仿宋" pitchFamily="49" charset="-122"/>
                <a:ea typeface="仿宋" pitchFamily="49" charset="-122"/>
              </a:rPr>
              <a:t>6</a:t>
            </a:r>
            <a:r>
              <a:rPr lang="zh-CN" altLang="en-US" sz="2000" b="1" dirty="0" smtClean="0">
                <a:solidFill>
                  <a:srgbClr val="002060"/>
                </a:solidFill>
                <a:latin typeface="仿宋" pitchFamily="49" charset="-122"/>
                <a:ea typeface="仿宋" pitchFamily="49" charset="-122"/>
              </a:rPr>
              <a:t>）</a:t>
            </a:r>
            <a:r>
              <a:rPr lang="en-US" sz="2000" b="1" dirty="0" smtClean="0">
                <a:solidFill>
                  <a:srgbClr val="002060"/>
                </a:solidFill>
                <a:latin typeface="仿宋" pitchFamily="49" charset="-122"/>
                <a:ea typeface="仿宋" pitchFamily="49" charset="-122"/>
              </a:rPr>
              <a:t>switch</a:t>
            </a:r>
            <a:r>
              <a:rPr lang="zh-CN" altLang="en-US" sz="2000" b="1" dirty="0" smtClean="0">
                <a:solidFill>
                  <a:srgbClr val="002060"/>
                </a:solidFill>
                <a:latin typeface="仿宋" pitchFamily="49" charset="-122"/>
                <a:ea typeface="仿宋" pitchFamily="49" charset="-122"/>
              </a:rPr>
              <a:t>并不能完全代替所有</a:t>
            </a:r>
            <a:r>
              <a:rPr lang="en-US" sz="2000" b="1" dirty="0" smtClean="0">
                <a:solidFill>
                  <a:srgbClr val="002060"/>
                </a:solidFill>
                <a:latin typeface="仿宋" pitchFamily="49" charset="-122"/>
                <a:ea typeface="仿宋" pitchFamily="49" charset="-122"/>
              </a:rPr>
              <a:t>if-else</a:t>
            </a:r>
            <a:r>
              <a:rPr lang="zh-CN" altLang="en-US" sz="2000" b="1" dirty="0" smtClean="0">
                <a:solidFill>
                  <a:srgbClr val="002060"/>
                </a:solidFill>
                <a:latin typeface="仿宋" pitchFamily="49" charset="-122"/>
                <a:ea typeface="仿宋" pitchFamily="49" charset="-122"/>
              </a:rPr>
              <a:t>语句。</a:t>
            </a:r>
          </a:p>
          <a:p>
            <a:pPr>
              <a:buNone/>
            </a:pPr>
            <a:r>
              <a:rPr lang="en-US" sz="2000" dirty="0" smtClean="0">
                <a:solidFill>
                  <a:srgbClr val="002060"/>
                </a:solidFill>
                <a:latin typeface="仿宋" pitchFamily="49" charset="-122"/>
                <a:ea typeface="仿宋" pitchFamily="49" charset="-122"/>
              </a:rPr>
              <a:t>switch(</a:t>
            </a:r>
            <a:r>
              <a:rPr lang="en-US" sz="2000" dirty="0" err="1" smtClean="0">
                <a:solidFill>
                  <a:srgbClr val="002060"/>
                </a:solidFill>
                <a:latin typeface="仿宋" pitchFamily="49" charset="-122"/>
                <a:ea typeface="仿宋" pitchFamily="49" charset="-122"/>
              </a:rPr>
              <a:t>i</a:t>
            </a:r>
            <a:r>
              <a:rPr lang="en-US" sz="2000" dirty="0" smtClean="0">
                <a:solidFill>
                  <a:srgbClr val="002060"/>
                </a:solidFill>
                <a:latin typeface="仿宋" pitchFamily="49" charset="-122"/>
                <a:ea typeface="仿宋" pitchFamily="49" charset="-122"/>
              </a:rPr>
              <a:t>)</a:t>
            </a:r>
            <a:endParaRPr lang="zh-CN" altLang="en-US" sz="2000" dirty="0" smtClean="0">
              <a:solidFill>
                <a:srgbClr val="002060"/>
              </a:solidFill>
              <a:latin typeface="仿宋" pitchFamily="49" charset="-122"/>
              <a:ea typeface="仿宋" pitchFamily="49" charset="-122"/>
            </a:endParaRPr>
          </a:p>
          <a:p>
            <a:pPr>
              <a:buNone/>
            </a:pPr>
            <a:r>
              <a:rPr lang="en-US" sz="2000" dirty="0" smtClean="0">
                <a:solidFill>
                  <a:srgbClr val="002060"/>
                </a:solidFill>
                <a:latin typeface="仿宋" pitchFamily="49" charset="-122"/>
                <a:ea typeface="仿宋" pitchFamily="49" charset="-122"/>
              </a:rPr>
              <a:t>{</a:t>
            </a:r>
            <a:endParaRPr lang="zh-CN" altLang="en-US" sz="2000" dirty="0" smtClean="0">
              <a:solidFill>
                <a:srgbClr val="002060"/>
              </a:solidFill>
              <a:latin typeface="仿宋" pitchFamily="49" charset="-122"/>
              <a:ea typeface="仿宋" pitchFamily="49" charset="-122"/>
            </a:endParaRPr>
          </a:p>
          <a:p>
            <a:pPr>
              <a:buNone/>
            </a:pPr>
            <a:r>
              <a:rPr lang="en-US" sz="2000" dirty="0" smtClean="0">
                <a:solidFill>
                  <a:srgbClr val="002060"/>
                </a:solidFill>
                <a:latin typeface="仿宋" pitchFamily="49" charset="-122"/>
                <a:ea typeface="仿宋" pitchFamily="49" charset="-122"/>
              </a:rPr>
              <a:t>	case (</a:t>
            </a:r>
            <a:r>
              <a:rPr lang="en-US" sz="2000" dirty="0" err="1" smtClean="0">
                <a:solidFill>
                  <a:srgbClr val="002060"/>
                </a:solidFill>
                <a:latin typeface="仿宋" pitchFamily="49" charset="-122"/>
                <a:ea typeface="仿宋" pitchFamily="49" charset="-122"/>
              </a:rPr>
              <a:t>i</a:t>
            </a:r>
            <a:r>
              <a:rPr lang="en-US" sz="2000" dirty="0" smtClean="0">
                <a:solidFill>
                  <a:srgbClr val="002060"/>
                </a:solidFill>
                <a:latin typeface="仿宋" pitchFamily="49" charset="-122"/>
                <a:ea typeface="仿宋" pitchFamily="49" charset="-122"/>
              </a:rPr>
              <a:t> &gt;= 32 &amp;&amp; </a:t>
            </a:r>
            <a:r>
              <a:rPr lang="en-US" sz="2000" dirty="0" err="1" smtClean="0">
                <a:solidFill>
                  <a:srgbClr val="002060"/>
                </a:solidFill>
                <a:latin typeface="仿宋" pitchFamily="49" charset="-122"/>
                <a:ea typeface="仿宋" pitchFamily="49" charset="-122"/>
              </a:rPr>
              <a:t>i</a:t>
            </a:r>
            <a:r>
              <a:rPr lang="en-US" sz="2000" dirty="0" smtClean="0">
                <a:solidFill>
                  <a:srgbClr val="002060"/>
                </a:solidFill>
                <a:latin typeface="仿宋" pitchFamily="49" charset="-122"/>
                <a:ea typeface="仿宋" pitchFamily="49" charset="-122"/>
              </a:rPr>
              <a:t>&lt;=48) </a:t>
            </a:r>
          </a:p>
          <a:p>
            <a:pPr>
              <a:buNone/>
            </a:pPr>
            <a:r>
              <a:rPr lang="en-US" sz="2000" dirty="0" smtClean="0">
                <a:solidFill>
                  <a:srgbClr val="002060"/>
                </a:solidFill>
                <a:latin typeface="仿宋" pitchFamily="49" charset="-122"/>
                <a:ea typeface="仿宋" pitchFamily="49" charset="-122"/>
              </a:rPr>
              <a:t>	</a:t>
            </a:r>
            <a:r>
              <a:rPr lang="en-US" sz="1600" dirty="0" smtClean="0">
                <a:solidFill>
                  <a:srgbClr val="00B050"/>
                </a:solidFill>
                <a:latin typeface="仿宋" pitchFamily="49" charset="-122"/>
                <a:ea typeface="仿宋" pitchFamily="49" charset="-122"/>
              </a:rPr>
              <a:t>//</a:t>
            </a:r>
            <a:r>
              <a:rPr lang="zh-CN" altLang="en-US" sz="1600" dirty="0" smtClean="0">
                <a:solidFill>
                  <a:srgbClr val="00B050"/>
                </a:solidFill>
                <a:latin typeface="仿宋" pitchFamily="49" charset="-122"/>
                <a:ea typeface="仿宋" pitchFamily="49" charset="-122"/>
              </a:rPr>
              <a:t>错误！</a:t>
            </a:r>
            <a:r>
              <a:rPr lang="en-US" sz="1600" dirty="0" smtClean="0">
                <a:solidFill>
                  <a:srgbClr val="00B050"/>
                </a:solidFill>
                <a:latin typeface="仿宋" pitchFamily="49" charset="-122"/>
                <a:ea typeface="仿宋" pitchFamily="49" charset="-122"/>
              </a:rPr>
              <a:t>case</a:t>
            </a:r>
            <a:r>
              <a:rPr lang="zh-CN" altLang="en-US" sz="1600" dirty="0" smtClean="0">
                <a:solidFill>
                  <a:srgbClr val="00B050"/>
                </a:solidFill>
                <a:latin typeface="仿宋" pitchFamily="49" charset="-122"/>
                <a:ea typeface="仿宋" pitchFamily="49" charset="-122"/>
              </a:rPr>
              <a:t>里只能写变量</a:t>
            </a:r>
            <a:r>
              <a:rPr lang="en-US" sz="1600" dirty="0" err="1" smtClean="0">
                <a:solidFill>
                  <a:srgbClr val="00B050"/>
                </a:solidFill>
                <a:latin typeface="仿宋" pitchFamily="49" charset="-122"/>
                <a:ea typeface="仿宋" pitchFamily="49" charset="-122"/>
              </a:rPr>
              <a:t>i</a:t>
            </a:r>
            <a:r>
              <a:rPr lang="zh-CN" altLang="en-US" sz="1600" dirty="0" smtClean="0">
                <a:solidFill>
                  <a:srgbClr val="00B050"/>
                </a:solidFill>
                <a:latin typeface="仿宋" pitchFamily="49" charset="-122"/>
                <a:ea typeface="仿宋" pitchFamily="49" charset="-122"/>
              </a:rPr>
              <a:t>的可能值，不能写条件。</a:t>
            </a:r>
            <a:endParaRPr lang="zh-CN" altLang="en-US" sz="2000" dirty="0" smtClean="0">
              <a:solidFill>
                <a:srgbClr val="00B050"/>
              </a:solidFill>
              <a:latin typeface="仿宋" pitchFamily="49" charset="-122"/>
              <a:ea typeface="仿宋" pitchFamily="49" charset="-122"/>
            </a:endParaRPr>
          </a:p>
          <a:p>
            <a:pPr>
              <a:buNone/>
            </a:pPr>
            <a:r>
              <a:rPr lang="en-US" sz="2000" dirty="0" smtClean="0">
                <a:solidFill>
                  <a:srgbClr val="002060"/>
                </a:solidFill>
                <a:latin typeface="仿宋" pitchFamily="49" charset="-122"/>
                <a:ea typeface="仿宋" pitchFamily="49" charset="-122"/>
              </a:rPr>
              <a:t>}</a:t>
            </a:r>
            <a:endParaRPr lang="zh-CN" altLang="en-US" sz="2000" dirty="0" smtClean="0">
              <a:solidFill>
                <a:srgbClr val="002060"/>
              </a:solidFill>
              <a:latin typeface="仿宋" pitchFamily="49" charset="-122"/>
              <a:ea typeface="仿宋"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5" name="图示 4"/>
          <p:cNvGraphicFramePr/>
          <p:nvPr>
            <p:extLst>
              <p:ext uri="{D42A27DB-BD31-4B8C-83A1-F6EECF244321}">
                <p14:modId xmlns:p14="http://schemas.microsoft.com/office/powerpoint/2010/main" val="2171972407"/>
              </p:ext>
            </p:extLst>
          </p:nvPr>
        </p:nvGraphicFramePr>
        <p:xfrm>
          <a:off x="1500166" y="3786166"/>
          <a:ext cx="6286544" cy="3071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7010400" cy="685800"/>
          </a:xfrm>
        </p:spPr>
        <p:txBody>
          <a:bodyPr/>
          <a:lstStyle/>
          <a:p>
            <a:r>
              <a:rPr lang="en-US" b="1" dirty="0" smtClean="0"/>
              <a:t>3.2.2 switch</a:t>
            </a:r>
            <a:r>
              <a:rPr lang="zh-CN" altLang="en-US" b="1" dirty="0" smtClean="0"/>
              <a:t>应用实例</a:t>
            </a:r>
            <a:endParaRPr lang="zh-CN" altLang="en-US" dirty="0"/>
          </a:p>
        </p:txBody>
      </p:sp>
      <p:sp>
        <p:nvSpPr>
          <p:cNvPr id="3" name="内容占位符 2"/>
          <p:cNvSpPr>
            <a:spLocks noGrp="1"/>
          </p:cNvSpPr>
          <p:nvPr>
            <p:ph idx="1"/>
          </p:nvPr>
        </p:nvSpPr>
        <p:spPr>
          <a:xfrm>
            <a:off x="0" y="1000108"/>
            <a:ext cx="8229600" cy="5305222"/>
          </a:xfrm>
        </p:spPr>
        <p:txBody>
          <a:bodyPr/>
          <a:lstStyle/>
          <a:p>
            <a:r>
              <a:rPr lang="en-US" altLang="zh-CN" sz="1600" b="1" dirty="0" smtClean="0">
                <a:solidFill>
                  <a:schemeClr val="accent2"/>
                </a:solidFill>
                <a:latin typeface="楷体" pitchFamily="49" charset="-122"/>
                <a:ea typeface="楷体" pitchFamily="49" charset="-122"/>
              </a:rPr>
              <a:t>【</a:t>
            </a:r>
            <a:r>
              <a:rPr lang="zh-CN" altLang="en-US" sz="1600" b="1" dirty="0" smtClean="0">
                <a:solidFill>
                  <a:schemeClr val="accent2"/>
                </a:solidFill>
                <a:latin typeface="楷体" pitchFamily="49" charset="-122"/>
                <a:ea typeface="楷体" pitchFamily="49" charset="-122"/>
              </a:rPr>
              <a:t>例</a:t>
            </a:r>
            <a:r>
              <a:rPr lang="en-US" sz="1600" b="1" dirty="0" smtClean="0">
                <a:solidFill>
                  <a:schemeClr val="accent2"/>
                </a:solidFill>
                <a:latin typeface="楷体" pitchFamily="49" charset="-122"/>
                <a:ea typeface="楷体" pitchFamily="49" charset="-122"/>
              </a:rPr>
              <a:t>3.10</a:t>
            </a:r>
            <a:r>
              <a:rPr lang="en-US" altLang="zh-CN" sz="1600" b="1" dirty="0" smtClean="0">
                <a:solidFill>
                  <a:schemeClr val="accent2"/>
                </a:solidFill>
                <a:latin typeface="楷体" pitchFamily="49" charset="-122"/>
                <a:ea typeface="楷体" pitchFamily="49" charset="-122"/>
              </a:rPr>
              <a:t>】</a:t>
            </a:r>
            <a:r>
              <a:rPr lang="zh-CN" altLang="en-US" sz="1600" b="1" dirty="0" smtClean="0">
                <a:solidFill>
                  <a:schemeClr val="accent2"/>
                </a:solidFill>
                <a:latin typeface="楷体" pitchFamily="49" charset="-122"/>
                <a:ea typeface="楷体" pitchFamily="49" charset="-122"/>
              </a:rPr>
              <a:t>输入一个完整的四则运算的表达式并计算出结果，然后以整个表达式等于计算结果的形式输出。</a:t>
            </a:r>
            <a:endParaRPr lang="zh-CN" altLang="en-US" sz="1600" dirty="0" smtClean="0">
              <a:solidFill>
                <a:schemeClr val="accent2"/>
              </a:solidFill>
              <a:latin typeface="楷体" pitchFamily="49" charset="-122"/>
              <a:ea typeface="楷体" pitchFamily="49" charset="-122"/>
            </a:endParaRPr>
          </a:p>
          <a:p>
            <a:pPr>
              <a:buNone/>
            </a:pPr>
            <a:r>
              <a:rPr lang="en-US" sz="900" dirty="0" smtClean="0">
                <a:latin typeface="幼圆" pitchFamily="49" charset="-122"/>
                <a:ea typeface="幼圆" pitchFamily="49" charset="-122"/>
              </a:rPr>
              <a:t>#include&lt;</a:t>
            </a:r>
            <a:r>
              <a:rPr lang="en-US" sz="900" dirty="0" err="1" smtClean="0">
                <a:latin typeface="幼圆" pitchFamily="49" charset="-122"/>
                <a:ea typeface="幼圆" pitchFamily="49" charset="-122"/>
              </a:rPr>
              <a:t>iostream</a:t>
            </a:r>
            <a:r>
              <a:rPr lang="en-US" sz="900" dirty="0" smtClean="0">
                <a:latin typeface="幼圆" pitchFamily="49" charset="-122"/>
                <a:ea typeface="幼圆" pitchFamily="49" charset="-122"/>
              </a:rPr>
              <a:t>&gt;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using namespace std;</a:t>
            </a:r>
            <a:endParaRPr lang="zh-CN" altLang="en-US" sz="900" dirty="0" smtClean="0">
              <a:latin typeface="幼圆" pitchFamily="49" charset="-122"/>
              <a:ea typeface="幼圆" pitchFamily="49" charset="-122"/>
            </a:endParaRPr>
          </a:p>
          <a:p>
            <a:pPr>
              <a:buNone/>
            </a:pPr>
            <a:r>
              <a:rPr lang="en-US" sz="900" dirty="0" err="1" smtClean="0">
                <a:latin typeface="幼圆" pitchFamily="49" charset="-122"/>
                <a:ea typeface="幼圆" pitchFamily="49" charset="-122"/>
              </a:rPr>
              <a:t>int</a:t>
            </a:r>
            <a:r>
              <a:rPr lang="en-US" sz="900" dirty="0" smtClean="0">
                <a:latin typeface="幼圆" pitchFamily="49" charset="-122"/>
                <a:ea typeface="幼圆" pitchFamily="49" charset="-122"/>
              </a:rPr>
              <a:t> main()</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double </a:t>
            </a:r>
            <a:r>
              <a:rPr lang="en-US" sz="900" dirty="0" err="1" smtClean="0">
                <a:latin typeface="幼圆" pitchFamily="49" charset="-122"/>
                <a:ea typeface="幼圆" pitchFamily="49" charset="-122"/>
              </a:rPr>
              <a:t>a,b</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char </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 &lt;&lt;"</a:t>
            </a:r>
            <a:r>
              <a:rPr lang="zh-CN" altLang="en-US" sz="900" dirty="0" smtClean="0">
                <a:latin typeface="幼圆" pitchFamily="49" charset="-122"/>
                <a:ea typeface="幼圆" pitchFamily="49" charset="-122"/>
              </a:rPr>
              <a:t>请输入一个表达式（例如：</a:t>
            </a:r>
            <a:r>
              <a:rPr lang="en-US" sz="900" dirty="0" smtClean="0">
                <a:latin typeface="幼圆" pitchFamily="49" charset="-122"/>
                <a:ea typeface="幼圆" pitchFamily="49" charset="-122"/>
              </a:rPr>
              <a:t>1+2</a:t>
            </a:r>
            <a:r>
              <a:rPr lang="zh-CN" altLang="en-US" sz="900" dirty="0" smtClean="0">
                <a:latin typeface="幼圆" pitchFamily="49" charset="-122"/>
                <a:ea typeface="幼圆" pitchFamily="49" charset="-122"/>
              </a:rPr>
              <a:t>）：</a:t>
            </a:r>
            <a:r>
              <a:rPr lang="en-US" sz="900" dirty="0" smtClean="0">
                <a:latin typeface="幼圆" pitchFamily="49" charset="-122"/>
                <a:ea typeface="幼圆" pitchFamily="49" charset="-122"/>
              </a:rPr>
              <a:t>"&lt;&lt;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cin</a:t>
            </a:r>
            <a:r>
              <a:rPr lang="en-US" sz="900" dirty="0" smtClean="0">
                <a:latin typeface="幼圆" pitchFamily="49" charset="-122"/>
                <a:ea typeface="幼圆" pitchFamily="49" charset="-122"/>
              </a:rPr>
              <a:t>&gt;&gt;a&gt;&gt;</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&gt;&gt;b;</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switch (</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case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&lt;&lt;a&lt;&lt;</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&lt;&lt;b&lt;&lt;'='&lt;&lt;</a:t>
            </a:r>
            <a:r>
              <a:rPr lang="en-US" sz="900" dirty="0" err="1" smtClean="0">
                <a:latin typeface="幼圆" pitchFamily="49" charset="-122"/>
                <a:ea typeface="幼圆" pitchFamily="49" charset="-122"/>
              </a:rPr>
              <a:t>a+b</a:t>
            </a:r>
            <a:r>
              <a:rPr lang="en-US" sz="900" dirty="0" smtClean="0">
                <a:latin typeface="幼圆" pitchFamily="49" charset="-122"/>
                <a:ea typeface="幼圆" pitchFamily="49" charset="-122"/>
              </a:rPr>
              <a:t>&lt;&lt;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break;</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case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&lt;&lt;a&lt;&lt;</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&lt;&lt;b&lt;&lt;'='&lt;&lt;a-b&lt;&lt;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break;</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case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&lt;&lt;a&lt;&lt;</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&lt;&lt;b&lt;&lt;'='&lt;&lt;a*b&lt;&lt;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break;</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case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if(b!=0)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 &lt;&lt;a&lt;&lt;</a:t>
            </a:r>
            <a:r>
              <a:rPr lang="en-US" sz="900" dirty="0" err="1" smtClean="0">
                <a:latin typeface="幼圆" pitchFamily="49" charset="-122"/>
                <a:ea typeface="幼圆" pitchFamily="49" charset="-122"/>
              </a:rPr>
              <a:t>oper</a:t>
            </a:r>
            <a:r>
              <a:rPr lang="en-US" sz="900" dirty="0" smtClean="0">
                <a:latin typeface="幼圆" pitchFamily="49" charset="-122"/>
                <a:ea typeface="幼圆" pitchFamily="49" charset="-122"/>
              </a:rPr>
              <a:t>&lt;&lt;b&lt;&lt;'='&lt;&lt;a/b&lt;&lt;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else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 &lt;&lt;"</a:t>
            </a:r>
            <a:r>
              <a:rPr lang="zh-CN" altLang="en-US" sz="900" dirty="0" smtClean="0">
                <a:latin typeface="幼圆" pitchFamily="49" charset="-122"/>
                <a:ea typeface="幼圆" pitchFamily="49" charset="-122"/>
              </a:rPr>
              <a:t>出错啦！</a:t>
            </a:r>
            <a:r>
              <a:rPr lang="en-US" sz="900" dirty="0" smtClean="0">
                <a:latin typeface="幼圆" pitchFamily="49" charset="-122"/>
                <a:ea typeface="幼圆" pitchFamily="49" charset="-122"/>
              </a:rPr>
              <a:t>"&lt;&lt;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break;</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default: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r>
              <a:rPr lang="en-US" sz="900" dirty="0" err="1" smtClean="0">
                <a:latin typeface="幼圆" pitchFamily="49" charset="-122"/>
                <a:ea typeface="幼圆" pitchFamily="49" charset="-122"/>
              </a:rPr>
              <a:t>cout</a:t>
            </a:r>
            <a:r>
              <a:rPr lang="en-US" sz="900" dirty="0" smtClean="0">
                <a:latin typeface="幼圆" pitchFamily="49" charset="-122"/>
                <a:ea typeface="幼圆" pitchFamily="49" charset="-122"/>
              </a:rPr>
              <a:t> &lt;&lt;"</a:t>
            </a:r>
            <a:r>
              <a:rPr lang="zh-CN" altLang="en-US" sz="900" dirty="0" smtClean="0">
                <a:latin typeface="幼圆" pitchFamily="49" charset="-122"/>
                <a:ea typeface="幼圆" pitchFamily="49" charset="-122"/>
              </a:rPr>
              <a:t>输入内容格式错误！</a:t>
            </a:r>
            <a:r>
              <a:rPr lang="en-US" sz="900" dirty="0" smtClean="0">
                <a:latin typeface="幼圆" pitchFamily="49" charset="-122"/>
                <a:ea typeface="幼圆" pitchFamily="49" charset="-122"/>
              </a:rPr>
              <a:t>"&lt;&lt;</a:t>
            </a:r>
            <a:r>
              <a:rPr lang="en-US" sz="900" dirty="0" err="1" smtClean="0">
                <a:latin typeface="幼圆" pitchFamily="49" charset="-122"/>
                <a:ea typeface="幼圆" pitchFamily="49" charset="-122"/>
              </a:rPr>
              <a:t>endl</a:t>
            </a: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	return 0;</a:t>
            </a:r>
            <a:endParaRPr lang="zh-CN" altLang="en-US" sz="900" dirty="0" smtClean="0">
              <a:latin typeface="幼圆" pitchFamily="49" charset="-122"/>
              <a:ea typeface="幼圆" pitchFamily="49" charset="-122"/>
            </a:endParaRPr>
          </a:p>
          <a:p>
            <a:pPr>
              <a:buNone/>
            </a:pPr>
            <a:r>
              <a:rPr lang="en-US" sz="900" dirty="0" smtClean="0">
                <a:latin typeface="幼圆" pitchFamily="49" charset="-122"/>
                <a:ea typeface="幼圆" pitchFamily="49" charset="-122"/>
              </a:rPr>
              <a:t>}</a:t>
            </a:r>
            <a:endParaRPr lang="zh-CN" altLang="en-US" sz="9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圆角矩形标注 5"/>
          <p:cNvSpPr/>
          <p:nvPr/>
        </p:nvSpPr>
        <p:spPr>
          <a:xfrm>
            <a:off x="4357686" y="2143116"/>
            <a:ext cx="3929090" cy="2143140"/>
          </a:xfrm>
          <a:prstGeom prst="wedgeRoundRectCallout">
            <a:avLst>
              <a:gd name="adj1" fmla="val -51494"/>
              <a:gd name="adj2" fmla="val 7008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70C0"/>
                </a:solidFill>
                <a:latin typeface="楷体" pitchFamily="49" charset="-122"/>
                <a:ea typeface="楷体" pitchFamily="49" charset="-122"/>
              </a:rPr>
              <a:t>使用了</a:t>
            </a:r>
            <a:r>
              <a:rPr lang="en-US" sz="1600" dirty="0" smtClean="0">
                <a:solidFill>
                  <a:srgbClr val="0070C0"/>
                </a:solidFill>
                <a:latin typeface="楷体" pitchFamily="49" charset="-122"/>
                <a:ea typeface="楷体" pitchFamily="49" charset="-122"/>
              </a:rPr>
              <a:t>switch</a:t>
            </a:r>
            <a:r>
              <a:rPr lang="zh-CN" altLang="en-US" sz="1600" dirty="0" smtClean="0">
                <a:solidFill>
                  <a:srgbClr val="0070C0"/>
                </a:solidFill>
                <a:latin typeface="楷体" pitchFamily="49" charset="-122"/>
                <a:ea typeface="楷体" pitchFamily="49" charset="-122"/>
              </a:rPr>
              <a:t>语句以后，代码的平均缩进程度有所减少，阅读代码的时候更简洁易懂。所以，使用</a:t>
            </a:r>
            <a:r>
              <a:rPr lang="en-US" sz="1600" dirty="0" smtClean="0">
                <a:solidFill>
                  <a:srgbClr val="0070C0"/>
                </a:solidFill>
                <a:latin typeface="楷体" pitchFamily="49" charset="-122"/>
                <a:ea typeface="楷体" pitchFamily="49" charset="-122"/>
              </a:rPr>
              <a:t>switch</a:t>
            </a:r>
            <a:r>
              <a:rPr lang="zh-CN" altLang="en-US" sz="1600" dirty="0" smtClean="0">
                <a:solidFill>
                  <a:srgbClr val="0070C0"/>
                </a:solidFill>
                <a:latin typeface="楷体" pitchFamily="49" charset="-122"/>
                <a:ea typeface="楷体" pitchFamily="49" charset="-122"/>
              </a:rPr>
              <a:t>语句来描述这种多分支情况是很合适的。但</a:t>
            </a:r>
            <a:r>
              <a:rPr lang="en-US" sz="1600" dirty="0" smtClean="0">
                <a:solidFill>
                  <a:srgbClr val="0070C0"/>
                </a:solidFill>
                <a:latin typeface="楷体" pitchFamily="49" charset="-122"/>
                <a:ea typeface="楷体" pitchFamily="49" charset="-122"/>
              </a:rPr>
              <a:t>switch</a:t>
            </a:r>
            <a:r>
              <a:rPr lang="zh-CN" altLang="en-US" sz="1600" dirty="0" smtClean="0">
                <a:solidFill>
                  <a:srgbClr val="0070C0"/>
                </a:solidFill>
                <a:latin typeface="楷体" pitchFamily="49" charset="-122"/>
                <a:ea typeface="楷体" pitchFamily="49" charset="-122"/>
              </a:rPr>
              <a:t>语句只能判断表达式是否等于某个值，而不能判断它是否处于某个范围。如果</a:t>
            </a:r>
            <a:endParaRPr lang="en-US" altLang="zh-CN" sz="1600" dirty="0" smtClean="0">
              <a:solidFill>
                <a:srgbClr val="0070C0"/>
              </a:solidFill>
              <a:latin typeface="楷体" pitchFamily="49" charset="-122"/>
              <a:ea typeface="楷体" pitchFamily="49" charset="-122"/>
            </a:endParaRPr>
          </a:p>
          <a:p>
            <a:r>
              <a:rPr lang="zh-CN" altLang="en-US" sz="1600" dirty="0" smtClean="0">
                <a:solidFill>
                  <a:srgbClr val="0070C0"/>
                </a:solidFill>
                <a:latin typeface="楷体" pitchFamily="49" charset="-122"/>
                <a:ea typeface="楷体" pitchFamily="49" charset="-122"/>
              </a:rPr>
              <a:t>需要这样，则必须使用</a:t>
            </a:r>
            <a:r>
              <a:rPr lang="en-US" sz="1600" dirty="0" smtClean="0">
                <a:solidFill>
                  <a:srgbClr val="0070C0"/>
                </a:solidFill>
                <a:latin typeface="楷体" pitchFamily="49" charset="-122"/>
                <a:ea typeface="楷体" pitchFamily="49" charset="-122"/>
              </a:rPr>
              <a:t>if</a:t>
            </a:r>
            <a:r>
              <a:rPr lang="zh-CN" altLang="en-US" sz="1600" dirty="0" smtClean="0">
                <a:solidFill>
                  <a:srgbClr val="0070C0"/>
                </a:solidFill>
                <a:latin typeface="楷体" pitchFamily="49" charset="-122"/>
                <a:ea typeface="楷体" pitchFamily="49" charset="-122"/>
              </a:rPr>
              <a:t>条件判断语句结构来辅助完成</a:t>
            </a:r>
            <a:r>
              <a:rPr lang="zh-CN" altLang="en-US" sz="1400" dirty="0" smtClean="0">
                <a:solidFill>
                  <a:srgbClr val="0070C0"/>
                </a:solidFill>
                <a:latin typeface="楷体" pitchFamily="49" charset="-122"/>
                <a:ea typeface="楷体" pitchFamily="49" charset="-122"/>
              </a:rPr>
              <a:t>。</a:t>
            </a:r>
            <a:endParaRPr lang="zh-CN" altLang="en-US" sz="1600" dirty="0" smtClean="0"/>
          </a:p>
          <a:p>
            <a:pPr algn="ctr"/>
            <a:endParaRPr lang="zh-CN" altLang="en-US"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本章概述</a:t>
            </a:r>
            <a:endParaRPr lang="zh-CN" altLang="en-US" b="1" dirty="0"/>
          </a:p>
        </p:txBody>
      </p:sp>
      <p:sp>
        <p:nvSpPr>
          <p:cNvPr id="3" name="内容占位符 2"/>
          <p:cNvSpPr>
            <a:spLocks noGrp="1"/>
          </p:cNvSpPr>
          <p:nvPr>
            <p:ph idx="1"/>
          </p:nvPr>
        </p:nvSpPr>
        <p:spPr/>
        <p:txBody>
          <a:bodyPr/>
          <a:lstStyle/>
          <a:p>
            <a:r>
              <a:rPr lang="zh-CN" altLang="en-US" sz="2400" dirty="0" smtClean="0">
                <a:latin typeface="幼圆" pitchFamily="49" charset="-122"/>
                <a:ea typeface="幼圆" pitchFamily="49" charset="-122"/>
              </a:rPr>
              <a:t>顺序结构的程序虽然能解决</a:t>
            </a:r>
            <a:r>
              <a:rPr lang="zh-CN" altLang="en-US" sz="2400" dirty="0" smtClean="0">
                <a:solidFill>
                  <a:srgbClr val="0070C0"/>
                </a:solidFill>
                <a:latin typeface="幼圆" pitchFamily="49" charset="-122"/>
                <a:ea typeface="幼圆" pitchFamily="49" charset="-122"/>
              </a:rPr>
              <a:t>输入、计算、输出</a:t>
            </a:r>
            <a:r>
              <a:rPr lang="zh-CN" altLang="en-US" sz="2400" dirty="0" smtClean="0">
                <a:latin typeface="幼圆" pitchFamily="49" charset="-122"/>
                <a:ea typeface="幼圆" pitchFamily="49" charset="-122"/>
              </a:rPr>
              <a:t>等问题，但它不能解决程序执行过程中先做判断再选择的操作。</a:t>
            </a:r>
            <a:endParaRPr lang="en-US" altLang="zh-CN" sz="2400" dirty="0" smtClean="0">
              <a:latin typeface="幼圆" pitchFamily="49" charset="-122"/>
              <a:ea typeface="幼圆" pitchFamily="49" charset="-122"/>
            </a:endParaRPr>
          </a:p>
          <a:p>
            <a:endParaRPr lang="zh-CN" altLang="en-US" sz="2400" dirty="0" smtClean="0">
              <a:latin typeface="幼圆" pitchFamily="49" charset="-122"/>
              <a:ea typeface="幼圆" pitchFamily="49" charset="-122"/>
            </a:endParaRPr>
          </a:p>
          <a:p>
            <a:r>
              <a:rPr lang="zh-CN" altLang="en-US" sz="2400" dirty="0" smtClean="0">
                <a:latin typeface="幼圆" pitchFamily="49" charset="-122"/>
                <a:ea typeface="幼圆" pitchFamily="49" charset="-122"/>
              </a:rPr>
              <a:t>本章以实例为引导，循序渐进地介绍单</a:t>
            </a:r>
            <a:r>
              <a:rPr lang="zh-CN" altLang="en-US" sz="2400" dirty="0" smtClean="0">
                <a:solidFill>
                  <a:srgbClr val="0070C0"/>
                </a:solidFill>
                <a:latin typeface="幼圆" pitchFamily="49" charset="-122"/>
                <a:ea typeface="幼圆" pitchFamily="49" charset="-122"/>
              </a:rPr>
              <a:t>分支、双分支和多分支条件选择</a:t>
            </a:r>
            <a:r>
              <a:rPr lang="zh-CN" altLang="en-US" sz="2400" dirty="0" smtClean="0">
                <a:latin typeface="幼圆" pitchFamily="49" charset="-122"/>
                <a:ea typeface="幼圆" pitchFamily="49" charset="-122"/>
              </a:rPr>
              <a:t>等三种</a:t>
            </a:r>
            <a:r>
              <a:rPr lang="en-US" sz="2400" dirty="0" smtClean="0">
                <a:latin typeface="幼圆" pitchFamily="49" charset="-122"/>
                <a:ea typeface="幼圆" pitchFamily="49" charset="-122"/>
              </a:rPr>
              <a:t>if</a:t>
            </a:r>
            <a:r>
              <a:rPr lang="zh-CN" altLang="en-US" sz="2400" dirty="0" smtClean="0">
                <a:latin typeface="幼圆" pitchFamily="49" charset="-122"/>
                <a:ea typeface="幼圆" pitchFamily="49" charset="-122"/>
              </a:rPr>
              <a:t>流程控制语句和开关语句（</a:t>
            </a:r>
            <a:r>
              <a:rPr lang="en-US" sz="2400" dirty="0" smtClean="0">
                <a:latin typeface="幼圆" pitchFamily="49" charset="-122"/>
                <a:ea typeface="幼圆" pitchFamily="49" charset="-122"/>
              </a:rPr>
              <a:t>switch</a:t>
            </a:r>
            <a:r>
              <a:rPr lang="zh-CN" altLang="en-US" sz="2400" dirty="0" smtClean="0">
                <a:latin typeface="幼圆" pitchFamily="49" charset="-122"/>
                <a:ea typeface="幼圆" pitchFamily="49" charset="-122"/>
              </a:rPr>
              <a:t>语句）的结构形式和应用特点等方面知识，通过对本章知识的学习，掌握</a:t>
            </a:r>
            <a:r>
              <a:rPr lang="en-US" sz="2400" dirty="0" smtClean="0">
                <a:latin typeface="幼圆" pitchFamily="49" charset="-122"/>
                <a:ea typeface="幼圆" pitchFamily="49" charset="-122"/>
              </a:rPr>
              <a:t>C++</a:t>
            </a:r>
            <a:r>
              <a:rPr lang="zh-CN" altLang="en-US" sz="2400" dirty="0" smtClean="0">
                <a:latin typeface="幼圆" pitchFamily="49" charset="-122"/>
                <a:ea typeface="幼圆" pitchFamily="49" charset="-122"/>
              </a:rPr>
              <a:t>的三大流程控制结构中分支条件选择结构的基本语法和应用知识。</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3.2.2 switch</a:t>
            </a:r>
            <a:r>
              <a:rPr lang="zh-CN" altLang="en-US" b="1" dirty="0" smtClean="0"/>
              <a:t>应用实例</a:t>
            </a:r>
            <a:endParaRPr lang="zh-CN" altLang="en-US" dirty="0"/>
          </a:p>
        </p:txBody>
      </p:sp>
      <p:sp>
        <p:nvSpPr>
          <p:cNvPr id="3" name="内容占位符 2"/>
          <p:cNvSpPr>
            <a:spLocks noGrp="1"/>
          </p:cNvSpPr>
          <p:nvPr>
            <p:ph idx="1"/>
          </p:nvPr>
        </p:nvSpPr>
        <p:spPr>
          <a:xfrm>
            <a:off x="457200" y="1285860"/>
            <a:ext cx="8229600" cy="4840303"/>
          </a:xfrm>
        </p:spPr>
        <p:txBody>
          <a:bodyPr/>
          <a:lstStyle/>
          <a:p>
            <a:r>
              <a:rPr lang="en-US" altLang="zh-CN" sz="2000" b="1" dirty="0" smtClean="0">
                <a:solidFill>
                  <a:srgbClr val="0070C0"/>
                </a:solidFill>
                <a:latin typeface="华文新魏" pitchFamily="2" charset="-122"/>
                <a:ea typeface="华文新魏" pitchFamily="2" charset="-122"/>
              </a:rPr>
              <a:t>【</a:t>
            </a:r>
            <a:r>
              <a:rPr lang="zh-CN" altLang="en-US" sz="2000" b="1" dirty="0" smtClean="0">
                <a:solidFill>
                  <a:srgbClr val="0070C0"/>
                </a:solidFill>
                <a:latin typeface="华文新魏" pitchFamily="2" charset="-122"/>
                <a:ea typeface="华文新魏" pitchFamily="2" charset="-122"/>
              </a:rPr>
              <a:t>例</a:t>
            </a:r>
            <a:r>
              <a:rPr lang="en-US" sz="2000" b="1" dirty="0" smtClean="0">
                <a:solidFill>
                  <a:srgbClr val="0070C0"/>
                </a:solidFill>
                <a:latin typeface="华文新魏" pitchFamily="2" charset="-122"/>
                <a:ea typeface="华文新魏" pitchFamily="2" charset="-122"/>
              </a:rPr>
              <a:t>3.11</a:t>
            </a:r>
            <a:r>
              <a:rPr lang="en-US" altLang="zh-CN" sz="2000" b="1" dirty="0" smtClean="0">
                <a:solidFill>
                  <a:srgbClr val="0070C0"/>
                </a:solidFill>
                <a:latin typeface="华文新魏" pitchFamily="2" charset="-122"/>
                <a:ea typeface="华文新魏" pitchFamily="2" charset="-122"/>
              </a:rPr>
              <a:t>】</a:t>
            </a:r>
          </a:p>
          <a:p>
            <a:r>
              <a:rPr lang="zh-CN" altLang="en-US" sz="2400" dirty="0" smtClean="0">
                <a:solidFill>
                  <a:srgbClr val="0070C0"/>
                </a:solidFill>
                <a:latin typeface="华文新魏" pitchFamily="2" charset="-122"/>
                <a:ea typeface="华文新魏" pitchFamily="2" charset="-122"/>
              </a:rPr>
              <a:t>将输入学生考试成绩，要求程序给出对学生的评判。要求输入成绩在大于等于</a:t>
            </a:r>
            <a:r>
              <a:rPr lang="en-US" sz="2400" dirty="0" smtClean="0">
                <a:solidFill>
                  <a:srgbClr val="0070C0"/>
                </a:solidFill>
                <a:latin typeface="华文新魏" pitchFamily="2" charset="-122"/>
                <a:ea typeface="华文新魏" pitchFamily="2" charset="-122"/>
              </a:rPr>
              <a:t>80</a:t>
            </a:r>
            <a:r>
              <a:rPr lang="zh-CN" altLang="en-US" sz="2400" dirty="0" smtClean="0">
                <a:solidFill>
                  <a:srgbClr val="0070C0"/>
                </a:solidFill>
                <a:latin typeface="华文新魏" pitchFamily="2" charset="-122"/>
                <a:ea typeface="华文新魏" pitchFamily="2" charset="-122"/>
              </a:rPr>
              <a:t>分以上，程序输出提示为“</a:t>
            </a:r>
            <a:r>
              <a:rPr lang="en-US" sz="2400" dirty="0" smtClean="0">
                <a:solidFill>
                  <a:srgbClr val="0070C0"/>
                </a:solidFill>
                <a:latin typeface="华文新魏" pitchFamily="2" charset="-122"/>
                <a:ea typeface="华文新魏" pitchFamily="2" charset="-122"/>
              </a:rPr>
              <a:t>Good</a:t>
            </a:r>
            <a:r>
              <a:rPr lang="zh-CN" altLang="en-US" sz="2400" dirty="0" smtClean="0">
                <a:solidFill>
                  <a:srgbClr val="0070C0"/>
                </a:solidFill>
                <a:latin typeface="华文新魏" pitchFamily="2" charset="-122"/>
                <a:ea typeface="华文新魏" pitchFamily="2" charset="-122"/>
              </a:rPr>
              <a:t>！”，输入成绩在高于“</a:t>
            </a:r>
            <a:r>
              <a:rPr lang="en-US" sz="2400" dirty="0" smtClean="0">
                <a:solidFill>
                  <a:srgbClr val="0070C0"/>
                </a:solidFill>
                <a:latin typeface="华文新魏" pitchFamily="2" charset="-122"/>
                <a:ea typeface="华文新魏" pitchFamily="2" charset="-122"/>
              </a:rPr>
              <a:t>60</a:t>
            </a:r>
            <a:r>
              <a:rPr lang="zh-CN" altLang="en-US" sz="2400" dirty="0" smtClean="0">
                <a:solidFill>
                  <a:srgbClr val="0070C0"/>
                </a:solidFill>
                <a:latin typeface="华文新魏" pitchFamily="2" charset="-122"/>
                <a:ea typeface="华文新魏" pitchFamily="2" charset="-122"/>
              </a:rPr>
              <a:t>”至低于“</a:t>
            </a:r>
            <a:r>
              <a:rPr lang="en-US" sz="2400" dirty="0" smtClean="0">
                <a:solidFill>
                  <a:srgbClr val="0070C0"/>
                </a:solidFill>
                <a:latin typeface="华文新魏" pitchFamily="2" charset="-122"/>
                <a:ea typeface="华文新魏" pitchFamily="2" charset="-122"/>
              </a:rPr>
              <a:t>80</a:t>
            </a:r>
            <a:r>
              <a:rPr lang="zh-CN" altLang="en-US" sz="2400" dirty="0" smtClean="0">
                <a:solidFill>
                  <a:srgbClr val="0070C0"/>
                </a:solidFill>
                <a:latin typeface="华文新魏" pitchFamily="2" charset="-122"/>
                <a:ea typeface="华文新魏" pitchFamily="2" charset="-122"/>
              </a:rPr>
              <a:t>”之间，程序输出提示为“</a:t>
            </a:r>
            <a:r>
              <a:rPr lang="en-US" sz="2400" dirty="0" err="1" smtClean="0">
                <a:solidFill>
                  <a:srgbClr val="0070C0"/>
                </a:solidFill>
                <a:latin typeface="华文新魏" pitchFamily="2" charset="-122"/>
                <a:ea typeface="华文新魏" pitchFamily="2" charset="-122"/>
              </a:rPr>
              <a:t>Soso</a:t>
            </a:r>
            <a:r>
              <a:rPr lang="zh-CN" altLang="en-US" sz="2400" dirty="0" smtClean="0">
                <a:solidFill>
                  <a:srgbClr val="0070C0"/>
                </a:solidFill>
                <a:latin typeface="华文新魏" pitchFamily="2" charset="-122"/>
                <a:ea typeface="华文新魏" pitchFamily="2" charset="-122"/>
              </a:rPr>
              <a:t>！”，若输入成绩为</a:t>
            </a:r>
            <a:r>
              <a:rPr lang="en-US" sz="2400" dirty="0" smtClean="0">
                <a:solidFill>
                  <a:srgbClr val="0070C0"/>
                </a:solidFill>
                <a:latin typeface="华文新魏" pitchFamily="2" charset="-122"/>
                <a:ea typeface="华文新魏" pitchFamily="2" charset="-122"/>
              </a:rPr>
              <a:t>60</a:t>
            </a:r>
            <a:r>
              <a:rPr lang="zh-CN" altLang="en-US" sz="2400" dirty="0" smtClean="0">
                <a:solidFill>
                  <a:srgbClr val="0070C0"/>
                </a:solidFill>
                <a:latin typeface="华文新魏" pitchFamily="2" charset="-122"/>
                <a:ea typeface="华文新魏" pitchFamily="2" charset="-122"/>
              </a:rPr>
              <a:t>分以下，则程序输出提示为“</a:t>
            </a:r>
            <a:r>
              <a:rPr lang="en-US" sz="2400" dirty="0" smtClean="0">
                <a:solidFill>
                  <a:srgbClr val="0070C0"/>
                </a:solidFill>
                <a:latin typeface="华文新魏" pitchFamily="2" charset="-122"/>
                <a:ea typeface="华文新魏" pitchFamily="2" charset="-122"/>
              </a:rPr>
              <a:t>Please work harder!</a:t>
            </a:r>
            <a:r>
              <a:rPr lang="zh-CN" altLang="en-US" sz="2400" dirty="0" smtClean="0">
                <a:solidFill>
                  <a:srgbClr val="0070C0"/>
                </a:solidFill>
                <a:latin typeface="华文新魏" pitchFamily="2" charset="-122"/>
                <a:ea typeface="华文新魏" pitchFamily="2" charset="-122"/>
              </a:rPr>
              <a:t>”。</a:t>
            </a: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3.2.2 switch</a:t>
            </a:r>
            <a:r>
              <a:rPr lang="zh-CN" altLang="en-US" b="1" dirty="0" smtClean="0"/>
              <a:t>应用实例</a:t>
            </a:r>
            <a:endParaRPr lang="zh-CN" altLang="en-US" dirty="0"/>
          </a:p>
        </p:txBody>
      </p:sp>
      <p:sp>
        <p:nvSpPr>
          <p:cNvPr id="3" name="内容占位符 2"/>
          <p:cNvSpPr>
            <a:spLocks noGrp="1"/>
          </p:cNvSpPr>
          <p:nvPr>
            <p:ph idx="1"/>
          </p:nvPr>
        </p:nvSpPr>
        <p:spPr>
          <a:xfrm>
            <a:off x="457200" y="1142984"/>
            <a:ext cx="8229600" cy="5286412"/>
          </a:xfrm>
        </p:spPr>
        <p:txBody>
          <a:bodyPr/>
          <a:lstStyle/>
          <a:p>
            <a:pPr>
              <a:buNone/>
            </a:pPr>
            <a:r>
              <a:rPr lang="en-US" sz="1100" dirty="0" smtClean="0">
                <a:latin typeface="幼圆" pitchFamily="49" charset="-122"/>
                <a:ea typeface="幼圆" pitchFamily="49" charset="-122"/>
              </a:rPr>
              <a:t>#include&lt;</a:t>
            </a:r>
            <a:r>
              <a:rPr lang="en-US" sz="1100" dirty="0" err="1" smtClean="0">
                <a:latin typeface="幼圆" pitchFamily="49" charset="-122"/>
                <a:ea typeface="幼圆" pitchFamily="49" charset="-122"/>
              </a:rPr>
              <a:t>iostream</a:t>
            </a:r>
            <a:r>
              <a:rPr lang="en-US" sz="1100" dirty="0" smtClean="0">
                <a:latin typeface="幼圆" pitchFamily="49" charset="-122"/>
                <a:ea typeface="幼圆" pitchFamily="49" charset="-122"/>
              </a:rPr>
              <a:t>&gt;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using namespace std;</a:t>
            </a:r>
            <a:endParaRPr lang="zh-CN" altLang="en-US" sz="1100" dirty="0" smtClean="0">
              <a:latin typeface="幼圆" pitchFamily="49" charset="-122"/>
              <a:ea typeface="幼圆" pitchFamily="49" charset="-122"/>
            </a:endParaRPr>
          </a:p>
          <a:p>
            <a:pPr>
              <a:buNone/>
            </a:pPr>
            <a:r>
              <a:rPr lang="en-US" sz="1100" dirty="0" err="1" smtClean="0">
                <a:latin typeface="幼圆" pitchFamily="49" charset="-122"/>
                <a:ea typeface="幼圆" pitchFamily="49" charset="-122"/>
              </a:rPr>
              <a:t>int</a:t>
            </a:r>
            <a:r>
              <a:rPr lang="en-US" sz="1100" dirty="0" smtClean="0">
                <a:latin typeface="幼圆" pitchFamily="49" charset="-122"/>
                <a:ea typeface="幼圆" pitchFamily="49" charset="-122"/>
              </a:rPr>
              <a:t> main()</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int</a:t>
            </a:r>
            <a:r>
              <a:rPr lang="en-US" sz="1100" dirty="0" smtClean="0">
                <a:latin typeface="幼圆" pitchFamily="49" charset="-122"/>
                <a:ea typeface="幼圆" pitchFamily="49" charset="-122"/>
              </a:rPr>
              <a:t> mark;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cout</a:t>
            </a:r>
            <a:r>
              <a:rPr lang="en-US" sz="1100" dirty="0" smtClean="0">
                <a:latin typeface="幼圆" pitchFamily="49" charset="-122"/>
                <a:ea typeface="幼圆" pitchFamily="49" charset="-122"/>
              </a:rPr>
              <a:t> &lt;&lt;"</a:t>
            </a:r>
            <a:r>
              <a:rPr lang="zh-CN" altLang="en-US" sz="1100" dirty="0" smtClean="0">
                <a:latin typeface="幼圆" pitchFamily="49" charset="-122"/>
                <a:ea typeface="幼圆" pitchFamily="49" charset="-122"/>
              </a:rPr>
              <a:t>请输入成绩（</a:t>
            </a:r>
            <a:r>
              <a:rPr lang="en-US" sz="1100" dirty="0" smtClean="0">
                <a:latin typeface="幼圆" pitchFamily="49" charset="-122"/>
                <a:ea typeface="幼圆" pitchFamily="49" charset="-122"/>
              </a:rPr>
              <a:t>0~100</a:t>
            </a:r>
            <a:r>
              <a:rPr lang="zh-CN" altLang="en-US" sz="1100" dirty="0" smtClean="0">
                <a:latin typeface="幼圆" pitchFamily="49" charset="-122"/>
                <a:ea typeface="幼圆" pitchFamily="49" charset="-122"/>
              </a:rPr>
              <a:t>）：</a:t>
            </a: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cin</a:t>
            </a:r>
            <a:r>
              <a:rPr lang="en-US" sz="1100" dirty="0" smtClean="0">
                <a:latin typeface="幼圆" pitchFamily="49" charset="-122"/>
                <a:ea typeface="幼圆" pitchFamily="49" charset="-122"/>
              </a:rPr>
              <a:t>&gt;&gt;mark;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switch(mark/20)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5:</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if (mark&gt;100)//100</a:t>
            </a:r>
            <a:r>
              <a:rPr lang="zh-CN" altLang="en-US" sz="1100" dirty="0" smtClean="0">
                <a:latin typeface="幼圆" pitchFamily="49" charset="-122"/>
                <a:ea typeface="幼圆" pitchFamily="49" charset="-122"/>
              </a:rPr>
              <a:t>到</a:t>
            </a:r>
            <a:r>
              <a:rPr lang="en-US" sz="1100" dirty="0" smtClean="0">
                <a:latin typeface="幼圆" pitchFamily="49" charset="-122"/>
                <a:ea typeface="幼圆" pitchFamily="49" charset="-122"/>
              </a:rPr>
              <a:t>119</a:t>
            </a:r>
            <a:r>
              <a:rPr lang="zh-CN" altLang="en-US" sz="1100" dirty="0" smtClean="0">
                <a:latin typeface="幼圆" pitchFamily="49" charset="-122"/>
                <a:ea typeface="幼圆" pitchFamily="49" charset="-122"/>
              </a:rPr>
              <a:t>的情况都是</a:t>
            </a:r>
            <a:r>
              <a:rPr lang="en-US" sz="1100" dirty="0" smtClean="0">
                <a:latin typeface="幼圆" pitchFamily="49" charset="-122"/>
                <a:ea typeface="幼圆" pitchFamily="49" charset="-122"/>
              </a:rPr>
              <a:t>mark/20==5</a:t>
            </a:r>
            <a:r>
              <a:rPr lang="zh-CN" altLang="en-US" sz="1100" dirty="0" smtClean="0">
                <a:latin typeface="幼圆" pitchFamily="49" charset="-122"/>
                <a:ea typeface="幼圆" pitchFamily="49" charset="-122"/>
              </a:rPr>
              <a:t>，所以要用</a:t>
            </a:r>
            <a:r>
              <a:rPr lang="en-US" sz="1100" dirty="0" smtClean="0">
                <a:latin typeface="幼圆" pitchFamily="49" charset="-122"/>
                <a:ea typeface="幼圆" pitchFamily="49" charset="-122"/>
              </a:rPr>
              <a:t>if</a:t>
            </a:r>
            <a:r>
              <a:rPr lang="zh-CN" altLang="en-US" sz="1100" dirty="0" smtClean="0">
                <a:latin typeface="幼圆" pitchFamily="49" charset="-122"/>
                <a:ea typeface="幼圆" pitchFamily="49" charset="-122"/>
              </a:rPr>
              <a:t>语句再次过滤</a:t>
            </a: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cout</a:t>
            </a:r>
            <a:r>
              <a:rPr lang="en-US" sz="1100" dirty="0" smtClean="0">
                <a:latin typeface="幼圆" pitchFamily="49" charset="-122"/>
                <a:ea typeface="幼圆" pitchFamily="49" charset="-122"/>
              </a:rPr>
              <a:t> &lt;&lt;"</a:t>
            </a:r>
            <a:r>
              <a:rPr lang="zh-CN" altLang="en-US" sz="1100" dirty="0" smtClean="0">
                <a:latin typeface="幼圆" pitchFamily="49" charset="-122"/>
                <a:ea typeface="幼圆" pitchFamily="49" charset="-122"/>
              </a:rPr>
              <a:t>成绩输入错误</a:t>
            </a:r>
            <a:r>
              <a:rPr lang="en-US" sz="1100" dirty="0" smtClean="0">
                <a:latin typeface="幼圆" pitchFamily="49" charset="-122"/>
                <a:ea typeface="幼圆" pitchFamily="49" charset="-122"/>
              </a:rPr>
              <a:t>!" &lt;&lt;</a:t>
            </a:r>
            <a:r>
              <a:rPr lang="en-US" sz="1100" dirty="0" err="1" smtClean="0">
                <a:latin typeface="幼圆" pitchFamily="49" charset="-122"/>
                <a:ea typeface="幼圆" pitchFamily="49" charset="-122"/>
              </a:rPr>
              <a:t>endl</a:t>
            </a: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break;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else{</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cout</a:t>
            </a:r>
            <a:r>
              <a:rPr lang="en-US" sz="1100" dirty="0" smtClean="0">
                <a:latin typeface="幼圆" pitchFamily="49" charset="-122"/>
                <a:ea typeface="幼圆" pitchFamily="49" charset="-122"/>
              </a:rPr>
              <a:t>&lt;&lt;”</a:t>
            </a:r>
            <a:r>
              <a:rPr lang="zh-CN" altLang="en-US" sz="1100" dirty="0" smtClean="0">
                <a:latin typeface="幼圆" pitchFamily="49" charset="-122"/>
                <a:ea typeface="幼圆" pitchFamily="49" charset="-122"/>
              </a:rPr>
              <a:t>优秀</a:t>
            </a:r>
            <a:r>
              <a:rPr lang="en-US" sz="1100" dirty="0" smtClean="0">
                <a:latin typeface="幼圆" pitchFamily="49" charset="-122"/>
                <a:ea typeface="幼圆" pitchFamily="49" charset="-122"/>
              </a:rPr>
              <a:t>!”&lt;&lt;</a:t>
            </a:r>
            <a:r>
              <a:rPr lang="en-US" sz="1100" dirty="0" err="1" smtClean="0">
                <a:latin typeface="幼圆" pitchFamily="49" charset="-122"/>
                <a:ea typeface="幼圆" pitchFamily="49" charset="-122"/>
              </a:rPr>
              <a:t>endl</a:t>
            </a: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break;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4:</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cout</a:t>
            </a:r>
            <a:r>
              <a:rPr lang="en-US" sz="1100" dirty="0" smtClean="0">
                <a:latin typeface="幼圆" pitchFamily="49" charset="-122"/>
                <a:ea typeface="幼圆" pitchFamily="49" charset="-122"/>
              </a:rPr>
              <a:t> &lt;&lt;"</a:t>
            </a:r>
            <a:r>
              <a:rPr lang="zh-CN" altLang="en-US" sz="1100" dirty="0" smtClean="0">
                <a:latin typeface="幼圆" pitchFamily="49" charset="-122"/>
                <a:ea typeface="幼圆" pitchFamily="49" charset="-122"/>
              </a:rPr>
              <a:t>优秀</a:t>
            </a:r>
            <a:r>
              <a:rPr lang="en-US" sz="1100" dirty="0" smtClean="0">
                <a:latin typeface="幼圆" pitchFamily="49" charset="-122"/>
                <a:ea typeface="幼圆" pitchFamily="49" charset="-122"/>
              </a:rPr>
              <a:t>!" &lt;&lt;</a:t>
            </a:r>
            <a:r>
              <a:rPr lang="en-US" sz="1100" dirty="0" err="1" smtClean="0">
                <a:latin typeface="幼圆" pitchFamily="49" charset="-122"/>
                <a:ea typeface="幼圆" pitchFamily="49" charset="-122"/>
              </a:rPr>
              <a:t>endl</a:t>
            </a: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break;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sz="1200" dirty="0" smtClean="0">
                <a:latin typeface="幼圆" pitchFamily="49" charset="-122"/>
                <a:ea typeface="幼圆" pitchFamily="49" charset="-122"/>
              </a:rPr>
              <a:t>   case 3:</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良好！</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break;</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2://</a:t>
            </a:r>
            <a:r>
              <a:rPr lang="zh-CN" altLang="en-US" sz="1200" dirty="0" smtClean="0">
                <a:latin typeface="幼圆" pitchFamily="49" charset="-122"/>
                <a:ea typeface="幼圆" pitchFamily="49" charset="-122"/>
              </a:rPr>
              <a:t>如果</a:t>
            </a:r>
            <a:r>
              <a:rPr lang="en-US" sz="1200" dirty="0" smtClean="0">
                <a:latin typeface="幼圆" pitchFamily="49" charset="-122"/>
                <a:ea typeface="幼圆" pitchFamily="49" charset="-122"/>
              </a:rPr>
              <a:t>case</a:t>
            </a:r>
            <a:r>
              <a:rPr lang="zh-CN" altLang="en-US" sz="1200" dirty="0" smtClean="0">
                <a:latin typeface="幼圆" pitchFamily="49" charset="-122"/>
                <a:ea typeface="幼圆" pitchFamily="49" charset="-122"/>
              </a:rPr>
              <a:t>没有对应的</a:t>
            </a:r>
            <a:r>
              <a:rPr lang="en-US" sz="1200" dirty="0" smtClean="0">
                <a:latin typeface="幼圆" pitchFamily="49" charset="-122"/>
                <a:ea typeface="幼圆" pitchFamily="49" charset="-122"/>
              </a:rPr>
              <a:t>break</a:t>
            </a:r>
            <a:r>
              <a:rPr lang="zh-CN" altLang="en-US" sz="1200" dirty="0" smtClean="0">
                <a:latin typeface="幼圆" pitchFamily="49" charset="-122"/>
                <a:ea typeface="幼圆" pitchFamily="49" charset="-122"/>
              </a:rPr>
              <a:t>，会运行到下一个</a:t>
            </a:r>
            <a:r>
              <a:rPr lang="en-US" sz="1200" dirty="0" smtClean="0">
                <a:latin typeface="幼圆" pitchFamily="49" charset="-122"/>
                <a:ea typeface="幼圆" pitchFamily="49" charset="-122"/>
              </a:rPr>
              <a:t>case</a:t>
            </a:r>
            <a:r>
              <a:rPr lang="zh-CN" altLang="en-US" sz="1200" dirty="0" smtClean="0">
                <a:latin typeface="幼圆" pitchFamily="49" charset="-122"/>
                <a:ea typeface="幼圆" pitchFamily="49" charset="-122"/>
              </a:rPr>
              <a:t>中。</a:t>
            </a:r>
          </a:p>
          <a:p>
            <a:pPr>
              <a:buNone/>
            </a:pPr>
            <a:r>
              <a:rPr lang="en-US" sz="1200" dirty="0" smtClean="0">
                <a:latin typeface="幼圆" pitchFamily="49" charset="-122"/>
                <a:ea typeface="幼圆" pitchFamily="49" charset="-122"/>
              </a:rPr>
              <a:t>    case 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 (mark&gt;=0)//</a:t>
            </a:r>
            <a:r>
              <a:rPr lang="zh-CN" altLang="en-US" sz="1200" dirty="0" smtClean="0">
                <a:latin typeface="幼圆" pitchFamily="49" charset="-122"/>
                <a:ea typeface="幼圆" pitchFamily="49" charset="-122"/>
              </a:rPr>
              <a:t>同样要用</a:t>
            </a:r>
            <a:r>
              <a:rPr lang="en-US" sz="1200" dirty="0" smtClean="0">
                <a:latin typeface="幼圆" pitchFamily="49" charset="-122"/>
                <a:ea typeface="幼圆" pitchFamily="49" charset="-122"/>
              </a:rPr>
              <a:t>if</a:t>
            </a:r>
            <a:r>
              <a:rPr lang="zh-CN" altLang="en-US" sz="1200" dirty="0" smtClean="0">
                <a:latin typeface="幼圆" pitchFamily="49" charset="-122"/>
                <a:ea typeface="幼圆" pitchFamily="49" charset="-122"/>
              </a:rPr>
              <a:t>过滤负数</a:t>
            </a: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请努力学习</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break;</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default://</a:t>
            </a:r>
            <a:r>
              <a:rPr lang="zh-CN" altLang="en-US" sz="1200" dirty="0" smtClean="0">
                <a:latin typeface="幼圆" pitchFamily="49" charset="-122"/>
                <a:ea typeface="幼圆" pitchFamily="49" charset="-122"/>
              </a:rPr>
              <a:t>其它情况都是出错</a:t>
            </a: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&lt;&lt;"ERROR!"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return 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6" name="图示 5"/>
          <p:cNvGraphicFramePr/>
          <p:nvPr>
            <p:extLst>
              <p:ext uri="{D42A27DB-BD31-4B8C-83A1-F6EECF244321}">
                <p14:modId xmlns:p14="http://schemas.microsoft.com/office/powerpoint/2010/main" val="2171972407"/>
              </p:ext>
            </p:extLst>
          </p:nvPr>
        </p:nvGraphicFramePr>
        <p:xfrm>
          <a:off x="2857456" y="3857628"/>
          <a:ext cx="6286544" cy="2214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457200" y="1142984"/>
            <a:ext cx="8229600" cy="5214974"/>
          </a:xfrm>
        </p:spPr>
        <p:txBody>
          <a:bodyPr/>
          <a:lstStyle/>
          <a:p>
            <a:r>
              <a:rPr lang="en-US" altLang="zh-CN" sz="2400" b="1" dirty="0" smtClean="0">
                <a:solidFill>
                  <a:srgbClr val="0070C0"/>
                </a:solidFill>
                <a:latin typeface="华文行楷" pitchFamily="2" charset="-122"/>
                <a:ea typeface="华文行楷" pitchFamily="2" charset="-122"/>
              </a:rPr>
              <a:t>【</a:t>
            </a:r>
            <a:r>
              <a:rPr lang="zh-CN" altLang="en-US" sz="2400" b="1" dirty="0" smtClean="0">
                <a:solidFill>
                  <a:srgbClr val="0070C0"/>
                </a:solidFill>
                <a:latin typeface="华文行楷" pitchFamily="2" charset="-122"/>
                <a:ea typeface="华文行楷" pitchFamily="2" charset="-122"/>
              </a:rPr>
              <a:t>例</a:t>
            </a:r>
            <a:r>
              <a:rPr lang="en-US" sz="2400" b="1" dirty="0" smtClean="0">
                <a:solidFill>
                  <a:srgbClr val="0070C0"/>
                </a:solidFill>
                <a:latin typeface="华文行楷" pitchFamily="2" charset="-122"/>
                <a:ea typeface="华文行楷" pitchFamily="2" charset="-122"/>
              </a:rPr>
              <a:t>3.12</a:t>
            </a:r>
            <a:r>
              <a:rPr lang="en-US" altLang="zh-CN" sz="2400" b="1" dirty="0" smtClean="0">
                <a:solidFill>
                  <a:srgbClr val="0070C0"/>
                </a:solidFill>
                <a:latin typeface="华文行楷" pitchFamily="2" charset="-122"/>
                <a:ea typeface="华文行楷" pitchFamily="2" charset="-122"/>
              </a:rPr>
              <a:t>】</a:t>
            </a:r>
            <a:r>
              <a:rPr lang="zh-CN" altLang="en-US" sz="2400" b="1" dirty="0" smtClean="0">
                <a:solidFill>
                  <a:srgbClr val="0070C0"/>
                </a:solidFill>
                <a:latin typeface="华文行楷" pitchFamily="2" charset="-122"/>
                <a:ea typeface="华文行楷" pitchFamily="2" charset="-122"/>
              </a:rPr>
              <a:t>运用多分支结构</a:t>
            </a:r>
            <a:r>
              <a:rPr lang="zh-CN" altLang="en-US" sz="2400" b="1" dirty="0" smtClean="0">
                <a:solidFill>
                  <a:srgbClr val="0070C0"/>
                </a:solidFill>
                <a:latin typeface="仿宋" pitchFamily="49" charset="-122"/>
                <a:ea typeface="仿宋" pitchFamily="49" charset="-122"/>
              </a:rPr>
              <a:t>（</a:t>
            </a:r>
            <a:r>
              <a:rPr lang="en-US" sz="2400" b="1" dirty="0" smtClean="0">
                <a:solidFill>
                  <a:srgbClr val="0070C0"/>
                </a:solidFill>
                <a:latin typeface="仿宋" pitchFamily="49" charset="-122"/>
                <a:ea typeface="仿宋" pitchFamily="49" charset="-122"/>
              </a:rPr>
              <a:t>if-else </a:t>
            </a:r>
            <a:r>
              <a:rPr lang="en-US" sz="2400" b="1" dirty="0" err="1" smtClean="0">
                <a:solidFill>
                  <a:srgbClr val="0070C0"/>
                </a:solidFill>
                <a:latin typeface="仿宋" pitchFamily="49" charset="-122"/>
                <a:ea typeface="仿宋" pitchFamily="49" charset="-122"/>
              </a:rPr>
              <a:t>if-else</a:t>
            </a:r>
            <a:r>
              <a:rPr lang="zh-CN" altLang="en-US" sz="2400" b="1" dirty="0" smtClean="0">
                <a:solidFill>
                  <a:srgbClr val="0070C0"/>
                </a:solidFill>
                <a:latin typeface="仿宋" pitchFamily="49" charset="-122"/>
                <a:ea typeface="仿宋" pitchFamily="49" charset="-122"/>
              </a:rPr>
              <a:t>形式）</a:t>
            </a:r>
            <a:r>
              <a:rPr lang="zh-CN" altLang="en-US" sz="2400" b="1" dirty="0" smtClean="0">
                <a:solidFill>
                  <a:srgbClr val="0070C0"/>
                </a:solidFill>
                <a:latin typeface="华文行楷" pitchFamily="2" charset="-122"/>
                <a:ea typeface="华文行楷" pitchFamily="2" charset="-122"/>
              </a:rPr>
              <a:t>修改例</a:t>
            </a:r>
            <a:r>
              <a:rPr lang="en-US" sz="2400" b="1" dirty="0" smtClean="0">
                <a:solidFill>
                  <a:srgbClr val="0070C0"/>
                </a:solidFill>
                <a:latin typeface="华文行楷" pitchFamily="2" charset="-122"/>
                <a:ea typeface="华文行楷" pitchFamily="2" charset="-122"/>
              </a:rPr>
              <a:t>3-12</a:t>
            </a:r>
            <a:r>
              <a:rPr lang="zh-CN" altLang="en-US" sz="2400" b="1" dirty="0" smtClean="0">
                <a:solidFill>
                  <a:srgbClr val="0070C0"/>
                </a:solidFill>
                <a:latin typeface="华文行楷" pitchFamily="2" charset="-122"/>
                <a:ea typeface="华文行楷" pitchFamily="2" charset="-122"/>
              </a:rPr>
              <a:t>程序。</a:t>
            </a:r>
            <a:endParaRPr lang="zh-CN" altLang="en-US" sz="2400" dirty="0" smtClean="0">
              <a:solidFill>
                <a:srgbClr val="0070C0"/>
              </a:solidFill>
              <a:latin typeface="华文行楷" pitchFamily="2" charset="-122"/>
              <a:ea typeface="华文行楷" pitchFamily="2" charset="-122"/>
            </a:endParaRPr>
          </a:p>
          <a:p>
            <a:pPr>
              <a:buNone/>
            </a:pPr>
            <a:r>
              <a:rPr lang="en-US" sz="1200" dirty="0" smtClean="0">
                <a:latin typeface="幼圆" pitchFamily="49" charset="-122"/>
                <a:ea typeface="幼圆" pitchFamily="49" charset="-122"/>
              </a:rPr>
              <a:t>#include&lt;</a:t>
            </a:r>
            <a:r>
              <a:rPr lang="en-US" sz="1200" dirty="0" err="1" smtClean="0">
                <a:latin typeface="幼圆" pitchFamily="49" charset="-122"/>
                <a:ea typeface="幼圆" pitchFamily="49" charset="-122"/>
              </a:rPr>
              <a:t>iostream</a:t>
            </a:r>
            <a:r>
              <a:rPr lang="en-US" sz="1200" dirty="0" smtClean="0">
                <a:latin typeface="幼圆" pitchFamily="49" charset="-122"/>
                <a:ea typeface="幼圆" pitchFamily="49" charset="-122"/>
              </a:rPr>
              <a:t>&gt;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using namespace std;</a:t>
            </a:r>
            <a:endParaRPr lang="zh-CN" altLang="en-US" sz="1200" dirty="0" smtClean="0">
              <a:latin typeface="幼圆" pitchFamily="49" charset="-122"/>
              <a:ea typeface="幼圆" pitchFamily="49" charset="-122"/>
            </a:endParaRPr>
          </a:p>
          <a:p>
            <a:pPr>
              <a:buNone/>
            </a:pPr>
            <a:r>
              <a:rPr lang="en-US" sz="1200" dirty="0" err="1" smtClean="0">
                <a:latin typeface="幼圆" pitchFamily="49" charset="-122"/>
                <a:ea typeface="幼圆" pitchFamily="49" charset="-122"/>
              </a:rPr>
              <a:t>int</a:t>
            </a:r>
            <a:r>
              <a:rPr lang="en-US" sz="1200" dirty="0" smtClean="0">
                <a:latin typeface="幼圆" pitchFamily="49" charset="-122"/>
                <a:ea typeface="幼圆" pitchFamily="49" charset="-122"/>
              </a:rPr>
              <a:t> main()</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int</a:t>
            </a: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mark,flag</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请输入成绩（</a:t>
            </a:r>
            <a:r>
              <a:rPr lang="en-US" sz="1200" dirty="0" smtClean="0">
                <a:latin typeface="幼圆" pitchFamily="49" charset="-122"/>
                <a:ea typeface="幼圆" pitchFamily="49" charset="-122"/>
              </a:rPr>
              <a:t>0~100</a:t>
            </a:r>
            <a:r>
              <a:rPr lang="zh-CN" altLang="en-US" sz="1200" dirty="0" smtClean="0">
                <a:latin typeface="幼圆" pitchFamily="49" charset="-122"/>
                <a:ea typeface="幼圆" pitchFamily="49" charset="-122"/>
              </a:rPr>
              <a:t>）：</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cin</a:t>
            </a:r>
            <a:r>
              <a:rPr lang="en-US" sz="1200" dirty="0" smtClean="0">
                <a:latin typeface="幼圆" pitchFamily="49" charset="-122"/>
                <a:ea typeface="幼圆" pitchFamily="49" charset="-122"/>
              </a:rPr>
              <a:t>&gt;&gt;mark;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flag=mark/20;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 (mark&gt;100||mark&lt;0)    </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用</a:t>
            </a:r>
            <a:r>
              <a:rPr lang="en-US" sz="1200" dirty="0" smtClean="0">
                <a:solidFill>
                  <a:srgbClr val="00B050"/>
                </a:solidFill>
                <a:latin typeface="幼圆" pitchFamily="49" charset="-122"/>
                <a:ea typeface="幼圆" pitchFamily="49" charset="-122"/>
              </a:rPr>
              <a:t>if</a:t>
            </a:r>
            <a:r>
              <a:rPr lang="zh-CN" altLang="en-US" sz="1200" dirty="0" smtClean="0">
                <a:solidFill>
                  <a:srgbClr val="00B050"/>
                </a:solidFill>
                <a:latin typeface="幼圆" pitchFamily="49" charset="-122"/>
                <a:ea typeface="幼圆" pitchFamily="49" charset="-122"/>
              </a:rPr>
              <a:t>语句过滤掉不满足条件的输入</a:t>
            </a: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成绩输入错误</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 if(flag==5)</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优秀</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 if(flag==4)</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优秀</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 if(flag==3)</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良好</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 &lt;&lt;"</a:t>
            </a:r>
            <a:r>
              <a:rPr lang="zh-CN" altLang="en-US" sz="1200" dirty="0" smtClean="0">
                <a:latin typeface="幼圆" pitchFamily="49" charset="-122"/>
                <a:ea typeface="幼圆" pitchFamily="49" charset="-122"/>
              </a:rPr>
              <a:t>请努力学习</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return 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7" name="圆角矩形标注 6"/>
          <p:cNvSpPr/>
          <p:nvPr/>
        </p:nvSpPr>
        <p:spPr>
          <a:xfrm>
            <a:off x="4572000" y="1714488"/>
            <a:ext cx="4071934" cy="2214578"/>
          </a:xfrm>
          <a:prstGeom prst="wedgeRoundRectCallout">
            <a:avLst>
              <a:gd name="adj1" fmla="val -48596"/>
              <a:gd name="adj2" fmla="val 777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7030A0"/>
                </a:solidFill>
                <a:latin typeface="仿宋" pitchFamily="49" charset="-122"/>
                <a:ea typeface="仿宋" pitchFamily="49" charset="-122"/>
              </a:rPr>
              <a:t>通常使用</a:t>
            </a:r>
            <a:r>
              <a:rPr lang="en-US" dirty="0" smtClean="0">
                <a:solidFill>
                  <a:srgbClr val="7030A0"/>
                </a:solidFill>
                <a:latin typeface="仿宋" pitchFamily="49" charset="-122"/>
                <a:ea typeface="仿宋" pitchFamily="49" charset="-122"/>
              </a:rPr>
              <a:t>switch</a:t>
            </a:r>
            <a:r>
              <a:rPr lang="zh-CN" altLang="en-US" dirty="0" smtClean="0">
                <a:solidFill>
                  <a:srgbClr val="7030A0"/>
                </a:solidFill>
                <a:latin typeface="仿宋" pitchFamily="49" charset="-122"/>
                <a:ea typeface="仿宋" pitchFamily="49" charset="-122"/>
              </a:rPr>
              <a:t>开关语句编写多分支条件选择类程序。但是，如果将接受输入数值的变量</a:t>
            </a:r>
            <a:r>
              <a:rPr lang="en-US" dirty="0" smtClean="0">
                <a:solidFill>
                  <a:srgbClr val="7030A0"/>
                </a:solidFill>
                <a:latin typeface="仿宋" pitchFamily="49" charset="-122"/>
                <a:ea typeface="仿宋" pitchFamily="49" charset="-122"/>
              </a:rPr>
              <a:t>mark</a:t>
            </a:r>
            <a:r>
              <a:rPr lang="zh-CN" altLang="en-US" dirty="0" smtClean="0">
                <a:solidFill>
                  <a:srgbClr val="7030A0"/>
                </a:solidFill>
                <a:latin typeface="仿宋" pitchFamily="49" charset="-122"/>
                <a:ea typeface="仿宋" pitchFamily="49" charset="-122"/>
              </a:rPr>
              <a:t>和</a:t>
            </a:r>
            <a:r>
              <a:rPr lang="en-US" dirty="0" smtClean="0">
                <a:solidFill>
                  <a:srgbClr val="7030A0"/>
                </a:solidFill>
                <a:latin typeface="仿宋" pitchFamily="49" charset="-122"/>
                <a:ea typeface="仿宋" pitchFamily="49" charset="-122"/>
              </a:rPr>
              <a:t>flag</a:t>
            </a:r>
            <a:r>
              <a:rPr lang="zh-CN" altLang="en-US" dirty="0" smtClean="0">
                <a:solidFill>
                  <a:srgbClr val="7030A0"/>
                </a:solidFill>
                <a:latin typeface="仿宋" pitchFamily="49" charset="-122"/>
                <a:ea typeface="仿宋" pitchFamily="49" charset="-122"/>
              </a:rPr>
              <a:t>的数据类型改为实数类型（如：</a:t>
            </a:r>
            <a:r>
              <a:rPr lang="en-US" dirty="0" smtClean="0">
                <a:solidFill>
                  <a:srgbClr val="7030A0"/>
                </a:solidFill>
                <a:latin typeface="仿宋" pitchFamily="49" charset="-122"/>
                <a:ea typeface="仿宋" pitchFamily="49" charset="-122"/>
              </a:rPr>
              <a:t>double</a:t>
            </a:r>
            <a:r>
              <a:rPr lang="zh-CN" altLang="en-US" dirty="0" smtClean="0">
                <a:solidFill>
                  <a:srgbClr val="7030A0"/>
                </a:solidFill>
                <a:latin typeface="仿宋" pitchFamily="49" charset="-122"/>
                <a:ea typeface="仿宋" pitchFamily="49" charset="-122"/>
              </a:rPr>
              <a:t>），而且，输入的数值也为实数，这种情况就不能使用</a:t>
            </a:r>
            <a:r>
              <a:rPr lang="en-US" dirty="0" smtClean="0">
                <a:solidFill>
                  <a:srgbClr val="7030A0"/>
                </a:solidFill>
                <a:latin typeface="仿宋" pitchFamily="49" charset="-122"/>
                <a:ea typeface="仿宋" pitchFamily="49" charset="-122"/>
              </a:rPr>
              <a:t>switch</a:t>
            </a:r>
            <a:r>
              <a:rPr lang="zh-CN" altLang="en-US" dirty="0" smtClean="0">
                <a:solidFill>
                  <a:srgbClr val="7030A0"/>
                </a:solidFill>
                <a:latin typeface="仿宋" pitchFamily="49" charset="-122"/>
                <a:ea typeface="仿宋" pitchFamily="49" charset="-122"/>
              </a:rPr>
              <a:t>开关语句来实现，必须运用</a:t>
            </a:r>
            <a:r>
              <a:rPr lang="en-US" dirty="0" smtClean="0">
                <a:solidFill>
                  <a:srgbClr val="7030A0"/>
                </a:solidFill>
                <a:latin typeface="仿宋" pitchFamily="49" charset="-122"/>
                <a:ea typeface="仿宋" pitchFamily="49" charset="-122"/>
              </a:rPr>
              <a:t>if</a:t>
            </a:r>
            <a:r>
              <a:rPr lang="zh-CN" altLang="en-US" dirty="0" smtClean="0">
                <a:solidFill>
                  <a:srgbClr val="7030A0"/>
                </a:solidFill>
                <a:latin typeface="仿宋" pitchFamily="49" charset="-122"/>
                <a:ea typeface="仿宋" pitchFamily="49" charset="-122"/>
              </a:rPr>
              <a:t>条件分支语句来实现。</a:t>
            </a:r>
          </a:p>
          <a:p>
            <a:pPr algn="ctr"/>
            <a:endParaRPr lang="zh-CN" altLang="en-US"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357158" y="1428736"/>
            <a:ext cx="8229600" cy="4602163"/>
          </a:xfrm>
        </p:spPr>
        <p:txBody>
          <a:bodyPr/>
          <a:lstStyle/>
          <a:p>
            <a:r>
              <a:rPr lang="en-US" altLang="zh-CN" sz="3200" b="1" dirty="0" smtClean="0">
                <a:solidFill>
                  <a:srgbClr val="002060"/>
                </a:solidFill>
                <a:latin typeface="楷体" pitchFamily="49" charset="-122"/>
                <a:ea typeface="楷体" pitchFamily="49" charset="-122"/>
              </a:rPr>
              <a:t>【</a:t>
            </a:r>
            <a:r>
              <a:rPr lang="zh-CN" altLang="en-US" sz="3200" b="1" dirty="0" smtClean="0">
                <a:solidFill>
                  <a:srgbClr val="002060"/>
                </a:solidFill>
                <a:latin typeface="楷体" pitchFamily="49" charset="-122"/>
                <a:ea typeface="楷体" pitchFamily="49" charset="-122"/>
              </a:rPr>
              <a:t>例</a:t>
            </a:r>
            <a:r>
              <a:rPr lang="en-US" sz="3200" b="1" dirty="0" smtClean="0">
                <a:solidFill>
                  <a:srgbClr val="002060"/>
                </a:solidFill>
                <a:latin typeface="楷体" pitchFamily="49" charset="-122"/>
                <a:ea typeface="楷体" pitchFamily="49" charset="-122"/>
              </a:rPr>
              <a:t>3.13</a:t>
            </a:r>
            <a:r>
              <a:rPr lang="en-US" altLang="zh-CN" sz="3200" b="1" dirty="0" smtClean="0">
                <a:solidFill>
                  <a:srgbClr val="002060"/>
                </a:solidFill>
                <a:latin typeface="楷体" pitchFamily="49" charset="-122"/>
                <a:ea typeface="楷体" pitchFamily="49" charset="-122"/>
              </a:rPr>
              <a:t>】</a:t>
            </a:r>
            <a:r>
              <a:rPr lang="zh-CN" altLang="en-US" sz="3200" b="1" dirty="0" smtClean="0">
                <a:solidFill>
                  <a:srgbClr val="002060"/>
                </a:solidFill>
                <a:latin typeface="楷体" pitchFamily="49" charset="-122"/>
                <a:ea typeface="楷体" pitchFamily="49" charset="-122"/>
              </a:rPr>
              <a:t>一元二次方程求解问题的程序设计。</a:t>
            </a:r>
            <a:endParaRPr lang="zh-CN" altLang="en-US" sz="3200" dirty="0" smtClean="0">
              <a:solidFill>
                <a:srgbClr val="002060"/>
              </a:solidFill>
              <a:latin typeface="楷体" pitchFamily="49" charset="-122"/>
              <a:ea typeface="楷体" pitchFamily="49" charset="-122"/>
            </a:endParaRPr>
          </a:p>
          <a:p>
            <a:pPr>
              <a:buNone/>
            </a:pPr>
            <a:r>
              <a:rPr lang="en-US" sz="1800" b="1" dirty="0" smtClean="0">
                <a:latin typeface="幼圆" pitchFamily="49" charset="-122"/>
                <a:ea typeface="幼圆" pitchFamily="49" charset="-122"/>
              </a:rPr>
              <a:t>#include &lt;</a:t>
            </a:r>
            <a:r>
              <a:rPr lang="en-US" sz="1800" b="1" dirty="0" err="1" smtClean="0">
                <a:latin typeface="幼圆" pitchFamily="49" charset="-122"/>
                <a:ea typeface="幼圆" pitchFamily="49" charset="-122"/>
              </a:rPr>
              <a:t>iostream</a:t>
            </a:r>
            <a:r>
              <a:rPr lang="en-US" sz="1800" b="1" dirty="0" smtClean="0">
                <a:latin typeface="幼圆" pitchFamily="49" charset="-122"/>
                <a:ea typeface="幼圆" pitchFamily="49" charset="-122"/>
              </a:rPr>
              <a:t>&gt;</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#include &lt;</a:t>
            </a:r>
            <a:r>
              <a:rPr lang="en-US" sz="1800" b="1" dirty="0" err="1" smtClean="0">
                <a:latin typeface="幼圆" pitchFamily="49" charset="-122"/>
                <a:ea typeface="幼圆" pitchFamily="49" charset="-122"/>
              </a:rPr>
              <a:t>cmath</a:t>
            </a:r>
            <a:r>
              <a:rPr lang="en-US" sz="1800" b="1" dirty="0" smtClean="0">
                <a:latin typeface="幼圆" pitchFamily="49" charset="-122"/>
                <a:ea typeface="幼圆" pitchFamily="49" charset="-122"/>
              </a:rPr>
              <a:t>&gt;</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using namespace std;</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void main()</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double </a:t>
            </a:r>
            <a:r>
              <a:rPr lang="en-US" sz="1800" b="1" dirty="0" err="1" smtClean="0">
                <a:latin typeface="幼圆" pitchFamily="49" charset="-122"/>
                <a:ea typeface="幼圆" pitchFamily="49" charset="-122"/>
              </a:rPr>
              <a:t>sqrt</a:t>
            </a:r>
            <a:r>
              <a:rPr lang="en-US" sz="1800" b="1" dirty="0" smtClean="0">
                <a:latin typeface="幼圆" pitchFamily="49" charset="-122"/>
                <a:ea typeface="幼圆" pitchFamily="49" charset="-122"/>
              </a:rPr>
              <a:t>(double x);</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int</a:t>
            </a: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a,b,c</a:t>
            </a: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a,b,c</a:t>
            </a:r>
            <a:r>
              <a:rPr lang="zh-CN" altLang="en-US" sz="1800" b="1" dirty="0" smtClean="0">
                <a:latin typeface="幼圆" pitchFamily="49" charset="-122"/>
                <a:ea typeface="幼圆" pitchFamily="49" charset="-122"/>
              </a:rPr>
              <a:t>分为一元二次方程的三个系数</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double x1,x2,x,e,d,g,f;</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cin</a:t>
            </a:r>
            <a:r>
              <a:rPr lang="en-US" sz="1800" b="1" dirty="0" smtClean="0">
                <a:latin typeface="幼圆" pitchFamily="49" charset="-122"/>
                <a:ea typeface="幼圆" pitchFamily="49" charset="-122"/>
              </a:rPr>
              <a:t>&gt;&gt;a&gt;&gt;b&gt;&gt;c;   //</a:t>
            </a:r>
            <a:r>
              <a:rPr lang="zh-CN" altLang="en-US" sz="1800" b="1" dirty="0" smtClean="0">
                <a:latin typeface="幼圆" pitchFamily="49" charset="-122"/>
                <a:ea typeface="幼圆" pitchFamily="49" charset="-122"/>
              </a:rPr>
              <a:t>输入三个系数的值</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d=b*b-4*a*c;   //</a:t>
            </a:r>
            <a:r>
              <a:rPr lang="zh-CN" altLang="en-US" sz="1800" b="1" dirty="0" smtClean="0">
                <a:latin typeface="幼圆" pitchFamily="49" charset="-122"/>
                <a:ea typeface="幼圆" pitchFamily="49" charset="-122"/>
              </a:rPr>
              <a:t>计算根中</a:t>
            </a:r>
            <a:r>
              <a:rPr lang="en-US" sz="1800" b="1" dirty="0" smtClean="0">
                <a:latin typeface="幼圆" pitchFamily="49" charset="-122"/>
                <a:ea typeface="幼圆" pitchFamily="49" charset="-122"/>
              </a:rPr>
              <a:t>delta</a:t>
            </a:r>
            <a:r>
              <a:rPr lang="zh-CN" altLang="en-US" sz="1800" b="1" dirty="0" smtClean="0">
                <a:latin typeface="幼圆" pitchFamily="49" charset="-122"/>
                <a:ea typeface="幼圆" pitchFamily="49" charset="-122"/>
              </a:rPr>
              <a:t>表达式的值</a:t>
            </a:r>
            <a:endParaRPr lang="zh-CN" altLang="en-US" sz="180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p:txBody>
          <a:bodyPr/>
          <a:lstStyle/>
          <a:p>
            <a:pPr>
              <a:buNone/>
            </a:pPr>
            <a:r>
              <a:rPr lang="en-US" sz="1050" b="1" dirty="0" smtClean="0">
                <a:latin typeface="幼圆" pitchFamily="49" charset="-122"/>
                <a:ea typeface="幼圆" pitchFamily="49" charset="-122"/>
              </a:rPr>
              <a:t>	</a:t>
            </a:r>
            <a:r>
              <a:rPr lang="en-US" sz="1600" b="1" dirty="0" smtClean="0">
                <a:latin typeface="幼圆" pitchFamily="49" charset="-122"/>
                <a:ea typeface="幼圆" pitchFamily="49" charset="-122"/>
              </a:rPr>
              <a:t>if(a==0)   //</a:t>
            </a:r>
            <a:r>
              <a:rPr lang="zh-CN" altLang="en-US" sz="1600" b="1" dirty="0" smtClean="0">
                <a:latin typeface="幼圆" pitchFamily="49" charset="-122"/>
                <a:ea typeface="幼圆" pitchFamily="49" charset="-122"/>
              </a:rPr>
              <a:t>若</a:t>
            </a:r>
            <a:r>
              <a:rPr lang="en-US" sz="1600" b="1" dirty="0" smtClean="0">
                <a:latin typeface="幼圆" pitchFamily="49" charset="-122"/>
                <a:ea typeface="幼圆" pitchFamily="49" charset="-122"/>
              </a:rPr>
              <a:t>a=0</a:t>
            </a:r>
            <a:r>
              <a:rPr lang="zh-CN" altLang="en-US" sz="1600" b="1" dirty="0" smtClean="0">
                <a:latin typeface="幼圆" pitchFamily="49" charset="-122"/>
                <a:ea typeface="幼圆" pitchFamily="49" charset="-122"/>
              </a:rPr>
              <a:t>，则不构成一元二次方程的情况</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if(b!=0)   //</a:t>
            </a:r>
            <a:r>
              <a:rPr lang="zh-CN" altLang="en-US" sz="1600" b="1" dirty="0" smtClean="0">
                <a:latin typeface="幼圆" pitchFamily="49" charset="-122"/>
                <a:ea typeface="幼圆" pitchFamily="49" charset="-122"/>
              </a:rPr>
              <a:t>若</a:t>
            </a:r>
            <a:r>
              <a:rPr lang="en-US" sz="1600" b="1" dirty="0" smtClean="0">
                <a:latin typeface="幼圆" pitchFamily="49" charset="-122"/>
                <a:ea typeface="幼圆" pitchFamily="49" charset="-122"/>
              </a:rPr>
              <a:t>a=0</a:t>
            </a:r>
            <a:r>
              <a:rPr lang="zh-CN" altLang="en-US" sz="1600" b="1" dirty="0" smtClean="0">
                <a:latin typeface="幼圆" pitchFamily="49" charset="-122"/>
                <a:ea typeface="幼圆" pitchFamily="49" charset="-122"/>
              </a:rPr>
              <a:t>，则剩下的一元一次方程中</a:t>
            </a:r>
            <a:r>
              <a:rPr lang="en-US" sz="1600" b="1" dirty="0" smtClean="0">
                <a:latin typeface="幼圆" pitchFamily="49" charset="-122"/>
                <a:ea typeface="幼圆" pitchFamily="49" charset="-122"/>
              </a:rPr>
              <a:t>b</a:t>
            </a:r>
            <a:r>
              <a:rPr lang="zh-CN" altLang="en-US" sz="1600" b="1" dirty="0" smtClean="0">
                <a:latin typeface="幼圆" pitchFamily="49" charset="-122"/>
                <a:ea typeface="幼圆" pitchFamily="49" charset="-122"/>
              </a:rPr>
              <a:t>不能为</a:t>
            </a:r>
            <a:r>
              <a:rPr lang="en-US" sz="1600" b="1" dirty="0" smtClean="0">
                <a:latin typeface="幼圆" pitchFamily="49" charset="-122"/>
                <a:ea typeface="幼圆" pitchFamily="49" charset="-122"/>
              </a:rPr>
              <a:t>0</a:t>
            </a:r>
            <a:r>
              <a:rPr lang="zh-CN" altLang="en-US" sz="1600" b="1" dirty="0" smtClean="0">
                <a:latin typeface="幼圆" pitchFamily="49" charset="-122"/>
                <a:ea typeface="幼圆" pitchFamily="49" charset="-122"/>
              </a:rPr>
              <a:t>，否则出错</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x=-(double)c/(double)b;</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if(x==0)   //</a:t>
            </a:r>
            <a:r>
              <a:rPr lang="zh-CN" altLang="en-US" sz="1600" b="1" dirty="0" smtClean="0">
                <a:latin typeface="幼圆" pitchFamily="49" charset="-122"/>
                <a:ea typeface="幼圆" pitchFamily="49" charset="-122"/>
              </a:rPr>
              <a:t>一元一次方程</a:t>
            </a:r>
            <a:r>
              <a:rPr lang="en-US" sz="1600" b="1" dirty="0" err="1" smtClean="0">
                <a:latin typeface="幼圆" pitchFamily="49" charset="-122"/>
                <a:ea typeface="幼圆" pitchFamily="49" charset="-122"/>
              </a:rPr>
              <a:t>bx+c</a:t>
            </a:r>
            <a:r>
              <a:rPr lang="en-US" sz="1600" b="1" dirty="0" smtClean="0">
                <a:latin typeface="幼圆" pitchFamily="49" charset="-122"/>
                <a:ea typeface="幼圆" pitchFamily="49" charset="-122"/>
              </a:rPr>
              <a:t>=0</a:t>
            </a:r>
            <a:r>
              <a:rPr lang="zh-CN" altLang="en-US" sz="1600" b="1" dirty="0" smtClean="0">
                <a:latin typeface="幼圆" pitchFamily="49" charset="-122"/>
                <a:ea typeface="幼圆" pitchFamily="49" charset="-122"/>
              </a:rPr>
              <a:t>中</a:t>
            </a:r>
            <a:r>
              <a:rPr lang="en-US" sz="1600" b="1" dirty="0" smtClean="0">
                <a:latin typeface="幼圆" pitchFamily="49" charset="-122"/>
                <a:ea typeface="幼圆" pitchFamily="49" charset="-122"/>
              </a:rPr>
              <a:t>c=0</a:t>
            </a:r>
            <a:r>
              <a:rPr lang="zh-CN" altLang="en-US" sz="1600" b="1" dirty="0" smtClean="0">
                <a:latin typeface="幼圆" pitchFamily="49" charset="-122"/>
                <a:ea typeface="幼圆" pitchFamily="49" charset="-122"/>
              </a:rPr>
              <a:t>时</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x=-x;</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r>
              <a:rPr lang="en-US" sz="1600" b="1" dirty="0" err="1" smtClean="0">
                <a:latin typeface="幼圆" pitchFamily="49" charset="-122"/>
                <a:ea typeface="幼圆" pitchFamily="49" charset="-122"/>
              </a:rPr>
              <a:t>cout</a:t>
            </a:r>
            <a:r>
              <a:rPr lang="en-US" sz="1600" b="1" dirty="0" smtClean="0">
                <a:latin typeface="幼圆" pitchFamily="49" charset="-122"/>
                <a:ea typeface="幼圆" pitchFamily="49" charset="-122"/>
              </a:rPr>
              <a:t>&lt;&lt;x&lt;&lt;</a:t>
            </a:r>
            <a:r>
              <a:rPr lang="en-US" sz="1600" b="1" dirty="0" err="1" smtClean="0">
                <a:latin typeface="幼圆" pitchFamily="49" charset="-122"/>
                <a:ea typeface="幼圆" pitchFamily="49" charset="-122"/>
              </a:rPr>
              <a:t>endl</a:t>
            </a:r>
            <a:r>
              <a:rPr lang="en-US" sz="1600" b="1"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else</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r>
              <a:rPr lang="en-US" sz="1600" b="1" dirty="0" err="1" smtClean="0">
                <a:latin typeface="幼圆" pitchFamily="49" charset="-122"/>
                <a:ea typeface="幼圆" pitchFamily="49" charset="-122"/>
              </a:rPr>
              <a:t>cout</a:t>
            </a:r>
            <a:r>
              <a:rPr lang="en-US" sz="1600" b="1" dirty="0" smtClean="0">
                <a:latin typeface="幼圆" pitchFamily="49" charset="-122"/>
                <a:ea typeface="幼圆" pitchFamily="49" charset="-122"/>
              </a:rPr>
              <a:t>&lt;&lt;x&lt;&lt;</a:t>
            </a:r>
            <a:r>
              <a:rPr lang="en-US" sz="1600" b="1" dirty="0" err="1" smtClean="0">
                <a:latin typeface="幼圆" pitchFamily="49" charset="-122"/>
                <a:ea typeface="幼圆" pitchFamily="49" charset="-122"/>
              </a:rPr>
              <a:t>endl</a:t>
            </a:r>
            <a:r>
              <a:rPr lang="en-US" sz="1600" b="1"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else</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r>
              <a:rPr lang="en-US" sz="1600" b="1" dirty="0" err="1" smtClean="0">
                <a:latin typeface="幼圆" pitchFamily="49" charset="-122"/>
                <a:ea typeface="幼圆" pitchFamily="49" charset="-122"/>
              </a:rPr>
              <a:t>cout</a:t>
            </a:r>
            <a:r>
              <a:rPr lang="en-US" sz="1600" b="1" dirty="0" smtClean="0">
                <a:latin typeface="幼圆" pitchFamily="49" charset="-122"/>
                <a:ea typeface="幼圆" pitchFamily="49" charset="-122"/>
              </a:rPr>
              <a:t>&lt;&lt;"</a:t>
            </a:r>
            <a:r>
              <a:rPr lang="zh-CN" altLang="en-US" sz="1600" b="1" dirty="0" smtClean="0">
                <a:latin typeface="幼圆" pitchFamily="49" charset="-122"/>
                <a:ea typeface="幼圆" pitchFamily="49" charset="-122"/>
              </a:rPr>
              <a:t>数据输入错误</a:t>
            </a:r>
            <a:r>
              <a:rPr lang="en-US" sz="1600" b="1" dirty="0" smtClean="0">
                <a:latin typeface="幼圆" pitchFamily="49" charset="-122"/>
                <a:ea typeface="幼圆" pitchFamily="49" charset="-122"/>
              </a:rPr>
              <a:t>!\n";</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p:txBody>
          <a:bodyPr/>
          <a:lstStyle/>
          <a:p>
            <a:pPr>
              <a:buNone/>
            </a:pPr>
            <a:r>
              <a:rPr lang="en-US" sz="1600" b="1" dirty="0" smtClean="0">
                <a:latin typeface="幼圆" pitchFamily="49" charset="-122"/>
                <a:ea typeface="幼圆" pitchFamily="49" charset="-122"/>
              </a:rPr>
              <a:t>else if(d&lt;0)   //</a:t>
            </a:r>
            <a:r>
              <a:rPr lang="zh-CN" altLang="en-US" sz="1600" b="1" dirty="0" smtClean="0">
                <a:latin typeface="幼圆" pitchFamily="49" charset="-122"/>
                <a:ea typeface="幼圆" pitchFamily="49" charset="-122"/>
              </a:rPr>
              <a:t>若</a:t>
            </a:r>
            <a:r>
              <a:rPr lang="en-US" sz="1600" b="1" dirty="0" smtClean="0">
                <a:latin typeface="幼圆" pitchFamily="49" charset="-122"/>
                <a:ea typeface="幼圆" pitchFamily="49" charset="-122"/>
              </a:rPr>
              <a:t>a</a:t>
            </a:r>
            <a:r>
              <a:rPr lang="zh-CN" altLang="en-US" sz="1600" b="1" dirty="0" smtClean="0">
                <a:latin typeface="幼圆" pitchFamily="49" charset="-122"/>
                <a:ea typeface="幼圆" pitchFamily="49" charset="-122"/>
              </a:rPr>
              <a:t>不为</a:t>
            </a:r>
            <a:r>
              <a:rPr lang="en-US" sz="1600" b="1" dirty="0" smtClean="0">
                <a:latin typeface="幼圆" pitchFamily="49" charset="-122"/>
                <a:ea typeface="幼圆" pitchFamily="49" charset="-122"/>
              </a:rPr>
              <a:t>0</a:t>
            </a:r>
            <a:r>
              <a:rPr lang="zh-CN" altLang="en-US" sz="1600" b="1" dirty="0" smtClean="0">
                <a:latin typeface="幼圆" pitchFamily="49" charset="-122"/>
                <a:ea typeface="幼圆" pitchFamily="49" charset="-122"/>
              </a:rPr>
              <a:t>，则构成一元二次方程情况</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d=-d;</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e=</a:t>
            </a:r>
            <a:r>
              <a:rPr lang="en-US" sz="1600" b="1" dirty="0" err="1" smtClean="0">
                <a:latin typeface="幼圆" pitchFamily="49" charset="-122"/>
                <a:ea typeface="幼圆" pitchFamily="49" charset="-122"/>
              </a:rPr>
              <a:t>sqrt</a:t>
            </a:r>
            <a:r>
              <a:rPr lang="en-US" sz="1600" b="1" dirty="0" smtClean="0">
                <a:latin typeface="幼圆" pitchFamily="49" charset="-122"/>
                <a:ea typeface="幼圆" pitchFamily="49" charset="-122"/>
              </a:rPr>
              <a:t>(d);</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g=-(double)b/(2*(double)a);</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f=e/(2*a);</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if(g!=0)</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r>
              <a:rPr lang="en-US" sz="1600" b="1" dirty="0" err="1" smtClean="0">
                <a:latin typeface="幼圆" pitchFamily="49" charset="-122"/>
                <a:ea typeface="幼圆" pitchFamily="49" charset="-122"/>
              </a:rPr>
              <a:t>cout</a:t>
            </a:r>
            <a:r>
              <a:rPr lang="en-US" sz="1600" b="1" dirty="0" smtClean="0">
                <a:latin typeface="幼圆" pitchFamily="49" charset="-122"/>
                <a:ea typeface="幼圆" pitchFamily="49" charset="-122"/>
              </a:rPr>
              <a:t>&lt;&lt;"x1="&lt;&lt;g&lt;&lt;'+'&lt;&lt;f&lt;&lt;’</a:t>
            </a:r>
            <a:r>
              <a:rPr lang="en-US" sz="1600" b="1" dirty="0" err="1" smtClean="0">
                <a:latin typeface="幼圆" pitchFamily="49" charset="-122"/>
                <a:ea typeface="幼圆" pitchFamily="49" charset="-122"/>
              </a:rPr>
              <a:t>i</a:t>
            </a:r>
            <a:r>
              <a:rPr lang="en-US" sz="1600" b="1" dirty="0" smtClean="0">
                <a:latin typeface="幼圆" pitchFamily="49" charset="-122"/>
                <a:ea typeface="幼圆" pitchFamily="49" charset="-122"/>
              </a:rPr>
              <a:t>’&lt;&lt;'\n'&lt;&lt;"x2="&lt;&lt;g&lt;&lt;’+'&lt;&lt;f&lt;&lt;’</a:t>
            </a:r>
            <a:r>
              <a:rPr lang="en-US" sz="1600" b="1" dirty="0" err="1" smtClean="0">
                <a:latin typeface="幼圆" pitchFamily="49" charset="-122"/>
                <a:ea typeface="幼圆" pitchFamily="49" charset="-122"/>
              </a:rPr>
              <a:t>i</a:t>
            </a:r>
            <a:r>
              <a:rPr lang="en-US" sz="1600" b="1" dirty="0" smtClean="0">
                <a:latin typeface="幼圆" pitchFamily="49" charset="-122"/>
                <a:ea typeface="幼圆" pitchFamily="49" charset="-122"/>
              </a:rPr>
              <a:t>’&lt;&lt;</a:t>
            </a:r>
            <a:r>
              <a:rPr lang="en-US" sz="1600" b="1" dirty="0" err="1" smtClean="0">
                <a:latin typeface="幼圆" pitchFamily="49" charset="-122"/>
                <a:ea typeface="幼圆" pitchFamily="49" charset="-122"/>
              </a:rPr>
              <a:t>endl</a:t>
            </a:r>
            <a:r>
              <a:rPr lang="en-US" sz="1600" b="1"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else</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r>
              <a:rPr lang="en-US" sz="1600" b="1" dirty="0" err="1" smtClean="0">
                <a:latin typeface="幼圆" pitchFamily="49" charset="-122"/>
                <a:ea typeface="幼圆" pitchFamily="49" charset="-122"/>
              </a:rPr>
              <a:t>cout</a:t>
            </a:r>
            <a:r>
              <a:rPr lang="en-US" sz="1600" b="1" dirty="0" smtClean="0">
                <a:latin typeface="幼圆" pitchFamily="49" charset="-122"/>
                <a:ea typeface="幼圆" pitchFamily="49" charset="-122"/>
              </a:rPr>
              <a:t>&lt;&lt;f&lt;&lt;'\t'&lt;&lt;f&lt;&lt;</a:t>
            </a:r>
            <a:r>
              <a:rPr lang="en-US" sz="1600" b="1" dirty="0" err="1" smtClean="0">
                <a:latin typeface="幼圆" pitchFamily="49" charset="-122"/>
                <a:ea typeface="幼圆" pitchFamily="49" charset="-122"/>
              </a:rPr>
              <a:t>endl</a:t>
            </a:r>
            <a:r>
              <a:rPr lang="en-US" sz="1600" b="1"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b="1" dirty="0" smtClean="0">
                <a:latin typeface="幼圆" pitchFamily="49" charset="-122"/>
                <a:ea typeface="幼圆" pitchFamily="49" charset="-122"/>
              </a:rPr>
              <a:t>	}</a:t>
            </a:r>
            <a:endParaRPr lang="zh-CN" altLang="en-US" sz="1600" dirty="0" smtClean="0">
              <a:latin typeface="幼圆" pitchFamily="49" charset="-122"/>
              <a:ea typeface="幼圆" pitchFamily="49" charset="-122"/>
            </a:endParaRPr>
          </a:p>
          <a:p>
            <a:r>
              <a:rPr lang="en-US" sz="1050" b="1" dirty="0" smtClean="0">
                <a:latin typeface="幼圆" pitchFamily="49" charset="-122"/>
                <a:ea typeface="幼圆" pitchFamily="49" charset="-122"/>
              </a:rPr>
              <a:t>	</a:t>
            </a:r>
            <a:endParaRPr lang="zh-CN" altLang="en-US" sz="105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p:txBody>
          <a:bodyPr/>
          <a:lstStyle/>
          <a:p>
            <a:pPr>
              <a:buNone/>
            </a:pPr>
            <a:r>
              <a:rPr lang="en-US" sz="1800" b="1" dirty="0" smtClean="0">
                <a:latin typeface="幼圆" pitchFamily="49" charset="-122"/>
                <a:ea typeface="幼圆" pitchFamily="49" charset="-122"/>
              </a:rPr>
              <a:t>	else if(d==0)</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x1=x2=-b/(2*a);</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cout</a:t>
            </a:r>
            <a:r>
              <a:rPr lang="en-US" sz="1800" b="1" dirty="0" smtClean="0">
                <a:latin typeface="幼圆" pitchFamily="49" charset="-122"/>
                <a:ea typeface="幼圆" pitchFamily="49" charset="-122"/>
              </a:rPr>
              <a:t>&lt;&lt;"x1=x2= "&lt;&lt;x1&lt;&lt;</a:t>
            </a:r>
            <a:r>
              <a:rPr lang="en-US" sz="1800" b="1" dirty="0" err="1" smtClean="0">
                <a:latin typeface="幼圆" pitchFamily="49" charset="-122"/>
                <a:ea typeface="幼圆" pitchFamily="49" charset="-122"/>
              </a:rPr>
              <a:t>endl</a:t>
            </a:r>
            <a:r>
              <a:rPr lang="en-US" sz="1800" b="1"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else</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e=</a:t>
            </a:r>
            <a:r>
              <a:rPr lang="en-US" sz="1800" b="1" dirty="0" err="1" smtClean="0">
                <a:latin typeface="幼圆" pitchFamily="49" charset="-122"/>
                <a:ea typeface="幼圆" pitchFamily="49" charset="-122"/>
              </a:rPr>
              <a:t>sqrt</a:t>
            </a:r>
            <a:r>
              <a:rPr lang="en-US" sz="1800" b="1" dirty="0" smtClean="0">
                <a:latin typeface="幼圆" pitchFamily="49" charset="-122"/>
                <a:ea typeface="幼圆" pitchFamily="49" charset="-122"/>
              </a:rPr>
              <a:t>(d);</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x1=(-</a:t>
            </a:r>
            <a:r>
              <a:rPr lang="en-US" sz="1800" b="1" dirty="0" err="1" smtClean="0">
                <a:latin typeface="幼圆" pitchFamily="49" charset="-122"/>
                <a:ea typeface="幼圆" pitchFamily="49" charset="-122"/>
              </a:rPr>
              <a:t>b+e</a:t>
            </a:r>
            <a:r>
              <a:rPr lang="en-US" sz="1800" b="1" dirty="0" smtClean="0">
                <a:latin typeface="幼圆" pitchFamily="49" charset="-122"/>
                <a:ea typeface="幼圆" pitchFamily="49" charset="-122"/>
              </a:rPr>
              <a:t>)/(2*a);</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x2=(-b-e)/(2*a);</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r>
              <a:rPr lang="en-US" sz="1800" b="1" dirty="0" err="1" smtClean="0">
                <a:latin typeface="幼圆" pitchFamily="49" charset="-122"/>
                <a:ea typeface="幼圆" pitchFamily="49" charset="-122"/>
              </a:rPr>
              <a:t>cout</a:t>
            </a:r>
            <a:r>
              <a:rPr lang="en-US" sz="1800" b="1" dirty="0" smtClean="0">
                <a:latin typeface="幼圆" pitchFamily="49" charset="-122"/>
                <a:ea typeface="幼圆" pitchFamily="49" charset="-122"/>
              </a:rPr>
              <a:t>&lt;&lt;"x1= "&lt;&lt;x1&lt;&lt;'\t'&lt;&lt;"x2= "&lt;&lt;x2&lt;&lt;</a:t>
            </a:r>
            <a:r>
              <a:rPr lang="en-US" sz="1800" b="1" dirty="0" err="1" smtClean="0">
                <a:latin typeface="幼圆" pitchFamily="49" charset="-122"/>
                <a:ea typeface="幼圆" pitchFamily="49" charset="-122"/>
              </a:rPr>
              <a:t>endl</a:t>
            </a:r>
            <a:r>
              <a:rPr lang="en-US" sz="1800" b="1"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buNone/>
            </a:pPr>
            <a:r>
              <a:rPr lang="en-US" sz="1800" b="1"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p:txBody>
          <a:bodyPr/>
          <a:lstStyle/>
          <a:p>
            <a:r>
              <a:rPr lang="en-US" altLang="zh-CN" sz="3200" b="1" dirty="0" smtClean="0">
                <a:solidFill>
                  <a:schemeClr val="accent6">
                    <a:lumMod val="75000"/>
                  </a:schemeClr>
                </a:solidFill>
                <a:latin typeface="楷体" pitchFamily="49" charset="-122"/>
                <a:ea typeface="楷体" pitchFamily="49" charset="-122"/>
              </a:rPr>
              <a:t>【</a:t>
            </a:r>
            <a:r>
              <a:rPr lang="zh-CN" altLang="en-US" sz="3200" b="1" dirty="0" smtClean="0">
                <a:solidFill>
                  <a:schemeClr val="accent6">
                    <a:lumMod val="75000"/>
                  </a:schemeClr>
                </a:solidFill>
                <a:latin typeface="楷体" pitchFamily="49" charset="-122"/>
                <a:ea typeface="楷体" pitchFamily="49" charset="-122"/>
              </a:rPr>
              <a:t>例</a:t>
            </a:r>
            <a:r>
              <a:rPr lang="en-US" sz="3200" b="1" dirty="0" smtClean="0">
                <a:solidFill>
                  <a:schemeClr val="accent6">
                    <a:lumMod val="75000"/>
                  </a:schemeClr>
                </a:solidFill>
                <a:latin typeface="楷体" pitchFamily="49" charset="-122"/>
                <a:ea typeface="楷体" pitchFamily="49" charset="-122"/>
              </a:rPr>
              <a:t>3.14</a:t>
            </a:r>
            <a:r>
              <a:rPr lang="en-US" altLang="zh-CN" sz="3200" b="1"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中国有句俗语叫</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三天打渔两天晒网</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。某人从</a:t>
            </a:r>
            <a:r>
              <a:rPr lang="en-US" sz="3200" dirty="0" smtClean="0">
                <a:solidFill>
                  <a:schemeClr val="accent6">
                    <a:lumMod val="75000"/>
                  </a:schemeClr>
                </a:solidFill>
                <a:latin typeface="楷体" pitchFamily="49" charset="-122"/>
                <a:ea typeface="楷体" pitchFamily="49" charset="-122"/>
              </a:rPr>
              <a:t>2011</a:t>
            </a:r>
            <a:r>
              <a:rPr lang="zh-CN" altLang="en-US" sz="3200" dirty="0" smtClean="0">
                <a:solidFill>
                  <a:schemeClr val="accent6">
                    <a:lumMod val="75000"/>
                  </a:schemeClr>
                </a:solidFill>
                <a:latin typeface="楷体" pitchFamily="49" charset="-122"/>
                <a:ea typeface="楷体" pitchFamily="49" charset="-122"/>
              </a:rPr>
              <a:t>年</a:t>
            </a:r>
            <a:r>
              <a:rPr lang="en-US" sz="3200" dirty="0" smtClean="0">
                <a:solidFill>
                  <a:schemeClr val="accent6">
                    <a:lumMod val="75000"/>
                  </a:schemeClr>
                </a:solidFill>
                <a:latin typeface="楷体" pitchFamily="49" charset="-122"/>
                <a:ea typeface="楷体" pitchFamily="49" charset="-122"/>
              </a:rPr>
              <a:t>1</a:t>
            </a:r>
            <a:r>
              <a:rPr lang="zh-CN" altLang="en-US" sz="3200" dirty="0" smtClean="0">
                <a:solidFill>
                  <a:schemeClr val="accent6">
                    <a:lumMod val="75000"/>
                  </a:schemeClr>
                </a:solidFill>
                <a:latin typeface="楷体" pitchFamily="49" charset="-122"/>
                <a:ea typeface="楷体" pitchFamily="49" charset="-122"/>
              </a:rPr>
              <a:t>月</a:t>
            </a:r>
            <a:r>
              <a:rPr lang="en-US" sz="3200" dirty="0" smtClean="0">
                <a:solidFill>
                  <a:schemeClr val="accent6">
                    <a:lumMod val="75000"/>
                  </a:schemeClr>
                </a:solidFill>
                <a:latin typeface="楷体" pitchFamily="49" charset="-122"/>
                <a:ea typeface="楷体" pitchFamily="49" charset="-122"/>
              </a:rPr>
              <a:t>1</a:t>
            </a:r>
            <a:r>
              <a:rPr lang="zh-CN" altLang="en-US" sz="3200" dirty="0" smtClean="0">
                <a:solidFill>
                  <a:schemeClr val="accent6">
                    <a:lumMod val="75000"/>
                  </a:schemeClr>
                </a:solidFill>
                <a:latin typeface="楷体" pitchFamily="49" charset="-122"/>
                <a:ea typeface="楷体" pitchFamily="49" charset="-122"/>
              </a:rPr>
              <a:t>日起开始</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三天打渔两天晒网</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，问这个人在以后的某一天中是</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打渔</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还是</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晒网</a:t>
            </a:r>
            <a:r>
              <a:rPr lang="en-US" sz="3200" dirty="0" smtClean="0">
                <a:solidFill>
                  <a:schemeClr val="accent6">
                    <a:lumMod val="75000"/>
                  </a:schemeClr>
                </a:solidFill>
                <a:latin typeface="楷体" pitchFamily="49" charset="-122"/>
                <a:ea typeface="楷体" pitchFamily="49" charset="-122"/>
              </a:rPr>
              <a:t>"</a:t>
            </a:r>
            <a:r>
              <a:rPr lang="zh-CN" altLang="en-US" sz="3200" dirty="0" smtClean="0">
                <a:solidFill>
                  <a:schemeClr val="accent6">
                    <a:lumMod val="75000"/>
                  </a:schemeClr>
                </a:solidFill>
                <a:latin typeface="楷体" pitchFamily="49" charset="-122"/>
                <a:ea typeface="楷体" pitchFamily="49"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500034" y="1571612"/>
            <a:ext cx="8229600" cy="4602163"/>
          </a:xfrm>
        </p:spPr>
        <p:txBody>
          <a:bodyPr/>
          <a:lstStyle/>
          <a:p>
            <a:pPr>
              <a:buNone/>
            </a:pPr>
            <a:r>
              <a:rPr lang="en-US" sz="1600" dirty="0" smtClean="0">
                <a:latin typeface="幼圆" pitchFamily="49" charset="-122"/>
                <a:ea typeface="幼圆" pitchFamily="49" charset="-122"/>
              </a:rPr>
              <a:t>#include &lt;</a:t>
            </a:r>
            <a:r>
              <a:rPr lang="en-US" sz="1600" dirty="0" err="1" smtClean="0">
                <a:latin typeface="幼圆" pitchFamily="49" charset="-122"/>
                <a:ea typeface="幼圆" pitchFamily="49" charset="-122"/>
              </a:rPr>
              <a:t>iostream</a:t>
            </a:r>
            <a:r>
              <a:rPr lang="en-US" sz="1600" dirty="0" smtClean="0">
                <a:latin typeface="幼圆" pitchFamily="49" charset="-122"/>
                <a:ea typeface="幼圆" pitchFamily="49" charset="-122"/>
              </a:rPr>
              <a:t>&gt;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#include &lt;</a:t>
            </a:r>
            <a:r>
              <a:rPr lang="en-US" sz="1600" dirty="0" err="1" smtClean="0">
                <a:latin typeface="幼圆" pitchFamily="49" charset="-122"/>
                <a:ea typeface="幼圆" pitchFamily="49" charset="-122"/>
              </a:rPr>
              <a:t>cmath</a:t>
            </a:r>
            <a:r>
              <a:rPr lang="en-US" sz="1600" dirty="0" smtClean="0">
                <a:latin typeface="幼圆" pitchFamily="49" charset="-122"/>
                <a:ea typeface="幼圆" pitchFamily="49" charset="-122"/>
              </a:rPr>
              <a:t>&gt;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using namespace std;</a:t>
            </a:r>
            <a:endParaRPr lang="zh-CN" altLang="en-US" sz="1600" dirty="0" smtClean="0">
              <a:latin typeface="幼圆" pitchFamily="49" charset="-122"/>
              <a:ea typeface="幼圆" pitchFamily="49" charset="-122"/>
            </a:endParaRPr>
          </a:p>
          <a:p>
            <a:pPr>
              <a:buNone/>
            </a:pP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main()</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year,month,day</a:t>
            </a:r>
            <a:r>
              <a:rPr lang="en-US" sz="1600" dirty="0" smtClean="0">
                <a:latin typeface="幼圆" pitchFamily="49" charset="-122"/>
                <a:ea typeface="幼圆" pitchFamily="49" charset="-122"/>
              </a:rPr>
              <a:t>;</a:t>
            </a:r>
            <a:endParaRPr lang="zh-CN" altLang="en-US" sz="1600" dirty="0" smtClean="0">
              <a:latin typeface="幼圆" pitchFamily="49" charset="-122"/>
              <a:ea typeface="幼圆" pitchFamily="49" charset="-122"/>
            </a:endParaRPr>
          </a:p>
          <a:p>
            <a:pPr>
              <a:buNone/>
            </a:pP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days=0;</a:t>
            </a:r>
            <a:endParaRPr lang="zh-CN" altLang="en-US" sz="1600" dirty="0" smtClean="0">
              <a:latin typeface="幼圆" pitchFamily="49" charset="-122"/>
              <a:ea typeface="幼圆" pitchFamily="49" charset="-122"/>
            </a:endParaRP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YearOrignal</a:t>
            </a:r>
            <a:r>
              <a:rPr lang="en-US" sz="1600" dirty="0" smtClean="0">
                <a:latin typeface="幼圆" pitchFamily="49" charset="-122"/>
                <a:ea typeface="幼圆" pitchFamily="49" charset="-122"/>
              </a:rPr>
              <a:t>=2000;</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由于</a:t>
            </a:r>
            <a:r>
              <a:rPr lang="en-US" sz="1600" dirty="0" smtClean="0">
                <a:solidFill>
                  <a:srgbClr val="00B050"/>
                </a:solidFill>
                <a:latin typeface="幼圆" pitchFamily="49" charset="-122"/>
                <a:ea typeface="幼圆" pitchFamily="49" charset="-122"/>
              </a:rPr>
              <a:t>2000</a:t>
            </a:r>
            <a:r>
              <a:rPr lang="zh-CN" altLang="en-US" sz="1600" dirty="0" smtClean="0">
                <a:solidFill>
                  <a:srgbClr val="00B050"/>
                </a:solidFill>
                <a:latin typeface="幼圆" pitchFamily="49" charset="-122"/>
                <a:ea typeface="幼圆" pitchFamily="49" charset="-122"/>
              </a:rPr>
              <a:t>年是闰年，以</a:t>
            </a:r>
            <a:r>
              <a:rPr lang="en-US" sz="1600" dirty="0" smtClean="0">
                <a:solidFill>
                  <a:srgbClr val="00B050"/>
                </a:solidFill>
                <a:latin typeface="幼圆" pitchFamily="49" charset="-122"/>
                <a:ea typeface="幼圆" pitchFamily="49" charset="-122"/>
              </a:rPr>
              <a:t>2000</a:t>
            </a:r>
            <a:r>
              <a:rPr lang="zh-CN" altLang="en-US" sz="1600" dirty="0" smtClean="0">
                <a:solidFill>
                  <a:srgbClr val="00B050"/>
                </a:solidFill>
                <a:latin typeface="幼圆" pitchFamily="49" charset="-122"/>
                <a:ea typeface="幼圆" pitchFamily="49" charset="-122"/>
              </a:rPr>
              <a:t>年</a:t>
            </a:r>
            <a:r>
              <a:rPr lang="en-US" sz="1600" dirty="0" smtClean="0">
                <a:solidFill>
                  <a:srgbClr val="00B050"/>
                </a:solidFill>
                <a:latin typeface="幼圆" pitchFamily="49" charset="-122"/>
                <a:ea typeface="幼圆" pitchFamily="49" charset="-122"/>
              </a:rPr>
              <a:t>1</a:t>
            </a:r>
            <a:r>
              <a:rPr lang="zh-CN" altLang="en-US" sz="1600" dirty="0" smtClean="0">
                <a:solidFill>
                  <a:srgbClr val="00B050"/>
                </a:solidFill>
                <a:latin typeface="幼圆" pitchFamily="49" charset="-122"/>
                <a:ea typeface="幼圆" pitchFamily="49" charset="-122"/>
              </a:rPr>
              <a:t>月</a:t>
            </a:r>
            <a:r>
              <a:rPr lang="en-US" sz="1600" dirty="0" smtClean="0">
                <a:solidFill>
                  <a:srgbClr val="00B050"/>
                </a:solidFill>
                <a:latin typeface="幼圆" pitchFamily="49" charset="-122"/>
                <a:ea typeface="幼圆" pitchFamily="49" charset="-122"/>
              </a:rPr>
              <a:t>1</a:t>
            </a:r>
            <a:r>
              <a:rPr lang="zh-CN" altLang="en-US" sz="1600" dirty="0" smtClean="0">
                <a:solidFill>
                  <a:srgbClr val="00B050"/>
                </a:solidFill>
                <a:latin typeface="幼圆" pitchFamily="49" charset="-122"/>
                <a:ea typeface="幼圆" pitchFamily="49" charset="-122"/>
              </a:rPr>
              <a:t>日作为参考日期。</a:t>
            </a: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TotaldaysDate1=0;</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起始日期到参考日期间的总天数</a:t>
            </a: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YearDate1=2011;</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起始日期中的年份</a:t>
            </a: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MonthDate1=1;</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起始日期中的月份</a:t>
            </a: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DayDate1=1;</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起始日期中的日期</a:t>
            </a:r>
          </a:p>
          <a:p>
            <a:pPr>
              <a:buNone/>
            </a:pPr>
            <a:r>
              <a:rPr lang="en-US" sz="1600" dirty="0" smtClean="0">
                <a:latin typeface="幼圆" pitchFamily="49" charset="-122"/>
                <a:ea typeface="幼圆" pitchFamily="49" charset="-122"/>
              </a:rPr>
              <a:t>	</a:t>
            </a:r>
            <a:r>
              <a:rPr lang="en-US" sz="1600" dirty="0" err="1" smtClean="0">
                <a:latin typeface="幼圆" pitchFamily="49" charset="-122"/>
                <a:ea typeface="幼圆" pitchFamily="49" charset="-122"/>
              </a:rPr>
              <a:t>int</a:t>
            </a:r>
            <a:r>
              <a:rPr lang="en-US" sz="1600" dirty="0" smtClean="0">
                <a:latin typeface="幼圆" pitchFamily="49" charset="-122"/>
                <a:ea typeface="幼圆" pitchFamily="49" charset="-122"/>
              </a:rPr>
              <a:t> nYear1,nYear2;</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存放起始日期年份、终止日期年份与参考日期间相差年数</a:t>
            </a:r>
          </a:p>
          <a:p>
            <a:pPr>
              <a:buNone/>
            </a:pPr>
            <a:r>
              <a:rPr lang="en-US" sz="1600" dirty="0" smtClean="0">
                <a:latin typeface="幼圆" pitchFamily="49" charset="-122"/>
                <a:ea typeface="幼圆" pitchFamily="49" charset="-122"/>
              </a:rPr>
              <a:t>	</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统计起始日期到参考日期间的天数</a:t>
            </a:r>
          </a:p>
          <a:p>
            <a:pPr>
              <a:buNone/>
            </a:pPr>
            <a:r>
              <a:rPr lang="en-US" sz="1600" dirty="0" smtClean="0">
                <a:latin typeface="幼圆" pitchFamily="49" charset="-122"/>
                <a:ea typeface="幼圆" pitchFamily="49" charset="-122"/>
              </a:rPr>
              <a:t>	nYear1=YearDate1-YearOrignal;</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存放起始日期到参考日期间的年数</a:t>
            </a:r>
          </a:p>
          <a:p>
            <a:pPr>
              <a:buNone/>
            </a:pPr>
            <a:r>
              <a:rPr lang="en-US" sz="1600" dirty="0" smtClean="0">
                <a:latin typeface="幼圆" pitchFamily="49" charset="-122"/>
                <a:ea typeface="幼圆" pitchFamily="49" charset="-122"/>
              </a:rPr>
              <a:t>	</a:t>
            </a:r>
            <a:r>
              <a:rPr lang="en-US" sz="1600" dirty="0" smtClean="0">
                <a:solidFill>
                  <a:srgbClr val="00B050"/>
                </a:solidFill>
                <a:latin typeface="幼圆" pitchFamily="49" charset="-122"/>
                <a:ea typeface="幼圆" pitchFamily="49" charset="-122"/>
              </a:rPr>
              <a:t>//</a:t>
            </a:r>
            <a:r>
              <a:rPr lang="zh-CN" altLang="en-US" sz="1600" dirty="0" smtClean="0">
                <a:solidFill>
                  <a:srgbClr val="00B050"/>
                </a:solidFill>
                <a:latin typeface="幼圆" pitchFamily="49" charset="-122"/>
                <a:ea typeface="幼圆" pitchFamily="49" charset="-122"/>
              </a:rPr>
              <a:t>计算不足一年时间里有多少天</a:t>
            </a: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latin typeface="隶书" pitchFamily="49" charset="-122"/>
                <a:ea typeface="隶书" pitchFamily="49" charset="-122"/>
              </a:rPr>
              <a:t>3.1  if</a:t>
            </a:r>
            <a:r>
              <a:rPr lang="zh-CN" altLang="en-US" b="1" dirty="0" smtClean="0">
                <a:latin typeface="隶书" pitchFamily="49" charset="-122"/>
                <a:ea typeface="隶书" pitchFamily="49" charset="-122"/>
              </a:rPr>
              <a:t>分支条件选择结构</a:t>
            </a:r>
            <a:endParaRPr lang="zh-CN" altLang="en-US" dirty="0">
              <a:latin typeface="隶书" pitchFamily="49" charset="-122"/>
              <a:ea typeface="隶书" pitchFamily="49" charset="-122"/>
            </a:endParaRPr>
          </a:p>
        </p:txBody>
      </p:sp>
      <p:sp>
        <p:nvSpPr>
          <p:cNvPr id="3" name="内容占位符 2"/>
          <p:cNvSpPr>
            <a:spLocks noGrp="1"/>
          </p:cNvSpPr>
          <p:nvPr>
            <p:ph idx="1"/>
          </p:nvPr>
        </p:nvSpPr>
        <p:spPr/>
        <p:txBody>
          <a:bodyPr/>
          <a:lstStyle/>
          <a:p>
            <a:r>
              <a:rPr lang="zh-CN" altLang="en-US" sz="2400" dirty="0" smtClean="0">
                <a:solidFill>
                  <a:srgbClr val="002060"/>
                </a:solidFill>
              </a:rPr>
              <a:t>例如：当顾客购买的商品的总额大于等于</a:t>
            </a:r>
            <a:r>
              <a:rPr lang="en-US" sz="2400" dirty="0" smtClean="0">
                <a:solidFill>
                  <a:srgbClr val="002060"/>
                </a:solidFill>
              </a:rPr>
              <a:t>400</a:t>
            </a:r>
            <a:r>
              <a:rPr lang="zh-CN" altLang="en-US" sz="2400" dirty="0" smtClean="0">
                <a:solidFill>
                  <a:srgbClr val="002060"/>
                </a:solidFill>
              </a:rPr>
              <a:t>元时，用户享受商场</a:t>
            </a:r>
            <a:r>
              <a:rPr lang="en-US" sz="2400" dirty="0" smtClean="0">
                <a:solidFill>
                  <a:srgbClr val="002060"/>
                </a:solidFill>
              </a:rPr>
              <a:t>9</a:t>
            </a:r>
            <a:r>
              <a:rPr lang="zh-CN" altLang="en-US" sz="2400" dirty="0" smtClean="0">
                <a:solidFill>
                  <a:srgbClr val="002060"/>
                </a:solidFill>
              </a:rPr>
              <a:t>折优惠，即用户实际支付的金额是所购买商品总额的</a:t>
            </a:r>
            <a:r>
              <a:rPr lang="en-US" sz="2400" dirty="0" smtClean="0">
                <a:solidFill>
                  <a:srgbClr val="002060"/>
                </a:solidFill>
              </a:rPr>
              <a:t>90%</a:t>
            </a:r>
            <a:r>
              <a:rPr lang="zh-CN" altLang="en-US" sz="2400" dirty="0" smtClean="0">
                <a:solidFill>
                  <a:srgbClr val="002060"/>
                </a:solidFill>
              </a:rPr>
              <a:t>；当客户购买商品总金额达到</a:t>
            </a:r>
            <a:r>
              <a:rPr lang="en-US" sz="2400" dirty="0" smtClean="0">
                <a:solidFill>
                  <a:srgbClr val="002060"/>
                </a:solidFill>
              </a:rPr>
              <a:t>245</a:t>
            </a:r>
            <a:r>
              <a:rPr lang="zh-CN" altLang="en-US" sz="2400" dirty="0" smtClean="0">
                <a:solidFill>
                  <a:srgbClr val="002060"/>
                </a:solidFill>
              </a:rPr>
              <a:t>元以上而少于</a:t>
            </a:r>
            <a:r>
              <a:rPr lang="en-US" sz="2400" dirty="0" smtClean="0">
                <a:solidFill>
                  <a:srgbClr val="002060"/>
                </a:solidFill>
              </a:rPr>
              <a:t>400</a:t>
            </a:r>
            <a:r>
              <a:rPr lang="zh-CN" altLang="en-US" sz="2400" dirty="0" smtClean="0">
                <a:solidFill>
                  <a:srgbClr val="002060"/>
                </a:solidFill>
              </a:rPr>
              <a:t>元时，用户享受商场</a:t>
            </a:r>
            <a:r>
              <a:rPr lang="en-US" sz="2400" dirty="0" smtClean="0">
                <a:solidFill>
                  <a:srgbClr val="002060"/>
                </a:solidFill>
              </a:rPr>
              <a:t>95</a:t>
            </a:r>
            <a:r>
              <a:rPr lang="zh-CN" altLang="en-US" sz="2400" dirty="0" smtClean="0">
                <a:solidFill>
                  <a:srgbClr val="002060"/>
                </a:solidFill>
              </a:rPr>
              <a:t>折优惠；当客户购买商品总金额达到</a:t>
            </a:r>
            <a:r>
              <a:rPr lang="en-US" sz="2400" dirty="0" smtClean="0">
                <a:solidFill>
                  <a:srgbClr val="002060"/>
                </a:solidFill>
              </a:rPr>
              <a:t>125</a:t>
            </a:r>
            <a:r>
              <a:rPr lang="zh-CN" altLang="en-US" sz="2400" dirty="0" smtClean="0">
                <a:solidFill>
                  <a:srgbClr val="002060"/>
                </a:solidFill>
              </a:rPr>
              <a:t>元以上低于</a:t>
            </a:r>
            <a:r>
              <a:rPr lang="en-US" sz="2400" dirty="0" smtClean="0">
                <a:solidFill>
                  <a:srgbClr val="002060"/>
                </a:solidFill>
              </a:rPr>
              <a:t>245</a:t>
            </a:r>
            <a:r>
              <a:rPr lang="zh-CN" altLang="en-US" sz="2400" dirty="0" smtClean="0">
                <a:solidFill>
                  <a:srgbClr val="002060"/>
                </a:solidFill>
              </a:rPr>
              <a:t>元时，用户享受商场</a:t>
            </a:r>
            <a:r>
              <a:rPr lang="en-US" sz="2400" dirty="0" smtClean="0">
                <a:solidFill>
                  <a:srgbClr val="002060"/>
                </a:solidFill>
              </a:rPr>
              <a:t>97</a:t>
            </a:r>
            <a:r>
              <a:rPr lang="zh-CN" altLang="en-US" sz="2400" dirty="0" smtClean="0">
                <a:solidFill>
                  <a:srgbClr val="002060"/>
                </a:solidFill>
              </a:rPr>
              <a:t>折优惠。</a:t>
            </a:r>
          </a:p>
          <a:p>
            <a:endParaRPr lang="zh-CN" altLang="en-US" dirty="0">
              <a:latin typeface="幼圆" pitchFamily="49" charset="-122"/>
              <a:ea typeface="幼圆" pitchFamily="49"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357158" y="1285860"/>
            <a:ext cx="8229600" cy="4768865"/>
          </a:xfrm>
        </p:spPr>
        <p:txBody>
          <a:bodyPr/>
          <a:lstStyle/>
          <a:p>
            <a:pPr>
              <a:buNone/>
            </a:pPr>
            <a:r>
              <a:rPr lang="en-US" sz="1200" dirty="0" smtClean="0">
                <a:latin typeface="幼圆" pitchFamily="49" charset="-122"/>
                <a:ea typeface="幼圆" pitchFamily="49" charset="-122"/>
              </a:rPr>
              <a:t>switch(MonthDate1-1)//</a:t>
            </a:r>
            <a:r>
              <a:rPr lang="zh-CN" altLang="en-US" sz="1200" dirty="0" smtClean="0">
                <a:latin typeface="幼圆" pitchFamily="49" charset="-122"/>
                <a:ea typeface="幼圆" pitchFamily="49" charset="-122"/>
              </a:rPr>
              <a:t>统计天数时要从前一个月算起</a:t>
            </a: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12:TotaldaysDate1+=31;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11:TotaldaysDate1+=30;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10:TotaldaysDate1+=31;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9:TotaldaysDate1+=30;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8:TotaldaysDate1+=31;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7:TotaldaysDate1+=31;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6:TotaldaysDate1+=30;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5:TotaldaysDate1+=31;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4:TotaldaysDate1+=30;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3:TotaldaysDate1+=31;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2:TotaldaysDate1+=28;</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如果起始日期为润年且月份大于</a:t>
            </a:r>
            <a:r>
              <a:rPr lang="en-US" sz="1200" dirty="0" smtClean="0">
                <a:solidFill>
                  <a:srgbClr val="00B050"/>
                </a:solidFill>
                <a:latin typeface="幼圆" pitchFamily="49" charset="-122"/>
                <a:ea typeface="幼圆" pitchFamily="49" charset="-122"/>
              </a:rPr>
              <a:t>2</a:t>
            </a:r>
            <a:r>
              <a:rPr lang="zh-CN" altLang="en-US" sz="1200" dirty="0" smtClean="0">
                <a:solidFill>
                  <a:srgbClr val="00B050"/>
                </a:solidFill>
                <a:latin typeface="幼圆" pitchFamily="49" charset="-122"/>
                <a:ea typeface="幼圆" pitchFamily="49" charset="-122"/>
              </a:rPr>
              <a:t>月的活，则统计天数时要多算一天</a:t>
            </a: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if(YearDate1%4==0&amp;&amp;YearDate1%100!=0||YearDate1%400==0)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TotaldaysDate1++;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1:TotaldaysDate1+=31;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case 0:break;</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default:cout</a:t>
            </a:r>
            <a:r>
              <a:rPr lang="en-US" sz="1200" dirty="0" smtClean="0">
                <a:latin typeface="幼圆" pitchFamily="49" charset="-122"/>
                <a:ea typeface="幼圆" pitchFamily="49" charset="-122"/>
              </a:rPr>
              <a:t>&lt;&lt;"</a:t>
            </a:r>
            <a:r>
              <a:rPr lang="zh-CN" altLang="en-US" sz="1200" dirty="0" smtClean="0">
                <a:latin typeface="幼圆" pitchFamily="49" charset="-122"/>
                <a:ea typeface="幼圆" pitchFamily="49" charset="-122"/>
              </a:rPr>
              <a:t>输入月份出错！</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p:txBody>
          <a:bodyPr/>
          <a:lstStyle/>
          <a:p>
            <a:pPr>
              <a:buNone/>
            </a:pP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把起始日期中当月的天数计入总天数中</a:t>
            </a:r>
          </a:p>
          <a:p>
            <a:pPr>
              <a:buNone/>
            </a:pPr>
            <a:r>
              <a:rPr lang="en-US" sz="1200" dirty="0" smtClean="0">
                <a:latin typeface="幼圆" pitchFamily="49" charset="-122"/>
                <a:ea typeface="幼圆" pitchFamily="49" charset="-122"/>
              </a:rPr>
              <a:t>	TotaldaysDate1 += DayDate1;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if(nYear1&gt;0)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TotaldaysDate1 += 365*nYear1 + (nYear1-1)/4+1;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a:t>
            </a:r>
            <a:r>
              <a:rPr lang="zh-CN" altLang="en-US" sz="1200" dirty="0" smtClean="0">
                <a:latin typeface="幼圆" pitchFamily="49" charset="-122"/>
                <a:ea typeface="幼圆" pitchFamily="49" charset="-122"/>
              </a:rPr>
              <a:t>输入年份出错</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统计终止日期到参考日期间的天数</a:t>
            </a: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a:t>
            </a:r>
            <a:r>
              <a:rPr lang="zh-CN" altLang="en-US" sz="1200" dirty="0" smtClean="0">
                <a:latin typeface="幼圆" pitchFamily="49" charset="-122"/>
                <a:ea typeface="幼圆" pitchFamily="49" charset="-122"/>
              </a:rPr>
              <a:t>输入年月日</a:t>
            </a:r>
            <a:r>
              <a:rPr lang="en-US" sz="1200" dirty="0" smtClean="0">
                <a:latin typeface="幼圆" pitchFamily="49" charset="-122"/>
                <a:ea typeface="幼圆" pitchFamily="49" charset="-122"/>
              </a:rPr>
              <a:t>(</a:t>
            </a:r>
            <a:r>
              <a:rPr lang="en-US" sz="1200" dirty="0" err="1" smtClean="0">
                <a:latin typeface="幼圆" pitchFamily="49" charset="-122"/>
                <a:ea typeface="幼圆" pitchFamily="49" charset="-122"/>
              </a:rPr>
              <a:t>yyyymmdd</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err="1" smtClean="0">
                <a:latin typeface="幼圆" pitchFamily="49" charset="-122"/>
                <a:ea typeface="幼圆" pitchFamily="49" charset="-122"/>
              </a:rPr>
              <a:t>cin</a:t>
            </a:r>
            <a:r>
              <a:rPr lang="en-US" sz="1200" dirty="0" smtClean="0">
                <a:latin typeface="幼圆" pitchFamily="49" charset="-122"/>
                <a:ea typeface="幼圆" pitchFamily="49" charset="-122"/>
              </a:rPr>
              <a:t>&gt;&gt;year&gt;&gt;month&gt;&gt;day;</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if(year&gt;=YearDate1)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nYear2=year-</a:t>
            </a:r>
            <a:r>
              <a:rPr lang="en-US" sz="1200" dirty="0" err="1" smtClean="0">
                <a:latin typeface="幼圆" pitchFamily="49" charset="-122"/>
                <a:ea typeface="幼圆" pitchFamily="49" charset="-122"/>
              </a:rPr>
              <a:t>YearOrignal</a:t>
            </a:r>
            <a:r>
              <a:rPr lang="en-US" sz="1200" dirty="0" smtClean="0">
                <a:latin typeface="幼圆" pitchFamily="49" charset="-122"/>
                <a:ea typeface="幼圆" pitchFamily="49" charset="-122"/>
              </a:rPr>
              <a:t>;</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存放终止日期到参考日期间的年数</a:t>
            </a:r>
          </a:p>
          <a:p>
            <a:pPr>
              <a:buNone/>
            </a:pPr>
            <a:r>
              <a:rPr lang="en-US" sz="1200" dirty="0" smtClean="0">
                <a:latin typeface="幼圆" pitchFamily="49" charset="-122"/>
                <a:ea typeface="幼圆" pitchFamily="49" charset="-122"/>
              </a:rPr>
              <a:t>	else</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a:t>
            </a:r>
            <a:r>
              <a:rPr lang="zh-CN" altLang="en-US" sz="1200" dirty="0" smtClean="0">
                <a:latin typeface="幼圆" pitchFamily="49" charset="-122"/>
                <a:ea typeface="幼圆" pitchFamily="49" charset="-122"/>
              </a:rPr>
              <a:t>请重新输入终止日期</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if(month&gt;=1&amp;&amp;month&lt;=12)</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357158" y="1285860"/>
            <a:ext cx="8229600" cy="4983179"/>
          </a:xfrm>
        </p:spPr>
        <p:txBody>
          <a:bodyPr/>
          <a:lstStyle/>
          <a:p>
            <a:pPr>
              <a:buNone/>
            </a:pPr>
            <a:r>
              <a:rPr lang="en-US" sz="1100" dirty="0" smtClean="0">
                <a:solidFill>
                  <a:srgbClr val="00B050"/>
                </a:solidFill>
                <a:latin typeface="幼圆" pitchFamily="49" charset="-122"/>
                <a:ea typeface="幼圆" pitchFamily="49" charset="-122"/>
              </a:rPr>
              <a:t>//</a:t>
            </a:r>
            <a:r>
              <a:rPr lang="zh-CN" altLang="en-US" sz="1100" dirty="0" smtClean="0">
                <a:solidFill>
                  <a:srgbClr val="00B050"/>
                </a:solidFill>
                <a:latin typeface="幼圆" pitchFamily="49" charset="-122"/>
                <a:ea typeface="幼圆" pitchFamily="49" charset="-122"/>
              </a:rPr>
              <a:t>计算不足一年时间里有多少天</a:t>
            </a:r>
          </a:p>
          <a:p>
            <a:pPr>
              <a:buNone/>
            </a:pPr>
            <a:r>
              <a:rPr lang="en-US" sz="1100" dirty="0" smtClean="0">
                <a:latin typeface="幼圆" pitchFamily="49" charset="-122"/>
                <a:ea typeface="幼圆" pitchFamily="49" charset="-122"/>
              </a:rPr>
              <a:t>		switch(month-1)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12:days+=31;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11:days+=30;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10:days+=31;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9:days+=30;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8:days+=31;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7:days+=31;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6:days+=30;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5:days+=31;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4:days+=30;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3:days+=31;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2:days+=28;</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if(year%4==0&amp;&amp;year%100!=0||year%400==0)</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days++;</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1:days=days+31;</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case 0:break;</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r>
              <a:rPr lang="en-US" sz="1100" dirty="0" err="1" smtClean="0">
                <a:latin typeface="幼圆" pitchFamily="49" charset="-122"/>
                <a:ea typeface="幼圆" pitchFamily="49" charset="-122"/>
              </a:rPr>
              <a:t>default:cout</a:t>
            </a:r>
            <a:r>
              <a:rPr lang="en-US" sz="1100" dirty="0" smtClean="0">
                <a:latin typeface="幼圆" pitchFamily="49" charset="-122"/>
                <a:ea typeface="幼圆" pitchFamily="49" charset="-122"/>
              </a:rPr>
              <a:t>&lt;&lt;"</a:t>
            </a:r>
            <a:r>
              <a:rPr lang="zh-CN" altLang="en-US" sz="1100" dirty="0" smtClean="0">
                <a:latin typeface="幼圆" pitchFamily="49" charset="-122"/>
                <a:ea typeface="幼圆" pitchFamily="49" charset="-122"/>
              </a:rPr>
              <a:t>输入月份出错！</a:t>
            </a:r>
            <a:r>
              <a:rPr lang="en-US" sz="1100" dirty="0" smtClean="0">
                <a:latin typeface="幼圆" pitchFamily="49" charset="-122"/>
                <a:ea typeface="幼圆" pitchFamily="49" charset="-122"/>
              </a:rPr>
              <a:t>"&lt;&lt;</a:t>
            </a:r>
            <a:r>
              <a:rPr lang="en-US" sz="1100" dirty="0" err="1" smtClean="0">
                <a:latin typeface="幼圆" pitchFamily="49" charset="-122"/>
                <a:ea typeface="幼圆" pitchFamily="49" charset="-122"/>
              </a:rPr>
              <a:t>endl</a:t>
            </a:r>
            <a:r>
              <a:rPr lang="en-US" sz="1100" dirty="0" smtClean="0">
                <a:latin typeface="幼圆" pitchFamily="49" charset="-122"/>
                <a:ea typeface="幼圆" pitchFamily="49" charset="-122"/>
              </a:rPr>
              <a:t>;</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r>
              <a:rPr lang="en-US" sz="1100" dirty="0" smtClean="0">
                <a:latin typeface="幼圆" pitchFamily="49" charset="-122"/>
                <a:ea typeface="幼圆" pitchFamily="49" charset="-122"/>
              </a:rPr>
              <a:t>	</a:t>
            </a:r>
            <a:endParaRPr lang="zh-CN" altLang="en-US" sz="11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a:t>
            </a:r>
            <a:r>
              <a:rPr lang="zh-CN" altLang="en-US" b="1" dirty="0" smtClean="0"/>
              <a:t>条件分支选择结构的综合应用</a:t>
            </a:r>
            <a:endParaRPr lang="zh-CN" altLang="en-US" dirty="0"/>
          </a:p>
        </p:txBody>
      </p:sp>
      <p:sp>
        <p:nvSpPr>
          <p:cNvPr id="3" name="内容占位符 2"/>
          <p:cNvSpPr>
            <a:spLocks noGrp="1"/>
          </p:cNvSpPr>
          <p:nvPr>
            <p:ph idx="1"/>
          </p:nvPr>
        </p:nvSpPr>
        <p:spPr>
          <a:xfrm>
            <a:off x="428596" y="1214422"/>
            <a:ext cx="8229600" cy="4983179"/>
          </a:xfrm>
        </p:spPr>
        <p:txBody>
          <a:bodyPr/>
          <a:lstStyle/>
          <a:p>
            <a:pPr>
              <a:buNone/>
            </a:pP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把终止日期中当月的天数计入总天数中</a:t>
            </a: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days+=day;</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计算起始年份到输入日期的前一年份之间天数</a:t>
            </a:r>
          </a:p>
          <a:p>
            <a:pPr>
              <a:buNone/>
            </a:pPr>
            <a:r>
              <a:rPr lang="en-US" sz="1200" dirty="0" smtClean="0">
                <a:latin typeface="幼圆" pitchFamily="49" charset="-122"/>
                <a:ea typeface="幼圆" pitchFamily="49" charset="-122"/>
              </a:rPr>
              <a:t>	if(nYear2&gt;0)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days += 365*nYear2 + (nYear2-1)/4+1;</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else</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a:t>
            </a:r>
            <a:r>
              <a:rPr lang="zh-CN" altLang="en-US" sz="1200" dirty="0" smtClean="0">
                <a:latin typeface="幼圆" pitchFamily="49" charset="-122"/>
                <a:ea typeface="幼圆" pitchFamily="49" charset="-122"/>
              </a:rPr>
              <a:t>输入年份出错</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endParaRPr lang="zh-CN" altLang="en-US" sz="1200" dirty="0" smtClean="0">
              <a:latin typeface="幼圆" pitchFamily="49" charset="-122"/>
              <a:ea typeface="幼圆" pitchFamily="49" charset="-122"/>
            </a:endParaRPr>
          </a:p>
          <a:p>
            <a:pPr>
              <a:buNone/>
            </a:pPr>
            <a:r>
              <a:rPr lang="en-US" sz="1200" dirty="0" err="1" smtClean="0">
                <a:latin typeface="幼圆" pitchFamily="49" charset="-122"/>
                <a:ea typeface="幼圆" pitchFamily="49" charset="-122"/>
              </a:rPr>
              <a:t>int</a:t>
            </a:r>
            <a:r>
              <a:rPr lang="en-US" sz="1200" dirty="0" smtClean="0">
                <a:latin typeface="幼圆" pitchFamily="49" charset="-122"/>
                <a:ea typeface="幼圆" pitchFamily="49" charset="-122"/>
              </a:rPr>
              <a:t> today;</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int</a:t>
            </a: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Totaldays</a:t>
            </a:r>
            <a:r>
              <a:rPr lang="en-US" sz="1200" dirty="0" smtClean="0">
                <a:latin typeface="幼圆" pitchFamily="49" charset="-122"/>
                <a:ea typeface="幼圆" pitchFamily="49" charset="-122"/>
              </a:rPr>
              <a:t>=days-TotaldaysDate1+1;</a:t>
            </a:r>
            <a:r>
              <a:rPr lang="en-US" sz="1200" dirty="0" smtClean="0">
                <a:solidFill>
                  <a:srgbClr val="00B050"/>
                </a:solidFill>
                <a:latin typeface="幼圆" pitchFamily="49" charset="-122"/>
                <a:ea typeface="幼圆" pitchFamily="49" charset="-122"/>
              </a:rPr>
              <a:t>//</a:t>
            </a:r>
            <a:r>
              <a:rPr lang="zh-CN" altLang="en-US" sz="1200" dirty="0" smtClean="0">
                <a:solidFill>
                  <a:srgbClr val="00B050"/>
                </a:solidFill>
                <a:latin typeface="幼圆" pitchFamily="49" charset="-122"/>
                <a:ea typeface="幼圆" pitchFamily="49" charset="-122"/>
              </a:rPr>
              <a:t>计算两日期间的总天数</a:t>
            </a: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Totaldays</a:t>
            </a:r>
            <a:r>
              <a:rPr lang="en-US" sz="1200" dirty="0" smtClean="0">
                <a:latin typeface="幼圆" pitchFamily="49" charset="-122"/>
                <a:ea typeface="幼圆" pitchFamily="49" charset="-122"/>
              </a:rPr>
              <a:t>= "&lt;&lt;</a:t>
            </a:r>
            <a:r>
              <a:rPr lang="en-US" sz="1200" dirty="0" err="1" smtClean="0">
                <a:latin typeface="幼圆" pitchFamily="49" charset="-122"/>
                <a:ea typeface="幼圆" pitchFamily="49" charset="-122"/>
              </a:rPr>
              <a:t>Totaldays</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today=Totaldays%5;</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if(today&gt;0&amp;&amp;today&lt;4)</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&lt;&lt;year&lt;&lt;"</a:t>
            </a:r>
            <a:r>
              <a:rPr lang="zh-CN" altLang="en-US" sz="1200" dirty="0" smtClean="0">
                <a:latin typeface="幼圆" pitchFamily="49" charset="-122"/>
                <a:ea typeface="幼圆" pitchFamily="49" charset="-122"/>
              </a:rPr>
              <a:t>年</a:t>
            </a:r>
            <a:r>
              <a:rPr lang="en-US" sz="1200" dirty="0" smtClean="0">
                <a:latin typeface="幼圆" pitchFamily="49" charset="-122"/>
                <a:ea typeface="幼圆" pitchFamily="49" charset="-122"/>
              </a:rPr>
              <a:t>"&lt;&lt;month&lt;&lt;"</a:t>
            </a:r>
            <a:r>
              <a:rPr lang="zh-CN" altLang="en-US" sz="1200" dirty="0" smtClean="0">
                <a:latin typeface="幼圆" pitchFamily="49" charset="-122"/>
                <a:ea typeface="幼圆" pitchFamily="49" charset="-122"/>
              </a:rPr>
              <a:t>月</a:t>
            </a:r>
            <a:r>
              <a:rPr lang="en-US" sz="1200" dirty="0" smtClean="0">
                <a:latin typeface="幼圆" pitchFamily="49" charset="-122"/>
                <a:ea typeface="幼圆" pitchFamily="49" charset="-122"/>
              </a:rPr>
              <a:t>"&lt;&lt;day&lt;&lt;"</a:t>
            </a:r>
            <a:r>
              <a:rPr lang="zh-CN" altLang="en-US" sz="1200" dirty="0" smtClean="0">
                <a:latin typeface="幼圆" pitchFamily="49" charset="-122"/>
                <a:ea typeface="幼圆" pitchFamily="49" charset="-122"/>
              </a:rPr>
              <a:t>日打渔</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else</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a:t>
            </a:r>
            <a:r>
              <a:rPr lang="en-US" sz="1200" dirty="0" err="1" smtClean="0">
                <a:latin typeface="幼圆" pitchFamily="49" charset="-122"/>
                <a:ea typeface="幼圆" pitchFamily="49" charset="-122"/>
              </a:rPr>
              <a:t>cout</a:t>
            </a:r>
            <a:r>
              <a:rPr lang="en-US" sz="1200" dirty="0" smtClean="0">
                <a:latin typeface="幼圆" pitchFamily="49" charset="-122"/>
                <a:ea typeface="幼圆" pitchFamily="49" charset="-122"/>
              </a:rPr>
              <a:t>&lt;&lt;year&lt;&lt;"</a:t>
            </a:r>
            <a:r>
              <a:rPr lang="zh-CN" altLang="en-US" sz="1200" dirty="0" smtClean="0">
                <a:latin typeface="幼圆" pitchFamily="49" charset="-122"/>
                <a:ea typeface="幼圆" pitchFamily="49" charset="-122"/>
              </a:rPr>
              <a:t>年</a:t>
            </a:r>
            <a:r>
              <a:rPr lang="en-US" sz="1200" dirty="0" smtClean="0">
                <a:latin typeface="幼圆" pitchFamily="49" charset="-122"/>
                <a:ea typeface="幼圆" pitchFamily="49" charset="-122"/>
              </a:rPr>
              <a:t>"&lt;&lt;month&lt;&lt;"</a:t>
            </a:r>
            <a:r>
              <a:rPr lang="zh-CN" altLang="en-US" sz="1200" dirty="0" smtClean="0">
                <a:latin typeface="幼圆" pitchFamily="49" charset="-122"/>
                <a:ea typeface="幼圆" pitchFamily="49" charset="-122"/>
              </a:rPr>
              <a:t>月</a:t>
            </a:r>
            <a:r>
              <a:rPr lang="en-US" sz="1200" dirty="0" smtClean="0">
                <a:latin typeface="幼圆" pitchFamily="49" charset="-122"/>
                <a:ea typeface="幼圆" pitchFamily="49" charset="-122"/>
              </a:rPr>
              <a:t>"&lt;&lt;day&lt;&lt;"</a:t>
            </a:r>
            <a:r>
              <a:rPr lang="zh-CN" altLang="en-US" sz="1200" dirty="0" smtClean="0">
                <a:latin typeface="幼圆" pitchFamily="49" charset="-122"/>
                <a:ea typeface="幼圆" pitchFamily="49" charset="-122"/>
              </a:rPr>
              <a:t>日晒网</a:t>
            </a:r>
            <a:r>
              <a:rPr lang="en-US" sz="1200" dirty="0" smtClean="0">
                <a:latin typeface="幼圆" pitchFamily="49" charset="-122"/>
                <a:ea typeface="幼圆" pitchFamily="49" charset="-122"/>
              </a:rPr>
              <a:t>"&lt;&lt;</a:t>
            </a:r>
            <a:r>
              <a:rPr lang="en-US" sz="1200" dirty="0" err="1" smtClean="0">
                <a:latin typeface="幼圆" pitchFamily="49" charset="-122"/>
                <a:ea typeface="幼圆" pitchFamily="49" charset="-122"/>
              </a:rPr>
              <a:t>endl</a:t>
            </a: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	return 0;</a:t>
            </a:r>
            <a:endParaRPr lang="zh-CN" altLang="en-US" sz="1200" dirty="0" smtClean="0">
              <a:latin typeface="幼圆" pitchFamily="49" charset="-122"/>
              <a:ea typeface="幼圆" pitchFamily="49" charset="-122"/>
            </a:endParaRPr>
          </a:p>
          <a:p>
            <a:pPr>
              <a:buNone/>
            </a:pPr>
            <a:r>
              <a:rPr lang="en-US" sz="1200" dirty="0" smtClean="0">
                <a:latin typeface="幼圆" pitchFamily="49" charset="-122"/>
                <a:ea typeface="幼圆" pitchFamily="49" charset="-122"/>
              </a:rPr>
              <a:t>}</a:t>
            </a:r>
            <a:endParaRPr lang="zh-CN" altLang="en-US" sz="1200" dirty="0" smtClean="0">
              <a:latin typeface="幼圆" pitchFamily="49" charset="-122"/>
              <a:ea typeface="幼圆" pitchFamily="49" charset="-122"/>
            </a:endParaRPr>
          </a:p>
          <a:p>
            <a:pPr>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16391" name="WordArt 7"/>
          <p:cNvSpPr>
            <a:spLocks noChangeArrowheads="1" noChangeShapeType="1" noTextEdit="1"/>
          </p:cNvSpPr>
          <p:nvPr/>
        </p:nvSpPr>
        <p:spPr bwMode="gray">
          <a:xfrm>
            <a:off x="1981200" y="2895600"/>
            <a:ext cx="5181600" cy="949325"/>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rPr>
              <a:t>Thank You !</a:t>
            </a:r>
            <a:endParaRPr lang="zh-CN" altLang="en-US"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endParaRPr>
          </a:p>
        </p:txBody>
      </p:sp>
      <p:sp>
        <p:nvSpPr>
          <p:cNvPr id="16392" name="Rectangle 8"/>
          <p:cNvSpPr>
            <a:spLocks noGrp="1" noChangeArrowheads="1"/>
          </p:cNvSpPr>
          <p:nvPr>
            <p:ph type="subTitle" idx="1"/>
          </p:nvPr>
        </p:nvSpPr>
        <p:spPr>
          <a:xfrm>
            <a:off x="1371600" y="4038600"/>
            <a:ext cx="6400800" cy="533400"/>
          </a:xfrm>
        </p:spPr>
        <p:txBody>
          <a:bodyPr/>
          <a:lstStyle/>
          <a:p>
            <a:endParaRPr lang="en-US" altLang="zh-CN" dirty="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smtClean="0"/>
              <a:t>【</a:t>
            </a:r>
            <a:r>
              <a:rPr lang="zh-CN" altLang="en-US" sz="2800" b="1" dirty="0" smtClean="0"/>
              <a:t>例</a:t>
            </a:r>
            <a:r>
              <a:rPr lang="en-US" sz="2800" b="1" dirty="0" smtClean="0"/>
              <a:t>3.1</a:t>
            </a:r>
            <a:r>
              <a:rPr lang="en-US" altLang="zh-CN" sz="2800" b="1" dirty="0" smtClean="0"/>
              <a:t>】</a:t>
            </a:r>
            <a:r>
              <a:rPr lang="zh-CN" altLang="en-US" sz="2800" b="1" dirty="0" smtClean="0"/>
              <a:t>用程序实现商场打折问题的程序。</a:t>
            </a:r>
            <a:endParaRPr lang="zh-CN" altLang="en-US" sz="2800" dirty="0"/>
          </a:p>
        </p:txBody>
      </p:sp>
      <p:sp>
        <p:nvSpPr>
          <p:cNvPr id="3" name="内容占位符 2"/>
          <p:cNvSpPr>
            <a:spLocks noGrp="1"/>
          </p:cNvSpPr>
          <p:nvPr>
            <p:ph idx="1"/>
          </p:nvPr>
        </p:nvSpPr>
        <p:spPr>
          <a:xfrm>
            <a:off x="457200" y="1124744"/>
            <a:ext cx="8229600" cy="5040560"/>
          </a:xfrm>
        </p:spPr>
        <p:txBody>
          <a:bodyPr/>
          <a:lstStyle/>
          <a:p>
            <a:r>
              <a:rPr lang="en-US" sz="1600" dirty="0" smtClean="0">
                <a:solidFill>
                  <a:srgbClr val="002060"/>
                </a:solidFill>
              </a:rPr>
              <a:t>#include&lt;</a:t>
            </a:r>
            <a:r>
              <a:rPr lang="en-US" sz="1600" dirty="0" err="1" smtClean="0">
                <a:solidFill>
                  <a:srgbClr val="002060"/>
                </a:solidFill>
              </a:rPr>
              <a:t>iostream</a:t>
            </a:r>
            <a:r>
              <a:rPr lang="en-US" sz="1600" dirty="0" smtClean="0">
                <a:solidFill>
                  <a:srgbClr val="002060"/>
                </a:solidFill>
              </a:rPr>
              <a:t>&gt;</a:t>
            </a:r>
            <a:endParaRPr lang="zh-CN" altLang="en-US" sz="1600" dirty="0" smtClean="0">
              <a:solidFill>
                <a:srgbClr val="002060"/>
              </a:solidFill>
            </a:endParaRPr>
          </a:p>
          <a:p>
            <a:r>
              <a:rPr lang="en-US" sz="1600" dirty="0" smtClean="0">
                <a:solidFill>
                  <a:srgbClr val="002060"/>
                </a:solidFill>
              </a:rPr>
              <a:t>using namespace std;</a:t>
            </a:r>
            <a:endParaRPr lang="zh-CN" altLang="en-US" sz="1600" dirty="0" smtClean="0">
              <a:solidFill>
                <a:srgbClr val="002060"/>
              </a:solidFill>
            </a:endParaRPr>
          </a:p>
          <a:p>
            <a:r>
              <a:rPr lang="en-US" sz="1600" dirty="0" err="1" smtClean="0">
                <a:solidFill>
                  <a:srgbClr val="002060"/>
                </a:solidFill>
              </a:rPr>
              <a:t>int</a:t>
            </a:r>
            <a:r>
              <a:rPr lang="en-US" sz="1600" dirty="0" smtClean="0">
                <a:solidFill>
                  <a:srgbClr val="002060"/>
                </a:solidFill>
              </a:rPr>
              <a:t> main()</a:t>
            </a:r>
            <a:endParaRPr lang="zh-CN" altLang="en-US" sz="1600" dirty="0" smtClean="0">
              <a:solidFill>
                <a:srgbClr val="002060"/>
              </a:solidFill>
            </a:endParaRPr>
          </a:p>
          <a:p>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a:t>
            </a:r>
            <a:r>
              <a:rPr lang="en-US" sz="1600" dirty="0" err="1" smtClean="0">
                <a:solidFill>
                  <a:srgbClr val="002060"/>
                </a:solidFill>
              </a:rPr>
              <a:t>doubleamount</a:t>
            </a:r>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a:t>
            </a:r>
            <a:r>
              <a:rPr lang="en-US" sz="1600" dirty="0" err="1" smtClean="0">
                <a:solidFill>
                  <a:srgbClr val="002060"/>
                </a:solidFill>
              </a:rPr>
              <a:t>cout</a:t>
            </a:r>
            <a:r>
              <a:rPr lang="en-US" sz="1600" dirty="0" smtClean="0">
                <a:solidFill>
                  <a:srgbClr val="002060"/>
                </a:solidFill>
              </a:rPr>
              <a:t>&lt;&lt; "</a:t>
            </a:r>
            <a:r>
              <a:rPr lang="zh-CN" altLang="en-US" sz="1600" dirty="0" smtClean="0">
                <a:solidFill>
                  <a:srgbClr val="002060"/>
                </a:solidFill>
              </a:rPr>
              <a:t>请输入客户购买商品的金额总数：</a:t>
            </a:r>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a:t>
            </a:r>
            <a:r>
              <a:rPr lang="en-US" sz="1600" dirty="0" err="1" smtClean="0">
                <a:solidFill>
                  <a:srgbClr val="002060"/>
                </a:solidFill>
              </a:rPr>
              <a:t>cin</a:t>
            </a:r>
            <a:r>
              <a:rPr lang="en-US" sz="1600" dirty="0" smtClean="0">
                <a:solidFill>
                  <a:srgbClr val="002060"/>
                </a:solidFill>
              </a:rPr>
              <a:t>&gt;&gt;amount;</a:t>
            </a:r>
            <a:endParaRPr lang="zh-CN" altLang="en-US" sz="1600" dirty="0" smtClean="0">
              <a:solidFill>
                <a:srgbClr val="002060"/>
              </a:solidFill>
            </a:endParaRPr>
          </a:p>
          <a:p>
            <a:r>
              <a:rPr lang="en-US" sz="1600" dirty="0" smtClean="0">
                <a:solidFill>
                  <a:srgbClr val="002060"/>
                </a:solidFill>
              </a:rPr>
              <a:t>    if(amount &gt;= 400)   //</a:t>
            </a:r>
            <a:r>
              <a:rPr lang="zh-CN" altLang="en-US" sz="1600" dirty="0" smtClean="0">
                <a:solidFill>
                  <a:srgbClr val="002060"/>
                </a:solidFill>
              </a:rPr>
              <a:t>分支结构的“条件部分”</a:t>
            </a:r>
          </a:p>
          <a:p>
            <a:r>
              <a:rPr lang="en-US" sz="1600" dirty="0">
                <a:solidFill>
                  <a:srgbClr val="002060"/>
                </a:solidFill>
              </a:rPr>
              <a:t> </a:t>
            </a:r>
            <a:r>
              <a:rPr lang="en-US" sz="1600" dirty="0" smtClean="0">
                <a:solidFill>
                  <a:srgbClr val="002060"/>
                </a:solidFill>
              </a:rPr>
              <a:t>         </a:t>
            </a:r>
            <a:r>
              <a:rPr lang="en-US" sz="1600" dirty="0" err="1" smtClean="0">
                <a:solidFill>
                  <a:srgbClr val="002060"/>
                </a:solidFill>
              </a:rPr>
              <a:t>cout</a:t>
            </a:r>
            <a:r>
              <a:rPr lang="en-US" sz="1600" dirty="0" smtClean="0">
                <a:solidFill>
                  <a:srgbClr val="002060"/>
                </a:solidFill>
              </a:rPr>
              <a:t>&lt;&lt; "</a:t>
            </a:r>
            <a:r>
              <a:rPr lang="zh-CN" altLang="en-US" sz="1600" dirty="0" smtClean="0">
                <a:solidFill>
                  <a:srgbClr val="002060"/>
                </a:solidFill>
              </a:rPr>
              <a:t>用户实际支付购买商品的金额总数为：</a:t>
            </a:r>
            <a:r>
              <a:rPr lang="en-US" sz="1600" dirty="0" smtClean="0">
                <a:solidFill>
                  <a:srgbClr val="002060"/>
                </a:solidFill>
              </a:rPr>
              <a:t>"&lt;&lt;amount*0.9&lt;&lt;</a:t>
            </a:r>
            <a:r>
              <a:rPr lang="en-US" sz="1600" dirty="0" err="1" smtClean="0">
                <a:solidFill>
                  <a:srgbClr val="002060"/>
                </a:solidFill>
              </a:rPr>
              <a:t>endl</a:t>
            </a:r>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else if(amount&gt;= 245)</a:t>
            </a:r>
            <a:endParaRPr lang="zh-CN" altLang="en-US" sz="1600" dirty="0" smtClean="0">
              <a:solidFill>
                <a:srgbClr val="002060"/>
              </a:solidFill>
            </a:endParaRPr>
          </a:p>
          <a:p>
            <a:r>
              <a:rPr lang="en-US" sz="1600" dirty="0">
                <a:solidFill>
                  <a:srgbClr val="002060"/>
                </a:solidFill>
              </a:rPr>
              <a:t> </a:t>
            </a:r>
            <a:r>
              <a:rPr lang="en-US" sz="1600" dirty="0" smtClean="0">
                <a:solidFill>
                  <a:srgbClr val="002060"/>
                </a:solidFill>
              </a:rPr>
              <a:t>         </a:t>
            </a:r>
            <a:r>
              <a:rPr lang="en-US" sz="1600" dirty="0" err="1" smtClean="0">
                <a:solidFill>
                  <a:srgbClr val="002060"/>
                </a:solidFill>
              </a:rPr>
              <a:t>cout</a:t>
            </a:r>
            <a:r>
              <a:rPr lang="en-US" sz="1600" dirty="0" smtClean="0">
                <a:solidFill>
                  <a:srgbClr val="002060"/>
                </a:solidFill>
              </a:rPr>
              <a:t>&lt;&lt; "</a:t>
            </a:r>
            <a:r>
              <a:rPr lang="zh-CN" altLang="en-US" sz="1600" dirty="0" smtClean="0">
                <a:solidFill>
                  <a:srgbClr val="002060"/>
                </a:solidFill>
              </a:rPr>
              <a:t>用户实际支付购买商品的金额总数为：</a:t>
            </a:r>
            <a:r>
              <a:rPr lang="en-US" sz="1600" dirty="0" smtClean="0">
                <a:solidFill>
                  <a:srgbClr val="002060"/>
                </a:solidFill>
              </a:rPr>
              <a:t>"&lt;&lt;amount*0.95&lt;&lt;</a:t>
            </a:r>
            <a:r>
              <a:rPr lang="en-US" sz="1600" dirty="0" err="1" smtClean="0">
                <a:solidFill>
                  <a:srgbClr val="002060"/>
                </a:solidFill>
              </a:rPr>
              <a:t>endl</a:t>
            </a:r>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else if(amount&gt;= 125)</a:t>
            </a:r>
            <a:endParaRPr lang="zh-CN" altLang="en-US" sz="1600" dirty="0" smtClean="0">
              <a:solidFill>
                <a:srgbClr val="002060"/>
              </a:solidFill>
            </a:endParaRPr>
          </a:p>
          <a:p>
            <a:r>
              <a:rPr lang="en-US" sz="1600" dirty="0" smtClean="0">
                <a:solidFill>
                  <a:srgbClr val="002060"/>
                </a:solidFill>
              </a:rPr>
              <a:t>          </a:t>
            </a:r>
            <a:r>
              <a:rPr lang="en-US" sz="1600" dirty="0" err="1" smtClean="0">
                <a:solidFill>
                  <a:srgbClr val="002060"/>
                </a:solidFill>
              </a:rPr>
              <a:t>cout</a:t>
            </a:r>
            <a:r>
              <a:rPr lang="en-US" sz="1600" dirty="0" smtClean="0">
                <a:solidFill>
                  <a:srgbClr val="002060"/>
                </a:solidFill>
              </a:rPr>
              <a:t>&lt;&lt; "</a:t>
            </a:r>
            <a:r>
              <a:rPr lang="zh-CN" altLang="en-US" sz="1600" dirty="0" smtClean="0">
                <a:solidFill>
                  <a:srgbClr val="002060"/>
                </a:solidFill>
              </a:rPr>
              <a:t>用户实际支付购买商品的金额总数为：</a:t>
            </a:r>
            <a:r>
              <a:rPr lang="en-US" sz="1600" dirty="0" smtClean="0">
                <a:solidFill>
                  <a:srgbClr val="002060"/>
                </a:solidFill>
              </a:rPr>
              <a:t>"&lt;&lt;amount*0.97&lt;</a:t>
            </a:r>
            <a:r>
              <a:rPr lang="en-US" sz="1600" dirty="0" err="1" smtClean="0">
                <a:solidFill>
                  <a:srgbClr val="002060"/>
                </a:solidFill>
              </a:rPr>
              <a:t>endl</a:t>
            </a:r>
            <a:r>
              <a:rPr lang="en-US" sz="1600" dirty="0" smtClean="0">
                <a:solidFill>
                  <a:srgbClr val="002060"/>
                </a:solidFill>
              </a:rPr>
              <a:t>;</a:t>
            </a:r>
            <a:endParaRPr lang="zh-CN" altLang="en-US" sz="1600" dirty="0" smtClean="0">
              <a:solidFill>
                <a:srgbClr val="002060"/>
              </a:solidFill>
            </a:endParaRPr>
          </a:p>
          <a:p>
            <a:r>
              <a:rPr lang="en-US" sz="1600" dirty="0">
                <a:solidFill>
                  <a:srgbClr val="002060"/>
                </a:solidFill>
              </a:rPr>
              <a:t> </a:t>
            </a:r>
            <a:r>
              <a:rPr lang="en-US" sz="1600" dirty="0" smtClean="0">
                <a:solidFill>
                  <a:srgbClr val="002060"/>
                </a:solidFill>
              </a:rPr>
              <a:t>   else</a:t>
            </a:r>
            <a:endParaRPr lang="zh-CN" altLang="en-US" sz="1600" dirty="0" smtClean="0">
              <a:solidFill>
                <a:srgbClr val="002060"/>
              </a:solidFill>
            </a:endParaRPr>
          </a:p>
          <a:p>
            <a:r>
              <a:rPr lang="en-US" sz="1600" dirty="0">
                <a:solidFill>
                  <a:srgbClr val="002060"/>
                </a:solidFill>
              </a:rPr>
              <a:t> </a:t>
            </a:r>
            <a:r>
              <a:rPr lang="en-US" sz="1600" dirty="0" smtClean="0">
                <a:solidFill>
                  <a:srgbClr val="002060"/>
                </a:solidFill>
              </a:rPr>
              <a:t>         </a:t>
            </a:r>
            <a:r>
              <a:rPr lang="en-US" sz="1600" dirty="0" err="1" smtClean="0">
                <a:solidFill>
                  <a:srgbClr val="002060"/>
                </a:solidFill>
              </a:rPr>
              <a:t>cout</a:t>
            </a:r>
            <a:r>
              <a:rPr lang="en-US" sz="1600" dirty="0" smtClean="0">
                <a:solidFill>
                  <a:srgbClr val="002060"/>
                </a:solidFill>
              </a:rPr>
              <a:t>&lt;&lt; "</a:t>
            </a:r>
            <a:r>
              <a:rPr lang="zh-CN" altLang="en-US" sz="1600" dirty="0" smtClean="0">
                <a:solidFill>
                  <a:srgbClr val="002060"/>
                </a:solidFill>
              </a:rPr>
              <a:t>用户实际支付购买商品的金额总数为：</a:t>
            </a:r>
            <a:r>
              <a:rPr lang="en-US" sz="1600" dirty="0" smtClean="0">
                <a:solidFill>
                  <a:srgbClr val="002060"/>
                </a:solidFill>
              </a:rPr>
              <a:t>"&lt;&lt;amount&lt;&lt;</a:t>
            </a:r>
            <a:r>
              <a:rPr lang="en-US" sz="1600" dirty="0" err="1" smtClean="0">
                <a:solidFill>
                  <a:srgbClr val="002060"/>
                </a:solidFill>
              </a:rPr>
              <a:t>endl</a:t>
            </a:r>
            <a:r>
              <a:rPr lang="en-US" sz="1600" dirty="0" smtClean="0">
                <a:solidFill>
                  <a:srgbClr val="002060"/>
                </a:solidFill>
              </a:rPr>
              <a:t>;</a:t>
            </a:r>
            <a:endParaRPr lang="zh-CN" altLang="en-US" sz="1600" dirty="0" smtClean="0">
              <a:solidFill>
                <a:srgbClr val="002060"/>
              </a:solidFill>
            </a:endParaRPr>
          </a:p>
          <a:p>
            <a:r>
              <a:rPr lang="en-US" sz="1600" dirty="0" smtClean="0">
                <a:solidFill>
                  <a:srgbClr val="002060"/>
                </a:solidFill>
              </a:rPr>
              <a:t>    return 0;</a:t>
            </a:r>
            <a:endParaRPr lang="zh-CN" altLang="en-US" sz="1600" dirty="0" smtClean="0">
              <a:solidFill>
                <a:srgbClr val="002060"/>
              </a:solidFill>
            </a:endParaRPr>
          </a:p>
          <a:p>
            <a:r>
              <a:rPr lang="en-US" sz="1600" dirty="0" smtClean="0">
                <a:solidFill>
                  <a:srgbClr val="002060"/>
                </a:solidFill>
              </a:rPr>
              <a:t>}</a:t>
            </a:r>
            <a:endParaRPr lang="zh-CN" altLang="en-US" sz="1600" dirty="0" smtClean="0">
              <a:solidFill>
                <a:srgbClr val="002060"/>
              </a:solidFill>
            </a:endParaRPr>
          </a:p>
          <a:p>
            <a:endParaRPr lang="zh-CN" altLang="en-US" sz="160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0" y="418766"/>
            <a:ext cx="8014319" cy="994009"/>
          </a:xfrm>
        </p:spPr>
        <p:txBody>
          <a:bodyPr/>
          <a:lstStyle/>
          <a:p>
            <a:r>
              <a:rPr lang="en-US" b="1" dirty="0" smtClean="0"/>
              <a:t>3.1.1</a:t>
            </a:r>
            <a:r>
              <a:rPr lang="zh-CN" altLang="en-US" b="1" dirty="0" smtClean="0"/>
              <a:t>单分支条件选择结构语句</a:t>
            </a:r>
            <a:r>
              <a:rPr lang="en-US" altLang="zh-CN" b="1" dirty="0" smtClean="0"/>
              <a:t/>
            </a:r>
            <a:br>
              <a:rPr lang="en-US" altLang="zh-CN" b="1" dirty="0" smtClean="0"/>
            </a:br>
            <a:r>
              <a:rPr lang="en-US" altLang="zh-CN" b="1" dirty="0" smtClean="0"/>
              <a:t>                      </a:t>
            </a:r>
            <a:r>
              <a:rPr lang="zh-CN" altLang="en-US" sz="2400" i="0" dirty="0" smtClean="0">
                <a:solidFill>
                  <a:schemeClr val="tx1"/>
                </a:solidFill>
                <a:latin typeface="华文行楷" pitchFamily="2" charset="-122"/>
                <a:ea typeface="华文行楷" pitchFamily="2" charset="-122"/>
              </a:rPr>
              <a:t>单</a:t>
            </a:r>
            <a:r>
              <a:rPr lang="zh-CN" altLang="en-US" sz="2400" i="0" dirty="0">
                <a:solidFill>
                  <a:schemeClr val="tx1"/>
                </a:solidFill>
                <a:latin typeface="华文行楷" pitchFamily="2" charset="-122"/>
                <a:ea typeface="华文行楷" pitchFamily="2" charset="-122"/>
              </a:rPr>
              <a:t>分支结构的语法格式与执行</a:t>
            </a:r>
            <a:r>
              <a:rPr lang="zh-CN" altLang="en-US" sz="2400" i="0" dirty="0" smtClean="0">
                <a:solidFill>
                  <a:schemeClr val="tx1"/>
                </a:solidFill>
                <a:latin typeface="华文行楷" pitchFamily="2" charset="-122"/>
                <a:ea typeface="华文行楷" pitchFamily="2" charset="-122"/>
              </a:rPr>
              <a:t>流程</a:t>
            </a:r>
            <a:endParaRPr lang="zh-CN" altLang="en-US" sz="2400" i="0" dirty="0">
              <a:solidFill>
                <a:schemeClr val="tx1"/>
              </a:solidFill>
            </a:endParaRPr>
          </a:p>
        </p:txBody>
      </p:sp>
      <p:sp>
        <p:nvSpPr>
          <p:cNvPr id="3" name="内容占位符 2"/>
          <p:cNvSpPr>
            <a:spLocks noGrp="1"/>
          </p:cNvSpPr>
          <p:nvPr>
            <p:ph idx="1"/>
          </p:nvPr>
        </p:nvSpPr>
        <p:spPr>
          <a:xfrm>
            <a:off x="179512" y="1848142"/>
            <a:ext cx="5976664" cy="3957122"/>
          </a:xfrm>
        </p:spPr>
        <p:txBody>
          <a:bodyPr/>
          <a:lstStyle/>
          <a:p>
            <a:pPr>
              <a:buNone/>
            </a:pPr>
            <a:r>
              <a:rPr lang="zh-CN" altLang="en-US" sz="3200" b="1" dirty="0" smtClean="0">
                <a:latin typeface="幼圆" pitchFamily="49" charset="-122"/>
                <a:ea typeface="幼圆" pitchFamily="49" charset="-122"/>
              </a:rPr>
              <a:t>语法格式及执行流程：</a:t>
            </a:r>
          </a:p>
          <a:p>
            <a:pPr>
              <a:buNone/>
            </a:pPr>
            <a:r>
              <a:rPr lang="en-US" sz="2000" b="1" dirty="0" smtClean="0">
                <a:latin typeface="幼圆" pitchFamily="49" charset="-122"/>
                <a:ea typeface="幼圆" pitchFamily="49" charset="-122"/>
              </a:rPr>
              <a:t>          </a:t>
            </a:r>
          </a:p>
          <a:p>
            <a:pPr>
              <a:buNone/>
            </a:pPr>
            <a:r>
              <a:rPr lang="en-US" sz="2000" b="1" dirty="0">
                <a:latin typeface="幼圆" pitchFamily="49" charset="-122"/>
                <a:ea typeface="幼圆" pitchFamily="49" charset="-122"/>
              </a:rPr>
              <a:t>	</a:t>
            </a:r>
            <a:r>
              <a:rPr lang="en-US" sz="3200" b="1" dirty="0" smtClean="0">
                <a:latin typeface="幼圆" pitchFamily="49" charset="-122"/>
                <a:ea typeface="幼圆" pitchFamily="49" charset="-122"/>
              </a:rPr>
              <a:t>	if(</a:t>
            </a:r>
            <a:r>
              <a:rPr lang="zh-CN" altLang="en-US" sz="3200" b="1" dirty="0" smtClean="0">
                <a:latin typeface="幼圆" pitchFamily="49" charset="-122"/>
                <a:ea typeface="幼圆" pitchFamily="49" charset="-122"/>
              </a:rPr>
              <a:t>表达式</a:t>
            </a:r>
            <a:r>
              <a:rPr lang="en-US" sz="3200" b="1" dirty="0" smtClean="0">
                <a:latin typeface="幼圆" pitchFamily="49" charset="-122"/>
                <a:ea typeface="幼圆" pitchFamily="49" charset="-122"/>
              </a:rPr>
              <a:t>)  </a:t>
            </a:r>
            <a:r>
              <a:rPr lang="zh-CN" altLang="en-US" sz="3200" b="1" dirty="0" smtClean="0">
                <a:latin typeface="幼圆" pitchFamily="49" charset="-122"/>
                <a:ea typeface="幼圆" pitchFamily="49" charset="-122"/>
              </a:rPr>
              <a:t>单语句</a:t>
            </a:r>
            <a:endParaRPr lang="zh-CN" altLang="en-US" sz="3200" dirty="0" smtClean="0">
              <a:latin typeface="幼圆" pitchFamily="49" charset="-122"/>
              <a:ea typeface="幼圆" pitchFamily="49" charset="-122"/>
            </a:endParaRPr>
          </a:p>
          <a:p>
            <a:pPr marL="0" indent="0">
              <a:buNone/>
            </a:pPr>
            <a:r>
              <a:rPr lang="zh-CN" altLang="en-US" sz="3200" dirty="0" smtClean="0"/>
              <a:t>或</a:t>
            </a:r>
            <a:endParaRPr lang="en-US" altLang="zh-CN" sz="3200" dirty="0" smtClean="0"/>
          </a:p>
          <a:p>
            <a:pPr marL="914400" lvl="2" indent="0">
              <a:buNone/>
            </a:pPr>
            <a:r>
              <a:rPr lang="en-US" altLang="zh-CN" sz="3200" b="1" dirty="0">
                <a:latin typeface="幼圆" pitchFamily="49" charset="-122"/>
                <a:ea typeface="幼圆" pitchFamily="49" charset="-122"/>
              </a:rPr>
              <a:t>if(</a:t>
            </a:r>
            <a:r>
              <a:rPr lang="zh-CN" altLang="en-US" sz="3200" b="1" dirty="0">
                <a:latin typeface="幼圆" pitchFamily="49" charset="-122"/>
                <a:ea typeface="幼圆" pitchFamily="49" charset="-122"/>
              </a:rPr>
              <a:t>表达式</a:t>
            </a:r>
            <a:r>
              <a:rPr lang="en-US" altLang="zh-CN" sz="3200" b="1" dirty="0" smtClean="0">
                <a:latin typeface="幼圆" pitchFamily="49" charset="-122"/>
                <a:ea typeface="幼圆" pitchFamily="49" charset="-122"/>
              </a:rPr>
              <a:t>){</a:t>
            </a:r>
          </a:p>
          <a:p>
            <a:pPr marL="914400" lvl="2" indent="0">
              <a:buNone/>
            </a:pPr>
            <a:r>
              <a:rPr lang="zh-CN" altLang="en-US" sz="3200" b="1" dirty="0" smtClean="0">
                <a:latin typeface="幼圆" pitchFamily="49" charset="-122"/>
                <a:ea typeface="幼圆" pitchFamily="49" charset="-122"/>
              </a:rPr>
              <a:t>    语句块</a:t>
            </a:r>
            <a:endParaRPr lang="en-US" altLang="zh-CN" sz="3200" b="1" dirty="0" smtClean="0">
              <a:latin typeface="幼圆" pitchFamily="49" charset="-122"/>
              <a:ea typeface="幼圆" pitchFamily="49" charset="-122"/>
            </a:endParaRPr>
          </a:p>
          <a:p>
            <a:pPr marL="914400" lvl="2" indent="0">
              <a:buNone/>
            </a:pPr>
            <a:r>
              <a:rPr lang="en-US" altLang="zh-CN" sz="3200" b="1" dirty="0" smtClean="0">
                <a:latin typeface="幼圆" pitchFamily="49" charset="-122"/>
                <a:ea typeface="幼圆" pitchFamily="49" charset="-122"/>
              </a:rPr>
              <a:t>}</a:t>
            </a:r>
            <a:endParaRPr lang="en-US" altLang="zh-CN" dirty="0">
              <a:ea typeface="幼圆" pitchFamily="49"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6" name="组合 5"/>
          <p:cNvGrpSpPr/>
          <p:nvPr/>
        </p:nvGrpSpPr>
        <p:grpSpPr>
          <a:xfrm>
            <a:off x="6313406" y="1651456"/>
            <a:ext cx="2522818" cy="4357718"/>
            <a:chOff x="6313406" y="1651456"/>
            <a:chExt cx="2522818" cy="4357718"/>
          </a:xfrm>
        </p:grpSpPr>
        <p:sp>
          <p:nvSpPr>
            <p:cNvPr id="15" name="TextBox 14"/>
            <p:cNvSpPr txBox="1"/>
            <p:nvPr/>
          </p:nvSpPr>
          <p:spPr>
            <a:xfrm>
              <a:off x="8138597" y="2636912"/>
              <a:ext cx="697627" cy="369332"/>
            </a:xfrm>
            <a:prstGeom prst="rect">
              <a:avLst/>
            </a:prstGeom>
            <a:noFill/>
          </p:spPr>
          <p:txBody>
            <a:bodyPr wrap="none" rtlCol="0">
              <a:spAutoFit/>
            </a:bodyPr>
            <a:lstStyle/>
            <a:p>
              <a:r>
                <a:rPr lang="zh-CN" altLang="en-US" dirty="0" smtClean="0"/>
                <a:t>假</a:t>
              </a:r>
              <a:r>
                <a:rPr lang="en-US" altLang="zh-CN" dirty="0" smtClean="0"/>
                <a:t>(0)</a:t>
              </a:r>
              <a:endParaRPr lang="zh-CN" altLang="en-US" dirty="0"/>
            </a:p>
          </p:txBody>
        </p:sp>
        <p:grpSp>
          <p:nvGrpSpPr>
            <p:cNvPr id="5" name="组合 4"/>
            <p:cNvGrpSpPr/>
            <p:nvPr/>
          </p:nvGrpSpPr>
          <p:grpSpPr>
            <a:xfrm>
              <a:off x="6313406" y="1651456"/>
              <a:ext cx="1857388" cy="4357718"/>
              <a:chOff x="6313406" y="1651456"/>
              <a:chExt cx="1857388" cy="4357718"/>
            </a:xfrm>
          </p:grpSpPr>
          <p:cxnSp>
            <p:nvCxnSpPr>
              <p:cNvPr id="7" name="直接箭头连接符 6"/>
              <p:cNvCxnSpPr/>
              <p:nvPr/>
            </p:nvCxnSpPr>
            <p:spPr>
              <a:xfrm rot="5400000">
                <a:off x="6814266" y="207929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6313406" y="2508712"/>
                <a:ext cx="1857388" cy="107157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表达式</a:t>
                </a:r>
                <a:endParaRPr lang="zh-CN" altLang="en-US" dirty="0">
                  <a:solidFill>
                    <a:schemeClr val="tx1"/>
                  </a:solidFill>
                </a:endParaRPr>
              </a:p>
            </p:txBody>
          </p:sp>
          <p:cxnSp>
            <p:nvCxnSpPr>
              <p:cNvPr id="9" name="直接箭头连接符 8"/>
              <p:cNvCxnSpPr/>
              <p:nvPr/>
            </p:nvCxnSpPr>
            <p:spPr>
              <a:xfrm rot="5400000">
                <a:off x="6814266" y="400811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6527720" y="4437538"/>
                <a:ext cx="1500198" cy="71438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语句</a:t>
                </a:r>
                <a:endParaRPr lang="zh-CN" altLang="en-US" dirty="0">
                  <a:solidFill>
                    <a:schemeClr val="tx1"/>
                  </a:solidFill>
                </a:endParaRPr>
              </a:p>
            </p:txBody>
          </p:sp>
          <p:cxnSp>
            <p:nvCxnSpPr>
              <p:cNvPr id="11" name="直接箭头连接符 10"/>
              <p:cNvCxnSpPr/>
              <p:nvPr/>
            </p:nvCxnSpPr>
            <p:spPr>
              <a:xfrm rot="5400000">
                <a:off x="6814266" y="557975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44208" y="3794596"/>
                <a:ext cx="697627" cy="369332"/>
              </a:xfrm>
              <a:prstGeom prst="rect">
                <a:avLst/>
              </a:prstGeom>
              <a:noFill/>
            </p:spPr>
            <p:txBody>
              <a:bodyPr wrap="none" rtlCol="0">
                <a:spAutoFit/>
              </a:bodyPr>
              <a:lstStyle/>
              <a:p>
                <a:r>
                  <a:rPr lang="zh-CN" altLang="en-US" dirty="0" smtClean="0"/>
                  <a:t>真</a:t>
                </a:r>
                <a:r>
                  <a:rPr lang="en-US" altLang="zh-CN" dirty="0" smtClean="0"/>
                  <a:t>(1)</a:t>
                </a:r>
                <a:endParaRPr lang="zh-CN" altLang="en-US" dirty="0"/>
              </a:p>
            </p:txBody>
          </p:sp>
          <p:cxnSp>
            <p:nvCxnSpPr>
              <p:cNvPr id="55" name="形状 54"/>
              <p:cNvCxnSpPr>
                <a:stCxn id="8" idx="3"/>
              </p:cNvCxnSpPr>
              <p:nvPr/>
            </p:nvCxnSpPr>
            <p:spPr>
              <a:xfrm flipH="1">
                <a:off x="7242100" y="3044497"/>
                <a:ext cx="928694" cy="2607487"/>
              </a:xfrm>
              <a:prstGeom prst="bentConnector4">
                <a:avLst>
                  <a:gd name="adj1" fmla="val -66606"/>
                  <a:gd name="adj2" fmla="val 100499"/>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99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3.1.1</a:t>
            </a:r>
            <a:r>
              <a:rPr lang="zh-CN" altLang="en-US" b="1" dirty="0" smtClean="0"/>
              <a:t>单分支条件选择结构语句</a:t>
            </a:r>
            <a:endParaRPr lang="zh-CN" altLang="en-US" dirty="0"/>
          </a:p>
        </p:txBody>
      </p:sp>
      <p:sp>
        <p:nvSpPr>
          <p:cNvPr id="3" name="内容占位符 2"/>
          <p:cNvSpPr>
            <a:spLocks noGrp="1"/>
          </p:cNvSpPr>
          <p:nvPr>
            <p:ph idx="1"/>
          </p:nvPr>
        </p:nvSpPr>
        <p:spPr>
          <a:xfrm>
            <a:off x="457200" y="1275109"/>
            <a:ext cx="8229600" cy="569715"/>
          </a:xfrm>
        </p:spPr>
        <p:txBody>
          <a:bodyPr/>
          <a:lstStyle/>
          <a:p>
            <a:pPr>
              <a:buNone/>
            </a:pPr>
            <a:r>
              <a:rPr lang="zh-CN" altLang="en-US" dirty="0" smtClean="0">
                <a:latin typeface="幼圆" pitchFamily="49" charset="-122"/>
                <a:ea typeface="幼圆" pitchFamily="49" charset="-122"/>
              </a:rPr>
              <a:t>单分支结构由三</a:t>
            </a:r>
            <a:r>
              <a:rPr lang="zh-CN" altLang="en-US" dirty="0">
                <a:latin typeface="幼圆" pitchFamily="49" charset="-122"/>
                <a:ea typeface="幼圆" pitchFamily="49" charset="-122"/>
              </a:rPr>
              <a:t>部分组成</a:t>
            </a:r>
            <a:endParaRPr lang="zh-CN" altLang="en-US" dirty="0"/>
          </a:p>
          <a:p>
            <a:pPr>
              <a:buNone/>
            </a:pPr>
            <a:endParaRPr lang="zh-CN" altLang="en-US" dirty="0" smtClean="0">
              <a:solidFill>
                <a:srgbClr val="7030A0"/>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14" name="组合 13"/>
          <p:cNvGrpSpPr/>
          <p:nvPr/>
        </p:nvGrpSpPr>
        <p:grpSpPr>
          <a:xfrm>
            <a:off x="971600" y="2663722"/>
            <a:ext cx="1803101" cy="1470844"/>
            <a:chOff x="1328739" y="2030164"/>
            <a:chExt cx="1803101" cy="1470844"/>
          </a:xfrm>
        </p:grpSpPr>
        <p:sp>
          <p:nvSpPr>
            <p:cNvPr id="5" name="TextBox 4"/>
            <p:cNvSpPr txBox="1"/>
            <p:nvPr/>
          </p:nvSpPr>
          <p:spPr bwMode="auto">
            <a:xfrm>
              <a:off x="1328739" y="2031231"/>
              <a:ext cx="492443" cy="461665"/>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indent="0">
                <a:buNone/>
              </a:pPr>
              <a:r>
                <a:rPr lang="en-US" altLang="zh-CN" sz="2400" kern="0" dirty="0" smtClean="0">
                  <a:latin typeface="幼圆" pitchFamily="49" charset="-122"/>
                  <a:ea typeface="幼圆" pitchFamily="49" charset="-122"/>
                </a:rPr>
                <a:t>if</a:t>
              </a:r>
              <a:endParaRPr lang="zh-CN" altLang="en-US" sz="2400" kern="0" dirty="0" smtClean="0">
                <a:latin typeface="幼圆" pitchFamily="49" charset="-122"/>
                <a:ea typeface="幼圆" pitchFamily="49" charset="-122"/>
              </a:endParaRPr>
            </a:p>
          </p:txBody>
        </p:sp>
        <p:sp>
          <p:nvSpPr>
            <p:cNvPr id="6" name="TextBox 5"/>
            <p:cNvSpPr txBox="1"/>
            <p:nvPr/>
          </p:nvSpPr>
          <p:spPr bwMode="auto">
            <a:xfrm>
              <a:off x="1835696" y="2030164"/>
              <a:ext cx="1296144" cy="46166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buNone/>
              </a:pPr>
              <a:r>
                <a:rPr lang="en-US" altLang="zh-CN" sz="2400" kern="0" dirty="0" smtClean="0">
                  <a:latin typeface="幼圆" pitchFamily="49" charset="-122"/>
                  <a:ea typeface="幼圆" pitchFamily="49" charset="-122"/>
                </a:rPr>
                <a:t>(</a:t>
              </a:r>
              <a:r>
                <a:rPr lang="zh-CN" altLang="en-US" sz="2400" kern="0" dirty="0" smtClean="0">
                  <a:latin typeface="幼圆" pitchFamily="49" charset="-122"/>
                  <a:ea typeface="幼圆" pitchFamily="49" charset="-122"/>
                </a:rPr>
                <a:t>表达式</a:t>
              </a:r>
              <a:r>
                <a:rPr lang="en-US" altLang="zh-CN" sz="2400" kern="0" dirty="0" smtClean="0">
                  <a:latin typeface="幼圆" pitchFamily="49" charset="-122"/>
                  <a:ea typeface="幼圆" pitchFamily="49" charset="-122"/>
                </a:rPr>
                <a:t>)</a:t>
              </a:r>
              <a:endParaRPr lang="zh-CN" altLang="en-US" sz="2400" kern="0" dirty="0" smtClean="0">
                <a:latin typeface="幼圆" pitchFamily="49" charset="-122"/>
                <a:ea typeface="幼圆" pitchFamily="49" charset="-122"/>
              </a:endParaRPr>
            </a:p>
          </p:txBody>
        </p:sp>
        <p:sp>
          <p:nvSpPr>
            <p:cNvPr id="7" name="TextBox 6"/>
            <p:cNvSpPr txBox="1"/>
            <p:nvPr/>
          </p:nvSpPr>
          <p:spPr bwMode="auto">
            <a:xfrm>
              <a:off x="1835696" y="3039343"/>
              <a:ext cx="1296144" cy="4616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buNone/>
              </a:pPr>
              <a:r>
                <a:rPr lang="zh-CN" altLang="en-US" sz="2400" kern="0" dirty="0" smtClean="0">
                  <a:latin typeface="幼圆" pitchFamily="49" charset="-122"/>
                  <a:ea typeface="幼圆" pitchFamily="49" charset="-122"/>
                </a:rPr>
                <a:t>语句块</a:t>
              </a:r>
            </a:p>
          </p:txBody>
        </p:sp>
      </p:grpSp>
      <p:graphicFrame>
        <p:nvGraphicFramePr>
          <p:cNvPr id="12" name="图示 11"/>
          <p:cNvGraphicFramePr/>
          <p:nvPr>
            <p:extLst>
              <p:ext uri="{D42A27DB-BD31-4B8C-83A1-F6EECF244321}">
                <p14:modId xmlns:p14="http://schemas.microsoft.com/office/powerpoint/2010/main" val="722318929"/>
              </p:ext>
            </p:extLst>
          </p:nvPr>
        </p:nvGraphicFramePr>
        <p:xfrm>
          <a:off x="3278756" y="1844824"/>
          <a:ext cx="5397699" cy="2024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图示 12"/>
          <p:cNvGraphicFramePr/>
          <p:nvPr>
            <p:extLst>
              <p:ext uri="{D42A27DB-BD31-4B8C-83A1-F6EECF244321}">
                <p14:modId xmlns:p14="http://schemas.microsoft.com/office/powerpoint/2010/main" val="2171972407"/>
              </p:ext>
            </p:extLst>
          </p:nvPr>
        </p:nvGraphicFramePr>
        <p:xfrm>
          <a:off x="3278756" y="2852936"/>
          <a:ext cx="5397700" cy="2218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19955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80217"/>
            <a:ext cx="7010400" cy="1104567"/>
          </a:xfrm>
        </p:spPr>
        <p:txBody>
          <a:bodyPr/>
          <a:lstStyle/>
          <a:p>
            <a:r>
              <a:rPr lang="en-US" b="1" dirty="0" smtClean="0"/>
              <a:t>3.1.1</a:t>
            </a:r>
            <a:r>
              <a:rPr lang="zh-CN" altLang="en-US" b="1" dirty="0" smtClean="0"/>
              <a:t>单分支条件选择结构语句</a:t>
            </a:r>
            <a:r>
              <a:rPr lang="en-US" altLang="zh-CN" b="1" dirty="0" smtClean="0"/>
              <a:t/>
            </a:r>
            <a:br>
              <a:rPr lang="en-US" altLang="zh-CN" b="1" dirty="0" smtClean="0"/>
            </a:br>
            <a:r>
              <a:rPr lang="en-US" altLang="zh-CN" b="1" dirty="0"/>
              <a:t> </a:t>
            </a:r>
            <a:r>
              <a:rPr lang="en-US" altLang="zh-CN" b="1" dirty="0" smtClean="0"/>
              <a:t>                      </a:t>
            </a:r>
            <a:r>
              <a:rPr lang="zh-CN" altLang="en-US" sz="2400" b="1" dirty="0" smtClean="0">
                <a:solidFill>
                  <a:srgbClr val="002060"/>
                </a:solidFill>
                <a:latin typeface="华文行楷" pitchFamily="2" charset="-122"/>
                <a:ea typeface="华文行楷" pitchFamily="2" charset="-122"/>
              </a:rPr>
              <a:t>单</a:t>
            </a:r>
            <a:r>
              <a:rPr lang="zh-CN" altLang="en-US" sz="2400" b="1" dirty="0">
                <a:solidFill>
                  <a:srgbClr val="002060"/>
                </a:solidFill>
                <a:latin typeface="华文行楷" pitchFamily="2" charset="-122"/>
                <a:ea typeface="华文行楷" pitchFamily="2" charset="-122"/>
              </a:rPr>
              <a:t>分支结构应用程序</a:t>
            </a:r>
            <a:r>
              <a:rPr lang="zh-CN" altLang="en-US" sz="2400" b="1" dirty="0" smtClean="0">
                <a:solidFill>
                  <a:srgbClr val="002060"/>
                </a:solidFill>
                <a:latin typeface="华文行楷" pitchFamily="2" charset="-122"/>
                <a:ea typeface="华文行楷" pitchFamily="2" charset="-122"/>
              </a:rPr>
              <a:t>举例</a:t>
            </a:r>
            <a:endParaRPr lang="zh-CN" altLang="en-US" dirty="0"/>
          </a:p>
        </p:txBody>
      </p:sp>
      <p:sp>
        <p:nvSpPr>
          <p:cNvPr id="3" name="内容占位符 2"/>
          <p:cNvSpPr>
            <a:spLocks noGrp="1"/>
          </p:cNvSpPr>
          <p:nvPr>
            <p:ph idx="1"/>
          </p:nvPr>
        </p:nvSpPr>
        <p:spPr>
          <a:xfrm>
            <a:off x="457200" y="1524000"/>
            <a:ext cx="8229600" cy="5001344"/>
          </a:xfrm>
        </p:spPr>
        <p:txBody>
          <a:bodyPr/>
          <a:lstStyle/>
          <a:p>
            <a:r>
              <a:rPr lang="en-US" altLang="zh-CN" sz="2000" b="1" dirty="0" smtClean="0">
                <a:solidFill>
                  <a:srgbClr val="0070C0"/>
                </a:solidFill>
                <a:latin typeface="幼圆" pitchFamily="49" charset="-122"/>
                <a:ea typeface="幼圆" pitchFamily="49" charset="-122"/>
              </a:rPr>
              <a:t>【</a:t>
            </a:r>
            <a:r>
              <a:rPr lang="zh-CN" altLang="en-US" sz="2000" b="1" dirty="0" smtClean="0">
                <a:solidFill>
                  <a:srgbClr val="0070C0"/>
                </a:solidFill>
                <a:latin typeface="幼圆" pitchFamily="49" charset="-122"/>
                <a:ea typeface="幼圆" pitchFamily="49" charset="-122"/>
              </a:rPr>
              <a:t>例</a:t>
            </a:r>
            <a:r>
              <a:rPr lang="en-US" sz="2000" b="1" dirty="0" smtClean="0">
                <a:solidFill>
                  <a:srgbClr val="0070C0"/>
                </a:solidFill>
                <a:latin typeface="幼圆" pitchFamily="49" charset="-122"/>
                <a:ea typeface="幼圆" pitchFamily="49" charset="-122"/>
              </a:rPr>
              <a:t>3.3</a:t>
            </a:r>
            <a:r>
              <a:rPr lang="en-US" altLang="zh-CN" sz="2000" b="1" dirty="0" smtClean="0">
                <a:solidFill>
                  <a:srgbClr val="0070C0"/>
                </a:solidFill>
                <a:latin typeface="幼圆" pitchFamily="49" charset="-122"/>
                <a:ea typeface="幼圆" pitchFamily="49" charset="-122"/>
              </a:rPr>
              <a:t>】</a:t>
            </a:r>
            <a:r>
              <a:rPr lang="zh-CN" altLang="en-US" sz="2000" b="1" dirty="0" smtClean="0">
                <a:solidFill>
                  <a:srgbClr val="0070C0"/>
                </a:solidFill>
                <a:latin typeface="幼圆" pitchFamily="49" charset="-122"/>
                <a:ea typeface="幼圆" pitchFamily="49" charset="-122"/>
              </a:rPr>
              <a:t>编程求两个数中大数并输出。</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#include &lt;</a:t>
            </a:r>
            <a:r>
              <a:rPr lang="en-US" sz="2000" dirty="0" err="1" smtClean="0">
                <a:solidFill>
                  <a:srgbClr val="0070C0"/>
                </a:solidFill>
                <a:latin typeface="幼圆" pitchFamily="49" charset="-122"/>
                <a:ea typeface="幼圆" pitchFamily="49" charset="-122"/>
              </a:rPr>
              <a:t>iostream</a:t>
            </a:r>
            <a:r>
              <a:rPr lang="en-US" sz="2000" dirty="0" smtClean="0">
                <a:solidFill>
                  <a:srgbClr val="0070C0"/>
                </a:solidFill>
                <a:latin typeface="幼圆" pitchFamily="49" charset="-122"/>
                <a:ea typeface="幼圆" pitchFamily="49" charset="-122"/>
              </a:rPr>
              <a:t>&gt;</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using namespace std;</a:t>
            </a:r>
            <a:endParaRPr lang="zh-CN" altLang="en-US" sz="2000" dirty="0" smtClean="0">
              <a:solidFill>
                <a:srgbClr val="0070C0"/>
              </a:solidFill>
              <a:latin typeface="幼圆" pitchFamily="49" charset="-122"/>
              <a:ea typeface="幼圆" pitchFamily="49" charset="-122"/>
            </a:endParaRPr>
          </a:p>
          <a:p>
            <a:r>
              <a:rPr lang="en-US" sz="2000" dirty="0" err="1" smtClean="0">
                <a:solidFill>
                  <a:srgbClr val="0070C0"/>
                </a:solidFill>
                <a:latin typeface="幼圆" pitchFamily="49" charset="-122"/>
                <a:ea typeface="幼圆" pitchFamily="49" charset="-122"/>
              </a:rPr>
              <a:t>int</a:t>
            </a:r>
            <a:r>
              <a:rPr lang="en-US" sz="2000" dirty="0" smtClean="0">
                <a:solidFill>
                  <a:srgbClr val="0070C0"/>
                </a:solidFill>
                <a:latin typeface="幼圆" pitchFamily="49" charset="-122"/>
                <a:ea typeface="幼圆" pitchFamily="49" charset="-122"/>
              </a:rPr>
              <a:t> main(){</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a:t>
            </a:r>
            <a:r>
              <a:rPr lang="en-US" sz="2000" dirty="0" err="1" smtClean="0">
                <a:solidFill>
                  <a:srgbClr val="0070C0"/>
                </a:solidFill>
                <a:latin typeface="幼圆" pitchFamily="49" charset="-122"/>
                <a:ea typeface="幼圆" pitchFamily="49" charset="-122"/>
              </a:rPr>
              <a:t>int</a:t>
            </a:r>
            <a:r>
              <a:rPr lang="en-US" sz="2000" dirty="0" smtClean="0">
                <a:solidFill>
                  <a:srgbClr val="0070C0"/>
                </a:solidFill>
                <a:latin typeface="幼圆" pitchFamily="49" charset="-122"/>
                <a:ea typeface="幼圆" pitchFamily="49" charset="-122"/>
              </a:rPr>
              <a:t> </a:t>
            </a:r>
            <a:r>
              <a:rPr lang="en-US" sz="2000" dirty="0" err="1" smtClean="0">
                <a:solidFill>
                  <a:srgbClr val="0070C0"/>
                </a:solidFill>
                <a:latin typeface="幼圆" pitchFamily="49" charset="-122"/>
                <a:ea typeface="幼圆" pitchFamily="49" charset="-122"/>
              </a:rPr>
              <a:t>a,b,max</a:t>
            </a:r>
            <a:r>
              <a:rPr lang="en-US" sz="2000" dirty="0" smtClean="0">
                <a:solidFill>
                  <a:srgbClr val="0070C0"/>
                </a:solidFill>
                <a:latin typeface="幼圆" pitchFamily="49" charset="-122"/>
                <a:ea typeface="幼圆" pitchFamily="49" charset="-122"/>
              </a:rPr>
              <a:t>;</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a:t>
            </a:r>
            <a:r>
              <a:rPr lang="en-US" sz="2000" dirty="0" err="1" smtClean="0">
                <a:solidFill>
                  <a:srgbClr val="0070C0"/>
                </a:solidFill>
                <a:latin typeface="幼圆" pitchFamily="49" charset="-122"/>
                <a:ea typeface="幼圆" pitchFamily="49" charset="-122"/>
              </a:rPr>
              <a:t>cout</a:t>
            </a:r>
            <a:r>
              <a:rPr lang="en-US" sz="2000" dirty="0" smtClean="0">
                <a:solidFill>
                  <a:srgbClr val="0070C0"/>
                </a:solidFill>
                <a:latin typeface="幼圆" pitchFamily="49" charset="-122"/>
                <a:ea typeface="幼圆" pitchFamily="49" charset="-122"/>
              </a:rPr>
              <a:t>&lt;&lt;"\n </a:t>
            </a:r>
            <a:r>
              <a:rPr lang="zh-CN" altLang="en-US" sz="2000" dirty="0" smtClean="0">
                <a:solidFill>
                  <a:srgbClr val="0070C0"/>
                </a:solidFill>
                <a:latin typeface="幼圆" pitchFamily="49" charset="-122"/>
                <a:ea typeface="幼圆" pitchFamily="49" charset="-122"/>
              </a:rPr>
              <a:t>请输入两个数</a:t>
            </a:r>
            <a:r>
              <a:rPr lang="en-US" sz="2000" dirty="0" smtClean="0">
                <a:solidFill>
                  <a:srgbClr val="0070C0"/>
                </a:solidFill>
                <a:latin typeface="幼圆" pitchFamily="49" charset="-122"/>
                <a:ea typeface="幼圆" pitchFamily="49" charset="-122"/>
              </a:rPr>
              <a:t>: ";</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a:t>
            </a:r>
            <a:r>
              <a:rPr lang="en-US" sz="2000" dirty="0" err="1" smtClean="0">
                <a:solidFill>
                  <a:srgbClr val="0070C0"/>
                </a:solidFill>
                <a:latin typeface="幼圆" pitchFamily="49" charset="-122"/>
                <a:ea typeface="幼圆" pitchFamily="49" charset="-122"/>
              </a:rPr>
              <a:t>cin</a:t>
            </a:r>
            <a:r>
              <a:rPr lang="en-US" sz="2000" dirty="0" smtClean="0">
                <a:solidFill>
                  <a:srgbClr val="0070C0"/>
                </a:solidFill>
                <a:latin typeface="幼圆" pitchFamily="49" charset="-122"/>
                <a:ea typeface="幼圆" pitchFamily="49" charset="-122"/>
              </a:rPr>
              <a:t>&gt;&gt;a&gt;&gt;b;</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max=a;</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if (max&lt;b) </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max=b;</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a:t>
            </a:r>
            <a:r>
              <a:rPr lang="en-US" sz="2000" dirty="0" err="1" smtClean="0">
                <a:solidFill>
                  <a:srgbClr val="0070C0"/>
                </a:solidFill>
                <a:latin typeface="幼圆" pitchFamily="49" charset="-122"/>
                <a:ea typeface="幼圆" pitchFamily="49" charset="-122"/>
              </a:rPr>
              <a:t>cout</a:t>
            </a:r>
            <a:r>
              <a:rPr lang="en-US" sz="2000" dirty="0" smtClean="0">
                <a:solidFill>
                  <a:srgbClr val="0070C0"/>
                </a:solidFill>
                <a:latin typeface="幼圆" pitchFamily="49" charset="-122"/>
                <a:ea typeface="幼圆" pitchFamily="49" charset="-122"/>
              </a:rPr>
              <a:t>&lt;&lt;max&lt;&lt;</a:t>
            </a:r>
            <a:r>
              <a:rPr lang="en-US" sz="2000" dirty="0" err="1" smtClean="0">
                <a:solidFill>
                  <a:srgbClr val="0070C0"/>
                </a:solidFill>
                <a:latin typeface="幼圆" pitchFamily="49" charset="-122"/>
                <a:ea typeface="幼圆" pitchFamily="49" charset="-122"/>
              </a:rPr>
              <a:t>endl</a:t>
            </a:r>
            <a:r>
              <a:rPr lang="en-US" sz="2000" dirty="0" smtClean="0">
                <a:solidFill>
                  <a:srgbClr val="0070C0"/>
                </a:solidFill>
                <a:latin typeface="幼圆" pitchFamily="49" charset="-122"/>
                <a:ea typeface="幼圆" pitchFamily="49" charset="-122"/>
              </a:rPr>
              <a:t>;</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   return 0;</a:t>
            </a:r>
            <a:endParaRPr lang="zh-CN" altLang="en-US" sz="2000" dirty="0" smtClean="0">
              <a:solidFill>
                <a:srgbClr val="0070C0"/>
              </a:solidFill>
              <a:latin typeface="幼圆" pitchFamily="49" charset="-122"/>
              <a:ea typeface="幼圆" pitchFamily="49" charset="-122"/>
            </a:endParaRPr>
          </a:p>
          <a:p>
            <a:r>
              <a:rPr lang="en-US" sz="2000" dirty="0" smtClean="0">
                <a:solidFill>
                  <a:srgbClr val="0070C0"/>
                </a:solidFill>
                <a:latin typeface="幼圆" pitchFamily="49" charset="-122"/>
                <a:ea typeface="幼圆" pitchFamily="49" charset="-122"/>
              </a:rPr>
              <a:t>}</a:t>
            </a:r>
            <a:endParaRPr lang="zh-CN" altLang="en-US" sz="2000" b="1" dirty="0">
              <a:solidFill>
                <a:srgbClr val="002060"/>
              </a:solidFill>
              <a:latin typeface="华文行楷" pitchFamily="2" charset="-122"/>
              <a:ea typeface="华文行楷"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058">
  <a:themeElements>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indent="0">
          <a:buNone/>
          <a:defRPr sz="1200" kern="0" dirty="0" smtClean="0">
            <a:latin typeface="幼圆" pitchFamily="49" charset="-122"/>
            <a:ea typeface="幼圆" pitchFamily="49" charset="-122"/>
          </a:defRPr>
        </a:defPPr>
      </a:lstStyle>
    </a:txDef>
  </a:objectDefaults>
  <a:extraClrSchemeLst>
    <a:extraClrScheme>
      <a:clrScheme name="Maple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058</Template>
  <TotalTime>2277</TotalTime>
  <Words>5918</Words>
  <Application>Microsoft Office PowerPoint</Application>
  <PresentationFormat>全屏显示(4:3)</PresentationFormat>
  <Paragraphs>843</Paragraphs>
  <Slides>54</Slides>
  <Notes>22</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058</vt:lpstr>
      <vt:lpstr>计算机与程序设计基础 （C++）</vt:lpstr>
      <vt:lpstr>第3章分支条件选择流程控制程序设计</vt:lpstr>
      <vt:lpstr>第3章分支条件选择流程控制程序设计</vt:lpstr>
      <vt:lpstr>本章概述</vt:lpstr>
      <vt:lpstr>3.1  if分支条件选择结构</vt:lpstr>
      <vt:lpstr>【例3.1】用程序实现商场打折问题的程序。</vt:lpstr>
      <vt:lpstr>3.1.1单分支条件选择结构语句                       单分支结构的语法格式与执行流程</vt:lpstr>
      <vt:lpstr>3.1.1单分支条件选择结构语句</vt:lpstr>
      <vt:lpstr>3.1.1单分支条件选择结构语句                        单分支结构应用程序举例</vt:lpstr>
      <vt:lpstr>3.1.2 双分支条件选择结构语句                         双分支结构的语法格式与执行流程</vt:lpstr>
      <vt:lpstr>3.1.2 双分支条件选择结构语句</vt:lpstr>
      <vt:lpstr>3.1.2 双分支条件选择结构语句</vt:lpstr>
      <vt:lpstr>3.1.2 双分支条件选择结构语句</vt:lpstr>
      <vt:lpstr>3.1.2 双分支条件选择结构语句</vt:lpstr>
      <vt:lpstr>3.1.2 双分支条件选择结构语句</vt:lpstr>
      <vt:lpstr>3.1.3多分支条件选择语句</vt:lpstr>
      <vt:lpstr>3.1.3多分支条件选择语句</vt:lpstr>
      <vt:lpstr>3.1.3多分支条件选择语句</vt:lpstr>
      <vt:lpstr>3.1.3多分支条件选择语句</vt:lpstr>
      <vt:lpstr>3.1.4条件分支结构中的if嵌套问题</vt:lpstr>
      <vt:lpstr>3.1.4条件分支结构中的if嵌套问题</vt:lpstr>
      <vt:lpstr>3.1.4条件分支结构中的if嵌套问题</vt:lpstr>
      <vt:lpstr>3.1.4条件分支结构中的if嵌套问题</vt:lpstr>
      <vt:lpstr>3.1.4条件分支结构中的if嵌套问题</vt:lpstr>
      <vt:lpstr>3.1.4条件分支结构中的if嵌套问题</vt:lpstr>
      <vt:lpstr>3.2switch开关语句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3.2.1 switch开关语句</vt:lpstr>
      <vt:lpstr>3.2.2 switch应用实例</vt:lpstr>
      <vt:lpstr>3.2.2 switch应用实例</vt:lpstr>
      <vt:lpstr>3.2.2 switch应用实例</vt:lpstr>
      <vt:lpstr>PowerPoint 演示文稿</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3.3条件分支选择结构的综合应用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SkyUN.Org</dc:creator>
  <cp:lastModifiedBy>wh-05</cp:lastModifiedBy>
  <cp:revision>157</cp:revision>
  <dcterms:created xsi:type="dcterms:W3CDTF">2014-09-11T09:01:47Z</dcterms:created>
  <dcterms:modified xsi:type="dcterms:W3CDTF">2014-09-22T09:31:20Z</dcterms:modified>
</cp:coreProperties>
</file>