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udio/unknown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4"/>
  </p:notesMasterIdLst>
  <p:sldIdLst>
    <p:sldId id="256" r:id="rId2"/>
    <p:sldId id="343" r:id="rId3"/>
    <p:sldId id="344" r:id="rId4"/>
    <p:sldId id="345" r:id="rId5"/>
    <p:sldId id="346" r:id="rId6"/>
    <p:sldId id="347" r:id="rId7"/>
    <p:sldId id="349" r:id="rId8"/>
    <p:sldId id="417" r:id="rId9"/>
    <p:sldId id="350" r:id="rId10"/>
    <p:sldId id="401" r:id="rId11"/>
    <p:sldId id="351" r:id="rId12"/>
    <p:sldId id="353" r:id="rId13"/>
    <p:sldId id="354" r:id="rId14"/>
    <p:sldId id="355" r:id="rId15"/>
    <p:sldId id="356" r:id="rId16"/>
    <p:sldId id="403" r:id="rId17"/>
    <p:sldId id="404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7" r:id="rId27"/>
    <p:sldId id="409" r:id="rId28"/>
    <p:sldId id="420" r:id="rId29"/>
    <p:sldId id="419" r:id="rId30"/>
    <p:sldId id="421" r:id="rId31"/>
    <p:sldId id="422" r:id="rId32"/>
    <p:sldId id="410" r:id="rId33"/>
    <p:sldId id="411" r:id="rId34"/>
    <p:sldId id="412" r:id="rId35"/>
    <p:sldId id="365" r:id="rId36"/>
    <p:sldId id="413" r:id="rId37"/>
    <p:sldId id="425" r:id="rId38"/>
    <p:sldId id="414" r:id="rId39"/>
    <p:sldId id="415" r:id="rId40"/>
    <p:sldId id="418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426" r:id="rId49"/>
    <p:sldId id="427" r:id="rId50"/>
    <p:sldId id="399" r:id="rId51"/>
    <p:sldId id="424" r:id="rId52"/>
    <p:sldId id="266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FF0066"/>
    <a:srgbClr val="FF0000"/>
    <a:srgbClr val="CCECFF"/>
    <a:srgbClr val="336600"/>
    <a:srgbClr val="333399"/>
    <a:srgbClr val="FFFF6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54FE-3699-40DF-9621-7651594BC6F2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zh-CN" altLang="en-US"/>
        </a:p>
      </dgm:t>
    </dgm:pt>
    <dgm:pt modelId="{ADF5686D-C438-4C03-BF48-8C5C864CD4B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kumimoji="1" 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C21162-602C-46E6-99ED-E442FDCDA481}" type="parTrans" cxnId="{FD2C6170-FE8C-4382-BA11-EADD084038C0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A467E3-CA17-4E3E-937D-9C6841038612}" type="sibTrans" cxnId="{FD2C6170-FE8C-4382-BA11-EADD084038C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0760F-A2FB-44CC-A5ED-470D25E29B6A}">
      <dgm:prSet/>
      <dgm:spPr>
        <a:solidFill>
          <a:srgbClr val="7030A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kumimoji="1" 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endParaRPr lang="zh-CN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062E9F-E1DC-423C-BB41-298EF0DD1944}" type="parTrans" cxnId="{C0B0FED8-577E-4050-851B-CCE0E3866C8F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5E1BBB-D9F4-4F75-BB5D-BACFD4DEE769}" type="sibTrans" cxnId="{C0B0FED8-577E-4050-851B-CCE0E3866C8F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8CDD9-98EF-4F37-A828-44706685123F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kumimoji="1" 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程序</a:t>
          </a:r>
          <a:endParaRPr lang="zh-CN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83D7E7-879A-4BCE-AD30-CAD435A99A85}" type="parTrans" cxnId="{C6DD54BC-A3DC-4E88-B729-D6188B2E06A5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698945-AE1D-4902-9FF1-FB4AEB604D8C}" type="sibTrans" cxnId="{C6DD54BC-A3DC-4E88-B729-D6188B2E06A5}">
      <dgm:prSet/>
      <dgm:spPr/>
      <dgm:t>
        <a:bodyPr/>
        <a:lstStyle/>
        <a:p>
          <a:endParaRPr lang="zh-CN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3BDFF1-C27E-4B9F-88A1-BCC1C53075F5}" type="pres">
      <dgm:prSet presAssocID="{4A2C54FE-3699-40DF-9621-7651594BC6F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108C22-BEEB-4718-84C6-6C5B506C6321}" type="pres">
      <dgm:prSet presAssocID="{ADF5686D-C438-4C03-BF48-8C5C864CD4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030628-F7FF-4E87-90A4-4DD8A9828D1F}" type="pres">
      <dgm:prSet presAssocID="{30A467E3-CA17-4E3E-937D-9C684103861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88B4326-7ABE-423C-8E55-A8FFF56A1615}" type="pres">
      <dgm:prSet presAssocID="{30A467E3-CA17-4E3E-937D-9C684103861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C5238DF-F740-471E-A57B-FED190FC6CCA}" type="pres">
      <dgm:prSet presAssocID="{D4E0760F-A2FB-44CC-A5ED-470D25E29B6A}" presName="node" presStyleLbl="node1" presStyleIdx="1" presStyleCnt="3" custScaleX="111369" custScaleY="17824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A569A1D4-5FFA-4DD4-9C7A-6EC0AD36A72E}" type="pres">
      <dgm:prSet presAssocID="{EC5E1BBB-D9F4-4F75-BB5D-BACFD4DEE76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32E88B0-BD9A-4922-A3F8-8F45F58BD63E}" type="pres">
      <dgm:prSet presAssocID="{EC5E1BBB-D9F4-4F75-BB5D-BACFD4DEE76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4E4B25B-B4A1-48A6-B62D-587FAB4A8F24}" type="pres">
      <dgm:prSet presAssocID="{4AA8CDD9-98EF-4F37-A828-44706685123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DD54BC-A3DC-4E88-B729-D6188B2E06A5}" srcId="{4A2C54FE-3699-40DF-9621-7651594BC6F2}" destId="{4AA8CDD9-98EF-4F37-A828-44706685123F}" srcOrd="2" destOrd="0" parTransId="{E083D7E7-879A-4BCE-AD30-CAD435A99A85}" sibTransId="{61698945-AE1D-4902-9FF1-FB4AEB604D8C}"/>
    <dgm:cxn modelId="{8B7CB5DD-C1D4-4307-8799-E39ACE1180A6}" type="presOf" srcId="{ADF5686D-C438-4C03-BF48-8C5C864CD4B1}" destId="{78108C22-BEEB-4718-84C6-6C5B506C6321}" srcOrd="0" destOrd="0" presId="urn:microsoft.com/office/officeart/2005/8/layout/process1"/>
    <dgm:cxn modelId="{58FFA268-4816-4587-B058-8E318ADE8C56}" type="presOf" srcId="{30A467E3-CA17-4E3E-937D-9C6841038612}" destId="{1E030628-F7FF-4E87-90A4-4DD8A9828D1F}" srcOrd="0" destOrd="0" presId="urn:microsoft.com/office/officeart/2005/8/layout/process1"/>
    <dgm:cxn modelId="{CFE3F865-7CF4-4A75-9CFE-754AEF437EC8}" type="presOf" srcId="{30A467E3-CA17-4E3E-937D-9C6841038612}" destId="{288B4326-7ABE-423C-8E55-A8FFF56A1615}" srcOrd="1" destOrd="0" presId="urn:microsoft.com/office/officeart/2005/8/layout/process1"/>
    <dgm:cxn modelId="{B11C6461-8848-4580-BAD6-C2F3943ADBAF}" type="presOf" srcId="{D4E0760F-A2FB-44CC-A5ED-470D25E29B6A}" destId="{6C5238DF-F740-471E-A57B-FED190FC6CCA}" srcOrd="0" destOrd="0" presId="urn:microsoft.com/office/officeart/2005/8/layout/process1"/>
    <dgm:cxn modelId="{D63CA3D2-D9EE-40C9-8A11-84261279F27D}" type="presOf" srcId="{EC5E1BBB-D9F4-4F75-BB5D-BACFD4DEE769}" destId="{A569A1D4-5FFA-4DD4-9C7A-6EC0AD36A72E}" srcOrd="0" destOrd="0" presId="urn:microsoft.com/office/officeart/2005/8/layout/process1"/>
    <dgm:cxn modelId="{F1C63363-ABAB-400E-AAFA-0F35D06B80CB}" type="presOf" srcId="{4A2C54FE-3699-40DF-9621-7651594BC6F2}" destId="{963BDFF1-C27E-4B9F-88A1-BCC1C53075F5}" srcOrd="0" destOrd="0" presId="urn:microsoft.com/office/officeart/2005/8/layout/process1"/>
    <dgm:cxn modelId="{FD2C6170-FE8C-4382-BA11-EADD084038C0}" srcId="{4A2C54FE-3699-40DF-9621-7651594BC6F2}" destId="{ADF5686D-C438-4C03-BF48-8C5C864CD4B1}" srcOrd="0" destOrd="0" parTransId="{9DC21162-602C-46E6-99ED-E442FDCDA481}" sibTransId="{30A467E3-CA17-4E3E-937D-9C6841038612}"/>
    <dgm:cxn modelId="{BDEF61CD-F631-4BF8-9573-410C62EBDC10}" type="presOf" srcId="{EC5E1BBB-D9F4-4F75-BB5D-BACFD4DEE769}" destId="{F32E88B0-BD9A-4922-A3F8-8F45F58BD63E}" srcOrd="1" destOrd="0" presId="urn:microsoft.com/office/officeart/2005/8/layout/process1"/>
    <dgm:cxn modelId="{B38AC0F4-934F-4444-98C6-E5E2E933BCA4}" type="presOf" srcId="{4AA8CDD9-98EF-4F37-A828-44706685123F}" destId="{04E4B25B-B4A1-48A6-B62D-587FAB4A8F24}" srcOrd="0" destOrd="0" presId="urn:microsoft.com/office/officeart/2005/8/layout/process1"/>
    <dgm:cxn modelId="{C0B0FED8-577E-4050-851B-CCE0E3866C8F}" srcId="{4A2C54FE-3699-40DF-9621-7651594BC6F2}" destId="{D4E0760F-A2FB-44CC-A5ED-470D25E29B6A}" srcOrd="1" destOrd="0" parTransId="{FF062E9F-E1DC-423C-BB41-298EF0DD1944}" sibTransId="{EC5E1BBB-D9F4-4F75-BB5D-BACFD4DEE769}"/>
    <dgm:cxn modelId="{8F63E448-4A35-4DE2-8F94-0E59AF827736}" type="presParOf" srcId="{963BDFF1-C27E-4B9F-88A1-BCC1C53075F5}" destId="{78108C22-BEEB-4718-84C6-6C5B506C6321}" srcOrd="0" destOrd="0" presId="urn:microsoft.com/office/officeart/2005/8/layout/process1"/>
    <dgm:cxn modelId="{35C9090F-C70C-4653-A385-42FE86023752}" type="presParOf" srcId="{963BDFF1-C27E-4B9F-88A1-BCC1C53075F5}" destId="{1E030628-F7FF-4E87-90A4-4DD8A9828D1F}" srcOrd="1" destOrd="0" presId="urn:microsoft.com/office/officeart/2005/8/layout/process1"/>
    <dgm:cxn modelId="{16ED95EC-8B82-478E-96DB-D5D8F83F4A7C}" type="presParOf" srcId="{1E030628-F7FF-4E87-90A4-4DD8A9828D1F}" destId="{288B4326-7ABE-423C-8E55-A8FFF56A1615}" srcOrd="0" destOrd="0" presId="urn:microsoft.com/office/officeart/2005/8/layout/process1"/>
    <dgm:cxn modelId="{9A4B0B46-259C-4705-89F9-5D458935703C}" type="presParOf" srcId="{963BDFF1-C27E-4B9F-88A1-BCC1C53075F5}" destId="{6C5238DF-F740-471E-A57B-FED190FC6CCA}" srcOrd="2" destOrd="0" presId="urn:microsoft.com/office/officeart/2005/8/layout/process1"/>
    <dgm:cxn modelId="{85112280-2077-4C6F-A07D-C4DF82E4E16B}" type="presParOf" srcId="{963BDFF1-C27E-4B9F-88A1-BCC1C53075F5}" destId="{A569A1D4-5FFA-4DD4-9C7A-6EC0AD36A72E}" srcOrd="3" destOrd="0" presId="urn:microsoft.com/office/officeart/2005/8/layout/process1"/>
    <dgm:cxn modelId="{F5AFB6B9-12E2-40A7-8670-C71C20C8D0FB}" type="presParOf" srcId="{A569A1D4-5FFA-4DD4-9C7A-6EC0AD36A72E}" destId="{F32E88B0-BD9A-4922-A3F8-8F45F58BD63E}" srcOrd="0" destOrd="0" presId="urn:microsoft.com/office/officeart/2005/8/layout/process1"/>
    <dgm:cxn modelId="{8CF5A233-704D-4D81-951E-403756BAA9B5}" type="presParOf" srcId="{963BDFF1-C27E-4B9F-88A1-BCC1C53075F5}" destId="{04E4B25B-B4A1-48A6-B62D-587FAB4A8F24}" srcOrd="4" destOrd="0" presId="urn:microsoft.com/office/officeart/2005/8/layout/process1"/>
  </dgm:cxnLst>
  <dgm:bg/>
  <dgm:whole>
    <a:ln w="539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507AB-4C0C-4F73-800A-5EDAB799A782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zh-CN" altLang="en-US"/>
        </a:p>
      </dgm:t>
    </dgm:pt>
    <dgm:pt modelId="{BB94743B-2129-4C6A-AF0A-E4BC3358E902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kumimoji="1" lang="zh-CN" altLang="en-US" sz="28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面向过程程序设计</a:t>
          </a:r>
          <a:endParaRPr lang="zh-CN" altLang="en-US" sz="2800" b="1" dirty="0">
            <a:solidFill>
              <a:schemeClr val="tx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9A5AF9-8BD2-4823-96F9-D75FA5416B00}" type="parTrans" cxnId="{3891D85E-243C-49AD-9EB4-5A6728F08EDB}">
      <dgm:prSet/>
      <dgm:spPr/>
      <dgm:t>
        <a:bodyPr/>
        <a:lstStyle/>
        <a:p>
          <a:endParaRPr lang="zh-CN" altLang="en-US" sz="2800" b="1"/>
        </a:p>
      </dgm:t>
    </dgm:pt>
    <dgm:pt modelId="{577D9B34-7EA7-49CC-89EA-A56E91B02379}" type="sibTrans" cxnId="{3891D85E-243C-49AD-9EB4-5A6728F08EDB}">
      <dgm:prSet/>
      <dgm:spPr/>
      <dgm:t>
        <a:bodyPr/>
        <a:lstStyle/>
        <a:p>
          <a:endParaRPr lang="zh-CN" altLang="en-US" sz="2800" b="1"/>
        </a:p>
      </dgm:t>
    </dgm:pt>
    <dgm:pt modelId="{50798EBC-BAC5-4E93-AD18-256BB284F7FB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kumimoji="1" lang="zh-CN" sz="2800" b="1" dirty="0" smtClean="0"/>
            <a:t>第</a:t>
          </a:r>
          <a:r>
            <a:rPr kumimoji="1" lang="zh-CN" altLang="en-US" sz="2800" b="1" dirty="0" smtClean="0"/>
            <a:t>二</a:t>
          </a:r>
          <a:r>
            <a:rPr kumimoji="1" lang="zh-CN" sz="2800" b="1" dirty="0" smtClean="0"/>
            <a:t>章 </a:t>
          </a:r>
          <a:r>
            <a:rPr kumimoji="1" lang="en-US" sz="2800" b="1" dirty="0" err="1" smtClean="0"/>
            <a:t>c++</a:t>
          </a:r>
          <a:r>
            <a:rPr kumimoji="1" lang="zh-CN" sz="2800" b="1" dirty="0" smtClean="0"/>
            <a:t>基础知识</a:t>
          </a:r>
          <a:endParaRPr lang="zh-CN" sz="2800" b="1" dirty="0"/>
        </a:p>
      </dgm:t>
    </dgm:pt>
    <dgm:pt modelId="{8F52F68D-80A5-4E5C-A5D7-2F8C2CB09738}" type="parTrans" cxnId="{F82D8A28-80C1-4965-B2A6-CAEC76209B5F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 sz="2800" b="1"/>
        </a:p>
      </dgm:t>
    </dgm:pt>
    <dgm:pt modelId="{15EF9B30-1F9A-45C8-BEC1-E69E22F85555}" type="sibTrans" cxnId="{F82D8A28-80C1-4965-B2A6-CAEC76209B5F}">
      <dgm:prSet/>
      <dgm:spPr/>
      <dgm:t>
        <a:bodyPr/>
        <a:lstStyle/>
        <a:p>
          <a:endParaRPr lang="zh-CN" altLang="en-US" sz="2800" b="1"/>
        </a:p>
      </dgm:t>
    </dgm:pt>
    <dgm:pt modelId="{CDC47A79-ADD4-4144-8EDC-6E7F67B63136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kumimoji="1" lang="zh-CN" altLang="en-US" sz="2800" b="1" dirty="0" smtClean="0"/>
            <a:t>第三章 分支结构</a:t>
          </a:r>
          <a:endParaRPr lang="zh-CN" altLang="en-US" sz="2800" b="1" dirty="0"/>
        </a:p>
      </dgm:t>
    </dgm:pt>
    <dgm:pt modelId="{E05112E4-942B-4679-A492-AE914C1CA2CC}" type="parTrans" cxnId="{59E777A5-E219-4B54-ABFD-2D946D22F6C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 sz="2800" b="1"/>
        </a:p>
      </dgm:t>
    </dgm:pt>
    <dgm:pt modelId="{BD510B22-5777-4F43-B430-B586D603A017}" type="sibTrans" cxnId="{59E777A5-E219-4B54-ABFD-2D946D22F6C1}">
      <dgm:prSet/>
      <dgm:spPr/>
      <dgm:t>
        <a:bodyPr/>
        <a:lstStyle/>
        <a:p>
          <a:endParaRPr lang="zh-CN" altLang="en-US" sz="2800" b="1"/>
        </a:p>
      </dgm:t>
    </dgm:pt>
    <dgm:pt modelId="{0C7158F1-7922-41A5-A935-F392F609C7EE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kumimoji="1" lang="zh-CN" altLang="en-US" sz="2800" b="1" dirty="0" smtClean="0"/>
            <a:t>第四章 循环结构</a:t>
          </a:r>
          <a:endParaRPr lang="zh-CN" altLang="en-US" sz="2800" b="1" dirty="0"/>
        </a:p>
      </dgm:t>
    </dgm:pt>
    <dgm:pt modelId="{3FF73BE7-2C6C-49D9-BFAF-0959A6535ACE}" type="parTrans" cxnId="{EEDCB793-700A-413C-85F3-2C64EE8948BB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 sz="2800" b="1"/>
        </a:p>
      </dgm:t>
    </dgm:pt>
    <dgm:pt modelId="{60BA4241-2800-43C6-B4D0-EDB33E0A23DD}" type="sibTrans" cxnId="{EEDCB793-700A-413C-85F3-2C64EE8948BB}">
      <dgm:prSet/>
      <dgm:spPr/>
      <dgm:t>
        <a:bodyPr/>
        <a:lstStyle/>
        <a:p>
          <a:endParaRPr lang="zh-CN" altLang="en-US" sz="2800" b="1"/>
        </a:p>
      </dgm:t>
    </dgm:pt>
    <dgm:pt modelId="{15956124-03BC-4F0E-9DF2-E973367B8F54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kumimoji="1" lang="zh-CN" altLang="en-US" sz="2800" b="1" dirty="0" smtClean="0"/>
            <a:t>第五章 数组与指针</a:t>
          </a:r>
          <a:endParaRPr lang="zh-CN" altLang="en-US" sz="2800" b="1" dirty="0"/>
        </a:p>
      </dgm:t>
    </dgm:pt>
    <dgm:pt modelId="{FF9D093B-8232-447B-934E-37FF78E73821}" type="parTrans" cxnId="{FDCC26E1-10E2-4296-B8D0-2E68E8255BAF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 sz="2800" b="1"/>
        </a:p>
      </dgm:t>
    </dgm:pt>
    <dgm:pt modelId="{C3DA8D60-4B11-4E11-A28D-826839E4A507}" type="sibTrans" cxnId="{FDCC26E1-10E2-4296-B8D0-2E68E8255BAF}">
      <dgm:prSet/>
      <dgm:spPr/>
      <dgm:t>
        <a:bodyPr/>
        <a:lstStyle/>
        <a:p>
          <a:endParaRPr lang="zh-CN" altLang="en-US" sz="2800" b="1"/>
        </a:p>
      </dgm:t>
    </dgm:pt>
    <dgm:pt modelId="{7F0533EA-F54C-4ABC-874C-C8898FE8244C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zh-CN" altLang="en-US" sz="2800" b="1" dirty="0" smtClean="0"/>
            <a:t>第六章 函数</a:t>
          </a:r>
          <a:endParaRPr lang="zh-CN" altLang="en-US" sz="2800" b="1" dirty="0"/>
        </a:p>
      </dgm:t>
    </dgm:pt>
    <dgm:pt modelId="{F311FC4A-2C70-4C23-AD88-6DE5AFF9901C}" type="parTrans" cxnId="{B34EB589-6A31-4127-AC04-605DCA9A988C}">
      <dgm:prSet/>
      <dgm:spPr/>
      <dgm:t>
        <a:bodyPr/>
        <a:lstStyle/>
        <a:p>
          <a:endParaRPr lang="zh-CN" altLang="en-US"/>
        </a:p>
      </dgm:t>
    </dgm:pt>
    <dgm:pt modelId="{A71B3C6F-665D-4A14-A817-355A3309AEE2}" type="sibTrans" cxnId="{B34EB589-6A31-4127-AC04-605DCA9A988C}">
      <dgm:prSet/>
      <dgm:spPr/>
      <dgm:t>
        <a:bodyPr/>
        <a:lstStyle/>
        <a:p>
          <a:endParaRPr lang="zh-CN" altLang="en-US"/>
        </a:p>
      </dgm:t>
    </dgm:pt>
    <dgm:pt modelId="{D7859493-FA05-404D-B42E-26EFD7A22E3A}" type="pres">
      <dgm:prSet presAssocID="{5C7507AB-4C0C-4F73-800A-5EDAB799A78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5B3B85-85E1-4273-8FF4-313AFB4BF110}" type="pres">
      <dgm:prSet presAssocID="{BB94743B-2129-4C6A-AF0A-E4BC3358E902}" presName="centerShape" presStyleLbl="node0" presStyleIdx="0" presStyleCnt="1" custScaleX="120150" custScaleY="113853"/>
      <dgm:spPr/>
      <dgm:t>
        <a:bodyPr/>
        <a:lstStyle/>
        <a:p>
          <a:endParaRPr lang="zh-CN" altLang="en-US"/>
        </a:p>
      </dgm:t>
    </dgm:pt>
    <dgm:pt modelId="{62AAD89C-9BAA-42E3-80DC-07B8438B68D7}" type="pres">
      <dgm:prSet presAssocID="{8F52F68D-80A5-4E5C-A5D7-2F8C2CB09738}" presName="parTrans" presStyleLbl="bgSibTrans2D1" presStyleIdx="0" presStyleCnt="5" custScaleX="81257"/>
      <dgm:spPr/>
      <dgm:t>
        <a:bodyPr/>
        <a:lstStyle/>
        <a:p>
          <a:endParaRPr lang="zh-CN" altLang="en-US"/>
        </a:p>
      </dgm:t>
    </dgm:pt>
    <dgm:pt modelId="{44FCE40B-9A08-4A95-8B7D-BA4B2BE88089}" type="pres">
      <dgm:prSet presAssocID="{50798EBC-BAC5-4E93-AD18-256BB284F7F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A1897B-A08E-45B6-8EAA-B6F0CD01FD7C}" type="pres">
      <dgm:prSet presAssocID="{E05112E4-942B-4679-A492-AE914C1CA2CC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BA753D3E-BDE9-4037-8FAC-FC324FB6F6D8}" type="pres">
      <dgm:prSet presAssocID="{CDC47A79-ADD4-4144-8EDC-6E7F67B6313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EAD67B-C9D7-4EA9-8212-DA8F3690FEF9}" type="pres">
      <dgm:prSet presAssocID="{3FF73BE7-2C6C-49D9-BFAF-0959A6535ACE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3D41BA82-8168-4B03-86FE-C15249F1008F}" type="pres">
      <dgm:prSet presAssocID="{0C7158F1-7922-41A5-A935-F392F609C7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E752E-56E4-4C27-89B9-FE828E9CCE0C}" type="pres">
      <dgm:prSet presAssocID="{FF9D093B-8232-447B-934E-37FF78E73821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95AE70C7-D09E-4CD4-8737-28FFC15E680E}" type="pres">
      <dgm:prSet presAssocID="{15956124-03BC-4F0E-9DF2-E973367B8F5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539494-0577-443D-9D1A-128A080C6CBC}" type="pres">
      <dgm:prSet presAssocID="{F311FC4A-2C70-4C23-AD88-6DE5AFF9901C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949AC8E3-108A-458D-9F92-C7DE29D693CC}" type="pres">
      <dgm:prSet presAssocID="{7F0533EA-F54C-4ABC-874C-C8898FE8244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BCCE93-1D1C-45A5-B873-B8111FA136B0}" type="presOf" srcId="{BB94743B-2129-4C6A-AF0A-E4BC3358E902}" destId="{9B5B3B85-85E1-4273-8FF4-313AFB4BF110}" srcOrd="0" destOrd="0" presId="urn:microsoft.com/office/officeart/2005/8/layout/radial4"/>
    <dgm:cxn modelId="{EEDCB793-700A-413C-85F3-2C64EE8948BB}" srcId="{BB94743B-2129-4C6A-AF0A-E4BC3358E902}" destId="{0C7158F1-7922-41A5-A935-F392F609C7EE}" srcOrd="2" destOrd="0" parTransId="{3FF73BE7-2C6C-49D9-BFAF-0959A6535ACE}" sibTransId="{60BA4241-2800-43C6-B4D0-EDB33E0A23DD}"/>
    <dgm:cxn modelId="{2E28CB66-358E-435C-897F-C259C008F94C}" type="presOf" srcId="{5C7507AB-4C0C-4F73-800A-5EDAB799A782}" destId="{D7859493-FA05-404D-B42E-26EFD7A22E3A}" srcOrd="0" destOrd="0" presId="urn:microsoft.com/office/officeart/2005/8/layout/radial4"/>
    <dgm:cxn modelId="{3891D85E-243C-49AD-9EB4-5A6728F08EDB}" srcId="{5C7507AB-4C0C-4F73-800A-5EDAB799A782}" destId="{BB94743B-2129-4C6A-AF0A-E4BC3358E902}" srcOrd="0" destOrd="0" parTransId="{A59A5AF9-8BD2-4823-96F9-D75FA5416B00}" sibTransId="{577D9B34-7EA7-49CC-89EA-A56E91B02379}"/>
    <dgm:cxn modelId="{59E777A5-E219-4B54-ABFD-2D946D22F6C1}" srcId="{BB94743B-2129-4C6A-AF0A-E4BC3358E902}" destId="{CDC47A79-ADD4-4144-8EDC-6E7F67B63136}" srcOrd="1" destOrd="0" parTransId="{E05112E4-942B-4679-A492-AE914C1CA2CC}" sibTransId="{BD510B22-5777-4F43-B430-B586D603A017}"/>
    <dgm:cxn modelId="{E77A9F38-AB97-43B2-97E9-50542D283B1A}" type="presOf" srcId="{3FF73BE7-2C6C-49D9-BFAF-0959A6535ACE}" destId="{45EAD67B-C9D7-4EA9-8212-DA8F3690FEF9}" srcOrd="0" destOrd="0" presId="urn:microsoft.com/office/officeart/2005/8/layout/radial4"/>
    <dgm:cxn modelId="{FDCC26E1-10E2-4296-B8D0-2E68E8255BAF}" srcId="{BB94743B-2129-4C6A-AF0A-E4BC3358E902}" destId="{15956124-03BC-4F0E-9DF2-E973367B8F54}" srcOrd="3" destOrd="0" parTransId="{FF9D093B-8232-447B-934E-37FF78E73821}" sibTransId="{C3DA8D60-4B11-4E11-A28D-826839E4A507}"/>
    <dgm:cxn modelId="{AEF487E8-7DFF-4656-B0DB-B42EC9E6CE9B}" type="presOf" srcId="{0C7158F1-7922-41A5-A935-F392F609C7EE}" destId="{3D41BA82-8168-4B03-86FE-C15249F1008F}" srcOrd="0" destOrd="0" presId="urn:microsoft.com/office/officeart/2005/8/layout/radial4"/>
    <dgm:cxn modelId="{AC1565E0-F63F-46E7-93C4-E5E7E70A211D}" type="presOf" srcId="{E05112E4-942B-4679-A492-AE914C1CA2CC}" destId="{61A1897B-A08E-45B6-8EAA-B6F0CD01FD7C}" srcOrd="0" destOrd="0" presId="urn:microsoft.com/office/officeart/2005/8/layout/radial4"/>
    <dgm:cxn modelId="{AEB6C026-3304-4606-AF33-096EA57EE1A3}" type="presOf" srcId="{8F52F68D-80A5-4E5C-A5D7-2F8C2CB09738}" destId="{62AAD89C-9BAA-42E3-80DC-07B8438B68D7}" srcOrd="0" destOrd="0" presId="urn:microsoft.com/office/officeart/2005/8/layout/radial4"/>
    <dgm:cxn modelId="{3166BAFA-8F3D-44A0-AF03-BC4B710383F3}" type="presOf" srcId="{15956124-03BC-4F0E-9DF2-E973367B8F54}" destId="{95AE70C7-D09E-4CD4-8737-28FFC15E680E}" srcOrd="0" destOrd="0" presId="urn:microsoft.com/office/officeart/2005/8/layout/radial4"/>
    <dgm:cxn modelId="{F82D8A28-80C1-4965-B2A6-CAEC76209B5F}" srcId="{BB94743B-2129-4C6A-AF0A-E4BC3358E902}" destId="{50798EBC-BAC5-4E93-AD18-256BB284F7FB}" srcOrd="0" destOrd="0" parTransId="{8F52F68D-80A5-4E5C-A5D7-2F8C2CB09738}" sibTransId="{15EF9B30-1F9A-45C8-BEC1-E69E22F85555}"/>
    <dgm:cxn modelId="{837E0416-8AE7-4806-A796-1D968C06EA95}" type="presOf" srcId="{50798EBC-BAC5-4E93-AD18-256BB284F7FB}" destId="{44FCE40B-9A08-4A95-8B7D-BA4B2BE88089}" srcOrd="0" destOrd="0" presId="urn:microsoft.com/office/officeart/2005/8/layout/radial4"/>
    <dgm:cxn modelId="{3356F497-99CC-4310-9EDB-5559659752C4}" type="presOf" srcId="{CDC47A79-ADD4-4144-8EDC-6E7F67B63136}" destId="{BA753D3E-BDE9-4037-8FAC-FC324FB6F6D8}" srcOrd="0" destOrd="0" presId="urn:microsoft.com/office/officeart/2005/8/layout/radial4"/>
    <dgm:cxn modelId="{B34EB589-6A31-4127-AC04-605DCA9A988C}" srcId="{BB94743B-2129-4C6A-AF0A-E4BC3358E902}" destId="{7F0533EA-F54C-4ABC-874C-C8898FE8244C}" srcOrd="4" destOrd="0" parTransId="{F311FC4A-2C70-4C23-AD88-6DE5AFF9901C}" sibTransId="{A71B3C6F-665D-4A14-A817-355A3309AEE2}"/>
    <dgm:cxn modelId="{02F43049-0E06-451F-B203-476D9DEC1A53}" type="presOf" srcId="{7F0533EA-F54C-4ABC-874C-C8898FE8244C}" destId="{949AC8E3-108A-458D-9F92-C7DE29D693CC}" srcOrd="0" destOrd="0" presId="urn:microsoft.com/office/officeart/2005/8/layout/radial4"/>
    <dgm:cxn modelId="{BC7202BA-2A7A-423D-9B35-EB88B6F94A48}" type="presOf" srcId="{FF9D093B-8232-447B-934E-37FF78E73821}" destId="{FDDE752E-56E4-4C27-89B9-FE828E9CCE0C}" srcOrd="0" destOrd="0" presId="urn:microsoft.com/office/officeart/2005/8/layout/radial4"/>
    <dgm:cxn modelId="{BEB33E17-0184-4E01-96DA-A2DA948B2291}" type="presOf" srcId="{F311FC4A-2C70-4C23-AD88-6DE5AFF9901C}" destId="{E5539494-0577-443D-9D1A-128A080C6CBC}" srcOrd="0" destOrd="0" presId="urn:microsoft.com/office/officeart/2005/8/layout/radial4"/>
    <dgm:cxn modelId="{58C9A3F2-0E49-4230-97D8-E9E35868DE69}" type="presParOf" srcId="{D7859493-FA05-404D-B42E-26EFD7A22E3A}" destId="{9B5B3B85-85E1-4273-8FF4-313AFB4BF110}" srcOrd="0" destOrd="0" presId="urn:microsoft.com/office/officeart/2005/8/layout/radial4"/>
    <dgm:cxn modelId="{9F30E034-504D-4AF4-94C4-0C34AD26D7DB}" type="presParOf" srcId="{D7859493-FA05-404D-B42E-26EFD7A22E3A}" destId="{62AAD89C-9BAA-42E3-80DC-07B8438B68D7}" srcOrd="1" destOrd="0" presId="urn:microsoft.com/office/officeart/2005/8/layout/radial4"/>
    <dgm:cxn modelId="{713E686D-9AEA-4A1D-90EF-014F97FA75BB}" type="presParOf" srcId="{D7859493-FA05-404D-B42E-26EFD7A22E3A}" destId="{44FCE40B-9A08-4A95-8B7D-BA4B2BE88089}" srcOrd="2" destOrd="0" presId="urn:microsoft.com/office/officeart/2005/8/layout/radial4"/>
    <dgm:cxn modelId="{66BF6CA3-1E0E-401C-B5D1-42A08FF52CEC}" type="presParOf" srcId="{D7859493-FA05-404D-B42E-26EFD7A22E3A}" destId="{61A1897B-A08E-45B6-8EAA-B6F0CD01FD7C}" srcOrd="3" destOrd="0" presId="urn:microsoft.com/office/officeart/2005/8/layout/radial4"/>
    <dgm:cxn modelId="{170BDF3F-825B-4941-97AA-E20B64ECE8A0}" type="presParOf" srcId="{D7859493-FA05-404D-B42E-26EFD7A22E3A}" destId="{BA753D3E-BDE9-4037-8FAC-FC324FB6F6D8}" srcOrd="4" destOrd="0" presId="urn:microsoft.com/office/officeart/2005/8/layout/radial4"/>
    <dgm:cxn modelId="{D23F72FB-712C-4DEA-8639-59B8F97BC321}" type="presParOf" srcId="{D7859493-FA05-404D-B42E-26EFD7A22E3A}" destId="{45EAD67B-C9D7-4EA9-8212-DA8F3690FEF9}" srcOrd="5" destOrd="0" presId="urn:microsoft.com/office/officeart/2005/8/layout/radial4"/>
    <dgm:cxn modelId="{E46C4F62-B02C-424C-94B5-6FDFB0DEADA6}" type="presParOf" srcId="{D7859493-FA05-404D-B42E-26EFD7A22E3A}" destId="{3D41BA82-8168-4B03-86FE-C15249F1008F}" srcOrd="6" destOrd="0" presId="urn:microsoft.com/office/officeart/2005/8/layout/radial4"/>
    <dgm:cxn modelId="{46EB6598-E944-45A1-A29C-D9C269AC694C}" type="presParOf" srcId="{D7859493-FA05-404D-B42E-26EFD7A22E3A}" destId="{FDDE752E-56E4-4C27-89B9-FE828E9CCE0C}" srcOrd="7" destOrd="0" presId="urn:microsoft.com/office/officeart/2005/8/layout/radial4"/>
    <dgm:cxn modelId="{0AB2315C-8A28-455A-90A8-72F4F095ABF1}" type="presParOf" srcId="{D7859493-FA05-404D-B42E-26EFD7A22E3A}" destId="{95AE70C7-D09E-4CD4-8737-28FFC15E680E}" srcOrd="8" destOrd="0" presId="urn:microsoft.com/office/officeart/2005/8/layout/radial4"/>
    <dgm:cxn modelId="{149A6E69-9A2E-40A7-BCEA-10941394B670}" type="presParOf" srcId="{D7859493-FA05-404D-B42E-26EFD7A22E3A}" destId="{E5539494-0577-443D-9D1A-128A080C6CBC}" srcOrd="9" destOrd="0" presId="urn:microsoft.com/office/officeart/2005/8/layout/radial4"/>
    <dgm:cxn modelId="{A6F8F2F5-C6A9-4AE7-980C-001D00172989}" type="presParOf" srcId="{D7859493-FA05-404D-B42E-26EFD7A22E3A}" destId="{949AC8E3-108A-458D-9F92-C7DE29D693CC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0C886D-919C-4C4B-92D6-4FBDBA324002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soft" dir="t">
            <a:rot lat="0" lon="0" rev="0"/>
          </a:lightRig>
        </a:scene3d>
      </dgm:spPr>
      <dgm:t>
        <a:bodyPr/>
        <a:lstStyle/>
        <a:p>
          <a:endParaRPr lang="zh-CN" altLang="en-US"/>
        </a:p>
      </dgm:t>
    </dgm:pt>
    <dgm:pt modelId="{ACE36BB0-A56B-4B31-BD11-55195C2BFD67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C00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kumimoji="1"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面向对象程序设计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0BAAE7-C482-40EE-B483-EC77F265AE50}" type="parTrans" cxnId="{F4107E10-E353-4CC5-8485-1F7D7C2BA9FC}">
      <dgm:prSet/>
      <dgm:spPr/>
      <dgm:t>
        <a:bodyPr/>
        <a:lstStyle/>
        <a:p>
          <a:endParaRPr lang="zh-CN" altLang="en-US" sz="2800"/>
        </a:p>
      </dgm:t>
    </dgm:pt>
    <dgm:pt modelId="{E326F2D2-0B80-410F-8016-F904D00C7200}" type="sibTrans" cxnId="{F4107E10-E353-4CC5-8485-1F7D7C2BA9FC}">
      <dgm:prSet/>
      <dgm:spPr/>
      <dgm:t>
        <a:bodyPr/>
        <a:lstStyle/>
        <a:p>
          <a:endParaRPr lang="zh-CN" altLang="en-US" sz="2800"/>
        </a:p>
      </dgm:t>
    </dgm:pt>
    <dgm:pt modelId="{5104A495-47CD-430B-BF40-9B22A52729B6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kumimoji="1" lang="zh-CN" altLang="en-US" sz="2800" b="1" dirty="0" smtClean="0"/>
            <a:t>第七章 </a:t>
          </a:r>
          <a:endParaRPr kumimoji="1" lang="en-US" altLang="zh-CN" sz="2800" b="1" dirty="0" smtClean="0"/>
        </a:p>
        <a:p>
          <a:pPr rtl="0"/>
          <a:r>
            <a:rPr kumimoji="1" lang="zh-CN" altLang="en-US" sz="2800" b="1" dirty="0" smtClean="0"/>
            <a:t>类、继承与多态</a:t>
          </a:r>
          <a:endParaRPr lang="zh-CN" altLang="en-US" sz="2800" dirty="0"/>
        </a:p>
      </dgm:t>
    </dgm:pt>
    <dgm:pt modelId="{F0BA074E-F02C-4A86-9867-D19804AFF564}" type="parTrans" cxnId="{39ABAA92-5C96-4E7D-A33E-D2060D0A10A6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zh-CN" altLang="en-US" sz="2800"/>
        </a:p>
      </dgm:t>
    </dgm:pt>
    <dgm:pt modelId="{91705566-B557-4665-A13A-42B124534FBD}" type="sibTrans" cxnId="{39ABAA92-5C96-4E7D-A33E-D2060D0A10A6}">
      <dgm:prSet/>
      <dgm:spPr/>
      <dgm:t>
        <a:bodyPr/>
        <a:lstStyle/>
        <a:p>
          <a:endParaRPr lang="zh-CN" altLang="en-US" sz="2800"/>
        </a:p>
      </dgm:t>
    </dgm:pt>
    <dgm:pt modelId="{87B7B318-078F-4C78-B411-150667CB49F8}" type="pres">
      <dgm:prSet presAssocID="{2A0C886D-919C-4C4B-92D6-4FBDBA32400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F6A0D1-06DB-4A2B-9FEC-72A39F168C39}" type="pres">
      <dgm:prSet presAssocID="{ACE36BB0-A56B-4B31-BD11-55195C2BFD67}" presName="centerShape" presStyleLbl="node0" presStyleIdx="0" presStyleCnt="1" custScaleX="122533" custScaleY="112449" custLinFactNeighborX="35455" custLinFactNeighborY="-5682"/>
      <dgm:spPr/>
      <dgm:t>
        <a:bodyPr/>
        <a:lstStyle/>
        <a:p>
          <a:endParaRPr lang="zh-CN" altLang="en-US"/>
        </a:p>
      </dgm:t>
    </dgm:pt>
    <dgm:pt modelId="{DC6762D5-D38E-473A-AD2E-5319D86F591A}" type="pres">
      <dgm:prSet presAssocID="{F0BA074E-F02C-4A86-9867-D19804AFF564}" presName="parTrans" presStyleLbl="bgSibTrans2D1" presStyleIdx="0" presStyleCnt="1" custScaleX="48978" custLinFactNeighborX="40457" custLinFactNeighborY="-8864"/>
      <dgm:spPr/>
      <dgm:t>
        <a:bodyPr/>
        <a:lstStyle/>
        <a:p>
          <a:endParaRPr lang="zh-CN" altLang="en-US"/>
        </a:p>
      </dgm:t>
    </dgm:pt>
    <dgm:pt modelId="{6A05D3CD-1827-4F8F-A9D2-A03FDC9BB582}" type="pres">
      <dgm:prSet presAssocID="{5104A495-47CD-430B-BF40-9B22A52729B6}" presName="node" presStyleLbl="node1" presStyleIdx="0" presStyleCnt="1" custScaleX="181198" custRadScaleRad="118673" custRadScaleInc="-246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ABAA92-5C96-4E7D-A33E-D2060D0A10A6}" srcId="{ACE36BB0-A56B-4B31-BD11-55195C2BFD67}" destId="{5104A495-47CD-430B-BF40-9B22A52729B6}" srcOrd="0" destOrd="0" parTransId="{F0BA074E-F02C-4A86-9867-D19804AFF564}" sibTransId="{91705566-B557-4665-A13A-42B124534FBD}"/>
    <dgm:cxn modelId="{1FC6FE69-F45A-4A0D-B3B5-23D8CC1D2C7B}" type="presOf" srcId="{F0BA074E-F02C-4A86-9867-D19804AFF564}" destId="{DC6762D5-D38E-473A-AD2E-5319D86F591A}" srcOrd="0" destOrd="0" presId="urn:microsoft.com/office/officeart/2005/8/layout/radial4"/>
    <dgm:cxn modelId="{920884DD-491F-48C7-80CA-63D4E90370AE}" type="presOf" srcId="{2A0C886D-919C-4C4B-92D6-4FBDBA324002}" destId="{87B7B318-078F-4C78-B411-150667CB49F8}" srcOrd="0" destOrd="0" presId="urn:microsoft.com/office/officeart/2005/8/layout/radial4"/>
    <dgm:cxn modelId="{0357ED2D-4E65-41B4-BAD9-EF9BAC68E036}" type="presOf" srcId="{5104A495-47CD-430B-BF40-9B22A52729B6}" destId="{6A05D3CD-1827-4F8F-A9D2-A03FDC9BB582}" srcOrd="0" destOrd="0" presId="urn:microsoft.com/office/officeart/2005/8/layout/radial4"/>
    <dgm:cxn modelId="{F4107E10-E353-4CC5-8485-1F7D7C2BA9FC}" srcId="{2A0C886D-919C-4C4B-92D6-4FBDBA324002}" destId="{ACE36BB0-A56B-4B31-BD11-55195C2BFD67}" srcOrd="0" destOrd="0" parTransId="{520BAAE7-C482-40EE-B483-EC77F265AE50}" sibTransId="{E326F2D2-0B80-410F-8016-F904D00C7200}"/>
    <dgm:cxn modelId="{1DD24FB9-728F-4CD2-8494-D10DDA40E4B5}" type="presOf" srcId="{ACE36BB0-A56B-4B31-BD11-55195C2BFD67}" destId="{0AF6A0D1-06DB-4A2B-9FEC-72A39F168C39}" srcOrd="0" destOrd="0" presId="urn:microsoft.com/office/officeart/2005/8/layout/radial4"/>
    <dgm:cxn modelId="{80479DAB-3BB1-4E5A-9940-066E3A2238B8}" type="presParOf" srcId="{87B7B318-078F-4C78-B411-150667CB49F8}" destId="{0AF6A0D1-06DB-4A2B-9FEC-72A39F168C39}" srcOrd="0" destOrd="0" presId="urn:microsoft.com/office/officeart/2005/8/layout/radial4"/>
    <dgm:cxn modelId="{25E4E5FC-B894-4E46-9DBC-590B13DC651E}" type="presParOf" srcId="{87B7B318-078F-4C78-B411-150667CB49F8}" destId="{DC6762D5-D38E-473A-AD2E-5319D86F591A}" srcOrd="1" destOrd="0" presId="urn:microsoft.com/office/officeart/2005/8/layout/radial4"/>
    <dgm:cxn modelId="{5D2843A6-3537-4C13-A398-F3D23C929BC4}" type="presParOf" srcId="{87B7B318-078F-4C78-B411-150667CB49F8}" destId="{6A05D3CD-1827-4F8F-A9D2-A03FDC9BB58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08C22-BEEB-4718-84C6-6C5B506C6321}">
      <dsp:nvSpPr>
        <dsp:cNvPr id="0" name=""/>
        <dsp:cNvSpPr/>
      </dsp:nvSpPr>
      <dsp:spPr>
        <a:xfrm>
          <a:off x="2184" y="658827"/>
          <a:ext cx="2004375" cy="1202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 sz="3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408" y="694051"/>
        <a:ext cx="1933927" cy="1132177"/>
      </dsp:txXfrm>
    </dsp:sp>
    <dsp:sp modelId="{1E030628-F7FF-4E87-90A4-4DD8A9828D1F}">
      <dsp:nvSpPr>
        <dsp:cNvPr id="0" name=""/>
        <dsp:cNvSpPr/>
      </dsp:nvSpPr>
      <dsp:spPr>
        <a:xfrm>
          <a:off x="2206997" y="1011597"/>
          <a:ext cx="424927" cy="497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6997" y="1111014"/>
        <a:ext cx="297449" cy="298251"/>
      </dsp:txXfrm>
    </dsp:sp>
    <dsp:sp modelId="{6C5238DF-F740-471E-A57B-FED190FC6CCA}">
      <dsp:nvSpPr>
        <dsp:cNvPr id="0" name=""/>
        <dsp:cNvSpPr/>
      </dsp:nvSpPr>
      <dsp:spPr>
        <a:xfrm>
          <a:off x="2808309" y="188360"/>
          <a:ext cx="2232252" cy="2143558"/>
        </a:xfrm>
        <a:prstGeom prst="ellipse">
          <a:avLst/>
        </a:prstGeom>
        <a:solidFill>
          <a:srgbClr val="7030A0"/>
        </a:solidFill>
        <a:ln w="381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endParaRPr lang="zh-CN" sz="3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5215" y="502277"/>
        <a:ext cx="1578440" cy="1515724"/>
      </dsp:txXfrm>
    </dsp:sp>
    <dsp:sp modelId="{A569A1D4-5FFA-4DD4-9C7A-6EC0AD36A72E}">
      <dsp:nvSpPr>
        <dsp:cNvPr id="0" name=""/>
        <dsp:cNvSpPr/>
      </dsp:nvSpPr>
      <dsp:spPr>
        <a:xfrm>
          <a:off x="5240999" y="1011597"/>
          <a:ext cx="424927" cy="497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0999" y="1111014"/>
        <a:ext cx="297449" cy="298251"/>
      </dsp:txXfrm>
    </dsp:sp>
    <dsp:sp modelId="{04E4B25B-B4A1-48A6-B62D-587FAB4A8F24}">
      <dsp:nvSpPr>
        <dsp:cNvPr id="0" name=""/>
        <dsp:cNvSpPr/>
      </dsp:nvSpPr>
      <dsp:spPr>
        <a:xfrm>
          <a:off x="5842312" y="658827"/>
          <a:ext cx="2004375" cy="1202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3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程序</a:t>
          </a:r>
          <a:endParaRPr lang="zh-CN" sz="3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7536" y="694051"/>
        <a:ext cx="1933927" cy="1132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B3B85-85E1-4273-8FF4-313AFB4BF110}">
      <dsp:nvSpPr>
        <dsp:cNvPr id="0" name=""/>
        <dsp:cNvSpPr/>
      </dsp:nvSpPr>
      <dsp:spPr>
        <a:xfrm>
          <a:off x="2736301" y="2381985"/>
          <a:ext cx="2299797" cy="2179266"/>
        </a:xfrm>
        <a:prstGeom prst="ellipse">
          <a:avLst/>
        </a:prstGeom>
        <a:solidFill>
          <a:schemeClr val="accent2"/>
        </a:solidFill>
        <a:ln w="381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1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面向过程程序设计</a:t>
          </a:r>
          <a:endParaRPr lang="zh-CN" altLang="en-US" sz="2800" b="1" kern="1200" dirty="0">
            <a:solidFill>
              <a:schemeClr val="tx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098" y="2701131"/>
        <a:ext cx="1626203" cy="1540974"/>
      </dsp:txXfrm>
    </dsp:sp>
    <dsp:sp modelId="{62AAD89C-9BAA-42E3-80DC-07B8438B68D7}">
      <dsp:nvSpPr>
        <dsp:cNvPr id="0" name=""/>
        <dsp:cNvSpPr/>
      </dsp:nvSpPr>
      <dsp:spPr>
        <a:xfrm rot="10800000">
          <a:off x="1223483" y="3198858"/>
          <a:ext cx="1274533" cy="5455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FCE40B-9A08-4A95-8B7D-BA4B2BE88089}">
      <dsp:nvSpPr>
        <dsp:cNvPr id="0" name=""/>
        <dsp:cNvSpPr/>
      </dsp:nvSpPr>
      <dsp:spPr>
        <a:xfrm>
          <a:off x="167289" y="2744258"/>
          <a:ext cx="1818400" cy="145472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2800" b="1" kern="1200" dirty="0" smtClean="0"/>
            <a:t>第</a:t>
          </a:r>
          <a:r>
            <a:rPr kumimoji="1" lang="zh-CN" altLang="en-US" sz="2800" b="1" kern="1200" dirty="0" smtClean="0"/>
            <a:t>二</a:t>
          </a:r>
          <a:r>
            <a:rPr kumimoji="1" lang="zh-CN" sz="2800" b="1" kern="1200" dirty="0" smtClean="0"/>
            <a:t>章 </a:t>
          </a:r>
          <a:r>
            <a:rPr kumimoji="1" lang="en-US" sz="2800" b="1" kern="1200" dirty="0" err="1" smtClean="0"/>
            <a:t>c++</a:t>
          </a:r>
          <a:r>
            <a:rPr kumimoji="1" lang="zh-CN" sz="2800" b="1" kern="1200" dirty="0" smtClean="0"/>
            <a:t>基础知识</a:t>
          </a:r>
          <a:endParaRPr lang="zh-CN" sz="2800" b="1" kern="1200" dirty="0"/>
        </a:p>
      </dsp:txBody>
      <dsp:txXfrm>
        <a:off x="209896" y="2786865"/>
        <a:ext cx="1733186" cy="1369506"/>
      </dsp:txXfrm>
    </dsp:sp>
    <dsp:sp modelId="{61A1897B-A08E-45B6-8EAA-B6F0CD01FD7C}">
      <dsp:nvSpPr>
        <dsp:cNvPr id="0" name=""/>
        <dsp:cNvSpPr/>
      </dsp:nvSpPr>
      <dsp:spPr>
        <a:xfrm rot="13500000">
          <a:off x="1665391" y="1777123"/>
          <a:ext cx="1598146" cy="5455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753D3E-BDE9-4037-8FAC-FC324FB6F6D8}">
      <dsp:nvSpPr>
        <dsp:cNvPr id="0" name=""/>
        <dsp:cNvSpPr/>
      </dsp:nvSpPr>
      <dsp:spPr>
        <a:xfrm>
          <a:off x="990234" y="757493"/>
          <a:ext cx="1818400" cy="145472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1" kern="1200" dirty="0" smtClean="0"/>
            <a:t>第三章 分支结构</a:t>
          </a:r>
          <a:endParaRPr lang="zh-CN" altLang="en-US" sz="2800" b="1" kern="1200" dirty="0"/>
        </a:p>
      </dsp:txBody>
      <dsp:txXfrm>
        <a:off x="1032841" y="800100"/>
        <a:ext cx="1733186" cy="1369506"/>
      </dsp:txXfrm>
    </dsp:sp>
    <dsp:sp modelId="{45EAD67B-C9D7-4EA9-8212-DA8F3690FEF9}">
      <dsp:nvSpPr>
        <dsp:cNvPr id="0" name=""/>
        <dsp:cNvSpPr/>
      </dsp:nvSpPr>
      <dsp:spPr>
        <a:xfrm rot="16200000">
          <a:off x="3073463" y="1201884"/>
          <a:ext cx="1625472" cy="5455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41BA82-8168-4B03-86FE-C15249F1008F}">
      <dsp:nvSpPr>
        <dsp:cNvPr id="0" name=""/>
        <dsp:cNvSpPr/>
      </dsp:nvSpPr>
      <dsp:spPr>
        <a:xfrm>
          <a:off x="2976999" y="-65451"/>
          <a:ext cx="1818400" cy="145472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1" kern="1200" dirty="0" smtClean="0"/>
            <a:t>第四章 循环结构</a:t>
          </a:r>
          <a:endParaRPr lang="zh-CN" altLang="en-US" sz="2800" b="1" kern="1200" dirty="0"/>
        </a:p>
      </dsp:txBody>
      <dsp:txXfrm>
        <a:off x="3019606" y="-22844"/>
        <a:ext cx="1733186" cy="1369506"/>
      </dsp:txXfrm>
    </dsp:sp>
    <dsp:sp modelId="{FDDE752E-56E4-4C27-89B9-FE828E9CCE0C}">
      <dsp:nvSpPr>
        <dsp:cNvPr id="0" name=""/>
        <dsp:cNvSpPr/>
      </dsp:nvSpPr>
      <dsp:spPr>
        <a:xfrm rot="18900000">
          <a:off x="4508861" y="1777123"/>
          <a:ext cx="1598146" cy="5455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AE70C7-D09E-4CD4-8737-28FFC15E680E}">
      <dsp:nvSpPr>
        <dsp:cNvPr id="0" name=""/>
        <dsp:cNvSpPr/>
      </dsp:nvSpPr>
      <dsp:spPr>
        <a:xfrm>
          <a:off x="4963765" y="757493"/>
          <a:ext cx="1818400" cy="145472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1" kern="1200" dirty="0" smtClean="0"/>
            <a:t>第五章 数组与指针</a:t>
          </a:r>
          <a:endParaRPr lang="zh-CN" altLang="en-US" sz="2800" b="1" kern="1200" dirty="0"/>
        </a:p>
      </dsp:txBody>
      <dsp:txXfrm>
        <a:off x="5006372" y="800100"/>
        <a:ext cx="1733186" cy="1369506"/>
      </dsp:txXfrm>
    </dsp:sp>
    <dsp:sp modelId="{E5539494-0577-443D-9D1A-128A080C6CBC}">
      <dsp:nvSpPr>
        <dsp:cNvPr id="0" name=""/>
        <dsp:cNvSpPr/>
      </dsp:nvSpPr>
      <dsp:spPr>
        <a:xfrm>
          <a:off x="5127388" y="3198858"/>
          <a:ext cx="1568521" cy="5455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9AC8E3-108A-458D-9F92-C7DE29D693CC}">
      <dsp:nvSpPr>
        <dsp:cNvPr id="0" name=""/>
        <dsp:cNvSpPr/>
      </dsp:nvSpPr>
      <dsp:spPr>
        <a:xfrm>
          <a:off x="5786710" y="2744258"/>
          <a:ext cx="1818400" cy="145472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第六章 函数</a:t>
          </a:r>
          <a:endParaRPr lang="zh-CN" altLang="en-US" sz="2800" b="1" kern="1200" dirty="0"/>
        </a:p>
      </dsp:txBody>
      <dsp:txXfrm>
        <a:off x="5829317" y="2786865"/>
        <a:ext cx="1733186" cy="1369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6A0D1-06DB-4A2B-9FEC-72A39F168C39}">
      <dsp:nvSpPr>
        <dsp:cNvPr id="0" name=""/>
        <dsp:cNvSpPr/>
      </dsp:nvSpPr>
      <dsp:spPr>
        <a:xfrm>
          <a:off x="4032438" y="1584166"/>
          <a:ext cx="2406129" cy="2208113"/>
        </a:xfrm>
        <a:prstGeom prst="ellipse">
          <a:avLst/>
        </a:prstGeom>
        <a:solidFill>
          <a:srgbClr val="C00000"/>
        </a:solidFill>
        <a:ln w="38100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面向对象程序设计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84807" y="1907537"/>
        <a:ext cx="1701391" cy="1561371"/>
      </dsp:txXfrm>
    </dsp:sp>
    <dsp:sp modelId="{DC6762D5-D38E-473A-AD2E-5319D86F591A}">
      <dsp:nvSpPr>
        <dsp:cNvPr id="0" name=""/>
        <dsp:cNvSpPr/>
      </dsp:nvSpPr>
      <dsp:spPr>
        <a:xfrm rot="12327831">
          <a:off x="3300781" y="1246025"/>
          <a:ext cx="1233163" cy="5596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05D3CD-1827-4F8F-A9D2-A03FDC9BB582}">
      <dsp:nvSpPr>
        <dsp:cNvPr id="0" name=""/>
        <dsp:cNvSpPr/>
      </dsp:nvSpPr>
      <dsp:spPr>
        <a:xfrm>
          <a:off x="72036" y="288011"/>
          <a:ext cx="3380203" cy="149238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  <a:scene3d>
          <a:camera prst="orthographicFront">
            <a:rot lat="0" lon="0" rev="0"/>
          </a:camera>
          <a:lightRig rig="soft" dir="t">
            <a:rot lat="0" lon="0" rev="0"/>
          </a:lightRig>
        </a:scene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1" kern="1200" dirty="0" smtClean="0"/>
            <a:t>第七章 </a:t>
          </a:r>
          <a:endParaRPr kumimoji="1" lang="en-US" altLang="zh-CN" sz="2800" b="1" kern="1200" dirty="0" smtClean="0"/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800" b="1" kern="1200" dirty="0" smtClean="0"/>
            <a:t>类、继承与多态</a:t>
          </a:r>
          <a:endParaRPr lang="zh-CN" altLang="en-US" sz="2800" kern="1200" dirty="0"/>
        </a:p>
      </dsp:txBody>
      <dsp:txXfrm>
        <a:off x="115746" y="331721"/>
        <a:ext cx="3292783" cy="140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C0C91EF-EA8C-4546-B8D4-65C43E11C549}" type="datetimeFigureOut">
              <a:rPr lang="zh-CN" altLang="en-US"/>
              <a:pPr>
                <a:defRPr/>
              </a:pPr>
              <a:t>2015/3/12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564FD2-A023-4729-BAB1-0ECCC0D629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75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38F8F-17F5-4DDF-BC88-11DBD988847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ea typeface="宋体" pitchFamily="2" charset="-122"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01" y="6232525"/>
            <a:ext cx="87788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667000"/>
            <a:ext cx="6172200" cy="1470025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91000"/>
            <a:ext cx="64008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10795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37325"/>
            <a:ext cx="2895600" cy="320675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37325"/>
            <a:ext cx="2133600" cy="320675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409FDF72-0230-4A8B-AEE1-B0F08B2D1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50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8CFEB-2FBC-4A5A-BF11-B98DA7CA15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5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B4AE8-8B3E-4F7C-9466-7E9E4DC65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89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CB645-FECA-4BDC-BE44-198B9ACBF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47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CBF96-73B3-4340-A809-56DE7AFDC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46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21CF1-4F63-4232-8F31-F2A301E576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78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DEDFC-F816-40A7-8A5C-0137C17180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3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44DAB-E092-4E65-B9D2-452DCEDE6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70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1516D-ECF9-46FA-BED2-9E717331F3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5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7280A-4091-43F1-99C3-8C637F7FF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20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D9237-2A1A-4726-856D-719AE92D0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83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77888" y="419100"/>
            <a:ext cx="701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109538" y="6573838"/>
            <a:ext cx="213360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网络与计算中心</a:t>
            </a:r>
            <a:endParaRPr lang="en-US" altLang="zh-CN"/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73838"/>
            <a:ext cx="289560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73838"/>
            <a:ext cx="213360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8C35196-5164-4254-AE01-7DBD91723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white">
          <a:xfrm>
            <a:off x="7620000" y="685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i="1" smtClean="0">
                <a:solidFill>
                  <a:schemeClr val="bg1"/>
                </a:solidFill>
                <a:latin typeface="Arial Black" pitchFamily="34" charset="0"/>
                <a:ea typeface="宋体" pitchFamily="2" charset="-122"/>
              </a:rPr>
              <a:t>LOGO</a:t>
            </a:r>
          </a:p>
        </p:txBody>
      </p:sp>
      <p:pic>
        <p:nvPicPr>
          <p:cNvPr id="1035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02" y="6219825"/>
            <a:ext cx="87788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6" r:id="rId10"/>
    <p:sldLayoutId id="21474837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smtClean="0">
                <a:solidFill>
                  <a:schemeClr val="bg1"/>
                </a:solidFill>
                <a:ea typeface="宋体" pitchFamily="2" charset="-122"/>
              </a:rPr>
              <a:t>网络与计算中心</a:t>
            </a:r>
            <a:endParaRPr lang="en-US" altLang="zh-CN" sz="120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7107" y="2780928"/>
            <a:ext cx="5938986" cy="178395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i="0" dirty="0" smtClean="0">
                <a:ea typeface="宋体" pitchFamily="2" charset="-122"/>
              </a:rPr>
              <a:t>计算机与程序设计基础</a:t>
            </a:r>
            <a:r>
              <a:rPr lang="en-US" altLang="zh-CN" b="1" i="0" dirty="0" smtClean="0">
                <a:ea typeface="宋体" pitchFamily="2" charset="-122"/>
              </a:rPr>
              <a:t/>
            </a:r>
            <a:br>
              <a:rPr lang="en-US" altLang="zh-CN" b="1" i="0" dirty="0" smtClean="0">
                <a:ea typeface="宋体" pitchFamily="2" charset="-122"/>
              </a:rPr>
            </a:br>
            <a:r>
              <a:rPr lang="zh-CN" altLang="en-US" b="1" i="0" dirty="0" smtClean="0">
                <a:ea typeface="宋体" pitchFamily="2" charset="-122"/>
              </a:rPr>
              <a:t>（</a:t>
            </a:r>
            <a:r>
              <a:rPr lang="en-US" altLang="zh-CN" b="1" i="0" dirty="0" smtClean="0">
                <a:ea typeface="宋体" pitchFamily="2" charset="-122"/>
              </a:rPr>
              <a:t>C++</a:t>
            </a:r>
            <a:r>
              <a:rPr lang="zh-CN" altLang="en-US" b="1" i="0" dirty="0" smtClean="0">
                <a:ea typeface="宋体" pitchFamily="2" charset="-122"/>
              </a:rPr>
              <a:t>）</a:t>
            </a:r>
            <a:endParaRPr lang="en-US" altLang="zh-CN" b="1" i="0" dirty="0" smtClean="0">
              <a:ea typeface="宋体" pitchFamily="2" charset="-12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4241800" y="1981200"/>
            <a:ext cx="304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4622800" y="1981200"/>
            <a:ext cx="3048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4241800" y="2362200"/>
            <a:ext cx="3048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622800" y="2362200"/>
            <a:ext cx="304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42" name="Rectangle 18"/>
          <p:cNvSpPr>
            <a:spLocks noChangeArrowheads="1"/>
          </p:cNvSpPr>
          <p:nvPr/>
        </p:nvSpPr>
        <p:spPr bwMode="auto">
          <a:xfrm>
            <a:off x="3635375" y="979488"/>
            <a:ext cx="4248992" cy="1816769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glow rad="101600">
              <a:srgbClr val="00B0F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82641" name="Rectangle 17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b="1" dirty="0"/>
              <a:t>C++</a:t>
            </a:r>
            <a:r>
              <a:rPr lang="zh-CN" altLang="en-US" b="1" dirty="0"/>
              <a:t>中的数据类型</a:t>
            </a:r>
            <a:r>
              <a:rPr lang="en-US" altLang="zh-CN" b="1" dirty="0"/>
              <a:t>(</a:t>
            </a:r>
            <a:r>
              <a:rPr lang="en-US" altLang="zh-CN" b="1" dirty="0" smtClean="0"/>
              <a:t>p46,</a:t>
            </a:r>
            <a:r>
              <a:rPr lang="zh-CN" altLang="en-US" b="1" dirty="0" smtClean="0"/>
              <a:t>表</a:t>
            </a:r>
            <a:r>
              <a:rPr lang="en-US" altLang="zh-CN" b="1" dirty="0" smtClean="0"/>
              <a:t>2.3</a:t>
            </a:r>
            <a:r>
              <a:rPr lang="zh-CN" altLang="en-US" b="1" dirty="0" smtClean="0"/>
              <a:t>，图</a:t>
            </a:r>
            <a:r>
              <a:rPr lang="en-US" altLang="zh-CN" b="1" dirty="0" smtClean="0"/>
              <a:t>2.18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5C6-8446-4341-BD70-2B8D90E27BB1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62E8-BE0E-432E-AC47-1BA63D4BB45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5041900" y="1916113"/>
            <a:ext cx="3816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zh-CN" altLang="en-US" sz="2400" b="1" dirty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实    型 </a:t>
            </a:r>
            <a:r>
              <a:rPr lang="en-US" altLang="zh-CN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float</a:t>
            </a:r>
          </a:p>
          <a:p>
            <a:pPr algn="l" eaLnBrk="0" hangingPunct="0"/>
            <a:r>
              <a:rPr lang="zh-CN" altLang="en-US" sz="2400" b="1" dirty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双精度型 </a:t>
            </a:r>
            <a:r>
              <a:rPr lang="en-US" altLang="zh-CN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double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0" y="3211513"/>
            <a:ext cx="1727200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zh-CN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C++</a:t>
            </a:r>
            <a:r>
              <a:rPr lang="zh-CN" altLang="en-US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的数据类型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800225" y="1916113"/>
            <a:ext cx="16573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en-US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基本数据类型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728788" y="4386489"/>
            <a:ext cx="17287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非基本数据类型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3779838" y="3933825"/>
            <a:ext cx="237648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zh-CN" altLang="en-US" sz="2400" b="1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数组 </a:t>
            </a:r>
            <a:r>
              <a:rPr lang="en-US" altLang="zh-CN" sz="2400" b="1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type [ ]</a:t>
            </a:r>
          </a:p>
          <a:p>
            <a:pPr algn="l" eaLnBrk="0" hangingPunct="0"/>
            <a:r>
              <a:rPr lang="zh-CN" altLang="en-US" sz="2400" b="1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指针 </a:t>
            </a:r>
            <a:r>
              <a:rPr lang="en-US" altLang="zh-CN" sz="2400" b="1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type *</a:t>
            </a:r>
          </a:p>
          <a:p>
            <a:pPr algn="l" eaLnBrk="0" hangingPunct="0"/>
            <a:r>
              <a:rPr lang="zh-CN" altLang="en-US" sz="2400" b="1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结构 </a:t>
            </a:r>
            <a:r>
              <a:rPr lang="en-US" altLang="zh-CN" sz="2400" b="1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struct</a:t>
            </a:r>
          </a:p>
          <a:p>
            <a:pPr algn="l" eaLnBrk="0" hangingPunct="0"/>
            <a:r>
              <a:rPr lang="zh-CN" altLang="en-US" sz="2400" b="1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联合 </a:t>
            </a:r>
            <a:r>
              <a:rPr lang="en-US" altLang="zh-CN" sz="2400" b="1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union</a:t>
            </a:r>
          </a:p>
          <a:p>
            <a:pPr algn="l" eaLnBrk="0" hangingPunct="0"/>
            <a:r>
              <a:rPr lang="zh-CN" altLang="en-US" sz="2400" b="1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枚举 </a:t>
            </a:r>
            <a:r>
              <a:rPr lang="en-US" altLang="zh-CN" sz="2400" b="1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enum</a:t>
            </a:r>
          </a:p>
          <a:p>
            <a:pPr algn="l" eaLnBrk="0" hangingPunct="0"/>
            <a:r>
              <a:rPr lang="zh-CN" altLang="en-US" sz="2400" b="1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类   </a:t>
            </a:r>
            <a:r>
              <a:rPr lang="en-US" altLang="zh-CN" sz="2400" b="1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class</a:t>
            </a:r>
          </a:p>
        </p:txBody>
      </p:sp>
      <p:sp>
        <p:nvSpPr>
          <p:cNvPr id="282631" name="AutoShape 7"/>
          <p:cNvSpPr>
            <a:spLocks/>
          </p:cNvSpPr>
          <p:nvPr/>
        </p:nvSpPr>
        <p:spPr bwMode="auto">
          <a:xfrm>
            <a:off x="3384550" y="3932238"/>
            <a:ext cx="215900" cy="2232025"/>
          </a:xfrm>
          <a:prstGeom prst="leftBrace">
            <a:avLst>
              <a:gd name="adj1" fmla="val 86152"/>
              <a:gd name="adj2" fmla="val 5228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3673475" y="979488"/>
            <a:ext cx="1727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zh-CN" altLang="en-US" sz="2400" b="1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整  型 </a:t>
            </a:r>
            <a:r>
              <a:rPr lang="en-US" altLang="zh-CN" sz="2400" b="1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int</a:t>
            </a: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3673475" y="1555750"/>
            <a:ext cx="21605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zh-CN" altLang="en-US" sz="2400" b="1" dirty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字符型 </a:t>
            </a:r>
            <a:r>
              <a:rPr lang="en-US" altLang="zh-CN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char</a:t>
            </a:r>
          </a:p>
        </p:txBody>
      </p:sp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3779838" y="3284538"/>
            <a:ext cx="21605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zh-CN" altLang="en-US" sz="2400" b="1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逻辑型 </a:t>
            </a:r>
            <a:r>
              <a:rPr lang="en-US" altLang="zh-CN" sz="2400" b="1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bool</a:t>
            </a:r>
          </a:p>
        </p:txBody>
      </p: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3779838" y="2781300"/>
            <a:ext cx="20875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zh-CN" altLang="en-US" sz="2400" b="1" dirty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无值型 </a:t>
            </a:r>
            <a:r>
              <a:rPr lang="en-US" altLang="zh-CN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void</a:t>
            </a:r>
          </a:p>
        </p:txBody>
      </p:sp>
      <p:sp>
        <p:nvSpPr>
          <p:cNvPr id="282636" name="Rectangle 12"/>
          <p:cNvSpPr>
            <a:spLocks noChangeArrowheads="1"/>
          </p:cNvSpPr>
          <p:nvPr/>
        </p:nvSpPr>
        <p:spPr bwMode="auto">
          <a:xfrm>
            <a:off x="3673475" y="2114550"/>
            <a:ext cx="1150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/>
            <a:r>
              <a:rPr lang="zh-CN" altLang="en-US" sz="2400" b="1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实  型</a:t>
            </a:r>
          </a:p>
        </p:txBody>
      </p:sp>
      <p:sp>
        <p:nvSpPr>
          <p:cNvPr id="282637" name="AutoShape 13"/>
          <p:cNvSpPr>
            <a:spLocks/>
          </p:cNvSpPr>
          <p:nvPr/>
        </p:nvSpPr>
        <p:spPr bwMode="auto">
          <a:xfrm>
            <a:off x="4703763" y="2103438"/>
            <a:ext cx="92075" cy="565150"/>
          </a:xfrm>
          <a:prstGeom prst="leftBrace">
            <a:avLst>
              <a:gd name="adj1" fmla="val 51149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2638" name="AutoShape 14"/>
          <p:cNvSpPr>
            <a:spLocks/>
          </p:cNvSpPr>
          <p:nvPr/>
        </p:nvSpPr>
        <p:spPr bwMode="auto">
          <a:xfrm>
            <a:off x="3322637" y="1268413"/>
            <a:ext cx="142875" cy="2349500"/>
          </a:xfrm>
          <a:prstGeom prst="leftBrace">
            <a:avLst>
              <a:gd name="adj1" fmla="val 13703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kumimoji="1" lang="zh-CN" altLang="zh-CN" sz="2400" b="1">
              <a:ea typeface="宋体" pitchFamily="2" charset="-122"/>
            </a:endParaRPr>
          </a:p>
        </p:txBody>
      </p:sp>
      <p:sp>
        <p:nvSpPr>
          <p:cNvPr id="282639" name="AutoShape 15"/>
          <p:cNvSpPr>
            <a:spLocks/>
          </p:cNvSpPr>
          <p:nvPr/>
        </p:nvSpPr>
        <p:spPr bwMode="auto">
          <a:xfrm>
            <a:off x="1637506" y="2278063"/>
            <a:ext cx="182563" cy="2462438"/>
          </a:xfrm>
          <a:prstGeom prst="leftBrace">
            <a:avLst>
              <a:gd name="adj1" fmla="val 1040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endParaRPr kumimoji="1" lang="zh-CN" altLang="zh-CN" sz="2400" b="1">
              <a:ea typeface="宋体" pitchFamily="2" charset="-122"/>
            </a:endParaRPr>
          </a:p>
        </p:txBody>
      </p:sp>
      <p:sp>
        <p:nvSpPr>
          <p:cNvPr id="282640" name="AutoShape 16"/>
          <p:cNvSpPr>
            <a:spLocks/>
          </p:cNvSpPr>
          <p:nvPr/>
        </p:nvSpPr>
        <p:spPr bwMode="auto">
          <a:xfrm>
            <a:off x="4824413" y="2060575"/>
            <a:ext cx="144462" cy="647700"/>
          </a:xfrm>
          <a:prstGeom prst="leftBrace">
            <a:avLst>
              <a:gd name="adj1" fmla="val 37363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kumimoji="1" lang="zh-CN" altLang="zh-CN" sz="2400" b="1">
              <a:ea typeface="宋体" pitchFamily="2" charset="-122"/>
            </a:endParaRPr>
          </a:p>
        </p:txBody>
      </p:sp>
      <p:sp>
        <p:nvSpPr>
          <p:cNvPr id="282644" name="Rectangle 20"/>
          <p:cNvSpPr>
            <a:spLocks noChangeArrowheads="1"/>
          </p:cNvSpPr>
          <p:nvPr/>
        </p:nvSpPr>
        <p:spPr bwMode="auto">
          <a:xfrm>
            <a:off x="1314450" y="3932238"/>
            <a:ext cx="7308850" cy="1296988"/>
          </a:xfrm>
          <a:prstGeom prst="rect">
            <a:avLst/>
          </a:prstGeom>
          <a:solidFill>
            <a:srgbClr val="00A479"/>
          </a:solidFill>
          <a:ln w="76200" algn="ctr">
            <a:solidFill>
              <a:srgbClr val="00CC99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数据类型之间的</a:t>
            </a: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差异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体现在数据的</a:t>
            </a:r>
            <a:r>
              <a:rPr lang="zh-CN" altLang="en-US" sz="28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存储形式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，占用</a:t>
            </a:r>
            <a:r>
              <a:rPr lang="zh-CN" altLang="en-US" sz="28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内存大小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和支持的</a:t>
            </a:r>
            <a:r>
              <a:rPr lang="zh-CN" altLang="en-US" sz="2800" b="1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9738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42" grpId="0" animBg="1"/>
      <p:bldP spid="2826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8907" y="188640"/>
            <a:ext cx="7128792" cy="838200"/>
          </a:xfrm>
        </p:spPr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：使用变量</a:t>
            </a:r>
          </a:p>
        </p:txBody>
      </p:sp>
      <p:sp>
        <p:nvSpPr>
          <p:cNvPr id="280582" name="Rectangle 6"/>
          <p:cNvSpPr>
            <a:spLocks noGrp="1" noRot="1" noChangeArrowheads="1"/>
          </p:cNvSpPr>
          <p:nvPr>
            <p:ph idx="1"/>
          </p:nvPr>
        </p:nvSpPr>
        <p:spPr>
          <a:xfrm>
            <a:off x="539750" y="3429000"/>
            <a:ext cx="8245475" cy="2016125"/>
          </a:xfrm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变量可以看成一个盒子，用来存放数据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Arial"/>
                <a:ea typeface="华文新魏" pitchFamily="2" charset="-122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变</a:t>
            </a:r>
            <a:r>
              <a:rPr lang="zh-CN" altLang="en-US" sz="2800" dirty="0">
                <a:solidFill>
                  <a:schemeClr val="tx2"/>
                </a:solidFill>
                <a:latin typeface="Arial"/>
                <a:ea typeface="华文新魏" pitchFamily="2" charset="-122"/>
              </a:rPr>
              <a:t>”</a:t>
            </a: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的含义：随着程序的运行，</a:t>
            </a:r>
            <a:r>
              <a:rPr lang="zh-CN" altLang="en-US" sz="280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变量的值（</a:t>
            </a: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即</a:t>
            </a:r>
            <a:r>
              <a:rPr lang="zh-CN" altLang="en-US" sz="280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变量中放置的数据）</a:t>
            </a:r>
            <a:r>
              <a:rPr lang="zh-CN" altLang="en-US" sz="28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可以</a:t>
            </a:r>
            <a:r>
              <a:rPr lang="zh-CN" altLang="en-US" sz="280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改变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/>
              <a:t>例如：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x=5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y=6</a:t>
            </a:r>
            <a:r>
              <a:rPr lang="zh-CN" altLang="en-US" sz="2400" b="1" dirty="0"/>
              <a:t>；</a:t>
            </a:r>
            <a:r>
              <a:rPr lang="en-US" altLang="zh-CN" sz="2400" b="1" dirty="0"/>
              <a:t>x=</a:t>
            </a:r>
            <a:r>
              <a:rPr lang="en-US" altLang="zh-CN" sz="2400" b="1" dirty="0" err="1"/>
              <a:t>x+y</a:t>
            </a:r>
            <a:r>
              <a:rPr lang="en-US" altLang="zh-CN" sz="2400" b="1" dirty="0"/>
              <a:t>; //</a:t>
            </a:r>
            <a:r>
              <a:rPr lang="zh-CN" altLang="en-US" sz="2400" b="1" dirty="0"/>
              <a:t>变量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的值为</a:t>
            </a:r>
            <a:r>
              <a:rPr lang="en-US" altLang="zh-CN" sz="2400" b="1" dirty="0"/>
              <a:t>11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A373-1DF3-45AC-8D97-1F7236AA2DE5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623B-290B-4CD8-B3C4-81EDD6F8971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2843808" y="2132087"/>
            <a:ext cx="2592288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539750" y="1412875"/>
            <a:ext cx="8135938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 dirty="0"/>
              <a:t>变量要先声明，再使用</a:t>
            </a:r>
          </a:p>
          <a:p>
            <a:pPr algn="l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 dirty="0"/>
              <a:t>变量的声明：</a:t>
            </a:r>
            <a:r>
              <a: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数据类型  变量名</a:t>
            </a:r>
          </a:p>
          <a:p>
            <a:pPr algn="l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FF0066"/>
                </a:solidFill>
                <a:ea typeface="黑体" pitchFamily="49" charset="-122"/>
              </a:rPr>
              <a:t>数据类型用来表明变量的存储方式与支持的运算</a:t>
            </a:r>
          </a:p>
        </p:txBody>
      </p:sp>
    </p:spTree>
    <p:extLst>
      <p:ext uri="{BB962C8B-B14F-4D97-AF65-F5344CB8AC3E}">
        <p14:creationId xmlns:p14="http://schemas.microsoft.com/office/powerpoint/2010/main" val="30844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变量的命名</a:t>
            </a:r>
            <a:r>
              <a:rPr lang="en-US" altLang="zh-CN" dirty="0"/>
              <a:t>-</a:t>
            </a:r>
            <a:r>
              <a:rPr lang="zh-CN" altLang="en-US" dirty="0"/>
              <a:t>标识符</a:t>
            </a:r>
          </a:p>
        </p:txBody>
      </p:sp>
      <p:sp>
        <p:nvSpPr>
          <p:cNvPr id="290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3285" y="1356519"/>
            <a:ext cx="8137525" cy="38877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/>
              <a:t>使用合法标识符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2800" b="1" i="1" dirty="0">
                <a:solidFill>
                  <a:srgbClr val="FF3300"/>
                </a:solidFill>
              </a:rPr>
              <a:t>字母或下划线</a:t>
            </a:r>
            <a:r>
              <a:rPr kumimoji="1" lang="zh-CN" altLang="en-US" sz="2800" b="1" i="1" dirty="0"/>
              <a:t>开始</a:t>
            </a:r>
            <a:r>
              <a:rPr kumimoji="1" lang="zh-CN" altLang="en-US" sz="2800" b="1" dirty="0"/>
              <a:t>，由</a:t>
            </a:r>
            <a:r>
              <a:rPr kumimoji="1" lang="zh-CN" altLang="en-US" sz="2800" b="1" dirty="0">
                <a:solidFill>
                  <a:srgbClr val="FF3300"/>
                </a:solidFill>
              </a:rPr>
              <a:t>字母、数字、下划线</a:t>
            </a:r>
            <a:r>
              <a:rPr kumimoji="1" lang="zh-CN" altLang="en-US" sz="2800" b="1" dirty="0"/>
              <a:t>组成</a:t>
            </a:r>
            <a:endParaRPr lang="zh-CN" altLang="en-US" sz="2800" b="1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不能使用保留字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FF3300"/>
                </a:solidFill>
              </a:rPr>
              <a:t>又称保留字。是由系统定义的具有特定含义的英文单词。</a:t>
            </a:r>
            <a:r>
              <a:rPr kumimoji="1" lang="zh-CN" altLang="en-US" sz="2800" b="1" dirty="0">
                <a:solidFill>
                  <a:srgbClr val="0000CC"/>
                </a:solidFill>
              </a:rPr>
              <a:t>关键字不能另作它用</a:t>
            </a:r>
          </a:p>
          <a:p>
            <a:pPr>
              <a:lnSpc>
                <a:spcPct val="110000"/>
              </a:lnSpc>
            </a:pPr>
            <a:endParaRPr lang="en-US" altLang="zh-CN" b="1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关键字及分类见表</a:t>
            </a:r>
            <a:r>
              <a:rPr lang="en-US" altLang="zh-CN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5C07-5445-463C-A5D3-509C7E561EA9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3282-168F-4828-A4F5-E577CF4086A4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8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080" y="1052736"/>
            <a:ext cx="8447856" cy="1368152"/>
          </a:xfrm>
        </p:spPr>
        <p:txBody>
          <a:bodyPr/>
          <a:lstStyle/>
          <a:p>
            <a:r>
              <a:rPr lang="zh-CN" altLang="en-US" b="0" dirty="0" smtClean="0"/>
              <a:t>问题</a:t>
            </a:r>
            <a:r>
              <a:rPr lang="en-US" altLang="zh-CN" b="0" dirty="0" smtClean="0"/>
              <a:t>-</a:t>
            </a:r>
            <a:r>
              <a:rPr lang="zh-CN" altLang="en-US" b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抽象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程序</a:t>
            </a:r>
            <a:endParaRPr lang="en-US" altLang="zh-CN" b="0" dirty="0" smtClean="0"/>
          </a:p>
          <a:p>
            <a:r>
              <a:rPr lang="zh-CN" altLang="en-US" b="0" dirty="0" smtClean="0"/>
              <a:t>问题中所涉及的实体、各种元素</a:t>
            </a:r>
            <a:r>
              <a:rPr lang="en-US" altLang="zh-CN" b="0" dirty="0" smtClean="0"/>
              <a:t>-</a:t>
            </a:r>
            <a:r>
              <a:rPr lang="zh-CN" altLang="en-US" b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抽象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变量</a:t>
            </a:r>
            <a:endParaRPr lang="zh-CN" altLang="en-US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8C22-78BD-4151-B691-73A34C43D6EA}" type="datetime1">
              <a:rPr lang="zh-CN" altLang="en-US" smtClean="0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网络与计算中心基础教研室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00C6-92EA-4B9B-B7B6-B13EEF2D9445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：使用变量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4294967295"/>
          </p:nvPr>
        </p:nvSpPr>
        <p:spPr>
          <a:xfrm>
            <a:off x="599541" y="2492896"/>
            <a:ext cx="8280400" cy="1800199"/>
          </a:xfrm>
          <a:ln>
            <a:solidFill>
              <a:srgbClr val="00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ts val="2800"/>
              <a:buFont typeface="华文楷体" pitchFamily="2" charset="-122"/>
              <a:buChar char="•"/>
              <a:tabLst/>
            </a:pPr>
            <a:r>
              <a:rPr kumimoji="1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华文楷体" pitchFamily="2" charset="-122"/>
                <a:ea typeface="华文楷体" pitchFamily="2" charset="-122"/>
              </a:rPr>
              <a:t>班级进行干部选举，一共有三个候选者，每位同学可以投票给一位</a:t>
            </a:r>
            <a:r>
              <a:rPr kumimoji="1" lang="zh-CN" altLang="zh-CN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楷体" pitchFamily="2" charset="-122"/>
                <a:ea typeface="华文楷体" pitchFamily="2" charset="-122"/>
              </a:rPr>
              <a:t>候选人</a:t>
            </a:r>
            <a:r>
              <a:rPr kumimoji="1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华文楷体" pitchFamily="2" charset="-122"/>
                <a:ea typeface="华文楷体" pitchFamily="2" charset="-122"/>
              </a:rPr>
              <a:t>，投票结束后，得票最高者当选。请设计一个程序，完成</a:t>
            </a:r>
            <a:r>
              <a:rPr kumimoji="1" lang="zh-CN" altLang="zh-CN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华文楷体" pitchFamily="2" charset="-122"/>
                <a:ea typeface="华文楷体" pitchFamily="2" charset="-122"/>
              </a:rPr>
              <a:t>得票</a:t>
            </a:r>
            <a:r>
              <a:rPr kumimoji="1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华文楷体" pitchFamily="2" charset="-122"/>
                <a:ea typeface="华文楷体" pitchFamily="2" charset="-122"/>
              </a:rPr>
              <a:t>统计，并输出当选结果。</a:t>
            </a:r>
            <a:endParaRPr kumimoji="1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1691680" y="4625809"/>
            <a:ext cx="1944216" cy="1647392"/>
          </a:xfrm>
          <a:prstGeom prst="wedgeRectCallout">
            <a:avLst>
              <a:gd name="adj1" fmla="val 93420"/>
              <a:gd name="adj2" fmla="val -124048"/>
            </a:avLst>
          </a:prstGeom>
          <a:solidFill>
            <a:schemeClr val="bg1"/>
          </a:solidFill>
          <a:ln w="28575">
            <a:solidFill>
              <a:srgbClr val="0070C0"/>
            </a:solidFill>
            <a:miter lim="800000"/>
            <a:headEnd/>
            <a:tailEnd/>
          </a:ln>
          <a:effectLst>
            <a:glow rad="101600">
              <a:srgbClr val="00B0F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2800"/>
              <a:buFont typeface="Comic Sans MS" pitchFamily="66" charset="0"/>
              <a:buChar char="•"/>
              <a:tabLst/>
            </a:pPr>
            <a:r>
              <a:rPr lang="en-US" altLang="zh-CN" sz="2800" dirty="0" err="1">
                <a:latin typeface="Comic Sans MS" pitchFamily="66" charset="0"/>
                <a:ea typeface="微软雅黑" pitchFamily="34" charset="-122"/>
                <a:cs typeface="宋体" pitchFamily="2" charset="-122"/>
              </a:rPr>
              <a:t>int</a:t>
            </a:r>
            <a:r>
              <a:rPr lang="en-US" altLang="zh-CN" sz="2800" dirty="0">
                <a:latin typeface="Comic Sans MS" pitchFamily="66" charset="0"/>
                <a:ea typeface="微软雅黑" pitchFamily="34" charset="-122"/>
                <a:cs typeface="宋体" pitchFamily="2" charset="-122"/>
              </a:rPr>
              <a:t> id; </a:t>
            </a:r>
            <a:endParaRPr lang="en-US" altLang="zh-CN" sz="2800" dirty="0" smtClean="0">
              <a:latin typeface="Comic Sans MS" pitchFamily="66" charset="0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2800"/>
              <a:buFont typeface="Comic Sans MS" pitchFamily="66" charset="0"/>
              <a:buChar char="•"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微软雅黑" pitchFamily="34" charset="-122"/>
                <a:cs typeface="宋体" pitchFamily="2" charset="-122"/>
              </a:rPr>
              <a:t>//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微软雅黑" pitchFamily="34" charset="-122"/>
                <a:cs typeface="宋体" pitchFamily="2" charset="-122"/>
              </a:rPr>
              <a:t>候选人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+mn-lt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2800"/>
              <a:buFont typeface="Comic Sans MS" pitchFamily="66" charset="0"/>
              <a:buChar char="•"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微软雅黑" pitchFamily="34" charset="-122"/>
                <a:cs typeface="宋体" pitchFamily="2" charset="-122"/>
              </a:rPr>
              <a:t>//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009900"/>
                </a:solidFill>
                <a:latin typeface="+mn-lt"/>
                <a:ea typeface="微软雅黑" pitchFamily="34" charset="-122"/>
                <a:cs typeface="宋体" pitchFamily="2" charset="-122"/>
              </a:rPr>
              <a:t>选票，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4644008" y="4234002"/>
            <a:ext cx="4032448" cy="1223904"/>
          </a:xfrm>
          <a:prstGeom prst="wedgeRectCallout">
            <a:avLst>
              <a:gd name="adj1" fmla="val 3551"/>
              <a:gd name="adj2" fmla="val -86490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glow rad="101600">
              <a:srgbClr val="00B0F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2800"/>
              <a:buFont typeface="Comic Sans MS" pitchFamily="66" charset="0"/>
              <a:buChar char="•"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微软雅黑" pitchFamily="34" charset="-122"/>
                <a:cs typeface="宋体" pitchFamily="2" charset="-122"/>
              </a:rPr>
              <a:t>int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微软雅黑" pitchFamily="34" charset="-122"/>
                <a:cs typeface="宋体" pitchFamily="2" charset="-122"/>
              </a:rPr>
              <a:t> c0,c1,c2;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2800"/>
              <a:buFont typeface="Comic Sans MS" pitchFamily="66" charset="0"/>
              <a:buChar char="•"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mic Sans MS" pitchFamily="66" charset="0"/>
                <a:ea typeface="微软雅黑" pitchFamily="34" charset="-122"/>
                <a:cs typeface="宋体" pitchFamily="2" charset="-122"/>
              </a:rPr>
              <a:t>//3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mic Sans MS" pitchFamily="66" charset="0"/>
                <a:ea typeface="微软雅黑" pitchFamily="34" charset="-122"/>
                <a:cs typeface="宋体" pitchFamily="2" charset="-122"/>
              </a:rPr>
              <a:t>位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mic Sans MS" pitchFamily="66" charset="0"/>
                <a:ea typeface="微软雅黑" pitchFamily="34" charset="-122"/>
                <a:cs typeface="宋体" pitchFamily="2" charset="-122"/>
              </a:rPr>
              <a:t>候选人的得票数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0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：表达式与运算符</a:t>
            </a:r>
          </a:p>
        </p:txBody>
      </p:sp>
      <p:sp>
        <p:nvSpPr>
          <p:cNvPr id="291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24100" y="1124744"/>
            <a:ext cx="8137525" cy="28083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/>
              <a:t>将数学表达式转换为</a:t>
            </a:r>
            <a:r>
              <a:rPr lang="en-US" altLang="zh-CN" b="1" dirty="0" err="1"/>
              <a:t>c++</a:t>
            </a:r>
            <a:r>
              <a:rPr lang="zh-CN" altLang="en-US" b="1" dirty="0"/>
              <a:t>表达式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/>
              <a:t>常见运算符 </a:t>
            </a:r>
            <a:r>
              <a:rPr lang="en-US" altLang="zh-CN" b="1" dirty="0" smtClean="0"/>
              <a:t>(P63)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b="1" dirty="0" smtClean="0"/>
              <a:t>算术运算符：</a:t>
            </a:r>
            <a:r>
              <a:rPr lang="en-US" altLang="zh-CN" sz="3200" b="1" dirty="0" smtClean="0">
                <a:solidFill>
                  <a:srgbClr val="FF6600"/>
                </a:solidFill>
              </a:rPr>
              <a:t>+   -   *   /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%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b="1" dirty="0" smtClean="0"/>
              <a:t>赋值</a:t>
            </a:r>
            <a:r>
              <a:rPr lang="zh-CN" altLang="en-US" sz="3200" b="1" dirty="0"/>
              <a:t>运算符：</a:t>
            </a:r>
            <a:r>
              <a:rPr lang="en-US" altLang="zh-CN" sz="3200" b="1" dirty="0">
                <a:solidFill>
                  <a:srgbClr val="FF6600"/>
                </a:solidFill>
              </a:rPr>
              <a:t>= 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E03A-B94D-4EFD-9D3C-0BCA8C0ED3C7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523B-5536-4525-9B3D-23FD0EDB301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1844" name="Rectangle 4"/>
          <p:cNvSpPr>
            <a:spLocks noRot="1" noChangeArrowheads="1"/>
          </p:cNvSpPr>
          <p:nvPr/>
        </p:nvSpPr>
        <p:spPr bwMode="auto">
          <a:xfrm>
            <a:off x="3923928" y="3789040"/>
            <a:ext cx="4589040" cy="2232248"/>
          </a:xfrm>
          <a:prstGeom prst="wedgeRectCallout">
            <a:avLst>
              <a:gd name="adj1" fmla="val -16677"/>
              <a:gd name="adj2" fmla="val -94200"/>
            </a:avLst>
          </a:prstGeom>
          <a:solidFill>
            <a:srgbClr val="FFFFFF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运算结果与</a:t>
            </a:r>
            <a:r>
              <a:rPr lang="zh-CN" altLang="en-US" sz="28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kumimoji="1"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en-US" altLang="zh-CN" sz="28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kumimoji="1" lang="en-US" altLang="zh-CN" sz="28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3/5     </a:t>
            </a:r>
            <a:r>
              <a:rPr kumimoji="1" lang="en-US" altLang="zh-CN" sz="28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kumimoji="1" lang="zh-CN" altLang="en-US" sz="28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</a:t>
            </a:r>
            <a:r>
              <a:rPr kumimoji="1" lang="en-US" altLang="zh-CN" sz="28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sz="28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3.0/5  </a:t>
            </a:r>
            <a:r>
              <a:rPr kumimoji="1" lang="en-US" altLang="zh-CN" sz="28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kumimoji="1" lang="zh-CN" altLang="en-US" sz="28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</a:t>
            </a:r>
            <a:r>
              <a:rPr kumimoji="1" lang="en-US" altLang="zh-CN" sz="28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0.6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6516216" y="1340768"/>
            <a:ext cx="2448272" cy="1384995"/>
          </a:xfrm>
          <a:prstGeom prst="wedgeRectCallout">
            <a:avLst>
              <a:gd name="adj1" fmla="val -63640"/>
              <a:gd name="adj2" fmla="val 40493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Clr>
                <a:srgbClr val="CCCCE6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操作数必须为整形值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540750" cy="719137"/>
          </a:xfrm>
        </p:spPr>
        <p:txBody>
          <a:bodyPr>
            <a:normAutofit/>
          </a:bodyPr>
          <a:lstStyle/>
          <a:p>
            <a:r>
              <a:rPr lang="zh-CN" altLang="en-US" dirty="0"/>
              <a:t>算法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4E6-967F-4CEF-A5FC-F196D4123495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0830-1832-40B0-B64C-FE9F8AAF59AE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28366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20375" r="51305" b="47437"/>
          <a:stretch>
            <a:fillRect/>
          </a:stretch>
        </p:blipFill>
        <p:spPr bwMode="auto">
          <a:xfrm>
            <a:off x="1619250" y="2349500"/>
            <a:ext cx="6408738" cy="34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3652" name="Rectangle 4"/>
          <p:cNvSpPr>
            <a:spLocks noRot="1" noChangeArrowheads="1"/>
          </p:cNvSpPr>
          <p:nvPr/>
        </p:nvSpPr>
        <p:spPr bwMode="auto">
          <a:xfrm>
            <a:off x="611560" y="1052513"/>
            <a:ext cx="7993062" cy="1150937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1.</a:t>
            </a:r>
            <a:r>
              <a:rPr lang="zh-CN" altLang="en-US" sz="2400" b="1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定义变量</a:t>
            </a:r>
            <a:r>
              <a:rPr lang="zh-CN" altLang="en-US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：圆锥体体积为</a:t>
            </a: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2.</a:t>
            </a:r>
            <a:r>
              <a:rPr lang="zh-CN" altLang="en-US" sz="2400" b="1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将表达式计算结果赋值给变量</a:t>
            </a:r>
            <a:r>
              <a:rPr lang="zh-CN" altLang="en-US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： </a:t>
            </a: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V=3.1415*5</a:t>
            </a:r>
            <a:r>
              <a:rPr lang="en-US" altLang="zh-CN" sz="2400" b="1" baseline="300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5*20/3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2268538" y="3860800"/>
            <a:ext cx="5327650" cy="504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2268538" y="4508500"/>
            <a:ext cx="3816350" cy="431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283659" name="Oval 11"/>
          <p:cNvSpPr>
            <a:spLocks noChangeArrowheads="1"/>
          </p:cNvSpPr>
          <p:nvPr/>
        </p:nvSpPr>
        <p:spPr bwMode="auto">
          <a:xfrm>
            <a:off x="3419103" y="4005263"/>
            <a:ext cx="504825" cy="504825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83663" name="AutoShape 15"/>
          <p:cNvCxnSpPr>
            <a:cxnSpLocks noChangeShapeType="1"/>
            <a:stCxn id="283660" idx="1"/>
            <a:endCxn id="283659" idx="6"/>
          </p:cNvCxnSpPr>
          <p:nvPr/>
        </p:nvCxnSpPr>
        <p:spPr bwMode="auto">
          <a:xfrm flipH="1">
            <a:off x="3923928" y="4195763"/>
            <a:ext cx="800472" cy="61913"/>
          </a:xfrm>
          <a:prstGeom prst="straightConnector1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4724400" y="3957638"/>
            <a:ext cx="2684463" cy="476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语句用分号结束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1019" y="2852936"/>
            <a:ext cx="7547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0000CC"/>
                </a:solidFill>
                <a:latin typeface="+mn-lt"/>
              </a:rPr>
              <a:t>int</a:t>
            </a:r>
            <a:endParaRPr lang="zh-CN" altLang="en-US" sz="3200" dirty="0">
              <a:solidFill>
                <a:srgbClr val="00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7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/>
      <p:bldP spid="283656" grpId="0" animBg="1"/>
      <p:bldP spid="283659" grpId="0" animBg="1"/>
      <p:bldP spid="2836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995936" y="4969505"/>
            <a:ext cx="216693" cy="504825"/>
          </a:xfrm>
          <a:prstGeom prst="flowChartPunchedTape">
            <a:avLst/>
          </a:prstGeom>
          <a:solidFill>
            <a:srgbClr val="FFFF00"/>
          </a:solidFill>
          <a:ln>
            <a:noFill/>
            <a:headEnd/>
            <a:tailEnd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点回顾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网络与计算中心</a:t>
            </a:r>
            <a:endParaRPr lang="en-US" altLang="zh-CN"/>
          </a:p>
        </p:txBody>
      </p:sp>
      <p:sp>
        <p:nvSpPr>
          <p:cNvPr id="13" name="Rectangle 4"/>
          <p:cNvSpPr txBox="1">
            <a:spLocks noRot="1" noChangeArrowheads="1"/>
          </p:cNvSpPr>
          <p:nvPr/>
        </p:nvSpPr>
        <p:spPr bwMode="auto">
          <a:xfrm>
            <a:off x="179512" y="1412776"/>
            <a:ext cx="424847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kern="0" dirty="0" smtClean="0"/>
              <a:t>求高</a:t>
            </a:r>
            <a:r>
              <a:rPr lang="en-US" altLang="zh-CN" sz="2400" b="1" kern="0" dirty="0" smtClean="0"/>
              <a:t>20cm</a:t>
            </a:r>
            <a:r>
              <a:rPr lang="zh-CN" altLang="en-US" sz="2400" b="1" kern="0" dirty="0" smtClean="0"/>
              <a:t>，底面半径</a:t>
            </a:r>
            <a:r>
              <a:rPr lang="en-US" altLang="zh-CN" sz="2400" b="1" kern="0" dirty="0" smtClean="0"/>
              <a:t>5cm</a:t>
            </a:r>
            <a:r>
              <a:rPr lang="zh-CN" altLang="en-US" sz="2400" b="1" kern="0" dirty="0" smtClean="0"/>
              <a:t>的圆锥体体积</a:t>
            </a:r>
            <a:endParaRPr lang="en-US" altLang="zh-CN" sz="2400" b="1" kern="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kern="0" dirty="0" smtClean="0"/>
              <a:t>（∏</a:t>
            </a:r>
            <a:r>
              <a:rPr lang="en-US" altLang="zh-CN" sz="2400" b="1" kern="0" dirty="0" smtClean="0"/>
              <a:t>=3.1415</a:t>
            </a:r>
            <a:r>
              <a:rPr lang="zh-CN" altLang="en-US" sz="2400" b="1" kern="0" dirty="0" smtClean="0"/>
              <a:t>）</a:t>
            </a:r>
            <a:endParaRPr lang="zh-CN" altLang="en-US" sz="2400" b="1" kern="0" dirty="0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483768" y="4524536"/>
            <a:ext cx="216693" cy="504825"/>
          </a:xfrm>
          <a:prstGeom prst="flowChartPunchedTape">
            <a:avLst/>
          </a:prstGeom>
          <a:solidFill>
            <a:srgbClr val="FFFF00"/>
          </a:solidFill>
          <a:ln>
            <a:noFill/>
            <a:headEnd/>
            <a:tailEnd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46614" y="3212976"/>
            <a:ext cx="4320480" cy="2880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8000"/>
                </a:solidFill>
              </a:rPr>
              <a:t>// ch1_1.cpp ,</a:t>
            </a:r>
            <a:r>
              <a:rPr lang="zh-CN" altLang="en-US" sz="2400" dirty="0" smtClean="0">
                <a:solidFill>
                  <a:srgbClr val="008000"/>
                </a:solidFill>
              </a:rPr>
              <a:t>计算圆锥体体积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sz="2400" dirty="0" smtClean="0"/>
              <a:t> main()</a:t>
            </a:r>
          </a:p>
          <a:p>
            <a:pPr marL="0" indent="0">
              <a:buNone/>
            </a:pP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altLang="zh-CN" sz="2400" dirty="0" smtClean="0"/>
              <a:t>	v  ;</a:t>
            </a:r>
          </a:p>
          <a:p>
            <a:pPr marL="0" indent="0">
              <a:buNone/>
            </a:pPr>
            <a:r>
              <a:rPr lang="en-US" altLang="zh-CN" sz="2400" dirty="0" smtClean="0"/>
              <a:t>	v=3.1415*5*5*20/3  ;	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700461" y="5661248"/>
            <a:ext cx="2684463" cy="476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语句用分号</a:t>
            </a:r>
            <a:r>
              <a:rPr lang="zh-CN" altLang="en-US" sz="2800" b="1" dirty="0">
                <a:solidFill>
                  <a:srgbClr val="FF0000"/>
                </a:solidFill>
              </a:rPr>
              <a:t>结束</a:t>
            </a:r>
          </a:p>
        </p:txBody>
      </p:sp>
      <p:cxnSp>
        <p:nvCxnSpPr>
          <p:cNvPr id="19" name="AutoShape 8"/>
          <p:cNvCxnSpPr>
            <a:cxnSpLocks noChangeShapeType="1"/>
          </p:cNvCxnSpPr>
          <p:nvPr/>
        </p:nvCxnSpPr>
        <p:spPr bwMode="auto">
          <a:xfrm flipV="1">
            <a:off x="3707904" y="5373216"/>
            <a:ext cx="288032" cy="288033"/>
          </a:xfrm>
          <a:prstGeom prst="straightConnector1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2"/>
          <p:cNvSpPr txBox="1">
            <a:spLocks noRot="1" noChangeArrowheads="1"/>
          </p:cNvSpPr>
          <p:nvPr/>
        </p:nvSpPr>
        <p:spPr bwMode="auto">
          <a:xfrm>
            <a:off x="4701905" y="1027390"/>
            <a:ext cx="4171138" cy="4093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软雅黑" pitchFamily="34" charset="-122"/>
              </a:rPr>
              <a:t>固定程序框架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200" kern="0" dirty="0" smtClean="0">
                <a:latin typeface="Calibri" panose="020F0502020204030204" pitchFamily="34" charset="0"/>
                <a:ea typeface="微软雅黑" pitchFamily="34" charset="-122"/>
              </a:rPr>
              <a:t>//</a:t>
            </a:r>
            <a:r>
              <a:rPr lang="zh-CN" altLang="en-US" sz="2200" kern="0" dirty="0" smtClean="0">
                <a:latin typeface="Calibri" panose="020F0502020204030204" pitchFamily="34" charset="0"/>
                <a:ea typeface="微软雅黑" pitchFamily="34" charset="-122"/>
              </a:rPr>
              <a:t>注释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kern="0" dirty="0" smtClean="0">
                <a:latin typeface="Calibri" panose="020F0502020204030204" pitchFamily="34" charset="0"/>
                <a:ea typeface="微软雅黑" pitchFamily="34" charset="-122"/>
              </a:rPr>
              <a:t>主函数</a:t>
            </a:r>
            <a:r>
              <a:rPr lang="en-US" altLang="zh-CN" sz="2200" kern="0" dirty="0" err="1" smtClean="0">
                <a:latin typeface="Calibri" panose="020F0502020204030204" pitchFamily="34" charset="0"/>
                <a:ea typeface="微软雅黑" pitchFamily="34" charset="-122"/>
              </a:rPr>
              <a:t>int</a:t>
            </a:r>
            <a:r>
              <a:rPr lang="en-US" altLang="zh-CN" sz="2200" kern="0" dirty="0" smtClean="0">
                <a:latin typeface="Calibri" panose="020F0502020204030204" pitchFamily="34" charset="0"/>
                <a:ea typeface="微软雅黑" pitchFamily="34" charset="-122"/>
              </a:rPr>
              <a:t> main</a:t>
            </a:r>
            <a:r>
              <a:rPr lang="zh-CN" altLang="en-US" sz="2200" kern="0" dirty="0" smtClean="0">
                <a:latin typeface="Calibri" panose="020F0502020204030204" pitchFamily="34" charset="0"/>
                <a:ea typeface="微软雅黑" pitchFamily="34" charset="-122"/>
              </a:rPr>
              <a:t>（）</a:t>
            </a:r>
            <a:r>
              <a:rPr lang="en-US" altLang="zh-CN" sz="2200" kern="0" dirty="0" smtClean="0">
                <a:latin typeface="Calibri" panose="020F0502020204030204" pitchFamily="34" charset="0"/>
                <a:ea typeface="微软雅黑" pitchFamily="34" charset="-122"/>
              </a:rPr>
              <a:t>{       }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软雅黑" pitchFamily="34" charset="-122"/>
              </a:rPr>
              <a:t>变量的定义与使用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kern="0" dirty="0" smtClean="0">
                <a:latin typeface="Calibri" panose="020F0502020204030204" pitchFamily="34" charset="0"/>
                <a:ea typeface="微软雅黑" pitchFamily="34" charset="-122"/>
              </a:rPr>
              <a:t>数据类型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kern="0" dirty="0" smtClean="0">
                <a:latin typeface="Calibri" panose="020F0502020204030204" pitchFamily="34" charset="0"/>
                <a:ea typeface="微软雅黑" pitchFamily="34" charset="-122"/>
              </a:rPr>
              <a:t> 标识符</a:t>
            </a:r>
          </a:p>
          <a:p>
            <a:pPr marL="342900" lvl="1" indent="-34290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</a:pPr>
            <a:r>
              <a:rPr lang="zh-CN" altLang="en-US" sz="2200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从数学表达式到</a:t>
            </a:r>
            <a:r>
              <a:rPr lang="en-US" altLang="zh-CN" sz="2200" kern="0" dirty="0" err="1" smtClean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c++</a:t>
            </a:r>
            <a:r>
              <a:rPr lang="zh-CN" altLang="en-US" sz="2200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表达式</a:t>
            </a:r>
            <a:endParaRPr lang="en-US" altLang="zh-CN" sz="2200" kern="0" dirty="0" smtClean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</a:pPr>
            <a:r>
              <a:rPr lang="zh-CN" altLang="en-US" sz="2200" kern="0" dirty="0" smtClean="0">
                <a:latin typeface="Calibri" panose="020F0502020204030204" pitchFamily="34" charset="0"/>
                <a:ea typeface="微软雅黑" pitchFamily="34" charset="-122"/>
              </a:rPr>
              <a:t>常见运算符</a:t>
            </a:r>
            <a:endParaRPr lang="en-US" altLang="zh-CN" sz="2200" kern="0" dirty="0" smtClean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</a:pPr>
            <a:r>
              <a:rPr lang="zh-CN" altLang="en-US" sz="2200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语句</a:t>
            </a:r>
            <a:r>
              <a:rPr lang="zh-CN" altLang="en-US" sz="2200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的结束</a:t>
            </a:r>
            <a:endParaRPr lang="en-US" altLang="zh-CN" sz="2200" kern="0" dirty="0" smtClean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</a:pPr>
            <a:r>
              <a:rPr lang="zh-CN" altLang="en-US" sz="2200" kern="0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分号；</a:t>
            </a:r>
            <a:endParaRPr lang="zh-CN" altLang="en-US" sz="2200" kern="0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endParaRPr lang="zh-CN" altLang="en-US" sz="2200" kern="0" dirty="0" smtClean="0">
              <a:latin typeface="Calibri" panose="020F050202020403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1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 bwMode="white">
          <a:xfrm>
            <a:off x="109538" y="6573838"/>
            <a:ext cx="2133600" cy="2238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19D3FD6-C569-4610-A9B6-136539FABB7A}" type="slidenum">
              <a:rPr lang="en-US" altLang="zh-CN" sz="1200" b="1" smtClean="0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 b="1" smtClean="0">
              <a:solidFill>
                <a:schemeClr val="bg1"/>
              </a:solidFill>
            </a:endParaRPr>
          </a:p>
        </p:txBody>
      </p:sp>
      <p:sp>
        <p:nvSpPr>
          <p:cNvPr id="232452" name="AutoShape 4" descr="正确&#10;"/>
          <p:cNvSpPr>
            <a:spLocks noChangeArrowheads="1"/>
          </p:cNvSpPr>
          <p:nvPr/>
        </p:nvSpPr>
        <p:spPr bwMode="auto">
          <a:xfrm>
            <a:off x="3566659" y="2043908"/>
            <a:ext cx="307975" cy="357188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23387D"/>
              </a:solidFill>
              <a:ea typeface="宋体" pitchFamily="2" charset="-122"/>
            </a:endParaRPr>
          </a:p>
        </p:txBody>
      </p:sp>
      <p:sp>
        <p:nvSpPr>
          <p:cNvPr id="232453" name="AutoShape 5" descr="正确"/>
          <p:cNvSpPr>
            <a:spLocks noChangeArrowheads="1"/>
          </p:cNvSpPr>
          <p:nvPr/>
        </p:nvSpPr>
        <p:spPr bwMode="auto">
          <a:xfrm>
            <a:off x="3552372" y="4495462"/>
            <a:ext cx="307975" cy="357188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23387D"/>
              </a:solidFill>
              <a:ea typeface="宋体" pitchFamily="2" charset="-122"/>
            </a:endParaRPr>
          </a:p>
        </p:txBody>
      </p:sp>
      <p:sp>
        <p:nvSpPr>
          <p:cNvPr id="232454" name="AutoShape 6" descr="正确"/>
          <p:cNvSpPr>
            <a:spLocks noChangeArrowheads="1"/>
          </p:cNvSpPr>
          <p:nvPr/>
        </p:nvSpPr>
        <p:spPr bwMode="auto">
          <a:xfrm>
            <a:off x="3566659" y="3263108"/>
            <a:ext cx="307975" cy="357188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23387D"/>
              </a:solidFill>
              <a:ea typeface="宋体" pitchFamily="2" charset="-122"/>
            </a:endParaRPr>
          </a:p>
        </p:txBody>
      </p:sp>
      <p:sp>
        <p:nvSpPr>
          <p:cNvPr id="232455" name="AutoShape 7" descr="正确"/>
          <p:cNvSpPr>
            <a:spLocks noChangeArrowheads="1"/>
          </p:cNvSpPr>
          <p:nvPr/>
        </p:nvSpPr>
        <p:spPr bwMode="auto">
          <a:xfrm>
            <a:off x="6995659" y="2716553"/>
            <a:ext cx="307975" cy="357188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23387D"/>
              </a:solidFill>
              <a:ea typeface="宋体" pitchFamily="2" charset="-122"/>
            </a:endParaRPr>
          </a:p>
        </p:txBody>
      </p:sp>
      <p:sp>
        <p:nvSpPr>
          <p:cNvPr id="232456" name="AutoShape 8" descr="错误"/>
          <p:cNvSpPr>
            <a:spLocks noChangeArrowheads="1"/>
          </p:cNvSpPr>
          <p:nvPr/>
        </p:nvSpPr>
        <p:spPr bwMode="auto">
          <a:xfrm>
            <a:off x="3566659" y="2653508"/>
            <a:ext cx="307975" cy="3571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23387D"/>
              </a:solidFill>
              <a:ea typeface="宋体" pitchFamily="2" charset="-122"/>
            </a:endParaRPr>
          </a:p>
        </p:txBody>
      </p:sp>
      <p:sp>
        <p:nvSpPr>
          <p:cNvPr id="232457" name="AutoShape 9" descr="错误"/>
          <p:cNvSpPr>
            <a:spLocks noChangeArrowheads="1"/>
          </p:cNvSpPr>
          <p:nvPr/>
        </p:nvSpPr>
        <p:spPr bwMode="auto">
          <a:xfrm>
            <a:off x="6995659" y="3930425"/>
            <a:ext cx="307975" cy="3571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23387D"/>
              </a:solidFill>
              <a:ea typeface="宋体" pitchFamily="2" charset="-122"/>
            </a:endParaRPr>
          </a:p>
        </p:txBody>
      </p:sp>
      <p:sp>
        <p:nvSpPr>
          <p:cNvPr id="232458" name="AutoShape 10" descr="错误"/>
          <p:cNvSpPr>
            <a:spLocks noChangeArrowheads="1"/>
          </p:cNvSpPr>
          <p:nvPr/>
        </p:nvSpPr>
        <p:spPr bwMode="auto">
          <a:xfrm>
            <a:off x="3566659" y="3872708"/>
            <a:ext cx="307975" cy="3571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23387D"/>
              </a:solidFill>
              <a:ea typeface="宋体" pitchFamily="2" charset="-122"/>
            </a:endParaRPr>
          </a:p>
        </p:txBody>
      </p:sp>
      <p:sp>
        <p:nvSpPr>
          <p:cNvPr id="232459" name="AutoShape 11" descr="错误"/>
          <p:cNvSpPr>
            <a:spLocks noChangeArrowheads="1"/>
          </p:cNvSpPr>
          <p:nvPr/>
        </p:nvSpPr>
        <p:spPr bwMode="auto">
          <a:xfrm>
            <a:off x="6995659" y="3356992"/>
            <a:ext cx="307975" cy="3571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23387D"/>
              </a:solidFill>
              <a:ea typeface="宋体" pitchFamily="2" charset="-122"/>
            </a:endParaRPr>
          </a:p>
        </p:txBody>
      </p:sp>
      <p:sp>
        <p:nvSpPr>
          <p:cNvPr id="232460" name="AutoShape 12" descr="错误"/>
          <p:cNvSpPr>
            <a:spLocks noChangeArrowheads="1"/>
          </p:cNvSpPr>
          <p:nvPr/>
        </p:nvSpPr>
        <p:spPr bwMode="auto">
          <a:xfrm>
            <a:off x="6995659" y="2106953"/>
            <a:ext cx="307975" cy="3571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23387D"/>
              </a:solidFill>
              <a:ea typeface="宋体" pitchFamily="2" charset="-122"/>
            </a:endParaRP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2349047" y="195455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23387D"/>
                </a:solidFill>
                <a:latin typeface="Times New Roman" pitchFamily="18" charset="0"/>
                <a:ea typeface="宋体" pitchFamily="2" charset="-122"/>
              </a:rPr>
              <a:t>MyFile</a:t>
            </a:r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1968047" y="2576853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23387D"/>
                </a:solidFill>
                <a:latin typeface="Times New Roman" pitchFamily="18" charset="0"/>
                <a:ea typeface="宋体" pitchFamily="2" charset="-122"/>
              </a:rPr>
              <a:t>Salary  94</a:t>
            </a:r>
          </a:p>
        </p:txBody>
      </p:sp>
      <p:sp>
        <p:nvSpPr>
          <p:cNvPr id="232463" name="Text Box 15"/>
          <p:cNvSpPr txBox="1">
            <a:spLocks noChangeArrowheads="1"/>
          </p:cNvSpPr>
          <p:nvPr/>
        </p:nvSpPr>
        <p:spPr bwMode="auto">
          <a:xfrm>
            <a:off x="2349047" y="3172166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23387D"/>
                </a:solidFill>
                <a:latin typeface="Times New Roman" pitchFamily="18" charset="0"/>
                <a:ea typeface="宋体" pitchFamily="2" charset="-122"/>
              </a:rPr>
              <a:t>amount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2349047" y="3794466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23387D"/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5549447" y="2032341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23387D"/>
                </a:solidFill>
                <a:latin typeface="Times New Roman" pitchFamily="18" charset="0"/>
                <a:ea typeface="宋体" pitchFamily="2" charset="-122"/>
              </a:rPr>
              <a:t>94Salary</a:t>
            </a:r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5473247" y="2654641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23387D"/>
                </a:solidFill>
                <a:latin typeface="Times New Roman" pitchFamily="18" charset="0"/>
                <a:ea typeface="宋体" pitchFamily="2" charset="-122"/>
              </a:rPr>
              <a:t>Salary94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5473247" y="3249953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23387D"/>
                </a:solidFill>
                <a:latin typeface="Times New Roman" pitchFamily="18" charset="0"/>
                <a:ea typeface="宋体" pitchFamily="2" charset="-122"/>
              </a:rPr>
              <a:t>$amount</a:t>
            </a:r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5778046" y="384946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23387D"/>
                </a:solidFill>
                <a:latin typeface="Times New Roman" pitchFamily="18" charset="0"/>
                <a:ea typeface="宋体" pitchFamily="2" charset="-122"/>
              </a:rPr>
              <a:t>f3.5</a:t>
            </a:r>
          </a:p>
        </p:txBody>
      </p:sp>
      <p:sp>
        <p:nvSpPr>
          <p:cNvPr id="232469" name="Text Box 21"/>
          <p:cNvSpPr txBox="1">
            <a:spLocks noChangeArrowheads="1"/>
          </p:cNvSpPr>
          <p:nvPr/>
        </p:nvSpPr>
        <p:spPr bwMode="auto">
          <a:xfrm>
            <a:off x="901247" y="4480266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23387D"/>
                </a:solidFill>
                <a:latin typeface="Times New Roman" pitchFamily="18" charset="0"/>
                <a:ea typeface="宋体" pitchFamily="2" charset="-122"/>
              </a:rPr>
              <a:t>Num_of_Student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96447" y="1543391"/>
            <a:ext cx="7848600" cy="3671887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23387D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8456" name="Rectangle 25"/>
          <p:cNvSpPr>
            <a:spLocks noRot="1" noChangeArrowheads="1"/>
          </p:cNvSpPr>
          <p:nvPr/>
        </p:nvSpPr>
        <p:spPr bwMode="black">
          <a:xfrm>
            <a:off x="395288" y="333375"/>
            <a:ext cx="7162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FFFFFF"/>
                </a:solidFill>
                <a:ea typeface="华文行楷" pitchFamily="2" charset="-122"/>
              </a:rPr>
              <a:t>2.2.3   </a:t>
            </a:r>
            <a:r>
              <a:rPr lang="zh-CN" altLang="en-US" sz="4000">
                <a:solidFill>
                  <a:srgbClr val="FFFFFF"/>
                </a:solidFill>
                <a:ea typeface="华文行楷" pitchFamily="2" charset="-122"/>
              </a:rPr>
              <a:t>标识习题符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dirty="0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kumimoji="1" lang="zh-CN" altLang="en-US" dirty="0" smtClean="0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rPr>
              <a:t>判断下面哪些是合法的标识符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4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3" grpId="0" animBg="1"/>
      <p:bldP spid="232454" grpId="0" animBg="1"/>
      <p:bldP spid="232455" grpId="0" animBg="1"/>
      <p:bldP spid="232456" grpId="0" animBg="1"/>
      <p:bldP spid="232457" grpId="0" animBg="1"/>
      <p:bldP spid="232458" grpId="0" animBg="1"/>
      <p:bldP spid="232459" grpId="0" animBg="1"/>
      <p:bldP spid="2324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3453675" y="4657891"/>
            <a:ext cx="1054894" cy="504825"/>
          </a:xfrm>
          <a:prstGeom prst="rect">
            <a:avLst/>
          </a:prstGeom>
          <a:solidFill>
            <a:srgbClr val="FFFF00"/>
          </a:solidFill>
          <a:ln>
            <a:noFill/>
            <a:headEnd/>
            <a:tailEnd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1130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540750" cy="719137"/>
          </a:xfrm>
        </p:spPr>
        <p:txBody>
          <a:bodyPr>
            <a:normAutofit/>
          </a:bodyPr>
          <a:lstStyle/>
          <a:p>
            <a:r>
              <a:rPr lang="zh-CN" altLang="en-US"/>
              <a:t>算法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E948-1FB0-42D3-8EB6-EB0C2BBBEDF8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C281-5D55-4321-BDBB-CFBE075A350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11299" name="Rectangle 3"/>
          <p:cNvSpPr>
            <a:spLocks noRot="1" noChangeArrowheads="1"/>
          </p:cNvSpPr>
          <p:nvPr/>
        </p:nvSpPr>
        <p:spPr bwMode="auto">
          <a:xfrm>
            <a:off x="684213" y="1052513"/>
            <a:ext cx="7991475" cy="1152351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1.</a:t>
            </a:r>
            <a:r>
              <a:rPr lang="zh-CN" altLang="en-US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定义变量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：圆锥体体积为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2.</a:t>
            </a:r>
            <a:r>
              <a:rPr lang="zh-CN" altLang="en-US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将表达式计算结果赋值给变量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： 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V=3.1415*5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5*20/3</a:t>
            </a:r>
            <a:endParaRPr lang="en-US" altLang="zh-CN" sz="24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Rectangle 3"/>
          <p:cNvSpPr>
            <a:spLocks noRot="1" noChangeArrowheads="1"/>
          </p:cNvSpPr>
          <p:nvPr/>
        </p:nvSpPr>
        <p:spPr bwMode="auto">
          <a:xfrm>
            <a:off x="514078" y="865220"/>
            <a:ext cx="8353425" cy="13682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求</a:t>
            </a:r>
            <a:r>
              <a:rPr lang="zh-CN" altLang="en-US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任意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，底面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的圆锥体体积并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</a:rPr>
              <a:t>输出           （</a:t>
            </a:r>
            <a:r>
              <a:rPr lang="zh-CN" altLang="en-US" sz="2800" b="1" dirty="0">
                <a:latin typeface="Verdana" panose="020B0604030504040204" pitchFamily="34" charset="0"/>
                <a:ea typeface="宋体" pitchFamily="2" charset="-122"/>
                <a:cs typeface="Verdana" panose="020B0604030504040204" pitchFamily="34" charset="0"/>
              </a:rPr>
              <a:t>∏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=3.1415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idx="1"/>
          </p:nvPr>
        </p:nvSpPr>
        <p:spPr>
          <a:xfrm>
            <a:off x="774931" y="2589863"/>
            <a:ext cx="6552728" cy="3240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 ch1_1.cpp ,</a:t>
            </a:r>
            <a:r>
              <a:rPr lang="zh-CN" altLang="en-US" dirty="0" smtClean="0">
                <a:solidFill>
                  <a:srgbClr val="008000"/>
                </a:solidFill>
              </a:rPr>
              <a:t>计算圆锥体体积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altLang="zh-CN" dirty="0" smtClean="0"/>
              <a:t>	v ;</a:t>
            </a:r>
          </a:p>
          <a:p>
            <a:pPr marL="0" indent="0">
              <a:buNone/>
            </a:pPr>
            <a:r>
              <a:rPr lang="en-US" altLang="zh-CN" dirty="0" smtClean="0"/>
              <a:t>	v=3.1415*5*5*20/3 ;	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628249" y="4134671"/>
            <a:ext cx="240322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rgbClr val="194293"/>
              </a:buClr>
              <a:buSzPct val="80000"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</a:rPr>
              <a:t>float</a:t>
            </a:r>
            <a:r>
              <a:rPr lang="en-US" altLang="zh-CN" sz="2800" kern="0" dirty="0">
                <a:solidFill>
                  <a:srgbClr val="000000"/>
                </a:solidFill>
                <a:latin typeface="Arial"/>
              </a:rPr>
              <a:t>	v 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"/>
              </a:rPr>
              <a:t>r , h 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;</a:t>
            </a:r>
            <a:endParaRPr lang="en-US" altLang="zh-CN" sz="28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5122" y="4658931"/>
            <a:ext cx="353352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v=3.1415*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"/>
              </a:rPr>
              <a:t>r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*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"/>
              </a:rPr>
              <a:t>r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*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"/>
              </a:rPr>
              <a:t>h</a:t>
            </a:r>
            <a:r>
              <a:rPr lang="en-US" altLang="zh-CN" sz="2800" kern="0" dirty="0" smtClean="0">
                <a:solidFill>
                  <a:srgbClr val="000000"/>
                </a:solidFill>
                <a:latin typeface="Arial"/>
              </a:rPr>
              <a:t>/3 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2677" y="3366014"/>
            <a:ext cx="4058096" cy="919401"/>
          </a:xfrm>
          <a:prstGeom prst="wedgeRoundRectCallout">
            <a:avLst>
              <a:gd name="adj1" fmla="val -65486"/>
              <a:gd name="adj2" fmla="val 107788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的值从哪里来？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5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2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4</a:t>
            </a:r>
            <a:r>
              <a:rPr lang="zh-CN" altLang="en-US"/>
              <a:t>：数据的输入与输出</a:t>
            </a:r>
          </a:p>
        </p:txBody>
      </p:sp>
      <p:sp>
        <p:nvSpPr>
          <p:cNvPr id="284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750" y="1412875"/>
            <a:ext cx="8208963" cy="1439863"/>
          </a:xfrm>
        </p:spPr>
        <p:txBody>
          <a:bodyPr/>
          <a:lstStyle/>
          <a:p>
            <a:r>
              <a:rPr lang="en-US" altLang="zh-CN" b="1">
                <a:solidFill>
                  <a:srgbClr val="FF0066"/>
                </a:solidFill>
              </a:rPr>
              <a:t>cin&gt;&gt;</a:t>
            </a:r>
            <a:r>
              <a:rPr lang="zh-CN" altLang="en-US" b="1">
                <a:solidFill>
                  <a:srgbClr val="FF0066"/>
                </a:solidFill>
              </a:rPr>
              <a:t>变量名</a:t>
            </a:r>
            <a:r>
              <a:rPr lang="zh-CN" altLang="en-US" b="1"/>
              <a:t>：输入数据到变量中</a:t>
            </a:r>
          </a:p>
          <a:p>
            <a:r>
              <a:rPr lang="en-US" altLang="zh-CN" b="1">
                <a:solidFill>
                  <a:srgbClr val="FF0066"/>
                </a:solidFill>
              </a:rPr>
              <a:t>cout&lt;&lt;</a:t>
            </a:r>
            <a:r>
              <a:rPr lang="zh-CN" altLang="en-US" b="1">
                <a:solidFill>
                  <a:srgbClr val="FF0066"/>
                </a:solidFill>
              </a:rPr>
              <a:t>变量</a:t>
            </a:r>
            <a:r>
              <a:rPr lang="en-US" altLang="zh-CN" b="1">
                <a:solidFill>
                  <a:srgbClr val="FF0066"/>
                </a:solidFill>
              </a:rPr>
              <a:t>/</a:t>
            </a:r>
            <a:r>
              <a:rPr lang="zh-CN" altLang="en-US" b="1">
                <a:solidFill>
                  <a:srgbClr val="FF0066"/>
                </a:solidFill>
              </a:rPr>
              <a:t>表达式</a:t>
            </a:r>
            <a:r>
              <a:rPr lang="zh-CN" altLang="en-US" b="1"/>
              <a:t>：输出数据到显示器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E6D1-B111-4B59-A25E-F714065D372A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0C4-4E3D-487A-A5A7-F94B0C9B5D2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>
            <a:off x="2627313" y="4725988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2770188" y="5446713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4682" name="Picture 10" descr="j02055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933825"/>
            <a:ext cx="20161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683" name="Picture 11" descr="j01998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933825"/>
            <a:ext cx="1789113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685" name="Rectangle 13"/>
          <p:cNvSpPr>
            <a:spLocks noChangeArrowheads="1"/>
          </p:cNvSpPr>
          <p:nvPr/>
        </p:nvSpPr>
        <p:spPr bwMode="auto">
          <a:xfrm>
            <a:off x="3851275" y="5381625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66"/>
                </a:solidFill>
              </a:rPr>
              <a:t>cin&gt;&gt;</a:t>
            </a:r>
          </a:p>
        </p:txBody>
      </p:sp>
      <p:sp>
        <p:nvSpPr>
          <p:cNvPr id="284686" name="Text Box 14"/>
          <p:cNvSpPr txBox="1">
            <a:spLocks noChangeArrowheads="1"/>
          </p:cNvSpPr>
          <p:nvPr/>
        </p:nvSpPr>
        <p:spPr bwMode="auto">
          <a:xfrm>
            <a:off x="1978025" y="3862388"/>
            <a:ext cx="158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显示器</a:t>
            </a:r>
          </a:p>
        </p:txBody>
      </p:sp>
      <p:sp>
        <p:nvSpPr>
          <p:cNvPr id="284687" name="Text Box 15"/>
          <p:cNvSpPr txBox="1">
            <a:spLocks noChangeArrowheads="1"/>
          </p:cNvSpPr>
          <p:nvPr/>
        </p:nvSpPr>
        <p:spPr bwMode="auto">
          <a:xfrm>
            <a:off x="5362575" y="400685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微软雅黑" pitchFamily="34" charset="-122"/>
              </a:rPr>
              <a:t>数据</a:t>
            </a:r>
          </a:p>
        </p:txBody>
      </p:sp>
      <p:sp>
        <p:nvSpPr>
          <p:cNvPr id="284688" name="Rectangle 16"/>
          <p:cNvSpPr>
            <a:spLocks noChangeArrowheads="1"/>
          </p:cNvSpPr>
          <p:nvPr/>
        </p:nvSpPr>
        <p:spPr bwMode="auto">
          <a:xfrm>
            <a:off x="3649663" y="3933825"/>
            <a:ext cx="154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66"/>
                </a:solidFill>
              </a:rPr>
              <a:t>cout&lt;&lt;</a:t>
            </a: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2051050" y="551815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键盘</a:t>
            </a:r>
          </a:p>
        </p:txBody>
      </p: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5435600" y="5446713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微软雅黑" pitchFamily="34" charset="-122"/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38604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39552" y="188640"/>
            <a:ext cx="7128792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52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8C22-78BD-4151-B691-73A34C43D6EA}" type="datetime1">
              <a:rPr lang="zh-CN" altLang="en-US" smtClean="0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网络与计算中心基础教研室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00C6-92EA-4B9B-B7B6-B13EEF2D944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7848872" cy="1512168"/>
          </a:xfrm>
        </p:spPr>
        <p:txBody>
          <a:bodyPr/>
          <a:lstStyle/>
          <a:p>
            <a:pPr lvl="0" rtl="0">
              <a:lnSpc>
                <a:spcPct val="150000"/>
              </a:lnSpc>
            </a:pPr>
            <a:r>
              <a:rPr lang="zh-CN" altLang="en-US" b="1" dirty="0" smtClean="0"/>
              <a:t>以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语言为载体，介绍程序设计的基本方法、技巧和模式</a:t>
            </a:r>
            <a:endParaRPr lang="en-US" altLang="zh-CN" b="1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82154317"/>
              </p:ext>
            </p:extLst>
          </p:nvPr>
        </p:nvGraphicFramePr>
        <p:xfrm>
          <a:off x="683568" y="2780928"/>
          <a:ext cx="7848872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8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2"/>
          <p:cNvSpPr txBox="1">
            <a:spLocks noGrp="1" noChangeArrowheads="1"/>
          </p:cNvSpPr>
          <p:nvPr>
            <p:ph idx="1"/>
          </p:nvPr>
        </p:nvSpPr>
        <p:spPr>
          <a:xfrm>
            <a:off x="539552" y="1196752"/>
            <a:ext cx="8208912" cy="3312368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b="1" dirty="0">
                <a:solidFill>
                  <a:srgbClr val="FF3300"/>
                </a:solidFill>
              </a:rPr>
              <a:t>输入流对象</a:t>
            </a:r>
            <a:r>
              <a:rPr kumimoji="1" lang="en-US" altLang="zh-CN" b="1" dirty="0" err="1">
                <a:solidFill>
                  <a:srgbClr val="FF3300"/>
                </a:solidFill>
              </a:rPr>
              <a:t>cin</a:t>
            </a:r>
            <a:endParaRPr kumimoji="1" lang="en-US" altLang="zh-CN" b="1" dirty="0">
              <a:solidFill>
                <a:srgbClr val="FF3300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b="1" dirty="0" err="1">
                <a:solidFill>
                  <a:schemeClr val="tx2"/>
                </a:solidFill>
              </a:rPr>
              <a:t>cin</a:t>
            </a:r>
            <a:r>
              <a:rPr kumimoji="1" lang="zh-CN" altLang="en-US" b="1" dirty="0">
                <a:solidFill>
                  <a:schemeClr val="tx2"/>
                </a:solidFill>
              </a:rPr>
              <a:t>用来在程序执行期间给变量输入数据</a:t>
            </a:r>
          </a:p>
          <a:p>
            <a:pPr lvl="1">
              <a:lnSpc>
                <a:spcPct val="120000"/>
              </a:lnSpc>
            </a:pPr>
            <a:r>
              <a:rPr kumimoji="1" lang="zh-CN" altLang="en-US" b="1" dirty="0"/>
              <a:t>一般格式为：</a:t>
            </a:r>
          </a:p>
          <a:p>
            <a:pPr lvl="1">
              <a:lnSpc>
                <a:spcPct val="120000"/>
              </a:lnSpc>
            </a:pPr>
            <a:r>
              <a:rPr kumimoji="1" lang="en-US" altLang="zh-CN" b="1" dirty="0" err="1">
                <a:solidFill>
                  <a:srgbClr val="FF0000"/>
                </a:solidFill>
              </a:rPr>
              <a:t>cin</a:t>
            </a:r>
            <a:r>
              <a:rPr kumimoji="1" lang="en-US" altLang="zh-CN" b="1" dirty="0">
                <a:solidFill>
                  <a:srgbClr val="FF0000"/>
                </a:solidFill>
              </a:rPr>
              <a:t>&gt;&gt;</a:t>
            </a:r>
            <a:r>
              <a:rPr kumimoji="1" lang="zh-CN" altLang="en-US" b="1" dirty="0">
                <a:solidFill>
                  <a:srgbClr val="FF0000"/>
                </a:solidFill>
              </a:rPr>
              <a:t>变量名</a:t>
            </a:r>
            <a:r>
              <a:rPr kumimoji="1" lang="en-US" altLang="zh-CN" b="1" dirty="0">
                <a:solidFill>
                  <a:srgbClr val="FF0000"/>
                </a:solidFill>
              </a:rPr>
              <a:t>1&gt;&gt;</a:t>
            </a:r>
            <a:r>
              <a:rPr kumimoji="1" lang="zh-CN" altLang="en-US" b="1" dirty="0">
                <a:solidFill>
                  <a:srgbClr val="FF0000"/>
                </a:solidFill>
              </a:rPr>
              <a:t>变量名</a:t>
            </a:r>
            <a:r>
              <a:rPr kumimoji="1" lang="en-US" altLang="zh-CN" b="1" dirty="0">
                <a:solidFill>
                  <a:srgbClr val="FF0000"/>
                </a:solidFill>
              </a:rPr>
              <a:t>2&gt;&gt;…&gt;&gt;</a:t>
            </a:r>
            <a:r>
              <a:rPr kumimoji="1" lang="zh-CN" altLang="en-US" b="1" dirty="0">
                <a:solidFill>
                  <a:srgbClr val="FF0000"/>
                </a:solidFill>
              </a:rPr>
              <a:t>变量名</a:t>
            </a:r>
            <a:r>
              <a:rPr kumimoji="1" lang="en-US" altLang="zh-CN" b="1" dirty="0">
                <a:solidFill>
                  <a:srgbClr val="FF0000"/>
                </a:solidFill>
              </a:rPr>
              <a:t>n;</a:t>
            </a:r>
            <a:r>
              <a:rPr kumimoji="1" lang="en-US" altLang="zh-CN" b="1" dirty="0"/>
              <a:t> </a:t>
            </a:r>
          </a:p>
          <a:p>
            <a:pPr lvl="1">
              <a:lnSpc>
                <a:spcPct val="120000"/>
              </a:lnSpc>
            </a:pPr>
            <a:r>
              <a:rPr kumimoji="1" lang="zh-CN" altLang="en-US" b="1" dirty="0"/>
              <a:t>输入数值类型数据时，数据之间必须用</a:t>
            </a:r>
            <a:r>
              <a:rPr kumimoji="1" lang="en-US" altLang="zh-CN" b="1" dirty="0">
                <a:solidFill>
                  <a:srgbClr val="0000CC"/>
                </a:solidFill>
              </a:rPr>
              <a:t>”</a:t>
            </a:r>
            <a:r>
              <a:rPr kumimoji="1" lang="zh-CN" altLang="en-US" b="1" dirty="0">
                <a:solidFill>
                  <a:srgbClr val="0000CC"/>
                </a:solidFill>
                <a:ea typeface="微软雅黑" pitchFamily="34" charset="-122"/>
              </a:rPr>
              <a:t>空格</a:t>
            </a:r>
            <a:r>
              <a:rPr kumimoji="1" lang="en-US" altLang="zh-CN" b="1" dirty="0">
                <a:solidFill>
                  <a:srgbClr val="0000CC"/>
                </a:solidFill>
                <a:ea typeface="微软雅黑" pitchFamily="34" charset="-122"/>
              </a:rPr>
              <a:t>”</a:t>
            </a:r>
            <a:r>
              <a:rPr kumimoji="1" lang="zh-CN" altLang="en-US" b="1" dirty="0"/>
              <a:t>隔开</a:t>
            </a:r>
          </a:p>
          <a:p>
            <a:pPr lvl="1">
              <a:lnSpc>
                <a:spcPct val="120000"/>
              </a:lnSpc>
            </a:pPr>
            <a:r>
              <a:rPr kumimoji="1" lang="zh-CN" altLang="en-US" b="1" dirty="0" smtClean="0"/>
              <a:t>结束输入：敲击 </a:t>
            </a:r>
            <a:r>
              <a:rPr kumimoji="1" lang="zh-CN" altLang="en-US" b="1" dirty="0" smtClean="0">
                <a:solidFill>
                  <a:srgbClr val="0000CC"/>
                </a:solidFill>
              </a:rPr>
              <a:t>“</a:t>
            </a:r>
            <a:r>
              <a:rPr kumimoji="1" lang="zh-CN" altLang="en-US" b="1" dirty="0" smtClean="0">
                <a:solidFill>
                  <a:srgbClr val="0000CC"/>
                </a:solidFill>
                <a:ea typeface="微软雅黑" pitchFamily="34" charset="-122"/>
              </a:rPr>
              <a:t>回车</a:t>
            </a:r>
            <a:r>
              <a:rPr kumimoji="1" lang="en-US" altLang="zh-CN" b="1" dirty="0" smtClean="0">
                <a:solidFill>
                  <a:srgbClr val="0000CC"/>
                </a:solidFill>
                <a:ea typeface="微软雅黑" pitchFamily="34" charset="-122"/>
              </a:rPr>
              <a:t>(enter)</a:t>
            </a:r>
            <a:r>
              <a:rPr kumimoji="1" lang="zh-CN" altLang="en-US" b="1" dirty="0" smtClean="0">
                <a:solidFill>
                  <a:srgbClr val="0000CC"/>
                </a:solidFill>
                <a:ea typeface="微软雅黑" pitchFamily="34" charset="-122"/>
              </a:rPr>
              <a:t>”</a:t>
            </a:r>
            <a:r>
              <a:rPr kumimoji="1" lang="zh-CN" altLang="en-US" b="1" dirty="0" smtClean="0">
                <a:ea typeface="微软雅黑" pitchFamily="34" charset="-122"/>
              </a:rPr>
              <a:t>键</a:t>
            </a:r>
            <a:endParaRPr kumimoji="1"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EAE7-F98D-4DDF-BE3E-2E92A1E0A5EC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4A4-8E20-4D36-A988-B090BA6A0C4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260648"/>
            <a:ext cx="7128792" cy="838200"/>
          </a:xfrm>
        </p:spPr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：数据的输入与输出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99792" y="4797152"/>
            <a:ext cx="6013450" cy="138499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kumimoji="1" lang="zh-CN" altLang="en-US" sz="2800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</a:rPr>
              <a:t>使用时必须在程序开头增加两行：</a:t>
            </a:r>
          </a:p>
          <a:p>
            <a:pPr lvl="1" algn="l"/>
            <a:r>
              <a:rPr kumimoji="1" lang="zh-CN" altLang="en-US" sz="2800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</a:rPr>
              <a:t>	</a:t>
            </a:r>
            <a:r>
              <a:rPr kumimoji="1" lang="en-US" altLang="zh-CN" sz="2800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</a:rPr>
              <a:t>#include &lt;</a:t>
            </a:r>
            <a:r>
              <a:rPr kumimoji="1" lang="en-US" altLang="zh-CN" sz="2800" dirty="0" err="1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</a:rPr>
              <a:t>iostream</a:t>
            </a:r>
            <a:r>
              <a:rPr kumimoji="1" lang="en-US" altLang="zh-CN" sz="2800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</a:rPr>
              <a:t>&gt;</a:t>
            </a:r>
          </a:p>
          <a:p>
            <a:pPr lvl="1" algn="l"/>
            <a:r>
              <a:rPr lang="en-US" altLang="zh-CN" sz="2800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</a:rPr>
              <a:t>	using namespace </a:t>
            </a:r>
            <a:r>
              <a:rPr lang="en-US" altLang="zh-CN" sz="2800" dirty="0" err="1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</a:rPr>
              <a:t>std</a:t>
            </a:r>
            <a:r>
              <a:rPr lang="en-US" altLang="zh-CN" sz="2800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90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540750" cy="719137"/>
          </a:xfrm>
        </p:spPr>
        <p:txBody>
          <a:bodyPr>
            <a:normAutofit/>
          </a:bodyPr>
          <a:lstStyle/>
          <a:p>
            <a:r>
              <a:rPr lang="zh-CN" altLang="en-US"/>
              <a:t>求解问题</a:t>
            </a:r>
          </a:p>
        </p:txBody>
      </p:sp>
      <p:sp>
        <p:nvSpPr>
          <p:cNvPr id="3143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981075"/>
            <a:ext cx="8353425" cy="10795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b="1"/>
              <a:t>求任意高，底面半径的圆锥体体积并输出（∏</a:t>
            </a:r>
            <a:r>
              <a:rPr lang="en-US" altLang="zh-CN" sz="2800" b="1"/>
              <a:t>=3.1415</a:t>
            </a:r>
            <a:r>
              <a:rPr lang="zh-CN" altLang="en-US" sz="2800" b="1"/>
              <a:t>）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E06-1D76-4D0B-B15D-2D9F9D9A447A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AEA2-1694-44B6-BB45-AD2DE858BBD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4372" name="Rectangle 4"/>
          <p:cNvSpPr>
            <a:spLocks noRot="1" noChangeArrowheads="1"/>
          </p:cNvSpPr>
          <p:nvPr/>
        </p:nvSpPr>
        <p:spPr bwMode="auto">
          <a:xfrm>
            <a:off x="539750" y="2133600"/>
            <a:ext cx="3671888" cy="3744913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6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算法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定义变量</a:t>
            </a:r>
            <a:r>
              <a:rPr lang="en-US" altLang="zh-CN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</a:t>
            </a:r>
            <a:r>
              <a:rPr lang="zh-CN" altLang="en-US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lang="zh-CN" altLang="en-US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输入变量</a:t>
            </a:r>
            <a:r>
              <a:rPr lang="en-US" altLang="zh-CN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lang="zh-CN" altLang="en-US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</a:t>
            </a:r>
            <a:r>
              <a:rPr lang="zh-CN" altLang="en-US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的值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计算表达式</a:t>
            </a:r>
            <a:r>
              <a:rPr lang="en-US" altLang="zh-CN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3.1415*h*r*r*/3</a:t>
            </a:r>
            <a:r>
              <a:rPr lang="zh-CN" altLang="en-US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的值并赋值给</a:t>
            </a:r>
            <a:r>
              <a:rPr lang="en-US" altLang="zh-CN" sz="2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6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输出</a:t>
            </a:r>
            <a:r>
              <a:rPr lang="en-US" altLang="zh-CN" sz="26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</a:t>
            </a:r>
          </a:p>
        </p:txBody>
      </p:sp>
      <p:pic>
        <p:nvPicPr>
          <p:cNvPr id="314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20375" r="55173" b="23558"/>
          <a:stretch>
            <a:fillRect/>
          </a:stretch>
        </p:blipFill>
        <p:spPr bwMode="auto">
          <a:xfrm>
            <a:off x="4211638" y="1557338"/>
            <a:ext cx="4646612" cy="4824412"/>
          </a:xfrm>
          <a:prstGeom prst="rect">
            <a:avLst/>
          </a:prstGeom>
          <a:noFill/>
          <a:ln w="952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4859338" y="3789363"/>
            <a:ext cx="2735262" cy="288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4859338" y="4221163"/>
            <a:ext cx="2735262" cy="288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4787900" y="4652963"/>
            <a:ext cx="2736850" cy="3603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4787900" y="5013325"/>
            <a:ext cx="2736850" cy="360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4787900" y="5373688"/>
            <a:ext cx="2736850" cy="431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9" name="Oval 11"/>
          <p:cNvSpPr>
            <a:spLocks noChangeArrowheads="1"/>
          </p:cNvSpPr>
          <p:nvPr/>
        </p:nvSpPr>
        <p:spPr bwMode="auto">
          <a:xfrm>
            <a:off x="4643438" y="4149725"/>
            <a:ext cx="1655762" cy="865188"/>
          </a:xfrm>
          <a:prstGeom prst="ellipse">
            <a:avLst/>
          </a:prstGeom>
          <a:noFill/>
          <a:ln w="38100" algn="ctr">
            <a:solidFill>
              <a:srgbClr val="00A4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0" name="Text Box 12"/>
          <p:cNvSpPr txBox="1">
            <a:spLocks noChangeArrowheads="1"/>
          </p:cNvSpPr>
          <p:nvPr/>
        </p:nvSpPr>
        <p:spPr bwMode="auto">
          <a:xfrm>
            <a:off x="6084888" y="4221163"/>
            <a:ext cx="2447925" cy="492443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A47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</a:rPr>
              <a:t>cin&gt;&gt;r&gt;&gt;h;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521" y="2824649"/>
            <a:ext cx="7547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CC"/>
                </a:solidFill>
                <a:latin typeface="+mn-lt"/>
              </a:rPr>
              <a:t>int</a:t>
            </a:r>
            <a:endParaRPr lang="zh-CN" altLang="en-US" sz="2400" dirty="0">
              <a:solidFill>
                <a:srgbClr val="00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02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4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43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43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nimBg="1"/>
      <p:bldP spid="314374" grpId="0" animBg="1"/>
      <p:bldP spid="314375" grpId="0" animBg="1"/>
      <p:bldP spid="314376" grpId="0" animBg="1"/>
      <p:bldP spid="314377" grpId="0" animBg="1"/>
      <p:bldP spid="314379" grpId="0" animBg="1"/>
      <p:bldP spid="314380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454881" y="260648"/>
            <a:ext cx="8248189" cy="2592289"/>
          </a:xfr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zh-CN" altLang="en-US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输出流对象</a:t>
            </a:r>
            <a:r>
              <a:rPr kumimoji="1" lang="en-US" altLang="zh-CN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1" lang="zh-CN" altLang="en-US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/>
            <a:r>
              <a:rPr kumimoji="1" lang="en-US" altLang="zh-CN" sz="2800" b="1" dirty="0" err="1">
                <a:solidFill>
                  <a:srgbClr val="3333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cout</a:t>
            </a:r>
            <a:r>
              <a:rPr kumimoji="1" lang="zh-CN" altLang="en-US" sz="2800" b="1" dirty="0">
                <a:solidFill>
                  <a:srgbClr val="3333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实现将数据输出到显示器的操作，</a:t>
            </a:r>
          </a:p>
          <a:p>
            <a:pPr lvl="1"/>
            <a:r>
              <a:rPr kumimoji="1" lang="zh-CN" altLang="en-US" sz="2800" b="1" u="sng" dirty="0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把</a:t>
            </a:r>
            <a:r>
              <a:rPr kumimoji="1" lang="en-US" altLang="zh-CN" sz="2800" b="1" u="sng" dirty="0" err="1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cout</a:t>
            </a:r>
            <a:r>
              <a:rPr kumimoji="1" lang="zh-CN" altLang="en-US" sz="2800" b="1" u="sng" dirty="0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看成一根单向管道，可以使用一条语句输出多个表达式</a:t>
            </a:r>
            <a:r>
              <a:rPr kumimoji="1" lang="en-US" altLang="zh-CN" sz="2800" b="1" u="sng" dirty="0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/</a:t>
            </a:r>
            <a:r>
              <a:rPr kumimoji="1" lang="zh-CN" altLang="en-US" sz="2800" b="1" u="sng" dirty="0">
                <a:solidFill>
                  <a:srgbClr val="FF0066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变量的值</a:t>
            </a:r>
          </a:p>
          <a:p>
            <a:pPr lvl="1"/>
            <a:r>
              <a:rPr kumimoji="1" lang="en-US" altLang="zh-CN" sz="2800" b="1" dirty="0" err="1">
                <a:latin typeface="Calibri" panose="020F0502020204030204" pitchFamily="34" charset="0"/>
              </a:rPr>
              <a:t>cout</a:t>
            </a:r>
            <a:r>
              <a:rPr kumimoji="1" lang="en-US" altLang="zh-CN" sz="2800" b="1" dirty="0">
                <a:latin typeface="Calibri" panose="020F0502020204030204" pitchFamily="34" charset="0"/>
              </a:rPr>
              <a:t>&lt;&lt;</a:t>
            </a:r>
            <a:r>
              <a:rPr kumimoji="1" lang="zh-CN" altLang="en-US" sz="2800" b="1" dirty="0">
                <a:latin typeface="Calibri" panose="020F0502020204030204" pitchFamily="34" charset="0"/>
              </a:rPr>
              <a:t>表达式</a:t>
            </a:r>
            <a:r>
              <a:rPr kumimoji="1" lang="en-US" altLang="zh-CN" sz="2800" b="1" dirty="0">
                <a:latin typeface="Calibri" panose="020F0502020204030204" pitchFamily="34" charset="0"/>
              </a:rPr>
              <a:t>1&lt;&lt;</a:t>
            </a:r>
            <a:r>
              <a:rPr kumimoji="1" lang="zh-CN" altLang="en-US" sz="2800" b="1" dirty="0">
                <a:latin typeface="Calibri" panose="020F0502020204030204" pitchFamily="34" charset="0"/>
              </a:rPr>
              <a:t>表达式</a:t>
            </a:r>
            <a:r>
              <a:rPr kumimoji="1" lang="en-US" altLang="zh-CN" sz="2800" b="1" dirty="0">
                <a:latin typeface="Calibri" panose="020F0502020204030204" pitchFamily="34" charset="0"/>
              </a:rPr>
              <a:t>2&lt;&lt;…&lt;&lt;</a:t>
            </a:r>
            <a:r>
              <a:rPr kumimoji="1" lang="zh-CN" altLang="en-US" sz="2800" b="1" dirty="0">
                <a:latin typeface="Calibri" panose="020F0502020204030204" pitchFamily="34" charset="0"/>
              </a:rPr>
              <a:t>表达式</a:t>
            </a:r>
            <a:r>
              <a:rPr kumimoji="1" lang="en-US" altLang="zh-CN" sz="2800" b="1" dirty="0">
                <a:latin typeface="Calibri" panose="020F0502020204030204" pitchFamily="34" charset="0"/>
              </a:rPr>
              <a:t>n; 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55A0-3D2C-4603-A946-74EBAC74EC34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8CD7-4353-46E8-A7A2-81545FD0FE9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1003990" y="3212976"/>
            <a:ext cx="5976267" cy="2657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00CC"/>
                </a:solidFill>
                <a:latin typeface="幼圆" pitchFamily="49" charset="-122"/>
              </a:rPr>
              <a:t>例如：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 err="1">
                <a:ea typeface="宋体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=2, j=3;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&lt;&lt;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; 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&lt;&lt;j; 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ea typeface="宋体" pitchFamily="2" charset="-122"/>
            </a:endParaRP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&lt;&lt;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 &lt;&lt; j &lt;&lt;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ea typeface="宋体" pitchFamily="2" charset="-122"/>
              </a:rPr>
              <a:t>;      </a:t>
            </a:r>
            <a:r>
              <a:rPr kumimoji="1" lang="en-US" altLang="zh-CN" sz="2400" b="1" dirty="0">
                <a:solidFill>
                  <a:srgbClr val="008000"/>
                </a:solidFill>
                <a:ea typeface="宋体" pitchFamily="2" charset="-122"/>
              </a:rPr>
              <a:t>//</a:t>
            </a:r>
            <a:r>
              <a:rPr kumimoji="1" lang="en-US" altLang="zh-CN" sz="2400" b="1" dirty="0" err="1">
                <a:solidFill>
                  <a:srgbClr val="008000"/>
                </a:solidFill>
                <a:ea typeface="宋体" pitchFamily="2" charset="-122"/>
              </a:rPr>
              <a:t>endl</a:t>
            </a:r>
            <a:r>
              <a:rPr kumimoji="1" lang="zh-CN" altLang="en-US" sz="2400" b="1" dirty="0">
                <a:solidFill>
                  <a:srgbClr val="008000"/>
                </a:solidFill>
                <a:ea typeface="宋体" pitchFamily="2" charset="-122"/>
              </a:rPr>
              <a:t>换行符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73016"/>
            <a:ext cx="4579592" cy="14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7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网络计算中心</a:t>
            </a:r>
            <a:r>
              <a:rPr lang="zh-CN" altLang="en-US" dirty="0"/>
              <a:t>基础教研室</a:t>
            </a:r>
          </a:p>
        </p:txBody>
      </p:sp>
      <p:sp>
        <p:nvSpPr>
          <p:cNvPr id="314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540750" cy="719137"/>
          </a:xfrm>
        </p:spPr>
        <p:txBody>
          <a:bodyPr>
            <a:normAutofit/>
          </a:bodyPr>
          <a:lstStyle/>
          <a:p>
            <a:r>
              <a:rPr lang="zh-CN" altLang="en-US"/>
              <a:t>求解问题</a:t>
            </a:r>
          </a:p>
        </p:txBody>
      </p:sp>
      <p:sp>
        <p:nvSpPr>
          <p:cNvPr id="3143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750" y="981075"/>
            <a:ext cx="8424863" cy="129579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Verdana" panose="020B0604030504040204" pitchFamily="34" charset="0"/>
                <a:cs typeface="Verdana" panose="020B0604030504040204" pitchFamily="34" charset="0"/>
              </a:rPr>
              <a:t>求任意高，底面半径的圆锥体体积并</a:t>
            </a:r>
            <a:r>
              <a:rPr lang="zh-CN" altLang="en-US" sz="2800" b="1" dirty="0" smtClean="0">
                <a:latin typeface="Verdana" panose="020B0604030504040204" pitchFamily="34" charset="0"/>
                <a:cs typeface="Verdana" panose="020B0604030504040204" pitchFamily="34" charset="0"/>
              </a:rPr>
              <a:t>输出</a:t>
            </a:r>
            <a:endParaRPr lang="en-US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 smtClean="0">
                <a:latin typeface="Verdana" panose="020B0604030504040204" pitchFamily="34" charset="0"/>
                <a:cs typeface="Verdana" panose="020B0604030504040204" pitchFamily="34" charset="0"/>
              </a:rPr>
              <a:t> （</a:t>
            </a:r>
            <a:r>
              <a:rPr lang="zh-CN" altLang="en-US" sz="2800" b="1" dirty="0">
                <a:latin typeface="Verdana" panose="020B0604030504040204" pitchFamily="34" charset="0"/>
                <a:cs typeface="Verdana" panose="020B0604030504040204" pitchFamily="34" charset="0"/>
              </a:rPr>
              <a:t>∏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=3.1415</a:t>
            </a:r>
            <a:r>
              <a:rPr lang="zh-CN" altLang="en-US" sz="2800" b="1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6E06-1D76-4D0B-B15D-2D9F9D9A447A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AEA2-1694-44B6-BB45-AD2DE858BBD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4372" name="Rectangle 4"/>
          <p:cNvSpPr>
            <a:spLocks noRot="1" noChangeArrowheads="1"/>
          </p:cNvSpPr>
          <p:nvPr/>
        </p:nvSpPr>
        <p:spPr bwMode="auto">
          <a:xfrm>
            <a:off x="539750" y="2133600"/>
            <a:ext cx="3671888" cy="3744913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v"/>
            </a:pPr>
            <a:r>
              <a:rPr lang="zh-CN" altLang="en-US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算法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定义变量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输入变量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的值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计算表达式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3.1415*h*r*r*/3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的值并赋值给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输出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</a:t>
            </a:r>
          </a:p>
        </p:txBody>
      </p:sp>
      <p:pic>
        <p:nvPicPr>
          <p:cNvPr id="314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20375" r="55173" b="23558"/>
          <a:stretch>
            <a:fillRect/>
          </a:stretch>
        </p:blipFill>
        <p:spPr bwMode="auto">
          <a:xfrm>
            <a:off x="4211638" y="1557338"/>
            <a:ext cx="4646612" cy="4824412"/>
          </a:xfrm>
          <a:prstGeom prst="rect">
            <a:avLst/>
          </a:prstGeom>
          <a:noFill/>
          <a:ln w="952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4854742" y="5343755"/>
            <a:ext cx="2736850" cy="431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9" name="Oval 11"/>
          <p:cNvSpPr>
            <a:spLocks noChangeArrowheads="1"/>
          </p:cNvSpPr>
          <p:nvPr/>
        </p:nvSpPr>
        <p:spPr bwMode="auto">
          <a:xfrm>
            <a:off x="4643438" y="4149725"/>
            <a:ext cx="1655762" cy="865188"/>
          </a:xfrm>
          <a:prstGeom prst="ellipse">
            <a:avLst/>
          </a:prstGeom>
          <a:noFill/>
          <a:ln w="38100" algn="ctr">
            <a:solidFill>
              <a:srgbClr val="00A4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0" name="Text Box 12"/>
          <p:cNvSpPr txBox="1">
            <a:spLocks noChangeArrowheads="1"/>
          </p:cNvSpPr>
          <p:nvPr/>
        </p:nvSpPr>
        <p:spPr bwMode="auto">
          <a:xfrm>
            <a:off x="6084888" y="4221163"/>
            <a:ext cx="2447925" cy="492443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A47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</a:rPr>
              <a:t>cin&gt;&gt;r&gt;&gt;h;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237228" y="5357455"/>
            <a:ext cx="863600" cy="433387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AutoShape 16"/>
          <p:cNvCxnSpPr>
            <a:cxnSpLocks noChangeShapeType="1"/>
          </p:cNvCxnSpPr>
          <p:nvPr/>
        </p:nvCxnSpPr>
        <p:spPr bwMode="auto">
          <a:xfrm flipH="1" flipV="1">
            <a:off x="6669028" y="5790842"/>
            <a:ext cx="863600" cy="150813"/>
          </a:xfrm>
          <a:prstGeom prst="straightConnector1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526459" y="5703530"/>
            <a:ext cx="898525" cy="476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换行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0521" y="2824649"/>
            <a:ext cx="7547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CC"/>
                </a:solidFill>
                <a:latin typeface="+mn-lt"/>
              </a:rPr>
              <a:t>int</a:t>
            </a:r>
            <a:endParaRPr lang="zh-CN" altLang="en-US" sz="2400" dirty="0">
              <a:solidFill>
                <a:srgbClr val="00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22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8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知识点</a:t>
            </a:r>
            <a:r>
              <a:rPr lang="en-US" altLang="zh-CN"/>
              <a:t>5</a:t>
            </a:r>
            <a:r>
              <a:rPr lang="zh-CN" altLang="en-US"/>
              <a:t>：常量让你的程序更专业</a:t>
            </a:r>
          </a:p>
        </p:txBody>
      </p:sp>
      <p:sp>
        <p:nvSpPr>
          <p:cNvPr id="316431" name="Rectangle 15"/>
          <p:cNvSpPr>
            <a:spLocks noGrp="1" noRot="1" noChangeArrowheads="1"/>
          </p:cNvSpPr>
          <p:nvPr>
            <p:ph idx="1"/>
          </p:nvPr>
        </p:nvSpPr>
        <p:spPr>
          <a:xfrm>
            <a:off x="323528" y="1340768"/>
            <a:ext cx="8424863" cy="360045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字符串常量：</a:t>
            </a:r>
            <a:r>
              <a:rPr lang="zh-CN" altLang="en-US" b="1" dirty="0">
                <a:solidFill>
                  <a:schemeClr val="tx2"/>
                </a:solidFill>
                <a:latin typeface="宋体" pitchFamily="2" charset="-122"/>
              </a:rPr>
              <a:t>用</a:t>
            </a:r>
            <a:r>
              <a:rPr lang="zh-CN" altLang="en-US" b="1" u="sng" dirty="0">
                <a:solidFill>
                  <a:srgbClr val="FF0000"/>
                </a:solidFill>
                <a:latin typeface="宋体" pitchFamily="2" charset="-122"/>
              </a:rPr>
              <a:t>双引号</a:t>
            </a:r>
            <a:r>
              <a:rPr lang="zh-CN" altLang="en-US" b="1" dirty="0">
                <a:solidFill>
                  <a:schemeClr val="tx2"/>
                </a:solidFill>
                <a:latin typeface="宋体" pitchFamily="2" charset="-122"/>
              </a:rPr>
              <a:t>引起来的字符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常变量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类型 变量名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初值；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常变量必须也只能在说明时进行初始化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9CF9-AB9D-4EE3-9695-D95BD20F2E46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8FC-5602-45E2-A7C9-17FD7F3F7929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3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913"/>
            <a:ext cx="8540750" cy="719137"/>
          </a:xfrm>
        </p:spPr>
        <p:txBody>
          <a:bodyPr>
            <a:normAutofit/>
          </a:bodyPr>
          <a:lstStyle/>
          <a:p>
            <a:r>
              <a:rPr lang="zh-CN" altLang="en-US" dirty="0"/>
              <a:t>求解问题</a:t>
            </a:r>
          </a:p>
        </p:txBody>
      </p:sp>
      <p:sp>
        <p:nvSpPr>
          <p:cNvPr id="3194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981075"/>
            <a:ext cx="8353425" cy="6477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/>
              <a:t>求任意高，底面半径的圆锥体体积并输出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3A17-10F3-4752-84F3-5FB1233D6441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0A3-8E9F-4D88-AEEA-35065CFE027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9492" name="Rectangle 4"/>
          <p:cNvSpPr>
            <a:spLocks noRot="1" noChangeArrowheads="1"/>
          </p:cNvSpPr>
          <p:nvPr/>
        </p:nvSpPr>
        <p:spPr bwMode="auto">
          <a:xfrm>
            <a:off x="179388" y="404664"/>
            <a:ext cx="3276302" cy="5329386"/>
          </a:xfrm>
          <a:prstGeom prst="rect">
            <a:avLst/>
          </a:prstGeom>
          <a:solidFill>
            <a:srgbClr val="FFFFFF"/>
          </a:solidFill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b="1" dirty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算法</a:t>
            </a:r>
          </a:p>
          <a:p>
            <a:pPr marL="1800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定义常变量</a:t>
            </a:r>
            <a:r>
              <a:rPr lang="en-US" altLang="zh-CN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PI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（圆周率）</a:t>
            </a:r>
          </a:p>
          <a:p>
            <a:pPr marL="1800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定义变量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</a:t>
            </a:r>
          </a:p>
          <a:p>
            <a:pPr marL="1800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提示输入变量</a:t>
            </a:r>
            <a:r>
              <a:rPr lang="en-US" altLang="zh-CN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h</a:t>
            </a:r>
            <a:r>
              <a:rPr lang="zh-CN" altLang="en-US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的值</a:t>
            </a:r>
          </a:p>
          <a:p>
            <a:pPr marL="1800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输入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</a:t>
            </a:r>
          </a:p>
          <a:p>
            <a:pPr marL="1800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提示输入变量</a:t>
            </a:r>
            <a:r>
              <a:rPr lang="en-US" altLang="zh-CN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r</a:t>
            </a:r>
            <a:r>
              <a:rPr lang="zh-CN" altLang="en-US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的值</a:t>
            </a:r>
          </a:p>
          <a:p>
            <a:pPr marL="1800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输入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</a:t>
            </a:r>
          </a:p>
          <a:p>
            <a:pPr marL="1800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计算圆锥体体积并赋值给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</a:t>
            </a:r>
          </a:p>
          <a:p>
            <a:pPr marL="1800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输出</a:t>
            </a:r>
            <a:r>
              <a:rPr lang="en-US" altLang="zh-CN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v</a:t>
            </a:r>
            <a:r>
              <a:rPr lang="zh-CN" altLang="en-US" sz="2400" b="1" dirty="0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的含义</a:t>
            </a:r>
          </a:p>
          <a:p>
            <a:pPr marL="1800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输出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v</a:t>
            </a:r>
          </a:p>
          <a:p>
            <a:pPr marL="609600" indent="-609600" algn="l">
              <a:lnSpc>
                <a:spcPct val="120000"/>
              </a:lnSpc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endParaRPr lang="en-US" altLang="zh-CN" sz="2400" b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1950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20375" r="42447" b="9019"/>
          <a:stretch>
            <a:fillRect/>
          </a:stretch>
        </p:blipFill>
        <p:spPr bwMode="auto">
          <a:xfrm>
            <a:off x="3396393" y="692150"/>
            <a:ext cx="5688012" cy="5616575"/>
          </a:xfrm>
          <a:prstGeom prst="rect">
            <a:avLst/>
          </a:prstGeom>
          <a:noFill/>
          <a:ln w="952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503" name="Oval 15"/>
          <p:cNvSpPr>
            <a:spLocks noChangeArrowheads="1"/>
          </p:cNvSpPr>
          <p:nvPr/>
        </p:nvSpPr>
        <p:spPr bwMode="auto">
          <a:xfrm>
            <a:off x="4824413" y="3284538"/>
            <a:ext cx="3600450" cy="719137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5" name="Oval 17"/>
          <p:cNvSpPr>
            <a:spLocks noChangeArrowheads="1"/>
          </p:cNvSpPr>
          <p:nvPr/>
        </p:nvSpPr>
        <p:spPr bwMode="auto">
          <a:xfrm>
            <a:off x="4679950" y="4149725"/>
            <a:ext cx="2736850" cy="576263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8" name="Oval 20"/>
          <p:cNvSpPr>
            <a:spLocks noChangeArrowheads="1"/>
          </p:cNvSpPr>
          <p:nvPr/>
        </p:nvSpPr>
        <p:spPr bwMode="auto">
          <a:xfrm>
            <a:off x="5183114" y="2564532"/>
            <a:ext cx="360362" cy="504825"/>
          </a:xfrm>
          <a:prstGeom prst="ellipse">
            <a:avLst/>
          </a:prstGeom>
          <a:noFill/>
          <a:ln w="2857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5820743" y="2110748"/>
            <a:ext cx="3323257" cy="461665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66"/>
                </a:solidFill>
                <a:ea typeface="微软雅黑" pitchFamily="34" charset="-122"/>
              </a:rPr>
              <a:t>标识符</a:t>
            </a:r>
            <a:r>
              <a:rPr lang="zh-CN" altLang="en-US" sz="2400" b="1" dirty="0" smtClean="0">
                <a:solidFill>
                  <a:srgbClr val="FF0066"/>
                </a:solidFill>
                <a:ea typeface="微软雅黑" pitchFamily="34" charset="-122"/>
              </a:rPr>
              <a:t>常量（常变量）</a:t>
            </a:r>
            <a:endParaRPr lang="zh-CN" altLang="en-US" sz="2400" b="1" dirty="0">
              <a:solidFill>
                <a:srgbClr val="FF0066"/>
              </a:solidFill>
              <a:ea typeface="微软雅黑" pitchFamily="34" charset="-122"/>
            </a:endParaRPr>
          </a:p>
        </p:txBody>
      </p:sp>
      <p:cxnSp>
        <p:nvCxnSpPr>
          <p:cNvPr id="319510" name="AutoShape 22"/>
          <p:cNvCxnSpPr>
            <a:cxnSpLocks noChangeShapeType="1"/>
            <a:stCxn id="319509" idx="1"/>
            <a:endCxn id="319508" idx="7"/>
          </p:cNvCxnSpPr>
          <p:nvPr/>
        </p:nvCxnSpPr>
        <p:spPr bwMode="auto">
          <a:xfrm flipH="1">
            <a:off x="5490702" y="2341581"/>
            <a:ext cx="330041" cy="296881"/>
          </a:xfrm>
          <a:prstGeom prst="straightConnector1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504" name="Rectangle 16"/>
          <p:cNvSpPr>
            <a:spLocks noChangeArrowheads="1"/>
          </p:cNvSpPr>
          <p:nvPr/>
        </p:nvSpPr>
        <p:spPr bwMode="auto">
          <a:xfrm>
            <a:off x="7272338" y="3860800"/>
            <a:ext cx="1736725" cy="485775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66"/>
                </a:solidFill>
                <a:ea typeface="微软雅黑" pitchFamily="34" charset="-122"/>
              </a:rPr>
              <a:t>字符串常量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5690" y="1844824"/>
            <a:ext cx="7547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00CC"/>
                </a:solidFill>
                <a:latin typeface="+mn-lt"/>
              </a:rPr>
              <a:t>int</a:t>
            </a:r>
            <a:endParaRPr lang="zh-CN" altLang="en-US" sz="24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4679950" y="5301208"/>
            <a:ext cx="1944688" cy="576263"/>
          </a:xfrm>
          <a:prstGeom prst="ellipse">
            <a:avLst/>
          </a:prstGeom>
          <a:noFill/>
          <a:ln w="38100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4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4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94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build="p" animBg="1"/>
      <p:bldP spid="319503" grpId="0" animBg="1"/>
      <p:bldP spid="319505" grpId="0" animBg="1"/>
      <p:bldP spid="319508" grpId="0" animBg="1"/>
      <p:bldP spid="319509" grpId="0" animBg="1"/>
      <p:bldP spid="319504" grpId="0" animBg="1"/>
      <p:bldP spid="15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81075"/>
            <a:ext cx="5688013" cy="5616575"/>
            <a:chOff x="0" y="981075"/>
            <a:chExt cx="5688013" cy="5616575"/>
          </a:xfrm>
        </p:grpSpPr>
        <p:pic>
          <p:nvPicPr>
            <p:cNvPr id="3215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20375" r="42447" b="9019"/>
            <a:stretch>
              <a:fillRect/>
            </a:stretch>
          </p:blipFill>
          <p:spPr bwMode="auto">
            <a:xfrm>
              <a:off x="0" y="981075"/>
              <a:ext cx="5688013" cy="5616575"/>
            </a:xfrm>
            <a:prstGeom prst="rect">
              <a:avLst/>
            </a:prstGeom>
            <a:noFill/>
            <a:ln w="9525" algn="ctr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79512" y="2132856"/>
              <a:ext cx="5387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000CC"/>
                  </a:solidFill>
                  <a:latin typeface="+mn-lt"/>
                </a:rPr>
                <a:t>int</a:t>
              </a:r>
              <a:endParaRPr lang="zh-CN" altLang="en-US" sz="2400" dirty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321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EE49-CE23-4096-8B57-237C436A1765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1FCB-25FF-4B30-8249-7E0398E8DF6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21548" name="Rectangle 12"/>
          <p:cNvSpPr>
            <a:spLocks noGrp="1" noRot="1" noChangeArrowheads="1"/>
          </p:cNvSpPr>
          <p:nvPr>
            <p:ph idx="1"/>
          </p:nvPr>
        </p:nvSpPr>
        <p:spPr>
          <a:xfrm>
            <a:off x="4716016" y="620688"/>
            <a:ext cx="4248472" cy="5400600"/>
          </a:xfrm>
          <a:solidFill>
            <a:srgbClr val="CCECFF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固定程序框架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#include &lt;</a:t>
            </a:r>
            <a:r>
              <a:rPr lang="en-US" altLang="zh-CN" sz="2200" b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using namespace </a:t>
            </a:r>
            <a:r>
              <a:rPr lang="en-US" altLang="zh-CN" sz="2200" b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std</a:t>
            </a:r>
            <a:r>
              <a:rPr lang="en-US" altLang="zh-CN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（）</a:t>
            </a:r>
            <a:r>
              <a:rPr lang="en-US" altLang="zh-CN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       }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变量的定义与使用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标识符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从数学表达式到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常见运算符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输入、输出流控制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常量的使用</a:t>
            </a:r>
          </a:p>
        </p:txBody>
      </p:sp>
    </p:spTree>
    <p:extLst>
      <p:ext uri="{BB962C8B-B14F-4D97-AF65-F5344CB8AC3E}">
        <p14:creationId xmlns:p14="http://schemas.microsoft.com/office/powerpoint/2010/main" val="529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54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54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1548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15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1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1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1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1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1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1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1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1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1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1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1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1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1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1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1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1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1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1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1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1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1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1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1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1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1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1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1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1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1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1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1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1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1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1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1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1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1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1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1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1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1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15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15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15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15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8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若干语法细节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r>
              <a:rPr lang="zh-CN" altLang="en-US" dirty="0" smtClean="0"/>
              <a:t>输出格式控制</a:t>
            </a:r>
            <a:endParaRPr lang="en-US" altLang="zh-CN" dirty="0" smtClean="0"/>
          </a:p>
          <a:p>
            <a:r>
              <a:rPr lang="zh-CN" altLang="en-US" dirty="0" smtClean="0"/>
              <a:t>变量的定义与赋值</a:t>
            </a:r>
            <a:endParaRPr lang="en-US" altLang="zh-CN" dirty="0" smtClean="0"/>
          </a:p>
          <a:p>
            <a:r>
              <a:rPr lang="zh-CN" altLang="en-US" dirty="0"/>
              <a:t>不同</a:t>
            </a:r>
            <a:r>
              <a:rPr lang="zh-CN" altLang="en-US" dirty="0" smtClean="0"/>
              <a:t>类型数据的混合运算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网络与计算中心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6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147248" cy="13681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变量的定义形式：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数据类型  </a:t>
            </a:r>
            <a:r>
              <a:rPr lang="zh-CN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变量名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l </a:t>
            </a:r>
            <a:r>
              <a:rPr lang="zh-CN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，变量名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…</a:t>
            </a:r>
            <a:r>
              <a:rPr lang="zh-CN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，变量名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网络与计算中心</a:t>
            </a:r>
            <a:endParaRPr lang="en-US" altLang="zh-CN"/>
          </a:p>
        </p:txBody>
      </p:sp>
      <p:sp>
        <p:nvSpPr>
          <p:cNvPr id="5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知识点</a:t>
            </a:r>
            <a:r>
              <a:rPr lang="en-US" altLang="zh-CN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zh-CN" altLang="en-US" dirty="0" smtClean="0"/>
              <a:t>变量的定义与赋值</a:t>
            </a:r>
            <a:endParaRPr lang="zh-CN" altLang="en-US" sz="32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3508207"/>
            <a:ext cx="700578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 dirty="0" smtClean="0"/>
              <a:t>Ex</a:t>
            </a:r>
            <a:r>
              <a:rPr lang="zh-CN" altLang="en-US" kern="0" dirty="0" smtClean="0"/>
              <a:t>：定义整形变量</a:t>
            </a:r>
            <a:r>
              <a:rPr lang="en-US" altLang="zh-CN" kern="0" dirty="0" smtClean="0"/>
              <a:t>x</a:t>
            </a:r>
            <a:r>
              <a:rPr lang="zh-CN" altLang="en-US" kern="0" dirty="0" smtClean="0"/>
              <a:t>，</a:t>
            </a:r>
            <a:r>
              <a:rPr lang="en-US" altLang="zh-CN" kern="0" dirty="0" smtClean="0"/>
              <a:t>y</a:t>
            </a:r>
          </a:p>
          <a:p>
            <a:pPr lvl="1">
              <a:lnSpc>
                <a:spcPct val="150000"/>
              </a:lnSpc>
            </a:pPr>
            <a:r>
              <a:rPr lang="zh-CN" altLang="en-US" sz="2800" kern="0" dirty="0" smtClean="0"/>
              <a:t>方法</a:t>
            </a:r>
            <a:r>
              <a:rPr lang="en-US" altLang="zh-CN" sz="2800" kern="0" dirty="0" smtClean="0"/>
              <a:t>1</a:t>
            </a:r>
            <a:r>
              <a:rPr lang="zh-CN" altLang="en-US" sz="2800" kern="0" dirty="0" smtClean="0"/>
              <a:t>： </a:t>
            </a:r>
            <a:r>
              <a:rPr lang="en-US" altLang="zh-CN" sz="2800" kern="0" dirty="0" err="1" smtClean="0"/>
              <a:t>int</a:t>
            </a:r>
            <a:r>
              <a:rPr lang="en-US" altLang="zh-CN" sz="2800" kern="0" dirty="0" smtClean="0"/>
              <a:t> x;	</a:t>
            </a:r>
            <a:r>
              <a:rPr lang="en-US" altLang="zh-CN" sz="2800" kern="0" dirty="0" err="1" smtClean="0"/>
              <a:t>int</a:t>
            </a:r>
            <a:r>
              <a:rPr lang="en-US" altLang="zh-CN" sz="2800" kern="0" dirty="0" smtClean="0"/>
              <a:t> y;</a:t>
            </a:r>
          </a:p>
          <a:p>
            <a:pPr lvl="1">
              <a:lnSpc>
                <a:spcPct val="150000"/>
              </a:lnSpc>
            </a:pPr>
            <a:r>
              <a:rPr lang="zh-CN" altLang="en-US" sz="2800" kern="0" dirty="0" smtClean="0"/>
              <a:t>方法</a:t>
            </a:r>
            <a:r>
              <a:rPr lang="en-US" altLang="zh-CN" sz="2800" kern="0" dirty="0" smtClean="0"/>
              <a:t>2</a:t>
            </a:r>
            <a:r>
              <a:rPr lang="zh-CN" altLang="en-US" sz="2800" kern="0" dirty="0" smtClean="0"/>
              <a:t>： </a:t>
            </a:r>
            <a:r>
              <a:rPr lang="en-US" altLang="zh-CN" sz="2800" kern="0" dirty="0" err="1" smtClean="0"/>
              <a:t>int</a:t>
            </a:r>
            <a:r>
              <a:rPr lang="en-US" altLang="zh-CN" sz="2800" kern="0" dirty="0" smtClean="0"/>
              <a:t> </a:t>
            </a:r>
            <a:r>
              <a:rPr lang="en-US" altLang="zh-CN" sz="2800" kern="0" dirty="0" err="1" smtClean="0"/>
              <a:t>x,y</a:t>
            </a:r>
            <a:r>
              <a:rPr lang="en-US" altLang="zh-CN" sz="2800" kern="0" dirty="0"/>
              <a:t>;</a:t>
            </a:r>
            <a:endParaRPr lang="zh-CN" altLang="en-US" sz="2800" kern="0" dirty="0"/>
          </a:p>
        </p:txBody>
      </p:sp>
      <p:sp>
        <p:nvSpPr>
          <p:cNvPr id="7" name="矩形标注 6"/>
          <p:cNvSpPr/>
          <p:nvPr/>
        </p:nvSpPr>
        <p:spPr>
          <a:xfrm>
            <a:off x="3419872" y="2675835"/>
            <a:ext cx="5112568" cy="830997"/>
          </a:xfrm>
          <a:prstGeom prst="wedgeRectCallout">
            <a:avLst>
              <a:gd name="adj1" fmla="val -34220"/>
              <a:gd name="adj2" fmla="val -1021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194293"/>
              </a:buClr>
              <a:buSzPct val="80000"/>
              <a:buFont typeface="Wingdings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可以一次定义多个同类型变量，变量之间用逗号隔离</a:t>
            </a:r>
          </a:p>
        </p:txBody>
      </p:sp>
    </p:spTree>
    <p:extLst>
      <p:ext uri="{BB962C8B-B14F-4D97-AF65-F5344CB8AC3E}">
        <p14:creationId xmlns:p14="http://schemas.microsoft.com/office/powerpoint/2010/main" val="16227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570" y="1240295"/>
            <a:ext cx="7931224" cy="752872"/>
          </a:xfrm>
        </p:spPr>
        <p:txBody>
          <a:bodyPr/>
          <a:lstStyle/>
          <a:p>
            <a:r>
              <a:rPr lang="zh-CN" altLang="en-US" dirty="0" smtClean="0"/>
              <a:t>变量要先定义后使用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网络与计算中心</a:t>
            </a:r>
            <a:endParaRPr lang="en-US" altLang="zh-CN"/>
          </a:p>
        </p:txBody>
      </p:sp>
      <p:sp>
        <p:nvSpPr>
          <p:cNvPr id="7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知识点</a:t>
            </a:r>
            <a:r>
              <a:rPr lang="en-US" altLang="zh-CN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zh-CN" altLang="en-US" dirty="0" smtClean="0"/>
              <a:t>变量的定义与赋值</a:t>
            </a:r>
            <a:endParaRPr lang="zh-CN" altLang="en-US" sz="32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1"/>
          <p:cNvSpPr txBox="1">
            <a:spLocks/>
          </p:cNvSpPr>
          <p:nvPr/>
        </p:nvSpPr>
        <p:spPr bwMode="auto">
          <a:xfrm>
            <a:off x="395536" y="2204864"/>
            <a:ext cx="4032448" cy="360040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 </a:t>
            </a:r>
            <a:r>
              <a:rPr lang="en-US" altLang="zh-CN" sz="2400" kern="0" dirty="0" smtClean="0"/>
              <a:t>&lt;</a:t>
            </a:r>
            <a:r>
              <a:rPr lang="en-US" altLang="zh-CN" sz="2400" kern="0" dirty="0" err="1" smtClean="0"/>
              <a:t>iostream</a:t>
            </a:r>
            <a:r>
              <a:rPr lang="en-US" altLang="zh-CN" sz="2400" kern="0" dirty="0" smtClean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altLang="zh-CN" sz="2400" kern="0" dirty="0" err="1" smtClean="0"/>
              <a:t>std</a:t>
            </a:r>
            <a:r>
              <a:rPr lang="en-US" altLang="zh-CN" sz="2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sz="2400" kern="0" dirty="0" smtClean="0"/>
              <a:t>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/>
              <a:t>{</a:t>
            </a:r>
          </a:p>
          <a:p>
            <a:pPr marL="360000" indent="0"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altLang="zh-CN" sz="2400" kern="0" dirty="0" smtClean="0"/>
              <a:t>  v ;</a:t>
            </a:r>
          </a:p>
          <a:p>
            <a:pPr marL="360000" indent="0">
              <a:buFont typeface="Wingdings" pitchFamily="2" charset="2"/>
              <a:buNone/>
            </a:pPr>
            <a:r>
              <a:rPr lang="en-US" altLang="zh-CN" sz="2400" kern="0" dirty="0" smtClean="0"/>
              <a:t>v=1.0/3*3.1415*5*5*20;</a:t>
            </a:r>
          </a:p>
          <a:p>
            <a:pPr marL="360000" indent="0">
              <a:buFont typeface="Wingdings" pitchFamily="2" charset="2"/>
              <a:buNone/>
            </a:pPr>
            <a:r>
              <a:rPr lang="en-US" altLang="zh-CN" sz="2400" kern="0" dirty="0" err="1" smtClean="0"/>
              <a:t>cout</a:t>
            </a:r>
            <a:r>
              <a:rPr lang="en-US" altLang="zh-CN" sz="2400" kern="0" dirty="0" smtClean="0"/>
              <a:t>&lt;&lt;“v=“&lt;&lt;v&lt;&lt;</a:t>
            </a:r>
            <a:r>
              <a:rPr lang="en-US" altLang="zh-CN" sz="2400" kern="0" dirty="0" err="1" smtClean="0"/>
              <a:t>endl</a:t>
            </a:r>
            <a:r>
              <a:rPr lang="en-US" altLang="zh-CN" sz="2400" kern="0" dirty="0" smtClean="0"/>
              <a:t>;	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/>
              <a:t>}</a:t>
            </a:r>
            <a:endParaRPr lang="zh-CN" altLang="en-US" sz="2400" kern="0" dirty="0"/>
          </a:p>
        </p:txBody>
      </p:sp>
      <p:sp>
        <p:nvSpPr>
          <p:cNvPr id="10" name="内容占位符 11"/>
          <p:cNvSpPr txBox="1">
            <a:spLocks/>
          </p:cNvSpPr>
          <p:nvPr/>
        </p:nvSpPr>
        <p:spPr bwMode="auto">
          <a:xfrm>
            <a:off x="4860032" y="2184173"/>
            <a:ext cx="3960440" cy="36004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 </a:t>
            </a:r>
            <a:r>
              <a:rPr lang="en-US" altLang="zh-CN" sz="2400" kern="0" dirty="0" smtClean="0"/>
              <a:t>&lt;</a:t>
            </a:r>
            <a:r>
              <a:rPr lang="en-US" altLang="zh-CN" sz="2400" kern="0" dirty="0" err="1" smtClean="0"/>
              <a:t>iostream</a:t>
            </a:r>
            <a:r>
              <a:rPr lang="en-US" altLang="zh-CN" sz="2400" kern="0" dirty="0" smtClean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altLang="zh-CN" sz="2400" kern="0" dirty="0" err="1" smtClean="0"/>
              <a:t>std</a:t>
            </a:r>
            <a:r>
              <a:rPr lang="en-US" altLang="zh-CN" sz="2400" kern="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sz="2400" kern="0" dirty="0" smtClean="0"/>
              <a:t>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/>
              <a:t>{</a:t>
            </a:r>
          </a:p>
          <a:p>
            <a:pPr marL="360000" indent="0">
              <a:buFont typeface="Wingdings" pitchFamily="2" charset="2"/>
              <a:buNone/>
            </a:pPr>
            <a:r>
              <a:rPr lang="en-US" altLang="zh-CN" sz="2400" kern="0" dirty="0" smtClean="0"/>
              <a:t>v=1.0/3*3.1415*5*5*20;</a:t>
            </a:r>
          </a:p>
          <a:p>
            <a:pPr marL="360000" indent="0">
              <a:buNone/>
            </a:pPr>
            <a:r>
              <a:rPr lang="en-US" altLang="zh-CN" sz="2400" kern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altLang="zh-CN" sz="2400" kern="0" dirty="0"/>
              <a:t>  v ;</a:t>
            </a:r>
          </a:p>
          <a:p>
            <a:pPr marL="360000" indent="0">
              <a:buFont typeface="Wingdings" pitchFamily="2" charset="2"/>
              <a:buNone/>
            </a:pPr>
            <a:r>
              <a:rPr lang="en-US" altLang="zh-CN" sz="2400" kern="0" dirty="0" err="1" smtClean="0"/>
              <a:t>cout</a:t>
            </a:r>
            <a:r>
              <a:rPr lang="en-US" altLang="zh-CN" sz="2400" kern="0" dirty="0" smtClean="0"/>
              <a:t>&lt;&lt;“v=“&lt;&lt;v&lt;&lt;</a:t>
            </a:r>
            <a:r>
              <a:rPr lang="en-US" altLang="zh-CN" sz="2400" kern="0" dirty="0" err="1" smtClean="0"/>
              <a:t>endl</a:t>
            </a:r>
            <a:r>
              <a:rPr lang="en-US" altLang="zh-CN" sz="2400" kern="0" dirty="0" smtClean="0"/>
              <a:t>;	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 smtClean="0"/>
              <a:t>}</a:t>
            </a:r>
            <a:endParaRPr lang="zh-CN" altLang="en-US" sz="2400" kern="0" dirty="0"/>
          </a:p>
        </p:txBody>
      </p:sp>
      <p:sp>
        <p:nvSpPr>
          <p:cNvPr id="11" name="椭圆 10"/>
          <p:cNvSpPr/>
          <p:nvPr/>
        </p:nvSpPr>
        <p:spPr>
          <a:xfrm>
            <a:off x="3570086" y="1988840"/>
            <a:ext cx="864096" cy="79208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</a:p>
        </p:txBody>
      </p:sp>
      <p:sp>
        <p:nvSpPr>
          <p:cNvPr id="12" name="弦形 11"/>
          <p:cNvSpPr/>
          <p:nvPr/>
        </p:nvSpPr>
        <p:spPr>
          <a:xfrm flipH="1">
            <a:off x="7726131" y="1495129"/>
            <a:ext cx="1080120" cy="987421"/>
          </a:xfrm>
          <a:prstGeom prst="chor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7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91680" y="188640"/>
            <a:ext cx="7128792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52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8C22-78BD-4151-B691-73A34C43D6EA}" type="datetime1">
              <a:rPr lang="zh-CN" altLang="en-US" smtClean="0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网络与计算中心基础教研室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00C6-92EA-4B9B-B7B6-B13EEF2D9445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076493"/>
              </p:ext>
            </p:extLst>
          </p:nvPr>
        </p:nvGraphicFramePr>
        <p:xfrm>
          <a:off x="755576" y="1340768"/>
          <a:ext cx="7772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5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10081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i="1" dirty="0" smtClean="0"/>
              <a:t>为变量赋值时，值的类型必须和变量类型一致或兼容。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网络与计算中心</a:t>
            </a:r>
            <a:endParaRPr lang="en-US" altLang="zh-CN"/>
          </a:p>
        </p:txBody>
      </p:sp>
      <p:sp>
        <p:nvSpPr>
          <p:cNvPr id="5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知识点</a:t>
            </a:r>
            <a:r>
              <a:rPr lang="en-US" altLang="zh-CN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zh-CN" altLang="en-US" dirty="0" smtClean="0"/>
              <a:t>变量的定义与赋值</a:t>
            </a:r>
            <a:endParaRPr lang="zh-CN" altLang="en-US" sz="32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49377" y="2546265"/>
            <a:ext cx="7005782" cy="302433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 dirty="0" smtClean="0"/>
              <a:t>Ex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double </a:t>
            </a:r>
            <a:r>
              <a:rPr lang="en-US" altLang="zh-CN" sz="2800" dirty="0"/>
              <a:t>y=1.7</a:t>
            </a:r>
            <a:r>
              <a:rPr lang="zh-CN" altLang="zh-CN" sz="2800" dirty="0"/>
              <a:t>；</a:t>
            </a:r>
            <a:r>
              <a:rPr lang="en-US" altLang="zh-CN" sz="28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double x=80;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char  e=‘a’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f=35;</a:t>
            </a:r>
            <a:endParaRPr lang="zh-CN" altLang="en-US" sz="2800" kern="0" dirty="0"/>
          </a:p>
        </p:txBody>
      </p:sp>
      <p:sp>
        <p:nvSpPr>
          <p:cNvPr id="8" name="矩形标注 7"/>
          <p:cNvSpPr/>
          <p:nvPr/>
        </p:nvSpPr>
        <p:spPr>
          <a:xfrm>
            <a:off x="5130598" y="2569812"/>
            <a:ext cx="3689874" cy="2237536"/>
          </a:xfrm>
          <a:prstGeom prst="wedgeRectCallout">
            <a:avLst>
              <a:gd name="adj1" fmla="val -62837"/>
              <a:gd name="adj2" fmla="val 58782"/>
            </a:avLst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00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9999CC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char</a:t>
            </a:r>
            <a:r>
              <a:rPr lang="zh-CN" altLang="en-US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类型的变量可以赋整型值</a:t>
            </a:r>
          </a:p>
          <a:p>
            <a:pPr marL="360000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9999CC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35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为字符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+mj-ea"/>
                <a:ea typeface="+mj-ea"/>
                <a:cs typeface="+mj-cs"/>
              </a:rPr>
              <a:t>’#’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ASCII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码值</a:t>
            </a:r>
            <a:endParaRPr lang="zh-CN" altLang="en-US" sz="2800" b="1" kern="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16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7920880" cy="115212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i="1" dirty="0" smtClean="0"/>
              <a:t>变量可以先定义，后赋值</a:t>
            </a:r>
            <a:endParaRPr lang="en-US" altLang="zh-CN" i="1" dirty="0" smtClean="0"/>
          </a:p>
          <a:p>
            <a:pPr>
              <a:spcAft>
                <a:spcPts val="600"/>
              </a:spcAft>
            </a:pPr>
            <a:r>
              <a:rPr lang="zh-CN" altLang="en-US" i="1" dirty="0" smtClean="0"/>
              <a:t>变量可以在定义的同时赋值：</a:t>
            </a:r>
            <a:r>
              <a:rPr lang="zh-CN" altLang="en-US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网络与计算中心</a:t>
            </a:r>
            <a:endParaRPr lang="en-US" altLang="zh-CN"/>
          </a:p>
        </p:txBody>
      </p:sp>
      <p:sp>
        <p:nvSpPr>
          <p:cNvPr id="5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知识点</a:t>
            </a:r>
            <a:r>
              <a:rPr lang="en-US" altLang="zh-CN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zh-CN" altLang="en-US" dirty="0" smtClean="0"/>
              <a:t>变量的定义与赋值</a:t>
            </a:r>
            <a:endParaRPr lang="zh-CN" altLang="en-US" sz="32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259632" y="2564904"/>
            <a:ext cx="7005782" cy="324036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 dirty="0" smtClean="0"/>
              <a:t>Ex</a:t>
            </a:r>
            <a:r>
              <a:rPr lang="zh-CN" altLang="en-US" kern="0" dirty="0" smtClean="0"/>
              <a:t>：定义整形变量</a:t>
            </a:r>
            <a:r>
              <a:rPr lang="en-US" altLang="zh-CN" kern="0" dirty="0" smtClean="0"/>
              <a:t>x</a:t>
            </a:r>
            <a:r>
              <a:rPr lang="zh-CN" altLang="en-US" kern="0" dirty="0" smtClean="0"/>
              <a:t>，并为其赋值</a:t>
            </a:r>
            <a:r>
              <a:rPr lang="en-US" altLang="zh-CN" kern="0" dirty="0" smtClean="0"/>
              <a:t>8</a:t>
            </a:r>
          </a:p>
          <a:p>
            <a:pPr lvl="1">
              <a:lnSpc>
                <a:spcPct val="150000"/>
              </a:lnSpc>
            </a:pPr>
            <a:r>
              <a:rPr lang="zh-CN" altLang="en-US" sz="2800" kern="0" dirty="0" smtClean="0"/>
              <a:t>方法</a:t>
            </a:r>
            <a:r>
              <a:rPr lang="en-US" altLang="zh-CN" sz="2800" kern="0" dirty="0" smtClean="0"/>
              <a:t>1</a:t>
            </a:r>
            <a:r>
              <a:rPr lang="zh-CN" altLang="en-US" sz="2800" kern="0" dirty="0" smtClean="0"/>
              <a:t>： </a:t>
            </a:r>
            <a:r>
              <a:rPr lang="en-US" altLang="zh-CN" sz="2800" kern="0" dirty="0" err="1" smtClean="0"/>
              <a:t>int</a:t>
            </a:r>
            <a:r>
              <a:rPr lang="en-US" altLang="zh-CN" sz="2800" kern="0" dirty="0" smtClean="0"/>
              <a:t> x;	 x=8;</a:t>
            </a:r>
          </a:p>
          <a:p>
            <a:pPr lvl="1">
              <a:lnSpc>
                <a:spcPct val="150000"/>
              </a:lnSpc>
            </a:pPr>
            <a:r>
              <a:rPr lang="zh-CN" altLang="en-US" sz="2800" kern="0" dirty="0" smtClean="0"/>
              <a:t>方法</a:t>
            </a:r>
            <a:r>
              <a:rPr lang="en-US" altLang="zh-CN" sz="2800" kern="0" dirty="0" smtClean="0"/>
              <a:t>2</a:t>
            </a:r>
            <a:r>
              <a:rPr lang="zh-CN" altLang="en-US" sz="2800" kern="0" dirty="0" smtClean="0"/>
              <a:t>： </a:t>
            </a:r>
            <a:r>
              <a:rPr lang="en-US" altLang="zh-CN" sz="2800" kern="0" dirty="0" err="1" smtClean="0"/>
              <a:t>int</a:t>
            </a:r>
            <a:r>
              <a:rPr lang="en-US" altLang="zh-CN" sz="2800" kern="0" dirty="0" smtClean="0"/>
              <a:t> x=8; </a:t>
            </a:r>
            <a:r>
              <a:rPr lang="en-US" altLang="zh-CN" sz="2800" b="1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800" b="1" kern="0" dirty="0" smtClean="0">
                <a:solidFill>
                  <a:srgbClr val="008000"/>
                </a:solidFill>
              </a:rPr>
              <a:t>初始化</a:t>
            </a:r>
            <a:endParaRPr lang="en-US" altLang="zh-CN" sz="2800" b="1" kern="0" dirty="0" smtClean="0">
              <a:solidFill>
                <a:srgbClr val="008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kern="0" dirty="0" smtClean="0"/>
              <a:t>方法</a:t>
            </a:r>
            <a:r>
              <a:rPr lang="en-US" altLang="zh-CN" sz="2800" kern="0" dirty="0" smtClean="0"/>
              <a:t>3</a:t>
            </a:r>
            <a:r>
              <a:rPr lang="zh-CN" altLang="en-US" sz="2800" kern="0" dirty="0" smtClean="0"/>
              <a:t>： </a:t>
            </a:r>
            <a:r>
              <a:rPr lang="en-US" altLang="zh-CN" sz="2800" kern="0" dirty="0" err="1"/>
              <a:t>int</a:t>
            </a:r>
            <a:r>
              <a:rPr lang="en-US" altLang="zh-CN" sz="2800" kern="0" dirty="0"/>
              <a:t> </a:t>
            </a:r>
            <a:r>
              <a:rPr lang="en-US" altLang="zh-CN" sz="2800" kern="0" dirty="0" smtClean="0"/>
              <a:t>x(8); </a:t>
            </a:r>
            <a:r>
              <a:rPr lang="en-US" altLang="zh-CN" sz="2800" b="1" kern="0" dirty="0">
                <a:solidFill>
                  <a:srgbClr val="008000"/>
                </a:solidFill>
              </a:rPr>
              <a:t>//</a:t>
            </a:r>
            <a:r>
              <a:rPr lang="zh-CN" altLang="en-US" sz="2800" b="1" kern="0" dirty="0">
                <a:solidFill>
                  <a:srgbClr val="008000"/>
                </a:solidFill>
              </a:rPr>
              <a:t>初始化</a:t>
            </a:r>
            <a:endParaRPr lang="en-US" altLang="zh-CN" sz="2800" b="1" kern="0" dirty="0">
              <a:solidFill>
                <a:srgbClr val="008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6648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US" altLang="zh-CN" smtClean="0">
                <a:ea typeface="宋体" pitchFamily="2" charset="-122"/>
              </a:rPr>
              <a:t>  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96752"/>
            <a:ext cx="8229600" cy="460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整型常量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中十进制表示与平时熟悉的书写方式</a:t>
            </a:r>
            <a:r>
              <a:rPr lang="zh-CN" altLang="en-US" dirty="0" smtClean="0"/>
              <a:t>相同</a:t>
            </a:r>
            <a:endParaRPr lang="zh-CN" altLang="en-US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例：</a:t>
            </a:r>
            <a:r>
              <a:rPr lang="en-US" altLang="zh-CN" sz="2800" dirty="0">
                <a:solidFill>
                  <a:srgbClr val="FF0000"/>
                </a:solidFill>
              </a:rPr>
              <a:t>15   -24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八进制表示</a:t>
            </a:r>
            <a:r>
              <a:rPr lang="zh-CN" altLang="en-US" dirty="0" smtClean="0"/>
              <a:t>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 </a:t>
            </a:r>
            <a:endParaRPr lang="en-US" altLang="zh-CN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/>
              <a:t>例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333399"/>
                </a:solidFill>
              </a:rPr>
              <a:t>0</a:t>
            </a:r>
            <a:r>
              <a:rPr lang="en-US" altLang="zh-CN" sz="2800" dirty="0">
                <a:solidFill>
                  <a:srgbClr val="FF0000"/>
                </a:solidFill>
              </a:rPr>
              <a:t>12	 -</a:t>
            </a:r>
            <a:r>
              <a:rPr lang="en-US" altLang="zh-CN" sz="2800" dirty="0">
                <a:solidFill>
                  <a:srgbClr val="333399"/>
                </a:solidFill>
              </a:rPr>
              <a:t>0</a:t>
            </a:r>
            <a:r>
              <a:rPr lang="en-US" altLang="zh-CN" sz="2800" dirty="0">
                <a:solidFill>
                  <a:srgbClr val="FF0000"/>
                </a:solidFill>
              </a:rPr>
              <a:t>655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十六进制以</a:t>
            </a:r>
            <a:r>
              <a:rPr lang="en-US" altLang="zh-CN" dirty="0"/>
              <a:t>0X</a:t>
            </a:r>
            <a:r>
              <a:rPr lang="zh-CN" altLang="en-US" dirty="0"/>
              <a:t>（大小写均可）开始 </a:t>
            </a:r>
            <a:endParaRPr lang="en-US" altLang="zh-CN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/>
              <a:t>例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333399"/>
                </a:solidFill>
              </a:rPr>
              <a:t>0x</a:t>
            </a:r>
            <a:r>
              <a:rPr lang="en-US" altLang="zh-CN" sz="2800" dirty="0">
                <a:solidFill>
                  <a:srgbClr val="FF0000"/>
                </a:solidFill>
              </a:rPr>
              <a:t>32A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</p:txBody>
      </p:sp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 bwMode="white"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A107AED-6916-4379-87FD-A0185D1EBFD3}" type="slidenum">
              <a:rPr lang="en-US" altLang="zh-CN" sz="1200" b="1" smtClean="0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 b="1" smtClean="0">
              <a:solidFill>
                <a:schemeClr val="bg1"/>
              </a:solidFill>
            </a:endParaRPr>
          </a:p>
        </p:txBody>
      </p:sp>
      <p:sp>
        <p:nvSpPr>
          <p:cNvPr id="47109" name="Rectangle 4"/>
          <p:cNvSpPr>
            <a:spLocks noRot="1" noChangeArrowheads="1"/>
          </p:cNvSpPr>
          <p:nvPr/>
        </p:nvSpPr>
        <p:spPr bwMode="auto">
          <a:xfrm>
            <a:off x="539552" y="188913"/>
            <a:ext cx="84963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知识</a:t>
            </a:r>
            <a:r>
              <a:rPr lang="zh-CN" altLang="en-US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点</a:t>
            </a:r>
            <a:r>
              <a:rPr lang="en-US" altLang="zh-CN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</a:t>
            </a:r>
            <a:r>
              <a:rPr lang="zh-CN" altLang="en-US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zh-CN" alt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文字常量</a:t>
            </a:r>
          </a:p>
        </p:txBody>
      </p:sp>
    </p:spTree>
    <p:extLst>
      <p:ext uri="{BB962C8B-B14F-4D97-AF65-F5344CB8AC3E}">
        <p14:creationId xmlns:p14="http://schemas.microsoft.com/office/powerpoint/2010/main" val="10128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57187"/>
              </p:ext>
            </p:extLst>
          </p:nvPr>
        </p:nvGraphicFramePr>
        <p:xfrm>
          <a:off x="4283968" y="1031776"/>
          <a:ext cx="4167782" cy="1371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55886"/>
                <a:gridCol w="528018"/>
                <a:gridCol w="1440160"/>
                <a:gridCol w="543718"/>
              </a:tblGrid>
              <a:tr h="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dirty="0" smtClean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例 </a:t>
                      </a:r>
                      <a:r>
                        <a:rPr kumimoji="1" lang="en-US" altLang="zh-CN" sz="2400" b="1" dirty="0" smtClean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: </a:t>
                      </a:r>
                      <a:r>
                        <a:rPr kumimoji="1" lang="zh-CN" altLang="en-US" sz="2400" b="1" dirty="0" smtClean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判断下列表示是否合法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sz="2400" dirty="0" smtClean="0">
                          <a:latin typeface="Calibri" panose="020F0502020204030204" pitchFamily="34" charset="0"/>
                        </a:rPr>
                        <a:t>123E12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latin typeface="Calibri" panose="020F0502020204030204" pitchFamily="34" charset="0"/>
                        </a:rPr>
                        <a:t>1.43E3.5 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sz="2400" dirty="0" smtClean="0">
                          <a:latin typeface="Calibri" panose="020F0502020204030204" pitchFamily="34" charset="0"/>
                        </a:rPr>
                        <a:t>E4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 smtClean="0">
                          <a:latin typeface="Calibri" panose="020F0502020204030204" pitchFamily="34" charset="0"/>
                        </a:rPr>
                        <a:t>-.34e-2 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533150"/>
            <a:ext cx="8092571" cy="41254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实型常量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一般形式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由数字</a:t>
            </a:r>
            <a:r>
              <a:rPr lang="en-US" altLang="zh-CN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0</a:t>
            </a:r>
            <a:r>
              <a:rPr lang="en-US" altLang="zh-CN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  <a:sym typeface="Symbol" pitchFamily="18" charset="2"/>
              </a:rPr>
              <a:t></a:t>
            </a:r>
            <a:r>
              <a:rPr lang="en-US" altLang="zh-CN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9</a:t>
            </a: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和小数点组成</a:t>
            </a:r>
            <a:endParaRPr lang="en-US" altLang="zh-CN" dirty="0" smtClean="0">
              <a:solidFill>
                <a:srgbClr val="003399"/>
              </a:solidFill>
              <a:latin typeface="楷体_GB2312"/>
              <a:ea typeface="楷体_GB2312"/>
              <a:cs typeface="楷体_GB231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例如：</a:t>
            </a:r>
            <a:r>
              <a:rPr lang="en-US" altLang="zh-CN" dirty="0" smtClean="0">
                <a:solidFill>
                  <a:srgbClr val="009900"/>
                </a:solidFill>
                <a:latin typeface="楷体_GB2312"/>
                <a:ea typeface="楷体_GB2312"/>
                <a:cs typeface="楷体_GB2312"/>
              </a:rPr>
              <a:t>0.23   -125.76    0.0    .46    -35.</a:t>
            </a:r>
          </a:p>
          <a:p>
            <a:pPr marL="742950" lvl="2" indent="-342900">
              <a:lnSpc>
                <a:spcPct val="120000"/>
              </a:lnSpc>
              <a:buClr>
                <a:schemeClr val="accent1"/>
              </a:buClr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指数形式（也称为科学表示法）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由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尾数</a:t>
            </a: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E</a:t>
            </a: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e</a:t>
            </a: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阶数</a:t>
            </a: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组成</a:t>
            </a:r>
            <a:endParaRPr lang="en-US" altLang="zh-CN" dirty="0" smtClean="0">
              <a:solidFill>
                <a:srgbClr val="003399"/>
              </a:solidFill>
              <a:latin typeface="楷体_GB2312"/>
              <a:ea typeface="楷体_GB2312"/>
              <a:cs typeface="楷体_GB231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指数形式要求在</a:t>
            </a:r>
            <a:r>
              <a:rPr lang="en-US" altLang="zh-CN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E</a:t>
            </a: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或</a:t>
            </a:r>
            <a:r>
              <a:rPr lang="en-US" altLang="zh-CN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e</a:t>
            </a: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前面的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尾数部分必须有数字</a:t>
            </a:r>
            <a:r>
              <a:rPr lang="zh-CN" altLang="en-US" dirty="0" smtClean="0">
                <a:solidFill>
                  <a:srgbClr val="003399"/>
                </a:solidFill>
                <a:latin typeface="楷体_GB2312"/>
                <a:ea typeface="楷体_GB2312"/>
                <a:cs typeface="楷体_GB2312"/>
              </a:rPr>
              <a:t>，后面的</a:t>
            </a:r>
            <a:r>
              <a:rPr lang="zh-CN" altLang="en-US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指数部分必须为整数。</a:t>
            </a:r>
            <a:endParaRPr lang="zh-CN" altLang="en-US" dirty="0"/>
          </a:p>
        </p:txBody>
      </p:sp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 bwMode="white"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D9433BAD-5F60-454A-861D-F9E7FD146657}" type="slidenum">
              <a:rPr lang="en-US" altLang="zh-CN" sz="1200" b="1" smtClean="0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 b="1" smtClean="0">
              <a:solidFill>
                <a:schemeClr val="bg1"/>
              </a:solidFill>
            </a:endParaRPr>
          </a:p>
        </p:txBody>
      </p:sp>
      <p:sp>
        <p:nvSpPr>
          <p:cNvPr id="273427" name="AutoShape 19"/>
          <p:cNvSpPr>
            <a:spLocks noChangeArrowheads="1"/>
          </p:cNvSpPr>
          <p:nvPr/>
        </p:nvSpPr>
        <p:spPr bwMode="auto">
          <a:xfrm>
            <a:off x="8019702" y="2048619"/>
            <a:ext cx="304800" cy="287338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73428" name="AutoShape 20"/>
          <p:cNvSpPr>
            <a:spLocks noChangeArrowheads="1"/>
          </p:cNvSpPr>
          <p:nvPr/>
        </p:nvSpPr>
        <p:spPr bwMode="auto">
          <a:xfrm>
            <a:off x="6003478" y="1535832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73429" name="AutoShape 21"/>
          <p:cNvSpPr>
            <a:spLocks noChangeArrowheads="1"/>
          </p:cNvSpPr>
          <p:nvPr/>
        </p:nvSpPr>
        <p:spPr bwMode="auto">
          <a:xfrm>
            <a:off x="6003478" y="2039888"/>
            <a:ext cx="304800" cy="3048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273430" name="AutoShape 22"/>
          <p:cNvSpPr>
            <a:spLocks noChangeArrowheads="1"/>
          </p:cNvSpPr>
          <p:nvPr/>
        </p:nvSpPr>
        <p:spPr bwMode="auto">
          <a:xfrm>
            <a:off x="8019702" y="1564517"/>
            <a:ext cx="304800" cy="3048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12" name="Rectangle 4"/>
          <p:cNvSpPr>
            <a:spLocks noGrp="1" noRo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知识</a:t>
            </a:r>
            <a:r>
              <a:rPr lang="zh-CN" altLang="en-US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点</a:t>
            </a:r>
            <a:r>
              <a:rPr lang="en-US" altLang="zh-CN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</a:t>
            </a:r>
            <a:r>
              <a:rPr lang="zh-CN" altLang="en-US" sz="32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zh-CN" altLang="en-US" sz="32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文字常量</a:t>
            </a:r>
          </a:p>
        </p:txBody>
      </p:sp>
    </p:spTree>
    <p:extLst>
      <p:ext uri="{BB962C8B-B14F-4D97-AF65-F5344CB8AC3E}">
        <p14:creationId xmlns:p14="http://schemas.microsoft.com/office/powerpoint/2010/main" val="34685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7" grpId="0" animBg="1"/>
      <p:bldP spid="273428" grpId="0" animBg="1"/>
      <p:bldP spid="273429" grpId="0" animBg="1"/>
      <p:bldP spid="2734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：文字常量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003232" cy="158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i="1" dirty="0" smtClean="0"/>
              <a:t>实型常量：系统默认为</a:t>
            </a:r>
            <a:r>
              <a:rPr lang="en-US" altLang="zh-CN" b="1" i="1" dirty="0" smtClean="0"/>
              <a:t>double</a:t>
            </a:r>
            <a:r>
              <a:rPr lang="zh-CN" altLang="en-US" b="1" i="1" dirty="0" smtClean="0"/>
              <a:t>类型</a:t>
            </a:r>
            <a:endParaRPr lang="en-US" altLang="zh-CN" b="1" i="1" dirty="0" smtClean="0"/>
          </a:p>
          <a:p>
            <a:pPr>
              <a:lnSpc>
                <a:spcPct val="150000"/>
              </a:lnSpc>
            </a:pPr>
            <a:r>
              <a:rPr lang="zh-CN" altLang="en-US" b="1" i="1" dirty="0" smtClean="0"/>
              <a:t>整型常量：系统默认</a:t>
            </a:r>
            <a:r>
              <a:rPr lang="en-US" altLang="zh-CN" b="1" i="1" dirty="0" err="1" smtClean="0"/>
              <a:t>int</a:t>
            </a:r>
            <a:r>
              <a:rPr lang="zh-CN" altLang="en-US" b="1" i="1" dirty="0" smtClean="0"/>
              <a:t>类型</a:t>
            </a:r>
            <a:endParaRPr lang="en-US" altLang="zh-CN" b="1" i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网络与计算中心</a:t>
            </a:r>
            <a:endParaRPr lang="en-US" altLang="zh-CN"/>
          </a:p>
        </p:txBody>
      </p:sp>
      <p:sp>
        <p:nvSpPr>
          <p:cNvPr id="5" name="Rectangle 4"/>
          <p:cNvSpPr>
            <a:spLocks noRot="1" noChangeArrowheads="1"/>
          </p:cNvSpPr>
          <p:nvPr/>
        </p:nvSpPr>
        <p:spPr bwMode="auto">
          <a:xfrm>
            <a:off x="971600" y="2924944"/>
            <a:ext cx="6912768" cy="2376264"/>
          </a:xfrm>
          <a:prstGeom prst="rect">
            <a:avLst/>
          </a:prstGeom>
          <a:solidFill>
            <a:srgbClr val="FFFFFF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3200" b="1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注意</a:t>
            </a:r>
            <a:r>
              <a:rPr lang="zh-CN" altLang="en-US" sz="3200" b="1" dirty="0" smtClean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：</a:t>
            </a:r>
            <a:r>
              <a:rPr lang="zh-CN" altLang="en-US" sz="3200" b="1" dirty="0" smtClean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数据类型</a:t>
            </a:r>
            <a:r>
              <a:rPr lang="zh-CN" altLang="en-US" sz="3200" b="1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影响</a:t>
            </a:r>
            <a:r>
              <a:rPr lang="zh-CN" altLang="en-US" sz="3200" b="1" dirty="0" smtClean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运算结果</a:t>
            </a:r>
            <a:endParaRPr lang="en-US" altLang="zh-CN" sz="3200" b="1" dirty="0" smtClean="0">
              <a:solidFill>
                <a:schemeClr val="tx2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kumimoji="1" lang="en-US" altLang="zh-CN" sz="3200" b="1" dirty="0" smtClean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Ex</a:t>
            </a:r>
            <a:r>
              <a:rPr kumimoji="1" lang="zh-CN" altLang="en-US" sz="3200" b="1" dirty="0" smtClean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：</a:t>
            </a:r>
            <a:r>
              <a:rPr kumimoji="1" lang="en-US" altLang="zh-CN" sz="3200" b="1" dirty="0" smtClean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3/5     </a:t>
            </a:r>
            <a:r>
              <a:rPr kumimoji="1" lang="en-US" altLang="zh-CN" sz="3200" b="1" dirty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//</a:t>
            </a:r>
            <a:r>
              <a:rPr kumimoji="1" lang="zh-CN" altLang="en-US" sz="3200" b="1" dirty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结果为</a:t>
            </a:r>
            <a:r>
              <a:rPr kumimoji="1" lang="en-US" altLang="zh-CN" sz="3200" b="1" dirty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0</a:t>
            </a:r>
            <a:r>
              <a:rPr kumimoji="1" lang="zh-CN" altLang="en-US" sz="3200" b="1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； </a:t>
            </a:r>
            <a:endParaRPr kumimoji="1" lang="en-US" altLang="zh-CN" sz="3200" b="1" dirty="0" smtClean="0">
              <a:solidFill>
                <a:schemeClr val="tx2"/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kumimoji="1" lang="en-US" altLang="zh-CN" sz="3200" b="1" dirty="0" smtClean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3.0/5  </a:t>
            </a:r>
            <a:r>
              <a:rPr kumimoji="1" lang="en-US" altLang="zh-CN" sz="3200" b="1" dirty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//</a:t>
            </a:r>
            <a:r>
              <a:rPr kumimoji="1" lang="zh-CN" altLang="en-US" sz="3200" b="1" dirty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结果为</a:t>
            </a:r>
            <a:r>
              <a:rPr kumimoji="1" lang="en-US" altLang="zh-CN" sz="3200" b="1" dirty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85725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1897" y="1124744"/>
            <a:ext cx="4320480" cy="518457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 anchor="ctr" anchorCtr="1">
            <a:noAutofit/>
          </a:bodyPr>
          <a:lstStyle/>
          <a:p>
            <a:pPr marL="180000"/>
            <a:r>
              <a:rPr lang="en-US" altLang="zh-CN" sz="2400" dirty="0">
                <a:solidFill>
                  <a:srgbClr val="0000CC"/>
                </a:solidFill>
              </a:rPr>
              <a:t>#include 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iostream</a:t>
            </a:r>
            <a:r>
              <a:rPr lang="en-US" altLang="zh-CN" sz="2400" dirty="0" smtClean="0"/>
              <a:t>&gt;</a:t>
            </a:r>
          </a:p>
          <a:p>
            <a:pPr marL="180000"/>
            <a:r>
              <a:rPr lang="en-US" altLang="zh-CN" sz="2400" dirty="0">
                <a:solidFill>
                  <a:srgbClr val="0000CC"/>
                </a:solidFill>
              </a:rPr>
              <a:t>using namespace 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;</a:t>
            </a:r>
          </a:p>
          <a:p>
            <a:pPr marL="180000"/>
            <a:r>
              <a:rPr lang="en-US" altLang="zh-CN" sz="2400" dirty="0" err="1">
                <a:solidFill>
                  <a:srgbClr val="0000CC"/>
                </a:solidFill>
              </a:rPr>
              <a:t>int</a:t>
            </a:r>
            <a:r>
              <a:rPr lang="en-US" altLang="zh-CN" sz="2400" dirty="0" smtClean="0"/>
              <a:t> main (  )  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主函数</a:t>
            </a:r>
          </a:p>
          <a:p>
            <a:pPr marL="180000"/>
            <a:r>
              <a:rPr lang="en-US" altLang="zh-CN" sz="2400" dirty="0" smtClean="0"/>
              <a:t>{ 	</a:t>
            </a:r>
          </a:p>
          <a:p>
            <a:pPr marL="180000"/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00CC"/>
                </a:solidFill>
              </a:rPr>
              <a:t>char</a:t>
            </a:r>
            <a:r>
              <a:rPr lang="en-US" altLang="zh-CN" sz="2400" dirty="0" smtClean="0"/>
              <a:t> play;</a:t>
            </a:r>
          </a:p>
          <a:p>
            <a:pPr marL="180000"/>
            <a:r>
              <a:rPr lang="en-US" altLang="zh-CN" sz="2400" dirty="0" smtClean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>
                <a:solidFill>
                  <a:srgbClr val="FF0000"/>
                </a:solidFill>
              </a:rPr>
              <a:t>‘a</a:t>
            </a:r>
            <a:r>
              <a:rPr lang="en-US" altLang="zh-CN" sz="2400" dirty="0" smtClean="0">
                <a:solidFill>
                  <a:srgbClr val="FF0000"/>
                </a:solidFill>
              </a:rPr>
              <a:t>’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180000"/>
            <a:r>
              <a:rPr lang="en-US" altLang="zh-CN" sz="2400" dirty="0" smtClean="0"/>
              <a:t>	play=</a:t>
            </a:r>
            <a:r>
              <a:rPr lang="en-US" altLang="zh-CN" sz="2400" dirty="0" smtClean="0">
                <a:solidFill>
                  <a:srgbClr val="FF0000"/>
                </a:solidFill>
              </a:rPr>
              <a:t>'w'</a:t>
            </a:r>
            <a:r>
              <a:rPr lang="en-US" altLang="zh-CN" sz="2400" dirty="0" smtClean="0"/>
              <a:t>;</a:t>
            </a:r>
          </a:p>
          <a:p>
            <a:pPr marL="180000"/>
            <a:r>
              <a:rPr lang="en-US" altLang="zh-CN" sz="2400" dirty="0" smtClean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zh-CN" altLang="en-US" sz="2400" dirty="0"/>
              <a:t>‘ ’</a:t>
            </a:r>
            <a:r>
              <a:rPr lang="en-US" altLang="zh-CN" sz="2400" dirty="0" smtClean="0"/>
              <a:t>&lt;&lt;play&lt;&lt;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marL="180000"/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play=31</a:t>
            </a:r>
            <a:r>
              <a:rPr lang="en-US" altLang="zh-CN" sz="2400" dirty="0" smtClean="0"/>
              <a:t>;</a:t>
            </a:r>
          </a:p>
          <a:p>
            <a:pPr marL="180000"/>
            <a:r>
              <a:rPr lang="en-US" altLang="zh-CN" sz="2400" dirty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&lt;&lt;</a:t>
            </a:r>
            <a:r>
              <a:rPr lang="en-US" altLang="zh-CN" sz="2400" dirty="0"/>
              <a:t>play&lt;&lt;</a:t>
            </a:r>
            <a:r>
              <a:rPr lang="en-US" altLang="zh-CN" sz="2400" dirty="0" err="1"/>
              <a:t>endl</a:t>
            </a:r>
            <a:r>
              <a:rPr lang="en-US" altLang="zh-CN" sz="2400" dirty="0" smtClean="0"/>
              <a:t>;</a:t>
            </a:r>
          </a:p>
          <a:p>
            <a:pPr marL="180000"/>
            <a:r>
              <a:rPr lang="en-US" altLang="zh-CN" sz="2400" dirty="0" smtClean="0"/>
              <a:t>	return 0;</a:t>
            </a:r>
          </a:p>
          <a:p>
            <a:pPr marL="180000"/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32973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en-US" dirty="0"/>
              <a:t>文字常量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3312368" cy="47403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字符型常量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用单引号引起来的单个字符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在内存中保存的是字符的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ASCII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码值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3AE7-024C-4653-A19F-BD702EA28F1C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08A-A4B2-4F38-A70F-AA4E79D0C36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" name="矩形标注 1"/>
          <p:cNvSpPr/>
          <p:nvPr/>
        </p:nvSpPr>
        <p:spPr>
          <a:xfrm>
            <a:off x="827584" y="4575742"/>
            <a:ext cx="3168352" cy="1126462"/>
          </a:xfrm>
          <a:prstGeom prst="wedgeRectCallout">
            <a:avLst>
              <a:gd name="adj1" fmla="val 92474"/>
              <a:gd name="adj2" fmla="val -40166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00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9999CC"/>
              </a:buClr>
              <a:buSzPct val="80000"/>
              <a:buFont typeface="Wingdings" pitchFamily="2" charset="2"/>
              <a:buChar char="n"/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char</a:t>
            </a:r>
            <a:r>
              <a:rPr lang="zh-CN" altLang="en-US" sz="28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类型的变量可以赋整型值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14"/>
          <a:stretch/>
        </p:blipFill>
        <p:spPr>
          <a:xfrm>
            <a:off x="5895640" y="255887"/>
            <a:ext cx="2929045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568" y="1094269"/>
            <a:ext cx="7632848" cy="174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i="1" dirty="0">
                <a:solidFill>
                  <a:schemeClr val="tx2"/>
                </a:solidFill>
              </a:rPr>
              <a:t>字符型常量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可显示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字符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: </a:t>
            </a:r>
            <a:r>
              <a:rPr lang="zh-CN" altLang="en-US" sz="2800" b="1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用</a:t>
            </a:r>
            <a:r>
              <a: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单引号直接引起来</a:t>
            </a:r>
            <a:r>
              <a:rPr lang="zh-CN" altLang="en-US" sz="2800" b="1" dirty="0" smtClean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表示</a:t>
            </a:r>
            <a:endParaRPr lang="zh-CN" altLang="en-US" sz="2800" b="1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3AE7-024C-4653-A19F-BD702EA28F1C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3003961"/>
            <a:ext cx="34962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ct val="20000"/>
              </a:spcBef>
              <a:buClr>
                <a:srgbClr val="194293"/>
              </a:buClr>
              <a:buSzPct val="80000"/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'a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 	</a:t>
            </a:r>
            <a:r>
              <a:rPr kumimoji="1" lang="en-US" altLang="zh-CN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kumimoji="1" lang="zh-CN" altLang="en-US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字符</a:t>
            </a:r>
            <a:r>
              <a:rPr kumimoji="1" lang="en-US" altLang="zh-CN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</a:p>
          <a:p>
            <a:pPr lvl="0" algn="just">
              <a:lnSpc>
                <a:spcPct val="110000"/>
              </a:lnSpc>
              <a:spcBef>
                <a:spcPct val="20000"/>
              </a:spcBef>
              <a:buClr>
                <a:srgbClr val="194293"/>
              </a:buClr>
              <a:buSzPct val="80000"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'@' </a:t>
            </a:r>
            <a:r>
              <a:rPr kumimoji="1" lang="en-US" altLang="zh-CN" sz="28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kumimoji="1" lang="en-US" altLang="zh-CN" sz="2800" b="1" kern="0" dirty="0" smtClean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kumimoji="1" lang="zh-CN" altLang="en-US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字符</a:t>
            </a:r>
            <a:r>
              <a:rPr kumimoji="1" lang="en-US" altLang="zh-CN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@</a:t>
            </a:r>
          </a:p>
          <a:p>
            <a:pPr lvl="0" algn="just">
              <a:lnSpc>
                <a:spcPct val="110000"/>
              </a:lnSpc>
              <a:spcBef>
                <a:spcPct val="20000"/>
              </a:spcBef>
              <a:buClr>
                <a:srgbClr val="194293"/>
              </a:buClr>
              <a:buSzPct val="80000"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'4'	</a:t>
            </a:r>
            <a:r>
              <a:rPr kumimoji="1" lang="en-US" altLang="zh-CN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kumimoji="1" lang="zh-CN" altLang="en-US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字符</a:t>
            </a:r>
            <a:r>
              <a:rPr kumimoji="1" lang="en-US" altLang="zh-CN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</a:p>
          <a:p>
            <a:pPr lvl="0" algn="just">
              <a:lnSpc>
                <a:spcPct val="110000"/>
              </a:lnSpc>
              <a:spcBef>
                <a:spcPct val="20000"/>
              </a:spcBef>
              <a:buClr>
                <a:srgbClr val="194293"/>
              </a:buClr>
              <a:buSzPct val="80000"/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' '	</a:t>
            </a:r>
            <a:r>
              <a:rPr kumimoji="1" lang="en-US" altLang="zh-CN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kumimoji="1" lang="zh-CN" altLang="en-US" sz="2800" b="1" kern="0" dirty="0">
                <a:solidFill>
                  <a:srgbClr val="0066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空格字符</a:t>
            </a:r>
          </a:p>
        </p:txBody>
      </p:sp>
      <p:sp>
        <p:nvSpPr>
          <p:cNvPr id="13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en-US" dirty="0"/>
              <a:t>文字常量</a:t>
            </a:r>
          </a:p>
        </p:txBody>
      </p:sp>
      <p:sp>
        <p:nvSpPr>
          <p:cNvPr id="14" name="矩形 13"/>
          <p:cNvSpPr/>
          <p:nvPr/>
        </p:nvSpPr>
        <p:spPr>
          <a:xfrm>
            <a:off x="4211960" y="3003961"/>
            <a:ext cx="4536504" cy="2031325"/>
          </a:xfrm>
          <a:prstGeom prst="rect">
            <a:avLst/>
          </a:prstGeom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CC"/>
                </a:solidFill>
              </a:rPr>
              <a:t>char</a:t>
            </a:r>
            <a:r>
              <a:rPr lang="en-US" altLang="zh-CN" sz="2400" dirty="0" smtClean="0"/>
              <a:t> play;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/>
              <a:t>play=</a:t>
            </a:r>
            <a:r>
              <a:rPr lang="en-US" altLang="zh-CN" sz="2400" dirty="0" smtClean="0">
                <a:solidFill>
                  <a:srgbClr val="FF0000"/>
                </a:solidFill>
              </a:rPr>
              <a:t>‘4'</a:t>
            </a:r>
            <a:r>
              <a:rPr lang="en-US" altLang="zh-CN" sz="2400" dirty="0" smtClean="0"/>
              <a:t>;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 smtClean="0"/>
              <a:t>cout</a:t>
            </a:r>
            <a:r>
              <a:rPr lang="en-US" altLang="zh-CN" sz="2400" dirty="0"/>
              <a:t>&lt;&lt;play&lt;&lt;</a:t>
            </a:r>
            <a:r>
              <a:rPr lang="zh-CN" altLang="en-US" sz="2400" dirty="0" smtClean="0"/>
              <a:t>‘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’</a:t>
            </a:r>
            <a:r>
              <a:rPr lang="en-US" altLang="zh-CN" sz="2400" dirty="0" smtClean="0"/>
              <a:t>&lt;&lt;</a:t>
            </a:r>
            <a:r>
              <a:rPr lang="en-US" altLang="zh-CN" sz="2400" dirty="0" smtClean="0">
                <a:solidFill>
                  <a:srgbClr val="FF0000"/>
                </a:solidFill>
              </a:rPr>
              <a:t>‘@’</a:t>
            </a:r>
            <a:r>
              <a:rPr lang="en-US" altLang="zh-CN" sz="2400" dirty="0" smtClean="0"/>
              <a:t>&lt;&lt;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  <a:p>
            <a:pPr marL="1800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8791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67544" y="2996952"/>
            <a:ext cx="5556386" cy="2880320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 smtClean="0"/>
              <a:t>Ex</a:t>
            </a:r>
            <a:r>
              <a:rPr lang="zh-CN" altLang="en-US" sz="2400" kern="0" dirty="0" smtClean="0"/>
              <a:t>：</a:t>
            </a:r>
            <a:endParaRPr lang="en-US" altLang="zh-CN" sz="2400" kern="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kern="0" dirty="0"/>
              <a:t>屏幕显示：</a:t>
            </a:r>
            <a:r>
              <a:rPr lang="en-US" altLang="zh-CN" kern="0" dirty="0"/>
              <a:t>hello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kern="0" dirty="0" err="1" smtClean="0"/>
              <a:t>cout</a:t>
            </a:r>
            <a:r>
              <a:rPr lang="en-US" altLang="zh-CN" kern="0" dirty="0" smtClean="0"/>
              <a:t>&lt;&lt;"</a:t>
            </a:r>
            <a:r>
              <a:rPr lang="en-US" altLang="zh-CN" kern="0" dirty="0"/>
              <a:t>hello</a:t>
            </a:r>
            <a:r>
              <a:rPr lang="en-US" altLang="zh-CN" kern="0" dirty="0" smtClean="0"/>
              <a:t>"&lt;&lt;</a:t>
            </a:r>
            <a:r>
              <a:rPr lang="en-US" altLang="zh-CN" kern="0" dirty="0" err="1"/>
              <a:t>endl</a:t>
            </a:r>
            <a:r>
              <a:rPr lang="en-US" altLang="zh-CN" kern="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kern="0" dirty="0"/>
              <a:t>屏幕显示：</a:t>
            </a:r>
            <a:r>
              <a:rPr lang="en-US" altLang="zh-CN" kern="0" dirty="0"/>
              <a:t>"hello"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kern="0" dirty="0" err="1" smtClean="0"/>
              <a:t>cout</a:t>
            </a:r>
            <a:r>
              <a:rPr lang="en-US" altLang="zh-CN" kern="0" dirty="0"/>
              <a:t>&lt;&lt;'</a:t>
            </a:r>
            <a:r>
              <a:rPr lang="en-US" altLang="zh-CN" kern="0" dirty="0">
                <a:solidFill>
                  <a:srgbClr val="FF0000"/>
                </a:solidFill>
              </a:rPr>
              <a:t>\"</a:t>
            </a:r>
            <a:r>
              <a:rPr lang="en-US" altLang="zh-CN" kern="0" dirty="0"/>
              <a:t>'&lt;&lt;"hello"&lt;&lt;'</a:t>
            </a:r>
            <a:r>
              <a:rPr lang="en-US" altLang="zh-CN" kern="0" dirty="0">
                <a:solidFill>
                  <a:srgbClr val="FF0000"/>
                </a:solidFill>
              </a:rPr>
              <a:t>\"</a:t>
            </a:r>
            <a:r>
              <a:rPr lang="en-US" altLang="zh-CN" kern="0" dirty="0"/>
              <a:t>'&lt;&lt;</a:t>
            </a:r>
            <a:r>
              <a:rPr lang="en-US" altLang="zh-CN" kern="0" dirty="0" err="1"/>
              <a:t>endl</a:t>
            </a:r>
            <a:r>
              <a:rPr lang="en-US" altLang="zh-CN" kern="0" dirty="0" smtClean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kern="0" dirty="0" smtClean="0"/>
          </a:p>
        </p:txBody>
      </p:sp>
      <p:sp>
        <p:nvSpPr>
          <p:cNvPr id="13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en-US" dirty="0"/>
              <a:t>文字常量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201622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i="1" dirty="0">
                <a:solidFill>
                  <a:schemeClr val="tx2"/>
                </a:solidFill>
              </a:rPr>
              <a:t>字符型常量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特殊情况字符，如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不可显示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的字符等，</a:t>
            </a:r>
            <a:r>
              <a:rPr lang="en-US" altLang="zh-CN" b="1" dirty="0" err="1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c++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使用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转义序列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表示方法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  <a:sym typeface="Wingdings" pitchFamily="2" charset="2"/>
              </a:rPr>
              <a:t>（详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见</a:t>
            </a:r>
            <a:r>
              <a:rPr lang="en-US" altLang="zh-CN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p49,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表</a:t>
            </a:r>
            <a:r>
              <a:rPr lang="en-US" altLang="zh-CN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2-4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+mj-cs"/>
              </a:rPr>
              <a:t> </a:t>
            </a:r>
            <a:endParaRPr lang="zh-CN" altLang="en-US" b="1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  <a:cs typeface="+mj-cs"/>
            </a:endParaRPr>
          </a:p>
          <a:p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3AE7-024C-4653-A19F-BD702EA28F1C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608A-A4B2-4F38-A70F-AA4E79D0C36D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9823"/>
              </p:ext>
            </p:extLst>
          </p:nvPr>
        </p:nvGraphicFramePr>
        <p:xfrm>
          <a:off x="5508104" y="2523798"/>
          <a:ext cx="3384376" cy="232609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{F5AB1C69-6EDB-4FF4-983F-18BD219EF322}</a:tableStyleId>
              </a:tblPr>
              <a:tblGrid>
                <a:gridCol w="2232248"/>
                <a:gridCol w="1152128"/>
              </a:tblGrid>
              <a:tr h="562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dirty="0" smtClean="0">
                          <a:solidFill>
                            <a:srgbClr val="006600"/>
                          </a:solidFill>
                          <a:latin typeface="Tahoma" pitchFamily="34" charset="0"/>
                        </a:rPr>
                        <a:t>双引号字符</a:t>
                      </a:r>
                      <a:r>
                        <a:rPr kumimoji="1" lang="zh-CN" altLang="en-US" sz="2400" b="1" dirty="0" smtClean="0">
                          <a:solidFill>
                            <a:srgbClr val="FF0000"/>
                          </a:solidFill>
                          <a:latin typeface="Tahoma" pitchFamily="34" charset="0"/>
                        </a:rPr>
                        <a:t>“</a:t>
                      </a:r>
                      <a:endParaRPr kumimoji="1" lang="en-US" altLang="zh-CN" sz="2400" b="1" dirty="0" smtClean="0">
                        <a:solidFill>
                          <a:srgbClr val="FF0000"/>
                        </a:solidFill>
                        <a:latin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‘ 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\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151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’’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 ’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0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Tahoma" pitchFamily="34" charset="0"/>
                        </a:rPr>
                        <a:t>单引号字符</a:t>
                      </a:r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ahoma" pitchFamily="34" charset="0"/>
                        </a:rPr>
                        <a:t>’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‘ 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\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E151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’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 ’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换行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'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ahoma" pitchFamily="34" charset="0"/>
                        </a:rPr>
                        <a:t>\n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’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00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Tahoma" pitchFamily="34" charset="0"/>
                        </a:rPr>
                        <a:t>字符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ahoma" pitchFamily="34" charset="0"/>
                        </a:rPr>
                        <a:t>\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'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Tahoma" pitchFamily="34" charset="0"/>
                        </a:rPr>
                        <a:t>\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ahoma" pitchFamily="34" charset="0"/>
                        </a:rPr>
                        <a:t>\</a:t>
                      </a:r>
                      <a:r>
                        <a:rPr kumimoji="1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隶书" pitchFamily="49" charset="-122"/>
                        </a:rPr>
                        <a:t>'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7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4"/>
          <p:cNvSpPr>
            <a:spLocks noRot="1" noChangeArrowheads="1"/>
          </p:cNvSpPr>
          <p:nvPr/>
        </p:nvSpPr>
        <p:spPr bwMode="auto">
          <a:xfrm>
            <a:off x="539552" y="1916832"/>
            <a:ext cx="8064896" cy="309634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latin typeface="Arial" pitchFamily="34" charset="0"/>
                <a:ea typeface="宋体" pitchFamily="2" charset="-122"/>
              </a:rPr>
              <a:t>算法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</a:pPr>
            <a:r>
              <a:rPr lang="en-US" altLang="zh-CN" sz="2400" b="1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</a:rPr>
              <a:t>定义变量</a:t>
            </a:r>
            <a:r>
              <a:rPr lang="en-US" altLang="zh-CN" sz="2400" b="1" dirty="0" smtClean="0">
                <a:latin typeface="Arial" pitchFamily="34" charset="0"/>
                <a:ea typeface="宋体" pitchFamily="2" charset="-122"/>
              </a:rPr>
              <a:t>lower ,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</a:rPr>
              <a:t> 数据类型 </a:t>
            </a:r>
            <a:r>
              <a:rPr lang="en-US" altLang="zh-CN" sz="2400" b="1" dirty="0">
                <a:latin typeface="Arial" pitchFamily="34" charset="0"/>
                <a:ea typeface="宋体" pitchFamily="2" charset="-122"/>
              </a:rPr>
              <a:t>char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</a:pPr>
            <a:r>
              <a:rPr lang="en-US" altLang="zh-CN" sz="2400" b="1" dirty="0" smtClean="0">
                <a:latin typeface="Arial" pitchFamily="34" charset="0"/>
                <a:ea typeface="宋体" pitchFamily="2" charset="-122"/>
              </a:rPr>
              <a:t>2. 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</a:rPr>
              <a:t>输入</a:t>
            </a:r>
            <a:r>
              <a:rPr lang="zh-CN" altLang="en-US" sz="2400" b="1" dirty="0">
                <a:latin typeface="Arial" pitchFamily="34" charset="0"/>
                <a:ea typeface="宋体" pitchFamily="2" charset="-122"/>
              </a:rPr>
              <a:t>任意</a:t>
            </a:r>
            <a:r>
              <a:rPr lang="zh-CN" altLang="en-US" sz="2400" b="1" dirty="0" smtClean="0">
                <a:latin typeface="Arial" pitchFamily="34" charset="0"/>
                <a:ea typeface="宋体" pitchFamily="2" charset="-122"/>
              </a:rPr>
              <a:t>小写字母到</a:t>
            </a:r>
            <a:r>
              <a:rPr lang="en-US" altLang="zh-CN" sz="2400" b="1" dirty="0" smtClean="0">
                <a:latin typeface="Arial" pitchFamily="34" charset="0"/>
                <a:ea typeface="宋体" pitchFamily="2" charset="-122"/>
              </a:rPr>
              <a:t>lower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</a:pPr>
            <a:r>
              <a:rPr lang="en-US" altLang="zh-CN" sz="2400" b="1" dirty="0" smtClean="0">
                <a:latin typeface="Arial" pitchFamily="34" charset="0"/>
                <a:ea typeface="宋体" pitchFamily="2" charset="-122"/>
              </a:rPr>
              <a:t>3. lower-=32</a:t>
            </a:r>
            <a:endParaRPr lang="zh-CN" altLang="en-US" sz="2400" b="1" dirty="0">
              <a:latin typeface="Arial" pitchFamily="34" charset="0"/>
              <a:ea typeface="宋体" pitchFamily="2" charset="-122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</a:pPr>
            <a:r>
              <a:rPr lang="en-US" altLang="zh-CN" sz="2400" b="1" dirty="0">
                <a:latin typeface="Arial" pitchFamily="34" charset="0"/>
                <a:ea typeface="宋体" pitchFamily="2" charset="-122"/>
              </a:rPr>
              <a:t>4. </a:t>
            </a:r>
            <a:r>
              <a:rPr lang="zh-CN" altLang="en-US" sz="2400" b="1" dirty="0">
                <a:latin typeface="Arial" pitchFamily="34" charset="0"/>
                <a:ea typeface="宋体" pitchFamily="2" charset="-122"/>
              </a:rPr>
              <a:t>输出</a:t>
            </a:r>
            <a:r>
              <a:rPr lang="en-US" altLang="zh-CN" sz="2400" b="1" dirty="0">
                <a:latin typeface="Arial" pitchFamily="34" charset="0"/>
                <a:ea typeface="宋体" pitchFamily="2" charset="-122"/>
              </a:rPr>
              <a:t>lower</a:t>
            </a:r>
          </a:p>
        </p:txBody>
      </p:sp>
      <p:sp>
        <p:nvSpPr>
          <p:cNvPr id="3287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453184" y="1700808"/>
            <a:ext cx="6007248" cy="639801"/>
          </a:xfrm>
          <a:prstGeom prst="roundRect">
            <a:avLst/>
          </a:prstGeom>
          <a:ln w="9525">
            <a:solidFill>
              <a:srgbClr val="3366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将小写字母转换为大写字母后输出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7E5C-9FB3-4E0D-8990-9586446FB2F5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AC0-FD9C-467D-935C-76FE6C2C221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119396" y="3641576"/>
            <a:ext cx="5773084" cy="2448272"/>
          </a:xfrm>
          <a:prstGeom prst="wedgeRectCallout">
            <a:avLst>
              <a:gd name="adj1" fmla="val -56070"/>
              <a:gd name="adj2" fmla="val -42179"/>
            </a:avLst>
          </a:prstGeom>
          <a:ln w="9525"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字符以</a:t>
            </a:r>
            <a:r>
              <a:rPr lang="en-US" altLang="zh-CN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ASCII</a:t>
            </a:r>
            <a:r>
              <a:rPr lang="zh-CN" altLang="en-US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码存储，字符类型可以作为整型运算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小写字母的</a:t>
            </a:r>
            <a:r>
              <a:rPr lang="en-US" altLang="zh-CN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ASCII</a:t>
            </a:r>
            <a:r>
              <a:rPr lang="zh-CN" altLang="en-US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码值比大写字母多</a:t>
            </a:r>
            <a:r>
              <a:rPr lang="en-US" altLang="zh-CN" sz="2400" b="1" dirty="0" smtClean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32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完成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后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lower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中放置的为大写字母的</a:t>
            </a:r>
            <a:r>
              <a:rPr lang="en-US" altLang="zh-CN" sz="2400" b="1" cap="all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ascii</a:t>
            </a:r>
            <a:r>
              <a:rPr lang="zh-CN" altLang="en-US" sz="2400" b="1" cap="all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码</a:t>
            </a:r>
            <a:endParaRPr lang="en-US" altLang="zh-CN" sz="2400" b="1" dirty="0">
              <a:solidFill>
                <a:srgbClr val="EE151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Rectangle 6"/>
          <p:cNvSpPr txBox="1">
            <a:spLocks noRot="1" noChangeArrowheads="1"/>
          </p:cNvSpPr>
          <p:nvPr/>
        </p:nvSpPr>
        <p:spPr>
          <a:xfrm>
            <a:off x="35496" y="1124744"/>
            <a:ext cx="7503053" cy="6480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zh-CN" altLang="en-US" b="1" dirty="0" smtClean="0">
                <a:solidFill>
                  <a:srgbClr val="FF0066"/>
                </a:solidFill>
                <a:ea typeface="微软雅黑" pitchFamily="34" charset="-122"/>
              </a:rPr>
              <a:t>字符型数据可以作为整型运算</a:t>
            </a:r>
            <a:endParaRPr lang="zh-CN" altLang="en-US" b="1" dirty="0">
              <a:solidFill>
                <a:srgbClr val="FF0066"/>
              </a:solidFill>
              <a:ea typeface="微软雅黑" pitchFamily="34" charset="-122"/>
            </a:endParaRPr>
          </a:p>
        </p:txBody>
      </p:sp>
      <p:sp>
        <p:nvSpPr>
          <p:cNvPr id="1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：不同类型数据的混合运算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5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87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287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2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2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2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uiExpand="1" build="p" bldLvl="3" animBg="1"/>
      <p:bldP spid="328709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7842" y="1052736"/>
            <a:ext cx="637997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8000"/>
                </a:solidFill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</a:rPr>
              <a:t>将小写字母转换为大写字母后输出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/>
              <a:t>using </a:t>
            </a:r>
            <a:r>
              <a:rPr lang="en-US" altLang="zh-CN" sz="2400" dirty="0"/>
              <a:t>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 (     )   </a:t>
            </a:r>
            <a:r>
              <a:rPr lang="en-US" altLang="zh-CN" sz="2400" b="1" dirty="0">
                <a:solidFill>
                  <a:srgbClr val="008000"/>
                </a:solidFill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</a:rPr>
              <a:t>主函数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{ 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	char lower;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&lt;&lt;"lowercase</a:t>
            </a:r>
            <a:r>
              <a:rPr lang="zh-CN" altLang="en-US" sz="2400" dirty="0"/>
              <a:t>：</a:t>
            </a:r>
            <a:r>
              <a:rPr lang="en-US" altLang="zh-CN" sz="2400" dirty="0"/>
              <a:t>";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&gt;&gt;lower;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lower-=32;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&lt;&lt;"uppercase</a:t>
            </a:r>
            <a:r>
              <a:rPr lang="zh-CN" altLang="en-US" sz="2400" dirty="0"/>
              <a:t>：</a:t>
            </a:r>
            <a:r>
              <a:rPr lang="en-US" altLang="zh-CN" sz="2400" dirty="0"/>
              <a:t>"&lt;&lt;lower&lt;&lt;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B726-630E-4298-8C4F-D8A280F8766D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17AC-7386-4C91-BD00-EDC45AC1B10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877888" y="419100"/>
            <a:ext cx="7010400" cy="685800"/>
          </a:xfrm>
        </p:spPr>
        <p:txBody>
          <a:bodyPr/>
          <a:lstStyle/>
          <a:p>
            <a:pPr marL="685800" indent="-685800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：不同类型数据的混合运算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55976" y="224644"/>
            <a:ext cx="4392488" cy="2952328"/>
          </a:xfrm>
          <a:prstGeom prst="borderCallout1">
            <a:avLst>
              <a:gd name="adj1" fmla="val 76609"/>
              <a:gd name="adj2" fmla="val 2241"/>
              <a:gd name="adj3" fmla="val 155613"/>
              <a:gd name="adj4" fmla="val -35701"/>
            </a:avLst>
          </a:prstGeom>
          <a:ln w="9525"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字符以</a:t>
            </a:r>
            <a:r>
              <a:rPr lang="en-US" altLang="zh-CN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ASCII</a:t>
            </a:r>
            <a:r>
              <a:rPr lang="zh-CN" altLang="en-US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码存储，字符类型可以作为整型运算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小写字母的</a:t>
            </a:r>
            <a:r>
              <a:rPr lang="en-US" altLang="zh-CN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ASCII</a:t>
            </a:r>
            <a:r>
              <a:rPr lang="zh-CN" altLang="en-US" sz="2400" b="1" dirty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码值比大写字母多</a:t>
            </a:r>
            <a:r>
              <a:rPr lang="en-US" altLang="zh-CN" sz="2400" b="1" dirty="0" smtClean="0">
                <a:solidFill>
                  <a:srgbClr val="EE151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32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完成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后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lower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中放置的为大写字母的</a:t>
            </a:r>
            <a:r>
              <a:rPr lang="en-US" altLang="zh-CN" sz="2400" b="1" cap="all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ascii</a:t>
            </a:r>
            <a:r>
              <a:rPr lang="zh-CN" altLang="en-US" sz="2400" b="1" cap="all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码</a:t>
            </a:r>
            <a:endParaRPr lang="en-US" altLang="zh-CN" sz="2400" b="1" dirty="0">
              <a:solidFill>
                <a:srgbClr val="EE151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81" y="3430404"/>
            <a:ext cx="3067478" cy="12574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500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744354"/>
              </p:ext>
            </p:extLst>
          </p:nvPr>
        </p:nvGraphicFramePr>
        <p:xfrm>
          <a:off x="1115616" y="1628800"/>
          <a:ext cx="7272808" cy="399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8C22-78BD-4151-B691-73A34C43D6EA}" type="datetime1">
              <a:rPr lang="zh-CN" altLang="en-US" smtClean="0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网络与计算中心基础教研室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00C6-92EA-4B9B-B7B6-B13EEF2D9445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>
          <a:xfrm>
            <a:off x="1763688" y="188640"/>
            <a:ext cx="7128792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52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 dirty="0"/>
              <a:t>教学内容</a:t>
            </a:r>
          </a:p>
        </p:txBody>
      </p:sp>
    </p:spTree>
    <p:extLst>
      <p:ext uri="{BB962C8B-B14F-4D97-AF65-F5344CB8AC3E}">
        <p14:creationId xmlns:p14="http://schemas.microsoft.com/office/powerpoint/2010/main" val="36773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359-7685-4720-80C5-EF891D6E3E2A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2D8A-5AD0-4557-A1A6-695D8FED43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877888" y="419100"/>
            <a:ext cx="7010400" cy="685800"/>
          </a:xfrm>
        </p:spPr>
        <p:txBody>
          <a:bodyPr/>
          <a:lstStyle/>
          <a:p>
            <a:pPr marL="685800" indent="-685800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：不同类型数据的混合运算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6484455" cy="42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17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139952" y="1988840"/>
            <a:ext cx="4863516" cy="13974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66"/>
                </a:solidFill>
                <a:latin typeface="Calibri" panose="020F0502020204030204" pitchFamily="34" charset="0"/>
                <a:ea typeface="微软雅黑" pitchFamily="34" charset="-122"/>
              </a:rPr>
              <a:t>数据类型</a:t>
            </a:r>
            <a:r>
              <a:rPr lang="zh-CN" altLang="en-US" sz="2400" b="1" dirty="0">
                <a:solidFill>
                  <a:srgbClr val="FF0066"/>
                </a:solidFill>
                <a:latin typeface="Calibri" panose="020F0502020204030204" pitchFamily="34" charset="0"/>
                <a:ea typeface="微软雅黑" pitchFamily="34" charset="-122"/>
              </a:rPr>
              <a:t>的强制转换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rPr>
              <a:t>格式：</a:t>
            </a:r>
            <a:r>
              <a:rPr lang="zh-CN" altLang="en-US" b="1" dirty="0" smtClean="0">
                <a:solidFill>
                  <a:srgbClr val="FF0066"/>
                </a:solidFill>
                <a:latin typeface="Calibri" panose="020F0502020204030204" pitchFamily="34" charset="0"/>
                <a:ea typeface="微软雅黑" pitchFamily="34" charset="-122"/>
              </a:rPr>
              <a:t>强制类型（表达式）</a:t>
            </a:r>
            <a:endParaRPr lang="en-US" altLang="zh-CN" b="1" dirty="0" smtClean="0">
              <a:solidFill>
                <a:srgbClr val="FF0066"/>
              </a:solidFill>
              <a:latin typeface="Calibri" panose="020F0502020204030204" pitchFamily="34" charset="0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1848669" y="4365104"/>
            <a:ext cx="1564661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4086" y="4535306"/>
            <a:ext cx="4032448" cy="549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11560" y="260648"/>
            <a:ext cx="8280920" cy="838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/>
              <a:t>9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：</a:t>
            </a:r>
            <a:r>
              <a:rPr lang="zh-CN" altLang="en-US" dirty="0">
                <a:latin typeface="+mj-ea"/>
              </a:rPr>
              <a:t>常见输出格式</a:t>
            </a:r>
            <a:r>
              <a:rPr lang="zh-CN" altLang="en-US" dirty="0" smtClean="0">
                <a:latin typeface="+mj-ea"/>
              </a:rPr>
              <a:t>控制</a:t>
            </a:r>
            <a:endParaRPr lang="zh-CN" altLang="en-US" dirty="0">
              <a:latin typeface="+mj-ea"/>
            </a:endParaRPr>
          </a:p>
        </p:txBody>
      </p:sp>
      <p:sp>
        <p:nvSpPr>
          <p:cNvPr id="294914" name="Text Box 2"/>
          <p:cNvSpPr txBox="1">
            <a:spLocks noGrp="1" noChangeArrowheads="1"/>
          </p:cNvSpPr>
          <p:nvPr>
            <p:ph idx="1"/>
          </p:nvPr>
        </p:nvSpPr>
        <p:spPr>
          <a:xfrm>
            <a:off x="468313" y="1196975"/>
            <a:ext cx="8280400" cy="10795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400" b="1">
                <a:solidFill>
                  <a:srgbClr val="FF0066"/>
                </a:solidFill>
                <a:ea typeface="幼圆" pitchFamily="49" charset="-122"/>
              </a:rPr>
              <a:t>\t </a:t>
            </a:r>
            <a:r>
              <a:rPr kumimoji="1" lang="zh-CN" altLang="en-US" sz="2400" b="1">
                <a:solidFill>
                  <a:srgbClr val="FF0066"/>
                </a:solidFill>
                <a:ea typeface="幼圆" pitchFamily="49" charset="-122"/>
              </a:rPr>
              <a:t>：</a:t>
            </a:r>
            <a:r>
              <a:rPr kumimoji="1" lang="zh-CN" altLang="en-US" sz="2400" b="1">
                <a:solidFill>
                  <a:srgbClr val="003366"/>
                </a:solidFill>
                <a:ea typeface="幼圆" pitchFamily="49" charset="-122"/>
              </a:rPr>
              <a:t>制表符，自动跳过若干字符位置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400" b="1">
                <a:solidFill>
                  <a:srgbClr val="FF0066"/>
                </a:solidFill>
                <a:ea typeface="幼圆" pitchFamily="49" charset="-122"/>
              </a:rPr>
              <a:t>\n</a:t>
            </a:r>
            <a:r>
              <a:rPr kumimoji="1" lang="zh-CN" altLang="en-US" sz="2400" b="1">
                <a:solidFill>
                  <a:srgbClr val="FF0066"/>
                </a:solidFill>
                <a:ea typeface="幼圆" pitchFamily="49" charset="-122"/>
              </a:rPr>
              <a:t>或</a:t>
            </a:r>
            <a:r>
              <a:rPr kumimoji="1" lang="en-US" altLang="zh-CN" sz="2400" b="1">
                <a:solidFill>
                  <a:srgbClr val="FF0066"/>
                </a:solidFill>
                <a:ea typeface="幼圆" pitchFamily="49" charset="-122"/>
              </a:rPr>
              <a:t>endl</a:t>
            </a:r>
            <a:r>
              <a:rPr kumimoji="1" lang="zh-CN" altLang="en-US" sz="2400" b="1">
                <a:solidFill>
                  <a:srgbClr val="FF0066"/>
                </a:solidFill>
                <a:ea typeface="幼圆" pitchFamily="49" charset="-122"/>
              </a:rPr>
              <a:t>：</a:t>
            </a:r>
            <a:r>
              <a:rPr kumimoji="1" lang="zh-CN" altLang="en-US" sz="2400" b="1">
                <a:solidFill>
                  <a:srgbClr val="003366"/>
                </a:solidFill>
                <a:ea typeface="幼圆" pitchFamily="49" charset="-122"/>
              </a:rPr>
              <a:t>基本含意一样，表示回车换行，并清空缓冲区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BCE-CEC8-4F54-8575-CD503B65B451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0C76-C2C0-44E2-A816-028D179BF35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468313" y="2349500"/>
            <a:ext cx="8424862" cy="37433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kumimoji="1" lang="zh-CN" altLang="en-US" sz="2400" b="1" dirty="0">
                <a:latin typeface="Arial" pitchFamily="34" charset="0"/>
                <a:ea typeface="宋体" pitchFamily="2" charset="-122"/>
              </a:rPr>
              <a:t>执行以下语句序列：</a:t>
            </a:r>
          </a:p>
          <a:p>
            <a:pPr marL="742950" lvl="1" indent="-285750" algn="l">
              <a:lnSpc>
                <a:spcPct val="120000"/>
              </a:lnSpc>
              <a:spcBef>
                <a:spcPct val="1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kumimoji="1" lang="en-US" altLang="zh-CN" sz="2400" dirty="0" err="1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int</a:t>
            </a:r>
            <a:r>
              <a:rPr kumimoji="1" lang="en-US" altLang="zh-CN" sz="2400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 x=5, y=6;</a:t>
            </a:r>
          </a:p>
          <a:p>
            <a:pPr marL="742950" lvl="1" indent="-285750" algn="l">
              <a:lnSpc>
                <a:spcPct val="120000"/>
              </a:lnSpc>
              <a:spcBef>
                <a:spcPct val="1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kumimoji="1" lang="en-US" altLang="zh-CN" sz="2400" dirty="0" err="1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cout</a:t>
            </a:r>
            <a:r>
              <a:rPr kumimoji="1" lang="en-US" altLang="zh-CN" sz="2400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&lt;&lt;'O'&lt;&lt;' </a:t>
            </a:r>
            <a:r>
              <a:rPr kumimoji="1" lang="en-US" altLang="zh-CN" sz="2400" dirty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\t</a:t>
            </a:r>
            <a:r>
              <a:rPr kumimoji="1" lang="en-US" altLang="zh-CN" sz="2400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 '&lt;&lt;'K'&lt;&lt;' </a:t>
            </a:r>
            <a:r>
              <a:rPr kumimoji="1" lang="en-US" altLang="zh-CN" sz="2400" dirty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\n</a:t>
            </a:r>
            <a:r>
              <a:rPr kumimoji="1" lang="en-US" altLang="zh-CN" sz="2400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 ';</a:t>
            </a:r>
          </a:p>
          <a:p>
            <a:pPr marL="742950" lvl="1" indent="-285750" algn="l">
              <a:lnSpc>
                <a:spcPct val="120000"/>
              </a:lnSpc>
              <a:spcBef>
                <a:spcPct val="1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kumimoji="1" lang="en-US" altLang="zh-CN" sz="2400" dirty="0" err="1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cout</a:t>
            </a:r>
            <a:r>
              <a:rPr kumimoji="1" lang="en-US" altLang="zh-CN" sz="2400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&lt;&lt;x&lt;&lt;y&lt;&lt;</a:t>
            </a:r>
            <a:r>
              <a:rPr kumimoji="1" lang="en-US" altLang="zh-CN" sz="2400" dirty="0" err="1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endl</a:t>
            </a:r>
            <a:r>
              <a:rPr kumimoji="1" lang="en-US" altLang="zh-CN" sz="2400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;</a:t>
            </a:r>
          </a:p>
          <a:p>
            <a:pPr marL="742950" lvl="1" indent="-285750" algn="l">
              <a:lnSpc>
                <a:spcPct val="120000"/>
              </a:lnSpc>
              <a:spcBef>
                <a:spcPct val="1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kumimoji="1" lang="en-US" altLang="zh-CN" sz="2400" dirty="0" err="1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cout</a:t>
            </a:r>
            <a:r>
              <a:rPr kumimoji="1" lang="en-US" altLang="zh-CN" sz="2400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&lt;&lt;'O'&lt;&lt;'K'&lt;&lt;</a:t>
            </a:r>
            <a:r>
              <a:rPr kumimoji="1" lang="en-US" altLang="zh-CN" sz="2400" dirty="0" err="1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endl</a:t>
            </a:r>
            <a:r>
              <a:rPr kumimoji="1" lang="en-US" altLang="zh-CN" sz="2400" dirty="0">
                <a:solidFill>
                  <a:srgbClr val="FF0066"/>
                </a:solidFill>
                <a:latin typeface="Adobe 黑体 Std R" pitchFamily="34" charset="-122"/>
                <a:ea typeface="Adobe 黑体 Std R" pitchFamily="34" charset="-122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Adobe 黑体 Std R" pitchFamily="34" charset="-122"/>
                <a:ea typeface="Adobe 黑体 Std R" pitchFamily="34" charset="-122"/>
              </a:rPr>
              <a:t>;</a:t>
            </a:r>
          </a:p>
        </p:txBody>
      </p:sp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827088" y="4957763"/>
            <a:ext cx="7129462" cy="1023937"/>
          </a:xfrm>
          <a:prstGeom prst="rect">
            <a:avLst/>
          </a:prstGeom>
          <a:solidFill>
            <a:srgbClr val="CCECFF"/>
          </a:solidFill>
          <a:ln w="19050">
            <a:solidFill>
              <a:srgbClr val="12A4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FontTx/>
              <a:buChar char="•"/>
            </a:pPr>
            <a:r>
              <a:rPr kumimoji="1" lang="en-US" altLang="zh-CN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cout</a:t>
            </a:r>
            <a:r>
              <a:rPr kumimoji="1" lang="zh-CN" altLang="en-US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输出数据时，数据之间是</a:t>
            </a:r>
            <a:r>
              <a:rPr kumimoji="1" lang="zh-CN" altLang="en-US" sz="2400" b="1" u="sng">
                <a:solidFill>
                  <a:srgbClr val="E2166D"/>
                </a:solidFill>
                <a:latin typeface="黑体" pitchFamily="49" charset="-122"/>
                <a:ea typeface="黑体" pitchFamily="49" charset="-122"/>
              </a:rPr>
              <a:t>无间隔</a:t>
            </a:r>
            <a:r>
              <a:rPr kumimoji="1" lang="zh-CN" altLang="en-US" sz="2400" b="1">
                <a:solidFill>
                  <a:srgbClr val="E2166D"/>
                </a:solidFill>
                <a:latin typeface="黑体" pitchFamily="49" charset="-122"/>
                <a:ea typeface="黑体" pitchFamily="49" charset="-122"/>
              </a:rPr>
              <a:t>的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Tx/>
              <a:buChar char="•"/>
            </a:pPr>
            <a:r>
              <a:rPr kumimoji="1" lang="zh-CN" altLang="en-US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如果想让数据间</a:t>
            </a:r>
            <a:r>
              <a:rPr kumimoji="1" lang="zh-CN" altLang="en-US" sz="2400" b="1" u="sng">
                <a:solidFill>
                  <a:srgbClr val="E2166D"/>
                </a:solidFill>
                <a:latin typeface="黑体" pitchFamily="49" charset="-122"/>
                <a:ea typeface="黑体" pitchFamily="49" charset="-122"/>
              </a:rPr>
              <a:t>有间隔</a:t>
            </a:r>
            <a:r>
              <a:rPr kumimoji="1" lang="zh-CN" altLang="en-US" sz="2400" b="1">
                <a:solidFill>
                  <a:srgbClr val="E2166D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4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必须输出</a:t>
            </a:r>
            <a:r>
              <a:rPr kumimoji="1" lang="zh-CN" altLang="en-US" sz="2400" b="1" u="sng">
                <a:solidFill>
                  <a:srgbClr val="E2166D"/>
                </a:solidFill>
                <a:latin typeface="黑体" pitchFamily="49" charset="-122"/>
                <a:ea typeface="黑体" pitchFamily="49" charset="-122"/>
              </a:rPr>
              <a:t>间隔符</a:t>
            </a:r>
            <a:endParaRPr kumimoji="1" lang="zh-CN" altLang="en-US" sz="2400">
              <a:ea typeface="幼圆" pitchFamily="49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28788"/>
            <a:ext cx="2314898" cy="1600423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FFC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8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build="p" bldLvl="2"/>
      <p:bldP spid="294919" grpId="0" build="p" bldLvl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1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350785" y="188640"/>
            <a:ext cx="8567613" cy="1223962"/>
          </a:xfrm>
          <a:solidFill>
            <a:schemeClr val="bg1"/>
          </a:soli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sz="2800" b="1" dirty="0"/>
              <a:t>使用</a:t>
            </a:r>
            <a:r>
              <a:rPr kumimoji="1" lang="en-US" altLang="zh-CN" sz="2800" b="1" dirty="0" err="1">
                <a:solidFill>
                  <a:srgbClr val="FF3300"/>
                </a:solidFill>
              </a:rPr>
              <a:t>setw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()</a:t>
            </a:r>
            <a:r>
              <a:rPr kumimoji="1" lang="zh-CN" altLang="en-US" sz="2800" b="1" dirty="0"/>
              <a:t>设置数据间隔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</a:rPr>
              <a:t>用</a:t>
            </a:r>
            <a:r>
              <a:rPr kumimoji="1" lang="en-US" altLang="zh-CN" sz="2800" b="1" dirty="0">
                <a:solidFill>
                  <a:schemeClr val="tx2"/>
                </a:solidFill>
              </a:rPr>
              <a:t>C++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提供的函数</a:t>
            </a:r>
            <a:r>
              <a:rPr kumimoji="1" lang="en-US" altLang="zh-CN" sz="2800" b="1" dirty="0" err="1">
                <a:solidFill>
                  <a:srgbClr val="FF3300"/>
                </a:solidFill>
              </a:rPr>
              <a:t>setw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()</a:t>
            </a:r>
            <a:r>
              <a:rPr kumimoji="1" lang="en-US" altLang="zh-CN" sz="2800" b="1" dirty="0">
                <a:solidFill>
                  <a:schemeClr val="tx2"/>
                </a:solidFill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指定输出数据项的宽度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2090-2347-4C96-89AA-878E91901CBF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17FC-6069-427A-A4B6-25867999AEC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95288" y="2276475"/>
            <a:ext cx="784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solidFill>
                  <a:srgbClr val="0000CC"/>
                </a:solidFill>
                <a:latin typeface="幼圆" pitchFamily="49" charset="-122"/>
              </a:rPr>
              <a:t>例如：</a:t>
            </a:r>
          </a:p>
          <a:p>
            <a:pPr algn="just"/>
            <a:r>
              <a:rPr kumimoji="1" lang="en-US" altLang="zh-CN" sz="2400" b="1">
                <a:ea typeface="宋体" pitchFamily="2" charset="-122"/>
              </a:rPr>
              <a:t>int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 i=2, j=3;</a:t>
            </a:r>
          </a:p>
          <a:p>
            <a:pPr algn="just"/>
            <a:r>
              <a:rPr kumimoji="1" lang="en-US" altLang="zh-CN" sz="2400" b="1">
                <a:ea typeface="宋体" pitchFamily="2" charset="-122"/>
              </a:rPr>
              <a:t>float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 x=2.6, y=1.8; 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cout&lt;&lt; </a:t>
            </a:r>
            <a:r>
              <a:rPr kumimoji="1" lang="en-US" altLang="zh-CN" sz="2400" b="1">
                <a:solidFill>
                  <a:srgbClr val="FF3300"/>
                </a:solidFill>
                <a:ea typeface="宋体" pitchFamily="2" charset="-122"/>
              </a:rPr>
              <a:t>setw(6)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 &lt;&lt; i &lt;&lt; </a:t>
            </a:r>
            <a:r>
              <a:rPr kumimoji="1" lang="en-US" altLang="zh-CN" sz="2400" b="1">
                <a:solidFill>
                  <a:srgbClr val="FF3300"/>
                </a:solidFill>
                <a:ea typeface="宋体" pitchFamily="2" charset="-122"/>
              </a:rPr>
              <a:t>setw(10)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 &lt;&lt; j &lt;&lt; endl;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cout&lt;&lt; </a:t>
            </a:r>
            <a:r>
              <a:rPr kumimoji="1" lang="en-US" altLang="zh-CN" sz="2400" b="1">
                <a:solidFill>
                  <a:srgbClr val="FF3300"/>
                </a:solidFill>
                <a:ea typeface="宋体" pitchFamily="2" charset="-122"/>
              </a:rPr>
              <a:t>setw(10)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 &lt;&lt; i*j &lt;&lt; endl;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cout&lt;&lt; </a:t>
            </a:r>
            <a:r>
              <a:rPr kumimoji="1" lang="en-US" altLang="zh-CN" sz="2400" b="1">
                <a:solidFill>
                  <a:srgbClr val="FF3300"/>
                </a:solidFill>
                <a:ea typeface="宋体" pitchFamily="2" charset="-122"/>
              </a:rPr>
              <a:t>setw(8)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 &lt;&lt; x &lt;&lt; </a:t>
            </a:r>
            <a:r>
              <a:rPr kumimoji="1" lang="en-US" altLang="zh-CN" sz="2400" b="1">
                <a:solidFill>
                  <a:srgbClr val="FF3300"/>
                </a:solidFill>
                <a:ea typeface="宋体" pitchFamily="2" charset="-122"/>
              </a:rPr>
              <a:t>setw(8)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 &lt;&lt; y &lt;&lt; endl;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3635375" y="4652963"/>
            <a:ext cx="4897438" cy="1562100"/>
          </a:xfrm>
          <a:prstGeom prst="rect">
            <a:avLst/>
          </a:prstGeom>
          <a:solidFill>
            <a:srgbClr val="FFFFFF"/>
          </a:solidFill>
          <a:ln w="9525">
            <a:solidFill>
              <a:srgbClr val="12A4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ea typeface="宋体" pitchFamily="2" charset="-122"/>
              </a:rPr>
              <a:t>输出结果为：</a:t>
            </a:r>
          </a:p>
          <a:p>
            <a:pPr algn="just"/>
            <a:r>
              <a:rPr kumimoji="1" lang="zh-CN" altLang="en-US" sz="1400" b="1"/>
              <a:t>∟ ∟ ∟ ∟ ∟ 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2 </a:t>
            </a:r>
            <a:r>
              <a:rPr kumimoji="1" lang="en-US" altLang="zh-CN" sz="1400" b="1"/>
              <a:t>∟ ∟ ∟ ∟ ∟ ∟ ∟ ∟ ∟ 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3</a:t>
            </a:r>
          </a:p>
          <a:p>
            <a:pPr algn="just"/>
            <a:r>
              <a:rPr kumimoji="1" lang="en-US" altLang="zh-CN" sz="1400" b="1"/>
              <a:t>∟ ∟ ∟ ∟ ∟  ∟ ∟ ∟ ∟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6</a:t>
            </a:r>
          </a:p>
          <a:p>
            <a:pPr algn="l"/>
            <a:r>
              <a:rPr kumimoji="1" lang="en-US" altLang="zh-CN" sz="1400" b="1"/>
              <a:t>∟ ∟ ∟ ∟ ∟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  2 . 6 </a:t>
            </a:r>
            <a:r>
              <a:rPr kumimoji="1" lang="en-US" altLang="zh-CN" sz="1400" b="1"/>
              <a:t>∟ ∟ ∟ ∟ ∟ </a:t>
            </a:r>
            <a:r>
              <a:rPr kumimoji="1" lang="en-US" altLang="zh-CN" sz="2400" b="1">
                <a:solidFill>
                  <a:srgbClr val="000000"/>
                </a:solidFill>
                <a:ea typeface="宋体" pitchFamily="2" charset="-122"/>
              </a:rPr>
              <a:t>1  . 8 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2771800" y="1556792"/>
            <a:ext cx="5976242" cy="1152525"/>
          </a:xfrm>
          <a:prstGeom prst="rect">
            <a:avLst/>
          </a:prstGeom>
          <a:solidFill>
            <a:srgbClr val="DCEDF8"/>
          </a:solidFill>
          <a:ln w="9525" algn="ctr">
            <a:solidFill>
              <a:srgbClr val="12A4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kumimoji="1" lang="zh-CN" altLang="en-US" sz="2400" b="1" dirty="0">
                <a:latin typeface="Arial" pitchFamily="34" charset="0"/>
                <a:ea typeface="宋体" pitchFamily="2" charset="-122"/>
              </a:rPr>
              <a:t>使用</a:t>
            </a:r>
            <a:r>
              <a:rPr kumimoji="1" lang="en-US" altLang="zh-CN" sz="2400" b="1" dirty="0" err="1">
                <a:latin typeface="Arial" pitchFamily="34" charset="0"/>
                <a:ea typeface="宋体" pitchFamily="2" charset="-122"/>
              </a:rPr>
              <a:t>setw</a:t>
            </a:r>
            <a:r>
              <a:rPr kumimoji="1" lang="en-US" altLang="zh-CN" sz="2400" b="1" dirty="0">
                <a:latin typeface="Arial" pitchFamily="34" charset="0"/>
                <a:ea typeface="宋体" pitchFamily="2" charset="-122"/>
              </a:rPr>
              <a:t>() </a:t>
            </a:r>
            <a:r>
              <a:rPr kumimoji="1" lang="zh-CN" altLang="en-US" sz="2400" b="1" dirty="0">
                <a:latin typeface="Arial" pitchFamily="34" charset="0"/>
                <a:ea typeface="宋体" pitchFamily="2" charset="-122"/>
              </a:rPr>
              <a:t>必须在程序的开始处增加：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	</a:t>
            </a:r>
            <a:r>
              <a:rPr kumimoji="1" lang="en-US" altLang="zh-CN" sz="2400" b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#include &lt;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iomanip</a:t>
            </a:r>
            <a:r>
              <a:rPr kumimoji="1" lang="en-US" altLang="zh-CN" sz="2400" b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82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/>
      <p:bldP spid="2959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922" y="1844824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打印菱形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( )   //</a:t>
            </a:r>
            <a:r>
              <a:rPr lang="zh-CN" altLang="en-US" dirty="0"/>
              <a:t>主函数</a:t>
            </a:r>
          </a:p>
          <a:p>
            <a:pPr marL="0" indent="0">
              <a:buNone/>
            </a:pPr>
            <a:r>
              <a:rPr lang="en-US" altLang="zh-CN" dirty="0"/>
              <a:t>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</a:t>
            </a:r>
            <a:r>
              <a:rPr lang="en-US" altLang="zh-CN" dirty="0" err="1" smtClean="0"/>
              <a:t>setw</a:t>
            </a:r>
            <a:r>
              <a:rPr lang="en-US" altLang="zh-CN" dirty="0" smtClean="0"/>
              <a:t>(5)&lt;&lt;"***"&lt;&lt;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 smtClean="0"/>
              <a:t>setw</a:t>
            </a:r>
            <a:r>
              <a:rPr lang="en-US" altLang="zh-CN" dirty="0" smtClean="0"/>
              <a:t>(4)&lt;&lt;"***"&lt;&lt;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 smtClean="0"/>
              <a:t>setw</a:t>
            </a:r>
            <a:r>
              <a:rPr lang="en-US" altLang="zh-CN" dirty="0" smtClean="0"/>
              <a:t>(3)&lt;&lt;"***"&lt;&lt;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</p:spPr>
        <p:txBody>
          <a:bodyPr/>
          <a:lstStyle/>
          <a:p>
            <a:fld id="{C9818C22-78BD-4151-B691-73A34C43D6EA}" type="datetime1">
              <a:rPr lang="zh-CN" altLang="en-US" smtClean="0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网络与计算中心基础教研室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00C6-92EA-4B9B-B7B6-B13EEF2D9445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5"/>
          <p:cNvSpPr txBox="1">
            <a:spLocks noRot="1" noChangeArrowheads="1"/>
          </p:cNvSpPr>
          <p:nvPr/>
        </p:nvSpPr>
        <p:spPr bwMode="auto">
          <a:xfrm>
            <a:off x="307554" y="188640"/>
            <a:ext cx="8567613" cy="1223962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 b="1"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kern="0" smtClean="0"/>
              <a:t>使用</a:t>
            </a:r>
            <a:r>
              <a:rPr lang="en-US" altLang="zh-CN" sz="2800" kern="0" smtClean="0">
                <a:solidFill>
                  <a:srgbClr val="FF3300"/>
                </a:solidFill>
              </a:rPr>
              <a:t>setw()</a:t>
            </a:r>
            <a:r>
              <a:rPr lang="zh-CN" altLang="en-US" sz="2800" kern="0" smtClean="0"/>
              <a:t>设置数据间隔</a:t>
            </a:r>
          </a:p>
          <a:p>
            <a:pPr>
              <a:lnSpc>
                <a:spcPct val="120000"/>
              </a:lnSpc>
            </a:pPr>
            <a:r>
              <a:rPr lang="zh-CN" altLang="en-US" sz="2800" kern="0" smtClean="0">
                <a:solidFill>
                  <a:schemeClr val="tx2"/>
                </a:solidFill>
              </a:rPr>
              <a:t>用</a:t>
            </a:r>
            <a:r>
              <a:rPr lang="en-US" altLang="zh-CN" sz="2800" kern="0" smtClean="0">
                <a:solidFill>
                  <a:schemeClr val="tx2"/>
                </a:solidFill>
              </a:rPr>
              <a:t>C++</a:t>
            </a:r>
            <a:r>
              <a:rPr lang="zh-CN" altLang="en-US" sz="2800" kern="0" smtClean="0">
                <a:solidFill>
                  <a:schemeClr val="tx2"/>
                </a:solidFill>
              </a:rPr>
              <a:t>提供的函数</a:t>
            </a:r>
            <a:r>
              <a:rPr lang="en-US" altLang="zh-CN" sz="2800" kern="0" smtClean="0">
                <a:solidFill>
                  <a:srgbClr val="FF3300"/>
                </a:solidFill>
              </a:rPr>
              <a:t>setw()</a:t>
            </a:r>
            <a:r>
              <a:rPr lang="en-US" altLang="zh-CN" sz="2800" kern="0" smtClean="0">
                <a:solidFill>
                  <a:schemeClr val="tx2"/>
                </a:solidFill>
              </a:rPr>
              <a:t> </a:t>
            </a:r>
            <a:r>
              <a:rPr lang="zh-CN" altLang="en-US" sz="2800" kern="0" smtClean="0">
                <a:solidFill>
                  <a:schemeClr val="tx2"/>
                </a:solidFill>
              </a:rPr>
              <a:t>指定输出数据项的宽度</a:t>
            </a:r>
            <a:endParaRPr lang="zh-CN" altLang="en-US" sz="2800" kern="0" dirty="0">
              <a:solidFill>
                <a:schemeClr val="tx2"/>
              </a:solidFill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19" y="1628800"/>
            <a:ext cx="3924848" cy="14575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75656" y="4145885"/>
            <a:ext cx="5958408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700" b="1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1" lang="en-US" altLang="zh-CN" sz="27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&lt;&lt;“  ***"&lt;&lt;</a:t>
            </a:r>
            <a:r>
              <a:rPr kumimoji="1" lang="en-US" altLang="zh-CN" sz="2700" b="1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kumimoji="1" lang="en-US" altLang="zh-CN" sz="27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kumimoji="1" lang="en-US" altLang="zh-CN" sz="2700" b="1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1" lang="en-US" altLang="zh-CN" sz="27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&lt;&lt;“ ***"&lt;&lt;</a:t>
            </a:r>
            <a:r>
              <a:rPr kumimoji="1" lang="en-US" altLang="zh-CN" sz="2700" b="1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kumimoji="1" lang="en-US" altLang="zh-CN" sz="27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kumimoji="1" lang="en-US" altLang="zh-CN" sz="2700" b="1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1" lang="en-US" altLang="zh-CN" sz="27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&lt;&lt;“***"&lt;&lt;</a:t>
            </a:r>
            <a:r>
              <a:rPr kumimoji="1" lang="en-US" altLang="zh-CN" sz="2700" b="1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kumimoji="1" lang="en-US" altLang="zh-CN" sz="27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138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2923" y="1772816"/>
            <a:ext cx="7772400" cy="449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打印菱形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( )   //</a:t>
            </a:r>
            <a:r>
              <a:rPr lang="zh-CN" altLang="en-US" dirty="0"/>
              <a:t>主函数</a:t>
            </a:r>
          </a:p>
          <a:p>
            <a:pPr marL="0" indent="0">
              <a:buNone/>
            </a:pPr>
            <a:r>
              <a:rPr lang="en-US" altLang="zh-CN" dirty="0"/>
              <a:t>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请输入起始列数</a:t>
            </a:r>
            <a:r>
              <a:rPr lang="en-US" altLang="zh-CN" dirty="0"/>
              <a:t>: ";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setw</a:t>
            </a:r>
            <a:r>
              <a:rPr lang="en-US" altLang="zh-CN" dirty="0"/>
              <a:t>(5+i)&lt;&lt;"***"&lt;&lt;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setw</a:t>
            </a:r>
            <a:r>
              <a:rPr lang="en-US" altLang="zh-CN" dirty="0"/>
              <a:t>(4+i)&lt;&lt;"***"&lt;&lt;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setw</a:t>
            </a:r>
            <a:r>
              <a:rPr lang="en-US" altLang="zh-CN" dirty="0"/>
              <a:t>(3+i)&lt;&lt;"***"&lt;&lt;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</p:spPr>
        <p:txBody>
          <a:bodyPr/>
          <a:lstStyle/>
          <a:p>
            <a:fld id="{C9818C22-78BD-4151-B691-73A34C43D6EA}" type="datetime1">
              <a:rPr lang="zh-CN" altLang="en-US" smtClean="0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网络与计算中心基础教研室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00C6-92EA-4B9B-B7B6-B13EEF2D9445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5"/>
          <p:cNvSpPr txBox="1">
            <a:spLocks noRot="1" noChangeArrowheads="1"/>
          </p:cNvSpPr>
          <p:nvPr/>
        </p:nvSpPr>
        <p:spPr bwMode="auto">
          <a:xfrm>
            <a:off x="307554" y="188640"/>
            <a:ext cx="8567613" cy="1223962"/>
          </a:xfrm>
          <a:prstGeom prst="rect">
            <a:avLst/>
          </a:prstGeom>
          <a:solidFill>
            <a:schemeClr val="bg1"/>
          </a:solidFill>
          <a:ln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 b="1"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kern="0" smtClean="0"/>
              <a:t>使用</a:t>
            </a:r>
            <a:r>
              <a:rPr lang="en-US" altLang="zh-CN" sz="2800" kern="0" smtClean="0">
                <a:solidFill>
                  <a:srgbClr val="FF3300"/>
                </a:solidFill>
              </a:rPr>
              <a:t>setw()</a:t>
            </a:r>
            <a:r>
              <a:rPr lang="zh-CN" altLang="en-US" sz="2800" kern="0" smtClean="0"/>
              <a:t>设置数据间隔</a:t>
            </a:r>
          </a:p>
          <a:p>
            <a:pPr>
              <a:lnSpc>
                <a:spcPct val="120000"/>
              </a:lnSpc>
            </a:pPr>
            <a:r>
              <a:rPr lang="zh-CN" altLang="en-US" sz="2800" kern="0" smtClean="0">
                <a:solidFill>
                  <a:schemeClr val="tx2"/>
                </a:solidFill>
              </a:rPr>
              <a:t>用</a:t>
            </a:r>
            <a:r>
              <a:rPr lang="en-US" altLang="zh-CN" sz="2800" kern="0" smtClean="0">
                <a:solidFill>
                  <a:schemeClr val="tx2"/>
                </a:solidFill>
              </a:rPr>
              <a:t>C++</a:t>
            </a:r>
            <a:r>
              <a:rPr lang="zh-CN" altLang="en-US" sz="2800" kern="0" smtClean="0">
                <a:solidFill>
                  <a:schemeClr val="tx2"/>
                </a:solidFill>
              </a:rPr>
              <a:t>提供的函数</a:t>
            </a:r>
            <a:r>
              <a:rPr lang="en-US" altLang="zh-CN" sz="2800" kern="0" smtClean="0">
                <a:solidFill>
                  <a:srgbClr val="FF3300"/>
                </a:solidFill>
              </a:rPr>
              <a:t>setw()</a:t>
            </a:r>
            <a:r>
              <a:rPr lang="en-US" altLang="zh-CN" sz="2800" kern="0" smtClean="0">
                <a:solidFill>
                  <a:schemeClr val="tx2"/>
                </a:solidFill>
              </a:rPr>
              <a:t> </a:t>
            </a:r>
            <a:r>
              <a:rPr lang="zh-CN" altLang="en-US" sz="2800" kern="0" smtClean="0">
                <a:solidFill>
                  <a:schemeClr val="tx2"/>
                </a:solidFill>
              </a:rPr>
              <a:t>指定输出数据项的宽度</a:t>
            </a:r>
            <a:endParaRPr lang="zh-CN" altLang="en-US" sz="2800" kern="0" dirty="0">
              <a:solidFill>
                <a:schemeClr val="tx2"/>
              </a:solidFill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52" y="1844824"/>
            <a:ext cx="356284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setprecision</a:t>
            </a:r>
            <a:endParaRPr lang="en-US" altLang="zh-CN" b="1" dirty="0" smtClean="0"/>
          </a:p>
          <a:p>
            <a:pPr lvl="1"/>
            <a:r>
              <a:rPr lang="zh-CN" altLang="en-US" sz="3200" dirty="0" smtClean="0"/>
              <a:t>功能：控制输出流显示浮点数的数字个数，如果和</a:t>
            </a:r>
            <a:r>
              <a:rPr lang="en-US" altLang="zh-CN" sz="3200" dirty="0" smtClean="0"/>
              <a:t>fixed</a:t>
            </a:r>
            <a:r>
              <a:rPr lang="zh-CN" altLang="en-US" sz="3200" dirty="0" smtClean="0"/>
              <a:t>合用的话，可以控制小数点右面的位数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头文件</a:t>
            </a:r>
            <a:r>
              <a:rPr lang="en-US" altLang="zh-CN" sz="3200" dirty="0" smtClean="0"/>
              <a:t>:</a:t>
            </a:r>
            <a:r>
              <a:rPr lang="en-US" altLang="zh-CN" sz="3200" dirty="0" err="1" smtClean="0"/>
              <a:t>iomanip</a:t>
            </a:r>
            <a:endParaRPr lang="en-US" altLang="zh-CN" sz="3200" dirty="0" smtClean="0"/>
          </a:p>
          <a:p>
            <a:pPr lvl="1"/>
            <a:endParaRPr lang="zh-CN" altLang="en-US" sz="3200" dirty="0" smtClean="0"/>
          </a:p>
          <a:p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2090-2347-4C96-89AA-878E91901CBF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17FC-6069-427A-A4B6-25867999AEC8}" type="slidenum">
              <a:rPr lang="en-US" altLang="zh-CN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04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395536" y="62293"/>
            <a:ext cx="8424936" cy="638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200" dirty="0" smtClean="0">
                <a:effectLst/>
              </a:rPr>
              <a:t>#include&lt;</a:t>
            </a:r>
            <a:r>
              <a:rPr lang="en-US" altLang="zh-CN" sz="2200" dirty="0" err="1" smtClean="0">
                <a:effectLst/>
              </a:rPr>
              <a:t>iostream</a:t>
            </a:r>
            <a:r>
              <a:rPr lang="en-US" altLang="zh-CN" sz="2200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altLang="zh-CN" sz="2200" dirty="0" smtClean="0">
                <a:effectLst/>
              </a:rPr>
              <a:t>#include&lt;</a:t>
            </a:r>
            <a:r>
              <a:rPr lang="en-US" altLang="zh-CN" sz="2200" dirty="0" err="1" smtClean="0">
                <a:effectLst/>
              </a:rPr>
              <a:t>iomanip</a:t>
            </a:r>
            <a:r>
              <a:rPr lang="en-US" altLang="zh-CN" sz="2200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altLang="zh-CN" sz="2200" dirty="0" smtClean="0">
                <a:effectLst/>
              </a:rPr>
              <a:t>using namespace </a:t>
            </a:r>
            <a:r>
              <a:rPr lang="en-US" altLang="zh-CN" sz="2200" dirty="0" err="1" smtClean="0">
                <a:effectLst/>
              </a:rPr>
              <a:t>std</a:t>
            </a:r>
            <a:r>
              <a:rPr lang="en-US" altLang="zh-CN" sz="2200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altLang="zh-CN" sz="2200" dirty="0" err="1" smtClean="0">
                <a:effectLst/>
              </a:rPr>
              <a:t>int</a:t>
            </a:r>
            <a:r>
              <a:rPr lang="en-US" altLang="zh-CN" sz="2200" dirty="0" smtClean="0">
                <a:effectLst/>
              </a:rPr>
              <a:t> main()</a:t>
            </a:r>
          </a:p>
          <a:p>
            <a:pPr marL="0" indent="0">
              <a:buNone/>
            </a:pPr>
            <a:r>
              <a:rPr lang="en-US" altLang="zh-CN" sz="2200" dirty="0" smtClean="0">
                <a:effectLst/>
              </a:rPr>
              <a:t>{</a:t>
            </a:r>
            <a:r>
              <a:rPr lang="en-US" altLang="zh-CN" sz="2200" dirty="0" err="1" smtClean="0">
                <a:effectLst/>
              </a:rPr>
              <a:t>cout</a:t>
            </a:r>
            <a:r>
              <a:rPr lang="en-US" altLang="zh-CN" sz="2200" dirty="0" smtClean="0">
                <a:effectLst/>
              </a:rPr>
              <a:t>&lt;&lt;12345.0&lt;&lt;</a:t>
            </a:r>
            <a:r>
              <a:rPr lang="en-US" altLang="zh-CN" sz="2200" dirty="0" err="1" smtClean="0">
                <a:effectLst/>
              </a:rPr>
              <a:t>endl</a:t>
            </a:r>
            <a:r>
              <a:rPr lang="en-US" altLang="zh-CN" sz="2200" dirty="0" smtClean="0">
                <a:effectLst/>
              </a:rPr>
              <a:t>;//</a:t>
            </a:r>
            <a:r>
              <a:rPr lang="zh-CN" altLang="en-US" sz="2200" dirty="0" smtClean="0">
                <a:effectLst/>
              </a:rPr>
              <a:t>输出</a:t>
            </a:r>
            <a:r>
              <a:rPr lang="en-US" altLang="zh-CN" sz="2200" dirty="0" smtClean="0">
                <a:effectLst/>
              </a:rPr>
              <a:t>12345</a:t>
            </a:r>
          </a:p>
          <a:p>
            <a:pPr marL="0" indent="0">
              <a:buNone/>
            </a:pPr>
            <a:r>
              <a:rPr lang="en-US" altLang="zh-CN" sz="2200" dirty="0" err="1" smtClean="0">
                <a:effectLst/>
              </a:rPr>
              <a:t>cout</a:t>
            </a:r>
            <a:r>
              <a:rPr lang="en-US" altLang="zh-CN" sz="2200" dirty="0" smtClean="0">
                <a:effectLst/>
              </a:rPr>
              <a:t> &lt;&lt; </a:t>
            </a:r>
            <a:r>
              <a:rPr lang="en-US" altLang="zh-CN" sz="2200" dirty="0" err="1" smtClean="0">
                <a:effectLst/>
              </a:rPr>
              <a:t>setprecision</a:t>
            </a:r>
            <a:r>
              <a:rPr lang="en-US" altLang="zh-CN" sz="2200" dirty="0" smtClean="0">
                <a:effectLst/>
              </a:rPr>
              <a:t>(4)&lt;&lt; 3.1415926 &lt;&lt; </a:t>
            </a:r>
            <a:r>
              <a:rPr lang="en-US" altLang="zh-CN" sz="2200" dirty="0" err="1" smtClean="0">
                <a:effectLst/>
              </a:rPr>
              <a:t>endl</a:t>
            </a:r>
            <a:r>
              <a:rPr lang="en-US" altLang="zh-CN" sz="2200" dirty="0" smtClean="0">
                <a:effectLst/>
              </a:rPr>
              <a:t>;//</a:t>
            </a:r>
            <a:r>
              <a:rPr lang="zh-CN" altLang="en-US" sz="2200" dirty="0" smtClean="0">
                <a:effectLst/>
              </a:rPr>
              <a:t>输出的结果是</a:t>
            </a:r>
            <a:r>
              <a:rPr lang="en-US" altLang="zh-CN" sz="2200" dirty="0" smtClean="0">
                <a:effectLst/>
              </a:rPr>
              <a:t>3.142</a:t>
            </a:r>
          </a:p>
          <a:p>
            <a:pPr marL="0" indent="0">
              <a:buNone/>
            </a:pPr>
            <a:r>
              <a:rPr lang="en-US" altLang="zh-CN" sz="2200" dirty="0" err="1" smtClean="0">
                <a:effectLst/>
              </a:rPr>
              <a:t>cout</a:t>
            </a:r>
            <a:r>
              <a:rPr lang="en-US" altLang="zh-CN" sz="2200" dirty="0" smtClean="0">
                <a:effectLst/>
              </a:rPr>
              <a:t>&lt;&lt;</a:t>
            </a:r>
            <a:r>
              <a:rPr lang="en-US" altLang="zh-CN" sz="2200" dirty="0" err="1" smtClean="0">
                <a:effectLst/>
              </a:rPr>
              <a:t>setprecision</a:t>
            </a:r>
            <a:r>
              <a:rPr lang="en-US" altLang="zh-CN" sz="2200" dirty="0" smtClean="0">
                <a:effectLst/>
              </a:rPr>
              <a:t>(3)&lt;&lt;12345.0&lt;&lt;</a:t>
            </a:r>
            <a:r>
              <a:rPr lang="en-US" altLang="zh-CN" sz="2200" dirty="0" err="1" smtClean="0">
                <a:effectLst/>
              </a:rPr>
              <a:t>endl</a:t>
            </a:r>
            <a:r>
              <a:rPr lang="en-US" altLang="zh-CN" sz="2200" dirty="0" smtClean="0">
                <a:effectLst/>
              </a:rPr>
              <a:t>;//</a:t>
            </a:r>
            <a:r>
              <a:rPr lang="zh-CN" altLang="en-US" sz="2200" dirty="0" smtClean="0">
                <a:effectLst/>
              </a:rPr>
              <a:t>输出的结果是 </a:t>
            </a:r>
            <a:r>
              <a:rPr lang="en-US" altLang="zh-CN" sz="2200" dirty="0" smtClean="0">
                <a:effectLst/>
              </a:rPr>
              <a:t>"1.23e+004 “</a:t>
            </a:r>
          </a:p>
          <a:p>
            <a:pPr marL="0" indent="0">
              <a:buNone/>
            </a:pPr>
            <a:r>
              <a:rPr lang="en-US" altLang="zh-CN" sz="2200" dirty="0" err="1" smtClean="0">
                <a:effectLst/>
              </a:rPr>
              <a:t>cout</a:t>
            </a:r>
            <a:r>
              <a:rPr lang="en-US" altLang="zh-CN" sz="2200" dirty="0" smtClean="0">
                <a:effectLst/>
              </a:rPr>
              <a:t>&lt;&lt;fixed&lt;&lt;</a:t>
            </a:r>
            <a:r>
              <a:rPr lang="en-US" altLang="zh-CN" sz="2200" dirty="0" err="1" smtClean="0">
                <a:effectLst/>
              </a:rPr>
              <a:t>setprecision</a:t>
            </a:r>
            <a:r>
              <a:rPr lang="en-US" altLang="zh-CN" sz="2200" dirty="0" smtClean="0">
                <a:effectLst/>
              </a:rPr>
              <a:t>(2)&lt;&lt;123.456&lt;&lt;</a:t>
            </a:r>
            <a:r>
              <a:rPr lang="en-US" altLang="zh-CN" sz="2200" dirty="0" err="1" smtClean="0">
                <a:effectLst/>
              </a:rPr>
              <a:t>endl</a:t>
            </a:r>
            <a:r>
              <a:rPr lang="en-US" altLang="zh-CN" sz="2200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altLang="zh-CN" sz="2200" dirty="0" smtClean="0">
                <a:effectLst/>
              </a:rPr>
              <a:t>//</a:t>
            </a:r>
            <a:r>
              <a:rPr lang="zh-CN" altLang="en-US" sz="2200" dirty="0" smtClean="0">
                <a:effectLst/>
              </a:rPr>
              <a:t>输出的结果是</a:t>
            </a:r>
            <a:r>
              <a:rPr lang="en-US" altLang="zh-CN" sz="2200" dirty="0" smtClean="0">
                <a:effectLst/>
              </a:rPr>
              <a:t>123.46</a:t>
            </a:r>
          </a:p>
          <a:p>
            <a:pPr marL="0" indent="0">
              <a:buNone/>
            </a:pPr>
            <a:r>
              <a:rPr lang="en-US" altLang="zh-CN" sz="2200" dirty="0" err="1" smtClean="0">
                <a:effectLst/>
              </a:rPr>
              <a:t>cout</a:t>
            </a:r>
            <a:r>
              <a:rPr lang="en-US" altLang="zh-CN" sz="2200" dirty="0" smtClean="0">
                <a:effectLst/>
              </a:rPr>
              <a:t>&lt;&lt;</a:t>
            </a:r>
            <a:r>
              <a:rPr lang="en-US" altLang="zh-CN" sz="2200" dirty="0" err="1" smtClean="0">
                <a:effectLst/>
              </a:rPr>
              <a:t>showpoint</a:t>
            </a:r>
            <a:r>
              <a:rPr lang="en-US" altLang="zh-CN" sz="2200" dirty="0" smtClean="0">
                <a:effectLst/>
              </a:rPr>
              <a:t>&lt;&lt;12345.0&lt;&lt;</a:t>
            </a:r>
            <a:r>
              <a:rPr lang="en-US" altLang="zh-CN" sz="2200" dirty="0" err="1" smtClean="0">
                <a:effectLst/>
              </a:rPr>
              <a:t>endl</a:t>
            </a:r>
            <a:r>
              <a:rPr lang="en-US" altLang="zh-CN" sz="2200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altLang="zh-CN" sz="2200" dirty="0" smtClean="0">
                <a:effectLst/>
              </a:rPr>
              <a:t>//</a:t>
            </a:r>
            <a:r>
              <a:rPr lang="zh-CN" altLang="en-US" sz="2200" dirty="0" smtClean="0">
                <a:effectLst/>
              </a:rPr>
              <a:t>输出</a:t>
            </a:r>
            <a:r>
              <a:rPr lang="en-US" altLang="zh-CN" sz="2200" dirty="0" smtClean="0">
                <a:effectLst/>
              </a:rPr>
              <a:t>12345.0</a:t>
            </a:r>
          </a:p>
          <a:p>
            <a:pPr marL="0" indent="0">
              <a:buNone/>
            </a:pPr>
            <a:r>
              <a:rPr lang="en-US" altLang="zh-CN" sz="2200" dirty="0" err="1" smtClean="0">
                <a:effectLst/>
              </a:rPr>
              <a:t>cout</a:t>
            </a:r>
            <a:r>
              <a:rPr lang="en-US" altLang="zh-CN" sz="2200" dirty="0" smtClean="0">
                <a:effectLst/>
              </a:rPr>
              <a:t>&lt;&lt;fixed&lt;&lt;</a:t>
            </a:r>
            <a:r>
              <a:rPr lang="en-US" altLang="zh-CN" sz="2200" dirty="0" err="1" smtClean="0">
                <a:effectLst/>
              </a:rPr>
              <a:t>setprecision</a:t>
            </a:r>
            <a:r>
              <a:rPr lang="en-US" altLang="zh-CN" sz="2200" dirty="0" smtClean="0">
                <a:effectLst/>
              </a:rPr>
              <a:t>(2)&lt;&lt;123.456&lt;&lt;</a:t>
            </a:r>
            <a:r>
              <a:rPr lang="en-US" altLang="zh-CN" sz="2200" dirty="0" err="1" smtClean="0">
                <a:effectLst/>
              </a:rPr>
              <a:t>endl</a:t>
            </a:r>
            <a:r>
              <a:rPr lang="en-US" altLang="zh-CN" sz="2200" dirty="0" smtClean="0">
                <a:effectLst/>
              </a:rPr>
              <a:t>;</a:t>
            </a:r>
          </a:p>
          <a:p>
            <a:pPr marL="0" indent="0">
              <a:buNone/>
            </a:pPr>
            <a:r>
              <a:rPr lang="en-US" altLang="zh-CN" sz="2200" dirty="0" smtClean="0">
                <a:effectLst/>
              </a:rPr>
              <a:t>//</a:t>
            </a:r>
            <a:r>
              <a:rPr lang="zh-CN" altLang="en-US" sz="2200" dirty="0" smtClean="0">
                <a:effectLst/>
              </a:rPr>
              <a:t>输出的结果是</a:t>
            </a:r>
            <a:r>
              <a:rPr lang="en-US" altLang="zh-CN" sz="2200" dirty="0" smtClean="0">
                <a:effectLst/>
              </a:rPr>
              <a:t>123.46</a:t>
            </a:r>
            <a:r>
              <a:rPr lang="zh-CN" altLang="en-US" sz="2200" dirty="0" smtClean="0">
                <a:effectLst/>
              </a:rPr>
              <a:t>，要进行四舍五入</a:t>
            </a:r>
          </a:p>
          <a:p>
            <a:pPr marL="0" indent="0">
              <a:buNone/>
            </a:pPr>
            <a:r>
              <a:rPr lang="en-US" altLang="zh-CN" sz="2200" dirty="0" smtClean="0">
                <a:effectLst/>
              </a:rPr>
              <a:t>}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2090-2347-4C96-89AA-878E91901CBF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17FC-6069-427A-A4B6-25867999AEC8}" type="slidenum">
              <a:rPr lang="en-US" altLang="zh-CN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5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83568" y="981918"/>
            <a:ext cx="7920880" cy="1150938"/>
          </a:xfr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3300"/>
                </a:solidFill>
              </a:rPr>
              <a:t>求华氏温度 </a:t>
            </a:r>
            <a:r>
              <a:rPr lang="en-US" altLang="zh-CN" sz="2800" b="1" dirty="0">
                <a:solidFill>
                  <a:srgbClr val="003300"/>
                </a:solidFill>
              </a:rPr>
              <a:t>100°F </a:t>
            </a:r>
            <a:r>
              <a:rPr lang="zh-CN" altLang="en-US" sz="2800" b="1" dirty="0">
                <a:solidFill>
                  <a:srgbClr val="003300"/>
                </a:solidFill>
              </a:rPr>
              <a:t>对应的摄氏温度摄氏温度 </a:t>
            </a:r>
            <a:r>
              <a:rPr lang="en-US" altLang="zh-CN" sz="2800" b="1" dirty="0">
                <a:solidFill>
                  <a:srgbClr val="003300"/>
                </a:solidFill>
              </a:rPr>
              <a:t>C=(5/9)(F-32)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685D-5275-4A2D-B218-B65244D7F230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57A2-3525-4AC9-925A-C5D37F529AB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23588" name="Rectangle 4"/>
          <p:cNvSpPr>
            <a:spLocks noRot="1" noChangeArrowheads="1"/>
          </p:cNvSpPr>
          <p:nvPr/>
        </p:nvSpPr>
        <p:spPr bwMode="auto">
          <a:xfrm>
            <a:off x="381001" y="2132856"/>
            <a:ext cx="8424863" cy="3744913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400" b="1">
                <a:latin typeface="Arial" pitchFamily="34" charset="0"/>
                <a:ea typeface="宋体" pitchFamily="2" charset="-122"/>
              </a:rPr>
              <a:t>算法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1  </a:t>
            </a:r>
            <a:r>
              <a:rPr lang="zh-CN" altLang="en-US" sz="2400" b="1">
                <a:latin typeface="Arial" pitchFamily="34" charset="0"/>
                <a:ea typeface="宋体" pitchFamily="2" charset="-122"/>
              </a:rPr>
              <a:t>定义变量：</a:t>
            </a:r>
          </a:p>
          <a:p>
            <a:pPr marL="1143000" lvl="2" indent="-2286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>
                <a:solidFill>
                  <a:srgbClr val="003300"/>
                </a:solidFill>
                <a:latin typeface="Arial" pitchFamily="34" charset="0"/>
                <a:ea typeface="宋体" pitchFamily="2" charset="-122"/>
              </a:rPr>
              <a:t>摄氏温度，变量名 </a:t>
            </a:r>
            <a:r>
              <a:rPr lang="en-US" altLang="zh-CN" sz="2400" b="1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cels</a:t>
            </a:r>
            <a:r>
              <a:rPr lang="zh-CN" altLang="en-US" sz="2400" b="1">
                <a:solidFill>
                  <a:srgbClr val="003300"/>
                </a:solidFill>
                <a:latin typeface="Arial" pitchFamily="34" charset="0"/>
                <a:ea typeface="宋体" pitchFamily="2" charset="-122"/>
              </a:rPr>
              <a:t>， 数据类型</a:t>
            </a:r>
            <a:r>
              <a:rPr lang="zh-CN" altLang="en-US" sz="2400" b="1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int</a:t>
            </a:r>
          </a:p>
          <a:p>
            <a:pPr marL="1143000" lvl="2" indent="-2286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zh-CN" altLang="en-US" sz="2400" b="1">
                <a:solidFill>
                  <a:srgbClr val="003300"/>
                </a:solidFill>
                <a:latin typeface="Arial" pitchFamily="34" charset="0"/>
                <a:ea typeface="宋体" pitchFamily="2" charset="-122"/>
              </a:rPr>
              <a:t>华氏温度，变量名 </a:t>
            </a:r>
            <a:r>
              <a:rPr lang="en-US" altLang="zh-CN" sz="2400" b="1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fahr </a:t>
            </a:r>
            <a:r>
              <a:rPr lang="zh-CN" altLang="en-US" sz="2400" b="1">
                <a:solidFill>
                  <a:srgbClr val="003300"/>
                </a:solidFill>
                <a:latin typeface="Arial" pitchFamily="34" charset="0"/>
                <a:ea typeface="宋体" pitchFamily="2" charset="-122"/>
              </a:rPr>
              <a:t>，数据类型 </a:t>
            </a:r>
            <a:r>
              <a:rPr lang="en-US" altLang="zh-CN" sz="2400" b="1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int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2  </a:t>
            </a:r>
            <a:r>
              <a:rPr lang="zh-CN" altLang="en-US" sz="2400" b="1">
                <a:latin typeface="Arial" pitchFamily="34" charset="0"/>
                <a:ea typeface="宋体" pitchFamily="2" charset="-122"/>
              </a:rPr>
              <a:t>将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b="1">
                <a:latin typeface="Arial" pitchFamily="34" charset="0"/>
                <a:ea typeface="宋体" pitchFamily="2" charset="-122"/>
              </a:rPr>
              <a:t>赋值给变量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fahr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3 </a:t>
            </a:r>
            <a:r>
              <a:rPr lang="zh-CN" altLang="en-US" sz="2400" b="1">
                <a:latin typeface="Arial" pitchFamily="34" charset="0"/>
                <a:ea typeface="宋体" pitchFamily="2" charset="-122"/>
              </a:rPr>
              <a:t>将表达式（</a:t>
            </a:r>
            <a:r>
              <a:rPr lang="en-US" altLang="zh-CN" sz="2400" b="1">
                <a:solidFill>
                  <a:srgbClr val="FF0066"/>
                </a:solidFill>
                <a:latin typeface="Arial" pitchFamily="34" charset="0"/>
                <a:ea typeface="宋体" pitchFamily="2" charset="-122"/>
              </a:rPr>
              <a:t>5.0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/9)(fahr-32)</a:t>
            </a:r>
            <a:r>
              <a:rPr lang="zh-CN" altLang="en-US" sz="2400" b="1">
                <a:latin typeface="Arial" pitchFamily="34" charset="0"/>
                <a:ea typeface="宋体" pitchFamily="2" charset="-122"/>
              </a:rPr>
              <a:t>的值赋给变量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cels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4 </a:t>
            </a:r>
            <a:r>
              <a:rPr lang="zh-CN" altLang="en-US" sz="2400" b="1">
                <a:latin typeface="Arial" pitchFamily="34" charset="0"/>
                <a:ea typeface="宋体" pitchFamily="2" charset="-122"/>
              </a:rPr>
              <a:t>输出华氏温度 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100°F </a:t>
            </a:r>
            <a:r>
              <a:rPr lang="zh-CN" altLang="en-US" sz="2400" b="1">
                <a:latin typeface="Arial" pitchFamily="34" charset="0"/>
                <a:ea typeface="宋体" pitchFamily="2" charset="-122"/>
              </a:rPr>
              <a:t>对应的摄氏温度</a:t>
            </a:r>
          </a:p>
        </p:txBody>
      </p:sp>
    </p:spTree>
    <p:extLst>
      <p:ext uri="{BB962C8B-B14F-4D97-AF65-F5344CB8AC3E}">
        <p14:creationId xmlns:p14="http://schemas.microsoft.com/office/powerpoint/2010/main" val="338448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404664"/>
            <a:ext cx="8352928" cy="700236"/>
          </a:xfrm>
        </p:spPr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总结：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主要介绍了构成</a:t>
            </a:r>
            <a:r>
              <a:rPr lang="en-US" altLang="zh-CN" sz="2800" b="1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程序的常见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40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55576" y="1196752"/>
            <a:ext cx="7848872" cy="44644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固定程序框架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注释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#include 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iostream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using namespace 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std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main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（）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{      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dirty="0" smtClean="0"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}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3C1C-573C-44B1-810F-C2D8B57F1886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057C-9BF7-4F8C-B362-BE10040B5E52}" type="slidenum">
              <a:rPr lang="en-US" altLang="zh-CN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7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 bwMode="auto">
          <a:xfrm>
            <a:off x="6166294" y="2996952"/>
            <a:ext cx="2592288" cy="2396384"/>
          </a:xfrm>
          <a:prstGeom prst="roundRect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9256" y="3358770"/>
            <a:ext cx="2704103" cy="1627298"/>
          </a:xfrm>
          <a:custGeom>
            <a:avLst/>
            <a:gdLst>
              <a:gd name="connsiteX0" fmla="*/ 0 w 2704103"/>
              <a:gd name="connsiteY0" fmla="*/ 162730 h 1627298"/>
              <a:gd name="connsiteX1" fmla="*/ 162730 w 2704103"/>
              <a:gd name="connsiteY1" fmla="*/ 0 h 1627298"/>
              <a:gd name="connsiteX2" fmla="*/ 2541373 w 2704103"/>
              <a:gd name="connsiteY2" fmla="*/ 0 h 1627298"/>
              <a:gd name="connsiteX3" fmla="*/ 2704103 w 2704103"/>
              <a:gd name="connsiteY3" fmla="*/ 162730 h 1627298"/>
              <a:gd name="connsiteX4" fmla="*/ 2704103 w 2704103"/>
              <a:gd name="connsiteY4" fmla="*/ 1464568 h 1627298"/>
              <a:gd name="connsiteX5" fmla="*/ 2541373 w 2704103"/>
              <a:gd name="connsiteY5" fmla="*/ 1627298 h 1627298"/>
              <a:gd name="connsiteX6" fmla="*/ 162730 w 2704103"/>
              <a:gd name="connsiteY6" fmla="*/ 1627298 h 1627298"/>
              <a:gd name="connsiteX7" fmla="*/ 0 w 2704103"/>
              <a:gd name="connsiteY7" fmla="*/ 1464568 h 1627298"/>
              <a:gd name="connsiteX8" fmla="*/ 0 w 2704103"/>
              <a:gd name="connsiteY8" fmla="*/ 162730 h 16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4103" h="1627298">
                <a:moveTo>
                  <a:pt x="0" y="162730"/>
                </a:moveTo>
                <a:cubicBezTo>
                  <a:pt x="0" y="72857"/>
                  <a:pt x="72857" y="0"/>
                  <a:pt x="162730" y="0"/>
                </a:cubicBezTo>
                <a:lnTo>
                  <a:pt x="2541373" y="0"/>
                </a:lnTo>
                <a:cubicBezTo>
                  <a:pt x="2631246" y="0"/>
                  <a:pt x="2704103" y="72857"/>
                  <a:pt x="2704103" y="162730"/>
                </a:cubicBezTo>
                <a:lnTo>
                  <a:pt x="2704103" y="1464568"/>
                </a:lnTo>
                <a:cubicBezTo>
                  <a:pt x="2704103" y="1554441"/>
                  <a:pt x="2631246" y="1627298"/>
                  <a:pt x="2541373" y="1627298"/>
                </a:cubicBezTo>
                <a:lnTo>
                  <a:pt x="162730" y="1627298"/>
                </a:lnTo>
                <a:cubicBezTo>
                  <a:pt x="72857" y="1627298"/>
                  <a:pt x="0" y="1554441"/>
                  <a:pt x="0" y="1464568"/>
                </a:cubicBezTo>
                <a:lnTo>
                  <a:pt x="0" y="16273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54342" tIns="154342" rIns="154342" bIns="154342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要素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29796">
            <a:off x="3073759" y="3913968"/>
            <a:ext cx="360559" cy="489730"/>
          </a:xfrm>
          <a:custGeom>
            <a:avLst/>
            <a:gdLst>
              <a:gd name="connsiteX0" fmla="*/ 0 w 360559"/>
              <a:gd name="connsiteY0" fmla="*/ 97946 h 489730"/>
              <a:gd name="connsiteX1" fmla="*/ 180280 w 360559"/>
              <a:gd name="connsiteY1" fmla="*/ 97946 h 489730"/>
              <a:gd name="connsiteX2" fmla="*/ 180280 w 360559"/>
              <a:gd name="connsiteY2" fmla="*/ 0 h 489730"/>
              <a:gd name="connsiteX3" fmla="*/ 360559 w 360559"/>
              <a:gd name="connsiteY3" fmla="*/ 244865 h 489730"/>
              <a:gd name="connsiteX4" fmla="*/ 180280 w 360559"/>
              <a:gd name="connsiteY4" fmla="*/ 489730 h 489730"/>
              <a:gd name="connsiteX5" fmla="*/ 180280 w 360559"/>
              <a:gd name="connsiteY5" fmla="*/ 391784 h 489730"/>
              <a:gd name="connsiteX6" fmla="*/ 0 w 360559"/>
              <a:gd name="connsiteY6" fmla="*/ 391784 h 489730"/>
              <a:gd name="connsiteX7" fmla="*/ 0 w 360559"/>
              <a:gd name="connsiteY7" fmla="*/ 97946 h 48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59" h="489730">
                <a:moveTo>
                  <a:pt x="0" y="97946"/>
                </a:moveTo>
                <a:lnTo>
                  <a:pt x="180280" y="97946"/>
                </a:lnTo>
                <a:lnTo>
                  <a:pt x="180280" y="0"/>
                </a:lnTo>
                <a:lnTo>
                  <a:pt x="360559" y="244865"/>
                </a:lnTo>
                <a:lnTo>
                  <a:pt x="180280" y="489730"/>
                </a:lnTo>
                <a:lnTo>
                  <a:pt x="180280" y="391784"/>
                </a:lnTo>
                <a:lnTo>
                  <a:pt x="0" y="391784"/>
                </a:lnTo>
                <a:lnTo>
                  <a:pt x="0" y="9794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945" rIns="108168" bIns="97946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11" name="任意多边形 10"/>
          <p:cNvSpPr/>
          <p:nvPr/>
        </p:nvSpPr>
        <p:spPr>
          <a:xfrm>
            <a:off x="3723634" y="3737574"/>
            <a:ext cx="1522312" cy="918115"/>
          </a:xfrm>
          <a:custGeom>
            <a:avLst/>
            <a:gdLst>
              <a:gd name="connsiteX0" fmla="*/ 0 w 1522312"/>
              <a:gd name="connsiteY0" fmla="*/ 91812 h 918115"/>
              <a:gd name="connsiteX1" fmla="*/ 91812 w 1522312"/>
              <a:gd name="connsiteY1" fmla="*/ 0 h 918115"/>
              <a:gd name="connsiteX2" fmla="*/ 1430501 w 1522312"/>
              <a:gd name="connsiteY2" fmla="*/ 0 h 918115"/>
              <a:gd name="connsiteX3" fmla="*/ 1522313 w 1522312"/>
              <a:gd name="connsiteY3" fmla="*/ 91812 h 918115"/>
              <a:gd name="connsiteX4" fmla="*/ 1522312 w 1522312"/>
              <a:gd name="connsiteY4" fmla="*/ 826304 h 918115"/>
              <a:gd name="connsiteX5" fmla="*/ 1430500 w 1522312"/>
              <a:gd name="connsiteY5" fmla="*/ 918116 h 918115"/>
              <a:gd name="connsiteX6" fmla="*/ 91812 w 1522312"/>
              <a:gd name="connsiteY6" fmla="*/ 918115 h 918115"/>
              <a:gd name="connsiteX7" fmla="*/ 0 w 1522312"/>
              <a:gd name="connsiteY7" fmla="*/ 826303 h 918115"/>
              <a:gd name="connsiteX8" fmla="*/ 0 w 1522312"/>
              <a:gd name="connsiteY8" fmla="*/ 91812 h 91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2312" h="918115">
                <a:moveTo>
                  <a:pt x="0" y="91812"/>
                </a:moveTo>
                <a:cubicBezTo>
                  <a:pt x="0" y="41106"/>
                  <a:pt x="41106" y="0"/>
                  <a:pt x="91812" y="0"/>
                </a:cubicBezTo>
                <a:lnTo>
                  <a:pt x="1430501" y="0"/>
                </a:lnTo>
                <a:cubicBezTo>
                  <a:pt x="1481207" y="0"/>
                  <a:pt x="1522313" y="41106"/>
                  <a:pt x="1522313" y="91812"/>
                </a:cubicBezTo>
                <a:cubicBezTo>
                  <a:pt x="1522313" y="336643"/>
                  <a:pt x="1522312" y="581473"/>
                  <a:pt x="1522312" y="826304"/>
                </a:cubicBezTo>
                <a:cubicBezTo>
                  <a:pt x="1522312" y="877010"/>
                  <a:pt x="1481206" y="918116"/>
                  <a:pt x="1430500" y="918116"/>
                </a:cubicBezTo>
                <a:lnTo>
                  <a:pt x="91812" y="918115"/>
                </a:lnTo>
                <a:cubicBezTo>
                  <a:pt x="41106" y="918115"/>
                  <a:pt x="0" y="877009"/>
                  <a:pt x="0" y="826303"/>
                </a:cubicBezTo>
                <a:lnTo>
                  <a:pt x="0" y="91812"/>
                </a:lnTo>
                <a:close/>
              </a:path>
            </a:pathLst>
          </a:custGeom>
          <a:solidFill>
            <a:srgbClr val="FFC00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571" tIns="133571" rIns="133571" bIns="133571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41306">
            <a:off x="5455010" y="3919951"/>
            <a:ext cx="481148" cy="489730"/>
          </a:xfrm>
          <a:custGeom>
            <a:avLst/>
            <a:gdLst>
              <a:gd name="connsiteX0" fmla="*/ 0 w 481148"/>
              <a:gd name="connsiteY0" fmla="*/ 97946 h 489730"/>
              <a:gd name="connsiteX1" fmla="*/ 240574 w 481148"/>
              <a:gd name="connsiteY1" fmla="*/ 97946 h 489730"/>
              <a:gd name="connsiteX2" fmla="*/ 240574 w 481148"/>
              <a:gd name="connsiteY2" fmla="*/ 0 h 489730"/>
              <a:gd name="connsiteX3" fmla="*/ 481148 w 481148"/>
              <a:gd name="connsiteY3" fmla="*/ 244865 h 489730"/>
              <a:gd name="connsiteX4" fmla="*/ 240574 w 481148"/>
              <a:gd name="connsiteY4" fmla="*/ 489730 h 489730"/>
              <a:gd name="connsiteX5" fmla="*/ 240574 w 481148"/>
              <a:gd name="connsiteY5" fmla="*/ 391784 h 489730"/>
              <a:gd name="connsiteX6" fmla="*/ 0 w 481148"/>
              <a:gd name="connsiteY6" fmla="*/ 391784 h 489730"/>
              <a:gd name="connsiteX7" fmla="*/ 0 w 481148"/>
              <a:gd name="connsiteY7" fmla="*/ 97946 h 48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48" h="489730">
                <a:moveTo>
                  <a:pt x="0" y="97946"/>
                </a:moveTo>
                <a:lnTo>
                  <a:pt x="240574" y="97946"/>
                </a:lnTo>
                <a:lnTo>
                  <a:pt x="240574" y="0"/>
                </a:lnTo>
                <a:lnTo>
                  <a:pt x="481148" y="244865"/>
                </a:lnTo>
                <a:lnTo>
                  <a:pt x="240574" y="489730"/>
                </a:lnTo>
                <a:lnTo>
                  <a:pt x="240574" y="391784"/>
                </a:lnTo>
                <a:lnTo>
                  <a:pt x="0" y="391784"/>
                </a:lnTo>
                <a:lnTo>
                  <a:pt x="0" y="97946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946" rIns="144344" bIns="9794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13" name="任意多边形 12"/>
          <p:cNvSpPr/>
          <p:nvPr/>
        </p:nvSpPr>
        <p:spPr>
          <a:xfrm>
            <a:off x="6153709" y="3494208"/>
            <a:ext cx="2610482" cy="1476323"/>
          </a:xfrm>
          <a:custGeom>
            <a:avLst/>
            <a:gdLst>
              <a:gd name="connsiteX0" fmla="*/ 0 w 2610482"/>
              <a:gd name="connsiteY0" fmla="*/ 147632 h 1476323"/>
              <a:gd name="connsiteX1" fmla="*/ 147632 w 2610482"/>
              <a:gd name="connsiteY1" fmla="*/ 0 h 1476323"/>
              <a:gd name="connsiteX2" fmla="*/ 2462850 w 2610482"/>
              <a:gd name="connsiteY2" fmla="*/ 0 h 1476323"/>
              <a:gd name="connsiteX3" fmla="*/ 2610482 w 2610482"/>
              <a:gd name="connsiteY3" fmla="*/ 147632 h 1476323"/>
              <a:gd name="connsiteX4" fmla="*/ 2610482 w 2610482"/>
              <a:gd name="connsiteY4" fmla="*/ 1328691 h 1476323"/>
              <a:gd name="connsiteX5" fmla="*/ 2462850 w 2610482"/>
              <a:gd name="connsiteY5" fmla="*/ 1476323 h 1476323"/>
              <a:gd name="connsiteX6" fmla="*/ 147632 w 2610482"/>
              <a:gd name="connsiteY6" fmla="*/ 1476323 h 1476323"/>
              <a:gd name="connsiteX7" fmla="*/ 0 w 2610482"/>
              <a:gd name="connsiteY7" fmla="*/ 1328691 h 1476323"/>
              <a:gd name="connsiteX8" fmla="*/ 0 w 2610482"/>
              <a:gd name="connsiteY8" fmla="*/ 147632 h 147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0482" h="1476323">
                <a:moveTo>
                  <a:pt x="0" y="147632"/>
                </a:moveTo>
                <a:cubicBezTo>
                  <a:pt x="0" y="66097"/>
                  <a:pt x="66097" y="0"/>
                  <a:pt x="147632" y="0"/>
                </a:cubicBezTo>
                <a:lnTo>
                  <a:pt x="2462850" y="0"/>
                </a:lnTo>
                <a:cubicBezTo>
                  <a:pt x="2544385" y="0"/>
                  <a:pt x="2610482" y="66097"/>
                  <a:pt x="2610482" y="147632"/>
                </a:cubicBezTo>
                <a:lnTo>
                  <a:pt x="2610482" y="1328691"/>
                </a:lnTo>
                <a:cubicBezTo>
                  <a:pt x="2610482" y="1410226"/>
                  <a:pt x="2544385" y="1476323"/>
                  <a:pt x="2462850" y="1476323"/>
                </a:cubicBezTo>
                <a:lnTo>
                  <a:pt x="147632" y="1476323"/>
                </a:lnTo>
                <a:cubicBezTo>
                  <a:pt x="66097" y="1476323"/>
                  <a:pt x="0" y="1410226"/>
                  <a:pt x="0" y="1328691"/>
                </a:cubicBezTo>
                <a:lnTo>
                  <a:pt x="0" y="147632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149920" tIns="149920" rIns="149920" bIns="149920" numCol="1" spcCol="1270" anchor="ctr" anchorCtr="0">
            <a:noAutofit/>
          </a:bodyPr>
          <a:lstStyle/>
          <a:p>
            <a:pPr lvl="0" algn="ctr" defTabSz="1244600" rtl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变量、常量、数组</a:t>
            </a:r>
            <a:endParaRPr lang="en-US" altLang="zh-CN" sz="2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8C22-78BD-4151-B691-73A34C43D6EA}" type="datetime1">
              <a:rPr lang="zh-CN" altLang="en-US" smtClean="0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网络与计算中心基础教研室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00C6-92EA-4B9B-B7B6-B13EEF2D9445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9330" y="332656"/>
            <a:ext cx="8456373" cy="1581788"/>
          </a:xfr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程序设计：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 smtClean="0"/>
              <a:t>现实世界</a:t>
            </a:r>
            <a:r>
              <a:rPr lang="en-US" altLang="zh-CN" sz="2800" dirty="0" smtClean="0"/>
              <a:t>de</a:t>
            </a:r>
            <a:r>
              <a:rPr lang="zh-CN" altLang="en-US" sz="2800" dirty="0" smtClean="0"/>
              <a:t>问题 </a:t>
            </a:r>
            <a:r>
              <a:rPr lang="en-US" altLang="zh-CN" sz="2800" dirty="0" smtClean="0"/>
              <a:t>-&gt;</a:t>
            </a:r>
            <a:r>
              <a:rPr lang="zh-CN" altLang="en-US" sz="2800" dirty="0" smtClean="0">
                <a:solidFill>
                  <a:srgbClr val="FF0000"/>
                </a:solidFill>
              </a:rPr>
              <a:t>重构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计算机世界</a:t>
            </a:r>
            <a:r>
              <a:rPr lang="en-US" altLang="zh-CN" sz="2800" dirty="0" smtClean="0"/>
              <a:t>de</a:t>
            </a:r>
            <a:r>
              <a:rPr lang="zh-CN" altLang="en-US" sz="2800" dirty="0" smtClean="0"/>
              <a:t>程序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535778" y="3455972"/>
            <a:ext cx="2232248" cy="1728192"/>
          </a:xfrm>
          <a:prstGeom prst="round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9200" y="4811507"/>
            <a:ext cx="100540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6166294" y="2996952"/>
            <a:ext cx="2592288" cy="2396384"/>
          </a:xfrm>
          <a:prstGeom prst="round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778362" y="5103895"/>
            <a:ext cx="1368152" cy="715089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478239" y="2202476"/>
            <a:ext cx="1885636" cy="10896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控制结构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294778" y="2492896"/>
            <a:ext cx="2748581" cy="1052780"/>
          </a:xfrm>
          <a:custGeom>
            <a:avLst/>
            <a:gdLst>
              <a:gd name="connsiteX0" fmla="*/ 0 w 2704103"/>
              <a:gd name="connsiteY0" fmla="*/ 162730 h 1627298"/>
              <a:gd name="connsiteX1" fmla="*/ 162730 w 2704103"/>
              <a:gd name="connsiteY1" fmla="*/ 0 h 1627298"/>
              <a:gd name="connsiteX2" fmla="*/ 2541373 w 2704103"/>
              <a:gd name="connsiteY2" fmla="*/ 0 h 1627298"/>
              <a:gd name="connsiteX3" fmla="*/ 2704103 w 2704103"/>
              <a:gd name="connsiteY3" fmla="*/ 162730 h 1627298"/>
              <a:gd name="connsiteX4" fmla="*/ 2704103 w 2704103"/>
              <a:gd name="connsiteY4" fmla="*/ 1464568 h 1627298"/>
              <a:gd name="connsiteX5" fmla="*/ 2541373 w 2704103"/>
              <a:gd name="connsiteY5" fmla="*/ 1627298 h 1627298"/>
              <a:gd name="connsiteX6" fmla="*/ 162730 w 2704103"/>
              <a:gd name="connsiteY6" fmla="*/ 1627298 h 1627298"/>
              <a:gd name="connsiteX7" fmla="*/ 0 w 2704103"/>
              <a:gd name="connsiteY7" fmla="*/ 1464568 h 1627298"/>
              <a:gd name="connsiteX8" fmla="*/ 0 w 2704103"/>
              <a:gd name="connsiteY8" fmla="*/ 162730 h 16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4103" h="1627298">
                <a:moveTo>
                  <a:pt x="0" y="162730"/>
                </a:moveTo>
                <a:cubicBezTo>
                  <a:pt x="0" y="72857"/>
                  <a:pt x="72857" y="0"/>
                  <a:pt x="162730" y="0"/>
                </a:cubicBezTo>
                <a:lnTo>
                  <a:pt x="2541373" y="0"/>
                </a:lnTo>
                <a:cubicBezTo>
                  <a:pt x="2631246" y="0"/>
                  <a:pt x="2704103" y="72857"/>
                  <a:pt x="2704103" y="162730"/>
                </a:cubicBezTo>
                <a:lnTo>
                  <a:pt x="2704103" y="1464568"/>
                </a:lnTo>
                <a:cubicBezTo>
                  <a:pt x="2704103" y="1554441"/>
                  <a:pt x="2631246" y="1627298"/>
                  <a:pt x="2541373" y="1627298"/>
                </a:cubicBezTo>
                <a:lnTo>
                  <a:pt x="162730" y="1627298"/>
                </a:lnTo>
                <a:cubicBezTo>
                  <a:pt x="72857" y="1627298"/>
                  <a:pt x="0" y="1554441"/>
                  <a:pt x="0" y="1464568"/>
                </a:cubicBezTo>
                <a:lnTo>
                  <a:pt x="0" y="162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54342" tIns="154342" rIns="154342" bIns="154342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416937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2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3" grpId="1"/>
      <p:bldP spid="2" grpId="0" build="p" animBg="1"/>
      <p:bldP spid="3" grpId="0" animBg="1"/>
      <p:bldP spid="23" grpId="0" animBg="1"/>
      <p:bldP spid="23" grpId="1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4" name="Rectangle 6"/>
          <p:cNvSpPr>
            <a:spLocks noGrp="1" noRot="1" noChangeArrowheads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i="0" dirty="0">
                <a:ea typeface="宋体" pitchFamily="2" charset="-122"/>
              </a:rPr>
              <a:t>第二章  </a:t>
            </a:r>
            <a:r>
              <a:rPr lang="en-US" altLang="zh-CN" b="1" i="0" dirty="0">
                <a:ea typeface="宋体" pitchFamily="2" charset="-122"/>
              </a:rPr>
              <a:t>C++</a:t>
            </a:r>
            <a:r>
              <a:rPr lang="zh-CN" altLang="en-US" b="1" i="0" dirty="0">
                <a:ea typeface="宋体" pitchFamily="2" charset="-122"/>
              </a:rPr>
              <a:t>基础知识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640" y="4509120"/>
            <a:ext cx="6400800" cy="6223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03300"/>
                </a:solidFill>
              </a:rPr>
              <a:t>语言的基本元素</a:t>
            </a:r>
            <a:endParaRPr lang="zh-CN" altLang="en-US" sz="3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404664"/>
            <a:ext cx="8352928" cy="700236"/>
          </a:xfrm>
        </p:spPr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总结：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主要介绍了构成</a:t>
            </a:r>
            <a:r>
              <a:rPr lang="en-US" altLang="zh-CN" sz="2800" b="1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程序的常见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40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55576" y="1196752"/>
            <a:ext cx="7848872" cy="44644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变量的定义与使用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基本数据类型：</a:t>
            </a:r>
            <a:r>
              <a:rPr lang="en-US" altLang="zh-CN" dirty="0" err="1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double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char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float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合法的</a:t>
            </a: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标识符</a:t>
            </a:r>
            <a:endParaRPr lang="en-US" altLang="zh-CN" dirty="0">
              <a:solidFill>
                <a:schemeClr val="dk1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构建合法的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c++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表达式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常见运算符：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，*，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/,%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自增：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++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，自减：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--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复合赋值运算符：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-=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+=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3C1C-573C-44B1-810F-C2D8B57F1886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057C-9BF7-4F8C-B362-BE10040B5E52}" type="slidenum">
              <a:rPr lang="en-US" altLang="zh-CN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6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404664"/>
            <a:ext cx="8352928" cy="700236"/>
          </a:xfrm>
        </p:spPr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总结：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主要介绍了构成</a:t>
            </a:r>
            <a:r>
              <a:rPr lang="en-US" altLang="zh-CN" sz="2800" b="1" dirty="0" err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程序的常见</a:t>
            </a: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40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544" y="1052736"/>
            <a:ext cx="8280920" cy="50405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常量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文字常量：整形、实形、</a:t>
            </a: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字符型、字符串型</a:t>
            </a:r>
            <a:endParaRPr lang="en-US" altLang="zh-CN" dirty="0">
              <a:solidFill>
                <a:schemeClr val="dk1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标识符</a:t>
            </a: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常量</a:t>
            </a: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常变量</a:t>
            </a: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 </a:t>
            </a: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const</a:t>
            </a:r>
            <a:r>
              <a:rPr lang="en-US" altLang="zh-CN" dirty="0" smtClean="0">
                <a:solidFill>
                  <a:srgbClr val="00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类型 标识符</a:t>
            </a: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初值</a:t>
            </a: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；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输入输出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cin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&gt;&gt;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变量名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1&gt;&gt;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变量名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2&gt;&gt;…&gt;&gt;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变量名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cout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&lt;&lt;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表达式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1&lt;&lt;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表达式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2&lt;&lt;…&lt;&lt;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表达式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输出</a:t>
            </a: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格式</a:t>
            </a: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控制</a:t>
            </a: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‘</a:t>
            </a: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\t’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, ’\n’ , </a:t>
            </a:r>
            <a:r>
              <a:rPr lang="en-US" altLang="zh-CN" dirty="0" err="1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endl</a:t>
            </a:r>
            <a:endParaRPr lang="en-US" altLang="zh-CN" dirty="0" smtClean="0">
              <a:solidFill>
                <a:schemeClr val="dk1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setw</a:t>
            </a:r>
            <a:r>
              <a:rPr lang="en-US" altLang="zh-CN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width)  </a:t>
            </a:r>
            <a:r>
              <a:rPr lang="zh-CN" altLang="en-US" dirty="0" smtClean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：头文件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#include &lt;</a:t>
            </a:r>
            <a:r>
              <a:rPr lang="en-US" altLang="zh-CN" dirty="0" err="1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iomanip</a:t>
            </a:r>
            <a:r>
              <a:rPr lang="en-US" altLang="zh-CN" dirty="0">
                <a:solidFill>
                  <a:schemeClr val="dk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3C1C-573C-44B1-810F-C2D8B57F1886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057C-9BF7-4F8C-B362-BE10040B5E52}" type="slidenum">
              <a:rPr lang="en-US" altLang="zh-CN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0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smtClean="0">
                <a:solidFill>
                  <a:schemeClr val="bg1"/>
                </a:solidFill>
                <a:ea typeface="宋体" pitchFamily="2" charset="-122"/>
              </a:rPr>
              <a:t>网络与计算中心</a:t>
            </a:r>
            <a:endParaRPr lang="en-US" altLang="zh-CN" sz="120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851" name="WordArt 7"/>
          <p:cNvSpPr>
            <a:spLocks noChangeArrowheads="1" noChangeShapeType="1" noTextEdit="1"/>
          </p:cNvSpPr>
          <p:nvPr/>
        </p:nvSpPr>
        <p:spPr bwMode="gray">
          <a:xfrm>
            <a:off x="1981200" y="2895600"/>
            <a:ext cx="5181600" cy="949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sy="50000" rotWithShape="0">
                    <a:srgbClr val="B2B2B2">
                      <a:alpha val="50000"/>
                    </a:srgbClr>
                  </a:outerShdw>
                </a:effectLst>
                <a:latin typeface="Palatino Linotype"/>
              </a:rPr>
              <a:t>Thank You !</a:t>
            </a:r>
            <a:endParaRPr lang="zh-CN" altLang="en-US" sz="3600" b="1" kern="1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chemeClr val="accent1"/>
              </a:solidFill>
              <a:effectLst>
                <a:outerShdw sy="50000" rotWithShape="0">
                  <a:srgbClr val="B2B2B2">
                    <a:alpha val="50000"/>
                  </a:srgbClr>
                </a:outerShdw>
              </a:effectLst>
              <a:latin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Grp="1" noChangeArrowheads="1"/>
          </p:cNvSpPr>
          <p:nvPr>
            <p:ph idx="1"/>
          </p:nvPr>
        </p:nvSpPr>
        <p:spPr>
          <a:xfrm>
            <a:off x="611560" y="2204864"/>
            <a:ext cx="8136582" cy="2087488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ClrTx/>
              <a:buSzTx/>
              <a:buFontTx/>
              <a:buChar char="•"/>
            </a:pPr>
            <a:r>
              <a:rPr lang="zh-CN" altLang="en-US" b="1" dirty="0">
                <a:latin typeface="Verdana" pitchFamily="34" charset="0"/>
                <a:ea typeface="黑体" pitchFamily="49" charset="-122"/>
              </a:rPr>
              <a:t>本章将简要介绍</a:t>
            </a:r>
            <a:r>
              <a:rPr lang="en-US" altLang="zh-CN" b="1" dirty="0">
                <a:latin typeface="Verdana" pitchFamily="34" charset="0"/>
                <a:ea typeface="黑体" pitchFamily="49" charset="-122"/>
              </a:rPr>
              <a:t>C++</a:t>
            </a:r>
            <a:r>
              <a:rPr lang="zh-CN" altLang="en-US" b="1" dirty="0">
                <a:latin typeface="Verdana" pitchFamily="34" charset="0"/>
                <a:ea typeface="黑体" pitchFamily="49" charset="-122"/>
              </a:rPr>
              <a:t>中的</a:t>
            </a:r>
            <a:r>
              <a:rPr lang="zh-CN" altLang="en-US" b="1" u="sng" dirty="0">
                <a:solidFill>
                  <a:srgbClr val="FF3300"/>
                </a:solidFill>
                <a:latin typeface="Verdana" pitchFamily="34" charset="0"/>
                <a:ea typeface="黑体" pitchFamily="49" charset="-122"/>
              </a:rPr>
              <a:t>数据类型</a:t>
            </a:r>
            <a:r>
              <a:rPr lang="zh-CN" altLang="en-US" b="1" dirty="0">
                <a:latin typeface="Verdana" pitchFamily="34" charset="0"/>
                <a:ea typeface="黑体" pitchFamily="49" charset="-122"/>
              </a:rPr>
              <a:t>及</a:t>
            </a:r>
            <a:r>
              <a:rPr lang="zh-CN" altLang="en-US" b="1" u="sng" dirty="0">
                <a:solidFill>
                  <a:srgbClr val="FF3300"/>
                </a:solidFill>
                <a:latin typeface="Verdana" pitchFamily="34" charset="0"/>
                <a:ea typeface="黑体" pitchFamily="49" charset="-122"/>
              </a:rPr>
              <a:t>相关运算</a:t>
            </a:r>
            <a:r>
              <a:rPr lang="zh-CN" altLang="en-US" b="1" dirty="0">
                <a:latin typeface="Verdana" pitchFamily="34" charset="0"/>
                <a:ea typeface="黑体" pitchFamily="49" charset="-122"/>
              </a:rPr>
              <a:t>，以及</a:t>
            </a:r>
            <a:r>
              <a:rPr lang="zh-CN" altLang="en-US" b="1" u="sng" dirty="0">
                <a:solidFill>
                  <a:srgbClr val="FF3300"/>
                </a:solidFill>
                <a:latin typeface="Verdana" pitchFamily="34" charset="0"/>
                <a:ea typeface="黑体" pitchFamily="49" charset="-122"/>
              </a:rPr>
              <a:t>常量、变量、表达式、语句</a:t>
            </a:r>
            <a:r>
              <a:rPr lang="zh-CN" altLang="en-US" b="1" dirty="0">
                <a:latin typeface="Verdana" pitchFamily="34" charset="0"/>
                <a:ea typeface="黑体" pitchFamily="49" charset="-122"/>
              </a:rPr>
              <a:t>等，最后介绍简单的</a:t>
            </a:r>
            <a:r>
              <a:rPr lang="zh-CN" altLang="en-US" b="1" u="sng" dirty="0">
                <a:solidFill>
                  <a:srgbClr val="FF3300"/>
                </a:solidFill>
                <a:latin typeface="Verdana" pitchFamily="34" charset="0"/>
                <a:ea typeface="黑体" pitchFamily="49" charset="-122"/>
              </a:rPr>
              <a:t>输入输出</a:t>
            </a:r>
            <a:r>
              <a:rPr lang="zh-CN" altLang="en-US" b="1" dirty="0">
                <a:latin typeface="Verdana" pitchFamily="34" charset="0"/>
                <a:ea typeface="黑体" pitchFamily="49" charset="-122"/>
              </a:rPr>
              <a:t>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7443-C316-489F-8652-E6C1B7ACB028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9C3A-B31A-4F33-B1CD-383B84AC8045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56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12" y="1063081"/>
            <a:ext cx="6084763" cy="3150687"/>
          </a:xfrm>
          <a:prstGeom prst="rect">
            <a:avLst/>
          </a:prstGeom>
          <a:ln>
            <a:solidFill>
              <a:srgbClr val="00B05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10292" name="Rectangle 20"/>
          <p:cNvSpPr>
            <a:spLocks noGrp="1" noRot="1" noChangeArrowheads="1"/>
          </p:cNvSpPr>
          <p:nvPr>
            <p:ph type="title"/>
          </p:nvPr>
        </p:nvSpPr>
        <p:spPr>
          <a:xfrm>
            <a:off x="323850" y="0"/>
            <a:ext cx="8540750" cy="1143000"/>
          </a:xfrm>
          <a:noFill/>
          <a:ln/>
        </p:spPr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：构建程序框架</a:t>
            </a:r>
          </a:p>
        </p:txBody>
      </p:sp>
      <p:sp>
        <p:nvSpPr>
          <p:cNvPr id="310293" name="Rectangle 21"/>
          <p:cNvSpPr>
            <a:spLocks noGrp="1" noRot="1" noChangeArrowheads="1"/>
          </p:cNvSpPr>
          <p:nvPr>
            <p:ph idx="1"/>
          </p:nvPr>
        </p:nvSpPr>
        <p:spPr>
          <a:xfrm>
            <a:off x="539750" y="4437063"/>
            <a:ext cx="7812088" cy="1296987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主函数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</a:p>
          <a:p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程序执行入口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597F-022E-4B62-B8FA-BD0260131E34}" type="datetime1">
              <a:rPr lang="zh-CN" altLang="en-US"/>
              <a:pPr/>
              <a:t>2015/3/12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网络与计算中心基础教研室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8D2F-2BBD-4236-9E99-DA0A5F8ADAE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10275" name="Oval 3"/>
          <p:cNvSpPr>
            <a:spLocks noChangeArrowheads="1"/>
          </p:cNvSpPr>
          <p:nvPr/>
        </p:nvSpPr>
        <p:spPr bwMode="auto">
          <a:xfrm>
            <a:off x="3068968" y="1165675"/>
            <a:ext cx="637845" cy="478975"/>
          </a:xfrm>
          <a:prstGeom prst="ellipse">
            <a:avLst/>
          </a:prstGeom>
          <a:noFill/>
          <a:ln w="9525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827584" y="1125538"/>
            <a:ext cx="1750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66"/>
                </a:solidFill>
              </a:rPr>
              <a:t>注释文本</a:t>
            </a:r>
          </a:p>
        </p:txBody>
      </p:sp>
      <p:cxnSp>
        <p:nvCxnSpPr>
          <p:cNvPr id="310278" name="AutoShape 6"/>
          <p:cNvCxnSpPr>
            <a:cxnSpLocks noChangeShapeType="1"/>
            <a:stCxn id="310277" idx="3"/>
            <a:endCxn id="310275" idx="2"/>
          </p:cNvCxnSpPr>
          <p:nvPr/>
        </p:nvCxnSpPr>
        <p:spPr bwMode="auto">
          <a:xfrm>
            <a:off x="2578100" y="1387148"/>
            <a:ext cx="490868" cy="18015"/>
          </a:xfrm>
          <a:prstGeom prst="straightConnector1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282" name="Rectangle 10"/>
          <p:cNvSpPr>
            <a:spLocks noChangeArrowheads="1"/>
          </p:cNvSpPr>
          <p:nvPr/>
        </p:nvSpPr>
        <p:spPr bwMode="auto">
          <a:xfrm>
            <a:off x="323850" y="1844675"/>
            <a:ext cx="2439988" cy="1077218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主函数</a:t>
            </a:r>
            <a:r>
              <a: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</a:t>
            </a:r>
            <a:r>
              <a: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的函数头</a:t>
            </a:r>
          </a:p>
        </p:txBody>
      </p:sp>
      <p:cxnSp>
        <p:nvCxnSpPr>
          <p:cNvPr id="310285" name="AutoShape 13"/>
          <p:cNvCxnSpPr>
            <a:cxnSpLocks noChangeShapeType="1"/>
            <a:stCxn id="310282" idx="3"/>
            <a:endCxn id="310291" idx="2"/>
          </p:cNvCxnSpPr>
          <p:nvPr/>
        </p:nvCxnSpPr>
        <p:spPr bwMode="auto">
          <a:xfrm flipV="1">
            <a:off x="2763838" y="1847828"/>
            <a:ext cx="295275" cy="535456"/>
          </a:xfrm>
          <a:prstGeom prst="straightConnector1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286" name="Oval 14"/>
          <p:cNvSpPr>
            <a:spLocks noChangeArrowheads="1"/>
          </p:cNvSpPr>
          <p:nvPr/>
        </p:nvSpPr>
        <p:spPr bwMode="auto">
          <a:xfrm>
            <a:off x="3173324" y="2061368"/>
            <a:ext cx="504825" cy="576263"/>
          </a:xfrm>
          <a:prstGeom prst="ellipse">
            <a:avLst/>
          </a:prstGeom>
          <a:noFill/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7" name="Oval 15"/>
          <p:cNvSpPr>
            <a:spLocks noChangeArrowheads="1"/>
          </p:cNvSpPr>
          <p:nvPr/>
        </p:nvSpPr>
        <p:spPr bwMode="auto">
          <a:xfrm>
            <a:off x="3068968" y="3627437"/>
            <a:ext cx="504825" cy="504825"/>
          </a:xfrm>
          <a:prstGeom prst="ellipse">
            <a:avLst/>
          </a:prstGeom>
          <a:noFill/>
          <a:ln w="952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88" name="Rectangle 16"/>
          <p:cNvSpPr>
            <a:spLocks noChangeArrowheads="1"/>
          </p:cNvSpPr>
          <p:nvPr/>
        </p:nvSpPr>
        <p:spPr bwMode="auto">
          <a:xfrm>
            <a:off x="4536132" y="4941168"/>
            <a:ext cx="3240087" cy="9556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333399"/>
                </a:solidFill>
              </a:rPr>
              <a:t>函数体开始</a:t>
            </a:r>
            <a:r>
              <a:rPr lang="en-US" altLang="zh-CN" sz="2800" b="1">
                <a:solidFill>
                  <a:srgbClr val="333399"/>
                </a:solidFill>
              </a:rPr>
              <a:t>&amp;</a:t>
            </a:r>
            <a:r>
              <a:rPr lang="zh-CN" altLang="en-US" sz="2800" b="1">
                <a:solidFill>
                  <a:srgbClr val="333399"/>
                </a:solidFill>
              </a:rPr>
              <a:t>结束标识，</a:t>
            </a:r>
            <a:r>
              <a:rPr lang="zh-CN" altLang="en-US" sz="2800" b="1">
                <a:solidFill>
                  <a:srgbClr val="FF3300"/>
                </a:solidFill>
              </a:rPr>
              <a:t>成对出现</a:t>
            </a:r>
          </a:p>
        </p:txBody>
      </p:sp>
      <p:cxnSp>
        <p:nvCxnSpPr>
          <p:cNvPr id="310289" name="AutoShape 17"/>
          <p:cNvCxnSpPr>
            <a:cxnSpLocks noChangeShapeType="1"/>
            <a:stCxn id="310286" idx="6"/>
            <a:endCxn id="310288" idx="1"/>
          </p:cNvCxnSpPr>
          <p:nvPr/>
        </p:nvCxnSpPr>
        <p:spPr bwMode="auto">
          <a:xfrm>
            <a:off x="3678149" y="2349500"/>
            <a:ext cx="857983" cy="3069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290" name="AutoShape 18"/>
          <p:cNvCxnSpPr>
            <a:cxnSpLocks noChangeShapeType="1"/>
            <a:stCxn id="310287" idx="6"/>
            <a:endCxn id="310288" idx="1"/>
          </p:cNvCxnSpPr>
          <p:nvPr/>
        </p:nvCxnSpPr>
        <p:spPr bwMode="auto">
          <a:xfrm>
            <a:off x="3573793" y="3879850"/>
            <a:ext cx="962339" cy="15391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291" name="Oval 19"/>
          <p:cNvSpPr>
            <a:spLocks noChangeArrowheads="1"/>
          </p:cNvSpPr>
          <p:nvPr/>
        </p:nvSpPr>
        <p:spPr bwMode="auto">
          <a:xfrm>
            <a:off x="3059113" y="1617633"/>
            <a:ext cx="3097063" cy="460390"/>
          </a:xfrm>
          <a:prstGeom prst="ellipse">
            <a:avLst/>
          </a:prstGeom>
          <a:noFill/>
          <a:ln w="952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07140" y="31657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return 0;</a:t>
            </a:r>
            <a:endParaRPr lang="zh-CN" altLang="en-US" sz="2400" dirty="0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5724966" y="2967342"/>
            <a:ext cx="2231410" cy="919401"/>
          </a:xfrm>
          <a:prstGeom prst="wedgeRoundRectCallout">
            <a:avLst>
              <a:gd name="adj1" fmla="val -66893"/>
              <a:gd name="adj2" fmla="val -1970"/>
              <a:gd name="adj3" fmla="val 16667"/>
            </a:avLst>
          </a:prstGeom>
          <a:solidFill>
            <a:srgbClr val="FFFFFF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FF3300"/>
                </a:solidFill>
              </a:rPr>
              <a:t>最后一条语句，可不写</a:t>
            </a:r>
            <a:endParaRPr lang="zh-CN" alt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nimBg="1"/>
      <p:bldP spid="310277" grpId="0"/>
      <p:bldP spid="310282" grpId="0" animBg="1"/>
      <p:bldP spid="310286" grpId="0" animBg="1"/>
      <p:bldP spid="310287" grpId="0" animBg="1"/>
      <p:bldP spid="310288" grpId="0" animBg="1"/>
      <p:bldP spid="310291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 bwMode="auto">
          <a:xfrm>
            <a:off x="6166294" y="2996952"/>
            <a:ext cx="2592288" cy="2396384"/>
          </a:xfrm>
          <a:prstGeom prst="roundRect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9256" y="3358770"/>
            <a:ext cx="2704103" cy="1627298"/>
          </a:xfrm>
          <a:custGeom>
            <a:avLst/>
            <a:gdLst>
              <a:gd name="connsiteX0" fmla="*/ 0 w 2704103"/>
              <a:gd name="connsiteY0" fmla="*/ 162730 h 1627298"/>
              <a:gd name="connsiteX1" fmla="*/ 162730 w 2704103"/>
              <a:gd name="connsiteY1" fmla="*/ 0 h 1627298"/>
              <a:gd name="connsiteX2" fmla="*/ 2541373 w 2704103"/>
              <a:gd name="connsiteY2" fmla="*/ 0 h 1627298"/>
              <a:gd name="connsiteX3" fmla="*/ 2704103 w 2704103"/>
              <a:gd name="connsiteY3" fmla="*/ 162730 h 1627298"/>
              <a:gd name="connsiteX4" fmla="*/ 2704103 w 2704103"/>
              <a:gd name="connsiteY4" fmla="*/ 1464568 h 1627298"/>
              <a:gd name="connsiteX5" fmla="*/ 2541373 w 2704103"/>
              <a:gd name="connsiteY5" fmla="*/ 1627298 h 1627298"/>
              <a:gd name="connsiteX6" fmla="*/ 162730 w 2704103"/>
              <a:gd name="connsiteY6" fmla="*/ 1627298 h 1627298"/>
              <a:gd name="connsiteX7" fmla="*/ 0 w 2704103"/>
              <a:gd name="connsiteY7" fmla="*/ 1464568 h 1627298"/>
              <a:gd name="connsiteX8" fmla="*/ 0 w 2704103"/>
              <a:gd name="connsiteY8" fmla="*/ 162730 h 16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4103" h="1627298">
                <a:moveTo>
                  <a:pt x="0" y="162730"/>
                </a:moveTo>
                <a:cubicBezTo>
                  <a:pt x="0" y="72857"/>
                  <a:pt x="72857" y="0"/>
                  <a:pt x="162730" y="0"/>
                </a:cubicBezTo>
                <a:lnTo>
                  <a:pt x="2541373" y="0"/>
                </a:lnTo>
                <a:cubicBezTo>
                  <a:pt x="2631246" y="0"/>
                  <a:pt x="2704103" y="72857"/>
                  <a:pt x="2704103" y="162730"/>
                </a:cubicBezTo>
                <a:lnTo>
                  <a:pt x="2704103" y="1464568"/>
                </a:lnTo>
                <a:cubicBezTo>
                  <a:pt x="2704103" y="1554441"/>
                  <a:pt x="2631246" y="1627298"/>
                  <a:pt x="2541373" y="1627298"/>
                </a:cubicBezTo>
                <a:lnTo>
                  <a:pt x="162730" y="1627298"/>
                </a:lnTo>
                <a:cubicBezTo>
                  <a:pt x="72857" y="1627298"/>
                  <a:pt x="0" y="1554441"/>
                  <a:pt x="0" y="1464568"/>
                </a:cubicBezTo>
                <a:lnTo>
                  <a:pt x="0" y="16273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54342" tIns="154342" rIns="154342" bIns="154342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要素</a:t>
            </a:r>
            <a:endPara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29796">
            <a:off x="3073759" y="3913968"/>
            <a:ext cx="360559" cy="489730"/>
          </a:xfrm>
          <a:custGeom>
            <a:avLst/>
            <a:gdLst>
              <a:gd name="connsiteX0" fmla="*/ 0 w 360559"/>
              <a:gd name="connsiteY0" fmla="*/ 97946 h 489730"/>
              <a:gd name="connsiteX1" fmla="*/ 180280 w 360559"/>
              <a:gd name="connsiteY1" fmla="*/ 97946 h 489730"/>
              <a:gd name="connsiteX2" fmla="*/ 180280 w 360559"/>
              <a:gd name="connsiteY2" fmla="*/ 0 h 489730"/>
              <a:gd name="connsiteX3" fmla="*/ 360559 w 360559"/>
              <a:gd name="connsiteY3" fmla="*/ 244865 h 489730"/>
              <a:gd name="connsiteX4" fmla="*/ 180280 w 360559"/>
              <a:gd name="connsiteY4" fmla="*/ 489730 h 489730"/>
              <a:gd name="connsiteX5" fmla="*/ 180280 w 360559"/>
              <a:gd name="connsiteY5" fmla="*/ 391784 h 489730"/>
              <a:gd name="connsiteX6" fmla="*/ 0 w 360559"/>
              <a:gd name="connsiteY6" fmla="*/ 391784 h 489730"/>
              <a:gd name="connsiteX7" fmla="*/ 0 w 360559"/>
              <a:gd name="connsiteY7" fmla="*/ 97946 h 48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59" h="489730">
                <a:moveTo>
                  <a:pt x="0" y="97946"/>
                </a:moveTo>
                <a:lnTo>
                  <a:pt x="180280" y="97946"/>
                </a:lnTo>
                <a:lnTo>
                  <a:pt x="180280" y="0"/>
                </a:lnTo>
                <a:lnTo>
                  <a:pt x="360559" y="244865"/>
                </a:lnTo>
                <a:lnTo>
                  <a:pt x="180280" y="489730"/>
                </a:lnTo>
                <a:lnTo>
                  <a:pt x="180280" y="391784"/>
                </a:lnTo>
                <a:lnTo>
                  <a:pt x="0" y="391784"/>
                </a:lnTo>
                <a:lnTo>
                  <a:pt x="0" y="9794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945" rIns="108168" bIns="97946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11" name="任意多边形 10"/>
          <p:cNvSpPr/>
          <p:nvPr/>
        </p:nvSpPr>
        <p:spPr>
          <a:xfrm>
            <a:off x="3723634" y="3737574"/>
            <a:ext cx="1522312" cy="918115"/>
          </a:xfrm>
          <a:custGeom>
            <a:avLst/>
            <a:gdLst>
              <a:gd name="connsiteX0" fmla="*/ 0 w 1522312"/>
              <a:gd name="connsiteY0" fmla="*/ 91812 h 918115"/>
              <a:gd name="connsiteX1" fmla="*/ 91812 w 1522312"/>
              <a:gd name="connsiteY1" fmla="*/ 0 h 918115"/>
              <a:gd name="connsiteX2" fmla="*/ 1430501 w 1522312"/>
              <a:gd name="connsiteY2" fmla="*/ 0 h 918115"/>
              <a:gd name="connsiteX3" fmla="*/ 1522313 w 1522312"/>
              <a:gd name="connsiteY3" fmla="*/ 91812 h 918115"/>
              <a:gd name="connsiteX4" fmla="*/ 1522312 w 1522312"/>
              <a:gd name="connsiteY4" fmla="*/ 826304 h 918115"/>
              <a:gd name="connsiteX5" fmla="*/ 1430500 w 1522312"/>
              <a:gd name="connsiteY5" fmla="*/ 918116 h 918115"/>
              <a:gd name="connsiteX6" fmla="*/ 91812 w 1522312"/>
              <a:gd name="connsiteY6" fmla="*/ 918115 h 918115"/>
              <a:gd name="connsiteX7" fmla="*/ 0 w 1522312"/>
              <a:gd name="connsiteY7" fmla="*/ 826303 h 918115"/>
              <a:gd name="connsiteX8" fmla="*/ 0 w 1522312"/>
              <a:gd name="connsiteY8" fmla="*/ 91812 h 91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2312" h="918115">
                <a:moveTo>
                  <a:pt x="0" y="91812"/>
                </a:moveTo>
                <a:cubicBezTo>
                  <a:pt x="0" y="41106"/>
                  <a:pt x="41106" y="0"/>
                  <a:pt x="91812" y="0"/>
                </a:cubicBezTo>
                <a:lnTo>
                  <a:pt x="1430501" y="0"/>
                </a:lnTo>
                <a:cubicBezTo>
                  <a:pt x="1481207" y="0"/>
                  <a:pt x="1522313" y="41106"/>
                  <a:pt x="1522313" y="91812"/>
                </a:cubicBezTo>
                <a:cubicBezTo>
                  <a:pt x="1522313" y="336643"/>
                  <a:pt x="1522312" y="581473"/>
                  <a:pt x="1522312" y="826304"/>
                </a:cubicBezTo>
                <a:cubicBezTo>
                  <a:pt x="1522312" y="877010"/>
                  <a:pt x="1481206" y="918116"/>
                  <a:pt x="1430500" y="918116"/>
                </a:cubicBezTo>
                <a:lnTo>
                  <a:pt x="91812" y="918115"/>
                </a:lnTo>
                <a:cubicBezTo>
                  <a:pt x="41106" y="918115"/>
                  <a:pt x="0" y="877009"/>
                  <a:pt x="0" y="826303"/>
                </a:cubicBezTo>
                <a:lnTo>
                  <a:pt x="0" y="91812"/>
                </a:lnTo>
                <a:close/>
              </a:path>
            </a:pathLst>
          </a:custGeom>
          <a:solidFill>
            <a:srgbClr val="FFC00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571" tIns="133571" rIns="133571" bIns="133571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zh-CN" alt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41306">
            <a:off x="5455010" y="3919951"/>
            <a:ext cx="481148" cy="489730"/>
          </a:xfrm>
          <a:custGeom>
            <a:avLst/>
            <a:gdLst>
              <a:gd name="connsiteX0" fmla="*/ 0 w 481148"/>
              <a:gd name="connsiteY0" fmla="*/ 97946 h 489730"/>
              <a:gd name="connsiteX1" fmla="*/ 240574 w 481148"/>
              <a:gd name="connsiteY1" fmla="*/ 97946 h 489730"/>
              <a:gd name="connsiteX2" fmla="*/ 240574 w 481148"/>
              <a:gd name="connsiteY2" fmla="*/ 0 h 489730"/>
              <a:gd name="connsiteX3" fmla="*/ 481148 w 481148"/>
              <a:gd name="connsiteY3" fmla="*/ 244865 h 489730"/>
              <a:gd name="connsiteX4" fmla="*/ 240574 w 481148"/>
              <a:gd name="connsiteY4" fmla="*/ 489730 h 489730"/>
              <a:gd name="connsiteX5" fmla="*/ 240574 w 481148"/>
              <a:gd name="connsiteY5" fmla="*/ 391784 h 489730"/>
              <a:gd name="connsiteX6" fmla="*/ 0 w 481148"/>
              <a:gd name="connsiteY6" fmla="*/ 391784 h 489730"/>
              <a:gd name="connsiteX7" fmla="*/ 0 w 481148"/>
              <a:gd name="connsiteY7" fmla="*/ 97946 h 48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48" h="489730">
                <a:moveTo>
                  <a:pt x="0" y="97946"/>
                </a:moveTo>
                <a:lnTo>
                  <a:pt x="240574" y="97946"/>
                </a:lnTo>
                <a:lnTo>
                  <a:pt x="240574" y="0"/>
                </a:lnTo>
                <a:lnTo>
                  <a:pt x="481148" y="244865"/>
                </a:lnTo>
                <a:lnTo>
                  <a:pt x="240574" y="489730"/>
                </a:lnTo>
                <a:lnTo>
                  <a:pt x="240574" y="391784"/>
                </a:lnTo>
                <a:lnTo>
                  <a:pt x="0" y="391784"/>
                </a:lnTo>
                <a:lnTo>
                  <a:pt x="0" y="97946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946" rIns="144344" bIns="9794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100" kern="1200"/>
          </a:p>
        </p:txBody>
      </p:sp>
      <p:sp>
        <p:nvSpPr>
          <p:cNvPr id="13" name="任意多边形 12"/>
          <p:cNvSpPr/>
          <p:nvPr/>
        </p:nvSpPr>
        <p:spPr>
          <a:xfrm>
            <a:off x="6153709" y="3494208"/>
            <a:ext cx="2610482" cy="1476323"/>
          </a:xfrm>
          <a:custGeom>
            <a:avLst/>
            <a:gdLst>
              <a:gd name="connsiteX0" fmla="*/ 0 w 2610482"/>
              <a:gd name="connsiteY0" fmla="*/ 147632 h 1476323"/>
              <a:gd name="connsiteX1" fmla="*/ 147632 w 2610482"/>
              <a:gd name="connsiteY1" fmla="*/ 0 h 1476323"/>
              <a:gd name="connsiteX2" fmla="*/ 2462850 w 2610482"/>
              <a:gd name="connsiteY2" fmla="*/ 0 h 1476323"/>
              <a:gd name="connsiteX3" fmla="*/ 2610482 w 2610482"/>
              <a:gd name="connsiteY3" fmla="*/ 147632 h 1476323"/>
              <a:gd name="connsiteX4" fmla="*/ 2610482 w 2610482"/>
              <a:gd name="connsiteY4" fmla="*/ 1328691 h 1476323"/>
              <a:gd name="connsiteX5" fmla="*/ 2462850 w 2610482"/>
              <a:gd name="connsiteY5" fmla="*/ 1476323 h 1476323"/>
              <a:gd name="connsiteX6" fmla="*/ 147632 w 2610482"/>
              <a:gd name="connsiteY6" fmla="*/ 1476323 h 1476323"/>
              <a:gd name="connsiteX7" fmla="*/ 0 w 2610482"/>
              <a:gd name="connsiteY7" fmla="*/ 1328691 h 1476323"/>
              <a:gd name="connsiteX8" fmla="*/ 0 w 2610482"/>
              <a:gd name="connsiteY8" fmla="*/ 147632 h 147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0482" h="1476323">
                <a:moveTo>
                  <a:pt x="0" y="147632"/>
                </a:moveTo>
                <a:cubicBezTo>
                  <a:pt x="0" y="66097"/>
                  <a:pt x="66097" y="0"/>
                  <a:pt x="147632" y="0"/>
                </a:cubicBezTo>
                <a:lnTo>
                  <a:pt x="2462850" y="0"/>
                </a:lnTo>
                <a:cubicBezTo>
                  <a:pt x="2544385" y="0"/>
                  <a:pt x="2610482" y="66097"/>
                  <a:pt x="2610482" y="147632"/>
                </a:cubicBezTo>
                <a:lnTo>
                  <a:pt x="2610482" y="1328691"/>
                </a:lnTo>
                <a:cubicBezTo>
                  <a:pt x="2610482" y="1410226"/>
                  <a:pt x="2544385" y="1476323"/>
                  <a:pt x="2462850" y="1476323"/>
                </a:cubicBezTo>
                <a:lnTo>
                  <a:pt x="147632" y="1476323"/>
                </a:lnTo>
                <a:cubicBezTo>
                  <a:pt x="66097" y="1476323"/>
                  <a:pt x="0" y="1410226"/>
                  <a:pt x="0" y="1328691"/>
                </a:cubicBezTo>
                <a:lnTo>
                  <a:pt x="0" y="147632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149920" tIns="149920" rIns="149920" bIns="149920" numCol="1" spcCol="1270" anchor="ctr" anchorCtr="0">
            <a:noAutofit/>
          </a:bodyPr>
          <a:lstStyle/>
          <a:p>
            <a:pPr lvl="0" algn="ctr" defTabSz="1244600" rtl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变量、常量、数组</a:t>
            </a:r>
            <a:endParaRPr lang="en-US" altLang="zh-CN" sz="2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8C22-78BD-4151-B691-73A34C43D6EA}" type="datetime1">
              <a:rPr lang="zh-CN" altLang="en-US" smtClean="0"/>
              <a:pPr/>
              <a:t>2015/3/12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网络与计算中心基础教研室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00C6-92EA-4B9B-B7B6-B13EEF2D944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9330" y="332656"/>
            <a:ext cx="8456373" cy="1581788"/>
          </a:xfr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程序设计：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 smtClean="0"/>
              <a:t>现实世界</a:t>
            </a:r>
            <a:r>
              <a:rPr lang="en-US" altLang="zh-CN" sz="2800" dirty="0" smtClean="0"/>
              <a:t>de</a:t>
            </a:r>
            <a:r>
              <a:rPr lang="zh-CN" altLang="en-US" sz="2800" dirty="0" smtClean="0"/>
              <a:t>问题 </a:t>
            </a:r>
            <a:r>
              <a:rPr lang="en-US" altLang="zh-CN" sz="2800" dirty="0" smtClean="0"/>
              <a:t>-&gt;</a:t>
            </a:r>
            <a:r>
              <a:rPr lang="zh-CN" altLang="en-US" sz="2800" dirty="0" smtClean="0">
                <a:solidFill>
                  <a:srgbClr val="FF0000"/>
                </a:solidFill>
              </a:rPr>
              <a:t>重构</a:t>
            </a:r>
            <a:r>
              <a:rPr lang="en-US" altLang="zh-CN" sz="2800" dirty="0" smtClean="0"/>
              <a:t>-&gt;</a:t>
            </a:r>
            <a:r>
              <a:rPr lang="zh-CN" altLang="en-US" sz="2800" dirty="0" smtClean="0"/>
              <a:t>计算机世界</a:t>
            </a:r>
            <a:r>
              <a:rPr lang="en-US" altLang="zh-CN" sz="2800" dirty="0" smtClean="0"/>
              <a:t>de</a:t>
            </a:r>
            <a:r>
              <a:rPr lang="zh-CN" altLang="en-US" sz="2800" dirty="0" smtClean="0"/>
              <a:t>程序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535778" y="3455972"/>
            <a:ext cx="2232248" cy="1728192"/>
          </a:xfrm>
          <a:prstGeom prst="round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9200" y="4811507"/>
            <a:ext cx="100540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6166294" y="2996952"/>
            <a:ext cx="2592288" cy="2396384"/>
          </a:xfrm>
          <a:prstGeom prst="round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778362" y="5103895"/>
            <a:ext cx="1368152" cy="715089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478239" y="2202476"/>
            <a:ext cx="1885636" cy="10896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控制结构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294778" y="2492896"/>
            <a:ext cx="2748581" cy="1052780"/>
          </a:xfrm>
          <a:custGeom>
            <a:avLst/>
            <a:gdLst>
              <a:gd name="connsiteX0" fmla="*/ 0 w 2704103"/>
              <a:gd name="connsiteY0" fmla="*/ 162730 h 1627298"/>
              <a:gd name="connsiteX1" fmla="*/ 162730 w 2704103"/>
              <a:gd name="connsiteY1" fmla="*/ 0 h 1627298"/>
              <a:gd name="connsiteX2" fmla="*/ 2541373 w 2704103"/>
              <a:gd name="connsiteY2" fmla="*/ 0 h 1627298"/>
              <a:gd name="connsiteX3" fmla="*/ 2704103 w 2704103"/>
              <a:gd name="connsiteY3" fmla="*/ 162730 h 1627298"/>
              <a:gd name="connsiteX4" fmla="*/ 2704103 w 2704103"/>
              <a:gd name="connsiteY4" fmla="*/ 1464568 h 1627298"/>
              <a:gd name="connsiteX5" fmla="*/ 2541373 w 2704103"/>
              <a:gd name="connsiteY5" fmla="*/ 1627298 h 1627298"/>
              <a:gd name="connsiteX6" fmla="*/ 162730 w 2704103"/>
              <a:gd name="connsiteY6" fmla="*/ 1627298 h 1627298"/>
              <a:gd name="connsiteX7" fmla="*/ 0 w 2704103"/>
              <a:gd name="connsiteY7" fmla="*/ 1464568 h 1627298"/>
              <a:gd name="connsiteX8" fmla="*/ 0 w 2704103"/>
              <a:gd name="connsiteY8" fmla="*/ 162730 h 16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4103" h="1627298">
                <a:moveTo>
                  <a:pt x="0" y="162730"/>
                </a:moveTo>
                <a:cubicBezTo>
                  <a:pt x="0" y="72857"/>
                  <a:pt x="72857" y="0"/>
                  <a:pt x="162730" y="0"/>
                </a:cubicBezTo>
                <a:lnTo>
                  <a:pt x="2541373" y="0"/>
                </a:lnTo>
                <a:cubicBezTo>
                  <a:pt x="2631246" y="0"/>
                  <a:pt x="2704103" y="72857"/>
                  <a:pt x="2704103" y="162730"/>
                </a:cubicBezTo>
                <a:lnTo>
                  <a:pt x="2704103" y="1464568"/>
                </a:lnTo>
                <a:cubicBezTo>
                  <a:pt x="2704103" y="1554441"/>
                  <a:pt x="2631246" y="1627298"/>
                  <a:pt x="2541373" y="1627298"/>
                </a:cubicBezTo>
                <a:lnTo>
                  <a:pt x="162730" y="1627298"/>
                </a:lnTo>
                <a:cubicBezTo>
                  <a:pt x="72857" y="1627298"/>
                  <a:pt x="0" y="1554441"/>
                  <a:pt x="0" y="1464568"/>
                </a:cubicBezTo>
                <a:lnTo>
                  <a:pt x="0" y="162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154342" tIns="154342" rIns="154342" bIns="154342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23318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2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3" grpId="1"/>
      <p:bldP spid="2" grpId="0" build="p" animBg="1"/>
      <p:bldP spid="3" grpId="0" animBg="1"/>
      <p:bldP spid="23" grpId="0" animBg="1"/>
      <p:bldP spid="23" grpId="1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求解问题</a:t>
            </a:r>
            <a:endParaRPr lang="zh-CN" altLang="en-US"/>
          </a:p>
        </p:txBody>
      </p:sp>
      <p:sp>
        <p:nvSpPr>
          <p:cNvPr id="281604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758031" y="1124744"/>
            <a:ext cx="6838305" cy="108012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Calibri" panose="020F0502020204030204" pitchFamily="34" charset="0"/>
              </a:rPr>
              <a:t>求高</a:t>
            </a:r>
            <a:r>
              <a:rPr lang="en-US" altLang="zh-CN" sz="2800" b="1" dirty="0" smtClean="0">
                <a:latin typeface="Calibri" panose="020F0502020204030204" pitchFamily="34" charset="0"/>
              </a:rPr>
              <a:t>20cm</a:t>
            </a:r>
            <a:r>
              <a:rPr lang="zh-CN" altLang="en-US" sz="2800" b="1" dirty="0" smtClean="0">
                <a:latin typeface="Calibri" panose="020F0502020204030204" pitchFamily="34" charset="0"/>
              </a:rPr>
              <a:t>，底面半径</a:t>
            </a:r>
            <a:r>
              <a:rPr lang="en-US" altLang="zh-CN" sz="2800" b="1" dirty="0" smtClean="0">
                <a:latin typeface="Calibri" panose="020F0502020204030204" pitchFamily="34" charset="0"/>
              </a:rPr>
              <a:t>5cm</a:t>
            </a:r>
            <a:r>
              <a:rPr lang="zh-CN" altLang="en-US" sz="2800" b="1" dirty="0" smtClean="0">
                <a:latin typeface="Calibri" panose="020F0502020204030204" pitchFamily="34" charset="0"/>
              </a:rPr>
              <a:t>的圆锥体体积（∏</a:t>
            </a:r>
            <a:r>
              <a:rPr lang="en-US" altLang="zh-CN" sz="2800" b="1" dirty="0" smtClean="0">
                <a:latin typeface="Calibri" panose="020F0502020204030204" pitchFamily="34" charset="0"/>
              </a:rPr>
              <a:t>=3.1415</a:t>
            </a:r>
            <a:r>
              <a:rPr lang="zh-CN" altLang="en-US" sz="2800" b="1" dirty="0" smtClean="0">
                <a:latin typeface="Calibri" panose="020F0502020204030204" pitchFamily="34" charset="0"/>
              </a:rPr>
              <a:t>）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5AD5-ED0E-4A16-BD16-6E68DAD187E6}" type="datetime1">
              <a:rPr lang="zh-CN" altLang="en-US" smtClean="0"/>
              <a:pPr/>
              <a:t>2015/3/12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网络与计算中心基础教研室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F626-3173-44A8-9F85-EABAECF2701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81605" name="Rectangle 5"/>
          <p:cNvSpPr>
            <a:spLocks noRot="1" noChangeArrowheads="1"/>
          </p:cNvSpPr>
          <p:nvPr/>
        </p:nvSpPr>
        <p:spPr bwMode="auto">
          <a:xfrm>
            <a:off x="539750" y="2420938"/>
            <a:ext cx="8208963" cy="3168302"/>
          </a:xfrm>
          <a:prstGeom prst="rect">
            <a:avLst/>
          </a:prstGeom>
          <a:noFill/>
          <a:ln w="9525">
            <a:solidFill>
              <a:srgbClr val="0066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已知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圆锥体的体积公式为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itchFamily="34" charset="0"/>
              <a:buChar char="̶"/>
            </a:pPr>
            <a:r>
              <a:rPr lang="en-US" altLang="zh-CN" sz="28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(1/3)* 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底面圆面积*锥体高度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设体积为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V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altLang="en-US" sz="28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则高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20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cm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，底面半径</a:t>
            </a: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5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cm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的圆锥体体积是</a:t>
            </a:r>
          </a:p>
          <a:p>
            <a:pPr marL="800100" lvl="1" indent="-342900" algn="l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en-US" altLang="zh-CN" sz="2800" b="1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V=3.1415*5</a:t>
            </a:r>
            <a:r>
              <a:rPr lang="en-US" altLang="zh-CN" sz="2800" b="1" baseline="30000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*20/3</a:t>
            </a:r>
            <a:endParaRPr lang="en-US" altLang="zh-CN" sz="2800" b="1" dirty="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189782" y="1916832"/>
            <a:ext cx="3672408" cy="2808311"/>
          </a:xfrm>
          <a:prstGeom prst="roundRect">
            <a:avLst>
              <a:gd name="adj" fmla="val 13717"/>
            </a:avLst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 b="1">
                <a:solidFill>
                  <a:schemeClr val="accent6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 b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78900">
              <a:lnSpc>
                <a:spcPct val="130000"/>
              </a:lnSpc>
            </a:pPr>
            <a:r>
              <a:rPr lang="zh-CN" altLang="en-US" sz="2400" b="0" kern="0" dirty="0" smtClean="0">
                <a:solidFill>
                  <a:schemeClr val="tx1"/>
                </a:solidFill>
              </a:rPr>
              <a:t>数据</a:t>
            </a:r>
            <a:r>
              <a:rPr lang="en-US" altLang="zh-CN" sz="2400" b="0" kern="0" dirty="0" smtClean="0">
                <a:solidFill>
                  <a:schemeClr val="tx1"/>
                </a:solidFill>
              </a:rPr>
              <a:t>:</a:t>
            </a:r>
          </a:p>
          <a:p>
            <a:pPr marL="778950" lvl="2" indent="-342900">
              <a:lnSpc>
                <a:spcPct val="130000"/>
              </a:lnSpc>
            </a:pPr>
            <a:r>
              <a:rPr lang="zh-CN" altLang="en-US" sz="2000" b="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2000" b="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、底半径</a:t>
            </a:r>
            <a:r>
              <a:rPr lang="en-US" altLang="zh-CN" sz="2000" b="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000" b="0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78950" lvl="2" indent="-342900">
              <a:lnSpc>
                <a:spcPct val="130000"/>
              </a:lnSpc>
            </a:pPr>
            <a:r>
              <a:rPr lang="zh-CN" altLang="en-US" sz="2000" b="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体积：</a:t>
            </a:r>
            <a:r>
              <a:rPr lang="zh-CN" altLang="en-US" sz="2000" b="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000" b="0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0" kern="0" dirty="0" smtClean="0">
                <a:solidFill>
                  <a:schemeClr val="tx1"/>
                </a:solidFill>
              </a:rPr>
              <a:t>表达式</a:t>
            </a:r>
            <a:endParaRPr lang="en-US" altLang="zh-CN" sz="2400" b="0" kern="0" dirty="0" smtClean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V=3.1415*5</a:t>
            </a:r>
            <a:r>
              <a:rPr lang="en-US" altLang="zh-CN" sz="2400" b="0" baseline="30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*20/3</a:t>
            </a:r>
            <a:endParaRPr lang="en-US" altLang="zh-CN" sz="2400" b="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8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6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60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60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1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1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1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uiExpand="1" build="p" animBg="1"/>
      <p:bldP spid="8" grpId="0" uiExpand="1" build="p" animBg="1"/>
    </p:bldLst>
  </p:timing>
</p:sld>
</file>

<file path=ppt/theme/theme1.xml><?xml version="1.0" encoding="utf-8"?>
<a:theme xmlns:a="http://schemas.openxmlformats.org/drawingml/2006/main" name="058">
  <a:themeElements>
    <a:clrScheme name="Maple 2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Mapl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2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28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058</Template>
  <TotalTime>1081</TotalTime>
  <Words>2983</Words>
  <Application>Microsoft Office PowerPoint</Application>
  <PresentationFormat>全屏显示(4:3)</PresentationFormat>
  <Paragraphs>630</Paragraphs>
  <Slides>52</Slides>
  <Notes>1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058</vt:lpstr>
      <vt:lpstr>计算机与程序设计基础 （C++）</vt:lpstr>
      <vt:lpstr>教学内容</vt:lpstr>
      <vt:lpstr>教学内容</vt:lpstr>
      <vt:lpstr>教学内容</vt:lpstr>
      <vt:lpstr>第二章  C++基础知识</vt:lpstr>
      <vt:lpstr>PowerPoint 演示文稿</vt:lpstr>
      <vt:lpstr>知识点1：构建程序框架</vt:lpstr>
      <vt:lpstr>PowerPoint 演示文稿</vt:lpstr>
      <vt:lpstr>求解问题</vt:lpstr>
      <vt:lpstr>C++中的数据类型(p46,表2.3，图2.18）</vt:lpstr>
      <vt:lpstr>知识点2：使用变量</vt:lpstr>
      <vt:lpstr>变量的命名-标识符</vt:lpstr>
      <vt:lpstr>知识点2：使用变量</vt:lpstr>
      <vt:lpstr>知识点3：表达式与运算符</vt:lpstr>
      <vt:lpstr>算法</vt:lpstr>
      <vt:lpstr>知识点回顾</vt:lpstr>
      <vt:lpstr>例:  判断下面哪些是合法的标识符</vt:lpstr>
      <vt:lpstr>算法</vt:lpstr>
      <vt:lpstr>知识点4：数据的输入与输出</vt:lpstr>
      <vt:lpstr>知识点4：数据的输入与输出</vt:lpstr>
      <vt:lpstr>求解问题</vt:lpstr>
      <vt:lpstr>PowerPoint 演示文稿</vt:lpstr>
      <vt:lpstr>求解问题</vt:lpstr>
      <vt:lpstr>知识点5：常量让你的程序更专业</vt:lpstr>
      <vt:lpstr>求解问题</vt:lpstr>
      <vt:lpstr>小结</vt:lpstr>
      <vt:lpstr>若干语法细节</vt:lpstr>
      <vt:lpstr>知识点6：变量的定义与赋值</vt:lpstr>
      <vt:lpstr>知识点6：变量的定义与赋值</vt:lpstr>
      <vt:lpstr>知识点6：变量的定义与赋值</vt:lpstr>
      <vt:lpstr>知识点6：变量的定义与赋值</vt:lpstr>
      <vt:lpstr>   </vt:lpstr>
      <vt:lpstr>知识点7：文字常量</vt:lpstr>
      <vt:lpstr>知识点7：文字常量</vt:lpstr>
      <vt:lpstr>知识点7：文字常量</vt:lpstr>
      <vt:lpstr>知识点7：文字常量</vt:lpstr>
      <vt:lpstr>知识点7：文字常量</vt:lpstr>
      <vt:lpstr>知识点8：不同类型数据的混合运算</vt:lpstr>
      <vt:lpstr>知识点8：不同类型数据的混合运算</vt:lpstr>
      <vt:lpstr>知识点8：不同类型数据的混合运算</vt:lpstr>
      <vt:lpstr>知识点9 ：常见输出格式控制</vt:lpstr>
      <vt:lpstr>PowerPoint 演示文稿</vt:lpstr>
      <vt:lpstr>PowerPoint 演示文稿</vt:lpstr>
      <vt:lpstr>PowerPoint 演示文稿</vt:lpstr>
      <vt:lpstr>参考资料</vt:lpstr>
      <vt:lpstr>PowerPoint 演示文稿</vt:lpstr>
      <vt:lpstr>PowerPoint 演示文稿</vt:lpstr>
      <vt:lpstr>总结：本章主要介绍了构成c++程序的常见元素</vt:lpstr>
      <vt:lpstr>PowerPoint 演示文稿</vt:lpstr>
      <vt:lpstr>总结：本章主要介绍了构成c++程序的常见元素</vt:lpstr>
      <vt:lpstr>总结：本章主要介绍了构成c++程序的常见元素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 PowerTemplate</dc:title>
  <dc:creator>SkyUN.Org</dc:creator>
  <cp:lastModifiedBy>wh-05</cp:lastModifiedBy>
  <cp:revision>68</cp:revision>
  <dcterms:created xsi:type="dcterms:W3CDTF">2014-09-11T09:01:47Z</dcterms:created>
  <dcterms:modified xsi:type="dcterms:W3CDTF">2015-03-12T02:43:16Z</dcterms:modified>
</cp:coreProperties>
</file>