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87"/>
  </p:notesMasterIdLst>
  <p:sldIdLst>
    <p:sldId id="256" r:id="rId2"/>
    <p:sldId id="259" r:id="rId3"/>
    <p:sldId id="267" r:id="rId4"/>
    <p:sldId id="268" r:id="rId5"/>
    <p:sldId id="269" r:id="rId6"/>
    <p:sldId id="270" r:id="rId7"/>
    <p:sldId id="273" r:id="rId8"/>
    <p:sldId id="277" r:id="rId9"/>
    <p:sldId id="279" r:id="rId10"/>
    <p:sldId id="272" r:id="rId11"/>
    <p:sldId id="282" r:id="rId12"/>
    <p:sldId id="281" r:id="rId13"/>
    <p:sldId id="271" r:id="rId14"/>
    <p:sldId id="278" r:id="rId15"/>
    <p:sldId id="276" r:id="rId16"/>
    <p:sldId id="275" r:id="rId17"/>
    <p:sldId id="285" r:id="rId18"/>
    <p:sldId id="284" r:id="rId19"/>
    <p:sldId id="286" r:id="rId20"/>
    <p:sldId id="283" r:id="rId21"/>
    <p:sldId id="274" r:id="rId22"/>
    <p:sldId id="292" r:id="rId23"/>
    <p:sldId id="291" r:id="rId24"/>
    <p:sldId id="290" r:id="rId25"/>
    <p:sldId id="289" r:id="rId26"/>
    <p:sldId id="288" r:id="rId27"/>
    <p:sldId id="296" r:id="rId28"/>
    <p:sldId id="297" r:id="rId29"/>
    <p:sldId id="295" r:id="rId30"/>
    <p:sldId id="294" r:id="rId31"/>
    <p:sldId id="293" r:id="rId32"/>
    <p:sldId id="304" r:id="rId33"/>
    <p:sldId id="303" r:id="rId34"/>
    <p:sldId id="302" r:id="rId35"/>
    <p:sldId id="301" r:id="rId36"/>
    <p:sldId id="300" r:id="rId37"/>
    <p:sldId id="299" r:id="rId38"/>
    <p:sldId id="322" r:id="rId39"/>
    <p:sldId id="323" r:id="rId40"/>
    <p:sldId id="324" r:id="rId41"/>
    <p:sldId id="325" r:id="rId42"/>
    <p:sldId id="326" r:id="rId43"/>
    <p:sldId id="327" r:id="rId44"/>
    <p:sldId id="328" r:id="rId45"/>
    <p:sldId id="329" r:id="rId46"/>
    <p:sldId id="330" r:id="rId47"/>
    <p:sldId id="331" r:id="rId48"/>
    <p:sldId id="332" r:id="rId49"/>
    <p:sldId id="333" r:id="rId50"/>
    <p:sldId id="334" r:id="rId51"/>
    <p:sldId id="335" r:id="rId52"/>
    <p:sldId id="336" r:id="rId53"/>
    <p:sldId id="337" r:id="rId54"/>
    <p:sldId id="338" r:id="rId55"/>
    <p:sldId id="344" r:id="rId56"/>
    <p:sldId id="343" r:id="rId57"/>
    <p:sldId id="342" r:id="rId58"/>
    <p:sldId id="341" r:id="rId59"/>
    <p:sldId id="340" r:id="rId60"/>
    <p:sldId id="339" r:id="rId61"/>
    <p:sldId id="298" r:id="rId62"/>
    <p:sldId id="350" r:id="rId63"/>
    <p:sldId id="351" r:id="rId64"/>
    <p:sldId id="349" r:id="rId65"/>
    <p:sldId id="348" r:id="rId66"/>
    <p:sldId id="347" r:id="rId67"/>
    <p:sldId id="346" r:id="rId68"/>
    <p:sldId id="345" r:id="rId69"/>
    <p:sldId id="355" r:id="rId70"/>
    <p:sldId id="354" r:id="rId71"/>
    <p:sldId id="353" r:id="rId72"/>
    <p:sldId id="352" r:id="rId73"/>
    <p:sldId id="362" r:id="rId74"/>
    <p:sldId id="363" r:id="rId75"/>
    <p:sldId id="361" r:id="rId76"/>
    <p:sldId id="360" r:id="rId77"/>
    <p:sldId id="359" r:id="rId78"/>
    <p:sldId id="358" r:id="rId79"/>
    <p:sldId id="357" r:id="rId80"/>
    <p:sldId id="368" r:id="rId81"/>
    <p:sldId id="367" r:id="rId82"/>
    <p:sldId id="366" r:id="rId83"/>
    <p:sldId id="365" r:id="rId84"/>
    <p:sldId id="364" r:id="rId85"/>
    <p:sldId id="266" r:id="rId8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36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99A41F-9387-41B1-86BF-0E4B778F9840}" type="datetimeFigureOut">
              <a:rPr lang="zh-CN" altLang="en-US" smtClean="0"/>
              <a:t>2016/11/10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46FF55-C541-44C3-A0A8-5B10A8F20290}" type="slidenum">
              <a:rPr lang="zh-CN" altLang="en-US" smtClean="0"/>
              <a:t>‹#›</a:t>
            </a:fld>
            <a:endParaRPr lang="zh-CN" altLang="en-US"/>
          </a:p>
        </p:txBody>
      </p:sp>
    </p:spTree>
    <p:extLst>
      <p:ext uri="{BB962C8B-B14F-4D97-AF65-F5344CB8AC3E}">
        <p14:creationId xmlns:p14="http://schemas.microsoft.com/office/powerpoint/2010/main" val="204347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46FF55-C541-44C3-A0A8-5B10A8F20290}" type="slidenum">
              <a:rPr lang="zh-CN" altLang="en-US" smtClean="0"/>
              <a:t>17</a:t>
            </a:fld>
            <a:endParaRPr lang="zh-CN" altLang="en-US"/>
          </a:p>
        </p:txBody>
      </p:sp>
    </p:spTree>
    <p:extLst>
      <p:ext uri="{BB962C8B-B14F-4D97-AF65-F5344CB8AC3E}">
        <p14:creationId xmlns:p14="http://schemas.microsoft.com/office/powerpoint/2010/main" val="2557306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46FF55-C541-44C3-A0A8-5B10A8F20290}" type="slidenum">
              <a:rPr lang="zh-CN" altLang="en-US" smtClean="0"/>
              <a:t>18</a:t>
            </a:fld>
            <a:endParaRPr lang="zh-CN" altLang="en-US"/>
          </a:p>
        </p:txBody>
      </p:sp>
    </p:spTree>
    <p:extLst>
      <p:ext uri="{BB962C8B-B14F-4D97-AF65-F5344CB8AC3E}">
        <p14:creationId xmlns:p14="http://schemas.microsoft.com/office/powerpoint/2010/main" val="3684855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46FF55-C541-44C3-A0A8-5B10A8F20290}" type="slidenum">
              <a:rPr lang="zh-CN" altLang="en-US" smtClean="0"/>
              <a:t>19</a:t>
            </a:fld>
            <a:endParaRPr lang="zh-CN" altLang="en-US"/>
          </a:p>
        </p:txBody>
      </p:sp>
    </p:spTree>
    <p:extLst>
      <p:ext uri="{BB962C8B-B14F-4D97-AF65-F5344CB8AC3E}">
        <p14:creationId xmlns:p14="http://schemas.microsoft.com/office/powerpoint/2010/main" val="3684855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46FF55-C541-44C3-A0A8-5B10A8F20290}" type="slidenum">
              <a:rPr lang="zh-CN" altLang="en-US" smtClean="0"/>
              <a:t>54</a:t>
            </a:fld>
            <a:endParaRPr lang="zh-CN" altLang="en-US"/>
          </a:p>
        </p:txBody>
      </p:sp>
    </p:spTree>
    <p:extLst>
      <p:ext uri="{BB962C8B-B14F-4D97-AF65-F5344CB8AC3E}">
        <p14:creationId xmlns:p14="http://schemas.microsoft.com/office/powerpoint/2010/main" val="24889500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grpSp>
        <p:nvGrpSpPr>
          <p:cNvPr id="22530" name="Group 2"/>
          <p:cNvGrpSpPr>
            <a:grpSpLocks/>
          </p:cNvGrpSpPr>
          <p:nvPr/>
        </p:nvGrpSpPr>
        <p:grpSpPr bwMode="auto">
          <a:xfrm>
            <a:off x="1257300" y="2971800"/>
            <a:ext cx="6629400" cy="838200"/>
            <a:chOff x="792" y="1872"/>
            <a:chExt cx="4176" cy="528"/>
          </a:xfrm>
        </p:grpSpPr>
        <p:sp>
          <p:nvSpPr>
            <p:cNvPr id="22531" name="Rectangle 3"/>
            <p:cNvSpPr>
              <a:spLocks noChangeArrowheads="1"/>
            </p:cNvSpPr>
            <p:nvPr/>
          </p:nvSpPr>
          <p:spPr bwMode="auto">
            <a:xfrm>
              <a:off x="792" y="1927"/>
              <a:ext cx="4176" cy="396"/>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2" name="Rectangle 4"/>
            <p:cNvSpPr>
              <a:spLocks noChangeArrowheads="1"/>
            </p:cNvSpPr>
            <p:nvPr/>
          </p:nvSpPr>
          <p:spPr bwMode="white">
            <a:xfrm>
              <a:off x="1008" y="1872"/>
              <a:ext cx="3744" cy="52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534" name="Rectangle 6"/>
          <p:cNvSpPr>
            <a:spLocks noChangeArrowheads="1"/>
          </p:cNvSpPr>
          <p:nvPr/>
        </p:nvSpPr>
        <p:spPr bwMode="auto">
          <a:xfrm>
            <a:off x="0" y="6540500"/>
            <a:ext cx="9144000" cy="3175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5" name="Rectangle 7"/>
          <p:cNvSpPr>
            <a:spLocks noChangeArrowheads="1"/>
          </p:cNvSpPr>
          <p:nvPr/>
        </p:nvSpPr>
        <p:spPr bwMode="auto">
          <a:xfrm>
            <a:off x="0" y="6540500"/>
            <a:ext cx="2362200" cy="304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6" name="Rectangle 8"/>
          <p:cNvSpPr>
            <a:spLocks noGrp="1" noChangeArrowheads="1"/>
          </p:cNvSpPr>
          <p:nvPr>
            <p:ph type="ctrTitle" sz="quarter"/>
          </p:nvPr>
        </p:nvSpPr>
        <p:spPr>
          <a:xfrm>
            <a:off x="1447800" y="2667000"/>
            <a:ext cx="6172200" cy="1470025"/>
          </a:xfrm>
        </p:spPr>
        <p:txBody>
          <a:bodyPr/>
          <a:lstStyle>
            <a:lvl1pPr algn="ctr">
              <a:defRPr sz="3600"/>
            </a:lvl1pPr>
          </a:lstStyle>
          <a:p>
            <a:pPr lvl="0"/>
            <a:r>
              <a:rPr lang="zh-CN" altLang="en-US" noProof="0" smtClean="0"/>
              <a:t>单击此处编辑母版标题样式</a:t>
            </a:r>
            <a:endParaRPr lang="en-US" altLang="zh-CN" noProof="0" smtClean="0"/>
          </a:p>
        </p:txBody>
      </p:sp>
      <p:sp>
        <p:nvSpPr>
          <p:cNvPr id="22537" name="Rectangle 9"/>
          <p:cNvSpPr>
            <a:spLocks noGrp="1" noChangeArrowheads="1"/>
          </p:cNvSpPr>
          <p:nvPr>
            <p:ph type="subTitle" sz="quarter" idx="1"/>
          </p:nvPr>
        </p:nvSpPr>
        <p:spPr>
          <a:xfrm>
            <a:off x="1371600" y="4191000"/>
            <a:ext cx="6400800" cy="685800"/>
          </a:xfrm>
        </p:spPr>
        <p:txBody>
          <a:bodyPr/>
          <a:lstStyle>
            <a:lvl1pPr marL="0" indent="0" algn="ctr">
              <a:buFont typeface="Wingdings" pitchFamily="2" charset="2"/>
              <a:buNone/>
              <a:defRPr sz="2400" b="1"/>
            </a:lvl1pPr>
          </a:lstStyle>
          <a:p>
            <a:pPr lvl="0"/>
            <a:r>
              <a:rPr lang="zh-CN" altLang="en-US" noProof="0" smtClean="0"/>
              <a:t>单击此处编辑母版副标题样式</a:t>
            </a:r>
            <a:endParaRPr lang="en-US" altLang="zh-CN" noProof="0" smtClean="0"/>
          </a:p>
        </p:txBody>
      </p:sp>
      <p:sp>
        <p:nvSpPr>
          <p:cNvPr id="22538" name="Rectangle 10"/>
          <p:cNvSpPr>
            <a:spLocks noGrp="1" noChangeArrowheads="1"/>
          </p:cNvSpPr>
          <p:nvPr>
            <p:ph type="dt" sz="quarter" idx="2"/>
          </p:nvPr>
        </p:nvSpPr>
        <p:spPr>
          <a:xfrm>
            <a:off x="107950" y="6537325"/>
            <a:ext cx="2133600" cy="320675"/>
          </a:xfrm>
        </p:spPr>
        <p:txBody>
          <a:bodyPr/>
          <a:lstStyle>
            <a:lvl1pPr>
              <a:defRPr/>
            </a:lvl1pPr>
          </a:lstStyle>
          <a:p>
            <a:r>
              <a:rPr lang="zh-CN" altLang="en-US" dirty="0" smtClean="0"/>
              <a:t>网络与计算中心</a:t>
            </a:r>
            <a:endParaRPr lang="en-US" altLang="zh-CN" dirty="0"/>
          </a:p>
        </p:txBody>
      </p:sp>
      <p:sp>
        <p:nvSpPr>
          <p:cNvPr id="22539" name="Rectangle 11"/>
          <p:cNvSpPr>
            <a:spLocks noGrp="1" noChangeArrowheads="1"/>
          </p:cNvSpPr>
          <p:nvPr>
            <p:ph type="ftr" sz="quarter" idx="3"/>
          </p:nvPr>
        </p:nvSpPr>
        <p:spPr>
          <a:xfrm>
            <a:off x="3124200" y="6537325"/>
            <a:ext cx="2895600" cy="320675"/>
          </a:xfrm>
        </p:spPr>
        <p:txBody>
          <a:bodyPr/>
          <a:lstStyle>
            <a:lvl1pPr>
              <a:defRPr sz="1200" b="1"/>
            </a:lvl1pPr>
          </a:lstStyle>
          <a:p>
            <a:endParaRPr lang="en-US" altLang="zh-CN"/>
          </a:p>
        </p:txBody>
      </p:sp>
      <p:sp>
        <p:nvSpPr>
          <p:cNvPr id="22540" name="Rectangle 12"/>
          <p:cNvSpPr>
            <a:spLocks noGrp="1" noChangeArrowheads="1"/>
          </p:cNvSpPr>
          <p:nvPr>
            <p:ph type="sldNum" sz="quarter" idx="4"/>
          </p:nvPr>
        </p:nvSpPr>
        <p:spPr>
          <a:xfrm>
            <a:off x="6553200" y="6537325"/>
            <a:ext cx="2133600" cy="320675"/>
          </a:xfrm>
        </p:spPr>
        <p:txBody>
          <a:bodyPr/>
          <a:lstStyle>
            <a:lvl1pPr>
              <a:defRPr sz="1200" b="1"/>
            </a:lvl1pPr>
          </a:lstStyle>
          <a:p>
            <a:fld id="{4F5D6576-12EC-499C-A32A-3887B239077A}" type="slidenum">
              <a:rPr lang="en-US" altLang="zh-CN"/>
              <a:pPr/>
              <a:t>‹#›</a:t>
            </a:fld>
            <a:endParaRPr lang="en-US" altLang="zh-CN"/>
          </a:p>
        </p:txBody>
      </p:sp>
      <p:pic>
        <p:nvPicPr>
          <p:cNvPr id="15"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50078" y="-26000"/>
            <a:ext cx="878161" cy="626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r>
              <a:rPr lang="zh-CN" altLang="en-US" dirty="0" smtClean="0"/>
              <a:t>网络与计算中心</a:t>
            </a:r>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977DBA6-C8AF-4051-8288-86FA63B3DAF6}" type="slidenum">
              <a:rPr lang="en-US" altLang="zh-CN"/>
              <a:pPr/>
              <a:t>‹#›</a:t>
            </a:fld>
            <a:endParaRPr lang="en-US" altLang="zh-CN"/>
          </a:p>
        </p:txBody>
      </p:sp>
    </p:spTree>
    <p:extLst>
      <p:ext uri="{BB962C8B-B14F-4D97-AF65-F5344CB8AC3E}">
        <p14:creationId xmlns:p14="http://schemas.microsoft.com/office/powerpoint/2010/main" val="3702022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0"/>
            <a:ext cx="2057400" cy="57451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81000"/>
            <a:ext cx="6019800" cy="5745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zh-CN" altLang="en-US" dirty="0" smtClean="0"/>
              <a:t>网络与计算中心</a:t>
            </a:r>
            <a:endParaRPr lang="en-US" altLang="zh-CN" dirty="0" smtClean="0"/>
          </a:p>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E6AF77A-7026-4B96-947A-DA69C4E60E82}" type="slidenum">
              <a:rPr lang="en-US" altLang="zh-CN"/>
              <a:pPr/>
              <a:t>‹#›</a:t>
            </a:fld>
            <a:endParaRPr lang="en-US" altLang="zh-CN"/>
          </a:p>
        </p:txBody>
      </p:sp>
    </p:spTree>
    <p:extLst>
      <p:ext uri="{BB962C8B-B14F-4D97-AF65-F5344CB8AC3E}">
        <p14:creationId xmlns:p14="http://schemas.microsoft.com/office/powerpoint/2010/main" val="158438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r>
              <a:rPr lang="zh-CN" altLang="en-US" dirty="0" smtClean="0"/>
              <a:t>网络与计算中心</a:t>
            </a:r>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C2F49AC-6A7B-4796-921A-49C4825F185F}" type="slidenum">
              <a:rPr lang="en-US" altLang="zh-CN"/>
              <a:pPr/>
              <a:t>‹#›</a:t>
            </a:fld>
            <a:endParaRPr lang="en-US" altLang="zh-CN"/>
          </a:p>
        </p:txBody>
      </p:sp>
    </p:spTree>
    <p:extLst>
      <p:ext uri="{BB962C8B-B14F-4D97-AF65-F5344CB8AC3E}">
        <p14:creationId xmlns:p14="http://schemas.microsoft.com/office/powerpoint/2010/main" val="3947111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r>
              <a:rPr lang="zh-CN" altLang="en-US" dirty="0" smtClean="0"/>
              <a:t>网络与计算中心</a:t>
            </a:r>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1864BFF-5AFA-4205-B4F7-E4FA93663ED0}" type="slidenum">
              <a:rPr lang="en-US" altLang="zh-CN"/>
              <a:pPr/>
              <a:t>‹#›</a:t>
            </a:fld>
            <a:endParaRPr lang="en-US" altLang="zh-CN"/>
          </a:p>
        </p:txBody>
      </p:sp>
    </p:spTree>
    <p:extLst>
      <p:ext uri="{BB962C8B-B14F-4D97-AF65-F5344CB8AC3E}">
        <p14:creationId xmlns:p14="http://schemas.microsoft.com/office/powerpoint/2010/main" val="3276072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524000"/>
            <a:ext cx="4038600" cy="4602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524000"/>
            <a:ext cx="4038600" cy="4602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r>
              <a:rPr lang="zh-CN" altLang="en-US" dirty="0" smtClean="0"/>
              <a:t>网络与计算中心</a:t>
            </a:r>
            <a:endParaRPr lang="en-US" altLang="zh-CN" dirty="0"/>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5FE5A86-DFC0-411D-86D7-9AD2585B0437}" type="slidenum">
              <a:rPr lang="en-US" altLang="zh-CN"/>
              <a:pPr/>
              <a:t>‹#›</a:t>
            </a:fld>
            <a:endParaRPr lang="en-US" altLang="zh-CN"/>
          </a:p>
        </p:txBody>
      </p:sp>
    </p:spTree>
    <p:extLst>
      <p:ext uri="{BB962C8B-B14F-4D97-AF65-F5344CB8AC3E}">
        <p14:creationId xmlns:p14="http://schemas.microsoft.com/office/powerpoint/2010/main" val="1329668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r>
              <a:rPr lang="zh-CN" altLang="en-US" dirty="0" smtClean="0"/>
              <a:t>网络与计算中心</a:t>
            </a:r>
            <a:endParaRPr lang="en-US" altLang="zh-CN" dirty="0"/>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DD1CC47D-14F5-4E27-BCAD-994A686107C0}" type="slidenum">
              <a:rPr lang="en-US" altLang="zh-CN"/>
              <a:pPr/>
              <a:t>‹#›</a:t>
            </a:fld>
            <a:endParaRPr lang="en-US" altLang="zh-CN"/>
          </a:p>
        </p:txBody>
      </p:sp>
    </p:spTree>
    <p:extLst>
      <p:ext uri="{BB962C8B-B14F-4D97-AF65-F5344CB8AC3E}">
        <p14:creationId xmlns:p14="http://schemas.microsoft.com/office/powerpoint/2010/main" val="1230813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zh-CN" altLang="en-US" dirty="0" smtClean="0"/>
              <a:t>网络与计算中心</a:t>
            </a:r>
            <a:endParaRPr lang="en-US" altLang="zh-CN" dirty="0" smtClean="0"/>
          </a:p>
          <a:p>
            <a:endParaRPr lang="en-US" altLang="zh-CN" dirty="0"/>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999E545-4CAC-4B72-8462-E32220EE3A30}" type="slidenum">
              <a:rPr lang="en-US" altLang="zh-CN"/>
              <a:pPr/>
              <a:t>‹#›</a:t>
            </a:fld>
            <a:endParaRPr lang="en-US" altLang="zh-CN"/>
          </a:p>
        </p:txBody>
      </p:sp>
    </p:spTree>
    <p:extLst>
      <p:ext uri="{BB962C8B-B14F-4D97-AF65-F5344CB8AC3E}">
        <p14:creationId xmlns:p14="http://schemas.microsoft.com/office/powerpoint/2010/main" val="313351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r>
              <a:rPr lang="zh-CN" altLang="en-US" dirty="0" smtClean="0"/>
              <a:t>网络与计算中心</a:t>
            </a:r>
            <a:endParaRPr lang="en-US" altLang="zh-CN" dirty="0"/>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D14A9F38-295D-4546-BE0D-D0FA76D86A4F}" type="slidenum">
              <a:rPr lang="en-US" altLang="zh-CN"/>
              <a:pPr/>
              <a:t>‹#›</a:t>
            </a:fld>
            <a:endParaRPr lang="en-US" altLang="zh-CN"/>
          </a:p>
        </p:txBody>
      </p:sp>
    </p:spTree>
    <p:extLst>
      <p:ext uri="{BB962C8B-B14F-4D97-AF65-F5344CB8AC3E}">
        <p14:creationId xmlns:p14="http://schemas.microsoft.com/office/powerpoint/2010/main" val="1180741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r>
              <a:rPr lang="zh-CN" altLang="en-US" dirty="0" smtClean="0"/>
              <a:t>网络与计算中心</a:t>
            </a:r>
            <a:endParaRPr lang="en-US" altLang="zh-CN" dirty="0"/>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2798904-3FD3-4029-A008-89A99F27E1CA}" type="slidenum">
              <a:rPr lang="en-US" altLang="zh-CN"/>
              <a:pPr/>
              <a:t>‹#›</a:t>
            </a:fld>
            <a:endParaRPr lang="en-US" altLang="zh-CN"/>
          </a:p>
        </p:txBody>
      </p:sp>
    </p:spTree>
    <p:extLst>
      <p:ext uri="{BB962C8B-B14F-4D97-AF65-F5344CB8AC3E}">
        <p14:creationId xmlns:p14="http://schemas.microsoft.com/office/powerpoint/2010/main" val="1962113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r>
              <a:rPr lang="zh-CN" altLang="en-US" dirty="0" smtClean="0"/>
              <a:t>网络与计算中心</a:t>
            </a:r>
            <a:endParaRPr lang="en-US" altLang="zh-CN" dirty="0"/>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56E413D-A114-487C-99B4-20EC3D86B41F}" type="slidenum">
              <a:rPr lang="en-US" altLang="zh-CN"/>
              <a:pPr/>
              <a:t>‹#›</a:t>
            </a:fld>
            <a:endParaRPr lang="en-US" altLang="zh-CN"/>
          </a:p>
        </p:txBody>
      </p:sp>
    </p:spTree>
    <p:extLst>
      <p:ext uri="{BB962C8B-B14F-4D97-AF65-F5344CB8AC3E}">
        <p14:creationId xmlns:p14="http://schemas.microsoft.com/office/powerpoint/2010/main" val="2057770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1506" name="Line 2"/>
          <p:cNvSpPr>
            <a:spLocks noChangeShapeType="1"/>
          </p:cNvSpPr>
          <p:nvPr/>
        </p:nvSpPr>
        <p:spPr bwMode="ltGray">
          <a:xfrm>
            <a:off x="533400" y="1009650"/>
            <a:ext cx="72390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7" name="Rectangle 3"/>
          <p:cNvSpPr>
            <a:spLocks noChangeArrowheads="1"/>
          </p:cNvSpPr>
          <p:nvPr/>
        </p:nvSpPr>
        <p:spPr bwMode="auto">
          <a:xfrm>
            <a:off x="0" y="6540500"/>
            <a:ext cx="9144000" cy="3175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0" name="Rectangle 6"/>
          <p:cNvSpPr>
            <a:spLocks noChangeArrowheads="1"/>
          </p:cNvSpPr>
          <p:nvPr/>
        </p:nvSpPr>
        <p:spPr bwMode="auto">
          <a:xfrm>
            <a:off x="0" y="6540500"/>
            <a:ext cx="2362200" cy="304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1" name="Rectangle 7"/>
          <p:cNvSpPr>
            <a:spLocks noGrp="1" noChangeArrowheads="1"/>
          </p:cNvSpPr>
          <p:nvPr>
            <p:ph type="title"/>
          </p:nvPr>
        </p:nvSpPr>
        <p:spPr bwMode="auto">
          <a:xfrm>
            <a:off x="878161" y="418767"/>
            <a:ext cx="7010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endParaRPr lang="en-US" altLang="zh-CN" dirty="0" smtClean="0"/>
          </a:p>
        </p:txBody>
      </p:sp>
      <p:sp>
        <p:nvSpPr>
          <p:cNvPr id="21512" name="Rectangle 8"/>
          <p:cNvSpPr>
            <a:spLocks noGrp="1" noChangeArrowheads="1"/>
          </p:cNvSpPr>
          <p:nvPr>
            <p:ph type="body" idx="1"/>
          </p:nvPr>
        </p:nvSpPr>
        <p:spPr bwMode="auto">
          <a:xfrm>
            <a:off x="457200" y="1524000"/>
            <a:ext cx="8229600" cy="460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21513" name="Rectangle 9"/>
          <p:cNvSpPr>
            <a:spLocks noGrp="1" noChangeArrowheads="1"/>
          </p:cNvSpPr>
          <p:nvPr>
            <p:ph type="dt" sz="half" idx="2"/>
          </p:nvPr>
        </p:nvSpPr>
        <p:spPr bwMode="white">
          <a:xfrm>
            <a:off x="109538" y="6573838"/>
            <a:ext cx="2133600" cy="22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b="1">
                <a:solidFill>
                  <a:schemeClr val="bg1"/>
                </a:solidFill>
                <a:ea typeface="宋体" charset="-122"/>
              </a:defRPr>
            </a:lvl1pPr>
          </a:lstStyle>
          <a:p>
            <a:r>
              <a:rPr lang="zh-CN" altLang="en-US" dirty="0" smtClean="0"/>
              <a:t>网络与计算中心</a:t>
            </a:r>
            <a:endParaRPr lang="en-US" altLang="zh-CN" dirty="0"/>
          </a:p>
        </p:txBody>
      </p:sp>
      <p:sp>
        <p:nvSpPr>
          <p:cNvPr id="21514" name="Rectangle 10"/>
          <p:cNvSpPr>
            <a:spLocks noGrp="1" noChangeArrowheads="1"/>
          </p:cNvSpPr>
          <p:nvPr>
            <p:ph type="ftr" sz="quarter" idx="3"/>
          </p:nvPr>
        </p:nvSpPr>
        <p:spPr bwMode="auto">
          <a:xfrm>
            <a:off x="3124200" y="6573838"/>
            <a:ext cx="2895600" cy="22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bg1"/>
                </a:solidFill>
                <a:ea typeface="宋体" charset="-122"/>
              </a:defRPr>
            </a:lvl1pPr>
          </a:lstStyle>
          <a:p>
            <a:endParaRPr lang="en-US" altLang="zh-CN"/>
          </a:p>
        </p:txBody>
      </p:sp>
      <p:sp>
        <p:nvSpPr>
          <p:cNvPr id="21515" name="Rectangle 11"/>
          <p:cNvSpPr>
            <a:spLocks noGrp="1" noChangeArrowheads="1"/>
          </p:cNvSpPr>
          <p:nvPr>
            <p:ph type="sldNum" sz="quarter" idx="4"/>
          </p:nvPr>
        </p:nvSpPr>
        <p:spPr bwMode="auto">
          <a:xfrm>
            <a:off x="6553200" y="6573838"/>
            <a:ext cx="2133600" cy="22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bg1"/>
                </a:solidFill>
                <a:ea typeface="宋体" charset="-122"/>
              </a:defRPr>
            </a:lvl1pPr>
          </a:lstStyle>
          <a:p>
            <a:fld id="{C786BF0B-6BA5-40FA-BABA-320ED1C38609}" type="slidenum">
              <a:rPr lang="en-US" altLang="zh-CN"/>
              <a:pPr/>
              <a:t>‹#›</a:t>
            </a:fld>
            <a:endParaRPr lang="en-US" altLang="zh-CN"/>
          </a:p>
        </p:txBody>
      </p:sp>
      <p:sp>
        <p:nvSpPr>
          <p:cNvPr id="21516" name="Text Box 12"/>
          <p:cNvSpPr txBox="1">
            <a:spLocks noChangeArrowheads="1"/>
          </p:cNvSpPr>
          <p:nvPr/>
        </p:nvSpPr>
        <p:spPr bwMode="white">
          <a:xfrm>
            <a:off x="7620000" y="68580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i="1" dirty="0">
                <a:solidFill>
                  <a:schemeClr val="bg1"/>
                </a:solidFill>
                <a:latin typeface="Arial Black" pitchFamily="34" charset="0"/>
                <a:ea typeface="宋体" charset="-122"/>
              </a:rPr>
              <a:t>LOGO</a:t>
            </a:r>
          </a:p>
        </p:txBody>
      </p:sp>
      <p:pic>
        <p:nvPicPr>
          <p:cNvPr id="21517"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95531" y="0"/>
            <a:ext cx="878161" cy="626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iming>
    <p:tnLst>
      <p:par>
        <p:cTn id="1" dur="indefinite" restart="never" nodeType="tmRoot"/>
      </p:par>
    </p:tnLst>
  </p:timing>
  <p:hf sldNum="0" hdr="0" ftr="0"/>
  <p:txStyles>
    <p:titleStyle>
      <a:lvl1pPr algn="l" rtl="0" eaLnBrk="1" fontAlgn="base" hangingPunct="1">
        <a:spcBef>
          <a:spcPct val="0"/>
        </a:spcBef>
        <a:spcAft>
          <a:spcPct val="0"/>
        </a:spcAft>
        <a:defRPr sz="3200" i="1">
          <a:solidFill>
            <a:schemeClr val="tx2"/>
          </a:solidFill>
          <a:latin typeface="+mj-lt"/>
          <a:ea typeface="+mj-ea"/>
          <a:cs typeface="+mj-cs"/>
        </a:defRPr>
      </a:lvl1pPr>
      <a:lvl2pPr algn="l" rtl="0" eaLnBrk="1" fontAlgn="base" hangingPunct="1">
        <a:spcBef>
          <a:spcPct val="0"/>
        </a:spcBef>
        <a:spcAft>
          <a:spcPct val="0"/>
        </a:spcAft>
        <a:defRPr sz="3200" i="1">
          <a:solidFill>
            <a:schemeClr val="tx2"/>
          </a:solidFill>
          <a:latin typeface="Arial Black" pitchFamily="34" charset="0"/>
        </a:defRPr>
      </a:lvl2pPr>
      <a:lvl3pPr algn="l" rtl="0" eaLnBrk="1" fontAlgn="base" hangingPunct="1">
        <a:spcBef>
          <a:spcPct val="0"/>
        </a:spcBef>
        <a:spcAft>
          <a:spcPct val="0"/>
        </a:spcAft>
        <a:defRPr sz="3200" i="1">
          <a:solidFill>
            <a:schemeClr val="tx2"/>
          </a:solidFill>
          <a:latin typeface="Arial Black" pitchFamily="34" charset="0"/>
        </a:defRPr>
      </a:lvl3pPr>
      <a:lvl4pPr algn="l" rtl="0" eaLnBrk="1" fontAlgn="base" hangingPunct="1">
        <a:spcBef>
          <a:spcPct val="0"/>
        </a:spcBef>
        <a:spcAft>
          <a:spcPct val="0"/>
        </a:spcAft>
        <a:defRPr sz="3200" i="1">
          <a:solidFill>
            <a:schemeClr val="tx2"/>
          </a:solidFill>
          <a:latin typeface="Arial Black" pitchFamily="34" charset="0"/>
        </a:defRPr>
      </a:lvl4pPr>
      <a:lvl5pPr algn="l" rtl="0" eaLnBrk="1" fontAlgn="base" hangingPunct="1">
        <a:spcBef>
          <a:spcPct val="0"/>
        </a:spcBef>
        <a:spcAft>
          <a:spcPct val="0"/>
        </a:spcAft>
        <a:defRPr sz="3200" i="1">
          <a:solidFill>
            <a:schemeClr val="tx2"/>
          </a:solidFill>
          <a:latin typeface="Arial Black" pitchFamily="34" charset="0"/>
        </a:defRPr>
      </a:lvl5pPr>
      <a:lvl6pPr marL="457200" algn="l" rtl="0" eaLnBrk="1" fontAlgn="base" hangingPunct="1">
        <a:spcBef>
          <a:spcPct val="0"/>
        </a:spcBef>
        <a:spcAft>
          <a:spcPct val="0"/>
        </a:spcAft>
        <a:defRPr sz="3200" i="1">
          <a:solidFill>
            <a:schemeClr val="tx2"/>
          </a:solidFill>
          <a:latin typeface="Arial Black" pitchFamily="34" charset="0"/>
        </a:defRPr>
      </a:lvl6pPr>
      <a:lvl7pPr marL="914400" algn="l" rtl="0" eaLnBrk="1" fontAlgn="base" hangingPunct="1">
        <a:spcBef>
          <a:spcPct val="0"/>
        </a:spcBef>
        <a:spcAft>
          <a:spcPct val="0"/>
        </a:spcAft>
        <a:defRPr sz="3200" i="1">
          <a:solidFill>
            <a:schemeClr val="tx2"/>
          </a:solidFill>
          <a:latin typeface="Arial Black" pitchFamily="34" charset="0"/>
        </a:defRPr>
      </a:lvl7pPr>
      <a:lvl8pPr marL="1371600" algn="l" rtl="0" eaLnBrk="1" fontAlgn="base" hangingPunct="1">
        <a:spcBef>
          <a:spcPct val="0"/>
        </a:spcBef>
        <a:spcAft>
          <a:spcPct val="0"/>
        </a:spcAft>
        <a:defRPr sz="3200" i="1">
          <a:solidFill>
            <a:schemeClr val="tx2"/>
          </a:solidFill>
          <a:latin typeface="Arial Black" pitchFamily="34" charset="0"/>
        </a:defRPr>
      </a:lvl8pPr>
      <a:lvl9pPr marL="1828800" algn="l" rtl="0" eaLnBrk="1" fontAlgn="base" hangingPunct="1">
        <a:spcBef>
          <a:spcPct val="0"/>
        </a:spcBef>
        <a:spcAft>
          <a:spcPct val="0"/>
        </a:spcAft>
        <a:defRPr sz="3200" i="1">
          <a:solidFill>
            <a:schemeClr val="tx2"/>
          </a:solidFill>
          <a:latin typeface="Arial Black" pitchFamily="34" charset="0"/>
        </a:defRPr>
      </a:lvl9pPr>
    </p:titleStyle>
    <p:bodyStyle>
      <a:lvl1pPr marL="342900" indent="-342900" algn="l" rtl="0" eaLnBrk="1" fontAlgn="base" hangingPunct="1">
        <a:spcBef>
          <a:spcPct val="20000"/>
        </a:spcBef>
        <a:spcAft>
          <a:spcPct val="0"/>
        </a:spcAft>
        <a:buClr>
          <a:schemeClr val="accent1"/>
        </a:buClr>
        <a:buSzPct val="8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tx2"/>
        </a:buClr>
        <a:buSzPct val="70000"/>
        <a:buFont typeface="Wingdings" pitchFamily="2" charset="2"/>
        <a:buChar char="o"/>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o"/>
        <a:defRPr sz="2000">
          <a:solidFill>
            <a:schemeClr val="tx1"/>
          </a:solidFill>
          <a:latin typeface="+mn-lt"/>
        </a:defRPr>
      </a:lvl4pPr>
      <a:lvl5pPr marL="20574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6pPr>
      <a:lvl7pPr marL="29718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7pPr>
      <a:lvl8pPr marL="34290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8pPr>
      <a:lvl9pPr marL="3886200" indent="-228600" algn="l" rtl="0" eaLnBrk="1" fontAlgn="base" hangingPunct="1">
        <a:spcBef>
          <a:spcPct val="20000"/>
        </a:spcBef>
        <a:spcAft>
          <a:spcPct val="0"/>
        </a:spcAft>
        <a:buClr>
          <a:schemeClr val="tx2"/>
        </a:buClr>
        <a:buSzPct val="60000"/>
        <a:buFont typeface="Wingdings" pitchFamily="2" charset="2"/>
        <a:buChar char="o"/>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Grp="1" noChangeArrowheads="1"/>
          </p:cNvSpPr>
          <p:nvPr>
            <p:ph type="dt" sz="quarter" idx="2"/>
          </p:nvPr>
        </p:nvSpPr>
        <p:spPr/>
        <p:txBody>
          <a:bodyPr/>
          <a:lstStyle/>
          <a:p>
            <a:r>
              <a:rPr lang="zh-CN" altLang="en-US" dirty="0" smtClean="0"/>
              <a:t>网络与计算中心</a:t>
            </a:r>
            <a:endParaRPr lang="en-US" altLang="zh-CN" dirty="0" smtClean="0"/>
          </a:p>
        </p:txBody>
      </p:sp>
      <p:sp>
        <p:nvSpPr>
          <p:cNvPr id="2051" name="Rectangle 3"/>
          <p:cNvSpPr>
            <a:spLocks noGrp="1" noChangeArrowheads="1"/>
          </p:cNvSpPr>
          <p:nvPr>
            <p:ph type="subTitle" idx="1"/>
          </p:nvPr>
        </p:nvSpPr>
        <p:spPr>
          <a:xfrm>
            <a:off x="2032000" y="4293096"/>
            <a:ext cx="5276304" cy="504056"/>
          </a:xfrm>
        </p:spPr>
        <p:txBody>
          <a:bodyPr/>
          <a:lstStyle/>
          <a:p>
            <a:r>
              <a:rPr lang="zh-CN" altLang="en-US" dirty="0" smtClean="0">
                <a:ea typeface="宋体" charset="-122"/>
              </a:rPr>
              <a:t>主讲教师：徐永兵</a:t>
            </a:r>
            <a:endParaRPr lang="en-US" altLang="zh-CN" dirty="0">
              <a:ea typeface="宋体" charset="-122"/>
            </a:endParaRPr>
          </a:p>
        </p:txBody>
      </p:sp>
      <p:sp>
        <p:nvSpPr>
          <p:cNvPr id="2050" name="Rectangle 2"/>
          <p:cNvSpPr>
            <a:spLocks noGrp="1" noChangeArrowheads="1"/>
          </p:cNvSpPr>
          <p:nvPr>
            <p:ph type="ctrTitle"/>
          </p:nvPr>
        </p:nvSpPr>
        <p:spPr>
          <a:xfrm>
            <a:off x="1657350" y="2797175"/>
            <a:ext cx="5810250" cy="1165225"/>
          </a:xfrm>
        </p:spPr>
        <p:txBody>
          <a:bodyPr/>
          <a:lstStyle/>
          <a:p>
            <a:r>
              <a:rPr lang="zh-CN" altLang="zh-CN" b="1" dirty="0"/>
              <a:t>第</a:t>
            </a:r>
            <a:r>
              <a:rPr lang="en-US" altLang="zh-CN" b="1" dirty="0"/>
              <a:t>5</a:t>
            </a:r>
            <a:r>
              <a:rPr lang="zh-CN" altLang="zh-CN" b="1" dirty="0"/>
              <a:t>章 数组与</a:t>
            </a:r>
            <a:r>
              <a:rPr lang="zh-CN" altLang="zh-CN" b="1" dirty="0" smtClean="0"/>
              <a:t>指针</a:t>
            </a:r>
            <a:endParaRPr lang="en-US" altLang="zh-CN" b="1" i="0" dirty="0">
              <a:ea typeface="宋体" charset="-122"/>
            </a:endParaRPr>
          </a:p>
        </p:txBody>
      </p:sp>
      <p:sp>
        <p:nvSpPr>
          <p:cNvPr id="2052" name="Rectangle 4"/>
          <p:cNvSpPr>
            <a:spLocks noChangeArrowheads="1"/>
          </p:cNvSpPr>
          <p:nvPr/>
        </p:nvSpPr>
        <p:spPr bwMode="auto">
          <a:xfrm>
            <a:off x="4241800" y="1981200"/>
            <a:ext cx="304800" cy="304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 name="Rectangle 5"/>
          <p:cNvSpPr>
            <a:spLocks noChangeArrowheads="1"/>
          </p:cNvSpPr>
          <p:nvPr/>
        </p:nvSpPr>
        <p:spPr bwMode="auto">
          <a:xfrm>
            <a:off x="4622800" y="1981200"/>
            <a:ext cx="304800" cy="3048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4" name="Rectangle 6"/>
          <p:cNvSpPr>
            <a:spLocks noChangeArrowheads="1"/>
          </p:cNvSpPr>
          <p:nvPr/>
        </p:nvSpPr>
        <p:spPr bwMode="auto">
          <a:xfrm>
            <a:off x="4241800" y="2362200"/>
            <a:ext cx="304800" cy="3048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5" name="Rectangle 7"/>
          <p:cNvSpPr>
            <a:spLocks noChangeArrowheads="1"/>
          </p:cNvSpPr>
          <p:nvPr/>
        </p:nvSpPr>
        <p:spPr bwMode="auto">
          <a:xfrm>
            <a:off x="4622800" y="2362200"/>
            <a:ext cx="304800" cy="304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利用一维数组解决评委打分问题</a:t>
            </a:r>
            <a:endParaRPr lang="zh-CN" altLang="en-US" b="1" dirty="0">
              <a:solidFill>
                <a:srgbClr val="FF0000"/>
              </a:solidFill>
            </a:endParaRPr>
          </a:p>
        </p:txBody>
      </p:sp>
      <p:sp>
        <p:nvSpPr>
          <p:cNvPr id="3" name="内容占位符 2"/>
          <p:cNvSpPr>
            <a:spLocks noGrp="1"/>
          </p:cNvSpPr>
          <p:nvPr>
            <p:ph idx="1"/>
          </p:nvPr>
        </p:nvSpPr>
        <p:spPr/>
        <p:txBody>
          <a:bodyPr/>
          <a:lstStyle/>
          <a:p>
            <a:pPr marL="0" indent="0">
              <a:buNone/>
            </a:pPr>
            <a:r>
              <a:rPr lang="zh-CN" altLang="en-US" dirty="0" smtClean="0"/>
              <a:t>假定有</a:t>
            </a:r>
            <a:r>
              <a:rPr lang="en-US" altLang="zh-CN" dirty="0" smtClean="0"/>
              <a:t>10</a:t>
            </a:r>
            <a:r>
              <a:rPr lang="zh-CN" altLang="en-US" dirty="0" smtClean="0"/>
              <a:t>个评委</a:t>
            </a:r>
            <a:r>
              <a:rPr lang="zh-CN" altLang="en-US" dirty="0"/>
              <a:t>。</a:t>
            </a:r>
            <a:endParaRPr lang="en-US" altLang="zh-CN" dirty="0" smtClean="0"/>
          </a:p>
          <a:p>
            <a:r>
              <a:rPr lang="zh-CN" altLang="en-US" dirty="0" smtClean="0"/>
              <a:t>定义</a:t>
            </a:r>
            <a:r>
              <a:rPr lang="en-US" altLang="zh-CN" dirty="0" smtClean="0"/>
              <a:t>10</a:t>
            </a:r>
            <a:r>
              <a:rPr lang="zh-CN" altLang="en-US" dirty="0" smtClean="0"/>
              <a:t>个变量存储</a:t>
            </a:r>
            <a:r>
              <a:rPr lang="en-US" altLang="zh-CN" dirty="0" smtClean="0"/>
              <a:t>10</a:t>
            </a:r>
            <a:r>
              <a:rPr lang="zh-CN" altLang="en-US" dirty="0" smtClean="0"/>
              <a:t>位评委的分数  </a:t>
            </a:r>
            <a:endParaRPr lang="en-US" altLang="zh-CN" dirty="0" smtClean="0"/>
          </a:p>
          <a:p>
            <a:pPr marL="0" indent="0">
              <a:buNone/>
            </a:pPr>
            <a:r>
              <a:rPr lang="en-US" altLang="zh-CN" dirty="0"/>
              <a:t> </a:t>
            </a:r>
            <a:r>
              <a:rPr lang="en-US" altLang="zh-CN" dirty="0" smtClean="0"/>
              <a:t>     double  score[10]</a:t>
            </a:r>
          </a:p>
          <a:p>
            <a:r>
              <a:rPr lang="zh-CN" altLang="en-US" dirty="0" smtClean="0"/>
              <a:t>分别输入</a:t>
            </a:r>
            <a:r>
              <a:rPr lang="en-US" altLang="zh-CN" dirty="0" smtClean="0"/>
              <a:t>10</a:t>
            </a:r>
            <a:r>
              <a:rPr lang="zh-CN" altLang="en-US" dirty="0" smtClean="0"/>
              <a:t>位评委的分数</a:t>
            </a:r>
            <a:endParaRPr lang="en-US" altLang="zh-CN" dirty="0" smtClean="0"/>
          </a:p>
          <a:p>
            <a:pPr marL="0" indent="0">
              <a:buNone/>
            </a:pPr>
            <a:r>
              <a:rPr lang="en-US" altLang="zh-CN" dirty="0"/>
              <a:t> </a:t>
            </a:r>
            <a:r>
              <a:rPr lang="en-US" altLang="zh-CN" dirty="0" smtClean="0"/>
              <a:t>   for (i=0;i&lt;=9;i++)   </a:t>
            </a:r>
            <a:r>
              <a:rPr lang="en-US" altLang="zh-CN" dirty="0" err="1" smtClean="0"/>
              <a:t>cin</a:t>
            </a:r>
            <a:r>
              <a:rPr lang="en-US" altLang="zh-CN" dirty="0" smtClean="0"/>
              <a:t>&gt;&gt;score[i];</a:t>
            </a:r>
          </a:p>
          <a:p>
            <a:r>
              <a:rPr lang="zh-CN" altLang="en-US" dirty="0" smtClean="0"/>
              <a:t>接下来的问题变成</a:t>
            </a:r>
            <a:r>
              <a:rPr lang="en-US" altLang="zh-CN" dirty="0" smtClean="0"/>
              <a:t>10</a:t>
            </a:r>
            <a:r>
              <a:rPr lang="zh-CN" altLang="en-US" dirty="0" smtClean="0"/>
              <a:t>个数去掉最大值和最小值后求平均值问题。</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76085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60648"/>
            <a:ext cx="7349009" cy="843919"/>
          </a:xfrm>
        </p:spPr>
        <p:txBody>
          <a:bodyPr/>
          <a:lstStyle/>
          <a:p>
            <a:r>
              <a:rPr lang="zh-CN" altLang="en-US" b="1" dirty="0" smtClean="0">
                <a:solidFill>
                  <a:srgbClr val="FF0000"/>
                </a:solidFill>
              </a:rPr>
              <a:t>解决</a:t>
            </a:r>
            <a:r>
              <a:rPr lang="en-US" altLang="zh-CN" b="1" dirty="0" smtClean="0">
                <a:solidFill>
                  <a:srgbClr val="FF0000"/>
                </a:solidFill>
              </a:rPr>
              <a:t>10</a:t>
            </a:r>
            <a:r>
              <a:rPr lang="zh-CN" altLang="en-US" b="1" dirty="0" smtClean="0">
                <a:solidFill>
                  <a:srgbClr val="FF0000"/>
                </a:solidFill>
              </a:rPr>
              <a:t>个数找最大值最小值问题</a:t>
            </a:r>
            <a:endParaRPr lang="zh-CN" altLang="en-US" b="1" dirty="0">
              <a:solidFill>
                <a:srgbClr val="FF0000"/>
              </a:solidFill>
            </a:endParaRPr>
          </a:p>
        </p:txBody>
      </p:sp>
      <p:sp>
        <p:nvSpPr>
          <p:cNvPr id="3" name="内容占位符 2"/>
          <p:cNvSpPr>
            <a:spLocks noGrp="1"/>
          </p:cNvSpPr>
          <p:nvPr>
            <p:ph idx="1"/>
          </p:nvPr>
        </p:nvSpPr>
        <p:spPr>
          <a:xfrm>
            <a:off x="395536" y="1268760"/>
            <a:ext cx="8496944" cy="4929411"/>
          </a:xfrm>
        </p:spPr>
        <p:txBody>
          <a:bodyPr/>
          <a:lstStyle/>
          <a:p>
            <a:pPr marL="0" indent="0">
              <a:buNone/>
            </a:pPr>
            <a:r>
              <a:rPr lang="zh-CN" altLang="zh-CN" dirty="0"/>
              <a:t>【</a:t>
            </a:r>
            <a:r>
              <a:rPr lang="zh-CN" altLang="zh-CN" b="1" dirty="0"/>
              <a:t>例</a:t>
            </a:r>
            <a:r>
              <a:rPr lang="en-US" altLang="zh-CN" b="1" dirty="0"/>
              <a:t>5.1</a:t>
            </a:r>
            <a:r>
              <a:rPr lang="zh-CN" altLang="zh-CN" dirty="0"/>
              <a:t>】编程要求找出任意</a:t>
            </a:r>
            <a:r>
              <a:rPr lang="en-US" altLang="zh-CN" dirty="0"/>
              <a:t>10</a:t>
            </a:r>
            <a:r>
              <a:rPr lang="zh-CN" altLang="zh-CN" dirty="0"/>
              <a:t>个整数中的最大数和最小数，任意</a:t>
            </a:r>
            <a:r>
              <a:rPr lang="en-US" altLang="zh-CN" dirty="0"/>
              <a:t>10</a:t>
            </a:r>
            <a:r>
              <a:rPr lang="zh-CN" altLang="zh-CN" dirty="0"/>
              <a:t>个整数由随机数生成函数</a:t>
            </a:r>
            <a:r>
              <a:rPr lang="en-US" altLang="zh-CN" dirty="0"/>
              <a:t>rand( )</a:t>
            </a:r>
            <a:r>
              <a:rPr lang="zh-CN" altLang="zh-CN" dirty="0"/>
              <a:t>产生。</a:t>
            </a:r>
          </a:p>
          <a:p>
            <a:pPr marL="0" indent="0">
              <a:buNone/>
            </a:pPr>
            <a:r>
              <a:rPr lang="zh-CN" altLang="zh-CN" dirty="0" smtClean="0"/>
              <a:t>具体思路：</a:t>
            </a:r>
            <a:endParaRPr lang="en-US" altLang="zh-CN" dirty="0" smtClean="0"/>
          </a:p>
          <a:p>
            <a:pPr marL="0" indent="0">
              <a:buNone/>
            </a:pPr>
            <a:r>
              <a:rPr lang="en-US" altLang="zh-CN" dirty="0" smtClean="0"/>
              <a:t>        </a:t>
            </a:r>
            <a:r>
              <a:rPr lang="zh-CN" altLang="zh-CN" dirty="0" smtClean="0"/>
              <a:t>定义</a:t>
            </a:r>
            <a:r>
              <a:rPr lang="zh-CN" altLang="zh-CN" dirty="0"/>
              <a:t>数组</a:t>
            </a:r>
            <a:r>
              <a:rPr lang="en-US" altLang="zh-CN" dirty="0" err="1"/>
              <a:t>int</a:t>
            </a:r>
            <a:r>
              <a:rPr lang="en-US" altLang="zh-CN" dirty="0"/>
              <a:t> </a:t>
            </a:r>
            <a:r>
              <a:rPr lang="en-US" altLang="zh-CN" dirty="0" err="1"/>
              <a:t>arr</a:t>
            </a:r>
            <a:r>
              <a:rPr lang="en-US" altLang="zh-CN" dirty="0"/>
              <a:t>[10]</a:t>
            </a:r>
            <a:r>
              <a:rPr lang="zh-CN" altLang="zh-CN" dirty="0"/>
              <a:t>存储这</a:t>
            </a:r>
            <a:r>
              <a:rPr lang="en-US" altLang="zh-CN" dirty="0"/>
              <a:t>10</a:t>
            </a:r>
            <a:r>
              <a:rPr lang="zh-CN" altLang="zh-CN" dirty="0"/>
              <a:t>个数</a:t>
            </a:r>
            <a:r>
              <a:rPr lang="zh-CN" altLang="zh-CN" dirty="0" smtClean="0"/>
              <a:t>。可以</a:t>
            </a:r>
            <a:r>
              <a:rPr lang="zh-CN" altLang="zh-CN" dirty="0"/>
              <a:t>先假设</a:t>
            </a:r>
            <a:r>
              <a:rPr lang="en-US" altLang="zh-CN" dirty="0" err="1"/>
              <a:t>arr</a:t>
            </a:r>
            <a:r>
              <a:rPr lang="en-US" altLang="zh-CN" dirty="0"/>
              <a:t>[0]</a:t>
            </a:r>
            <a:r>
              <a:rPr lang="zh-CN" altLang="zh-CN" dirty="0"/>
              <a:t>是最大值、最小值，然后将</a:t>
            </a:r>
            <a:r>
              <a:rPr lang="en-US" altLang="zh-CN" dirty="0" err="1"/>
              <a:t>arr</a:t>
            </a:r>
            <a:r>
              <a:rPr lang="en-US" altLang="zh-CN" dirty="0"/>
              <a:t>[1]……</a:t>
            </a:r>
            <a:r>
              <a:rPr lang="en-US" altLang="zh-CN" dirty="0" err="1"/>
              <a:t>arr</a:t>
            </a:r>
            <a:r>
              <a:rPr lang="en-US" altLang="zh-CN" dirty="0"/>
              <a:t>[9]</a:t>
            </a:r>
            <a:r>
              <a:rPr lang="zh-CN" altLang="zh-CN" dirty="0"/>
              <a:t>逐一和</a:t>
            </a:r>
            <a:r>
              <a:rPr lang="en-US" altLang="zh-CN" dirty="0"/>
              <a:t>max</a:t>
            </a:r>
            <a:r>
              <a:rPr lang="zh-CN" altLang="zh-CN" dirty="0"/>
              <a:t>合</a:t>
            </a:r>
            <a:r>
              <a:rPr lang="en-US" altLang="zh-CN" dirty="0"/>
              <a:t>min</a:t>
            </a:r>
            <a:r>
              <a:rPr lang="zh-CN" altLang="zh-CN" dirty="0"/>
              <a:t>比较，如果前者大则替换</a:t>
            </a:r>
            <a:r>
              <a:rPr lang="en-US" altLang="zh-CN" dirty="0"/>
              <a:t>max</a:t>
            </a:r>
            <a:r>
              <a:rPr lang="zh-CN" altLang="zh-CN" dirty="0"/>
              <a:t>；如果前者小则替换</a:t>
            </a:r>
            <a:r>
              <a:rPr lang="en-US" altLang="zh-CN" dirty="0"/>
              <a:t>min</a:t>
            </a:r>
            <a:r>
              <a:rPr lang="zh-CN" altLang="zh-CN" dirty="0"/>
              <a:t>。所有比较结束后变量</a:t>
            </a:r>
            <a:r>
              <a:rPr lang="en-US" altLang="zh-CN" dirty="0"/>
              <a:t>max</a:t>
            </a:r>
            <a:r>
              <a:rPr lang="zh-CN" altLang="zh-CN" dirty="0"/>
              <a:t>存放的是最大值，变量</a:t>
            </a:r>
            <a:r>
              <a:rPr lang="en-US" altLang="zh-CN" dirty="0"/>
              <a:t>min</a:t>
            </a:r>
            <a:r>
              <a:rPr lang="zh-CN" altLang="zh-CN" dirty="0"/>
              <a:t>存放的是最小值。</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1353029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找最大最小值关键代码</a:t>
            </a:r>
            <a:endParaRPr lang="zh-CN" altLang="en-US" b="1" dirty="0">
              <a:solidFill>
                <a:srgbClr val="FF0000"/>
              </a:solidFill>
            </a:endParaRPr>
          </a:p>
        </p:txBody>
      </p:sp>
      <p:sp>
        <p:nvSpPr>
          <p:cNvPr id="3" name="内容占位符 2"/>
          <p:cNvSpPr>
            <a:spLocks noGrp="1"/>
          </p:cNvSpPr>
          <p:nvPr>
            <p:ph idx="1"/>
          </p:nvPr>
        </p:nvSpPr>
        <p:spPr>
          <a:xfrm>
            <a:off x="611560" y="1124744"/>
            <a:ext cx="7848872" cy="5256584"/>
          </a:xfrm>
        </p:spPr>
        <p:txBody>
          <a:bodyPr/>
          <a:lstStyle/>
          <a:p>
            <a:pPr marL="0" indent="0">
              <a:buNone/>
            </a:pPr>
            <a:r>
              <a:rPr lang="en-US" altLang="zh-CN" b="1" dirty="0">
                <a:solidFill>
                  <a:schemeClr val="tx2">
                    <a:lumMod val="60000"/>
                    <a:lumOff val="40000"/>
                  </a:schemeClr>
                </a:solidFill>
              </a:rPr>
              <a:t>(</a:t>
            </a:r>
            <a:r>
              <a:rPr lang="en-US" altLang="zh-CN" b="1" dirty="0" smtClean="0">
                <a:solidFill>
                  <a:schemeClr val="tx2">
                    <a:lumMod val="60000"/>
                    <a:lumOff val="40000"/>
                  </a:schemeClr>
                </a:solidFill>
              </a:rPr>
              <a:t>1</a:t>
            </a:r>
            <a:r>
              <a:rPr lang="en-US" altLang="zh-CN" b="1" dirty="0">
                <a:solidFill>
                  <a:schemeClr val="tx2">
                    <a:lumMod val="60000"/>
                    <a:lumOff val="40000"/>
                  </a:schemeClr>
                </a:solidFill>
              </a:rPr>
              <a:t>)</a:t>
            </a:r>
            <a:r>
              <a:rPr lang="zh-CN" altLang="en-US" b="1" dirty="0" smtClean="0">
                <a:solidFill>
                  <a:schemeClr val="tx2">
                    <a:lumMod val="60000"/>
                    <a:lumOff val="40000"/>
                  </a:schemeClr>
                </a:solidFill>
              </a:rPr>
              <a:t>给数组元素赋值（随机值）</a:t>
            </a:r>
            <a:endParaRPr lang="en-US" altLang="zh-CN" b="1" dirty="0" smtClean="0">
              <a:solidFill>
                <a:schemeClr val="tx2">
                  <a:lumMod val="60000"/>
                  <a:lumOff val="40000"/>
                </a:schemeClr>
              </a:solidFill>
            </a:endParaRPr>
          </a:p>
          <a:p>
            <a:pPr marL="0" indent="0">
              <a:buNone/>
            </a:pPr>
            <a:r>
              <a:rPr lang="en-US" altLang="zh-CN" dirty="0" smtClean="0"/>
              <a:t>    for </a:t>
            </a:r>
            <a:r>
              <a:rPr lang="en-US" altLang="zh-CN" dirty="0"/>
              <a:t>(i=0; </a:t>
            </a:r>
            <a:r>
              <a:rPr lang="en-US" altLang="zh-CN" dirty="0" smtClean="0"/>
              <a:t>i&lt;10; </a:t>
            </a:r>
            <a:r>
              <a:rPr lang="en-US" altLang="zh-CN" dirty="0"/>
              <a:t>i++)   </a:t>
            </a:r>
            <a:endParaRPr lang="zh-CN" altLang="zh-CN" dirty="0"/>
          </a:p>
          <a:p>
            <a:pPr marL="0" indent="0">
              <a:buNone/>
            </a:pPr>
            <a:r>
              <a:rPr lang="en-US" altLang="zh-CN" dirty="0" smtClean="0">
                <a:solidFill>
                  <a:srgbClr val="FF0000"/>
                </a:solidFill>
              </a:rPr>
              <a:t>      </a:t>
            </a:r>
            <a:r>
              <a:rPr lang="en-US" altLang="zh-CN" dirty="0" err="1" smtClean="0">
                <a:solidFill>
                  <a:srgbClr val="FF0000"/>
                </a:solidFill>
              </a:rPr>
              <a:t>arr</a:t>
            </a:r>
            <a:r>
              <a:rPr lang="en-US" altLang="zh-CN" dirty="0" smtClean="0">
                <a:solidFill>
                  <a:srgbClr val="FF0000"/>
                </a:solidFill>
              </a:rPr>
              <a:t>[i</a:t>
            </a:r>
            <a:r>
              <a:rPr lang="en-US" altLang="zh-CN" dirty="0">
                <a:solidFill>
                  <a:srgbClr val="FF0000"/>
                </a:solidFill>
              </a:rPr>
              <a:t>]=rand( )%</a:t>
            </a:r>
            <a:r>
              <a:rPr lang="en-US" altLang="zh-CN" dirty="0" smtClean="0">
                <a:solidFill>
                  <a:srgbClr val="FF0000"/>
                </a:solidFill>
              </a:rPr>
              <a:t>100</a:t>
            </a:r>
            <a:r>
              <a:rPr lang="zh-CN" altLang="en-US" dirty="0" smtClean="0">
                <a:solidFill>
                  <a:srgbClr val="FF0000"/>
                </a:solidFill>
              </a:rPr>
              <a:t>；</a:t>
            </a:r>
            <a:endParaRPr lang="en-US" altLang="zh-CN" dirty="0" smtClean="0">
              <a:solidFill>
                <a:srgbClr val="FF0000"/>
              </a:solidFill>
            </a:endParaRPr>
          </a:p>
          <a:p>
            <a:pPr marL="0" indent="0">
              <a:buNone/>
            </a:pPr>
            <a:r>
              <a:rPr lang="en-US" altLang="zh-CN" b="1" dirty="0" smtClean="0">
                <a:solidFill>
                  <a:schemeClr val="tx2">
                    <a:lumMod val="60000"/>
                    <a:lumOff val="40000"/>
                  </a:schemeClr>
                </a:solidFill>
              </a:rPr>
              <a:t>(2) </a:t>
            </a:r>
            <a:r>
              <a:rPr lang="zh-CN" altLang="en-US" b="1" dirty="0" smtClean="0">
                <a:solidFill>
                  <a:schemeClr val="tx2">
                    <a:lumMod val="60000"/>
                    <a:lumOff val="40000"/>
                  </a:schemeClr>
                </a:solidFill>
              </a:rPr>
              <a:t>找出已知</a:t>
            </a:r>
            <a:r>
              <a:rPr lang="en-US" altLang="zh-CN" b="1" dirty="0" smtClean="0">
                <a:solidFill>
                  <a:schemeClr val="tx2">
                    <a:lumMod val="60000"/>
                    <a:lumOff val="40000"/>
                  </a:schemeClr>
                </a:solidFill>
              </a:rPr>
              <a:t>10</a:t>
            </a:r>
            <a:r>
              <a:rPr lang="zh-CN" altLang="en-US" b="1" dirty="0" smtClean="0">
                <a:solidFill>
                  <a:schemeClr val="tx2">
                    <a:lumMod val="60000"/>
                    <a:lumOff val="40000"/>
                  </a:schemeClr>
                </a:solidFill>
              </a:rPr>
              <a:t>个数中的最大值和最小值。</a:t>
            </a:r>
            <a:endParaRPr lang="en-US" altLang="zh-CN" b="1" dirty="0" smtClean="0">
              <a:solidFill>
                <a:schemeClr val="tx2">
                  <a:lumMod val="60000"/>
                  <a:lumOff val="40000"/>
                </a:schemeClr>
              </a:solidFill>
            </a:endParaRPr>
          </a:p>
          <a:p>
            <a:pPr marL="0" indent="0">
              <a:buNone/>
            </a:pPr>
            <a:r>
              <a:rPr lang="en-US" altLang="zh-CN" dirty="0" smtClean="0"/>
              <a:t>high=</a:t>
            </a:r>
            <a:r>
              <a:rPr lang="en-US" altLang="zh-CN" dirty="0" err="1" smtClean="0"/>
              <a:t>arr</a:t>
            </a:r>
            <a:r>
              <a:rPr lang="en-US" altLang="zh-CN" dirty="0" smtClean="0"/>
              <a:t>[0]</a:t>
            </a:r>
            <a:r>
              <a:rPr lang="zh-CN" altLang="en-US" dirty="0" smtClean="0"/>
              <a:t>；  </a:t>
            </a:r>
            <a:r>
              <a:rPr lang="en-US" altLang="zh-CN" dirty="0" smtClean="0"/>
              <a:t>low=</a:t>
            </a:r>
            <a:r>
              <a:rPr lang="en-US" altLang="zh-CN" dirty="0" err="1" smtClean="0"/>
              <a:t>arr</a:t>
            </a:r>
            <a:r>
              <a:rPr lang="en-US" altLang="zh-CN" dirty="0" smtClean="0"/>
              <a:t>[0</a:t>
            </a:r>
            <a:r>
              <a:rPr lang="en-US" altLang="zh-CN" dirty="0"/>
              <a:t>];</a:t>
            </a:r>
            <a:endParaRPr lang="zh-CN" altLang="zh-CN" dirty="0"/>
          </a:p>
          <a:p>
            <a:pPr marL="0" indent="0">
              <a:buNone/>
            </a:pPr>
            <a:r>
              <a:rPr lang="en-US" altLang="zh-CN" dirty="0"/>
              <a:t>for (i=0; </a:t>
            </a:r>
            <a:r>
              <a:rPr lang="en-US" altLang="zh-CN" dirty="0" smtClean="0"/>
              <a:t>i&lt;10; </a:t>
            </a:r>
            <a:r>
              <a:rPr lang="en-US" altLang="zh-CN" dirty="0"/>
              <a:t>i</a:t>
            </a:r>
            <a:r>
              <a:rPr lang="en-US" altLang="zh-CN" dirty="0" smtClean="0"/>
              <a:t>++)</a:t>
            </a:r>
          </a:p>
          <a:p>
            <a:pPr marL="0" indent="0">
              <a:buNone/>
            </a:pPr>
            <a:r>
              <a:rPr lang="en-US" altLang="zh-CN" dirty="0" smtClean="0"/>
              <a:t> </a:t>
            </a:r>
            <a:r>
              <a:rPr lang="en-US" altLang="zh-CN" dirty="0"/>
              <a:t>{</a:t>
            </a:r>
            <a:endParaRPr lang="zh-CN" altLang="zh-CN" dirty="0"/>
          </a:p>
          <a:p>
            <a:pPr marL="0" indent="0">
              <a:buNone/>
            </a:pPr>
            <a:r>
              <a:rPr lang="en-US" altLang="zh-CN" dirty="0" smtClean="0"/>
              <a:t>  </a:t>
            </a:r>
            <a:r>
              <a:rPr lang="en-US" altLang="zh-CN" dirty="0"/>
              <a:t>if(</a:t>
            </a:r>
            <a:r>
              <a:rPr lang="en-US" altLang="zh-CN" dirty="0" err="1"/>
              <a:t>arr</a:t>
            </a:r>
            <a:r>
              <a:rPr lang="en-US" altLang="zh-CN" dirty="0"/>
              <a:t>[i]&gt;high)   high=</a:t>
            </a:r>
            <a:r>
              <a:rPr lang="en-US" altLang="zh-CN" dirty="0" err="1"/>
              <a:t>arr</a:t>
            </a:r>
            <a:r>
              <a:rPr lang="en-US" altLang="zh-CN" dirty="0"/>
              <a:t>[i];</a:t>
            </a:r>
            <a:endParaRPr lang="zh-CN" altLang="zh-CN" dirty="0"/>
          </a:p>
          <a:p>
            <a:pPr marL="0" indent="0">
              <a:buNone/>
            </a:pPr>
            <a:r>
              <a:rPr lang="en-US" altLang="zh-CN" dirty="0" smtClean="0"/>
              <a:t>  </a:t>
            </a:r>
            <a:r>
              <a:rPr lang="en-US" altLang="zh-CN" dirty="0"/>
              <a:t>if(</a:t>
            </a:r>
            <a:r>
              <a:rPr lang="en-US" altLang="zh-CN" dirty="0" err="1"/>
              <a:t>arr</a:t>
            </a:r>
            <a:r>
              <a:rPr lang="en-US" altLang="zh-CN" dirty="0"/>
              <a:t>[i]&lt;low)    low =</a:t>
            </a:r>
            <a:r>
              <a:rPr lang="en-US" altLang="zh-CN" dirty="0" err="1"/>
              <a:t>arr</a:t>
            </a:r>
            <a:r>
              <a:rPr lang="en-US" altLang="zh-CN" dirty="0"/>
              <a:t>[i];</a:t>
            </a:r>
            <a:endParaRPr lang="zh-CN" altLang="zh-CN" dirty="0"/>
          </a:p>
          <a:p>
            <a:pPr marL="0" indent="0">
              <a:buNone/>
            </a:pPr>
            <a:r>
              <a:rPr lang="en-US" altLang="zh-CN" dirty="0" smtClean="0"/>
              <a:t>  }</a:t>
            </a:r>
            <a:endParaRPr lang="zh-CN" altLang="zh-CN" dirty="0"/>
          </a:p>
          <a:p>
            <a:pPr marL="0" indent="0">
              <a:buNone/>
            </a:pPr>
            <a:endParaRPr lang="zh-CN" altLang="zh-CN" dirty="0"/>
          </a:p>
          <a:p>
            <a:pPr marL="0" indent="0">
              <a:buNone/>
            </a:pP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339746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anim calcmode="lin" valueType="num">
                                      <p:cBhvr>
                                        <p:cTn id="3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1000"/>
                                        <p:tgtEl>
                                          <p:spTgt spid="3">
                                            <p:txEl>
                                              <p:pRg st="7" end="7"/>
                                            </p:txEl>
                                          </p:spTgt>
                                        </p:tgtEl>
                                      </p:cBhvr>
                                    </p:animEffect>
                                    <p:anim calcmode="lin" valueType="num">
                                      <p:cBhvr>
                                        <p:cTn id="3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anim calcmode="lin" valueType="num">
                                      <p:cBhvr>
                                        <p:cTn id="4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1000"/>
                                        <p:tgtEl>
                                          <p:spTgt spid="3">
                                            <p:txEl>
                                              <p:pRg st="9" end="9"/>
                                            </p:txEl>
                                          </p:spTgt>
                                        </p:tgtEl>
                                      </p:cBhvr>
                                    </p:animEffect>
                                    <p:anim calcmode="lin" valueType="num">
                                      <p:cBhvr>
                                        <p:cTn id="4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188640"/>
            <a:ext cx="7010400" cy="685800"/>
          </a:xfrm>
        </p:spPr>
        <p:txBody>
          <a:bodyPr/>
          <a:lstStyle/>
          <a:p>
            <a:r>
              <a:rPr lang="zh-CN" altLang="en-US" b="1" dirty="0">
                <a:solidFill>
                  <a:srgbClr val="FF0000"/>
                </a:solidFill>
              </a:rPr>
              <a:t>评委打分</a:t>
            </a:r>
            <a:r>
              <a:rPr lang="zh-CN" altLang="en-US" b="1" dirty="0" smtClean="0">
                <a:solidFill>
                  <a:srgbClr val="FF0000"/>
                </a:solidFill>
              </a:rPr>
              <a:t>问题完整程序</a:t>
            </a:r>
            <a:endParaRPr lang="zh-CN" altLang="en-US" dirty="0"/>
          </a:p>
        </p:txBody>
      </p:sp>
      <p:sp>
        <p:nvSpPr>
          <p:cNvPr id="3" name="内容占位符 2"/>
          <p:cNvSpPr>
            <a:spLocks noGrp="1"/>
          </p:cNvSpPr>
          <p:nvPr>
            <p:ph idx="1"/>
          </p:nvPr>
        </p:nvSpPr>
        <p:spPr>
          <a:xfrm>
            <a:off x="467544" y="1052736"/>
            <a:ext cx="8208912" cy="5328592"/>
          </a:xfrm>
        </p:spPr>
        <p:txBody>
          <a:bodyPr/>
          <a:lstStyle/>
          <a:p>
            <a:r>
              <a:rPr lang="en-US" altLang="zh-CN" dirty="0"/>
              <a:t>#include&lt;</a:t>
            </a:r>
            <a:r>
              <a:rPr lang="en-US" altLang="zh-CN" dirty="0" err="1"/>
              <a:t>iostream</a:t>
            </a:r>
            <a:r>
              <a:rPr lang="en-US" altLang="zh-CN" dirty="0"/>
              <a:t>&gt;</a:t>
            </a:r>
            <a:endParaRPr lang="zh-CN" altLang="zh-CN" dirty="0"/>
          </a:p>
          <a:p>
            <a:r>
              <a:rPr lang="en-US" altLang="zh-CN" dirty="0"/>
              <a:t>using namespace </a:t>
            </a:r>
            <a:r>
              <a:rPr lang="en-US" altLang="zh-CN" dirty="0" err="1"/>
              <a:t>std</a:t>
            </a:r>
            <a:r>
              <a:rPr lang="en-US" altLang="zh-CN" dirty="0"/>
              <a:t>;</a:t>
            </a:r>
            <a:endParaRPr lang="zh-CN" altLang="zh-CN" dirty="0"/>
          </a:p>
          <a:p>
            <a:r>
              <a:rPr lang="en-US" altLang="zh-CN" dirty="0" err="1"/>
              <a:t>int</a:t>
            </a:r>
            <a:r>
              <a:rPr lang="en-US" altLang="zh-CN" dirty="0"/>
              <a:t> main</a:t>
            </a:r>
            <a:r>
              <a:rPr lang="en-US" altLang="zh-CN" dirty="0" smtClean="0"/>
              <a:t>(){</a:t>
            </a:r>
            <a:endParaRPr lang="zh-CN" altLang="zh-CN" dirty="0"/>
          </a:p>
          <a:p>
            <a:r>
              <a:rPr lang="en-US" altLang="zh-CN" dirty="0" err="1"/>
              <a:t>int</a:t>
            </a:r>
            <a:r>
              <a:rPr lang="en-US" altLang="zh-CN" dirty="0"/>
              <a:t> i,  </a:t>
            </a:r>
            <a:r>
              <a:rPr lang="en-US" altLang="zh-CN" dirty="0" smtClean="0"/>
              <a:t>n </a:t>
            </a:r>
            <a:r>
              <a:rPr lang="en-US" altLang="zh-CN" dirty="0"/>
              <a:t>,</a:t>
            </a:r>
            <a:r>
              <a:rPr lang="en-US" altLang="zh-CN" dirty="0" smtClean="0"/>
              <a:t> </a:t>
            </a:r>
            <a:r>
              <a:rPr lang="en-US" altLang="zh-CN" dirty="0"/>
              <a:t>max, min; </a:t>
            </a:r>
            <a:endParaRPr lang="en-US" altLang="zh-CN" dirty="0" smtClean="0"/>
          </a:p>
          <a:p>
            <a:r>
              <a:rPr lang="en-US" altLang="zh-CN" dirty="0" smtClean="0"/>
              <a:t>double  </a:t>
            </a:r>
            <a:r>
              <a:rPr lang="en-US" altLang="zh-CN" dirty="0"/>
              <a:t>score[10],  </a:t>
            </a:r>
            <a:r>
              <a:rPr lang="en-US" altLang="zh-CN" dirty="0" err="1"/>
              <a:t>scoreSum</a:t>
            </a:r>
            <a:r>
              <a:rPr lang="en-US" altLang="zh-CN" dirty="0"/>
              <a:t>, </a:t>
            </a:r>
            <a:r>
              <a:rPr lang="en-US" altLang="zh-CN" dirty="0" err="1"/>
              <a:t>scoreAvg</a:t>
            </a:r>
            <a:r>
              <a:rPr lang="en-US" altLang="zh-CN" dirty="0"/>
              <a:t>  ; </a:t>
            </a:r>
            <a:endParaRPr lang="en-US" altLang="zh-CN" dirty="0" smtClean="0"/>
          </a:p>
          <a:p>
            <a:r>
              <a:rPr lang="en-US" altLang="zh-CN" dirty="0" err="1" smtClean="0"/>
              <a:t>cout</a:t>
            </a:r>
            <a:r>
              <a:rPr lang="en-US" altLang="zh-CN" dirty="0"/>
              <a:t>&lt;&lt;"</a:t>
            </a:r>
            <a:r>
              <a:rPr lang="zh-CN" altLang="zh-CN" dirty="0"/>
              <a:t>请输入评委个数</a:t>
            </a:r>
            <a:r>
              <a:rPr lang="en-US" altLang="zh-CN" dirty="0"/>
              <a:t>"&lt;&lt;</a:t>
            </a:r>
            <a:r>
              <a:rPr lang="en-US" altLang="zh-CN" dirty="0" err="1"/>
              <a:t>endl</a:t>
            </a:r>
            <a:r>
              <a:rPr lang="en-US" altLang="zh-CN" dirty="0"/>
              <a:t>;</a:t>
            </a:r>
            <a:endParaRPr lang="zh-CN" altLang="zh-CN" dirty="0"/>
          </a:p>
          <a:p>
            <a:r>
              <a:rPr lang="en-US" altLang="zh-CN" dirty="0" err="1"/>
              <a:t>cin</a:t>
            </a:r>
            <a:r>
              <a:rPr lang="en-US" altLang="zh-CN" dirty="0"/>
              <a:t>&gt;&gt;n;</a:t>
            </a:r>
            <a:endParaRPr lang="zh-CN" altLang="zh-CN" dirty="0"/>
          </a:p>
          <a:p>
            <a:r>
              <a:rPr lang="en-US" altLang="zh-CN" dirty="0"/>
              <a:t>  </a:t>
            </a:r>
            <a:r>
              <a:rPr lang="en-US" altLang="zh-CN" dirty="0" err="1"/>
              <a:t>cout</a:t>
            </a:r>
            <a:r>
              <a:rPr lang="en-US" altLang="zh-CN" dirty="0"/>
              <a:t>&lt;&lt;"</a:t>
            </a:r>
            <a:r>
              <a:rPr lang="zh-CN" altLang="zh-CN" dirty="0"/>
              <a:t>请输入第</a:t>
            </a:r>
            <a:r>
              <a:rPr lang="en-US" altLang="zh-CN" dirty="0"/>
              <a:t>"&lt;&lt;1&lt;&lt;"</a:t>
            </a:r>
            <a:r>
              <a:rPr lang="zh-CN" altLang="zh-CN" dirty="0"/>
              <a:t>个评委的打分</a:t>
            </a:r>
            <a:r>
              <a:rPr lang="en-US" altLang="zh-CN" dirty="0"/>
              <a:t>";</a:t>
            </a:r>
            <a:endParaRPr lang="zh-CN" altLang="zh-CN" dirty="0"/>
          </a:p>
          <a:p>
            <a:r>
              <a:rPr lang="en-US" altLang="zh-CN" dirty="0" err="1"/>
              <a:t>cin</a:t>
            </a:r>
            <a:r>
              <a:rPr lang="en-US" altLang="zh-CN" dirty="0"/>
              <a:t>&gt;&gt;score[0];  </a:t>
            </a:r>
            <a:endParaRPr lang="en-US" altLang="zh-CN" dirty="0" smtClean="0"/>
          </a:p>
          <a:p>
            <a:r>
              <a:rPr lang="en-US" altLang="zh-CN" dirty="0" smtClean="0"/>
              <a:t>max=score[0];</a:t>
            </a:r>
            <a:r>
              <a:rPr lang="en-US" altLang="zh-CN" dirty="0"/>
              <a:t>	 min=score[0];</a:t>
            </a:r>
            <a:endParaRPr lang="zh-CN" altLang="zh-CN" dirty="0"/>
          </a:p>
          <a:p>
            <a:endParaRPr lang="en-US" altLang="zh-CN" dirty="0" smtClean="0"/>
          </a:p>
          <a:p>
            <a:endParaRPr lang="zh-CN" altLang="zh-CN"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4766493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04664"/>
            <a:ext cx="8229600" cy="6120680"/>
          </a:xfrm>
        </p:spPr>
        <p:txBody>
          <a:bodyPr/>
          <a:lstStyle/>
          <a:p>
            <a:r>
              <a:rPr lang="en-US" altLang="zh-CN" dirty="0" smtClean="0"/>
              <a:t>      </a:t>
            </a:r>
            <a:r>
              <a:rPr lang="en-US" altLang="zh-CN" dirty="0" err="1" smtClean="0"/>
              <a:t>scoreSum</a:t>
            </a:r>
            <a:r>
              <a:rPr lang="en-US" altLang="zh-CN" dirty="0" smtClean="0"/>
              <a:t>=score[0</a:t>
            </a:r>
            <a:r>
              <a:rPr lang="en-US" altLang="zh-CN" dirty="0"/>
              <a:t>];</a:t>
            </a:r>
            <a:endParaRPr lang="zh-CN" altLang="zh-CN" dirty="0"/>
          </a:p>
          <a:p>
            <a:r>
              <a:rPr lang="en-US" altLang="zh-CN" dirty="0"/>
              <a:t>	for(i=1;i&lt;</a:t>
            </a:r>
            <a:r>
              <a:rPr lang="en-US" altLang="zh-CN" dirty="0" err="1"/>
              <a:t>n;i</a:t>
            </a:r>
            <a:r>
              <a:rPr lang="en-US" altLang="zh-CN" dirty="0"/>
              <a:t>++)</a:t>
            </a:r>
            <a:endParaRPr lang="zh-CN" altLang="zh-CN" dirty="0"/>
          </a:p>
          <a:p>
            <a:r>
              <a:rPr lang="en-US" altLang="zh-CN" dirty="0"/>
              <a:t>	{ </a:t>
            </a:r>
            <a:r>
              <a:rPr lang="en-US" altLang="zh-CN" dirty="0" err="1"/>
              <a:t>cout</a:t>
            </a:r>
            <a:r>
              <a:rPr lang="en-US" altLang="zh-CN" dirty="0"/>
              <a:t>&lt;&lt;"</a:t>
            </a:r>
            <a:r>
              <a:rPr lang="zh-CN" altLang="zh-CN" dirty="0"/>
              <a:t>请输入第</a:t>
            </a:r>
            <a:r>
              <a:rPr lang="en-US" altLang="zh-CN" dirty="0"/>
              <a:t>"&lt;&lt;i+1&lt;&lt;"</a:t>
            </a:r>
            <a:r>
              <a:rPr lang="zh-CN" altLang="zh-CN" dirty="0"/>
              <a:t>个评委的打分</a:t>
            </a:r>
            <a:r>
              <a:rPr lang="en-US" altLang="zh-CN" dirty="0"/>
              <a:t>";</a:t>
            </a:r>
            <a:endParaRPr lang="zh-CN" altLang="zh-CN" dirty="0"/>
          </a:p>
          <a:p>
            <a:r>
              <a:rPr lang="en-US" altLang="zh-CN" dirty="0"/>
              <a:t>	   </a:t>
            </a:r>
            <a:r>
              <a:rPr lang="en-US" altLang="zh-CN" dirty="0" err="1"/>
              <a:t>cin</a:t>
            </a:r>
            <a:r>
              <a:rPr lang="en-US" altLang="zh-CN" dirty="0"/>
              <a:t>&gt;&gt;</a:t>
            </a:r>
            <a:r>
              <a:rPr lang="en-US" altLang="zh-CN" dirty="0" smtClean="0"/>
              <a:t>score[I</a:t>
            </a:r>
          </a:p>
          <a:p>
            <a:r>
              <a:rPr lang="en-US" altLang="zh-CN" dirty="0" smtClean="0"/>
              <a:t>       </a:t>
            </a:r>
            <a:r>
              <a:rPr lang="en-US" altLang="zh-CN" dirty="0"/>
              <a:t>if(score[i]&lt;min</a:t>
            </a:r>
            <a:r>
              <a:rPr lang="en-US" altLang="zh-CN" dirty="0" smtClean="0"/>
              <a:t>)</a:t>
            </a:r>
            <a:r>
              <a:rPr lang="en-US" altLang="zh-CN" dirty="0"/>
              <a:t> </a:t>
            </a:r>
            <a:r>
              <a:rPr lang="en-US" altLang="zh-CN" dirty="0" smtClean="0"/>
              <a:t>   </a:t>
            </a:r>
            <a:r>
              <a:rPr lang="en-US" altLang="zh-CN" dirty="0"/>
              <a:t>min= score[i]; 	    </a:t>
            </a:r>
            <a:r>
              <a:rPr lang="en-US" altLang="zh-CN" dirty="0" smtClean="0"/>
              <a:t>    </a:t>
            </a:r>
          </a:p>
          <a:p>
            <a:r>
              <a:rPr lang="en-US" altLang="zh-CN" dirty="0"/>
              <a:t> </a:t>
            </a:r>
            <a:r>
              <a:rPr lang="en-US" altLang="zh-CN" dirty="0" smtClean="0"/>
              <a:t>      if(score[i</a:t>
            </a:r>
            <a:r>
              <a:rPr lang="en-US" altLang="zh-CN" dirty="0"/>
              <a:t>]&gt;max</a:t>
            </a:r>
            <a:r>
              <a:rPr lang="en-US" altLang="zh-CN" dirty="0" smtClean="0"/>
              <a:t>)</a:t>
            </a:r>
            <a:r>
              <a:rPr lang="en-US" altLang="zh-CN" dirty="0"/>
              <a:t> </a:t>
            </a:r>
            <a:r>
              <a:rPr lang="en-US" altLang="zh-CN" dirty="0" smtClean="0"/>
              <a:t>  </a:t>
            </a:r>
            <a:r>
              <a:rPr lang="en-US" altLang="zh-CN" dirty="0"/>
              <a:t>max= </a:t>
            </a:r>
            <a:r>
              <a:rPr lang="en-US" altLang="zh-CN" dirty="0" smtClean="0"/>
              <a:t>score[i</a:t>
            </a:r>
            <a:endParaRPr lang="zh-CN" altLang="zh-CN" dirty="0"/>
          </a:p>
          <a:p>
            <a:r>
              <a:rPr lang="en-US" altLang="zh-CN" dirty="0"/>
              <a:t>       </a:t>
            </a:r>
            <a:r>
              <a:rPr lang="en-US" altLang="zh-CN" dirty="0" err="1"/>
              <a:t>scoreSum</a:t>
            </a:r>
            <a:r>
              <a:rPr lang="en-US" altLang="zh-CN" dirty="0"/>
              <a:t> += score[i];	 	}</a:t>
            </a:r>
            <a:endParaRPr lang="zh-CN" altLang="zh-CN" dirty="0"/>
          </a:p>
          <a:p>
            <a:r>
              <a:rPr lang="en-US" altLang="zh-CN" dirty="0"/>
              <a:t>	 </a:t>
            </a:r>
            <a:r>
              <a:rPr lang="en-US" altLang="zh-CN" dirty="0" err="1"/>
              <a:t>scoreSum</a:t>
            </a:r>
            <a:r>
              <a:rPr lang="en-US" altLang="zh-CN" dirty="0"/>
              <a:t> -=(</a:t>
            </a:r>
            <a:r>
              <a:rPr lang="en-US" altLang="zh-CN" dirty="0" err="1"/>
              <a:t>min+max</a:t>
            </a:r>
            <a:r>
              <a:rPr lang="en-US" altLang="zh-CN" dirty="0" smtClean="0"/>
              <a:t>);</a:t>
            </a:r>
            <a:endParaRPr lang="zh-CN" altLang="zh-CN" dirty="0"/>
          </a:p>
          <a:p>
            <a:r>
              <a:rPr lang="en-US" altLang="zh-CN" dirty="0"/>
              <a:t>    </a:t>
            </a:r>
            <a:r>
              <a:rPr lang="en-US" altLang="zh-CN" dirty="0" err="1"/>
              <a:t>scoreAvg</a:t>
            </a:r>
            <a:r>
              <a:rPr lang="en-US" altLang="zh-CN" dirty="0"/>
              <a:t> = </a:t>
            </a:r>
            <a:r>
              <a:rPr lang="en-US" altLang="zh-CN" dirty="0" err="1"/>
              <a:t>scoreSum</a:t>
            </a:r>
            <a:r>
              <a:rPr lang="en-US" altLang="zh-CN" dirty="0"/>
              <a:t> /(n-2);</a:t>
            </a:r>
            <a:endParaRPr lang="zh-CN" altLang="zh-CN" dirty="0"/>
          </a:p>
          <a:p>
            <a:r>
              <a:rPr lang="en-US" altLang="zh-CN" dirty="0"/>
              <a:t>	</a:t>
            </a:r>
            <a:r>
              <a:rPr lang="en-US" altLang="zh-CN" dirty="0" err="1"/>
              <a:t>cout</a:t>
            </a:r>
            <a:r>
              <a:rPr lang="en-US" altLang="zh-CN" dirty="0"/>
              <a:t>&lt;&lt;"</a:t>
            </a:r>
            <a:r>
              <a:rPr lang="zh-CN" altLang="zh-CN" dirty="0"/>
              <a:t>选手最终得分为</a:t>
            </a:r>
            <a:r>
              <a:rPr lang="en-US" altLang="zh-CN" dirty="0"/>
              <a:t>"&lt;&lt; </a:t>
            </a:r>
            <a:r>
              <a:rPr lang="en-US" altLang="zh-CN" dirty="0" err="1"/>
              <a:t>scoreAvg</a:t>
            </a:r>
            <a:r>
              <a:rPr lang="en-US" altLang="zh-CN" dirty="0"/>
              <a:t> &lt;&lt;</a:t>
            </a:r>
            <a:r>
              <a:rPr lang="en-US" altLang="zh-CN" dirty="0" err="1"/>
              <a:t>endl</a:t>
            </a:r>
            <a:r>
              <a:rPr lang="en-US" altLang="zh-CN" dirty="0"/>
              <a:t>;</a:t>
            </a:r>
            <a:endParaRPr lang="zh-CN" altLang="zh-CN" dirty="0"/>
          </a:p>
          <a:p>
            <a:r>
              <a:rPr lang="en-US" altLang="zh-CN" dirty="0"/>
              <a:t>	return 0;</a:t>
            </a:r>
            <a:endParaRPr lang="zh-CN" altLang="zh-CN" dirty="0"/>
          </a:p>
          <a:p>
            <a:r>
              <a:rPr lang="en-US" altLang="zh-CN" dirty="0" smtClean="0"/>
              <a:t>      }</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342560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一维数组应用举例</a:t>
            </a:r>
            <a:endParaRPr lang="zh-CN" altLang="en-US" b="1" dirty="0">
              <a:solidFill>
                <a:srgbClr val="FF0000"/>
              </a:solidFill>
            </a:endParaRPr>
          </a:p>
        </p:txBody>
      </p:sp>
      <p:sp>
        <p:nvSpPr>
          <p:cNvPr id="3" name="内容占位符 2"/>
          <p:cNvSpPr>
            <a:spLocks noGrp="1"/>
          </p:cNvSpPr>
          <p:nvPr>
            <p:ph idx="1"/>
          </p:nvPr>
        </p:nvSpPr>
        <p:spPr>
          <a:xfrm>
            <a:off x="323528" y="1340768"/>
            <a:ext cx="8496944" cy="4785395"/>
          </a:xfrm>
        </p:spPr>
        <p:txBody>
          <a:bodyPr/>
          <a:lstStyle/>
          <a:p>
            <a:pPr marL="0" indent="0">
              <a:buNone/>
            </a:pPr>
            <a:r>
              <a:rPr lang="zh-CN" altLang="zh-CN" sz="2400" dirty="0"/>
              <a:t>【</a:t>
            </a:r>
            <a:r>
              <a:rPr lang="zh-CN" altLang="zh-CN" sz="2400" b="1" dirty="0"/>
              <a:t>例</a:t>
            </a:r>
            <a:r>
              <a:rPr lang="en-US" altLang="zh-CN" sz="2400" b="1" dirty="0"/>
              <a:t>5.2</a:t>
            </a:r>
            <a:r>
              <a:rPr lang="zh-CN" altLang="zh-CN" sz="2400" dirty="0"/>
              <a:t>】判断一个整数是否为回文数。所谓回文数是指左右对称的序列，如</a:t>
            </a:r>
            <a:r>
              <a:rPr lang="en-US" altLang="zh-CN" sz="2400" dirty="0"/>
              <a:t>121,353</a:t>
            </a:r>
            <a:r>
              <a:rPr lang="zh-CN" altLang="zh-CN" sz="2400" dirty="0"/>
              <a:t>等就是回文数。</a:t>
            </a:r>
          </a:p>
          <a:p>
            <a:pPr marL="0" indent="0">
              <a:buNone/>
            </a:pPr>
            <a:r>
              <a:rPr lang="zh-CN" altLang="zh-CN" sz="2400" dirty="0"/>
              <a:t>本题关键</a:t>
            </a:r>
            <a:r>
              <a:rPr lang="zh-CN" altLang="zh-CN" sz="2400" dirty="0" smtClean="0"/>
              <a:t>是</a:t>
            </a:r>
            <a:r>
              <a:rPr lang="zh-CN" altLang="en-US" sz="2400" dirty="0" smtClean="0"/>
              <a:t>：</a:t>
            </a:r>
            <a:r>
              <a:rPr lang="zh-CN" altLang="zh-CN" sz="2400" b="1" dirty="0" smtClean="0">
                <a:solidFill>
                  <a:srgbClr val="FF0000"/>
                </a:solidFill>
              </a:rPr>
              <a:t>如何得到</a:t>
            </a:r>
            <a:r>
              <a:rPr lang="zh-CN" altLang="en-US" sz="2400" b="1" dirty="0" smtClean="0">
                <a:solidFill>
                  <a:srgbClr val="FF0000"/>
                </a:solidFill>
              </a:rPr>
              <a:t>一个数的</a:t>
            </a:r>
            <a:r>
              <a:rPr lang="zh-CN" altLang="zh-CN" sz="2400" b="1" dirty="0" smtClean="0">
                <a:solidFill>
                  <a:srgbClr val="FF0000"/>
                </a:solidFill>
              </a:rPr>
              <a:t>倒序数。</a:t>
            </a:r>
            <a:endParaRPr lang="en-US" altLang="zh-CN" sz="2400" b="1" dirty="0" smtClean="0">
              <a:solidFill>
                <a:srgbClr val="FF0000"/>
              </a:solidFill>
            </a:endParaRPr>
          </a:p>
          <a:p>
            <a:pPr marL="0" indent="0">
              <a:buNone/>
            </a:pPr>
            <a:r>
              <a:rPr lang="en-US" altLang="zh-CN" b="1" dirty="0" smtClean="0">
                <a:solidFill>
                  <a:srgbClr val="FF0000"/>
                </a:solidFill>
              </a:rPr>
              <a:t> </a:t>
            </a:r>
            <a:r>
              <a:rPr lang="en-US" altLang="zh-CN" b="1" dirty="0" smtClean="0"/>
              <a:t>123                                                             321</a:t>
            </a:r>
          </a:p>
          <a:p>
            <a:pPr marL="0" indent="0">
              <a:buNone/>
            </a:pPr>
            <a:endParaRPr lang="en-US" altLang="zh-CN" b="1" dirty="0"/>
          </a:p>
          <a:p>
            <a:pPr marL="0" indent="0">
              <a:buNone/>
            </a:pPr>
            <a:endParaRPr lang="en-US" altLang="zh-CN" b="1" dirty="0" smtClean="0"/>
          </a:p>
          <a:p>
            <a:pPr marL="0" indent="0">
              <a:buNone/>
            </a:pPr>
            <a:endParaRPr lang="en-US" altLang="zh-CN" b="1" dirty="0"/>
          </a:p>
          <a:p>
            <a:pPr marL="0" indent="0">
              <a:buNone/>
            </a:pPr>
            <a:endParaRPr lang="en-US" altLang="zh-CN" b="1" dirty="0" smtClean="0"/>
          </a:p>
          <a:p>
            <a:r>
              <a:rPr lang="zh-CN" altLang="zh-CN" dirty="0"/>
              <a:t>实际</a:t>
            </a:r>
            <a:r>
              <a:rPr lang="zh-CN" altLang="zh-CN" dirty="0" smtClean="0"/>
              <a:t>定义</a:t>
            </a:r>
            <a:r>
              <a:rPr lang="zh-CN" altLang="en-US" dirty="0"/>
              <a:t>数组</a:t>
            </a:r>
            <a:r>
              <a:rPr lang="zh-CN" altLang="zh-CN" dirty="0" smtClean="0"/>
              <a:t>时</a:t>
            </a:r>
            <a:r>
              <a:rPr lang="zh-CN" altLang="zh-CN" dirty="0"/>
              <a:t>可“</a:t>
            </a:r>
            <a:r>
              <a:rPr lang="zh-CN" altLang="zh-CN" b="1" dirty="0">
                <a:solidFill>
                  <a:srgbClr val="FF0000"/>
                </a:solidFill>
              </a:rPr>
              <a:t>大开小用</a:t>
            </a:r>
            <a:r>
              <a:rPr lang="zh-CN" altLang="zh-CN" dirty="0"/>
              <a:t>”，用可能的最大位数作为数组元素的个数。</a:t>
            </a:r>
            <a:endParaRPr lang="en-US" altLang="zh-CN" b="1"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右箭头 4"/>
          <p:cNvSpPr/>
          <p:nvPr/>
        </p:nvSpPr>
        <p:spPr>
          <a:xfrm>
            <a:off x="1403648" y="2564904"/>
            <a:ext cx="2448272" cy="61671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3851920" y="2688595"/>
            <a:ext cx="1152128" cy="369332"/>
          </a:xfrm>
          <a:prstGeom prst="rect">
            <a:avLst/>
          </a:prstGeom>
          <a:noFill/>
          <a:ln w="25400">
            <a:solidFill>
              <a:srgbClr val="FF0000"/>
            </a:solidFill>
          </a:ln>
        </p:spPr>
        <p:txBody>
          <a:bodyPr wrap="square" rtlCol="0">
            <a:spAutoFit/>
          </a:bodyPr>
          <a:lstStyle/>
          <a:p>
            <a:r>
              <a:rPr lang="en-US" altLang="zh-CN" b="1" dirty="0" smtClean="0"/>
              <a:t>1</a:t>
            </a:r>
            <a:r>
              <a:rPr lang="zh-CN" altLang="en-US" b="1" dirty="0" smtClean="0"/>
              <a:t>，</a:t>
            </a:r>
            <a:r>
              <a:rPr lang="en-US" altLang="zh-CN" b="1" dirty="0" smtClean="0"/>
              <a:t>2</a:t>
            </a:r>
            <a:r>
              <a:rPr lang="zh-CN" altLang="en-US" b="1" dirty="0" smtClean="0"/>
              <a:t>，</a:t>
            </a:r>
            <a:r>
              <a:rPr lang="en-US" altLang="zh-CN" b="1" dirty="0" smtClean="0"/>
              <a:t>3 </a:t>
            </a:r>
            <a:endParaRPr lang="zh-CN" altLang="en-US" b="1" dirty="0"/>
          </a:p>
        </p:txBody>
      </p:sp>
      <p:sp>
        <p:nvSpPr>
          <p:cNvPr id="7" name="右箭头 6"/>
          <p:cNvSpPr/>
          <p:nvPr/>
        </p:nvSpPr>
        <p:spPr>
          <a:xfrm>
            <a:off x="5148064" y="2579385"/>
            <a:ext cx="1944216" cy="61671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1763688" y="6237312"/>
            <a:ext cx="1080120" cy="369332"/>
          </a:xfrm>
          <a:prstGeom prst="rect">
            <a:avLst/>
          </a:prstGeom>
          <a:noFill/>
        </p:spPr>
        <p:txBody>
          <a:bodyPr wrap="square" rtlCol="0">
            <a:spAutoFit/>
          </a:bodyPr>
          <a:lstStyle/>
          <a:p>
            <a:endParaRPr lang="zh-CN" altLang="en-US" dirty="0"/>
          </a:p>
        </p:txBody>
      </p:sp>
      <p:sp>
        <p:nvSpPr>
          <p:cNvPr id="9" name="TextBox 8"/>
          <p:cNvSpPr txBox="1"/>
          <p:nvPr/>
        </p:nvSpPr>
        <p:spPr>
          <a:xfrm>
            <a:off x="1324720" y="3009133"/>
            <a:ext cx="2160240" cy="830997"/>
          </a:xfrm>
          <a:prstGeom prst="rect">
            <a:avLst/>
          </a:prstGeom>
          <a:noFill/>
        </p:spPr>
        <p:txBody>
          <a:bodyPr wrap="square" rtlCol="0">
            <a:spAutoFit/>
          </a:bodyPr>
          <a:lstStyle/>
          <a:p>
            <a:r>
              <a:rPr lang="en-US" altLang="zh-CN" sz="2400" b="1" dirty="0"/>
              <a:t>d</a:t>
            </a:r>
            <a:r>
              <a:rPr lang="en-US" altLang="zh-CN" sz="2400" b="1" dirty="0" smtClean="0"/>
              <a:t>igit[i]=n%10;  n</a:t>
            </a:r>
            <a:r>
              <a:rPr lang="en-US" altLang="zh-CN" sz="2400" b="1" dirty="0"/>
              <a:t>/=10</a:t>
            </a:r>
            <a:r>
              <a:rPr lang="en-US" altLang="zh-CN" dirty="0" smtClean="0"/>
              <a:t>;</a:t>
            </a:r>
            <a:endParaRPr lang="zh-CN" altLang="zh-CN" dirty="0"/>
          </a:p>
        </p:txBody>
      </p:sp>
      <p:sp>
        <p:nvSpPr>
          <p:cNvPr id="10" name="TextBox 9"/>
          <p:cNvSpPr txBox="1"/>
          <p:nvPr/>
        </p:nvSpPr>
        <p:spPr>
          <a:xfrm>
            <a:off x="5040052" y="3056863"/>
            <a:ext cx="2160240" cy="461665"/>
          </a:xfrm>
          <a:prstGeom prst="rect">
            <a:avLst/>
          </a:prstGeom>
          <a:noFill/>
        </p:spPr>
        <p:txBody>
          <a:bodyPr wrap="square" rtlCol="0">
            <a:spAutoFit/>
          </a:bodyPr>
          <a:lstStyle/>
          <a:p>
            <a:r>
              <a:rPr lang="en-US" altLang="zh-CN" sz="2400" b="1" dirty="0" smtClean="0"/>
              <a:t>3</a:t>
            </a:r>
            <a:r>
              <a:rPr lang="zh-CN" altLang="en-US" sz="2400" b="1" dirty="0" smtClean="0"/>
              <a:t>*</a:t>
            </a:r>
            <a:r>
              <a:rPr lang="en-US" altLang="zh-CN" sz="2400" b="1" dirty="0" smtClean="0"/>
              <a:t>100+2</a:t>
            </a:r>
            <a:r>
              <a:rPr lang="zh-CN" altLang="en-US" sz="2400" b="1" dirty="0" smtClean="0"/>
              <a:t>*</a:t>
            </a:r>
            <a:r>
              <a:rPr lang="en-US" altLang="zh-CN" sz="2400" b="1" dirty="0" smtClean="0"/>
              <a:t>10+1</a:t>
            </a:r>
            <a:endParaRPr lang="zh-CN" altLang="zh-CN" dirty="0"/>
          </a:p>
        </p:txBody>
      </p:sp>
      <p:sp>
        <p:nvSpPr>
          <p:cNvPr id="12" name="下箭头 11"/>
          <p:cNvSpPr/>
          <p:nvPr/>
        </p:nvSpPr>
        <p:spPr>
          <a:xfrm rot="10800000">
            <a:off x="4139952" y="3150220"/>
            <a:ext cx="576064" cy="1358899"/>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3419872" y="4509120"/>
            <a:ext cx="2088232" cy="461665"/>
          </a:xfrm>
          <a:prstGeom prst="rect">
            <a:avLst/>
          </a:prstGeom>
          <a:noFill/>
        </p:spPr>
        <p:txBody>
          <a:bodyPr wrap="square" rtlCol="0">
            <a:spAutoFit/>
          </a:bodyPr>
          <a:lstStyle/>
          <a:p>
            <a:r>
              <a:rPr lang="en-US" altLang="zh-CN" sz="2400" b="1" dirty="0" err="1"/>
              <a:t>i</a:t>
            </a:r>
            <a:r>
              <a:rPr lang="en-US" altLang="zh-CN" sz="2400" b="1" dirty="0" err="1" smtClean="0"/>
              <a:t>nt</a:t>
            </a:r>
            <a:r>
              <a:rPr lang="en-US" altLang="zh-CN" sz="2400" b="1" dirty="0" smtClean="0"/>
              <a:t>  digit[10</a:t>
            </a:r>
            <a:r>
              <a:rPr lang="en-US" altLang="zh-CN" sz="2400" dirty="0"/>
              <a:t>]</a:t>
            </a:r>
            <a:endParaRPr lang="zh-CN" altLang="en-US" sz="2400" dirty="0"/>
          </a:p>
        </p:txBody>
      </p:sp>
      <p:sp>
        <p:nvSpPr>
          <p:cNvPr id="14" name="TextBox 13"/>
          <p:cNvSpPr txBox="1"/>
          <p:nvPr/>
        </p:nvSpPr>
        <p:spPr>
          <a:xfrm>
            <a:off x="4546352" y="3749359"/>
            <a:ext cx="1485607" cy="461665"/>
          </a:xfrm>
          <a:prstGeom prst="rect">
            <a:avLst/>
          </a:prstGeom>
          <a:noFill/>
        </p:spPr>
        <p:txBody>
          <a:bodyPr wrap="square" rtlCol="0">
            <a:spAutoFit/>
          </a:bodyPr>
          <a:lstStyle/>
          <a:p>
            <a:r>
              <a:rPr lang="zh-CN" altLang="en-US" sz="2400" b="1" dirty="0" smtClean="0"/>
              <a:t>存储</a:t>
            </a:r>
            <a:endParaRPr lang="zh-CN" altLang="en-US" sz="2400" dirty="0"/>
          </a:p>
        </p:txBody>
      </p:sp>
    </p:spTree>
    <p:extLst>
      <p:ext uri="{BB962C8B-B14F-4D97-AF65-F5344CB8AC3E}">
        <p14:creationId xmlns:p14="http://schemas.microsoft.com/office/powerpoint/2010/main" val="53854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anim calcmode="lin" valueType="num">
                                      <p:cBhvr>
                                        <p:cTn id="31" dur="1000" fill="hold"/>
                                        <p:tgtEl>
                                          <p:spTgt spid="13"/>
                                        </p:tgtEl>
                                        <p:attrNameLst>
                                          <p:attrName>ppt_x</p:attrName>
                                        </p:attrNameLst>
                                      </p:cBhvr>
                                      <p:tavLst>
                                        <p:tav tm="0">
                                          <p:val>
                                            <p:strVal val="#ppt_x"/>
                                          </p:val>
                                        </p:tav>
                                        <p:tav tm="100000">
                                          <p:val>
                                            <p:strVal val="#ppt_x"/>
                                          </p:val>
                                        </p:tav>
                                      </p:tavLst>
                                    </p:anim>
                                    <p:anim calcmode="lin" valueType="num">
                                      <p:cBhvr>
                                        <p:cTn id="32" dur="1000" fill="hold"/>
                                        <p:tgtEl>
                                          <p:spTgt spid="13"/>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1000"/>
                                        <p:tgtEl>
                                          <p:spTgt spid="10"/>
                                        </p:tgtEl>
                                      </p:cBhvr>
                                    </p:animEffect>
                                    <p:anim calcmode="lin" valueType="num">
                                      <p:cBhvr>
                                        <p:cTn id="55" dur="1000" fill="hold"/>
                                        <p:tgtEl>
                                          <p:spTgt spid="10"/>
                                        </p:tgtEl>
                                        <p:attrNameLst>
                                          <p:attrName>ppt_x</p:attrName>
                                        </p:attrNameLst>
                                      </p:cBhvr>
                                      <p:tavLst>
                                        <p:tav tm="0">
                                          <p:val>
                                            <p:strVal val="#ppt_x"/>
                                          </p:val>
                                        </p:tav>
                                        <p:tav tm="100000">
                                          <p:val>
                                            <p:strVal val="#ppt_x"/>
                                          </p:val>
                                        </p:tav>
                                      </p:tavLst>
                                    </p:anim>
                                    <p:anim calcmode="lin" valueType="num">
                                      <p:cBhvr>
                                        <p:cTn id="5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Effect transition="in" filter="fade">
                                      <p:cBhvr>
                                        <p:cTn id="6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p:bldP spid="10" grpId="0"/>
      <p:bldP spid="12" grpId="0" animBg="1"/>
      <p:bldP spid="1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124744"/>
            <a:ext cx="8208912" cy="5256584"/>
          </a:xfrm>
          <a:ln w="12700">
            <a:solidFill>
              <a:srgbClr val="FF0000"/>
            </a:solidFill>
          </a:ln>
        </p:spPr>
        <p:txBody>
          <a:bodyPr/>
          <a:lstStyle/>
          <a:p>
            <a:r>
              <a:rPr lang="en-US" altLang="zh-CN" b="1" dirty="0" err="1"/>
              <a:t>cout</a:t>
            </a:r>
            <a:r>
              <a:rPr lang="en-US" altLang="zh-CN" b="1" dirty="0"/>
              <a:t>&lt;&lt;"</a:t>
            </a:r>
            <a:r>
              <a:rPr lang="zh-CN" altLang="zh-CN" b="1" dirty="0"/>
              <a:t>请输入判断的数值：</a:t>
            </a:r>
            <a:r>
              <a:rPr lang="en-US" altLang="zh-CN" b="1" dirty="0"/>
              <a:t>";</a:t>
            </a:r>
            <a:endParaRPr lang="zh-CN" altLang="zh-CN" b="1" dirty="0"/>
          </a:p>
          <a:p>
            <a:r>
              <a:rPr lang="en-US" altLang="zh-CN" b="1" dirty="0"/>
              <a:t>   </a:t>
            </a:r>
            <a:r>
              <a:rPr lang="en-US" altLang="zh-CN" b="1" dirty="0" err="1"/>
              <a:t>cin</a:t>
            </a:r>
            <a:r>
              <a:rPr lang="en-US" altLang="zh-CN" b="1" dirty="0"/>
              <a:t>&gt;&gt;</a:t>
            </a:r>
            <a:r>
              <a:rPr lang="en-US" altLang="zh-CN" b="1" dirty="0" err="1"/>
              <a:t>num</a:t>
            </a:r>
            <a:r>
              <a:rPr lang="en-US" altLang="zh-CN" b="1" dirty="0"/>
              <a:t>;</a:t>
            </a:r>
            <a:endParaRPr lang="zh-CN" altLang="zh-CN" b="1" dirty="0"/>
          </a:p>
          <a:p>
            <a:r>
              <a:rPr lang="en-US" altLang="zh-CN" b="1" dirty="0"/>
              <a:t>   n=</a:t>
            </a:r>
            <a:r>
              <a:rPr lang="en-US" altLang="zh-CN" b="1" dirty="0" err="1"/>
              <a:t>num</a:t>
            </a:r>
            <a:r>
              <a:rPr lang="en-US" altLang="zh-CN" b="1" dirty="0"/>
              <a:t>;                   </a:t>
            </a:r>
            <a:endParaRPr lang="zh-CN" altLang="zh-CN" b="1" dirty="0"/>
          </a:p>
          <a:p>
            <a:r>
              <a:rPr lang="en-US" altLang="zh-CN" b="1" dirty="0"/>
              <a:t>   do {</a:t>
            </a:r>
            <a:endParaRPr lang="zh-CN" altLang="zh-CN" b="1" dirty="0"/>
          </a:p>
          <a:p>
            <a:r>
              <a:rPr lang="en-US" altLang="zh-CN" b="1" dirty="0"/>
              <a:t>	   digit[i]=n%10;        //</a:t>
            </a:r>
            <a:r>
              <a:rPr lang="zh-CN" altLang="zh-CN" b="1" dirty="0"/>
              <a:t>原数据各位数字剥离</a:t>
            </a:r>
          </a:p>
          <a:p>
            <a:r>
              <a:rPr lang="en-US" altLang="zh-CN" b="1" dirty="0"/>
              <a:t>	   n/=10;</a:t>
            </a:r>
            <a:endParaRPr lang="zh-CN" altLang="zh-CN" b="1" dirty="0"/>
          </a:p>
          <a:p>
            <a:r>
              <a:rPr lang="en-US" altLang="zh-CN" b="1" dirty="0"/>
              <a:t>	   i++;</a:t>
            </a:r>
            <a:endParaRPr lang="zh-CN" altLang="zh-CN" b="1" dirty="0"/>
          </a:p>
          <a:p>
            <a:r>
              <a:rPr lang="en-US" altLang="zh-CN" b="1" dirty="0"/>
              <a:t>   }while(n&gt;0);</a:t>
            </a:r>
            <a:endParaRPr lang="zh-CN" altLang="zh-CN" b="1" dirty="0"/>
          </a:p>
          <a:p>
            <a:r>
              <a:rPr lang="en-US" altLang="zh-CN" b="1" dirty="0"/>
              <a:t>   </a:t>
            </a:r>
            <a:r>
              <a:rPr lang="en-US" altLang="zh-CN" b="1" dirty="0">
                <a:solidFill>
                  <a:schemeClr val="tx2">
                    <a:lumMod val="60000"/>
                    <a:lumOff val="40000"/>
                  </a:schemeClr>
                </a:solidFill>
              </a:rPr>
              <a:t>for(j=0; j&lt;i; j++)</a:t>
            </a:r>
            <a:endParaRPr lang="zh-CN" altLang="zh-CN" b="1" dirty="0">
              <a:solidFill>
                <a:schemeClr val="tx2">
                  <a:lumMod val="60000"/>
                  <a:lumOff val="40000"/>
                </a:schemeClr>
              </a:solidFill>
            </a:endParaRPr>
          </a:p>
          <a:p>
            <a:r>
              <a:rPr lang="en-US" altLang="zh-CN" b="1" dirty="0">
                <a:solidFill>
                  <a:schemeClr val="tx2">
                    <a:lumMod val="60000"/>
                    <a:lumOff val="40000"/>
                  </a:schemeClr>
                </a:solidFill>
              </a:rPr>
              <a:t>	   </a:t>
            </a:r>
            <a:r>
              <a:rPr lang="en-US" altLang="zh-CN" b="1" dirty="0" err="1">
                <a:solidFill>
                  <a:schemeClr val="tx2">
                    <a:lumMod val="60000"/>
                    <a:lumOff val="40000"/>
                  </a:schemeClr>
                </a:solidFill>
              </a:rPr>
              <a:t>reverseNum</a:t>
            </a:r>
            <a:r>
              <a:rPr lang="en-US" altLang="zh-CN" b="1" dirty="0">
                <a:solidFill>
                  <a:schemeClr val="tx2">
                    <a:lumMod val="60000"/>
                    <a:lumOff val="40000"/>
                  </a:schemeClr>
                </a:solidFill>
              </a:rPr>
              <a:t>=</a:t>
            </a:r>
            <a:r>
              <a:rPr lang="en-US" altLang="zh-CN" b="1" dirty="0" err="1">
                <a:solidFill>
                  <a:schemeClr val="tx2">
                    <a:lumMod val="60000"/>
                    <a:lumOff val="40000"/>
                  </a:schemeClr>
                </a:solidFill>
              </a:rPr>
              <a:t>reverseNum</a:t>
            </a:r>
            <a:r>
              <a:rPr lang="en-US" altLang="zh-CN" b="1" dirty="0">
                <a:solidFill>
                  <a:schemeClr val="tx2">
                    <a:lumMod val="60000"/>
                    <a:lumOff val="40000"/>
                  </a:schemeClr>
                </a:solidFill>
              </a:rPr>
              <a:t>*10+digit[j]; </a:t>
            </a:r>
            <a:endParaRPr lang="zh-CN" altLang="en-US" b="1" dirty="0">
              <a:solidFill>
                <a:schemeClr val="tx2">
                  <a:lumMod val="60000"/>
                  <a:lumOff val="40000"/>
                </a:schemeClr>
              </a:solidFill>
            </a:endParaRP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标题 1"/>
          <p:cNvSpPr>
            <a:spLocks noGrp="1"/>
          </p:cNvSpPr>
          <p:nvPr>
            <p:ph type="title"/>
          </p:nvPr>
        </p:nvSpPr>
        <p:spPr>
          <a:xfrm>
            <a:off x="827088" y="260350"/>
            <a:ext cx="7010400" cy="685800"/>
          </a:xfrm>
        </p:spPr>
        <p:txBody>
          <a:bodyPr/>
          <a:lstStyle/>
          <a:p>
            <a:r>
              <a:rPr lang="zh-CN" altLang="en-US" b="1" dirty="0" smtClean="0">
                <a:solidFill>
                  <a:srgbClr val="FF0000"/>
                </a:solidFill>
              </a:rPr>
              <a:t>判断回文数关键代码</a:t>
            </a:r>
            <a:endParaRPr lang="zh-CN" altLang="en-US" b="1" dirty="0">
              <a:solidFill>
                <a:srgbClr val="FF0000"/>
              </a:solidFill>
            </a:endParaRPr>
          </a:p>
        </p:txBody>
      </p:sp>
    </p:spTree>
    <p:extLst>
      <p:ext uri="{BB962C8B-B14F-4D97-AF65-F5344CB8AC3E}">
        <p14:creationId xmlns:p14="http://schemas.microsoft.com/office/powerpoint/2010/main" val="10950988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332656"/>
            <a:ext cx="7438255" cy="685800"/>
          </a:xfrm>
        </p:spPr>
        <p:txBody>
          <a:bodyPr/>
          <a:lstStyle/>
          <a:p>
            <a:r>
              <a:rPr lang="en-US" altLang="zh-CN" b="1" dirty="0">
                <a:solidFill>
                  <a:srgbClr val="000000"/>
                </a:solidFill>
                <a:latin typeface="微软雅黑" panose="020B0503020204020204" pitchFamily="34" charset="-122"/>
                <a:ea typeface="微软雅黑" panose="020B0503020204020204" pitchFamily="34" charset="-122"/>
              </a:rPr>
              <a:t>3. </a:t>
            </a:r>
            <a:r>
              <a:rPr lang="zh-CN" altLang="en-US" b="1" dirty="0">
                <a:solidFill>
                  <a:srgbClr val="000000"/>
                </a:solidFill>
                <a:latin typeface="微软雅黑" panose="020B0503020204020204" pitchFamily="34" charset="-122"/>
                <a:ea typeface="微软雅黑" panose="020B0503020204020204" pitchFamily="34" charset="-122"/>
              </a:rPr>
              <a:t>主   要  内   容</a:t>
            </a:r>
            <a:r>
              <a:rPr lang="en-US" altLang="zh-CN" b="1" dirty="0" smtClean="0">
                <a:solidFill>
                  <a:srgbClr val="000000"/>
                </a:solidFill>
                <a:latin typeface="微软雅黑" panose="020B0503020204020204" pitchFamily="34" charset="-122"/>
                <a:ea typeface="微软雅黑" panose="020B0503020204020204" pitchFamily="34" charset="-122"/>
              </a:rPr>
              <a:t>-----</a:t>
            </a:r>
            <a:r>
              <a:rPr lang="zh-CN" altLang="en-US" b="1" dirty="0" smtClean="0">
                <a:solidFill>
                  <a:srgbClr val="FF0000"/>
                </a:solidFill>
              </a:rPr>
              <a:t>字符数组与字符串</a:t>
            </a:r>
            <a:endParaRPr lang="zh-CN" altLang="en-US" dirty="0"/>
          </a:p>
        </p:txBody>
      </p:sp>
      <p:sp>
        <p:nvSpPr>
          <p:cNvPr id="3" name="内容占位符 2"/>
          <p:cNvSpPr>
            <a:spLocks noGrp="1"/>
          </p:cNvSpPr>
          <p:nvPr>
            <p:ph idx="1"/>
          </p:nvPr>
        </p:nvSpPr>
        <p:spPr>
          <a:xfrm>
            <a:off x="467544" y="1412776"/>
            <a:ext cx="8363272" cy="4602163"/>
          </a:xfrm>
          <a:ln w="15875">
            <a:solidFill>
              <a:srgbClr val="FF0000"/>
            </a:solidFill>
          </a:ln>
        </p:spPr>
        <p:txBody>
          <a:bodyPr/>
          <a:lstStyle/>
          <a:p>
            <a:r>
              <a:rPr lang="zh-CN" altLang="zh-CN" dirty="0"/>
              <a:t>字符数组的声明和引用方法与其他类型的数组</a:t>
            </a:r>
            <a:r>
              <a:rPr lang="zh-CN" altLang="zh-CN" dirty="0" smtClean="0"/>
              <a:t>相同</a:t>
            </a:r>
            <a:endParaRPr lang="en-US" altLang="zh-CN" dirty="0" smtClean="0"/>
          </a:p>
          <a:p>
            <a:pPr marL="0" indent="0">
              <a:buNone/>
            </a:pPr>
            <a:r>
              <a:rPr lang="zh-CN" altLang="en-US" dirty="0" smtClean="0"/>
              <a:t>如：定义字符数组存储“</a:t>
            </a:r>
            <a:r>
              <a:rPr lang="en-US" altLang="zh-CN" dirty="0" err="1" smtClean="0"/>
              <a:t>hust</a:t>
            </a:r>
            <a:r>
              <a:rPr lang="en-US" altLang="zh-CN" dirty="0" smtClean="0"/>
              <a:t>”</a:t>
            </a:r>
          </a:p>
          <a:p>
            <a:pPr marL="0" indent="0">
              <a:buNone/>
            </a:pPr>
            <a:r>
              <a:rPr lang="en-US" altLang="zh-CN" dirty="0" smtClean="0">
                <a:solidFill>
                  <a:srgbClr val="FF0000"/>
                </a:solidFill>
              </a:rPr>
              <a:t>char </a:t>
            </a:r>
            <a:r>
              <a:rPr lang="en-US" altLang="zh-CN" dirty="0" smtClean="0"/>
              <a:t>name[4]=</a:t>
            </a:r>
            <a:r>
              <a:rPr lang="en-US" altLang="zh-CN" dirty="0"/>
              <a:t>{'</a:t>
            </a:r>
            <a:r>
              <a:rPr lang="en-US" altLang="zh-CN" dirty="0" err="1"/>
              <a:t>h','u','s','t</a:t>
            </a:r>
            <a:r>
              <a:rPr lang="en-US" altLang="zh-CN" dirty="0" smtClean="0"/>
              <a:t>'};</a:t>
            </a:r>
          </a:p>
          <a:p>
            <a:r>
              <a:rPr lang="zh-CN" altLang="en-US" b="1" dirty="0" smtClean="0">
                <a:solidFill>
                  <a:schemeClr val="tx2">
                    <a:lumMod val="60000"/>
                    <a:lumOff val="40000"/>
                  </a:schemeClr>
                </a:solidFill>
              </a:rPr>
              <a:t>那怎样输出</a:t>
            </a:r>
            <a:r>
              <a:rPr lang="en-US" altLang="zh-CN" b="1" dirty="0" err="1" smtClean="0">
                <a:solidFill>
                  <a:schemeClr val="tx2">
                    <a:lumMod val="60000"/>
                    <a:lumOff val="40000"/>
                  </a:schemeClr>
                </a:solidFill>
              </a:rPr>
              <a:t>hust</a:t>
            </a:r>
            <a:r>
              <a:rPr lang="zh-CN" altLang="en-US" b="1" dirty="0" smtClean="0">
                <a:solidFill>
                  <a:schemeClr val="tx2">
                    <a:lumMod val="60000"/>
                    <a:lumOff val="40000"/>
                  </a:schemeClr>
                </a:solidFill>
              </a:rPr>
              <a:t>字符序列呢？</a:t>
            </a:r>
            <a:endParaRPr lang="en-US" altLang="zh-CN" b="1" dirty="0" smtClean="0">
              <a:solidFill>
                <a:schemeClr val="tx2">
                  <a:lumMod val="60000"/>
                  <a:lumOff val="40000"/>
                </a:schemeClr>
              </a:solidFill>
            </a:endParaRPr>
          </a:p>
          <a:p>
            <a:pPr marL="0" indent="0">
              <a:buNone/>
            </a:pPr>
            <a:r>
              <a:rPr lang="en-US" altLang="zh-CN" dirty="0" smtClean="0"/>
              <a:t>  for(i=0;i&lt;4;i</a:t>
            </a:r>
            <a:r>
              <a:rPr lang="en-US" altLang="zh-CN" dirty="0"/>
              <a:t>++)</a:t>
            </a:r>
            <a:endParaRPr lang="zh-CN" altLang="zh-CN" dirty="0"/>
          </a:p>
          <a:p>
            <a:pPr marL="0" indent="0">
              <a:buNone/>
            </a:pPr>
            <a:r>
              <a:rPr lang="en-US" altLang="zh-CN" dirty="0"/>
              <a:t>  </a:t>
            </a:r>
            <a:r>
              <a:rPr lang="en-US" altLang="zh-CN" dirty="0" err="1"/>
              <a:t>cout</a:t>
            </a:r>
            <a:r>
              <a:rPr lang="en-US" altLang="zh-CN" dirty="0"/>
              <a:t>&lt;&lt;name[i</a:t>
            </a:r>
            <a:r>
              <a:rPr lang="en-US" altLang="zh-CN" dirty="0" smtClean="0"/>
              <a:t>];</a:t>
            </a:r>
          </a:p>
          <a:p>
            <a:pPr marL="0" indent="0">
              <a:buNone/>
            </a:pPr>
            <a:endParaRPr lang="zh-CN" altLang="zh-CN" dirty="0"/>
          </a:p>
          <a:p>
            <a:pPr marL="0" indent="0">
              <a:buNone/>
            </a:pP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408677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268760"/>
            <a:ext cx="8424936" cy="5040560"/>
          </a:xfrm>
          <a:ln w="15875">
            <a:solidFill>
              <a:srgbClr val="FF0000"/>
            </a:solidFill>
          </a:ln>
        </p:spPr>
        <p:txBody>
          <a:bodyPr/>
          <a:lstStyle/>
          <a:p>
            <a:r>
              <a:rPr lang="zh-CN" altLang="en-US" dirty="0" smtClean="0"/>
              <a:t>对于字符数组可以</a:t>
            </a:r>
            <a:r>
              <a:rPr lang="zh-CN" altLang="zh-CN" dirty="0" smtClean="0"/>
              <a:t>当作</a:t>
            </a:r>
            <a:r>
              <a:rPr lang="zh-CN" altLang="zh-CN" dirty="0"/>
              <a:t>整体通过操作数组名来</a:t>
            </a:r>
            <a:r>
              <a:rPr lang="zh-CN" altLang="zh-CN" dirty="0" smtClean="0"/>
              <a:t>处理</a:t>
            </a:r>
            <a:r>
              <a:rPr lang="zh-CN" altLang="en-US" dirty="0"/>
              <a:t>，</a:t>
            </a:r>
            <a:r>
              <a:rPr lang="zh-CN" altLang="en-US" dirty="0" smtClean="0"/>
              <a:t>用字符数组处理字符串。</a:t>
            </a:r>
            <a:endParaRPr lang="en-US" altLang="zh-CN" dirty="0" smtClean="0"/>
          </a:p>
          <a:p>
            <a:pPr marL="0" indent="0">
              <a:buNone/>
            </a:pPr>
            <a:r>
              <a:rPr lang="en-US" altLang="zh-CN" dirty="0" err="1"/>
              <a:t>int</a:t>
            </a:r>
            <a:r>
              <a:rPr lang="en-US" altLang="zh-CN" dirty="0"/>
              <a:t> main(  </a:t>
            </a:r>
            <a:r>
              <a:rPr lang="en-US" altLang="zh-CN" dirty="0" smtClean="0"/>
              <a:t>) {</a:t>
            </a:r>
            <a:endParaRPr lang="zh-CN" altLang="zh-CN" dirty="0"/>
          </a:p>
          <a:p>
            <a:pPr marL="0" indent="0">
              <a:buNone/>
            </a:pPr>
            <a:r>
              <a:rPr lang="en-US" altLang="zh-CN" dirty="0"/>
              <a:t> char  name[ ]="</a:t>
            </a:r>
            <a:r>
              <a:rPr lang="en-US" altLang="zh-CN" dirty="0" err="1"/>
              <a:t>hust</a:t>
            </a:r>
            <a:r>
              <a:rPr lang="en-US" altLang="zh-CN" dirty="0"/>
              <a:t>"; </a:t>
            </a:r>
            <a:endParaRPr lang="en-US" altLang="zh-CN" dirty="0" smtClean="0"/>
          </a:p>
          <a:p>
            <a:pPr marL="0" indent="0">
              <a:buNone/>
            </a:pPr>
            <a:r>
              <a:rPr lang="en-US" altLang="zh-CN" dirty="0"/>
              <a:t> </a:t>
            </a:r>
            <a:r>
              <a:rPr lang="en-US" altLang="zh-CN" dirty="0" err="1" smtClean="0"/>
              <a:t>cout</a:t>
            </a:r>
            <a:r>
              <a:rPr lang="en-US" altLang="zh-CN" dirty="0"/>
              <a:t>&lt;&lt;"</a:t>
            </a:r>
            <a:r>
              <a:rPr lang="zh-CN" altLang="zh-CN" dirty="0"/>
              <a:t>输出字符串</a:t>
            </a:r>
            <a:r>
              <a:rPr lang="en-US" altLang="zh-CN" dirty="0"/>
              <a:t>:"; </a:t>
            </a:r>
            <a:endParaRPr lang="zh-CN" altLang="zh-CN" dirty="0"/>
          </a:p>
          <a:p>
            <a:pPr marL="0" indent="0">
              <a:buNone/>
            </a:pPr>
            <a:r>
              <a:rPr lang="en-US" altLang="zh-CN" dirty="0" err="1"/>
              <a:t>cout</a:t>
            </a:r>
            <a:r>
              <a:rPr lang="en-US" altLang="zh-CN" dirty="0"/>
              <a:t>&lt;&lt;name&lt;&lt;</a:t>
            </a:r>
            <a:r>
              <a:rPr lang="en-US" altLang="zh-CN" dirty="0" err="1"/>
              <a:t>endl</a:t>
            </a:r>
            <a:r>
              <a:rPr lang="en-US" altLang="zh-CN" dirty="0"/>
              <a:t>;</a:t>
            </a:r>
            <a:endParaRPr lang="zh-CN" altLang="zh-CN" dirty="0"/>
          </a:p>
          <a:p>
            <a:pPr marL="0" indent="0">
              <a:buNone/>
            </a:pPr>
            <a:r>
              <a:rPr lang="en-US" altLang="zh-CN" dirty="0"/>
              <a:t>return 0</a:t>
            </a:r>
            <a:r>
              <a:rPr lang="en-US" altLang="zh-CN" dirty="0" smtClean="0"/>
              <a:t>; </a:t>
            </a:r>
          </a:p>
          <a:p>
            <a:pPr marL="0" indent="0">
              <a:buNone/>
            </a:pPr>
            <a:r>
              <a:rPr lang="en-US" altLang="zh-CN" dirty="0" smtClean="0"/>
              <a:t>  }</a:t>
            </a:r>
          </a:p>
          <a:p>
            <a:r>
              <a:rPr lang="zh-CN" altLang="zh-CN" dirty="0" smtClean="0">
                <a:solidFill>
                  <a:srgbClr val="FF0000"/>
                </a:solidFill>
              </a:rPr>
              <a:t>注意</a:t>
            </a:r>
            <a:r>
              <a:rPr lang="zh-CN" altLang="en-US" dirty="0" smtClean="0">
                <a:solidFill>
                  <a:srgbClr val="FF0000"/>
                </a:solidFill>
              </a:rPr>
              <a:t>：</a:t>
            </a:r>
            <a:r>
              <a:rPr lang="zh-CN" altLang="zh-CN" dirty="0" smtClean="0"/>
              <a:t>如果</a:t>
            </a:r>
            <a:r>
              <a:rPr lang="zh-CN" altLang="zh-CN" dirty="0"/>
              <a:t>结尾没有加‘</a:t>
            </a:r>
            <a:r>
              <a:rPr lang="en-US" altLang="zh-CN" dirty="0"/>
              <a:t>\0</a:t>
            </a:r>
            <a:r>
              <a:rPr lang="zh-CN" altLang="zh-CN" dirty="0"/>
              <a:t>’就不能这样操作。而且其他类型</a:t>
            </a:r>
            <a:r>
              <a:rPr lang="zh-CN" altLang="zh-CN" dirty="0" smtClean="0"/>
              <a:t>数组不能</a:t>
            </a:r>
            <a:r>
              <a:rPr lang="zh-CN" altLang="en-US" dirty="0" smtClean="0"/>
              <a:t>访问数组名。</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标题 1"/>
          <p:cNvSpPr>
            <a:spLocks noGrp="1"/>
          </p:cNvSpPr>
          <p:nvPr>
            <p:ph type="title"/>
          </p:nvPr>
        </p:nvSpPr>
        <p:spPr>
          <a:xfrm>
            <a:off x="251520" y="418767"/>
            <a:ext cx="7637041" cy="685800"/>
          </a:xfrm>
        </p:spPr>
        <p:txBody>
          <a:bodyPr/>
          <a:lstStyle/>
          <a:p>
            <a:r>
              <a:rPr lang="en-US" altLang="zh-CN" b="1" dirty="0">
                <a:solidFill>
                  <a:srgbClr val="000000"/>
                </a:solidFill>
                <a:latin typeface="微软雅黑" panose="020B0503020204020204" pitchFamily="34" charset="-122"/>
                <a:ea typeface="微软雅黑" panose="020B0503020204020204" pitchFamily="34" charset="-122"/>
              </a:rPr>
              <a:t>3. </a:t>
            </a:r>
            <a:r>
              <a:rPr lang="zh-CN" altLang="en-US" b="1" dirty="0">
                <a:solidFill>
                  <a:srgbClr val="000000"/>
                </a:solidFill>
                <a:latin typeface="微软雅黑" panose="020B0503020204020204" pitchFamily="34" charset="-122"/>
                <a:ea typeface="微软雅黑" panose="020B0503020204020204" pitchFamily="34" charset="-122"/>
              </a:rPr>
              <a:t>主   要  内   容</a:t>
            </a:r>
            <a:r>
              <a:rPr lang="en-US" altLang="zh-CN" b="1" dirty="0" smtClean="0">
                <a:solidFill>
                  <a:srgbClr val="000000"/>
                </a:solidFill>
                <a:latin typeface="微软雅黑" panose="020B0503020204020204" pitchFamily="34" charset="-122"/>
                <a:ea typeface="微软雅黑" panose="020B0503020204020204" pitchFamily="34" charset="-122"/>
              </a:rPr>
              <a:t>-----</a:t>
            </a:r>
            <a:r>
              <a:rPr lang="zh-CN" altLang="en-US" b="1" dirty="0" smtClean="0">
                <a:solidFill>
                  <a:srgbClr val="FF0000"/>
                </a:solidFill>
              </a:rPr>
              <a:t>字符数组与字符串</a:t>
            </a:r>
            <a:endParaRPr lang="zh-CN" altLang="en-US" dirty="0"/>
          </a:p>
        </p:txBody>
      </p:sp>
      <p:sp>
        <p:nvSpPr>
          <p:cNvPr id="6" name="右箭头 5"/>
          <p:cNvSpPr/>
          <p:nvPr/>
        </p:nvSpPr>
        <p:spPr>
          <a:xfrm>
            <a:off x="3974446" y="2780928"/>
            <a:ext cx="957594"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932040" y="2617710"/>
            <a:ext cx="3661060" cy="954107"/>
          </a:xfrm>
          <a:prstGeom prst="rect">
            <a:avLst/>
          </a:prstGeom>
          <a:noFill/>
          <a:ln w="22225">
            <a:solidFill>
              <a:srgbClr val="FF0000"/>
            </a:solidFill>
          </a:ln>
        </p:spPr>
        <p:txBody>
          <a:bodyPr wrap="square" rtlCol="0">
            <a:spAutoFit/>
          </a:bodyPr>
          <a:lstStyle/>
          <a:p>
            <a:r>
              <a:rPr lang="en-US" altLang="zh-CN" sz="2800" dirty="0">
                <a:solidFill>
                  <a:schemeClr val="tx2">
                    <a:lumMod val="60000"/>
                    <a:lumOff val="40000"/>
                  </a:schemeClr>
                </a:solidFill>
              </a:rPr>
              <a:t>c</a:t>
            </a:r>
            <a:r>
              <a:rPr lang="en-US" altLang="zh-CN" sz="2800" dirty="0" smtClean="0">
                <a:solidFill>
                  <a:schemeClr val="tx2">
                    <a:lumMod val="60000"/>
                    <a:lumOff val="40000"/>
                  </a:schemeClr>
                </a:solidFill>
              </a:rPr>
              <a:t>har  name[5];</a:t>
            </a:r>
          </a:p>
          <a:p>
            <a:r>
              <a:rPr lang="en-US" altLang="zh-CN" sz="2800" dirty="0" err="1">
                <a:solidFill>
                  <a:schemeClr val="tx2">
                    <a:lumMod val="60000"/>
                    <a:lumOff val="40000"/>
                  </a:schemeClr>
                </a:solidFill>
              </a:rPr>
              <a:t>c</a:t>
            </a:r>
            <a:r>
              <a:rPr lang="en-US" altLang="zh-CN" sz="2800" dirty="0" err="1" smtClean="0">
                <a:solidFill>
                  <a:schemeClr val="tx2">
                    <a:lumMod val="60000"/>
                    <a:lumOff val="40000"/>
                  </a:schemeClr>
                </a:solidFill>
              </a:rPr>
              <a:t>in.getline</a:t>
            </a:r>
            <a:r>
              <a:rPr lang="en-US" altLang="zh-CN" sz="2800" dirty="0" smtClean="0">
                <a:solidFill>
                  <a:schemeClr val="tx2">
                    <a:lumMod val="60000"/>
                    <a:lumOff val="40000"/>
                  </a:schemeClr>
                </a:solidFill>
              </a:rPr>
              <a:t>(name,5);</a:t>
            </a:r>
          </a:p>
        </p:txBody>
      </p:sp>
    </p:spTree>
    <p:extLst>
      <p:ext uri="{BB962C8B-B14F-4D97-AF65-F5344CB8AC3E}">
        <p14:creationId xmlns:p14="http://schemas.microsoft.com/office/powerpoint/2010/main" val="205554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1536"/>
            <a:ext cx="8424936" cy="5473807"/>
          </a:xfrm>
          <a:ln w="25400">
            <a:solidFill>
              <a:srgbClr val="FF0000"/>
            </a:solidFill>
          </a:ln>
        </p:spPr>
        <p:txBody>
          <a:bodyPr/>
          <a:lstStyle/>
          <a:p>
            <a:r>
              <a:rPr lang="zh-CN" altLang="en-US" dirty="0" smtClean="0"/>
              <a:t>对于字符数组可以</a:t>
            </a:r>
            <a:r>
              <a:rPr lang="zh-CN" altLang="zh-CN" dirty="0" smtClean="0"/>
              <a:t>当作</a:t>
            </a:r>
            <a:r>
              <a:rPr lang="zh-CN" altLang="zh-CN" dirty="0"/>
              <a:t>整体通过操作数组名来</a:t>
            </a:r>
            <a:r>
              <a:rPr lang="zh-CN" altLang="zh-CN" dirty="0" smtClean="0"/>
              <a:t>处理</a:t>
            </a:r>
            <a:r>
              <a:rPr lang="zh-CN" altLang="en-US" dirty="0"/>
              <a:t>，</a:t>
            </a:r>
            <a:r>
              <a:rPr lang="zh-CN" altLang="en-US" dirty="0" smtClean="0"/>
              <a:t>用字符数组处理字符串。</a:t>
            </a:r>
            <a:endParaRPr lang="en-US" altLang="zh-CN" dirty="0" smtClean="0"/>
          </a:p>
          <a:p>
            <a:pPr marL="0" indent="0">
              <a:buNone/>
            </a:pPr>
            <a:r>
              <a:rPr lang="en-US" altLang="zh-CN" dirty="0" err="1"/>
              <a:t>int</a:t>
            </a:r>
            <a:r>
              <a:rPr lang="en-US" altLang="zh-CN" dirty="0"/>
              <a:t> main(  </a:t>
            </a:r>
            <a:r>
              <a:rPr lang="en-US" altLang="zh-CN" dirty="0" smtClean="0"/>
              <a:t>) {</a:t>
            </a:r>
            <a:endParaRPr lang="zh-CN" altLang="zh-CN" dirty="0"/>
          </a:p>
          <a:p>
            <a:pPr marL="0" indent="0">
              <a:buNone/>
            </a:pPr>
            <a:r>
              <a:rPr lang="en-US" altLang="zh-CN" dirty="0"/>
              <a:t> char  name[ ]="</a:t>
            </a:r>
            <a:r>
              <a:rPr lang="en-US" altLang="zh-CN" dirty="0" err="1"/>
              <a:t>hust</a:t>
            </a:r>
            <a:r>
              <a:rPr lang="en-US" altLang="zh-CN" dirty="0"/>
              <a:t>"; </a:t>
            </a:r>
            <a:endParaRPr lang="en-US" altLang="zh-CN" dirty="0" smtClean="0"/>
          </a:p>
          <a:p>
            <a:pPr marL="0" indent="0">
              <a:buNone/>
            </a:pPr>
            <a:r>
              <a:rPr lang="en-US" altLang="zh-CN" dirty="0"/>
              <a:t> </a:t>
            </a:r>
            <a:r>
              <a:rPr lang="en-US" altLang="zh-CN" dirty="0" err="1" smtClean="0"/>
              <a:t>cout</a:t>
            </a:r>
            <a:r>
              <a:rPr lang="en-US" altLang="zh-CN" dirty="0"/>
              <a:t>&lt;&lt;"</a:t>
            </a:r>
            <a:r>
              <a:rPr lang="zh-CN" altLang="zh-CN" dirty="0"/>
              <a:t>输出字符串</a:t>
            </a:r>
            <a:r>
              <a:rPr lang="en-US" altLang="zh-CN" dirty="0"/>
              <a:t>:"; </a:t>
            </a:r>
            <a:endParaRPr lang="zh-CN" altLang="zh-CN" dirty="0"/>
          </a:p>
          <a:p>
            <a:pPr marL="0" indent="0">
              <a:buNone/>
            </a:pPr>
            <a:r>
              <a:rPr lang="en-US" altLang="zh-CN" dirty="0" err="1"/>
              <a:t>cout</a:t>
            </a:r>
            <a:r>
              <a:rPr lang="en-US" altLang="zh-CN" dirty="0"/>
              <a:t>&lt;&lt;name&lt;&lt;</a:t>
            </a:r>
            <a:r>
              <a:rPr lang="en-US" altLang="zh-CN" dirty="0" err="1"/>
              <a:t>endl</a:t>
            </a:r>
            <a:r>
              <a:rPr lang="en-US" altLang="zh-CN" dirty="0"/>
              <a:t>;</a:t>
            </a:r>
            <a:endParaRPr lang="zh-CN" altLang="zh-CN" dirty="0"/>
          </a:p>
          <a:p>
            <a:pPr marL="0" indent="0">
              <a:buNone/>
            </a:pPr>
            <a:r>
              <a:rPr lang="en-US" altLang="zh-CN" dirty="0"/>
              <a:t>return 0</a:t>
            </a:r>
            <a:r>
              <a:rPr lang="en-US" altLang="zh-CN" dirty="0" smtClean="0"/>
              <a:t>;   }</a:t>
            </a:r>
          </a:p>
          <a:p>
            <a:pPr marL="0" indent="0">
              <a:buNone/>
            </a:pPr>
            <a:r>
              <a:rPr lang="zh-CN" altLang="zh-CN" dirty="0" smtClean="0">
                <a:solidFill>
                  <a:srgbClr val="FF0000"/>
                </a:solidFill>
              </a:rPr>
              <a:t>注意</a:t>
            </a:r>
            <a:r>
              <a:rPr lang="zh-CN" altLang="en-US" dirty="0" smtClean="0">
                <a:solidFill>
                  <a:srgbClr val="FF0000"/>
                </a:solidFill>
              </a:rPr>
              <a:t>：</a:t>
            </a:r>
            <a:endParaRPr lang="en-US" altLang="zh-CN" dirty="0" smtClean="0">
              <a:solidFill>
                <a:srgbClr val="FF0000"/>
              </a:solidFill>
            </a:endParaRPr>
          </a:p>
          <a:p>
            <a:r>
              <a:rPr lang="zh-CN" altLang="zh-CN" dirty="0" smtClean="0"/>
              <a:t>如果</a:t>
            </a:r>
            <a:r>
              <a:rPr lang="zh-CN" altLang="zh-CN" dirty="0"/>
              <a:t>结尾没有加‘</a:t>
            </a:r>
            <a:r>
              <a:rPr lang="en-US" altLang="zh-CN" dirty="0"/>
              <a:t>\0</a:t>
            </a:r>
            <a:r>
              <a:rPr lang="zh-CN" altLang="zh-CN" dirty="0"/>
              <a:t>’就不能这样操作。而且其他类型</a:t>
            </a:r>
            <a:r>
              <a:rPr lang="zh-CN" altLang="zh-CN" dirty="0" smtClean="0"/>
              <a:t>数组不能</a:t>
            </a:r>
            <a:r>
              <a:rPr lang="zh-CN" altLang="en-US" dirty="0" smtClean="0"/>
              <a:t>访问数组名。</a:t>
            </a:r>
            <a:endParaRPr lang="en-US" altLang="zh-CN" dirty="0" smtClean="0"/>
          </a:p>
          <a:p>
            <a:r>
              <a:rPr lang="zh-CN" altLang="en-US" dirty="0" smtClean="0"/>
              <a:t>输出时遇到</a:t>
            </a:r>
            <a:r>
              <a:rPr lang="en-US" altLang="zh-CN" dirty="0" smtClean="0"/>
              <a:t>’\0’</a:t>
            </a:r>
            <a:r>
              <a:rPr lang="zh-CN" altLang="en-US" dirty="0" smtClean="0"/>
              <a:t>结束。</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标题 1"/>
          <p:cNvSpPr>
            <a:spLocks noGrp="1"/>
          </p:cNvSpPr>
          <p:nvPr>
            <p:ph type="title"/>
          </p:nvPr>
        </p:nvSpPr>
        <p:spPr>
          <a:xfrm>
            <a:off x="251520" y="418767"/>
            <a:ext cx="7637041" cy="685800"/>
          </a:xfrm>
        </p:spPr>
        <p:txBody>
          <a:bodyPr/>
          <a:lstStyle/>
          <a:p>
            <a:r>
              <a:rPr lang="en-US" altLang="zh-CN" b="1" dirty="0">
                <a:solidFill>
                  <a:srgbClr val="000000"/>
                </a:solidFill>
                <a:latin typeface="微软雅黑" panose="020B0503020204020204" pitchFamily="34" charset="-122"/>
                <a:ea typeface="微软雅黑" panose="020B0503020204020204" pitchFamily="34" charset="-122"/>
              </a:rPr>
              <a:t>3. </a:t>
            </a:r>
            <a:r>
              <a:rPr lang="zh-CN" altLang="en-US" b="1" dirty="0">
                <a:solidFill>
                  <a:srgbClr val="000000"/>
                </a:solidFill>
                <a:latin typeface="微软雅黑" panose="020B0503020204020204" pitchFamily="34" charset="-122"/>
                <a:ea typeface="微软雅黑" panose="020B0503020204020204" pitchFamily="34" charset="-122"/>
              </a:rPr>
              <a:t>主   要  内   容</a:t>
            </a:r>
            <a:r>
              <a:rPr lang="en-US" altLang="zh-CN" b="1" dirty="0" smtClean="0">
                <a:solidFill>
                  <a:srgbClr val="000000"/>
                </a:solidFill>
                <a:latin typeface="微软雅黑" panose="020B0503020204020204" pitchFamily="34" charset="-122"/>
                <a:ea typeface="微软雅黑" panose="020B0503020204020204" pitchFamily="34" charset="-122"/>
              </a:rPr>
              <a:t>-----</a:t>
            </a:r>
            <a:r>
              <a:rPr lang="zh-CN" altLang="en-US" b="1" dirty="0" smtClean="0">
                <a:solidFill>
                  <a:srgbClr val="FF0000"/>
                </a:solidFill>
              </a:rPr>
              <a:t>字符数组与字符串</a:t>
            </a:r>
            <a:endParaRPr lang="zh-CN" altLang="en-US" dirty="0"/>
          </a:p>
        </p:txBody>
      </p:sp>
      <p:sp>
        <p:nvSpPr>
          <p:cNvPr id="6" name="右箭头 5"/>
          <p:cNvSpPr/>
          <p:nvPr/>
        </p:nvSpPr>
        <p:spPr>
          <a:xfrm>
            <a:off x="3974446" y="2780928"/>
            <a:ext cx="957594"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932040" y="2617710"/>
            <a:ext cx="3661060" cy="954107"/>
          </a:xfrm>
          <a:prstGeom prst="rect">
            <a:avLst/>
          </a:prstGeom>
          <a:noFill/>
          <a:ln w="22225">
            <a:solidFill>
              <a:srgbClr val="FF0000"/>
            </a:solidFill>
          </a:ln>
        </p:spPr>
        <p:txBody>
          <a:bodyPr wrap="square" rtlCol="0">
            <a:spAutoFit/>
          </a:bodyPr>
          <a:lstStyle/>
          <a:p>
            <a:r>
              <a:rPr lang="en-US" altLang="zh-CN" sz="2800" dirty="0">
                <a:solidFill>
                  <a:schemeClr val="tx2">
                    <a:lumMod val="60000"/>
                    <a:lumOff val="40000"/>
                  </a:schemeClr>
                </a:solidFill>
              </a:rPr>
              <a:t>c</a:t>
            </a:r>
            <a:r>
              <a:rPr lang="en-US" altLang="zh-CN" sz="2800" dirty="0" smtClean="0">
                <a:solidFill>
                  <a:schemeClr val="tx2">
                    <a:lumMod val="60000"/>
                    <a:lumOff val="40000"/>
                  </a:schemeClr>
                </a:solidFill>
              </a:rPr>
              <a:t>har  name[5];</a:t>
            </a:r>
          </a:p>
          <a:p>
            <a:r>
              <a:rPr lang="en-US" altLang="zh-CN" sz="2800" dirty="0" err="1">
                <a:solidFill>
                  <a:schemeClr val="tx2">
                    <a:lumMod val="60000"/>
                    <a:lumOff val="40000"/>
                  </a:schemeClr>
                </a:solidFill>
              </a:rPr>
              <a:t>c</a:t>
            </a:r>
            <a:r>
              <a:rPr lang="en-US" altLang="zh-CN" sz="2800" dirty="0" err="1" smtClean="0">
                <a:solidFill>
                  <a:schemeClr val="tx2">
                    <a:lumMod val="60000"/>
                    <a:lumOff val="40000"/>
                  </a:schemeClr>
                </a:solidFill>
              </a:rPr>
              <a:t>in</a:t>
            </a:r>
            <a:r>
              <a:rPr lang="en-US" altLang="zh-CN" sz="2800" dirty="0" smtClean="0">
                <a:solidFill>
                  <a:schemeClr val="tx2">
                    <a:lumMod val="60000"/>
                    <a:lumOff val="40000"/>
                  </a:schemeClr>
                </a:solidFill>
              </a:rPr>
              <a:t>&gt;&gt;name;</a:t>
            </a:r>
          </a:p>
        </p:txBody>
      </p:sp>
    </p:spTree>
    <p:extLst>
      <p:ext uri="{BB962C8B-B14F-4D97-AF65-F5344CB8AC3E}">
        <p14:creationId xmlns:p14="http://schemas.microsoft.com/office/powerpoint/2010/main" val="22478696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占位符 3"/>
          <p:cNvSpPr>
            <a:spLocks noGrp="1"/>
          </p:cNvSpPr>
          <p:nvPr>
            <p:ph type="dt" sz="half" idx="10"/>
          </p:nvPr>
        </p:nvSpPr>
        <p:spPr/>
        <p:txBody>
          <a:bodyPr/>
          <a:lstStyle/>
          <a:p>
            <a:r>
              <a:rPr lang="zh-CN" altLang="en-US" dirty="0" smtClean="0"/>
              <a:t>网络与计算中心</a:t>
            </a:r>
            <a:endParaRPr lang="en-US" altLang="zh-CN" dirty="0" smtClean="0"/>
          </a:p>
        </p:txBody>
      </p:sp>
      <p:sp>
        <p:nvSpPr>
          <p:cNvPr id="9218" name="Rectangle 2"/>
          <p:cNvSpPr>
            <a:spLocks noGrp="1" noChangeArrowheads="1"/>
          </p:cNvSpPr>
          <p:nvPr>
            <p:ph type="title"/>
          </p:nvPr>
        </p:nvSpPr>
        <p:spPr/>
        <p:txBody>
          <a:bodyPr/>
          <a:lstStyle/>
          <a:p>
            <a:r>
              <a:rPr lang="zh-CN" altLang="en-US" b="1" dirty="0" smtClean="0">
                <a:latin typeface="华文隶书" pitchFamily="2" charset="-122"/>
                <a:ea typeface="华文隶书" pitchFamily="2" charset="-122"/>
              </a:rPr>
              <a:t>第</a:t>
            </a:r>
            <a:r>
              <a:rPr lang="en-US" altLang="zh-CN" b="1" dirty="0" smtClean="0">
                <a:latin typeface="华文隶书" pitchFamily="2" charset="-122"/>
                <a:ea typeface="华文隶书" pitchFamily="2" charset="-122"/>
              </a:rPr>
              <a:t>1</a:t>
            </a:r>
            <a:r>
              <a:rPr lang="zh-CN" altLang="en-US" b="1" dirty="0" smtClean="0">
                <a:latin typeface="华文隶书" pitchFamily="2" charset="-122"/>
                <a:ea typeface="华文隶书" pitchFamily="2" charset="-122"/>
              </a:rPr>
              <a:t>章  计算机基础知识</a:t>
            </a:r>
            <a:r>
              <a:rPr lang="zh-CN" altLang="en-US" b="1" dirty="0" smtClean="0">
                <a:ea typeface="宋体" charset="-122"/>
              </a:rPr>
              <a:t> </a:t>
            </a:r>
            <a:endParaRPr lang="en-US" altLang="zh-CN" b="1" dirty="0">
              <a:ea typeface="宋体" charset="-122"/>
            </a:endParaRPr>
          </a:p>
        </p:txBody>
      </p:sp>
      <p:sp>
        <p:nvSpPr>
          <p:cNvPr id="9219" name="AutoShape 3"/>
          <p:cNvSpPr>
            <a:spLocks noChangeArrowheads="1"/>
          </p:cNvSpPr>
          <p:nvPr/>
        </p:nvSpPr>
        <p:spPr bwMode="gray">
          <a:xfrm>
            <a:off x="2667000" y="2209800"/>
            <a:ext cx="4343400" cy="457200"/>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rgbClr val="F8F8F8"/>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9220" name="AutoShape 4"/>
          <p:cNvSpPr>
            <a:spLocks noChangeArrowheads="1"/>
          </p:cNvSpPr>
          <p:nvPr/>
        </p:nvSpPr>
        <p:spPr bwMode="gray">
          <a:xfrm>
            <a:off x="2286000" y="2090738"/>
            <a:ext cx="685800" cy="685800"/>
          </a:xfrm>
          <a:prstGeom prst="diamond">
            <a:avLst/>
          </a:prstGeom>
          <a:solidFill>
            <a:schemeClr val="accent2"/>
          </a:solidFill>
          <a:ln w="25400" algn="ctr">
            <a:solidFill>
              <a:srgbClr val="F8F8F8"/>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9221" name="Text Box 5"/>
          <p:cNvSpPr txBox="1">
            <a:spLocks noChangeArrowheads="1"/>
          </p:cNvSpPr>
          <p:nvPr/>
        </p:nvSpPr>
        <p:spPr bwMode="gray">
          <a:xfrm>
            <a:off x="2888916" y="2265363"/>
            <a:ext cx="3429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b="1" dirty="0" smtClean="0">
                <a:solidFill>
                  <a:srgbClr val="000000"/>
                </a:solidFill>
                <a:latin typeface="微软雅黑" panose="020B0503020204020204" pitchFamily="34" charset="-122"/>
                <a:ea typeface="微软雅黑" panose="020B0503020204020204" pitchFamily="34" charset="-122"/>
              </a:rPr>
              <a:t>本  章  概  述</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9222" name="Text Box 6"/>
          <p:cNvSpPr txBox="1">
            <a:spLocks noChangeArrowheads="1"/>
          </p:cNvSpPr>
          <p:nvPr/>
        </p:nvSpPr>
        <p:spPr bwMode="gray">
          <a:xfrm>
            <a:off x="2439988" y="218916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a:solidFill>
                  <a:srgbClr val="F8F8F8"/>
                </a:solidFill>
                <a:ea typeface="宋体" charset="-122"/>
              </a:rPr>
              <a:t>1</a:t>
            </a:r>
          </a:p>
        </p:txBody>
      </p:sp>
      <p:sp>
        <p:nvSpPr>
          <p:cNvPr id="9223" name="AutoShape 7"/>
          <p:cNvSpPr>
            <a:spLocks noChangeArrowheads="1"/>
          </p:cNvSpPr>
          <p:nvPr/>
        </p:nvSpPr>
        <p:spPr bwMode="gray">
          <a:xfrm>
            <a:off x="2667000" y="3048000"/>
            <a:ext cx="4343400" cy="457200"/>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rgbClr val="F8F8F8"/>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9224" name="AutoShape 8"/>
          <p:cNvSpPr>
            <a:spLocks noChangeArrowheads="1"/>
          </p:cNvSpPr>
          <p:nvPr/>
        </p:nvSpPr>
        <p:spPr bwMode="ltGray">
          <a:xfrm>
            <a:off x="2286000" y="2928938"/>
            <a:ext cx="685800" cy="685800"/>
          </a:xfrm>
          <a:prstGeom prst="diamond">
            <a:avLst/>
          </a:prstGeom>
          <a:solidFill>
            <a:schemeClr val="accent1"/>
          </a:solidFill>
          <a:ln w="25400" algn="ctr">
            <a:solidFill>
              <a:srgbClr val="F8F8F8"/>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9225" name="Text Box 9"/>
          <p:cNvSpPr txBox="1">
            <a:spLocks noChangeArrowheads="1"/>
          </p:cNvSpPr>
          <p:nvPr/>
        </p:nvSpPr>
        <p:spPr bwMode="gray">
          <a:xfrm>
            <a:off x="2895600" y="3103563"/>
            <a:ext cx="3429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b="1" dirty="0" smtClean="0">
                <a:solidFill>
                  <a:srgbClr val="000000"/>
                </a:solidFill>
                <a:latin typeface="微软雅黑" panose="020B0503020204020204" pitchFamily="34" charset="-122"/>
                <a:ea typeface="微软雅黑" panose="020B0503020204020204" pitchFamily="34" charset="-122"/>
              </a:rPr>
              <a:t>学  习  目  标</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9226" name="Text Box 10"/>
          <p:cNvSpPr txBox="1">
            <a:spLocks noChangeArrowheads="1"/>
          </p:cNvSpPr>
          <p:nvPr/>
        </p:nvSpPr>
        <p:spPr bwMode="gray">
          <a:xfrm>
            <a:off x="2439988" y="302736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rgbClr val="F8F8F8"/>
                </a:solidFill>
                <a:ea typeface="宋体" charset="-122"/>
              </a:rPr>
              <a:t>2</a:t>
            </a:r>
          </a:p>
        </p:txBody>
      </p:sp>
      <p:sp>
        <p:nvSpPr>
          <p:cNvPr id="9227" name="AutoShape 11"/>
          <p:cNvSpPr>
            <a:spLocks noChangeArrowheads="1"/>
          </p:cNvSpPr>
          <p:nvPr/>
        </p:nvSpPr>
        <p:spPr bwMode="gray">
          <a:xfrm>
            <a:off x="2667000" y="3886200"/>
            <a:ext cx="4343400" cy="457200"/>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rgbClr val="F8F8F8"/>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9228" name="AutoShape 12"/>
          <p:cNvSpPr>
            <a:spLocks noChangeArrowheads="1"/>
          </p:cNvSpPr>
          <p:nvPr/>
        </p:nvSpPr>
        <p:spPr bwMode="gray">
          <a:xfrm>
            <a:off x="2286000" y="3767138"/>
            <a:ext cx="685800" cy="685800"/>
          </a:xfrm>
          <a:prstGeom prst="diamond">
            <a:avLst/>
          </a:prstGeom>
          <a:solidFill>
            <a:schemeClr val="hlink"/>
          </a:solidFill>
          <a:ln w="25400" algn="ctr">
            <a:solidFill>
              <a:srgbClr val="F8F8F8"/>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9229" name="Text Box 13"/>
          <p:cNvSpPr txBox="1">
            <a:spLocks noChangeArrowheads="1"/>
          </p:cNvSpPr>
          <p:nvPr/>
        </p:nvSpPr>
        <p:spPr bwMode="gray">
          <a:xfrm>
            <a:off x="2794000" y="3910807"/>
            <a:ext cx="3429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b="1" dirty="0" smtClean="0">
                <a:solidFill>
                  <a:srgbClr val="000000"/>
                </a:solidFill>
                <a:latin typeface="微软雅黑" panose="020B0503020204020204" pitchFamily="34" charset="-122"/>
                <a:ea typeface="微软雅黑" panose="020B0503020204020204" pitchFamily="34" charset="-122"/>
              </a:rPr>
              <a:t>主   要  内   容</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9230" name="Text Box 14"/>
          <p:cNvSpPr txBox="1">
            <a:spLocks noChangeArrowheads="1"/>
          </p:cNvSpPr>
          <p:nvPr/>
        </p:nvSpPr>
        <p:spPr bwMode="gray">
          <a:xfrm>
            <a:off x="2439988" y="386556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rgbClr val="F8F8F8"/>
                </a:solidFill>
                <a:ea typeface="宋体" charset="-122"/>
              </a:rPr>
              <a:t>3</a:t>
            </a:r>
          </a:p>
        </p:txBody>
      </p:sp>
      <p:sp>
        <p:nvSpPr>
          <p:cNvPr id="9231" name="AutoShape 15"/>
          <p:cNvSpPr>
            <a:spLocks noChangeArrowheads="1"/>
          </p:cNvSpPr>
          <p:nvPr/>
        </p:nvSpPr>
        <p:spPr bwMode="gray">
          <a:xfrm>
            <a:off x="2667000" y="4800600"/>
            <a:ext cx="4343400" cy="457200"/>
          </a:xfrm>
          <a:prstGeom prst="roundRect">
            <a:avLst>
              <a:gd name="adj"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rgbClr val="F8F8F8"/>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9232" name="AutoShape 16"/>
          <p:cNvSpPr>
            <a:spLocks noChangeArrowheads="1"/>
          </p:cNvSpPr>
          <p:nvPr/>
        </p:nvSpPr>
        <p:spPr bwMode="gray">
          <a:xfrm>
            <a:off x="2286000" y="4681538"/>
            <a:ext cx="685800" cy="685800"/>
          </a:xfrm>
          <a:prstGeom prst="diamond">
            <a:avLst/>
          </a:prstGeom>
          <a:solidFill>
            <a:schemeClr val="folHlink"/>
          </a:solidFill>
          <a:ln w="25400" algn="ctr">
            <a:solidFill>
              <a:srgbClr val="F8F8F8"/>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9233" name="Text Box 17"/>
          <p:cNvSpPr txBox="1">
            <a:spLocks noChangeArrowheads="1"/>
          </p:cNvSpPr>
          <p:nvPr/>
        </p:nvSpPr>
        <p:spPr bwMode="gray">
          <a:xfrm>
            <a:off x="2895600" y="4856163"/>
            <a:ext cx="3429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b="1" dirty="0">
                <a:solidFill>
                  <a:srgbClr val="000000"/>
                </a:solidFill>
                <a:latin typeface="微软雅黑" panose="020B0503020204020204" pitchFamily="34" charset="-122"/>
                <a:ea typeface="微软雅黑" panose="020B0503020204020204" pitchFamily="34" charset="-122"/>
              </a:rPr>
              <a:t>本 </a:t>
            </a:r>
            <a:r>
              <a:rPr lang="zh-CN" altLang="en-US" b="1" dirty="0" smtClean="0">
                <a:solidFill>
                  <a:srgbClr val="000000"/>
                </a:solidFill>
                <a:latin typeface="微软雅黑" panose="020B0503020204020204" pitchFamily="34" charset="-122"/>
                <a:ea typeface="微软雅黑" panose="020B0503020204020204" pitchFamily="34" charset="-122"/>
              </a:rPr>
              <a:t> 章  小   结</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9234" name="Text Box 18"/>
          <p:cNvSpPr txBox="1">
            <a:spLocks noChangeArrowheads="1"/>
          </p:cNvSpPr>
          <p:nvPr/>
        </p:nvSpPr>
        <p:spPr bwMode="gray">
          <a:xfrm>
            <a:off x="2439988" y="477996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rgbClr val="F8F8F8"/>
                </a:solidFill>
                <a:ea typeface="宋体" charset="-122"/>
              </a:rPr>
              <a:t>4</a:t>
            </a:r>
            <a:endParaRPr lang="en-US" altLang="zh-CN" sz="2400" dirty="0">
              <a:solidFill>
                <a:srgbClr val="F8F8F8"/>
              </a:solidFill>
              <a:ea typeface="宋体"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字符串的输入</a:t>
            </a:r>
            <a:endParaRPr lang="zh-CN" altLang="en-US" b="1" dirty="0">
              <a:solidFill>
                <a:srgbClr val="FF0000"/>
              </a:solidFill>
            </a:endParaRPr>
          </a:p>
        </p:txBody>
      </p:sp>
      <p:sp>
        <p:nvSpPr>
          <p:cNvPr id="3" name="内容占位符 2"/>
          <p:cNvSpPr>
            <a:spLocks noGrp="1"/>
          </p:cNvSpPr>
          <p:nvPr>
            <p:ph idx="1"/>
          </p:nvPr>
        </p:nvSpPr>
        <p:spPr/>
        <p:txBody>
          <a:bodyPr/>
          <a:lstStyle/>
          <a:p>
            <a:r>
              <a:rPr lang="zh-CN" altLang="zh-CN" dirty="0"/>
              <a:t>系统提供</a:t>
            </a:r>
            <a:r>
              <a:rPr lang="zh-CN" altLang="zh-CN" dirty="0" smtClean="0"/>
              <a:t>的</a:t>
            </a:r>
            <a:r>
              <a:rPr lang="zh-CN" altLang="en-US" dirty="0" smtClean="0"/>
              <a:t>字符串输入</a:t>
            </a:r>
            <a:r>
              <a:rPr lang="zh-CN" altLang="zh-CN" dirty="0" smtClean="0"/>
              <a:t>函数</a:t>
            </a:r>
            <a:r>
              <a:rPr lang="en-US" altLang="zh-CN" dirty="0"/>
              <a:t>:</a:t>
            </a:r>
            <a:endParaRPr lang="zh-CN" altLang="zh-CN" dirty="0"/>
          </a:p>
          <a:p>
            <a:pPr marL="0" indent="0">
              <a:buNone/>
            </a:pPr>
            <a:r>
              <a:rPr lang="en-US" altLang="zh-CN" b="1" dirty="0" smtClean="0"/>
              <a:t>   </a:t>
            </a:r>
            <a:r>
              <a:rPr lang="en-US" altLang="zh-CN" b="1" dirty="0" err="1" smtClean="0"/>
              <a:t>cin.getline</a:t>
            </a:r>
            <a:r>
              <a:rPr lang="en-US" altLang="zh-CN" b="1" dirty="0"/>
              <a:t>(</a:t>
            </a:r>
            <a:r>
              <a:rPr lang="zh-CN" altLang="zh-CN" b="1" dirty="0"/>
              <a:t>字符数组名</a:t>
            </a:r>
            <a:r>
              <a:rPr lang="en-US" altLang="zh-CN" b="1" dirty="0"/>
              <a:t>,</a:t>
            </a:r>
            <a:r>
              <a:rPr lang="zh-CN" altLang="zh-CN" b="1" dirty="0"/>
              <a:t>接收字符的最多数目</a:t>
            </a:r>
            <a:r>
              <a:rPr lang="en-US" altLang="zh-CN" b="1" dirty="0"/>
              <a:t>)</a:t>
            </a:r>
            <a:r>
              <a:rPr lang="zh-CN" altLang="zh-CN" dirty="0"/>
              <a:t>。</a:t>
            </a:r>
          </a:p>
          <a:p>
            <a:pPr marL="0" indent="0">
              <a:buNone/>
            </a:pPr>
            <a:r>
              <a:rPr lang="en-US" altLang="zh-CN" dirty="0" smtClean="0"/>
              <a:t>    </a:t>
            </a:r>
            <a:r>
              <a:rPr lang="en-US" altLang="zh-CN" dirty="0" err="1" smtClean="0"/>
              <a:t>cin.getline</a:t>
            </a:r>
            <a:r>
              <a:rPr lang="en-US" altLang="zh-CN" dirty="0"/>
              <a:t>( )</a:t>
            </a:r>
            <a:r>
              <a:rPr lang="zh-CN" altLang="zh-CN" dirty="0"/>
              <a:t>以回车作为结束，在此之前输入的</a:t>
            </a:r>
            <a:r>
              <a:rPr lang="zh-CN" altLang="zh-CN" dirty="0" smtClean="0"/>
              <a:t>所</a:t>
            </a:r>
            <a:r>
              <a:rPr lang="en-US" altLang="zh-CN" dirty="0" smtClean="0"/>
              <a:t>  </a:t>
            </a:r>
          </a:p>
          <a:p>
            <a:pPr marL="0" indent="0">
              <a:buNone/>
            </a:pPr>
            <a:r>
              <a:rPr lang="en-US" altLang="zh-CN" dirty="0"/>
              <a:t> </a:t>
            </a:r>
            <a:r>
              <a:rPr lang="en-US" altLang="zh-CN" dirty="0" smtClean="0"/>
              <a:t>    </a:t>
            </a:r>
            <a:r>
              <a:rPr lang="zh-CN" altLang="zh-CN" dirty="0" smtClean="0"/>
              <a:t>有</a:t>
            </a:r>
            <a:r>
              <a:rPr lang="zh-CN" altLang="zh-CN" dirty="0"/>
              <a:t>字符都会放入字符数组中。</a:t>
            </a:r>
          </a:p>
          <a:p>
            <a:r>
              <a:rPr lang="en-US" altLang="zh-CN" dirty="0" err="1" smtClean="0"/>
              <a:t>cin</a:t>
            </a:r>
            <a:r>
              <a:rPr lang="en-US" altLang="zh-CN" dirty="0" smtClean="0"/>
              <a:t>&gt;&gt;</a:t>
            </a:r>
            <a:r>
              <a:rPr lang="zh-CN" altLang="en-US" dirty="0" smtClean="0"/>
              <a:t>数组名；</a:t>
            </a:r>
            <a:endParaRPr lang="en-US" altLang="zh-CN" dirty="0" smtClean="0"/>
          </a:p>
          <a:p>
            <a:pPr marL="0" indent="0">
              <a:buNone/>
            </a:pPr>
            <a:r>
              <a:rPr lang="zh-CN" altLang="en-US" b="1" dirty="0" smtClean="0">
                <a:solidFill>
                  <a:srgbClr val="FF0000"/>
                </a:solidFill>
              </a:rPr>
              <a:t>注意两者的区别：</a:t>
            </a:r>
            <a:endParaRPr lang="en-US" altLang="zh-CN" b="1" dirty="0" smtClean="0">
              <a:solidFill>
                <a:srgbClr val="FF0000"/>
              </a:solidFill>
            </a:endParaRPr>
          </a:p>
          <a:p>
            <a:r>
              <a:rPr lang="en-US" altLang="zh-CN" dirty="0" err="1"/>
              <a:t>cin</a:t>
            </a:r>
            <a:r>
              <a:rPr lang="en-US" altLang="zh-CN" dirty="0"/>
              <a:t>&gt;&gt;</a:t>
            </a:r>
            <a:r>
              <a:rPr lang="en-US" altLang="zh-CN" dirty="0" err="1"/>
              <a:t>str</a:t>
            </a:r>
            <a:r>
              <a:rPr lang="en-US" altLang="zh-CN" dirty="0"/>
              <a:t> </a:t>
            </a:r>
            <a:r>
              <a:rPr lang="zh-CN" altLang="zh-CN" dirty="0"/>
              <a:t>输入时遇到</a:t>
            </a:r>
            <a:r>
              <a:rPr lang="zh-CN" altLang="zh-CN" dirty="0" smtClean="0"/>
              <a:t>空格</a:t>
            </a:r>
            <a:r>
              <a:rPr lang="zh-CN" altLang="en-US" dirty="0" smtClean="0"/>
              <a:t>，</a:t>
            </a:r>
            <a:r>
              <a:rPr lang="en-US" altLang="zh-CN" dirty="0" smtClean="0"/>
              <a:t>Tab</a:t>
            </a:r>
            <a:r>
              <a:rPr lang="zh-CN" altLang="en-US" dirty="0" smtClean="0"/>
              <a:t>键和回车键</a:t>
            </a:r>
            <a:r>
              <a:rPr lang="zh-CN" altLang="zh-CN" dirty="0" smtClean="0"/>
              <a:t>停止</a:t>
            </a:r>
            <a:r>
              <a:rPr lang="zh-CN" altLang="zh-CN" dirty="0"/>
              <a:t>，而使用</a:t>
            </a:r>
            <a:r>
              <a:rPr lang="en-US" altLang="zh-CN" dirty="0" err="1"/>
              <a:t>cin.getline</a:t>
            </a:r>
            <a:r>
              <a:rPr lang="en-US" altLang="zh-CN" dirty="0"/>
              <a:t>( )</a:t>
            </a:r>
            <a:r>
              <a:rPr lang="zh-CN" altLang="zh-CN" dirty="0"/>
              <a:t>输入时只有遇到回车才停止。</a:t>
            </a:r>
          </a:p>
          <a:p>
            <a:pPr marL="0" indent="0">
              <a:buNone/>
            </a:pP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40795141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24744"/>
            <a:ext cx="8229600" cy="5112568"/>
          </a:xfrm>
        </p:spPr>
        <p:txBody>
          <a:bodyPr/>
          <a:lstStyle/>
          <a:p>
            <a:pPr marL="0" indent="0">
              <a:buNone/>
            </a:pPr>
            <a:r>
              <a:rPr lang="zh-CN" altLang="zh-CN" dirty="0"/>
              <a:t>【</a:t>
            </a:r>
            <a:r>
              <a:rPr lang="zh-CN" altLang="zh-CN" b="1" dirty="0"/>
              <a:t>例</a:t>
            </a:r>
            <a:r>
              <a:rPr lang="en-US" altLang="zh-CN" b="1" dirty="0"/>
              <a:t>5.5</a:t>
            </a:r>
            <a:r>
              <a:rPr lang="zh-CN" altLang="zh-CN" dirty="0"/>
              <a:t>】 输入一行字符，统计其中有多少个单词。（单词间以空格分隔，例如：输入</a:t>
            </a:r>
            <a:r>
              <a:rPr lang="en-US" altLang="zh-CN" dirty="0"/>
              <a:t>"I am a boy."</a:t>
            </a:r>
            <a:r>
              <a:rPr lang="zh-CN" altLang="zh-CN" dirty="0"/>
              <a:t>，有</a:t>
            </a:r>
            <a:r>
              <a:rPr lang="en-US" altLang="zh-CN" dirty="0"/>
              <a:t>4</a:t>
            </a:r>
            <a:r>
              <a:rPr lang="zh-CN" altLang="zh-CN" dirty="0"/>
              <a:t>个单词。）</a:t>
            </a:r>
          </a:p>
          <a:p>
            <a:pPr marL="0" indent="0">
              <a:buNone/>
            </a:pPr>
            <a:r>
              <a:rPr lang="zh-CN" altLang="en-US" dirty="0" smtClean="0">
                <a:solidFill>
                  <a:srgbClr val="FF0000"/>
                </a:solidFill>
              </a:rPr>
              <a:t>算法思想：</a:t>
            </a:r>
            <a:endParaRPr lang="en-US" altLang="zh-CN" dirty="0" smtClean="0">
              <a:solidFill>
                <a:srgbClr val="FF0000"/>
              </a:solidFill>
            </a:endParaRPr>
          </a:p>
          <a:p>
            <a:r>
              <a:rPr lang="zh-CN" altLang="zh-CN" dirty="0"/>
              <a:t>单词的数目由空格出现的次数决定，但连续出现的空格记为出现一次；一行开头的空格不算。因此应逐个检测每一个字符是否为空格。但单词数是否加</a:t>
            </a:r>
            <a:r>
              <a:rPr lang="en-US" altLang="zh-CN" dirty="0"/>
              <a:t>1</a:t>
            </a:r>
            <a:r>
              <a:rPr lang="zh-CN" altLang="zh-CN" dirty="0"/>
              <a:t>，必须判断前后两个字符。判断每一字符时通过状态变量记录他是否空格，那么在判断下一字符时，可通过状态变量（</a:t>
            </a:r>
            <a:r>
              <a:rPr lang="en-US" altLang="zh-CN" dirty="0"/>
              <a:t>word</a:t>
            </a:r>
            <a:r>
              <a:rPr lang="zh-CN" altLang="zh-CN" dirty="0"/>
              <a:t>）的值知道前一字符的情况</a:t>
            </a:r>
            <a:r>
              <a:rPr lang="zh-CN" altLang="zh-CN" dirty="0" smtClean="0"/>
              <a:t>。</a:t>
            </a:r>
            <a:endParaRPr lang="zh-CN" altLang="zh-CN"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标题 4"/>
          <p:cNvSpPr>
            <a:spLocks noGrp="1"/>
          </p:cNvSpPr>
          <p:nvPr>
            <p:ph type="title"/>
          </p:nvPr>
        </p:nvSpPr>
        <p:spPr/>
        <p:txBody>
          <a:bodyPr/>
          <a:lstStyle/>
          <a:p>
            <a:r>
              <a:rPr lang="zh-CN" altLang="en-US" b="1" dirty="0" smtClean="0">
                <a:solidFill>
                  <a:srgbClr val="FF0000"/>
                </a:solidFill>
              </a:rPr>
              <a:t>字符数组举例</a:t>
            </a:r>
            <a:endParaRPr lang="zh-CN" altLang="en-US" b="1" dirty="0">
              <a:solidFill>
                <a:srgbClr val="FF0000"/>
              </a:solidFill>
            </a:endParaRPr>
          </a:p>
        </p:txBody>
      </p:sp>
    </p:spTree>
    <p:extLst>
      <p:ext uri="{BB962C8B-B14F-4D97-AF65-F5344CB8AC3E}">
        <p14:creationId xmlns:p14="http://schemas.microsoft.com/office/powerpoint/2010/main" val="5442427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统计单词数程序的关键代码</a:t>
            </a:r>
            <a:endParaRPr lang="zh-CN" altLang="en-US" b="1" dirty="0">
              <a:solidFill>
                <a:srgbClr val="FF0000"/>
              </a:solidFill>
            </a:endParaRPr>
          </a:p>
        </p:txBody>
      </p:sp>
      <p:sp>
        <p:nvSpPr>
          <p:cNvPr id="3" name="内容占位符 2"/>
          <p:cNvSpPr>
            <a:spLocks noGrp="1"/>
          </p:cNvSpPr>
          <p:nvPr>
            <p:ph idx="1"/>
          </p:nvPr>
        </p:nvSpPr>
        <p:spPr>
          <a:xfrm>
            <a:off x="827584" y="1524000"/>
            <a:ext cx="7704856" cy="4602163"/>
          </a:xfrm>
          <a:ln w="25400">
            <a:solidFill>
              <a:srgbClr val="FF0000"/>
            </a:solidFill>
          </a:ln>
        </p:spPr>
        <p:txBody>
          <a:bodyPr/>
          <a:lstStyle/>
          <a:p>
            <a:pPr marL="0" indent="0">
              <a:buNone/>
            </a:pPr>
            <a:r>
              <a:rPr lang="en-US" altLang="zh-CN" dirty="0"/>
              <a:t> </a:t>
            </a:r>
            <a:r>
              <a:rPr lang="en-US" altLang="zh-CN" dirty="0" err="1"/>
              <a:t>cin.getline</a:t>
            </a:r>
            <a:r>
              <a:rPr lang="en-US" altLang="zh-CN" dirty="0"/>
              <a:t>(string,100); </a:t>
            </a:r>
            <a:endParaRPr lang="zh-CN" altLang="zh-CN" dirty="0"/>
          </a:p>
          <a:p>
            <a:pPr marL="0" indent="0">
              <a:buNone/>
            </a:pPr>
            <a:r>
              <a:rPr lang="en-US" altLang="zh-CN" dirty="0"/>
              <a:t> for(i=0; </a:t>
            </a:r>
            <a:r>
              <a:rPr lang="en-US" altLang="zh-CN" b="1" dirty="0">
                <a:solidFill>
                  <a:srgbClr val="FF0000"/>
                </a:solidFill>
              </a:rPr>
              <a:t>string[i]!='\0'; </a:t>
            </a:r>
            <a:r>
              <a:rPr lang="en-US" altLang="zh-CN" dirty="0"/>
              <a:t>i++) </a:t>
            </a:r>
            <a:endParaRPr lang="zh-CN" altLang="zh-CN" dirty="0"/>
          </a:p>
          <a:p>
            <a:pPr marL="0" indent="0">
              <a:buNone/>
            </a:pPr>
            <a:r>
              <a:rPr lang="en-US" altLang="zh-CN" dirty="0"/>
              <a:t> if(string[i]==' ')  </a:t>
            </a:r>
            <a:endParaRPr lang="zh-CN" altLang="zh-CN" dirty="0"/>
          </a:p>
          <a:p>
            <a:pPr marL="0" indent="0">
              <a:buNone/>
            </a:pPr>
            <a:r>
              <a:rPr lang="en-US" altLang="zh-CN" dirty="0"/>
              <a:t>	 word=0;          </a:t>
            </a:r>
            <a:endParaRPr lang="zh-CN" altLang="zh-CN" dirty="0"/>
          </a:p>
          <a:p>
            <a:pPr marL="0" indent="0">
              <a:buNone/>
            </a:pPr>
            <a:r>
              <a:rPr lang="en-US" altLang="zh-CN" dirty="0"/>
              <a:t>else if(word==0) </a:t>
            </a:r>
            <a:endParaRPr lang="zh-CN" altLang="zh-CN" dirty="0"/>
          </a:p>
          <a:p>
            <a:pPr marL="0" indent="0">
              <a:buNone/>
            </a:pPr>
            <a:r>
              <a:rPr lang="en-US" altLang="zh-CN" dirty="0"/>
              <a:t>{</a:t>
            </a:r>
            <a:endParaRPr lang="zh-CN" altLang="zh-CN" dirty="0"/>
          </a:p>
          <a:p>
            <a:pPr marL="0" indent="0">
              <a:buNone/>
            </a:pPr>
            <a:r>
              <a:rPr lang="en-US" altLang="zh-CN" dirty="0"/>
              <a:t>  word=1;  </a:t>
            </a:r>
            <a:r>
              <a:rPr lang="en-US" altLang="zh-CN" dirty="0" err="1"/>
              <a:t>num</a:t>
            </a:r>
            <a:r>
              <a:rPr lang="en-US" altLang="zh-CN" dirty="0"/>
              <a:t>++;      </a:t>
            </a:r>
            <a:endParaRPr lang="zh-CN" altLang="zh-CN" dirty="0"/>
          </a:p>
          <a:p>
            <a:pPr marL="0" indent="0">
              <a:buNone/>
            </a:pPr>
            <a:r>
              <a:rPr lang="en-US" altLang="zh-CN" dirty="0"/>
              <a:t>}</a:t>
            </a:r>
            <a:endParaRPr lang="zh-CN" altLang="zh-CN" dirty="0"/>
          </a:p>
          <a:p>
            <a:pPr marL="0" indent="0">
              <a:buNone/>
            </a:pPr>
            <a:r>
              <a:rPr lang="en-US" altLang="zh-CN" dirty="0" smtClean="0"/>
              <a:t>//</a:t>
            </a:r>
            <a:r>
              <a:rPr lang="zh-CN" altLang="en-US" dirty="0" smtClean="0"/>
              <a:t>循环结束后，</a:t>
            </a:r>
            <a:r>
              <a:rPr lang="en-US" altLang="zh-CN" dirty="0" err="1" smtClean="0"/>
              <a:t>num</a:t>
            </a:r>
            <a:r>
              <a:rPr lang="zh-CN" altLang="en-US" dirty="0" smtClean="0"/>
              <a:t>是统计结果。</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16724425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FF0000"/>
                </a:solidFill>
              </a:rPr>
              <a:t>字符数组举例</a:t>
            </a:r>
            <a:endParaRPr lang="zh-CN" altLang="en-US" dirty="0"/>
          </a:p>
        </p:txBody>
      </p:sp>
      <p:sp>
        <p:nvSpPr>
          <p:cNvPr id="3" name="内容占位符 2"/>
          <p:cNvSpPr>
            <a:spLocks noGrp="1"/>
          </p:cNvSpPr>
          <p:nvPr>
            <p:ph idx="1"/>
          </p:nvPr>
        </p:nvSpPr>
        <p:spPr>
          <a:ln w="22225">
            <a:solidFill>
              <a:srgbClr val="FF0000"/>
            </a:solidFill>
          </a:ln>
        </p:spPr>
        <p:txBody>
          <a:bodyPr/>
          <a:lstStyle/>
          <a:p>
            <a:pPr marL="0" indent="0">
              <a:buNone/>
            </a:pPr>
            <a:r>
              <a:rPr lang="zh-CN" altLang="en-US" dirty="0"/>
              <a:t>通过本例需掌握</a:t>
            </a:r>
            <a:r>
              <a:rPr lang="zh-CN" altLang="en-US" dirty="0" smtClean="0"/>
              <a:t>的</a:t>
            </a:r>
            <a:r>
              <a:rPr lang="zh-CN" altLang="en-US" dirty="0"/>
              <a:t>要点</a:t>
            </a:r>
            <a:r>
              <a:rPr lang="zh-CN" altLang="en-US" dirty="0" smtClean="0"/>
              <a:t>：</a:t>
            </a:r>
            <a:endParaRPr lang="en-US" altLang="zh-CN" dirty="0"/>
          </a:p>
          <a:p>
            <a:r>
              <a:rPr lang="zh-CN" altLang="en-US" dirty="0"/>
              <a:t>字符数组的定义与赋值</a:t>
            </a:r>
            <a:endParaRPr lang="en-US" altLang="zh-CN" dirty="0"/>
          </a:p>
          <a:p>
            <a:r>
              <a:rPr lang="zh-CN" altLang="en-US" dirty="0"/>
              <a:t>字符数组的使用，循环控制条件的使用</a:t>
            </a:r>
            <a:r>
              <a:rPr lang="en-US" altLang="zh-CN" dirty="0"/>
              <a:t>string[i])!=‘\0’</a:t>
            </a:r>
            <a:r>
              <a:rPr lang="zh-CN" altLang="zh-CN" dirty="0"/>
              <a:t>。</a:t>
            </a:r>
            <a:r>
              <a:rPr lang="zh-CN" altLang="en-US" dirty="0"/>
              <a:t>掌握</a:t>
            </a:r>
            <a:r>
              <a:rPr lang="en-US" altLang="zh-CN" dirty="0"/>
              <a:t>’\0’</a:t>
            </a:r>
            <a:r>
              <a:rPr lang="zh-CN" altLang="en-US" dirty="0"/>
              <a:t>的意义。</a:t>
            </a:r>
            <a:endParaRPr lang="en-US" altLang="zh-CN" dirty="0"/>
          </a:p>
          <a:p>
            <a:r>
              <a:rPr lang="zh-CN" altLang="en-US" dirty="0"/>
              <a:t>本题体现的算法</a:t>
            </a:r>
            <a:r>
              <a:rPr lang="zh-CN" altLang="en-US" dirty="0" smtClean="0"/>
              <a:t>思想，掌握状态变量的作用并灵活使用。</a:t>
            </a:r>
            <a:endParaRPr lang="zh-CN" altLang="zh-CN" dirty="0"/>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33239437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000000"/>
                </a:solidFill>
                <a:latin typeface="微软雅黑" panose="020B0503020204020204" pitchFamily="34" charset="-122"/>
                <a:ea typeface="微软雅黑" panose="020B0503020204020204" pitchFamily="34" charset="-122"/>
              </a:rPr>
              <a:t>3. </a:t>
            </a:r>
            <a:r>
              <a:rPr lang="zh-CN" altLang="en-US" b="1" dirty="0">
                <a:solidFill>
                  <a:srgbClr val="000000"/>
                </a:solidFill>
                <a:latin typeface="微软雅黑" panose="020B0503020204020204" pitchFamily="34" charset="-122"/>
                <a:ea typeface="微软雅黑" panose="020B0503020204020204" pitchFamily="34" charset="-122"/>
              </a:rPr>
              <a:t>主   要  内   容</a:t>
            </a:r>
            <a:r>
              <a:rPr lang="en-US" altLang="zh-CN" b="1" dirty="0" smtClean="0">
                <a:solidFill>
                  <a:srgbClr val="000000"/>
                </a:solidFill>
                <a:latin typeface="微软雅黑" panose="020B0503020204020204" pitchFamily="34" charset="-122"/>
                <a:ea typeface="微软雅黑" panose="020B0503020204020204" pitchFamily="34" charset="-122"/>
              </a:rPr>
              <a:t>-----</a:t>
            </a:r>
            <a:r>
              <a:rPr lang="zh-CN" altLang="en-US" b="1" dirty="0" smtClean="0">
                <a:solidFill>
                  <a:srgbClr val="FF0000"/>
                </a:solidFill>
                <a:latin typeface="微软雅黑" panose="020B0503020204020204" pitchFamily="34" charset="-122"/>
                <a:ea typeface="微软雅黑" panose="020B0503020204020204" pitchFamily="34" charset="-122"/>
              </a:rPr>
              <a:t>二维数组</a:t>
            </a:r>
            <a:endParaRPr lang="zh-CN" altLang="en-US" dirty="0">
              <a:solidFill>
                <a:srgbClr val="FF0000"/>
              </a:solidFill>
            </a:endParaRPr>
          </a:p>
        </p:txBody>
      </p:sp>
      <p:sp>
        <p:nvSpPr>
          <p:cNvPr id="3" name="内容占位符 2"/>
          <p:cNvSpPr>
            <a:spLocks noGrp="1"/>
          </p:cNvSpPr>
          <p:nvPr>
            <p:ph idx="1"/>
          </p:nvPr>
        </p:nvSpPr>
        <p:spPr/>
        <p:txBody>
          <a:bodyPr/>
          <a:lstStyle/>
          <a:p>
            <a:pPr marL="0" indent="0">
              <a:buNone/>
            </a:pPr>
            <a:r>
              <a:rPr lang="zh-CN" altLang="en-US" b="1" dirty="0" smtClean="0">
                <a:solidFill>
                  <a:srgbClr val="FF0000"/>
                </a:solidFill>
              </a:rPr>
              <a:t>二维数组的引入：</a:t>
            </a:r>
            <a:endParaRPr lang="en-US" altLang="zh-CN" b="1" dirty="0" smtClean="0">
              <a:solidFill>
                <a:srgbClr val="FF0000"/>
              </a:solidFill>
            </a:endParaRPr>
          </a:p>
          <a:p>
            <a:r>
              <a:rPr lang="zh-CN" altLang="en-US" dirty="0" smtClean="0"/>
              <a:t>前面的评委如果打分问题只解决了给</a:t>
            </a:r>
            <a:r>
              <a:rPr lang="en-US" altLang="zh-CN" dirty="0" smtClean="0"/>
              <a:t>1</a:t>
            </a:r>
            <a:r>
              <a:rPr lang="zh-CN" altLang="en-US" dirty="0" smtClean="0"/>
              <a:t>位选手的评分，可实际上往往是多位选手参赛，那又如何处理呢？</a:t>
            </a:r>
            <a:r>
              <a:rPr lang="zh-CN" altLang="zh-CN" dirty="0"/>
              <a:t>假设有</a:t>
            </a:r>
            <a:r>
              <a:rPr lang="en-US" altLang="zh-CN" dirty="0"/>
              <a:t>10</a:t>
            </a:r>
            <a:r>
              <a:rPr lang="zh-CN" altLang="zh-CN" dirty="0"/>
              <a:t>人参加比赛，</a:t>
            </a:r>
            <a:r>
              <a:rPr lang="en-US" altLang="zh-CN" dirty="0"/>
              <a:t>5</a:t>
            </a:r>
            <a:r>
              <a:rPr lang="zh-CN" altLang="zh-CN" dirty="0"/>
              <a:t>个打分</a:t>
            </a:r>
            <a:r>
              <a:rPr lang="zh-CN" altLang="zh-CN" dirty="0" smtClean="0"/>
              <a:t>评委</a:t>
            </a:r>
            <a:r>
              <a:rPr lang="zh-CN" altLang="en-US" dirty="0" smtClean="0"/>
              <a:t>。</a:t>
            </a:r>
            <a:endParaRPr lang="en-US" altLang="zh-CN" dirty="0" smtClean="0"/>
          </a:p>
          <a:p>
            <a:endParaRPr lang="en-US" altLang="zh-CN" dirty="0"/>
          </a:p>
          <a:p>
            <a:endParaRPr lang="en-US" altLang="zh-CN" dirty="0" smtClean="0"/>
          </a:p>
          <a:p>
            <a:endParaRPr lang="en-US" altLang="zh-CN" dirty="0"/>
          </a:p>
          <a:p>
            <a:r>
              <a:rPr lang="zh-CN" altLang="en-US" dirty="0" smtClean="0"/>
              <a:t>可以定义为 ：</a:t>
            </a:r>
            <a:r>
              <a:rPr lang="en-US" altLang="zh-CN" dirty="0" smtClean="0"/>
              <a:t>double  score[5][10];</a:t>
            </a:r>
          </a:p>
          <a:p>
            <a:pPr marL="0" indent="0">
              <a:buNone/>
            </a:pPr>
            <a:r>
              <a:rPr lang="en-US" altLang="zh-CN" dirty="0"/>
              <a:t> </a:t>
            </a:r>
            <a:r>
              <a:rPr lang="en-US" altLang="zh-CN" dirty="0" smtClean="0"/>
              <a:t>  </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3197075945"/>
              </p:ext>
            </p:extLst>
          </p:nvPr>
        </p:nvGraphicFramePr>
        <p:xfrm>
          <a:off x="1907704" y="3645024"/>
          <a:ext cx="4893945" cy="1120140"/>
        </p:xfrm>
        <a:graphic>
          <a:graphicData uri="http://schemas.openxmlformats.org/drawingml/2006/table">
            <a:tbl>
              <a:tblPr firstRow="1" firstCol="1" bandRow="1">
                <a:tableStyleId>{5C22544A-7EE6-4342-B048-85BDC9FD1C3A}</a:tableStyleId>
              </a:tblPr>
              <a:tblGrid>
                <a:gridCol w="575945"/>
                <a:gridCol w="431800"/>
                <a:gridCol w="431800"/>
                <a:gridCol w="431800"/>
                <a:gridCol w="431800"/>
                <a:gridCol w="431800"/>
                <a:gridCol w="431800"/>
                <a:gridCol w="431800"/>
                <a:gridCol w="431800"/>
                <a:gridCol w="431800"/>
                <a:gridCol w="431800"/>
              </a:tblGrid>
              <a:tr h="0">
                <a:tc>
                  <a:txBody>
                    <a:bodyPr/>
                    <a:lstStyle/>
                    <a:p>
                      <a:pPr algn="just">
                        <a:spcAft>
                          <a:spcPts val="0"/>
                        </a:spcAft>
                      </a:pPr>
                      <a:r>
                        <a:rPr lang="en-US" sz="1050" kern="100" dirty="0">
                          <a:effectLst/>
                        </a:rPr>
                        <a:t> </a:t>
                      </a:r>
                      <a:endParaRPr lang="zh-CN" sz="1050" kern="100" dirty="0">
                        <a:effectLst/>
                        <a:latin typeface="Times New Roman"/>
                        <a:ea typeface="宋体"/>
                      </a:endParaRPr>
                    </a:p>
                  </a:txBody>
                  <a:tcPr marL="68580" marR="68580" marT="0" marB="0"/>
                </a:tc>
                <a:tc>
                  <a:txBody>
                    <a:bodyPr/>
                    <a:lstStyle/>
                    <a:p>
                      <a:pPr algn="ctr">
                        <a:spcAft>
                          <a:spcPts val="0"/>
                        </a:spcAft>
                      </a:pPr>
                      <a:r>
                        <a:rPr lang="zh-CN" sz="1050" kern="100">
                          <a:effectLst/>
                        </a:rPr>
                        <a:t>选手</a:t>
                      </a:r>
                      <a:r>
                        <a:rPr lang="en-US" sz="1050" kern="100">
                          <a:effectLst/>
                        </a:rPr>
                        <a:t>1</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a:effectLst/>
                        </a:rPr>
                        <a:t>选手</a:t>
                      </a:r>
                      <a:r>
                        <a:rPr lang="en-US" sz="1050" kern="100">
                          <a:effectLst/>
                        </a:rPr>
                        <a:t>2</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a:effectLst/>
                        </a:rPr>
                        <a:t>选手</a:t>
                      </a:r>
                      <a:r>
                        <a:rPr lang="en-US" sz="1050" kern="100">
                          <a:effectLst/>
                        </a:rPr>
                        <a:t>3</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a:effectLst/>
                        </a:rPr>
                        <a:t>选手</a:t>
                      </a:r>
                      <a:r>
                        <a:rPr lang="en-US" sz="1050" kern="100">
                          <a:effectLst/>
                        </a:rPr>
                        <a:t>4</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a:effectLst/>
                        </a:rPr>
                        <a:t>选手</a:t>
                      </a:r>
                      <a:r>
                        <a:rPr lang="en-US" sz="1050" kern="100">
                          <a:effectLst/>
                        </a:rPr>
                        <a:t>5</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a:effectLst/>
                        </a:rPr>
                        <a:t>选手</a:t>
                      </a:r>
                      <a:r>
                        <a:rPr lang="en-US" sz="1050" kern="100">
                          <a:effectLst/>
                        </a:rPr>
                        <a:t>6</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a:effectLst/>
                        </a:rPr>
                        <a:t>选手</a:t>
                      </a:r>
                      <a:r>
                        <a:rPr lang="en-US" sz="1050" kern="100">
                          <a:effectLst/>
                        </a:rPr>
                        <a:t>7</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a:effectLst/>
                        </a:rPr>
                        <a:t>选手</a:t>
                      </a:r>
                      <a:r>
                        <a:rPr lang="en-US" sz="1050" kern="100">
                          <a:effectLst/>
                        </a:rPr>
                        <a:t>8</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a:effectLst/>
                        </a:rPr>
                        <a:t>选手</a:t>
                      </a:r>
                      <a:r>
                        <a:rPr lang="en-US" sz="1050" kern="100">
                          <a:effectLst/>
                        </a:rPr>
                        <a:t>9</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a:effectLst/>
                        </a:rPr>
                        <a:t>选手</a:t>
                      </a:r>
                      <a:r>
                        <a:rPr lang="en-US" sz="1050" kern="100">
                          <a:effectLst/>
                        </a:rPr>
                        <a:t>10</a:t>
                      </a:r>
                      <a:endParaRPr lang="zh-CN" sz="1050" kern="100">
                        <a:effectLst/>
                        <a:latin typeface="Times New Roman"/>
                        <a:ea typeface="宋体"/>
                      </a:endParaRPr>
                    </a:p>
                  </a:txBody>
                  <a:tcPr marL="68580" marR="68580" marT="0" marB="0"/>
                </a:tc>
              </a:tr>
              <a:tr h="0">
                <a:tc>
                  <a:txBody>
                    <a:bodyPr/>
                    <a:lstStyle/>
                    <a:p>
                      <a:pPr algn="just">
                        <a:spcAft>
                          <a:spcPts val="0"/>
                        </a:spcAft>
                      </a:pPr>
                      <a:r>
                        <a:rPr lang="zh-CN" sz="1050" kern="100" dirty="0">
                          <a:effectLst/>
                        </a:rPr>
                        <a:t>评委</a:t>
                      </a:r>
                      <a:r>
                        <a:rPr lang="en-US" sz="1050" kern="100" dirty="0">
                          <a:effectLst/>
                        </a:rPr>
                        <a:t>1</a:t>
                      </a:r>
                      <a:endParaRPr lang="zh-CN" sz="1050" kern="100" dirty="0">
                        <a:effectLst/>
                        <a:latin typeface="Times New Roman"/>
                        <a:ea typeface="宋体"/>
                      </a:endParaRPr>
                    </a:p>
                  </a:txBody>
                  <a:tcPr marL="68580" marR="68580" marT="0" marB="0"/>
                </a:tc>
                <a:tc>
                  <a:txBody>
                    <a:bodyPr/>
                    <a:lstStyle/>
                    <a:p>
                      <a:pPr algn="ctr">
                        <a:spcAft>
                          <a:spcPts val="0"/>
                        </a:spcAft>
                      </a:pPr>
                      <a:r>
                        <a:rPr lang="en-US" sz="1050" kern="100">
                          <a:effectLst/>
                        </a:rPr>
                        <a:t>89</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88</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88</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97</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98</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96</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95</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90</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98</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96</a:t>
                      </a:r>
                      <a:endParaRPr lang="zh-CN" sz="1050" kern="100">
                        <a:effectLst/>
                        <a:latin typeface="Times New Roman"/>
                        <a:ea typeface="宋体"/>
                      </a:endParaRPr>
                    </a:p>
                  </a:txBody>
                  <a:tcPr marL="68580" marR="68580" marT="0" marB="0"/>
                </a:tc>
              </a:tr>
              <a:tr h="0">
                <a:tc>
                  <a:txBody>
                    <a:bodyPr/>
                    <a:lstStyle/>
                    <a:p>
                      <a:pPr algn="just">
                        <a:spcAft>
                          <a:spcPts val="0"/>
                        </a:spcAft>
                      </a:pPr>
                      <a:r>
                        <a:rPr lang="zh-CN" sz="1050" kern="100">
                          <a:effectLst/>
                        </a:rPr>
                        <a:t>评委</a:t>
                      </a:r>
                      <a:r>
                        <a:rPr lang="en-US" sz="1050" kern="100">
                          <a:effectLst/>
                        </a:rPr>
                        <a:t>2</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97</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89</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90</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98</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96</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95</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98</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91</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94</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97</a:t>
                      </a:r>
                      <a:endParaRPr lang="zh-CN" sz="1050" kern="100">
                        <a:effectLst/>
                        <a:latin typeface="Times New Roman"/>
                        <a:ea typeface="宋体"/>
                      </a:endParaRPr>
                    </a:p>
                  </a:txBody>
                  <a:tcPr marL="68580" marR="68580" marT="0" marB="0"/>
                </a:tc>
              </a:tr>
              <a:tr h="0">
                <a:tc>
                  <a:txBody>
                    <a:bodyPr/>
                    <a:lstStyle/>
                    <a:p>
                      <a:pPr algn="just">
                        <a:spcAft>
                          <a:spcPts val="0"/>
                        </a:spcAft>
                      </a:pPr>
                      <a:r>
                        <a:rPr lang="zh-CN" sz="1050" kern="100">
                          <a:effectLst/>
                        </a:rPr>
                        <a:t>评委</a:t>
                      </a:r>
                      <a:r>
                        <a:rPr lang="en-US" sz="1050" kern="100">
                          <a:effectLst/>
                        </a:rPr>
                        <a:t>3</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96</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90</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96</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97</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86</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94</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88</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93</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96</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95</a:t>
                      </a:r>
                      <a:endParaRPr lang="zh-CN" sz="1050" kern="100">
                        <a:effectLst/>
                        <a:latin typeface="Times New Roman"/>
                        <a:ea typeface="宋体"/>
                      </a:endParaRPr>
                    </a:p>
                  </a:txBody>
                  <a:tcPr marL="68580" marR="68580" marT="0" marB="0"/>
                </a:tc>
              </a:tr>
              <a:tr h="0">
                <a:tc>
                  <a:txBody>
                    <a:bodyPr/>
                    <a:lstStyle/>
                    <a:p>
                      <a:pPr algn="just">
                        <a:spcAft>
                          <a:spcPts val="0"/>
                        </a:spcAft>
                      </a:pPr>
                      <a:r>
                        <a:rPr lang="zh-CN" sz="1050" kern="100">
                          <a:effectLst/>
                        </a:rPr>
                        <a:t>评委</a:t>
                      </a:r>
                      <a:r>
                        <a:rPr lang="en-US" sz="1050" kern="100">
                          <a:effectLst/>
                        </a:rPr>
                        <a:t>4</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94</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96</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97</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95</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89</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95</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96</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98</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95</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98</a:t>
                      </a:r>
                      <a:endParaRPr lang="zh-CN" sz="1050" kern="100">
                        <a:effectLst/>
                        <a:latin typeface="Times New Roman"/>
                        <a:ea typeface="宋体"/>
                      </a:endParaRPr>
                    </a:p>
                  </a:txBody>
                  <a:tcPr marL="68580" marR="68580" marT="0" marB="0"/>
                </a:tc>
              </a:tr>
              <a:tr h="0">
                <a:tc>
                  <a:txBody>
                    <a:bodyPr/>
                    <a:lstStyle/>
                    <a:p>
                      <a:pPr algn="just">
                        <a:spcAft>
                          <a:spcPts val="0"/>
                        </a:spcAft>
                      </a:pPr>
                      <a:r>
                        <a:rPr lang="zh-CN" sz="1050" kern="100">
                          <a:effectLst/>
                        </a:rPr>
                        <a:t>评委</a:t>
                      </a:r>
                      <a:r>
                        <a:rPr lang="en-US" sz="1050" kern="100">
                          <a:effectLst/>
                        </a:rPr>
                        <a:t>5</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93</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97</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98</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97</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98</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96</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95</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94</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91</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dirty="0">
                          <a:effectLst/>
                        </a:rPr>
                        <a:t>90</a:t>
                      </a:r>
                      <a:endParaRPr lang="zh-CN" sz="105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327826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268760"/>
            <a:ext cx="8208912" cy="4602163"/>
          </a:xfrm>
        </p:spPr>
        <p:txBody>
          <a:bodyPr/>
          <a:lstStyle/>
          <a:p>
            <a:pPr marL="0" indent="0">
              <a:buNone/>
            </a:pPr>
            <a:r>
              <a:rPr lang="zh-CN" altLang="zh-CN" dirty="0"/>
              <a:t>二维数组</a:t>
            </a:r>
            <a:r>
              <a:rPr lang="zh-CN" altLang="zh-CN" dirty="0" smtClean="0"/>
              <a:t>的</a:t>
            </a:r>
            <a:r>
              <a:rPr lang="zh-CN" altLang="en-US" dirty="0"/>
              <a:t>定义</a:t>
            </a:r>
            <a:r>
              <a:rPr lang="zh-CN" altLang="zh-CN" dirty="0" smtClean="0"/>
              <a:t>格式</a:t>
            </a:r>
            <a:r>
              <a:rPr lang="zh-CN" altLang="zh-CN" dirty="0"/>
              <a:t>为：</a:t>
            </a:r>
          </a:p>
          <a:p>
            <a:pPr marL="0" indent="0">
              <a:buNone/>
            </a:pPr>
            <a:r>
              <a:rPr lang="zh-CN" altLang="zh-CN" b="1" dirty="0"/>
              <a:t>数据类型</a:t>
            </a:r>
            <a:r>
              <a:rPr lang="en-US" altLang="zh-CN" b="1" dirty="0"/>
              <a:t>   </a:t>
            </a:r>
            <a:r>
              <a:rPr lang="zh-CN" altLang="zh-CN" b="1" dirty="0" smtClean="0"/>
              <a:t>数组名</a:t>
            </a:r>
            <a:r>
              <a:rPr lang="en-US" altLang="zh-CN" b="1" dirty="0" smtClean="0"/>
              <a:t>[</a:t>
            </a:r>
            <a:r>
              <a:rPr lang="zh-CN" altLang="zh-CN" b="1" dirty="0"/>
              <a:t>常量表达式</a:t>
            </a:r>
            <a:r>
              <a:rPr lang="en-US" altLang="zh-CN" b="1" dirty="0"/>
              <a:t>1] [</a:t>
            </a:r>
            <a:r>
              <a:rPr lang="zh-CN" altLang="zh-CN" b="1" dirty="0"/>
              <a:t>常量表达式</a:t>
            </a:r>
            <a:r>
              <a:rPr lang="en-US" altLang="zh-CN" b="1" dirty="0"/>
              <a:t>2] </a:t>
            </a:r>
            <a:r>
              <a:rPr lang="zh-CN" altLang="zh-CN" b="1" dirty="0" smtClean="0"/>
              <a:t>；</a:t>
            </a:r>
            <a:endParaRPr lang="en-US" altLang="zh-CN" b="1" dirty="0" smtClean="0"/>
          </a:p>
          <a:p>
            <a:r>
              <a:rPr lang="zh-CN" altLang="zh-CN" dirty="0"/>
              <a:t>二维数组有两个下标表达式</a:t>
            </a:r>
            <a:r>
              <a:rPr lang="zh-CN" altLang="zh-CN" dirty="0" smtClean="0"/>
              <a:t>，</a:t>
            </a:r>
            <a:r>
              <a:rPr lang="zh-CN" altLang="zh-CN" dirty="0"/>
              <a:t>其中“常量表达式</a:t>
            </a:r>
            <a:r>
              <a:rPr lang="en-US" altLang="zh-CN" dirty="0"/>
              <a:t>1</a:t>
            </a:r>
            <a:r>
              <a:rPr lang="zh-CN" altLang="zh-CN" dirty="0"/>
              <a:t>” 指定数组第一维的长度；“常量表达式</a:t>
            </a:r>
            <a:r>
              <a:rPr lang="en-US" altLang="zh-CN" dirty="0"/>
              <a:t>2</a:t>
            </a:r>
            <a:r>
              <a:rPr lang="zh-CN" altLang="zh-CN" dirty="0"/>
              <a:t>”指定数组</a:t>
            </a:r>
            <a:r>
              <a:rPr lang="zh-CN" altLang="zh-CN"/>
              <a:t>第二</a:t>
            </a:r>
            <a:r>
              <a:rPr lang="zh-CN" altLang="zh-CN" smtClean="0"/>
              <a:t>维</a:t>
            </a:r>
            <a:r>
              <a:rPr lang="zh-CN" altLang="en-US" smtClean="0"/>
              <a:t>的</a:t>
            </a:r>
            <a:r>
              <a:rPr lang="zh-CN" altLang="zh-CN" smtClean="0"/>
              <a:t>长度</a:t>
            </a:r>
            <a:r>
              <a:rPr lang="zh-CN" altLang="zh-CN" dirty="0"/>
              <a:t>，即每行的元素个数。</a:t>
            </a:r>
          </a:p>
          <a:p>
            <a:r>
              <a:rPr lang="zh-CN" altLang="zh-CN" dirty="0"/>
              <a:t>二维数组</a:t>
            </a:r>
            <a:r>
              <a:rPr lang="zh-CN" altLang="zh-CN" dirty="0" smtClean="0"/>
              <a:t>对应</a:t>
            </a:r>
            <a:r>
              <a:rPr lang="zh-CN" altLang="zh-CN" dirty="0"/>
              <a:t>于数学的矩阵，第一维是行，第二维是列。例如通常可以用二维数组来存储矩阵。</a:t>
            </a:r>
          </a:p>
          <a:p>
            <a:pPr marL="0" indent="0">
              <a:buNone/>
            </a:pPr>
            <a:endParaRPr lang="zh-CN" altLang="zh-CN" dirty="0"/>
          </a:p>
          <a:p>
            <a:endParaRPr lang="zh-CN" altLang="en-US" b="1"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标题 1"/>
          <p:cNvSpPr>
            <a:spLocks noGrp="1"/>
          </p:cNvSpPr>
          <p:nvPr>
            <p:ph type="title"/>
          </p:nvPr>
        </p:nvSpPr>
        <p:spPr/>
        <p:txBody>
          <a:bodyPr/>
          <a:lstStyle/>
          <a:p>
            <a:r>
              <a:rPr lang="en-US" altLang="zh-CN" b="1" dirty="0">
                <a:solidFill>
                  <a:srgbClr val="000000"/>
                </a:solidFill>
                <a:latin typeface="微软雅黑" panose="020B0503020204020204" pitchFamily="34" charset="-122"/>
                <a:ea typeface="微软雅黑" panose="020B0503020204020204" pitchFamily="34" charset="-122"/>
              </a:rPr>
              <a:t>3. </a:t>
            </a:r>
            <a:r>
              <a:rPr lang="zh-CN" altLang="en-US" b="1" dirty="0">
                <a:solidFill>
                  <a:srgbClr val="000000"/>
                </a:solidFill>
                <a:latin typeface="微软雅黑" panose="020B0503020204020204" pitchFamily="34" charset="-122"/>
                <a:ea typeface="微软雅黑" panose="020B0503020204020204" pitchFamily="34" charset="-122"/>
              </a:rPr>
              <a:t>主   要  内   容</a:t>
            </a:r>
            <a:r>
              <a:rPr lang="en-US" altLang="zh-CN" b="1" dirty="0" smtClean="0">
                <a:solidFill>
                  <a:srgbClr val="000000"/>
                </a:solidFill>
                <a:latin typeface="微软雅黑" panose="020B0503020204020204" pitchFamily="34" charset="-122"/>
                <a:ea typeface="微软雅黑" panose="020B0503020204020204" pitchFamily="34" charset="-122"/>
              </a:rPr>
              <a:t>-----</a:t>
            </a:r>
            <a:r>
              <a:rPr lang="zh-CN" altLang="en-US" b="1" dirty="0" smtClean="0">
                <a:solidFill>
                  <a:srgbClr val="FF0000"/>
                </a:solidFill>
                <a:latin typeface="微软雅黑" panose="020B0503020204020204" pitchFamily="34" charset="-122"/>
                <a:ea typeface="微软雅黑" panose="020B0503020204020204" pitchFamily="34" charset="-122"/>
              </a:rPr>
              <a:t>二维数组</a:t>
            </a:r>
            <a:endParaRPr lang="zh-CN" altLang="en-US" dirty="0">
              <a:solidFill>
                <a:srgbClr val="FF0000"/>
              </a:solidFill>
            </a:endParaRPr>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683568" y="4869160"/>
            <a:ext cx="2520280" cy="1139949"/>
          </a:xfrm>
          <a:prstGeom prst="rect">
            <a:avLst/>
          </a:prstGeom>
          <a:noFill/>
          <a:ln>
            <a:noFill/>
          </a:ln>
        </p:spPr>
      </p:pic>
      <p:sp>
        <p:nvSpPr>
          <p:cNvPr id="7" name="TextBox 6"/>
          <p:cNvSpPr txBox="1"/>
          <p:nvPr/>
        </p:nvSpPr>
        <p:spPr>
          <a:xfrm>
            <a:off x="4139952" y="5013176"/>
            <a:ext cx="3744416" cy="523220"/>
          </a:xfrm>
          <a:prstGeom prst="rect">
            <a:avLst/>
          </a:prstGeom>
          <a:noFill/>
        </p:spPr>
        <p:txBody>
          <a:bodyPr wrap="square" rtlCol="0">
            <a:spAutoFit/>
          </a:bodyPr>
          <a:lstStyle/>
          <a:p>
            <a:r>
              <a:rPr lang="en-US" altLang="zh-CN" sz="2800" dirty="0" err="1" smtClean="0"/>
              <a:t>int</a:t>
            </a:r>
            <a:r>
              <a:rPr lang="en-US" altLang="zh-CN" sz="2800" dirty="0" smtClean="0"/>
              <a:t> </a:t>
            </a:r>
            <a:r>
              <a:rPr lang="en-US" altLang="zh-CN" sz="2800" dirty="0"/>
              <a:t>matrix[3][</a:t>
            </a:r>
            <a:r>
              <a:rPr lang="en-US" altLang="zh-CN" sz="2800" b="1" dirty="0"/>
              <a:t>4</a:t>
            </a:r>
            <a:r>
              <a:rPr lang="en-US" altLang="zh-CN" sz="2800" b="1" dirty="0" smtClean="0"/>
              <a:t>];  </a:t>
            </a:r>
            <a:endParaRPr lang="zh-CN" altLang="en-US" sz="2800" b="1" dirty="0"/>
          </a:p>
        </p:txBody>
      </p:sp>
    </p:spTree>
    <p:extLst>
      <p:ext uri="{BB962C8B-B14F-4D97-AF65-F5344CB8AC3E}">
        <p14:creationId xmlns:p14="http://schemas.microsoft.com/office/powerpoint/2010/main" val="128898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000000"/>
                </a:solidFill>
                <a:latin typeface="微软雅黑" panose="020B0503020204020204" pitchFamily="34" charset="-122"/>
                <a:ea typeface="微软雅黑" panose="020B0503020204020204" pitchFamily="34" charset="-122"/>
              </a:rPr>
              <a:t>3. </a:t>
            </a:r>
            <a:r>
              <a:rPr lang="zh-CN" altLang="en-US" b="1" dirty="0">
                <a:solidFill>
                  <a:srgbClr val="000000"/>
                </a:solidFill>
                <a:latin typeface="微软雅黑" panose="020B0503020204020204" pitchFamily="34" charset="-122"/>
                <a:ea typeface="微软雅黑" panose="020B0503020204020204" pitchFamily="34" charset="-122"/>
              </a:rPr>
              <a:t>主   要  内   容</a:t>
            </a:r>
            <a:r>
              <a:rPr lang="en-US" altLang="zh-CN" b="1" dirty="0">
                <a:solidFill>
                  <a:srgbClr val="00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二维数组</a:t>
            </a:r>
            <a:endParaRPr lang="zh-CN" altLang="en-US" dirty="0"/>
          </a:p>
        </p:txBody>
      </p:sp>
      <p:sp>
        <p:nvSpPr>
          <p:cNvPr id="3" name="内容占位符 2"/>
          <p:cNvSpPr>
            <a:spLocks noGrp="1"/>
          </p:cNvSpPr>
          <p:nvPr>
            <p:ph idx="1"/>
          </p:nvPr>
        </p:nvSpPr>
        <p:spPr>
          <a:xfrm>
            <a:off x="467544" y="1122475"/>
            <a:ext cx="8229600" cy="5114837"/>
          </a:xfrm>
        </p:spPr>
        <p:txBody>
          <a:bodyPr/>
          <a:lstStyle/>
          <a:p>
            <a:r>
              <a:rPr lang="zh-CN" altLang="en-US" dirty="0"/>
              <a:t>二</a:t>
            </a:r>
            <a:r>
              <a:rPr lang="zh-CN" altLang="en-US" dirty="0" smtClean="0"/>
              <a:t>维数组可以当作一维数组</a:t>
            </a:r>
            <a:endParaRPr lang="en-US" altLang="zh-CN" dirty="0" smtClean="0"/>
          </a:p>
          <a:p>
            <a:pPr marL="0" indent="0">
              <a:buNone/>
            </a:pPr>
            <a:r>
              <a:rPr lang="en-US" altLang="zh-CN" dirty="0" smtClean="0"/>
              <a:t>   </a:t>
            </a:r>
            <a:r>
              <a:rPr lang="zh-CN" altLang="en-US" dirty="0" smtClean="0"/>
              <a:t>例如：</a:t>
            </a:r>
            <a:r>
              <a:rPr lang="zh-CN" altLang="zh-CN" dirty="0" smtClean="0"/>
              <a:t>数组</a:t>
            </a:r>
            <a:r>
              <a:rPr lang="en-US" altLang="zh-CN" dirty="0" smtClean="0"/>
              <a:t>matrix</a:t>
            </a:r>
            <a:r>
              <a:rPr lang="en-US" altLang="zh-CN" dirty="0"/>
              <a:t>[3][4]</a:t>
            </a:r>
            <a:r>
              <a:rPr lang="zh-CN" altLang="zh-CN" dirty="0" smtClean="0"/>
              <a:t>可以</a:t>
            </a:r>
            <a:r>
              <a:rPr lang="zh-CN" altLang="zh-CN" dirty="0"/>
              <a:t>可看作是有</a:t>
            </a:r>
            <a:r>
              <a:rPr lang="en-US" altLang="zh-CN" dirty="0"/>
              <a:t>3</a:t>
            </a:r>
            <a:r>
              <a:rPr lang="zh-CN" altLang="zh-CN" dirty="0"/>
              <a:t>个元素的一维整型数组：</a:t>
            </a:r>
            <a:r>
              <a:rPr lang="en-US" altLang="zh-CN" dirty="0"/>
              <a:t>matrix [0], matrix [1], matrix [2</a:t>
            </a:r>
            <a:r>
              <a:rPr lang="en-US" altLang="zh-CN" dirty="0" smtClean="0"/>
              <a:t>];</a:t>
            </a:r>
          </a:p>
          <a:p>
            <a:r>
              <a:rPr lang="zh-CN" altLang="zh-CN" dirty="0" smtClean="0"/>
              <a:t>每个元素</a:t>
            </a:r>
            <a:r>
              <a:rPr lang="zh-CN" altLang="en-US" dirty="0" smtClean="0"/>
              <a:t>又</a:t>
            </a:r>
            <a:r>
              <a:rPr lang="zh-CN" altLang="zh-CN" dirty="0" smtClean="0"/>
              <a:t>都是</a:t>
            </a:r>
            <a:r>
              <a:rPr lang="zh-CN" altLang="zh-CN" dirty="0"/>
              <a:t>长度为</a:t>
            </a:r>
            <a:r>
              <a:rPr lang="en-US" altLang="zh-CN" dirty="0"/>
              <a:t>4</a:t>
            </a:r>
            <a:r>
              <a:rPr lang="zh-CN" altLang="zh-CN" dirty="0"/>
              <a:t>的一</a:t>
            </a:r>
            <a:r>
              <a:rPr lang="zh-CN" altLang="zh-CN" dirty="0" smtClean="0"/>
              <a:t>维数组</a:t>
            </a:r>
            <a:r>
              <a:rPr lang="zh-CN" altLang="en-US" dirty="0" smtClean="0"/>
              <a:t>。</a:t>
            </a:r>
            <a:endParaRPr lang="en-US" altLang="zh-CN" dirty="0" smtClean="0"/>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284984"/>
            <a:ext cx="5497865" cy="2445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08549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332656"/>
            <a:ext cx="7010400" cy="685800"/>
          </a:xfrm>
        </p:spPr>
        <p:txBody>
          <a:bodyPr/>
          <a:lstStyle/>
          <a:p>
            <a:r>
              <a:rPr lang="en-US" altLang="zh-CN" b="1" dirty="0">
                <a:solidFill>
                  <a:srgbClr val="FF0000"/>
                </a:solidFill>
              </a:rPr>
              <a:t>C</a:t>
            </a:r>
            <a:r>
              <a:rPr lang="en-US" altLang="zh-CN" b="1" dirty="0" smtClean="0">
                <a:solidFill>
                  <a:srgbClr val="FF0000"/>
                </a:solidFill>
              </a:rPr>
              <a:t>++</a:t>
            </a:r>
            <a:r>
              <a:rPr lang="zh-CN" altLang="en-US" b="1" dirty="0">
                <a:solidFill>
                  <a:srgbClr val="FF0000"/>
                </a:solidFill>
              </a:rPr>
              <a:t>中</a:t>
            </a:r>
            <a:r>
              <a:rPr lang="zh-CN" altLang="zh-CN" b="1" dirty="0" smtClean="0">
                <a:solidFill>
                  <a:srgbClr val="FF0000"/>
                </a:solidFill>
              </a:rPr>
              <a:t>高</a:t>
            </a:r>
            <a:r>
              <a:rPr lang="zh-CN" altLang="zh-CN" b="1" dirty="0">
                <a:solidFill>
                  <a:srgbClr val="FF0000"/>
                </a:solidFill>
              </a:rPr>
              <a:t>维数组在内存</a:t>
            </a:r>
            <a:r>
              <a:rPr lang="zh-CN" altLang="zh-CN" b="1" dirty="0" smtClean="0">
                <a:solidFill>
                  <a:srgbClr val="FF0000"/>
                </a:solidFill>
              </a:rPr>
              <a:t>中存放</a:t>
            </a:r>
            <a:r>
              <a:rPr lang="zh-CN" altLang="zh-CN" b="1" dirty="0">
                <a:solidFill>
                  <a:srgbClr val="FF0000"/>
                </a:solidFill>
              </a:rPr>
              <a:t>。</a:t>
            </a:r>
            <a:endParaRPr lang="zh-CN" altLang="en-US" b="1" dirty="0">
              <a:solidFill>
                <a:srgbClr val="FF0000"/>
              </a:solidFill>
            </a:endParaRP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340768"/>
            <a:ext cx="8568952"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707904" y="1156389"/>
            <a:ext cx="4896544" cy="4832092"/>
          </a:xfrm>
          <a:prstGeom prst="rect">
            <a:avLst/>
          </a:prstGeom>
          <a:noFill/>
        </p:spPr>
        <p:txBody>
          <a:bodyPr wrap="square" rtlCol="0">
            <a:spAutoFit/>
          </a:bodyPr>
          <a:lstStyle/>
          <a:p>
            <a:r>
              <a:rPr lang="en-US" altLang="zh-CN" sz="2800" dirty="0">
                <a:latin typeface="华文新魏" pitchFamily="2" charset="-122"/>
                <a:ea typeface="华文新魏" pitchFamily="2" charset="-122"/>
              </a:rPr>
              <a:t>C++</a:t>
            </a:r>
            <a:r>
              <a:rPr lang="zh-CN" altLang="zh-CN" sz="2800" dirty="0">
                <a:latin typeface="华文新魏" pitchFamily="2" charset="-122"/>
                <a:ea typeface="华文新魏" pitchFamily="2" charset="-122"/>
              </a:rPr>
              <a:t>的高维数组在内存中以高维优先的方式</a:t>
            </a:r>
            <a:r>
              <a:rPr lang="zh-CN" altLang="zh-CN" sz="2800" dirty="0" smtClean="0">
                <a:latin typeface="华文新魏" pitchFamily="2" charset="-122"/>
                <a:ea typeface="华文新魏" pitchFamily="2" charset="-122"/>
              </a:rPr>
              <a:t>存放</a:t>
            </a:r>
            <a:r>
              <a:rPr lang="zh-CN" altLang="en-US" sz="2800" dirty="0" smtClean="0">
                <a:latin typeface="华文新魏" pitchFamily="2" charset="-122"/>
                <a:ea typeface="华文新魏" pitchFamily="2" charset="-122"/>
              </a:rPr>
              <a:t>：</a:t>
            </a:r>
            <a:endParaRPr lang="en-US" altLang="zh-CN" sz="2800" dirty="0" smtClean="0">
              <a:latin typeface="华文新魏" pitchFamily="2" charset="-122"/>
              <a:ea typeface="华文新魏" pitchFamily="2" charset="-122"/>
            </a:endParaRPr>
          </a:p>
          <a:p>
            <a:endParaRPr lang="en-US" altLang="zh-CN" sz="2800" dirty="0" smtClean="0">
              <a:latin typeface="华文新魏" pitchFamily="2" charset="-122"/>
              <a:ea typeface="华文新魏" pitchFamily="2" charset="-122"/>
            </a:endParaRPr>
          </a:p>
          <a:p>
            <a:r>
              <a:rPr lang="en-US" altLang="zh-CN" sz="2800" dirty="0" smtClean="0"/>
              <a:t>matrix[i][j]=</a:t>
            </a:r>
            <a:endParaRPr lang="en-US" altLang="zh-CN" sz="2800" dirty="0">
              <a:latin typeface="华文新魏" pitchFamily="2" charset="-122"/>
              <a:ea typeface="华文新魏" pitchFamily="2" charset="-122"/>
            </a:endParaRPr>
          </a:p>
          <a:p>
            <a:r>
              <a:rPr lang="en-US" altLang="zh-CN" sz="2800" dirty="0"/>
              <a:t>m</a:t>
            </a:r>
            <a:r>
              <a:rPr lang="en-US" altLang="zh-CN" sz="2800" dirty="0" smtClean="0"/>
              <a:t>atrix[0][0]+(i*4+j)*4</a:t>
            </a:r>
          </a:p>
          <a:p>
            <a:endParaRPr lang="en-US" altLang="zh-CN" sz="2800" dirty="0" smtClean="0">
              <a:latin typeface="华文新魏" pitchFamily="2" charset="-122"/>
              <a:ea typeface="华文新魏" pitchFamily="2" charset="-122"/>
            </a:endParaRPr>
          </a:p>
          <a:p>
            <a:r>
              <a:rPr lang="zh-CN" altLang="en-US" sz="2800" dirty="0">
                <a:latin typeface="华文新魏" pitchFamily="2" charset="-122"/>
                <a:ea typeface="华文新魏" pitchFamily="2" charset="-122"/>
              </a:rPr>
              <a:t>二维数组的访问：</a:t>
            </a:r>
            <a:r>
              <a:rPr lang="en-US" altLang="zh-CN" sz="2800" dirty="0">
                <a:solidFill>
                  <a:srgbClr val="FF0000"/>
                </a:solidFill>
              </a:rPr>
              <a:t>matrix[i][j]</a:t>
            </a:r>
            <a:endParaRPr lang="en-US" altLang="zh-CN" sz="2800" dirty="0">
              <a:solidFill>
                <a:srgbClr val="FF0000"/>
              </a:solidFill>
              <a:latin typeface="华文新魏" pitchFamily="2" charset="-122"/>
              <a:ea typeface="华文新魏" pitchFamily="2" charset="-122"/>
            </a:endParaRPr>
          </a:p>
          <a:p>
            <a:endParaRPr lang="en-US" altLang="zh-CN" sz="2800" dirty="0" smtClean="0">
              <a:latin typeface="华文新魏" pitchFamily="2" charset="-122"/>
              <a:ea typeface="华文新魏" pitchFamily="2" charset="-122"/>
            </a:endParaRPr>
          </a:p>
          <a:p>
            <a:r>
              <a:rPr lang="zh-CN" altLang="en-US" sz="2800" dirty="0" smtClean="0">
                <a:latin typeface="华文新魏" pitchFamily="2" charset="-122"/>
                <a:ea typeface="华文新魏" pitchFamily="2" charset="-122"/>
              </a:rPr>
              <a:t>可以配合二重循环访问每个元素。</a:t>
            </a:r>
            <a:endParaRPr lang="en-US" altLang="zh-CN" sz="2800" dirty="0">
              <a:latin typeface="华文新魏" pitchFamily="2" charset="-122"/>
              <a:ea typeface="华文新魏" pitchFamily="2" charset="-122"/>
            </a:endParaRPr>
          </a:p>
          <a:p>
            <a:endParaRPr lang="en-US" altLang="zh-CN" sz="2800" dirty="0" smtClean="0">
              <a:latin typeface="华文新魏" pitchFamily="2" charset="-122"/>
              <a:ea typeface="华文新魏" pitchFamily="2" charset="-122"/>
            </a:endParaRPr>
          </a:p>
        </p:txBody>
      </p:sp>
      <p:sp>
        <p:nvSpPr>
          <p:cNvPr id="6" name="右箭头 5"/>
          <p:cNvSpPr/>
          <p:nvPr/>
        </p:nvSpPr>
        <p:spPr>
          <a:xfrm>
            <a:off x="2665827" y="2350040"/>
            <a:ext cx="1008112"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74692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1000"/>
                                        <p:tgtEl>
                                          <p:spTgt spid="5">
                                            <p:txEl>
                                              <p:pRg st="3" end="3"/>
                                            </p:txEl>
                                          </p:spTgt>
                                        </p:tgtEl>
                                      </p:cBhvr>
                                    </p:animEffect>
                                    <p:anim calcmode="lin" valueType="num">
                                      <p:cBhvr>
                                        <p:cTn id="1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fade">
                                      <p:cBhvr>
                                        <p:cTn id="19" dur="1000"/>
                                        <p:tgtEl>
                                          <p:spTgt spid="5">
                                            <p:txEl>
                                              <p:pRg st="5" end="5"/>
                                            </p:txEl>
                                          </p:spTgt>
                                        </p:tgtEl>
                                      </p:cBhvr>
                                    </p:animEffect>
                                    <p:anim calcmode="lin" valueType="num">
                                      <p:cBhvr>
                                        <p:cTn id="2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barn(inVertical)">
                                      <p:cBhvr>
                                        <p:cTn id="26"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260648"/>
            <a:ext cx="7010400" cy="685800"/>
          </a:xfrm>
        </p:spPr>
        <p:txBody>
          <a:bodyPr/>
          <a:lstStyle/>
          <a:p>
            <a:r>
              <a:rPr lang="zh-CN" altLang="zh-CN" b="1" dirty="0" smtClean="0">
                <a:solidFill>
                  <a:srgbClr val="FF0000"/>
                </a:solidFill>
              </a:rPr>
              <a:t>二维数组</a:t>
            </a:r>
            <a:r>
              <a:rPr lang="zh-CN" altLang="en-US" b="1" dirty="0" smtClean="0">
                <a:solidFill>
                  <a:srgbClr val="FF0000"/>
                </a:solidFill>
              </a:rPr>
              <a:t>的</a:t>
            </a:r>
            <a:r>
              <a:rPr lang="zh-CN" altLang="zh-CN" b="1" dirty="0" smtClean="0">
                <a:solidFill>
                  <a:srgbClr val="FF0000"/>
                </a:solidFill>
              </a:rPr>
              <a:t>初始化</a:t>
            </a:r>
            <a:endParaRPr lang="zh-CN" altLang="en-US" b="1" dirty="0">
              <a:solidFill>
                <a:srgbClr val="FF0000"/>
              </a:solidFill>
            </a:endParaRPr>
          </a:p>
        </p:txBody>
      </p:sp>
      <p:sp>
        <p:nvSpPr>
          <p:cNvPr id="3" name="内容占位符 2"/>
          <p:cNvSpPr>
            <a:spLocks noGrp="1"/>
          </p:cNvSpPr>
          <p:nvPr>
            <p:ph idx="1"/>
          </p:nvPr>
        </p:nvSpPr>
        <p:spPr>
          <a:xfrm>
            <a:off x="251520" y="1052736"/>
            <a:ext cx="8424936" cy="5328592"/>
          </a:xfrm>
        </p:spPr>
        <p:txBody>
          <a:bodyPr/>
          <a:lstStyle/>
          <a:p>
            <a:r>
              <a:rPr lang="en-US" altLang="zh-CN" dirty="0" err="1"/>
              <a:t>int</a:t>
            </a:r>
            <a:r>
              <a:rPr lang="en-US" altLang="zh-CN" dirty="0"/>
              <a:t> matrix[3][6] ={{1,3,5,7,9,11},{2,4,6,8,10,12},{3,5,7,9,11,13,17}};</a:t>
            </a:r>
            <a:endParaRPr lang="zh-CN" altLang="zh-CN" dirty="0"/>
          </a:p>
          <a:p>
            <a:r>
              <a:rPr lang="en-US" altLang="zh-CN" dirty="0" err="1"/>
              <a:t>int</a:t>
            </a:r>
            <a:r>
              <a:rPr lang="en-US" altLang="zh-CN" dirty="0"/>
              <a:t> matrix[3][6] ={1,3,5,7,9,11,2,4,6,8,10,12,3,5,7,9,11,13,17};</a:t>
            </a:r>
            <a:endParaRPr lang="zh-CN" altLang="zh-CN" dirty="0"/>
          </a:p>
          <a:p>
            <a:r>
              <a:rPr lang="zh-CN" altLang="zh-CN" dirty="0"/>
              <a:t>只对部分元素赋初值，没有明确初值的元素清</a:t>
            </a:r>
            <a:r>
              <a:rPr lang="en-US" altLang="zh-CN" dirty="0"/>
              <a:t>0</a:t>
            </a:r>
            <a:r>
              <a:rPr lang="zh-CN" altLang="zh-CN" dirty="0"/>
              <a:t>：</a:t>
            </a:r>
          </a:p>
          <a:p>
            <a:pPr marL="0" indent="0">
              <a:buNone/>
            </a:pPr>
            <a:r>
              <a:rPr lang="en-US" altLang="zh-CN" dirty="0" smtClean="0"/>
              <a:t>  </a:t>
            </a:r>
            <a:r>
              <a:rPr lang="zh-CN" altLang="en-US" dirty="0" smtClean="0"/>
              <a:t>如：</a:t>
            </a:r>
            <a:r>
              <a:rPr lang="en-US" altLang="zh-CN" dirty="0" err="1" smtClean="0"/>
              <a:t>int</a:t>
            </a:r>
            <a:r>
              <a:rPr lang="en-US" altLang="zh-CN" dirty="0" smtClean="0"/>
              <a:t> </a:t>
            </a:r>
            <a:r>
              <a:rPr lang="en-US" altLang="zh-CN" dirty="0"/>
              <a:t>matrix[3][6] ={{1,3},{2,4},{3,5,7}};</a:t>
            </a:r>
            <a:endParaRPr lang="zh-CN" altLang="zh-CN" dirty="0"/>
          </a:p>
          <a:p>
            <a:r>
              <a:rPr lang="zh-CN" altLang="zh-CN" dirty="0"/>
              <a:t>省略最高</a:t>
            </a:r>
            <a:r>
              <a:rPr lang="zh-CN" altLang="zh-CN" dirty="0" smtClean="0"/>
              <a:t>维</a:t>
            </a:r>
            <a:endParaRPr lang="en-US" altLang="zh-CN" dirty="0" smtClean="0"/>
          </a:p>
          <a:p>
            <a:pPr marL="0" indent="0">
              <a:buNone/>
            </a:pPr>
            <a:r>
              <a:rPr lang="zh-CN" altLang="zh-CN" dirty="0" smtClean="0"/>
              <a:t>如：</a:t>
            </a:r>
            <a:r>
              <a:rPr lang="en-US" altLang="zh-CN" dirty="0" err="1"/>
              <a:t>int</a:t>
            </a:r>
            <a:r>
              <a:rPr lang="en-US" altLang="zh-CN" dirty="0"/>
              <a:t> matrix[ ][6] ={{1,3},{2,4},{3,5,7}}; </a:t>
            </a:r>
            <a:endParaRPr lang="en-US" altLang="zh-CN" dirty="0" smtClean="0"/>
          </a:p>
          <a:p>
            <a:pPr marL="0" indent="0">
              <a:buNone/>
            </a:pPr>
            <a:r>
              <a:rPr lang="en-US" altLang="zh-CN" dirty="0" smtClean="0"/>
              <a:t>       </a:t>
            </a:r>
            <a:r>
              <a:rPr lang="en-US" altLang="zh-CN" dirty="0" err="1" smtClean="0"/>
              <a:t>int</a:t>
            </a:r>
            <a:r>
              <a:rPr lang="en-US" altLang="zh-CN" dirty="0" smtClean="0"/>
              <a:t> </a:t>
            </a:r>
            <a:r>
              <a:rPr lang="en-US" altLang="zh-CN" dirty="0"/>
              <a:t>matrix</a:t>
            </a:r>
            <a:r>
              <a:rPr lang="en-US" altLang="zh-CN" dirty="0" smtClean="0"/>
              <a:t>[ ][</a:t>
            </a:r>
            <a:r>
              <a:rPr lang="en-US" altLang="zh-CN" dirty="0"/>
              <a:t>6] </a:t>
            </a:r>
            <a:r>
              <a:rPr lang="en-US" altLang="zh-CN" dirty="0" smtClean="0"/>
              <a:t>     </a:t>
            </a:r>
          </a:p>
          <a:p>
            <a:pPr marL="0" indent="0">
              <a:buNone/>
            </a:pPr>
            <a:r>
              <a:rPr lang="en-US" altLang="zh-CN" dirty="0"/>
              <a:t> </a:t>
            </a:r>
            <a:r>
              <a:rPr lang="en-US" altLang="zh-CN" dirty="0" smtClean="0"/>
              <a:t>      ={</a:t>
            </a:r>
            <a:r>
              <a:rPr lang="en-US" altLang="zh-CN" dirty="0"/>
              <a:t>1,3,5,7,9,11,2,4,6,8,10,12,3,5,7,9,11,13,17</a:t>
            </a:r>
            <a:r>
              <a:rPr lang="en-US" altLang="zh-CN" dirty="0" smtClean="0"/>
              <a:t>};</a:t>
            </a:r>
            <a:endParaRPr lang="zh-CN" altLang="zh-CN" dirty="0"/>
          </a:p>
          <a:p>
            <a:pPr marL="0" indent="0">
              <a:buNone/>
            </a:pPr>
            <a:endParaRPr lang="zh-CN" altLang="zh-CN" dirty="0"/>
          </a:p>
          <a:p>
            <a:pPr marL="0" indent="0">
              <a:buNone/>
            </a:pP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10841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188640"/>
            <a:ext cx="7010400" cy="685800"/>
          </a:xfrm>
        </p:spPr>
        <p:txBody>
          <a:bodyPr/>
          <a:lstStyle/>
          <a:p>
            <a:r>
              <a:rPr lang="zh-CN" altLang="zh-CN" b="1" dirty="0">
                <a:solidFill>
                  <a:srgbClr val="FF0000"/>
                </a:solidFill>
              </a:rPr>
              <a:t>二维数组的</a:t>
            </a:r>
            <a:r>
              <a:rPr lang="zh-CN" altLang="zh-CN" b="1" dirty="0" smtClean="0">
                <a:solidFill>
                  <a:srgbClr val="FF0000"/>
                </a:solidFill>
              </a:rPr>
              <a:t>访问</a:t>
            </a:r>
            <a:endParaRPr lang="zh-CN" altLang="en-US" b="1" dirty="0">
              <a:solidFill>
                <a:srgbClr val="FF0000"/>
              </a:solidFill>
            </a:endParaRPr>
          </a:p>
        </p:txBody>
      </p:sp>
      <p:sp>
        <p:nvSpPr>
          <p:cNvPr id="3" name="内容占位符 2"/>
          <p:cNvSpPr>
            <a:spLocks noGrp="1"/>
          </p:cNvSpPr>
          <p:nvPr>
            <p:ph idx="1"/>
          </p:nvPr>
        </p:nvSpPr>
        <p:spPr>
          <a:xfrm>
            <a:off x="539552" y="1340768"/>
            <a:ext cx="8229600" cy="4602163"/>
          </a:xfrm>
        </p:spPr>
        <p:txBody>
          <a:bodyPr/>
          <a:lstStyle/>
          <a:p>
            <a:pPr marL="0" indent="0">
              <a:buNone/>
            </a:pPr>
            <a:r>
              <a:rPr lang="zh-CN" altLang="en-US" dirty="0" smtClean="0"/>
              <a:t>例：编程输入输出右图的矩阵。</a:t>
            </a:r>
            <a:endParaRPr lang="en-US" altLang="zh-CN" dirty="0" smtClean="0"/>
          </a:p>
          <a:p>
            <a:pPr marL="0" indent="0">
              <a:buNone/>
            </a:pPr>
            <a:r>
              <a:rPr lang="zh-CN" altLang="en-US" b="1" dirty="0" smtClean="0">
                <a:solidFill>
                  <a:schemeClr val="tx2">
                    <a:lumMod val="60000"/>
                    <a:lumOff val="40000"/>
                  </a:schemeClr>
                </a:solidFill>
              </a:rPr>
              <a:t>数据的定义：</a:t>
            </a:r>
            <a:endParaRPr lang="en-US" altLang="zh-CN" b="1" dirty="0" smtClean="0">
              <a:solidFill>
                <a:schemeClr val="tx2">
                  <a:lumMod val="60000"/>
                  <a:lumOff val="40000"/>
                </a:schemeClr>
              </a:solidFill>
            </a:endParaRPr>
          </a:p>
          <a:p>
            <a:pPr marL="0" indent="0">
              <a:buNone/>
            </a:pPr>
            <a:r>
              <a:rPr lang="en-US" altLang="zh-CN" dirty="0" err="1" smtClean="0"/>
              <a:t>int</a:t>
            </a:r>
            <a:r>
              <a:rPr lang="en-US" altLang="zh-CN" dirty="0" smtClean="0"/>
              <a:t>  </a:t>
            </a:r>
            <a:r>
              <a:rPr lang="en-US" altLang="zh-CN"/>
              <a:t>matrix[3</a:t>
            </a:r>
            <a:r>
              <a:rPr lang="en-US" altLang="zh-CN" smtClean="0"/>
              <a:t>][4];</a:t>
            </a:r>
            <a:endParaRPr lang="zh-CN" altLang="zh-CN" dirty="0"/>
          </a:p>
          <a:p>
            <a:pPr marL="0" indent="0">
              <a:buNone/>
            </a:pPr>
            <a:r>
              <a:rPr lang="en-US" altLang="zh-CN" dirty="0" err="1"/>
              <a:t>int</a:t>
            </a:r>
            <a:r>
              <a:rPr lang="en-US" altLang="zh-CN" dirty="0"/>
              <a:t>  i, j</a:t>
            </a:r>
            <a:r>
              <a:rPr lang="en-US" altLang="zh-CN" dirty="0" smtClean="0"/>
              <a:t>;</a:t>
            </a:r>
          </a:p>
          <a:p>
            <a:pPr marL="0" indent="0">
              <a:buNone/>
            </a:pPr>
            <a:r>
              <a:rPr lang="zh-CN" altLang="en-US" b="1" dirty="0" smtClean="0">
                <a:solidFill>
                  <a:schemeClr val="tx2">
                    <a:lumMod val="60000"/>
                    <a:lumOff val="40000"/>
                  </a:schemeClr>
                </a:solidFill>
              </a:rPr>
              <a:t>数据的输入：</a:t>
            </a:r>
            <a:endParaRPr lang="zh-CN" altLang="zh-CN" b="1" dirty="0">
              <a:solidFill>
                <a:schemeClr val="tx2">
                  <a:lumMod val="60000"/>
                  <a:lumOff val="40000"/>
                </a:schemeClr>
              </a:solidFill>
            </a:endParaRPr>
          </a:p>
          <a:p>
            <a:pPr marL="0" indent="0">
              <a:buNone/>
            </a:pPr>
            <a:r>
              <a:rPr lang="en-US" altLang="zh-CN" dirty="0" smtClean="0"/>
              <a:t>for </a:t>
            </a:r>
            <a:r>
              <a:rPr lang="en-US" altLang="zh-CN" dirty="0"/>
              <a:t>(i=0;i&lt;3;i++)</a:t>
            </a:r>
            <a:endParaRPr lang="zh-CN" altLang="zh-CN" dirty="0"/>
          </a:p>
          <a:p>
            <a:pPr marL="0" indent="0">
              <a:buNone/>
            </a:pPr>
            <a:r>
              <a:rPr lang="en-US" altLang="zh-CN" dirty="0"/>
              <a:t>  for (j=0;j&lt;4;j++)</a:t>
            </a:r>
            <a:endParaRPr lang="zh-CN" altLang="zh-CN" dirty="0"/>
          </a:p>
          <a:p>
            <a:pPr marL="0" indent="0">
              <a:buNone/>
            </a:pPr>
            <a:r>
              <a:rPr lang="en-US" altLang="zh-CN" dirty="0"/>
              <a:t>  </a:t>
            </a:r>
            <a:r>
              <a:rPr lang="en-US" altLang="zh-CN" dirty="0" err="1"/>
              <a:t>cin</a:t>
            </a:r>
            <a:r>
              <a:rPr lang="en-US" altLang="zh-CN" dirty="0"/>
              <a:t>&gt;&gt;matrix[i][j]; </a:t>
            </a:r>
            <a:endParaRPr lang="zh-CN" altLang="zh-CN" dirty="0"/>
          </a:p>
          <a:p>
            <a:pPr marL="0" indent="0">
              <a:buNone/>
            </a:pP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1306611"/>
            <a:ext cx="2952328" cy="1290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46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00"/>
                </a:solidFill>
                <a:latin typeface="微软雅黑" panose="020B0503020204020204" pitchFamily="34" charset="-122"/>
                <a:ea typeface="微软雅黑" panose="020B0503020204020204" pitchFamily="34" charset="-122"/>
              </a:rPr>
              <a:t>1.</a:t>
            </a:r>
            <a:r>
              <a:rPr lang="zh-CN" altLang="en-US" b="1" dirty="0" smtClean="0">
                <a:solidFill>
                  <a:srgbClr val="000000"/>
                </a:solidFill>
                <a:latin typeface="微软雅黑" panose="020B0503020204020204" pitchFamily="34" charset="-122"/>
                <a:ea typeface="微软雅黑" panose="020B0503020204020204" pitchFamily="34" charset="-122"/>
              </a:rPr>
              <a:t>本  </a:t>
            </a:r>
            <a:r>
              <a:rPr lang="zh-CN" altLang="en-US" b="1" dirty="0">
                <a:solidFill>
                  <a:srgbClr val="000000"/>
                </a:solidFill>
                <a:latin typeface="微软雅黑" panose="020B0503020204020204" pitchFamily="34" charset="-122"/>
                <a:ea typeface="微软雅黑" panose="020B0503020204020204" pitchFamily="34" charset="-122"/>
              </a:rPr>
              <a:t>章  概  </a:t>
            </a:r>
            <a:r>
              <a:rPr lang="zh-CN" altLang="en-US" b="1" dirty="0" smtClean="0">
                <a:solidFill>
                  <a:srgbClr val="000000"/>
                </a:solidFill>
                <a:latin typeface="微软雅黑" panose="020B0503020204020204" pitchFamily="34" charset="-122"/>
                <a:ea typeface="微软雅黑" panose="020B0503020204020204" pitchFamily="34" charset="-122"/>
              </a:rPr>
              <a:t>述</a:t>
            </a:r>
            <a:endParaRPr lang="zh-CN" altLang="en-US" dirty="0"/>
          </a:p>
        </p:txBody>
      </p:sp>
      <p:sp>
        <p:nvSpPr>
          <p:cNvPr id="3" name="内容占位符 2"/>
          <p:cNvSpPr>
            <a:spLocks noGrp="1"/>
          </p:cNvSpPr>
          <p:nvPr>
            <p:ph idx="1"/>
          </p:nvPr>
        </p:nvSpPr>
        <p:spPr>
          <a:xfrm>
            <a:off x="1475656" y="1556792"/>
            <a:ext cx="6120680" cy="4602163"/>
          </a:xfrm>
        </p:spPr>
        <p:txBody>
          <a:bodyPr/>
          <a:lstStyle/>
          <a:p>
            <a:pPr marL="0" indent="0">
              <a:buNone/>
            </a:pPr>
            <a:r>
              <a:rPr lang="zh-CN" altLang="zh-CN" dirty="0"/>
              <a:t>本章将深入介绍数组的知识和</a:t>
            </a:r>
            <a:r>
              <a:rPr lang="zh-CN" altLang="zh-CN" dirty="0" smtClean="0"/>
              <a:t>应用</a:t>
            </a:r>
            <a:endParaRPr lang="en-US" altLang="zh-CN" dirty="0" smtClean="0"/>
          </a:p>
          <a:p>
            <a:pPr marL="0" indent="0">
              <a:buNone/>
            </a:pPr>
            <a:r>
              <a:rPr lang="zh-CN" altLang="en-US" dirty="0" smtClean="0"/>
              <a:t>内容包括：</a:t>
            </a:r>
            <a:endParaRPr lang="en-US" altLang="zh-CN" dirty="0" smtClean="0"/>
          </a:p>
          <a:p>
            <a:r>
              <a:rPr lang="zh-CN" altLang="en-US" dirty="0" smtClean="0"/>
              <a:t>一维数组</a:t>
            </a:r>
            <a:endParaRPr lang="en-US" altLang="zh-CN" dirty="0" smtClean="0"/>
          </a:p>
          <a:p>
            <a:r>
              <a:rPr lang="zh-CN" altLang="en-US" dirty="0" smtClean="0"/>
              <a:t>字符数组</a:t>
            </a:r>
            <a:endParaRPr lang="en-US" altLang="zh-CN" dirty="0" smtClean="0"/>
          </a:p>
          <a:p>
            <a:r>
              <a:rPr lang="zh-CN" altLang="en-US" dirty="0" smtClean="0"/>
              <a:t>二维</a:t>
            </a:r>
            <a:r>
              <a:rPr lang="zh-CN" altLang="en-US" dirty="0"/>
              <a:t>数</a:t>
            </a:r>
            <a:r>
              <a:rPr lang="zh-CN" altLang="en-US" dirty="0" smtClean="0"/>
              <a:t>组</a:t>
            </a:r>
            <a:endParaRPr lang="en-US" altLang="zh-CN" dirty="0" smtClean="0"/>
          </a:p>
          <a:p>
            <a:r>
              <a:rPr lang="zh-CN" altLang="en-US" dirty="0" smtClean="0"/>
              <a:t>动态数组</a:t>
            </a:r>
            <a:endParaRPr lang="en-US" altLang="zh-CN" dirty="0" smtClean="0"/>
          </a:p>
          <a:p>
            <a:r>
              <a:rPr lang="zh-CN" altLang="zh-CN" dirty="0" smtClean="0"/>
              <a:t>数组</a:t>
            </a:r>
            <a:r>
              <a:rPr lang="zh-CN" altLang="zh-CN" dirty="0"/>
              <a:t>与指针的</a:t>
            </a:r>
            <a:r>
              <a:rPr lang="zh-CN" altLang="zh-CN" dirty="0" smtClean="0"/>
              <a:t>关系</a:t>
            </a:r>
            <a:endParaRPr lang="zh-CN" altLang="zh-CN" dirty="0"/>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17699854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solidFill>
                  <a:srgbClr val="FF0000"/>
                </a:solidFill>
              </a:rPr>
              <a:t>二维数组的访问</a:t>
            </a:r>
            <a:endParaRPr lang="zh-CN" altLang="en-US" dirty="0"/>
          </a:p>
        </p:txBody>
      </p:sp>
      <p:sp>
        <p:nvSpPr>
          <p:cNvPr id="3" name="内容占位符 2"/>
          <p:cNvSpPr>
            <a:spLocks noGrp="1"/>
          </p:cNvSpPr>
          <p:nvPr>
            <p:ph idx="1"/>
          </p:nvPr>
        </p:nvSpPr>
        <p:spPr/>
        <p:txBody>
          <a:bodyPr/>
          <a:lstStyle/>
          <a:p>
            <a:r>
              <a:rPr lang="zh-CN" altLang="en-US" b="1" dirty="0" smtClean="0">
                <a:solidFill>
                  <a:schemeClr val="tx2">
                    <a:lumMod val="60000"/>
                    <a:lumOff val="40000"/>
                  </a:schemeClr>
                </a:solidFill>
              </a:rPr>
              <a:t>数据的输出：</a:t>
            </a:r>
            <a:endParaRPr lang="en-US" altLang="zh-CN" b="1" dirty="0" smtClean="0">
              <a:solidFill>
                <a:schemeClr val="tx2">
                  <a:lumMod val="60000"/>
                  <a:lumOff val="40000"/>
                </a:schemeClr>
              </a:solidFill>
            </a:endParaRPr>
          </a:p>
          <a:p>
            <a:pPr marL="0" indent="0">
              <a:buNone/>
            </a:pPr>
            <a:r>
              <a:rPr lang="en-US" altLang="zh-CN" dirty="0" smtClean="0"/>
              <a:t>for </a:t>
            </a:r>
            <a:r>
              <a:rPr lang="en-US" altLang="zh-CN" dirty="0"/>
              <a:t>(i=0;i&lt;3;i++)</a:t>
            </a:r>
            <a:endParaRPr lang="zh-CN" altLang="zh-CN" dirty="0"/>
          </a:p>
          <a:p>
            <a:pPr marL="0" indent="0">
              <a:buNone/>
            </a:pPr>
            <a:r>
              <a:rPr lang="en-US" altLang="zh-CN" dirty="0"/>
              <a:t> { for (j=0;j&lt;4;j++) </a:t>
            </a:r>
            <a:endParaRPr lang="en-US" altLang="zh-CN" dirty="0" smtClean="0"/>
          </a:p>
          <a:p>
            <a:pPr marL="0" indent="0">
              <a:buNone/>
            </a:pPr>
            <a:r>
              <a:rPr lang="en-US" altLang="zh-CN" dirty="0" err="1" smtClean="0"/>
              <a:t>cout</a:t>
            </a:r>
            <a:r>
              <a:rPr lang="en-US" altLang="zh-CN" dirty="0"/>
              <a:t>&lt;&lt;</a:t>
            </a:r>
            <a:r>
              <a:rPr lang="en-US" altLang="zh-CN" dirty="0" err="1"/>
              <a:t>setw</a:t>
            </a:r>
            <a:r>
              <a:rPr lang="en-US" altLang="zh-CN" dirty="0"/>
              <a:t>(5)&lt;&lt;matrix[i][</a:t>
            </a:r>
            <a:r>
              <a:rPr lang="en-US" altLang="zh-CN" dirty="0" smtClean="0"/>
              <a:t>j]</a:t>
            </a:r>
          </a:p>
          <a:p>
            <a:pPr marL="0" indent="0">
              <a:buNone/>
            </a:pPr>
            <a:r>
              <a:rPr lang="en-US" altLang="zh-CN" dirty="0" err="1" smtClean="0"/>
              <a:t>cout</a:t>
            </a:r>
            <a:r>
              <a:rPr lang="en-US" altLang="zh-CN" dirty="0"/>
              <a:t>&lt;&lt;</a:t>
            </a:r>
            <a:r>
              <a:rPr lang="en-US" altLang="zh-CN" dirty="0" err="1"/>
              <a:t>endl</a:t>
            </a:r>
            <a:r>
              <a:rPr lang="en-US" altLang="zh-CN" dirty="0"/>
              <a:t>;</a:t>
            </a:r>
            <a:endParaRPr lang="zh-CN" altLang="zh-CN" dirty="0"/>
          </a:p>
          <a:p>
            <a:pPr marL="0" indent="0">
              <a:buNone/>
            </a:pPr>
            <a:r>
              <a:rPr lang="en-US" altLang="zh-CN" dirty="0"/>
              <a:t>}</a:t>
            </a:r>
            <a:endParaRPr lang="zh-CN" altLang="zh-CN" dirty="0"/>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137018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arn(inVertical)">
                                      <p:cBhvr>
                                        <p:cTn id="16" dur="500"/>
                                        <p:tgtEl>
                                          <p:spTgt spid="3">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332656"/>
            <a:ext cx="7010400" cy="685800"/>
          </a:xfrm>
        </p:spPr>
        <p:txBody>
          <a:bodyPr/>
          <a:lstStyle/>
          <a:p>
            <a:r>
              <a:rPr lang="zh-CN" altLang="zh-CN" b="1" dirty="0">
                <a:solidFill>
                  <a:srgbClr val="FF0000"/>
                </a:solidFill>
              </a:rPr>
              <a:t>二维数组的访问</a:t>
            </a:r>
            <a:endParaRPr lang="zh-CN" altLang="en-US" dirty="0"/>
          </a:p>
        </p:txBody>
      </p:sp>
      <p:sp>
        <p:nvSpPr>
          <p:cNvPr id="3" name="内容占位符 2"/>
          <p:cNvSpPr>
            <a:spLocks noGrp="1"/>
          </p:cNvSpPr>
          <p:nvPr>
            <p:ph idx="1"/>
          </p:nvPr>
        </p:nvSpPr>
        <p:spPr>
          <a:xfrm>
            <a:off x="395536" y="1196752"/>
            <a:ext cx="8229600" cy="5184576"/>
          </a:xfrm>
        </p:spPr>
        <p:txBody>
          <a:bodyPr/>
          <a:lstStyle/>
          <a:p>
            <a:pPr marL="0" indent="0">
              <a:buNone/>
            </a:pPr>
            <a:r>
              <a:rPr lang="zh-CN" altLang="zh-CN" dirty="0"/>
              <a:t>【</a:t>
            </a:r>
            <a:r>
              <a:rPr lang="zh-CN" altLang="zh-CN" b="1" dirty="0"/>
              <a:t>例</a:t>
            </a:r>
            <a:r>
              <a:rPr lang="en-US" altLang="zh-CN" b="1" dirty="0"/>
              <a:t>5.7</a:t>
            </a:r>
            <a:r>
              <a:rPr lang="zh-CN" altLang="zh-CN" dirty="0"/>
              <a:t>】 编程输入并显示</a:t>
            </a:r>
            <a:r>
              <a:rPr lang="en-US" altLang="zh-CN" dirty="0"/>
              <a:t>5</a:t>
            </a:r>
            <a:r>
              <a:rPr lang="zh-CN" altLang="zh-CN" dirty="0"/>
              <a:t>名学生的姓名，每个学生的姓名不超过</a:t>
            </a:r>
            <a:r>
              <a:rPr lang="en-US" altLang="zh-CN" dirty="0"/>
              <a:t>10</a:t>
            </a:r>
            <a:r>
              <a:rPr lang="zh-CN" altLang="zh-CN" dirty="0"/>
              <a:t>个字符</a:t>
            </a:r>
            <a:r>
              <a:rPr lang="zh-CN" altLang="zh-CN" dirty="0" smtClean="0"/>
              <a:t>。</a:t>
            </a:r>
            <a:endParaRPr lang="en-US" altLang="zh-CN" dirty="0" smtClean="0"/>
          </a:p>
          <a:p>
            <a:pPr marL="0" indent="0">
              <a:buNone/>
            </a:pPr>
            <a:r>
              <a:rPr lang="zh-CN" altLang="en-US" b="1" dirty="0" smtClean="0">
                <a:solidFill>
                  <a:schemeClr val="tx2">
                    <a:lumMod val="60000"/>
                    <a:lumOff val="40000"/>
                  </a:schemeClr>
                </a:solidFill>
              </a:rPr>
              <a:t>数据的定义：</a:t>
            </a:r>
            <a:endParaRPr lang="en-US" altLang="zh-CN" b="1" dirty="0" smtClean="0">
              <a:solidFill>
                <a:schemeClr val="tx2">
                  <a:lumMod val="60000"/>
                  <a:lumOff val="40000"/>
                </a:schemeClr>
              </a:solidFill>
            </a:endParaRPr>
          </a:p>
          <a:p>
            <a:pPr marL="0" indent="0">
              <a:buNone/>
            </a:pPr>
            <a:r>
              <a:rPr lang="en-US" altLang="zh-CN" dirty="0"/>
              <a:t>c</a:t>
            </a:r>
            <a:r>
              <a:rPr lang="en-US" altLang="zh-CN" dirty="0" smtClean="0"/>
              <a:t>har name[5][10];   </a:t>
            </a:r>
          </a:p>
          <a:p>
            <a:pPr marL="0" indent="0">
              <a:buNone/>
            </a:pPr>
            <a:r>
              <a:rPr lang="zh-CN" altLang="en-US" b="1" dirty="0" smtClean="0">
                <a:solidFill>
                  <a:schemeClr val="tx2">
                    <a:lumMod val="60000"/>
                    <a:lumOff val="40000"/>
                  </a:schemeClr>
                </a:solidFill>
              </a:rPr>
              <a:t>数据的输入：</a:t>
            </a:r>
            <a:endParaRPr lang="en-US" altLang="zh-CN" b="1" dirty="0" smtClean="0">
              <a:solidFill>
                <a:schemeClr val="tx2">
                  <a:lumMod val="60000"/>
                  <a:lumOff val="40000"/>
                </a:schemeClr>
              </a:solidFill>
            </a:endParaRPr>
          </a:p>
          <a:p>
            <a:pPr marL="0" indent="0">
              <a:buNone/>
            </a:pPr>
            <a:r>
              <a:rPr lang="en-US" altLang="zh-CN" dirty="0" smtClean="0"/>
              <a:t>for (i=0; i&lt;5; i++)</a:t>
            </a:r>
            <a:endParaRPr lang="zh-CN" altLang="zh-CN" dirty="0" smtClean="0"/>
          </a:p>
          <a:p>
            <a:pPr marL="0" indent="0">
              <a:buNone/>
            </a:pPr>
            <a:r>
              <a:rPr lang="en-US" altLang="zh-CN" dirty="0" err="1" smtClean="0"/>
              <a:t>cin.getline</a:t>
            </a:r>
            <a:r>
              <a:rPr lang="en-US" altLang="zh-CN" dirty="0" smtClean="0"/>
              <a:t>(name[i</a:t>
            </a:r>
            <a:r>
              <a:rPr lang="en-US" altLang="zh-CN" dirty="0"/>
              <a:t>], 11); </a:t>
            </a:r>
            <a:endParaRPr lang="en-US" altLang="zh-CN" dirty="0" smtClean="0"/>
          </a:p>
          <a:p>
            <a:pPr marL="0" indent="0">
              <a:buNone/>
            </a:pPr>
            <a:r>
              <a:rPr lang="zh-CN" altLang="en-US" b="1" dirty="0">
                <a:solidFill>
                  <a:schemeClr val="tx2">
                    <a:lumMod val="60000"/>
                    <a:lumOff val="40000"/>
                  </a:schemeClr>
                </a:solidFill>
              </a:rPr>
              <a:t>数据的</a:t>
            </a:r>
            <a:r>
              <a:rPr lang="zh-CN" altLang="en-US" b="1" dirty="0" smtClean="0">
                <a:solidFill>
                  <a:schemeClr val="tx2">
                    <a:lumMod val="60000"/>
                    <a:lumOff val="40000"/>
                  </a:schemeClr>
                </a:solidFill>
              </a:rPr>
              <a:t>输出：</a:t>
            </a:r>
            <a:endParaRPr lang="en-US" altLang="zh-CN" b="1" dirty="0">
              <a:solidFill>
                <a:schemeClr val="tx2">
                  <a:lumMod val="60000"/>
                  <a:lumOff val="40000"/>
                </a:schemeClr>
              </a:solidFill>
            </a:endParaRPr>
          </a:p>
          <a:p>
            <a:pPr marL="0" indent="0">
              <a:buNone/>
            </a:pPr>
            <a:r>
              <a:rPr lang="en-US" altLang="zh-CN" dirty="0" smtClean="0"/>
              <a:t>for </a:t>
            </a:r>
            <a:r>
              <a:rPr lang="en-US" altLang="zh-CN" dirty="0"/>
              <a:t>(i=0; i&lt;5; i++)</a:t>
            </a:r>
            <a:endParaRPr lang="zh-CN" altLang="zh-CN" dirty="0"/>
          </a:p>
          <a:p>
            <a:pPr marL="0" indent="0">
              <a:buNone/>
            </a:pPr>
            <a:r>
              <a:rPr lang="en-US" altLang="zh-CN" dirty="0" err="1"/>
              <a:t>cout</a:t>
            </a:r>
            <a:r>
              <a:rPr lang="en-US" altLang="zh-CN" dirty="0"/>
              <a:t>&lt;&lt;name[i]&lt;&lt;</a:t>
            </a:r>
            <a:r>
              <a:rPr lang="en-US" altLang="zh-CN" dirty="0" err="1"/>
              <a:t>endl</a:t>
            </a:r>
            <a:r>
              <a:rPr lang="en-US" altLang="zh-CN" dirty="0"/>
              <a:t>;</a:t>
            </a:r>
            <a:endParaRPr lang="zh-CN" altLang="zh-CN" dirty="0"/>
          </a:p>
          <a:p>
            <a:pPr marL="0" indent="0">
              <a:buNone/>
            </a:pPr>
            <a:endParaRPr lang="en-US" altLang="zh-CN" b="1" dirty="0" smtClean="0">
              <a:solidFill>
                <a:schemeClr val="tx2">
                  <a:lumMod val="60000"/>
                  <a:lumOff val="40000"/>
                </a:schemeClr>
              </a:solidFill>
            </a:endParaRPr>
          </a:p>
          <a:p>
            <a:pPr marL="0" indent="0">
              <a:buNone/>
            </a:pPr>
            <a:endParaRPr lang="zh-CN" altLang="zh-CN" dirty="0"/>
          </a:p>
          <a:p>
            <a:pPr marL="0" indent="0">
              <a:buNone/>
            </a:pP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TextBox 4"/>
          <p:cNvSpPr txBox="1"/>
          <p:nvPr/>
        </p:nvSpPr>
        <p:spPr>
          <a:xfrm>
            <a:off x="4644008" y="2348880"/>
            <a:ext cx="3600400" cy="1200329"/>
          </a:xfrm>
          <a:prstGeom prst="rect">
            <a:avLst/>
          </a:prstGeom>
          <a:noFill/>
        </p:spPr>
        <p:txBody>
          <a:bodyPr wrap="square" rtlCol="0">
            <a:spAutoFit/>
          </a:bodyPr>
          <a:lstStyle/>
          <a:p>
            <a:r>
              <a:rPr lang="zh-CN" altLang="en-US" sz="2400" b="1" dirty="0">
                <a:solidFill>
                  <a:srgbClr val="FF0000"/>
                </a:solidFill>
              </a:rPr>
              <a:t>每个一维字符数组可以整体</a:t>
            </a:r>
            <a:r>
              <a:rPr lang="zh-CN" altLang="en-US" sz="2400" b="1" dirty="0" smtClean="0">
                <a:solidFill>
                  <a:srgbClr val="FF0000"/>
                </a:solidFill>
              </a:rPr>
              <a:t>访问，所以一重循环就可解决问题。</a:t>
            </a:r>
            <a:endParaRPr lang="zh-CN" altLang="en-US" sz="2400" dirty="0"/>
          </a:p>
        </p:txBody>
      </p:sp>
    </p:spTree>
    <p:extLst>
      <p:ext uri="{BB962C8B-B14F-4D97-AF65-F5344CB8AC3E}">
        <p14:creationId xmlns:p14="http://schemas.microsoft.com/office/powerpoint/2010/main" val="4120318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FF0000"/>
                </a:solidFill>
              </a:rPr>
              <a:t>二维数组应用举例</a:t>
            </a:r>
            <a:endParaRPr lang="zh-CN" altLang="en-US" sz="3600" b="1" dirty="0">
              <a:solidFill>
                <a:srgbClr val="FF0000"/>
              </a:solidFill>
            </a:endParaRPr>
          </a:p>
        </p:txBody>
      </p:sp>
      <p:sp>
        <p:nvSpPr>
          <p:cNvPr id="3" name="内容占位符 2"/>
          <p:cNvSpPr>
            <a:spLocks noGrp="1"/>
          </p:cNvSpPr>
          <p:nvPr>
            <p:ph idx="1"/>
          </p:nvPr>
        </p:nvSpPr>
        <p:spPr/>
        <p:txBody>
          <a:bodyPr/>
          <a:lstStyle/>
          <a:p>
            <a:pPr marL="0" indent="0">
              <a:buNone/>
            </a:pPr>
            <a:r>
              <a:rPr lang="zh-CN" altLang="zh-CN" dirty="0"/>
              <a:t>【</a:t>
            </a:r>
            <a:r>
              <a:rPr lang="zh-CN" altLang="zh-CN" b="1" dirty="0"/>
              <a:t>例</a:t>
            </a:r>
            <a:r>
              <a:rPr lang="en-US" altLang="zh-CN" b="1" dirty="0"/>
              <a:t>5.9</a:t>
            </a:r>
            <a:r>
              <a:rPr lang="zh-CN" altLang="zh-CN" dirty="0"/>
              <a:t>】要求测量一个湖泊的面积和平均水深，湖泊的面积是不规则的，并且湖中各处的水深也不一样</a:t>
            </a:r>
            <a:r>
              <a:rPr lang="zh-CN" altLang="zh-CN" dirty="0" smtClean="0"/>
              <a:t>。</a:t>
            </a:r>
            <a:endParaRPr lang="en-US" altLang="zh-CN" dirty="0" smtClean="0"/>
          </a:p>
          <a:p>
            <a:pPr marL="0" indent="0">
              <a:buNone/>
            </a:pPr>
            <a:endParaRPr lang="zh-CN" altLang="zh-CN"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2924944"/>
            <a:ext cx="7704855"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897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260648"/>
            <a:ext cx="7010400" cy="685800"/>
          </a:xfrm>
        </p:spPr>
        <p:txBody>
          <a:bodyPr/>
          <a:lstStyle/>
          <a:p>
            <a:r>
              <a:rPr lang="zh-CN" altLang="en-US" b="1" dirty="0">
                <a:solidFill>
                  <a:srgbClr val="FF0000"/>
                </a:solidFill>
              </a:rPr>
              <a:t>二维数组应用举例</a:t>
            </a:r>
            <a:endParaRPr lang="zh-CN" altLang="en-US" dirty="0"/>
          </a:p>
        </p:txBody>
      </p:sp>
      <p:sp>
        <p:nvSpPr>
          <p:cNvPr id="3" name="内容占位符 2"/>
          <p:cNvSpPr>
            <a:spLocks noGrp="1"/>
          </p:cNvSpPr>
          <p:nvPr>
            <p:ph idx="1"/>
          </p:nvPr>
        </p:nvSpPr>
        <p:spPr>
          <a:xfrm>
            <a:off x="467544" y="1124744"/>
            <a:ext cx="8291264" cy="5400600"/>
          </a:xfrm>
        </p:spPr>
        <p:txBody>
          <a:bodyPr/>
          <a:lstStyle/>
          <a:p>
            <a:pPr marL="0" indent="0">
              <a:buNone/>
            </a:pPr>
            <a:r>
              <a:rPr lang="zh-CN" altLang="en-US" b="1" dirty="0" smtClean="0">
                <a:solidFill>
                  <a:schemeClr val="tx2">
                    <a:lumMod val="60000"/>
                    <a:lumOff val="40000"/>
                  </a:schemeClr>
                </a:solidFill>
              </a:rPr>
              <a:t>数据的定义并初始化：</a:t>
            </a:r>
            <a:endParaRPr lang="en-US" altLang="zh-CN" b="1" dirty="0" smtClean="0">
              <a:solidFill>
                <a:schemeClr val="tx2">
                  <a:lumMod val="60000"/>
                  <a:lumOff val="40000"/>
                </a:schemeClr>
              </a:solidFill>
            </a:endParaRPr>
          </a:p>
          <a:p>
            <a:pPr marL="0" indent="0">
              <a:buNone/>
            </a:pPr>
            <a:r>
              <a:rPr lang="en-US" altLang="zh-CN" dirty="0" err="1"/>
              <a:t>int</a:t>
            </a:r>
            <a:r>
              <a:rPr lang="en-US" altLang="zh-CN" dirty="0"/>
              <a:t> lake[5][9]={{0,0,1,2,2,3,0,0,0},{0,2,3,5,5,3,2,0,0},</a:t>
            </a:r>
            <a:endParaRPr lang="zh-CN" altLang="zh-CN" dirty="0"/>
          </a:p>
          <a:p>
            <a:pPr marL="0" indent="0">
              <a:buNone/>
            </a:pPr>
            <a:r>
              <a:rPr lang="en-US" altLang="zh-CN" dirty="0" smtClean="0"/>
              <a:t>{</a:t>
            </a:r>
            <a:r>
              <a:rPr lang="en-US" altLang="zh-CN" dirty="0"/>
              <a:t>1,1,4,3,4,2,2,1,0 },{0,0,1,1,0,0,1,1,1 },{0,0,1,0,0,0,0,0,0 }};</a:t>
            </a:r>
            <a:endParaRPr lang="zh-CN" altLang="zh-CN" dirty="0"/>
          </a:p>
          <a:p>
            <a:pPr marL="0" indent="0">
              <a:buNone/>
            </a:pPr>
            <a:r>
              <a:rPr lang="zh-CN" altLang="en-US" b="1" dirty="0" smtClean="0">
                <a:solidFill>
                  <a:schemeClr val="tx2">
                    <a:lumMod val="60000"/>
                    <a:lumOff val="40000"/>
                  </a:schemeClr>
                </a:solidFill>
              </a:rPr>
              <a:t>关键代码：（两重循环）</a:t>
            </a:r>
            <a:endParaRPr lang="en-US" altLang="zh-CN" b="1" dirty="0" smtClean="0">
              <a:solidFill>
                <a:schemeClr val="tx2">
                  <a:lumMod val="60000"/>
                  <a:lumOff val="40000"/>
                </a:schemeClr>
              </a:solidFill>
            </a:endParaRPr>
          </a:p>
          <a:p>
            <a:pPr marL="0" indent="0">
              <a:buNone/>
            </a:pPr>
            <a:r>
              <a:rPr lang="en-US" altLang="zh-CN" dirty="0"/>
              <a:t>for(i=0;i&lt;5;i++)</a:t>
            </a:r>
            <a:endParaRPr lang="zh-CN" altLang="zh-CN" dirty="0"/>
          </a:p>
          <a:p>
            <a:pPr marL="0" indent="0">
              <a:buNone/>
            </a:pPr>
            <a:r>
              <a:rPr lang="en-US" altLang="zh-CN" dirty="0"/>
              <a:t> </a:t>
            </a:r>
            <a:r>
              <a:rPr lang="en-US" altLang="zh-CN" dirty="0" smtClean="0"/>
              <a:t>for(j=0;j&lt;9;j++)</a:t>
            </a:r>
            <a:endParaRPr lang="en-US" altLang="zh-CN" dirty="0"/>
          </a:p>
          <a:p>
            <a:pPr marL="0" indent="0">
              <a:buNone/>
            </a:pPr>
            <a:r>
              <a:rPr lang="en-US" altLang="zh-CN" dirty="0" smtClean="0"/>
              <a:t>if(lake[i</a:t>
            </a:r>
            <a:r>
              <a:rPr lang="en-US" altLang="zh-CN" dirty="0"/>
              <a:t>][j]!=0)</a:t>
            </a:r>
            <a:endParaRPr lang="zh-CN" altLang="zh-CN" dirty="0"/>
          </a:p>
          <a:p>
            <a:pPr marL="0" indent="0">
              <a:buNone/>
            </a:pPr>
            <a:r>
              <a:rPr lang="en-US" altLang="zh-CN" dirty="0" smtClean="0"/>
              <a:t> {</a:t>
            </a:r>
            <a:r>
              <a:rPr lang="en-US" altLang="zh-CN" dirty="0"/>
              <a:t>	</a:t>
            </a:r>
            <a:r>
              <a:rPr lang="en-US" altLang="zh-CN" dirty="0" smtClean="0"/>
              <a:t>sum=sum+1</a:t>
            </a:r>
            <a:r>
              <a:rPr lang="en-US" altLang="zh-CN" dirty="0"/>
              <a:t>;</a:t>
            </a:r>
            <a:endParaRPr lang="zh-CN" altLang="zh-CN" dirty="0"/>
          </a:p>
          <a:p>
            <a:pPr marL="0" indent="0">
              <a:buNone/>
            </a:pPr>
            <a:r>
              <a:rPr lang="en-US" altLang="zh-CN" dirty="0"/>
              <a:t>          </a:t>
            </a:r>
            <a:r>
              <a:rPr lang="en-US" altLang="zh-CN" dirty="0" smtClean="0"/>
              <a:t> </a:t>
            </a:r>
            <a:r>
              <a:rPr lang="en-US" altLang="zh-CN" dirty="0" err="1"/>
              <a:t>depthLake</a:t>
            </a:r>
            <a:r>
              <a:rPr lang="en-US" altLang="zh-CN" dirty="0"/>
              <a:t> = </a:t>
            </a:r>
            <a:r>
              <a:rPr lang="en-US" altLang="zh-CN" dirty="0" err="1"/>
              <a:t>depthLake</a:t>
            </a:r>
            <a:r>
              <a:rPr lang="en-US" altLang="zh-CN" dirty="0"/>
              <a:t> +lake[i][j] ;</a:t>
            </a:r>
            <a:endParaRPr lang="zh-CN" altLang="zh-CN" dirty="0"/>
          </a:p>
          <a:p>
            <a:pPr marL="0" indent="0">
              <a:buNone/>
            </a:pPr>
            <a:r>
              <a:rPr lang="en-US" altLang="zh-CN" dirty="0" smtClean="0"/>
              <a:t> </a:t>
            </a:r>
            <a:r>
              <a:rPr lang="en-US" altLang="zh-CN" dirty="0"/>
              <a:t>}</a:t>
            </a:r>
            <a:endParaRPr lang="zh-CN" altLang="zh-CN" dirty="0"/>
          </a:p>
          <a:p>
            <a:pPr marL="0" indent="0">
              <a:buNone/>
            </a:pPr>
            <a:endParaRPr lang="en-US" altLang="zh-CN" dirty="0"/>
          </a:p>
          <a:p>
            <a:pPr marL="0" indent="0">
              <a:buNone/>
            </a:pP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132913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260648"/>
            <a:ext cx="7010400" cy="685800"/>
          </a:xfrm>
        </p:spPr>
        <p:txBody>
          <a:bodyPr/>
          <a:lstStyle/>
          <a:p>
            <a:r>
              <a:rPr lang="zh-CN" altLang="zh-CN" b="1" dirty="0">
                <a:solidFill>
                  <a:srgbClr val="FF0000"/>
                </a:solidFill>
              </a:rPr>
              <a:t> </a:t>
            </a:r>
            <a:r>
              <a:rPr lang="zh-CN" altLang="zh-CN" sz="3600" b="1" dirty="0">
                <a:solidFill>
                  <a:srgbClr val="FF0000"/>
                </a:solidFill>
              </a:rPr>
              <a:t>指针与数组 </a:t>
            </a:r>
            <a:endParaRPr lang="zh-CN" altLang="en-US" sz="3600" b="1" dirty="0">
              <a:solidFill>
                <a:srgbClr val="FF0000"/>
              </a:solidFill>
            </a:endParaRPr>
          </a:p>
        </p:txBody>
      </p:sp>
      <p:sp>
        <p:nvSpPr>
          <p:cNvPr id="3" name="内容占位符 2"/>
          <p:cNvSpPr>
            <a:spLocks noGrp="1"/>
          </p:cNvSpPr>
          <p:nvPr>
            <p:ph idx="1"/>
          </p:nvPr>
        </p:nvSpPr>
        <p:spPr/>
        <p:txBody>
          <a:bodyPr/>
          <a:lstStyle/>
          <a:p>
            <a:r>
              <a:rPr lang="zh-CN" altLang="zh-CN" dirty="0" smtClean="0"/>
              <a:t>内存</a:t>
            </a:r>
            <a:r>
              <a:rPr lang="zh-CN" altLang="en-US" dirty="0" smtClean="0"/>
              <a:t>是按地址访问的，所以内存地址是一个很重要的数，实际是用</a:t>
            </a:r>
            <a:r>
              <a:rPr lang="en-US" altLang="zh-CN" dirty="0" smtClean="0"/>
              <a:t>16</a:t>
            </a:r>
            <a:r>
              <a:rPr lang="zh-CN" altLang="en-US" dirty="0"/>
              <a:t>进</a:t>
            </a:r>
            <a:r>
              <a:rPr lang="zh-CN" altLang="en-US" dirty="0" smtClean="0"/>
              <a:t>制表示的</a:t>
            </a:r>
            <a:r>
              <a:rPr lang="zh-CN" altLang="zh-CN" dirty="0" smtClean="0"/>
              <a:t>。</a:t>
            </a:r>
            <a:endParaRPr lang="en-US" altLang="zh-CN" dirty="0" smtClean="0"/>
          </a:p>
          <a:p>
            <a:r>
              <a:rPr lang="zh-CN" altLang="zh-CN" dirty="0" smtClean="0"/>
              <a:t>可以</a:t>
            </a:r>
            <a:r>
              <a:rPr lang="zh-CN" altLang="zh-CN" dirty="0"/>
              <a:t>把这个地址值存放在另外一个变量中。那么用于存放</a:t>
            </a:r>
            <a:r>
              <a:rPr lang="zh-CN" altLang="zh-CN" dirty="0" smtClean="0"/>
              <a:t>这个地址</a:t>
            </a:r>
            <a:r>
              <a:rPr lang="zh-CN" altLang="zh-CN" dirty="0"/>
              <a:t>值的变量称为“</a:t>
            </a:r>
            <a:r>
              <a:rPr lang="zh-CN" altLang="zh-CN" b="1" dirty="0">
                <a:solidFill>
                  <a:srgbClr val="FF0000"/>
                </a:solidFill>
              </a:rPr>
              <a:t>指针类型变量”</a:t>
            </a:r>
            <a:r>
              <a:rPr lang="zh-CN" altLang="zh-CN" dirty="0"/>
              <a:t>，简称</a:t>
            </a:r>
            <a:r>
              <a:rPr lang="zh-CN" altLang="zh-CN" b="1" dirty="0">
                <a:solidFill>
                  <a:srgbClr val="FF0000"/>
                </a:solidFill>
              </a:rPr>
              <a:t>“指针变量”</a:t>
            </a:r>
            <a:r>
              <a:rPr lang="zh-CN" altLang="zh-CN" b="1" dirty="0" smtClean="0">
                <a:solidFill>
                  <a:srgbClr val="FF0000"/>
                </a:solidFill>
              </a:rPr>
              <a:t>。</a:t>
            </a:r>
            <a:endParaRPr lang="en-US" altLang="zh-CN" b="1" dirty="0" smtClean="0">
              <a:solidFill>
                <a:srgbClr val="FF0000"/>
              </a:solidFill>
            </a:endParaRPr>
          </a:p>
          <a:p>
            <a:r>
              <a:rPr lang="zh-CN" altLang="en-US" dirty="0" smtClean="0"/>
              <a:t>所以说</a:t>
            </a:r>
            <a:r>
              <a:rPr lang="zh-CN" altLang="zh-CN" dirty="0" smtClean="0"/>
              <a:t>指针是</a:t>
            </a:r>
            <a:r>
              <a:rPr lang="zh-CN" altLang="zh-CN" dirty="0"/>
              <a:t>专门用来存储内存空间地址的一种变量</a:t>
            </a:r>
            <a:r>
              <a:rPr lang="zh-CN" altLang="zh-CN" dirty="0" smtClean="0"/>
              <a:t>。</a:t>
            </a:r>
            <a:endParaRPr lang="en-US" altLang="zh-CN" dirty="0" smtClean="0"/>
          </a:p>
          <a:p>
            <a:r>
              <a:rPr lang="zh-CN" altLang="zh-CN" dirty="0" smtClean="0"/>
              <a:t>指针</a:t>
            </a:r>
            <a:r>
              <a:rPr lang="zh-CN" altLang="zh-CN" dirty="0"/>
              <a:t>与数组有密切</a:t>
            </a:r>
            <a:r>
              <a:rPr lang="zh-CN" altLang="zh-CN" dirty="0" smtClean="0"/>
              <a:t>关系</a:t>
            </a:r>
            <a:r>
              <a:rPr lang="zh-CN" altLang="en-US" dirty="0" smtClean="0"/>
              <a:t>。</a:t>
            </a:r>
            <a:endParaRPr lang="en-US" altLang="zh-CN" b="1" dirty="0" smtClean="0">
              <a:solidFill>
                <a:srgbClr val="FF0000"/>
              </a:solidFill>
            </a:endParaRPr>
          </a:p>
          <a:p>
            <a:endParaRPr lang="zh-CN" altLang="en-US" b="1" dirty="0">
              <a:solidFill>
                <a:srgbClr val="FF0000"/>
              </a:solidFill>
            </a:endParaRP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3723214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FF0000"/>
                </a:solidFill>
              </a:rPr>
              <a:t>指针的定义</a:t>
            </a:r>
            <a:endParaRPr lang="zh-CN" altLang="en-US" sz="3600" b="1" dirty="0">
              <a:solidFill>
                <a:srgbClr val="FF0000"/>
              </a:solidFill>
            </a:endParaRPr>
          </a:p>
        </p:txBody>
      </p:sp>
      <p:sp>
        <p:nvSpPr>
          <p:cNvPr id="3" name="内容占位符 2"/>
          <p:cNvSpPr>
            <a:spLocks noGrp="1"/>
          </p:cNvSpPr>
          <p:nvPr>
            <p:ph idx="1"/>
          </p:nvPr>
        </p:nvSpPr>
        <p:spPr/>
        <p:txBody>
          <a:bodyPr/>
          <a:lstStyle/>
          <a:p>
            <a:pPr marL="0" indent="0">
              <a:buNone/>
            </a:pPr>
            <a:r>
              <a:rPr lang="en-US" altLang="zh-CN" b="1" dirty="0" smtClean="0"/>
              <a:t>  </a:t>
            </a:r>
            <a:r>
              <a:rPr lang="zh-CN" altLang="zh-CN" b="1" dirty="0" smtClean="0"/>
              <a:t>类型</a:t>
            </a:r>
            <a:r>
              <a:rPr lang="en-US" altLang="zh-CN" b="1" dirty="0" smtClean="0"/>
              <a:t>  </a:t>
            </a:r>
            <a:r>
              <a:rPr lang="en-US" altLang="zh-CN" b="1" dirty="0"/>
              <a:t>*  </a:t>
            </a:r>
            <a:r>
              <a:rPr lang="zh-CN" altLang="en-US" b="1" dirty="0" smtClean="0"/>
              <a:t>指针变量</a:t>
            </a:r>
            <a:endParaRPr lang="en-US" altLang="zh-CN" b="1" dirty="0" smtClean="0"/>
          </a:p>
          <a:p>
            <a:pPr marL="0" indent="0">
              <a:buNone/>
            </a:pPr>
            <a:endParaRPr lang="zh-CN" altLang="zh-CN" dirty="0"/>
          </a:p>
          <a:p>
            <a:pPr marL="0" indent="0">
              <a:buNone/>
            </a:pP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圆角矩形标注 4"/>
          <p:cNvSpPr/>
          <p:nvPr/>
        </p:nvSpPr>
        <p:spPr>
          <a:xfrm>
            <a:off x="2699793" y="2434095"/>
            <a:ext cx="2766673" cy="922897"/>
          </a:xfrm>
          <a:prstGeom prst="wedgeRoundRectCallout">
            <a:avLst>
              <a:gd name="adj1" fmla="val -84507"/>
              <a:gd name="adj2" fmla="val -127975"/>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800" b="1" dirty="0" smtClean="0">
                <a:solidFill>
                  <a:srgbClr val="FF0000"/>
                </a:solidFill>
              </a:rPr>
              <a:t>*</a:t>
            </a:r>
            <a:r>
              <a:rPr lang="zh-CN" altLang="en-US" sz="2400" b="1" dirty="0" smtClean="0">
                <a:solidFill>
                  <a:schemeClr val="tx2">
                    <a:lumMod val="60000"/>
                    <a:lumOff val="40000"/>
                  </a:schemeClr>
                </a:solidFill>
              </a:rPr>
              <a:t>用于指定后面的变量是指针类型，</a:t>
            </a:r>
            <a:endParaRPr lang="zh-CN" altLang="en-US" sz="2400" b="1" dirty="0">
              <a:solidFill>
                <a:schemeClr val="tx2">
                  <a:lumMod val="60000"/>
                  <a:lumOff val="40000"/>
                </a:schemeClr>
              </a:solidFill>
            </a:endParaRPr>
          </a:p>
        </p:txBody>
      </p:sp>
      <p:sp>
        <p:nvSpPr>
          <p:cNvPr id="6" name="椭圆形标注 5"/>
          <p:cNvSpPr/>
          <p:nvPr/>
        </p:nvSpPr>
        <p:spPr>
          <a:xfrm>
            <a:off x="107504" y="3590978"/>
            <a:ext cx="3024336" cy="980689"/>
          </a:xfrm>
          <a:prstGeom prst="wedgeEllipseCallout">
            <a:avLst>
              <a:gd name="adj1" fmla="val -26299"/>
              <a:gd name="adj2" fmla="val -225893"/>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2">
                    <a:lumMod val="40000"/>
                    <a:lumOff val="60000"/>
                  </a:schemeClr>
                </a:solidFill>
              </a:rPr>
              <a:t>指针</a:t>
            </a:r>
            <a:r>
              <a:rPr lang="zh-CN" altLang="zh-CN" sz="2400" b="1" dirty="0" smtClean="0">
                <a:solidFill>
                  <a:schemeClr val="tx2">
                    <a:lumMod val="40000"/>
                    <a:lumOff val="60000"/>
                  </a:schemeClr>
                </a:solidFill>
              </a:rPr>
              <a:t>变量</a:t>
            </a:r>
            <a:r>
              <a:rPr lang="zh-CN" altLang="zh-CN" sz="2400" b="1" dirty="0">
                <a:solidFill>
                  <a:schemeClr val="tx2">
                    <a:lumMod val="40000"/>
                    <a:lumOff val="60000"/>
                  </a:schemeClr>
                </a:solidFill>
              </a:rPr>
              <a:t>所</a:t>
            </a:r>
            <a:r>
              <a:rPr lang="zh-CN" altLang="zh-CN" sz="2400" b="1" dirty="0" smtClean="0">
                <a:solidFill>
                  <a:schemeClr val="tx2">
                    <a:lumMod val="40000"/>
                    <a:lumOff val="60000"/>
                  </a:schemeClr>
                </a:solidFill>
              </a:rPr>
              <a:t>指</a:t>
            </a:r>
            <a:r>
              <a:rPr lang="en-US" altLang="zh-CN" sz="2400" b="1" dirty="0" smtClean="0">
                <a:solidFill>
                  <a:schemeClr val="tx2">
                    <a:lumMod val="40000"/>
                    <a:lumOff val="60000"/>
                  </a:schemeClr>
                </a:solidFill>
              </a:rPr>
              <a:t>  </a:t>
            </a:r>
            <a:r>
              <a:rPr lang="zh-CN" altLang="en-US" sz="2400" b="1" dirty="0" smtClean="0">
                <a:solidFill>
                  <a:schemeClr val="tx2">
                    <a:lumMod val="40000"/>
                    <a:lumOff val="60000"/>
                  </a:schemeClr>
                </a:solidFill>
              </a:rPr>
              <a:t>向</a:t>
            </a:r>
            <a:r>
              <a:rPr lang="zh-CN" altLang="zh-CN" sz="2400" b="1" dirty="0" smtClean="0">
                <a:solidFill>
                  <a:schemeClr val="tx2">
                    <a:lumMod val="40000"/>
                    <a:lumOff val="60000"/>
                  </a:schemeClr>
                </a:solidFill>
              </a:rPr>
              <a:t>变量</a:t>
            </a:r>
            <a:r>
              <a:rPr lang="zh-CN" altLang="zh-CN" sz="2400" b="1" dirty="0">
                <a:solidFill>
                  <a:schemeClr val="tx2">
                    <a:lumMod val="40000"/>
                    <a:lumOff val="60000"/>
                  </a:schemeClr>
                </a:solidFill>
              </a:rPr>
              <a:t>的类型</a:t>
            </a:r>
            <a:r>
              <a:rPr lang="zh-CN" altLang="zh-CN" sz="2400" b="1" dirty="0" smtClean="0">
                <a:solidFill>
                  <a:schemeClr val="tx2">
                    <a:lumMod val="40000"/>
                    <a:lumOff val="60000"/>
                  </a:schemeClr>
                </a:solidFill>
              </a:rPr>
              <a:t>。</a:t>
            </a:r>
            <a:endParaRPr lang="zh-CN" altLang="en-US" sz="2400" b="1" dirty="0">
              <a:solidFill>
                <a:schemeClr val="tx2">
                  <a:lumMod val="40000"/>
                  <a:lumOff val="60000"/>
                </a:schemeClr>
              </a:solidFill>
            </a:endParaRPr>
          </a:p>
        </p:txBody>
      </p:sp>
      <p:sp>
        <p:nvSpPr>
          <p:cNvPr id="7" name="TextBox 6"/>
          <p:cNvSpPr txBox="1"/>
          <p:nvPr/>
        </p:nvSpPr>
        <p:spPr>
          <a:xfrm>
            <a:off x="5076056" y="1124744"/>
            <a:ext cx="3600400" cy="954107"/>
          </a:xfrm>
          <a:prstGeom prst="rect">
            <a:avLst/>
          </a:prstGeom>
          <a:noFill/>
        </p:spPr>
        <p:txBody>
          <a:bodyPr wrap="square" rtlCol="0">
            <a:spAutoFit/>
          </a:bodyPr>
          <a:lstStyle/>
          <a:p>
            <a:r>
              <a:rPr lang="en-US" altLang="zh-CN" sz="2800" dirty="0" err="1"/>
              <a:t>i</a:t>
            </a:r>
            <a:r>
              <a:rPr lang="en-US" altLang="zh-CN" sz="2800" dirty="0" err="1" smtClean="0"/>
              <a:t>nt</a:t>
            </a:r>
            <a:r>
              <a:rPr lang="en-US" altLang="zh-CN" sz="2800" dirty="0" smtClean="0"/>
              <a:t>  </a:t>
            </a:r>
            <a:r>
              <a:rPr lang="zh-CN" altLang="en-US" sz="2800" dirty="0" smtClean="0"/>
              <a:t>* </a:t>
            </a:r>
            <a:r>
              <a:rPr lang="en-US" altLang="zh-CN" sz="2800" dirty="0" smtClean="0"/>
              <a:t>pointer, a[5]; </a:t>
            </a:r>
          </a:p>
          <a:p>
            <a:r>
              <a:rPr lang="en-US" altLang="zh-CN" sz="2800" dirty="0"/>
              <a:t>p</a:t>
            </a:r>
            <a:r>
              <a:rPr lang="en-US" altLang="zh-CN" sz="2800" dirty="0" smtClean="0"/>
              <a:t>oint= a;</a:t>
            </a:r>
            <a:endParaRPr lang="zh-CN" altLang="en-US" sz="2800" dirty="0"/>
          </a:p>
        </p:txBody>
      </p:sp>
      <p:grpSp>
        <p:nvGrpSpPr>
          <p:cNvPr id="26" name="组合 25"/>
          <p:cNvGrpSpPr/>
          <p:nvPr/>
        </p:nvGrpSpPr>
        <p:grpSpPr>
          <a:xfrm>
            <a:off x="4319972" y="3754634"/>
            <a:ext cx="2082598" cy="738664"/>
            <a:chOff x="4319972" y="3754634"/>
            <a:chExt cx="2082598" cy="738664"/>
          </a:xfrm>
        </p:grpSpPr>
        <p:sp>
          <p:nvSpPr>
            <p:cNvPr id="8" name="TextBox 7"/>
            <p:cNvSpPr txBox="1"/>
            <p:nvPr/>
          </p:nvSpPr>
          <p:spPr>
            <a:xfrm>
              <a:off x="4319972" y="3754634"/>
              <a:ext cx="1307627" cy="738664"/>
            </a:xfrm>
            <a:prstGeom prst="rect">
              <a:avLst/>
            </a:prstGeom>
            <a:noFill/>
            <a:ln w="25400">
              <a:noFill/>
            </a:ln>
          </p:spPr>
          <p:txBody>
            <a:bodyPr wrap="square" rtlCol="0">
              <a:spAutoFit/>
            </a:bodyPr>
            <a:lstStyle/>
            <a:p>
              <a:r>
                <a:rPr lang="en-US" altLang="zh-CN" sz="2400" dirty="0" smtClean="0"/>
                <a:t>pointer</a:t>
              </a:r>
            </a:p>
            <a:p>
              <a:endParaRPr lang="zh-CN" altLang="en-US" dirty="0"/>
            </a:p>
          </p:txBody>
        </p:sp>
        <p:sp>
          <p:nvSpPr>
            <p:cNvPr id="9" name="TextBox 8"/>
            <p:cNvSpPr txBox="1"/>
            <p:nvPr/>
          </p:nvSpPr>
          <p:spPr>
            <a:xfrm>
              <a:off x="5466466" y="3846967"/>
              <a:ext cx="936104" cy="646331"/>
            </a:xfrm>
            <a:prstGeom prst="rect">
              <a:avLst/>
            </a:prstGeom>
            <a:noFill/>
            <a:ln w="25400">
              <a:solidFill>
                <a:schemeClr val="tx1"/>
              </a:solidFill>
            </a:ln>
          </p:spPr>
          <p:txBody>
            <a:bodyPr wrap="square" rtlCol="0">
              <a:spAutoFit/>
            </a:bodyPr>
            <a:lstStyle/>
            <a:p>
              <a:endParaRPr lang="en-US" altLang="zh-CN" dirty="0" smtClean="0"/>
            </a:p>
            <a:p>
              <a:endParaRPr lang="zh-CN" altLang="en-US" dirty="0"/>
            </a:p>
          </p:txBody>
        </p:sp>
      </p:grpSp>
      <p:grpSp>
        <p:nvGrpSpPr>
          <p:cNvPr id="28" name="组合 27"/>
          <p:cNvGrpSpPr/>
          <p:nvPr/>
        </p:nvGrpSpPr>
        <p:grpSpPr>
          <a:xfrm>
            <a:off x="7388787" y="3808506"/>
            <a:ext cx="985306" cy="2140774"/>
            <a:chOff x="7388787" y="3808506"/>
            <a:chExt cx="985306" cy="2140774"/>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8787" y="3808506"/>
              <a:ext cx="950913" cy="214077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7" name="组合 26"/>
            <p:cNvGrpSpPr/>
            <p:nvPr/>
          </p:nvGrpSpPr>
          <p:grpSpPr>
            <a:xfrm>
              <a:off x="7403596" y="3835911"/>
              <a:ext cx="970497" cy="2113369"/>
              <a:chOff x="7403596" y="3835911"/>
              <a:chExt cx="970497" cy="2113369"/>
            </a:xfrm>
          </p:grpSpPr>
          <p:sp>
            <p:nvSpPr>
              <p:cNvPr id="20" name="TextBox 19"/>
              <p:cNvSpPr txBox="1"/>
              <p:nvPr/>
            </p:nvSpPr>
            <p:spPr>
              <a:xfrm>
                <a:off x="7403596" y="3835911"/>
                <a:ext cx="936104" cy="369332"/>
              </a:xfrm>
              <a:prstGeom prst="rect">
                <a:avLst/>
              </a:prstGeom>
              <a:noFill/>
              <a:ln w="28575">
                <a:noFill/>
              </a:ln>
            </p:spPr>
            <p:txBody>
              <a:bodyPr wrap="square" rtlCol="0">
                <a:spAutoFit/>
              </a:bodyPr>
              <a:lstStyle/>
              <a:p>
                <a:r>
                  <a:rPr lang="en-US" altLang="zh-CN" dirty="0" smtClean="0"/>
                  <a:t>a[0]</a:t>
                </a:r>
              </a:p>
            </p:txBody>
          </p:sp>
          <p:sp>
            <p:nvSpPr>
              <p:cNvPr id="21" name="TextBox 20"/>
              <p:cNvSpPr txBox="1"/>
              <p:nvPr/>
            </p:nvSpPr>
            <p:spPr>
              <a:xfrm>
                <a:off x="7403596" y="4280427"/>
                <a:ext cx="936104" cy="369332"/>
              </a:xfrm>
              <a:prstGeom prst="rect">
                <a:avLst/>
              </a:prstGeom>
              <a:noFill/>
              <a:ln w="28575">
                <a:noFill/>
              </a:ln>
            </p:spPr>
            <p:txBody>
              <a:bodyPr wrap="square" rtlCol="0">
                <a:spAutoFit/>
              </a:bodyPr>
              <a:lstStyle/>
              <a:p>
                <a:r>
                  <a:rPr lang="en-US" altLang="zh-CN" dirty="0" smtClean="0"/>
                  <a:t>a[1]</a:t>
                </a:r>
              </a:p>
            </p:txBody>
          </p:sp>
          <p:sp>
            <p:nvSpPr>
              <p:cNvPr id="22" name="TextBox 21"/>
              <p:cNvSpPr txBox="1"/>
              <p:nvPr/>
            </p:nvSpPr>
            <p:spPr>
              <a:xfrm>
                <a:off x="7437989" y="4713257"/>
                <a:ext cx="936104" cy="369332"/>
              </a:xfrm>
              <a:prstGeom prst="rect">
                <a:avLst/>
              </a:prstGeom>
              <a:noFill/>
              <a:ln w="28575">
                <a:noFill/>
              </a:ln>
            </p:spPr>
            <p:txBody>
              <a:bodyPr wrap="square" rtlCol="0">
                <a:spAutoFit/>
              </a:bodyPr>
              <a:lstStyle/>
              <a:p>
                <a:r>
                  <a:rPr lang="en-US" altLang="zh-CN" dirty="0" smtClean="0"/>
                  <a:t>a[2]</a:t>
                </a:r>
              </a:p>
            </p:txBody>
          </p:sp>
          <p:sp>
            <p:nvSpPr>
              <p:cNvPr id="23" name="TextBox 22"/>
              <p:cNvSpPr txBox="1"/>
              <p:nvPr/>
            </p:nvSpPr>
            <p:spPr>
              <a:xfrm>
                <a:off x="7437989" y="5082589"/>
                <a:ext cx="936104" cy="369332"/>
              </a:xfrm>
              <a:prstGeom prst="rect">
                <a:avLst/>
              </a:prstGeom>
              <a:noFill/>
              <a:ln w="28575">
                <a:noFill/>
              </a:ln>
            </p:spPr>
            <p:txBody>
              <a:bodyPr wrap="square" rtlCol="0">
                <a:spAutoFit/>
              </a:bodyPr>
              <a:lstStyle/>
              <a:p>
                <a:r>
                  <a:rPr lang="en-US" altLang="zh-CN" dirty="0" smtClean="0"/>
                  <a:t>a[3]</a:t>
                </a:r>
              </a:p>
            </p:txBody>
          </p:sp>
          <p:sp>
            <p:nvSpPr>
              <p:cNvPr id="24" name="TextBox 23"/>
              <p:cNvSpPr txBox="1"/>
              <p:nvPr/>
            </p:nvSpPr>
            <p:spPr>
              <a:xfrm>
                <a:off x="7408961" y="5579948"/>
                <a:ext cx="936104" cy="369332"/>
              </a:xfrm>
              <a:prstGeom prst="rect">
                <a:avLst/>
              </a:prstGeom>
              <a:noFill/>
              <a:ln w="28575">
                <a:noFill/>
              </a:ln>
            </p:spPr>
            <p:txBody>
              <a:bodyPr wrap="square" rtlCol="0">
                <a:spAutoFit/>
              </a:bodyPr>
              <a:lstStyle/>
              <a:p>
                <a:r>
                  <a:rPr lang="en-US" altLang="zh-CN" dirty="0" smtClean="0"/>
                  <a:t>a[4]</a:t>
                </a:r>
              </a:p>
            </p:txBody>
          </p:sp>
        </p:grpSp>
      </p:grpSp>
      <p:cxnSp>
        <p:nvCxnSpPr>
          <p:cNvPr id="25" name="直接箭头连接符 24"/>
          <p:cNvCxnSpPr/>
          <p:nvPr/>
        </p:nvCxnSpPr>
        <p:spPr>
          <a:xfrm>
            <a:off x="6375743" y="4020577"/>
            <a:ext cx="100102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402570" y="3537343"/>
            <a:ext cx="799443" cy="369332"/>
          </a:xfrm>
          <a:prstGeom prst="rect">
            <a:avLst/>
          </a:prstGeom>
          <a:noFill/>
        </p:spPr>
        <p:txBody>
          <a:bodyPr wrap="square" rtlCol="0">
            <a:spAutoFit/>
          </a:bodyPr>
          <a:lstStyle/>
          <a:p>
            <a:r>
              <a:rPr lang="zh-CN" altLang="en-US" b="1" dirty="0"/>
              <a:t>指向</a:t>
            </a:r>
          </a:p>
        </p:txBody>
      </p:sp>
    </p:spTree>
    <p:extLst>
      <p:ext uri="{BB962C8B-B14F-4D97-AF65-F5344CB8AC3E}">
        <p14:creationId xmlns:p14="http://schemas.microsoft.com/office/powerpoint/2010/main" val="177582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ppt_x"/>
                                          </p:val>
                                        </p:tav>
                                        <p:tav tm="100000">
                                          <p:val>
                                            <p:strVal val="#ppt_x"/>
                                          </p:val>
                                        </p:tav>
                                      </p:tavLst>
                                    </p:anim>
                                    <p:anim calcmode="lin" valueType="num">
                                      <p:cBhvr additive="base">
                                        <p:cTn id="2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barn(inVertical)">
                                      <p:cBhvr>
                                        <p:cTn id="3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3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solidFill>
                  <a:srgbClr val="FF0000"/>
                </a:solidFill>
              </a:rPr>
              <a:t>指针类型变量的</a:t>
            </a:r>
            <a:r>
              <a:rPr lang="zh-CN" altLang="zh-CN" b="1" dirty="0" smtClean="0">
                <a:solidFill>
                  <a:srgbClr val="FF0000"/>
                </a:solidFill>
              </a:rPr>
              <a:t>赋值</a:t>
            </a:r>
            <a:r>
              <a:rPr lang="zh-CN" altLang="en-US" b="1" dirty="0" smtClean="0">
                <a:solidFill>
                  <a:srgbClr val="FF0000"/>
                </a:solidFill>
              </a:rPr>
              <a:t>与初始化</a:t>
            </a:r>
            <a:endParaRPr lang="zh-CN" altLang="en-US" b="1" dirty="0">
              <a:solidFill>
                <a:srgbClr val="FF0000"/>
              </a:solidFill>
            </a:endParaRP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8" name="内容占位符 7"/>
          <p:cNvSpPr>
            <a:spLocks noGrp="1"/>
          </p:cNvSpPr>
          <p:nvPr>
            <p:ph idx="1"/>
          </p:nvPr>
        </p:nvSpPr>
        <p:spPr>
          <a:xfrm>
            <a:off x="467544" y="1340768"/>
            <a:ext cx="8229600" cy="4602163"/>
          </a:xfrm>
        </p:spPr>
        <p:txBody>
          <a:bodyPr/>
          <a:lstStyle/>
          <a:p>
            <a:pPr lvl="0">
              <a:lnSpc>
                <a:spcPct val="120000"/>
              </a:lnSpc>
              <a:buClr>
                <a:srgbClr val="FF3399"/>
              </a:buClr>
              <a:buNone/>
            </a:pPr>
            <a:r>
              <a:rPr lang="zh-CN" altLang="en-US" b="1" dirty="0">
                <a:solidFill>
                  <a:schemeClr val="tx2">
                    <a:lumMod val="60000"/>
                    <a:lumOff val="40000"/>
                  </a:schemeClr>
                </a:solidFill>
                <a:latin typeface="幼圆" pitchFamily="49" charset="-122"/>
                <a:ea typeface="幼圆"/>
              </a:rPr>
              <a:t>指针名</a:t>
            </a:r>
            <a:r>
              <a:rPr lang="en-US" altLang="zh-CN" b="1" dirty="0">
                <a:solidFill>
                  <a:schemeClr val="tx2">
                    <a:lumMod val="60000"/>
                    <a:lumOff val="40000"/>
                  </a:schemeClr>
                </a:solidFill>
                <a:latin typeface="幼圆" pitchFamily="49" charset="-122"/>
                <a:ea typeface="幼圆"/>
              </a:rPr>
              <a:t>=</a:t>
            </a:r>
            <a:r>
              <a:rPr lang="zh-CN" altLang="en-US" b="1" dirty="0">
                <a:solidFill>
                  <a:schemeClr val="tx2">
                    <a:lumMod val="60000"/>
                    <a:lumOff val="40000"/>
                  </a:schemeClr>
                </a:solidFill>
                <a:latin typeface="幼圆" pitchFamily="49" charset="-122"/>
                <a:ea typeface="幼圆"/>
              </a:rPr>
              <a:t>地址</a:t>
            </a:r>
          </a:p>
          <a:p>
            <a:pPr lvl="0">
              <a:lnSpc>
                <a:spcPct val="120000"/>
              </a:lnSpc>
              <a:buClr>
                <a:srgbClr val="FF3399"/>
              </a:buClr>
              <a:buFont typeface="Wingdings" pitchFamily="2" charset="2"/>
              <a:buChar char="u"/>
            </a:pPr>
            <a:r>
              <a:rPr lang="zh-CN" altLang="en-US" sz="2400" b="1" dirty="0">
                <a:solidFill>
                  <a:srgbClr val="000000"/>
                </a:solidFill>
                <a:latin typeface="楷体_GB2312" pitchFamily="49" charset="-122"/>
                <a:ea typeface="幼圆"/>
              </a:rPr>
              <a:t>“</a:t>
            </a:r>
            <a:r>
              <a:rPr lang="zh-CN" altLang="en-US" sz="2400" b="1" dirty="0">
                <a:solidFill>
                  <a:srgbClr val="000000"/>
                </a:solidFill>
                <a:latin typeface="幼圆" pitchFamily="49" charset="-122"/>
                <a:ea typeface="幼圆"/>
              </a:rPr>
              <a:t>地址</a:t>
            </a:r>
            <a:r>
              <a:rPr lang="zh-CN" altLang="en-US" sz="2400" b="1" dirty="0">
                <a:solidFill>
                  <a:srgbClr val="000000"/>
                </a:solidFill>
                <a:latin typeface="楷体_GB2312" pitchFamily="49" charset="-122"/>
                <a:ea typeface="幼圆"/>
              </a:rPr>
              <a:t>”</a:t>
            </a:r>
            <a:r>
              <a:rPr lang="zh-CN" altLang="en-US" sz="2400" b="1" dirty="0">
                <a:solidFill>
                  <a:srgbClr val="000000"/>
                </a:solidFill>
                <a:latin typeface="幼圆" pitchFamily="49" charset="-122"/>
                <a:ea typeface="幼圆"/>
              </a:rPr>
              <a:t>中存放的数据类型与指针类型必须相符。</a:t>
            </a:r>
          </a:p>
          <a:p>
            <a:pPr lvl="0">
              <a:lnSpc>
                <a:spcPct val="120000"/>
              </a:lnSpc>
              <a:buClr>
                <a:srgbClr val="FF3399"/>
              </a:buClr>
              <a:buFont typeface="Wingdings" pitchFamily="2" charset="2"/>
              <a:buChar char="u"/>
            </a:pPr>
            <a:r>
              <a:rPr lang="zh-CN" altLang="zh-CN" sz="2400" b="1" dirty="0"/>
              <a:t>不能给指针变量随意赋一个地址值，只能取一个已经分配了内存空间的变量的地址赋给指针</a:t>
            </a:r>
            <a:r>
              <a:rPr lang="zh-CN" altLang="zh-CN" sz="2400" b="1" dirty="0" smtClean="0"/>
              <a:t>变量</a:t>
            </a:r>
            <a:r>
              <a:rPr lang="zh-CN" altLang="en-US" sz="2400" b="1" dirty="0" smtClean="0"/>
              <a:t>。</a:t>
            </a:r>
            <a:endParaRPr lang="en-US" altLang="zh-CN" sz="2400" b="1" dirty="0" smtClean="0"/>
          </a:p>
          <a:p>
            <a:pPr lvl="0">
              <a:lnSpc>
                <a:spcPct val="120000"/>
              </a:lnSpc>
              <a:buClr>
                <a:srgbClr val="FF3399"/>
              </a:buClr>
              <a:buFont typeface="Wingdings" pitchFamily="2" charset="2"/>
              <a:buChar char="u"/>
            </a:pPr>
            <a:r>
              <a:rPr lang="zh-CN" altLang="en-US" sz="2400" b="1" dirty="0" smtClean="0">
                <a:latin typeface="幼圆" pitchFamily="49" charset="-122"/>
              </a:rPr>
              <a:t>可以赋值</a:t>
            </a:r>
            <a:r>
              <a:rPr lang="zh-CN" altLang="en-US" sz="2400" b="1" dirty="0">
                <a:latin typeface="幼圆" pitchFamily="49" charset="-122"/>
              </a:rPr>
              <a:t>为整数</a:t>
            </a:r>
            <a:r>
              <a:rPr lang="en-US" altLang="zh-CN" sz="2400" b="1" dirty="0">
                <a:latin typeface="幼圆" pitchFamily="49" charset="-122"/>
              </a:rPr>
              <a:t>0</a:t>
            </a:r>
            <a:r>
              <a:rPr lang="zh-CN" altLang="en-US" sz="2400" b="1" dirty="0">
                <a:latin typeface="幼圆" pitchFamily="49" charset="-122"/>
              </a:rPr>
              <a:t>，表示空</a:t>
            </a:r>
            <a:r>
              <a:rPr lang="zh-CN" altLang="en-US" sz="2400" b="1" dirty="0" smtClean="0">
                <a:latin typeface="幼圆" pitchFamily="49" charset="-122"/>
              </a:rPr>
              <a:t>指针。</a:t>
            </a:r>
            <a:endParaRPr lang="en-US" altLang="zh-CN" sz="2400" b="1" dirty="0" smtClean="0"/>
          </a:p>
          <a:p>
            <a:pPr lvl="0">
              <a:lnSpc>
                <a:spcPct val="120000"/>
              </a:lnSpc>
              <a:buClr>
                <a:srgbClr val="FF3399"/>
              </a:buClr>
              <a:buFont typeface="Wingdings" pitchFamily="2" charset="2"/>
              <a:buChar char="u"/>
            </a:pPr>
            <a:r>
              <a:rPr lang="zh-CN" altLang="en-US" sz="2400" b="1" dirty="0" smtClean="0">
                <a:solidFill>
                  <a:srgbClr val="000000"/>
                </a:solidFill>
                <a:latin typeface="幼圆" pitchFamily="49" charset="-122"/>
                <a:ea typeface="幼圆"/>
              </a:rPr>
              <a:t>允许</a:t>
            </a:r>
            <a:r>
              <a:rPr lang="zh-CN" altLang="en-US" sz="2400" b="1" dirty="0">
                <a:solidFill>
                  <a:srgbClr val="000000"/>
                </a:solidFill>
                <a:latin typeface="幼圆" pitchFamily="49" charset="-122"/>
                <a:ea typeface="幼圆"/>
              </a:rPr>
              <a:t>声明指向 </a:t>
            </a:r>
            <a:r>
              <a:rPr lang="en-US" altLang="zh-CN" sz="2400" b="1" dirty="0">
                <a:solidFill>
                  <a:srgbClr val="000000"/>
                </a:solidFill>
                <a:latin typeface="幼圆" pitchFamily="49" charset="-122"/>
                <a:ea typeface="幼圆"/>
              </a:rPr>
              <a:t>void </a:t>
            </a:r>
            <a:r>
              <a:rPr lang="zh-CN" altLang="en-US" sz="2400" b="1" dirty="0">
                <a:solidFill>
                  <a:srgbClr val="000000"/>
                </a:solidFill>
                <a:latin typeface="幼圆" pitchFamily="49" charset="-122"/>
                <a:ea typeface="幼圆"/>
              </a:rPr>
              <a:t>类型的指针。该指针可以被赋予任何类型对象的地址。</a:t>
            </a:r>
          </a:p>
          <a:p>
            <a:pPr lvl="1">
              <a:lnSpc>
                <a:spcPct val="120000"/>
              </a:lnSpc>
              <a:buClr>
                <a:srgbClr val="FF3399"/>
              </a:buClr>
              <a:buNone/>
            </a:pPr>
            <a:r>
              <a:rPr lang="zh-CN" altLang="en-US" b="1" dirty="0">
                <a:solidFill>
                  <a:srgbClr val="000000"/>
                </a:solidFill>
                <a:latin typeface="幼圆" pitchFamily="49" charset="-122"/>
                <a:ea typeface="幼圆"/>
              </a:rPr>
              <a:t>例： </a:t>
            </a:r>
            <a:r>
              <a:rPr lang="en-US" altLang="zh-CN" b="1" dirty="0">
                <a:solidFill>
                  <a:srgbClr val="FF0000"/>
                </a:solidFill>
                <a:latin typeface="幼圆" pitchFamily="49" charset="-122"/>
                <a:ea typeface="幼圆"/>
              </a:rPr>
              <a:t>void *general; </a:t>
            </a:r>
          </a:p>
          <a:p>
            <a:pPr marL="0" indent="0">
              <a:buNone/>
            </a:pPr>
            <a:endParaRPr lang="zh-CN" altLang="en-US" dirty="0"/>
          </a:p>
        </p:txBody>
      </p:sp>
    </p:spTree>
    <p:extLst>
      <p:ext uri="{BB962C8B-B14F-4D97-AF65-F5344CB8AC3E}">
        <p14:creationId xmlns:p14="http://schemas.microsoft.com/office/powerpoint/2010/main" val="1814044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500"/>
                                        <p:tgtEl>
                                          <p:spTgt spid="8">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Effect transition="in" filter="fade">
                                      <p:cBhvr>
                                        <p:cTn id="25"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24744"/>
            <a:ext cx="8208912" cy="5184576"/>
          </a:xfrm>
        </p:spPr>
        <p:txBody>
          <a:bodyPr/>
          <a:lstStyle/>
          <a:p>
            <a:pPr marL="0" lvl="0" indent="0">
              <a:lnSpc>
                <a:spcPct val="140000"/>
              </a:lnSpc>
              <a:spcBef>
                <a:spcPct val="0"/>
              </a:spcBef>
              <a:buClrTx/>
              <a:buSzTx/>
              <a:buNone/>
            </a:pPr>
            <a:r>
              <a:rPr kumimoji="1" lang="en-US" altLang="zh-CN" sz="2400" b="1" kern="1200" dirty="0" err="1">
                <a:solidFill>
                  <a:srgbClr val="000000"/>
                </a:solidFill>
                <a:latin typeface="Arial" pitchFamily="34" charset="0"/>
                <a:ea typeface="宋体" pitchFamily="2" charset="-122"/>
              </a:rPr>
              <a:t>int</a:t>
            </a:r>
            <a:r>
              <a:rPr kumimoji="1" lang="en-US" altLang="zh-CN" sz="2400" b="1" kern="1200" dirty="0">
                <a:solidFill>
                  <a:srgbClr val="000000"/>
                </a:solidFill>
                <a:latin typeface="Arial" pitchFamily="34" charset="0"/>
                <a:ea typeface="宋体" pitchFamily="2" charset="-122"/>
              </a:rPr>
              <a:t>  i = 1 </a:t>
            </a:r>
            <a:r>
              <a:rPr kumimoji="1" lang="zh-CN" altLang="en-US" sz="2400" b="1" kern="1200" dirty="0">
                <a:solidFill>
                  <a:srgbClr val="000000"/>
                </a:solidFill>
                <a:latin typeface="Arial" pitchFamily="34" charset="0"/>
                <a:ea typeface="宋体" pitchFamily="2" charset="-122"/>
              </a:rPr>
              <a:t>，</a:t>
            </a:r>
            <a:r>
              <a:rPr kumimoji="1" lang="en-US" altLang="zh-CN" sz="2400" b="1" kern="1200" dirty="0">
                <a:solidFill>
                  <a:srgbClr val="000000"/>
                </a:solidFill>
                <a:latin typeface="Arial" pitchFamily="34" charset="0"/>
                <a:ea typeface="宋体" pitchFamily="2" charset="-122"/>
              </a:rPr>
              <a:t>a[4]={1,2,3,4};</a:t>
            </a:r>
          </a:p>
          <a:p>
            <a:pPr marL="0" lvl="0" indent="0">
              <a:lnSpc>
                <a:spcPct val="140000"/>
              </a:lnSpc>
              <a:spcBef>
                <a:spcPct val="0"/>
              </a:spcBef>
              <a:buClrTx/>
              <a:buSzTx/>
              <a:buNone/>
            </a:pPr>
            <a:r>
              <a:rPr kumimoji="1" lang="en-US" altLang="zh-CN" sz="2400" b="1" kern="1200" dirty="0" err="1">
                <a:solidFill>
                  <a:srgbClr val="000000"/>
                </a:solidFill>
                <a:latin typeface="Arial" pitchFamily="34" charset="0"/>
                <a:ea typeface="宋体" pitchFamily="2" charset="-122"/>
              </a:rPr>
              <a:t>int</a:t>
            </a:r>
            <a:r>
              <a:rPr kumimoji="1" lang="en-US" altLang="zh-CN" sz="2400" b="1" kern="1200" dirty="0">
                <a:solidFill>
                  <a:srgbClr val="000000"/>
                </a:solidFill>
                <a:latin typeface="Arial" pitchFamily="34" charset="0"/>
                <a:ea typeface="宋体" pitchFamily="2" charset="-122"/>
              </a:rPr>
              <a:t>  * iPtr1 , * iPtr2 ;</a:t>
            </a:r>
          </a:p>
          <a:p>
            <a:pPr marL="0" lvl="0" indent="0">
              <a:lnSpc>
                <a:spcPct val="140000"/>
              </a:lnSpc>
              <a:spcBef>
                <a:spcPct val="0"/>
              </a:spcBef>
              <a:buClrTx/>
              <a:buSzTx/>
              <a:buNone/>
            </a:pPr>
            <a:r>
              <a:rPr kumimoji="1" lang="en-US" altLang="zh-CN" sz="2400" b="1" kern="1200" dirty="0">
                <a:solidFill>
                  <a:srgbClr val="000000"/>
                </a:solidFill>
                <a:latin typeface="Arial" pitchFamily="34" charset="0"/>
                <a:ea typeface="宋体" pitchFamily="2" charset="-122"/>
              </a:rPr>
              <a:t>char  * </a:t>
            </a:r>
            <a:r>
              <a:rPr kumimoji="1" lang="en-US" altLang="zh-CN" sz="2400" b="1" kern="1200" dirty="0" err="1">
                <a:solidFill>
                  <a:srgbClr val="000000"/>
                </a:solidFill>
                <a:latin typeface="Arial" pitchFamily="34" charset="0"/>
                <a:ea typeface="宋体" pitchFamily="2" charset="-122"/>
              </a:rPr>
              <a:t>cPtr</a:t>
            </a:r>
            <a:r>
              <a:rPr kumimoji="1" lang="en-US" altLang="zh-CN" sz="2400" b="1" kern="1200" dirty="0">
                <a:solidFill>
                  <a:srgbClr val="000000"/>
                </a:solidFill>
                <a:latin typeface="Arial" pitchFamily="34" charset="0"/>
                <a:ea typeface="宋体" pitchFamily="2" charset="-122"/>
              </a:rPr>
              <a:t> ;</a:t>
            </a:r>
            <a:endParaRPr kumimoji="1" lang="en-US" altLang="zh-CN" sz="2400" b="1" i="1" kern="1200" dirty="0">
              <a:solidFill>
                <a:srgbClr val="3333FF"/>
              </a:solidFill>
              <a:latin typeface="Arial" pitchFamily="34" charset="0"/>
              <a:ea typeface="宋体" pitchFamily="2" charset="-122"/>
            </a:endParaRPr>
          </a:p>
          <a:p>
            <a:pPr marL="0" lvl="0" indent="0">
              <a:lnSpc>
                <a:spcPct val="140000"/>
              </a:lnSpc>
              <a:spcBef>
                <a:spcPct val="0"/>
              </a:spcBef>
              <a:buClrTx/>
              <a:buSzTx/>
              <a:buNone/>
            </a:pPr>
            <a:r>
              <a:rPr kumimoji="1" lang="en-US" altLang="zh-CN" sz="2400" b="1" kern="1200" dirty="0">
                <a:solidFill>
                  <a:srgbClr val="000000"/>
                </a:solidFill>
                <a:latin typeface="Arial" pitchFamily="34" charset="0"/>
                <a:ea typeface="宋体" pitchFamily="2" charset="-122"/>
              </a:rPr>
              <a:t>…………..</a:t>
            </a:r>
          </a:p>
          <a:p>
            <a:pPr marL="0" lvl="0" indent="0">
              <a:lnSpc>
                <a:spcPct val="140000"/>
              </a:lnSpc>
              <a:spcBef>
                <a:spcPct val="0"/>
              </a:spcBef>
              <a:buClrTx/>
              <a:buSzTx/>
              <a:buNone/>
            </a:pPr>
            <a:r>
              <a:rPr kumimoji="1" lang="en-US" altLang="zh-CN" sz="2400" b="1" kern="1200" dirty="0">
                <a:solidFill>
                  <a:srgbClr val="000000"/>
                </a:solidFill>
                <a:latin typeface="Arial" pitchFamily="34" charset="0"/>
                <a:ea typeface="宋体" pitchFamily="2" charset="-122"/>
              </a:rPr>
              <a:t>iPtr1 = &amp; i ;    </a:t>
            </a:r>
            <a:r>
              <a:rPr kumimoji="1" lang="en-US" altLang="zh-CN" sz="2400" b="1" i="1" kern="1200" dirty="0">
                <a:solidFill>
                  <a:srgbClr val="008000"/>
                </a:solidFill>
                <a:latin typeface="Arial" pitchFamily="34" charset="0"/>
                <a:ea typeface="宋体" pitchFamily="2" charset="-122"/>
              </a:rPr>
              <a:t>// </a:t>
            </a:r>
            <a:r>
              <a:rPr kumimoji="1" lang="zh-CN" altLang="en-US" sz="2400" b="1" i="1" kern="1200" dirty="0">
                <a:solidFill>
                  <a:srgbClr val="008000"/>
                </a:solidFill>
                <a:latin typeface="Arial" pitchFamily="34" charset="0"/>
                <a:ea typeface="宋体" pitchFamily="2" charset="-122"/>
              </a:rPr>
              <a:t>合法</a:t>
            </a:r>
            <a:endParaRPr kumimoji="1" lang="zh-CN" altLang="en-US" sz="2400" b="1" kern="1200" dirty="0">
              <a:solidFill>
                <a:srgbClr val="008000"/>
              </a:solidFill>
              <a:latin typeface="Arial" pitchFamily="34" charset="0"/>
              <a:ea typeface="宋体" pitchFamily="2" charset="-122"/>
            </a:endParaRPr>
          </a:p>
          <a:p>
            <a:pPr marL="0" lvl="0" indent="0">
              <a:lnSpc>
                <a:spcPct val="140000"/>
              </a:lnSpc>
              <a:spcBef>
                <a:spcPct val="0"/>
              </a:spcBef>
              <a:buClrTx/>
              <a:buSzTx/>
              <a:buNone/>
            </a:pPr>
            <a:r>
              <a:rPr kumimoji="1" lang="en-US" altLang="zh-CN" sz="2400" b="1" kern="1200" dirty="0">
                <a:solidFill>
                  <a:srgbClr val="000000"/>
                </a:solidFill>
                <a:latin typeface="Arial" pitchFamily="34" charset="0"/>
                <a:ea typeface="宋体" pitchFamily="2" charset="-122"/>
              </a:rPr>
              <a:t>iPtr2 = iPtr1 ;  </a:t>
            </a:r>
            <a:r>
              <a:rPr kumimoji="1" lang="en-US" altLang="zh-CN" sz="2400" b="1" i="1" kern="1200" dirty="0">
                <a:solidFill>
                  <a:srgbClr val="008000"/>
                </a:solidFill>
                <a:latin typeface="Arial" pitchFamily="34" charset="0"/>
                <a:ea typeface="宋体" pitchFamily="2" charset="-122"/>
              </a:rPr>
              <a:t>// </a:t>
            </a:r>
            <a:r>
              <a:rPr kumimoji="1" lang="zh-CN" altLang="en-US" sz="2400" b="1" i="1" kern="1200" dirty="0">
                <a:solidFill>
                  <a:srgbClr val="008000"/>
                </a:solidFill>
                <a:latin typeface="Arial" pitchFamily="34" charset="0"/>
                <a:ea typeface="宋体" pitchFamily="2" charset="-122"/>
              </a:rPr>
              <a:t>合法</a:t>
            </a:r>
          </a:p>
          <a:p>
            <a:pPr marL="0" lvl="0" indent="0">
              <a:lnSpc>
                <a:spcPct val="140000"/>
              </a:lnSpc>
              <a:spcBef>
                <a:spcPct val="0"/>
              </a:spcBef>
              <a:buClrTx/>
              <a:buSzTx/>
              <a:buNone/>
            </a:pPr>
            <a:r>
              <a:rPr kumimoji="1" lang="en-US" altLang="zh-CN" sz="2400" b="1" kern="1200" dirty="0">
                <a:solidFill>
                  <a:srgbClr val="000000"/>
                </a:solidFill>
                <a:latin typeface="Arial" pitchFamily="34" charset="0"/>
                <a:ea typeface="PMingLiU" pitchFamily="18" charset="-120"/>
              </a:rPr>
              <a:t>iPtr2=a;         </a:t>
            </a:r>
            <a:r>
              <a:rPr kumimoji="1" lang="en-US" altLang="zh-CN" sz="2400" b="1" i="1" kern="1200" dirty="0">
                <a:solidFill>
                  <a:srgbClr val="008000"/>
                </a:solidFill>
                <a:latin typeface="Arial" pitchFamily="34" charset="0"/>
                <a:ea typeface="宋体" pitchFamily="2" charset="-122"/>
              </a:rPr>
              <a:t>// </a:t>
            </a:r>
            <a:r>
              <a:rPr kumimoji="1" lang="zh-CN" altLang="en-US" sz="2400" b="1" i="1" kern="1200" dirty="0">
                <a:solidFill>
                  <a:srgbClr val="008000"/>
                </a:solidFill>
                <a:latin typeface="Arial" pitchFamily="34" charset="0"/>
                <a:ea typeface="宋体" pitchFamily="2" charset="-122"/>
              </a:rPr>
              <a:t>合法</a:t>
            </a:r>
          </a:p>
          <a:p>
            <a:pPr marL="0" lvl="0" indent="0">
              <a:lnSpc>
                <a:spcPct val="140000"/>
              </a:lnSpc>
              <a:spcBef>
                <a:spcPct val="0"/>
              </a:spcBef>
              <a:buClrTx/>
              <a:buSzTx/>
              <a:buNone/>
            </a:pPr>
            <a:r>
              <a:rPr kumimoji="1" lang="en-US" altLang="zh-CN" sz="2400" b="1" i="1" kern="1200" dirty="0">
                <a:solidFill>
                  <a:srgbClr val="FF0000"/>
                </a:solidFill>
                <a:latin typeface="Arial" pitchFamily="34" charset="0"/>
                <a:ea typeface="宋体" pitchFamily="2" charset="-122"/>
              </a:rPr>
              <a:t>iPtr2 = i ;</a:t>
            </a:r>
            <a:r>
              <a:rPr kumimoji="1" lang="en-US" altLang="zh-CN" sz="2400" b="1" kern="1200" dirty="0">
                <a:solidFill>
                  <a:srgbClr val="FF0000"/>
                </a:solidFill>
                <a:latin typeface="Arial" pitchFamily="34" charset="0"/>
                <a:ea typeface="宋体" pitchFamily="2" charset="-122"/>
              </a:rPr>
              <a:t>       </a:t>
            </a:r>
            <a:r>
              <a:rPr kumimoji="1" lang="en-US" altLang="zh-CN" sz="2400" b="1" i="1" kern="1200" dirty="0">
                <a:solidFill>
                  <a:srgbClr val="009900"/>
                </a:solidFill>
                <a:latin typeface="Arial" pitchFamily="34" charset="0"/>
                <a:ea typeface="宋体" pitchFamily="2" charset="-122"/>
              </a:rPr>
              <a:t>// </a:t>
            </a:r>
            <a:r>
              <a:rPr kumimoji="1" lang="zh-CN" altLang="en-US" sz="2400" b="1" i="1" kern="1200" dirty="0">
                <a:solidFill>
                  <a:srgbClr val="009900"/>
                </a:solidFill>
                <a:latin typeface="Arial" pitchFamily="34" charset="0"/>
                <a:ea typeface="宋体" pitchFamily="2" charset="-122"/>
              </a:rPr>
              <a:t>非法， </a:t>
            </a:r>
            <a:r>
              <a:rPr kumimoji="1" lang="en-US" altLang="zh-CN" sz="2400" b="1" i="1" kern="1200" dirty="0">
                <a:solidFill>
                  <a:srgbClr val="009900"/>
                </a:solidFill>
                <a:latin typeface="Arial" pitchFamily="34" charset="0"/>
                <a:ea typeface="宋体" pitchFamily="2" charset="-122"/>
              </a:rPr>
              <a:t>i </a:t>
            </a:r>
            <a:r>
              <a:rPr kumimoji="1" lang="zh-CN" altLang="en-US" sz="2400" b="1" i="1" kern="1200" dirty="0">
                <a:solidFill>
                  <a:srgbClr val="009900"/>
                </a:solidFill>
                <a:latin typeface="Arial" pitchFamily="34" charset="0"/>
                <a:ea typeface="宋体" pitchFamily="2" charset="-122"/>
              </a:rPr>
              <a:t>不是 </a:t>
            </a:r>
            <a:r>
              <a:rPr kumimoji="1" lang="en-US" altLang="zh-CN" sz="2400" b="1" i="1" kern="1200" dirty="0" err="1">
                <a:solidFill>
                  <a:srgbClr val="009900"/>
                </a:solidFill>
                <a:latin typeface="Arial" pitchFamily="34" charset="0"/>
                <a:ea typeface="宋体" pitchFamily="2" charset="-122"/>
              </a:rPr>
              <a:t>int</a:t>
            </a:r>
            <a:r>
              <a:rPr kumimoji="1" lang="en-US" altLang="zh-CN" sz="2400" b="1" i="1" kern="1200" dirty="0">
                <a:solidFill>
                  <a:srgbClr val="009900"/>
                </a:solidFill>
                <a:latin typeface="Arial" pitchFamily="34" charset="0"/>
                <a:ea typeface="宋体" pitchFamily="2" charset="-122"/>
              </a:rPr>
              <a:t> *</a:t>
            </a:r>
            <a:r>
              <a:rPr kumimoji="1" lang="en-US" altLang="zh-CN" sz="2400" b="1" kern="1200" dirty="0">
                <a:solidFill>
                  <a:srgbClr val="009900"/>
                </a:solidFill>
                <a:latin typeface="Arial" pitchFamily="34" charset="0"/>
                <a:ea typeface="宋体" pitchFamily="2" charset="-122"/>
              </a:rPr>
              <a:t> </a:t>
            </a:r>
            <a:r>
              <a:rPr kumimoji="1" lang="zh-CN" altLang="en-US" sz="2400" b="1" i="1" kern="1200" dirty="0">
                <a:solidFill>
                  <a:srgbClr val="009900"/>
                </a:solidFill>
                <a:latin typeface="Arial" pitchFamily="34" charset="0"/>
                <a:ea typeface="宋体" pitchFamily="2" charset="-122"/>
              </a:rPr>
              <a:t>对象</a:t>
            </a:r>
          </a:p>
          <a:p>
            <a:pPr marL="0" lvl="0" indent="0">
              <a:lnSpc>
                <a:spcPct val="140000"/>
              </a:lnSpc>
              <a:spcBef>
                <a:spcPct val="0"/>
              </a:spcBef>
              <a:buClrTx/>
              <a:buSzTx/>
              <a:buNone/>
            </a:pPr>
            <a:r>
              <a:rPr kumimoji="1" lang="en-US" altLang="zh-CN" sz="2400" b="1" i="1" kern="1200" dirty="0" err="1">
                <a:solidFill>
                  <a:srgbClr val="FF0000"/>
                </a:solidFill>
                <a:latin typeface="Arial" pitchFamily="34" charset="0"/>
                <a:ea typeface="宋体" pitchFamily="2" charset="-122"/>
              </a:rPr>
              <a:t>cPtr</a:t>
            </a:r>
            <a:r>
              <a:rPr kumimoji="1" lang="en-US" altLang="zh-CN" sz="2400" b="1" i="1" kern="1200" dirty="0">
                <a:solidFill>
                  <a:srgbClr val="FF0000"/>
                </a:solidFill>
                <a:latin typeface="Arial" pitchFamily="34" charset="0"/>
                <a:ea typeface="宋体" pitchFamily="2" charset="-122"/>
              </a:rPr>
              <a:t> = iPtr1 ; </a:t>
            </a:r>
            <a:r>
              <a:rPr kumimoji="1" lang="en-US" altLang="zh-CN" sz="2400" b="1" i="1" kern="1200" dirty="0">
                <a:solidFill>
                  <a:srgbClr val="009900"/>
                </a:solidFill>
                <a:latin typeface="Arial" pitchFamily="34" charset="0"/>
                <a:ea typeface="宋体" pitchFamily="2" charset="-122"/>
              </a:rPr>
              <a:t>// </a:t>
            </a:r>
            <a:r>
              <a:rPr kumimoji="1" lang="zh-CN" altLang="en-US" sz="2400" b="1" i="1" kern="1200" dirty="0">
                <a:solidFill>
                  <a:srgbClr val="009900"/>
                </a:solidFill>
                <a:latin typeface="Arial" pitchFamily="34" charset="0"/>
                <a:ea typeface="宋体" pitchFamily="2" charset="-122"/>
              </a:rPr>
              <a:t>非法， </a:t>
            </a:r>
            <a:r>
              <a:rPr kumimoji="1" lang="en-US" altLang="zh-CN" sz="2400" b="1" i="1" kern="1200" dirty="0">
                <a:solidFill>
                  <a:srgbClr val="009900"/>
                </a:solidFill>
                <a:latin typeface="Arial" pitchFamily="34" charset="0"/>
                <a:ea typeface="宋体" pitchFamily="2" charset="-122"/>
              </a:rPr>
              <a:t>iPtr1 </a:t>
            </a:r>
            <a:r>
              <a:rPr kumimoji="1" lang="zh-CN" altLang="en-US" sz="2400" b="1" i="1" kern="1200" dirty="0">
                <a:solidFill>
                  <a:srgbClr val="009900"/>
                </a:solidFill>
                <a:latin typeface="Arial" pitchFamily="34" charset="0"/>
                <a:ea typeface="宋体" pitchFamily="2" charset="-122"/>
              </a:rPr>
              <a:t>不是 </a:t>
            </a:r>
            <a:r>
              <a:rPr kumimoji="1" lang="en-US" altLang="zh-CN" sz="2400" b="1" i="1" kern="1200" dirty="0">
                <a:solidFill>
                  <a:srgbClr val="009900"/>
                </a:solidFill>
                <a:latin typeface="Arial" pitchFamily="34" charset="0"/>
                <a:ea typeface="宋体" pitchFamily="2" charset="-122"/>
              </a:rPr>
              <a:t>char *</a:t>
            </a:r>
            <a:r>
              <a:rPr kumimoji="1" lang="zh-CN" altLang="en-US" sz="2400" b="1" i="1" kern="1200" dirty="0">
                <a:solidFill>
                  <a:srgbClr val="009900"/>
                </a:solidFill>
                <a:latin typeface="Arial" pitchFamily="34" charset="0"/>
                <a:ea typeface="宋体" pitchFamily="2" charset="-122"/>
              </a:rPr>
              <a:t>对象</a:t>
            </a:r>
            <a:endParaRPr kumimoji="1" lang="zh-CN" altLang="en-US" sz="2400" b="1" kern="1200" dirty="0">
              <a:solidFill>
                <a:srgbClr val="009900"/>
              </a:solidFill>
              <a:latin typeface="Arial" pitchFamily="34" charset="0"/>
              <a:ea typeface="宋体" pitchFamily="2" charset="-122"/>
            </a:endParaRPr>
          </a:p>
          <a:p>
            <a:pPr marL="0" lvl="0" indent="0">
              <a:lnSpc>
                <a:spcPct val="140000"/>
              </a:lnSpc>
              <a:spcBef>
                <a:spcPct val="0"/>
              </a:spcBef>
              <a:buClrTx/>
              <a:buSzTx/>
              <a:buNone/>
            </a:pPr>
            <a:r>
              <a:rPr kumimoji="1" lang="en-US" altLang="zh-CN" sz="2400" b="1" i="1" kern="1200" dirty="0">
                <a:solidFill>
                  <a:srgbClr val="FF0000"/>
                </a:solidFill>
                <a:latin typeface="Arial" pitchFamily="34" charset="0"/>
                <a:ea typeface="宋体" pitchFamily="2" charset="-122"/>
              </a:rPr>
              <a:t>i = iPtr1;</a:t>
            </a:r>
            <a:r>
              <a:rPr kumimoji="1" lang="en-US" altLang="zh-CN" sz="2400" b="1" i="1" kern="1200" dirty="0">
                <a:solidFill>
                  <a:srgbClr val="3333CC"/>
                </a:solidFill>
                <a:latin typeface="Arial" pitchFamily="34" charset="0"/>
                <a:ea typeface="宋体" pitchFamily="2" charset="-122"/>
              </a:rPr>
              <a:t>       </a:t>
            </a:r>
            <a:r>
              <a:rPr kumimoji="1" lang="en-US" altLang="zh-CN" sz="2400" b="1" i="1" kern="1200" dirty="0">
                <a:solidFill>
                  <a:srgbClr val="008000"/>
                </a:solidFill>
                <a:latin typeface="Arial" pitchFamily="34" charset="0"/>
                <a:ea typeface="宋体" pitchFamily="2" charset="-122"/>
              </a:rPr>
              <a:t>// </a:t>
            </a:r>
            <a:r>
              <a:rPr kumimoji="1" lang="zh-CN" altLang="en-US" sz="2400" b="1" i="1" kern="1200" dirty="0">
                <a:solidFill>
                  <a:srgbClr val="008000"/>
                </a:solidFill>
                <a:latin typeface="Arial" pitchFamily="34" charset="0"/>
                <a:ea typeface="宋体" pitchFamily="2" charset="-122"/>
              </a:rPr>
              <a:t>非法，</a:t>
            </a:r>
            <a:r>
              <a:rPr kumimoji="1" lang="en-US" altLang="zh-CN" sz="2400" b="1" i="1" kern="1200" dirty="0">
                <a:solidFill>
                  <a:srgbClr val="008000"/>
                </a:solidFill>
                <a:latin typeface="Arial" pitchFamily="34" charset="0"/>
                <a:ea typeface="宋体" pitchFamily="2" charset="-122"/>
              </a:rPr>
              <a:t>iPtr1 </a:t>
            </a:r>
            <a:r>
              <a:rPr kumimoji="1" lang="zh-CN" altLang="en-US" sz="2400" b="1" i="1" kern="1200" dirty="0">
                <a:solidFill>
                  <a:srgbClr val="008000"/>
                </a:solidFill>
                <a:latin typeface="Arial" pitchFamily="34" charset="0"/>
                <a:ea typeface="宋体" pitchFamily="2" charset="-122"/>
              </a:rPr>
              <a:t>不是 </a:t>
            </a:r>
            <a:r>
              <a:rPr kumimoji="1" lang="en-US" altLang="zh-CN" sz="2400" b="1" i="1" kern="1200" dirty="0" err="1">
                <a:solidFill>
                  <a:srgbClr val="008000"/>
                </a:solidFill>
                <a:latin typeface="Arial" pitchFamily="34" charset="0"/>
                <a:ea typeface="宋体" pitchFamily="2" charset="-122"/>
              </a:rPr>
              <a:t>int</a:t>
            </a:r>
            <a:r>
              <a:rPr kumimoji="1" lang="zh-CN" altLang="en-US" sz="2400" b="1" i="1" kern="1200" dirty="0">
                <a:solidFill>
                  <a:srgbClr val="008000"/>
                </a:solidFill>
                <a:latin typeface="Arial" pitchFamily="34" charset="0"/>
                <a:ea typeface="宋体" pitchFamily="2" charset="-122"/>
              </a:rPr>
              <a:t>对象</a:t>
            </a: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Text Box 5"/>
          <p:cNvSpPr txBox="1">
            <a:spLocks noChangeArrowheads="1"/>
          </p:cNvSpPr>
          <p:nvPr/>
        </p:nvSpPr>
        <p:spPr bwMode="auto">
          <a:xfrm>
            <a:off x="4427538" y="1989138"/>
            <a:ext cx="4716462" cy="2100262"/>
          </a:xfrm>
          <a:prstGeom prst="rect">
            <a:avLst/>
          </a:prstGeom>
          <a:solidFill>
            <a:srgbClr val="FF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eaLnBrk="0" hangingPunct="0">
              <a:spcBef>
                <a:spcPct val="50000"/>
              </a:spcBef>
              <a:buClr>
                <a:srgbClr val="FF0000"/>
              </a:buClr>
              <a:buSzPct val="120000"/>
              <a:buFont typeface="Wingdings" pitchFamily="2" charset="2"/>
              <a:buChar char="u"/>
            </a:pPr>
            <a:r>
              <a:rPr lang="zh-CN" altLang="en-US" sz="2400" dirty="0">
                <a:latin typeface="Arial" pitchFamily="34" charset="0"/>
                <a:ea typeface="PMingLiU" pitchFamily="18" charset="-120"/>
              </a:rPr>
              <a:t>通过</a:t>
            </a:r>
            <a:r>
              <a:rPr lang="en-US" altLang="zh-CN" sz="2400" dirty="0">
                <a:latin typeface="Arial" pitchFamily="34" charset="0"/>
                <a:ea typeface="PMingLiU" pitchFamily="18" charset="-120"/>
              </a:rPr>
              <a:t>&amp;</a:t>
            </a:r>
            <a:r>
              <a:rPr lang="zh-CN" altLang="en-US" sz="2400" dirty="0">
                <a:latin typeface="Arial" pitchFamily="34" charset="0"/>
                <a:ea typeface="PMingLiU" pitchFamily="18" charset="-120"/>
              </a:rPr>
              <a:t>取已定义变量的地址</a:t>
            </a:r>
          </a:p>
          <a:p>
            <a:pPr eaLnBrk="0" hangingPunct="0">
              <a:spcBef>
                <a:spcPct val="50000"/>
              </a:spcBef>
              <a:buClr>
                <a:srgbClr val="FF0000"/>
              </a:buClr>
              <a:buSzPct val="120000"/>
              <a:buFont typeface="Wingdings" pitchFamily="2" charset="2"/>
              <a:buChar char="u"/>
            </a:pPr>
            <a:r>
              <a:rPr lang="zh-CN" altLang="en-US" sz="2400" dirty="0">
                <a:latin typeface="Arial" pitchFamily="34" charset="0"/>
                <a:ea typeface="PMingLiU" pitchFamily="18" charset="-120"/>
              </a:rPr>
              <a:t>已定义的指针变量</a:t>
            </a:r>
          </a:p>
          <a:p>
            <a:pPr eaLnBrk="0" hangingPunct="0">
              <a:spcBef>
                <a:spcPct val="50000"/>
              </a:spcBef>
              <a:buClr>
                <a:srgbClr val="FF0000"/>
              </a:buClr>
              <a:buSzPct val="120000"/>
              <a:buFont typeface="Wingdings" pitchFamily="2" charset="2"/>
              <a:buChar char="u"/>
            </a:pPr>
            <a:r>
              <a:rPr lang="zh-CN" altLang="en-US" sz="2400" dirty="0">
                <a:latin typeface="Arial" pitchFamily="34" charset="0"/>
                <a:ea typeface="PMingLiU" pitchFamily="18" charset="-120"/>
              </a:rPr>
              <a:t>已定义的数组名</a:t>
            </a:r>
          </a:p>
          <a:p>
            <a:pPr eaLnBrk="0" hangingPunct="0">
              <a:spcBef>
                <a:spcPct val="50000"/>
              </a:spcBef>
              <a:buClr>
                <a:srgbClr val="FF0000"/>
              </a:buClr>
              <a:buSzPct val="120000"/>
              <a:buFont typeface="Wingdings" pitchFamily="2" charset="2"/>
              <a:buChar char="u"/>
            </a:pPr>
            <a:r>
              <a:rPr lang="en-US" altLang="zh-CN" sz="2400" dirty="0">
                <a:latin typeface="Arial" pitchFamily="34" charset="0"/>
                <a:ea typeface="PMingLiU" pitchFamily="18" charset="-120"/>
              </a:rPr>
              <a:t>0</a:t>
            </a:r>
            <a:r>
              <a:rPr lang="zh-CN" altLang="en-US" sz="2400" dirty="0">
                <a:latin typeface="Arial" pitchFamily="34" charset="0"/>
                <a:ea typeface="PMingLiU" pitchFamily="18" charset="-120"/>
              </a:rPr>
              <a:t>是可赋值给指针的特殊整数。</a:t>
            </a:r>
          </a:p>
        </p:txBody>
      </p:sp>
      <p:sp>
        <p:nvSpPr>
          <p:cNvPr id="6" name="AutoShape 6"/>
          <p:cNvSpPr>
            <a:spLocks noChangeArrowheads="1"/>
          </p:cNvSpPr>
          <p:nvPr/>
        </p:nvSpPr>
        <p:spPr bwMode="auto">
          <a:xfrm>
            <a:off x="3132138" y="2184709"/>
            <a:ext cx="1223838" cy="1172283"/>
          </a:xfrm>
          <a:prstGeom prst="rightArrow">
            <a:avLst>
              <a:gd name="adj1" fmla="val 50000"/>
              <a:gd name="adj2" fmla="val 25000"/>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a typeface="PMingLiU" pitchFamily="18" charset="-120"/>
            </a:endParaRPr>
          </a:p>
        </p:txBody>
      </p:sp>
      <p:sp>
        <p:nvSpPr>
          <p:cNvPr id="7" name="标题 1"/>
          <p:cNvSpPr>
            <a:spLocks noGrp="1"/>
          </p:cNvSpPr>
          <p:nvPr>
            <p:ph type="title"/>
          </p:nvPr>
        </p:nvSpPr>
        <p:spPr/>
        <p:txBody>
          <a:bodyPr/>
          <a:lstStyle/>
          <a:p>
            <a:r>
              <a:rPr lang="zh-CN" altLang="zh-CN" b="1" dirty="0">
                <a:solidFill>
                  <a:srgbClr val="FF0000"/>
                </a:solidFill>
              </a:rPr>
              <a:t>指针类型变量的</a:t>
            </a:r>
            <a:r>
              <a:rPr lang="zh-CN" altLang="zh-CN" b="1" dirty="0" smtClean="0">
                <a:solidFill>
                  <a:srgbClr val="FF0000"/>
                </a:solidFill>
              </a:rPr>
              <a:t>赋值</a:t>
            </a:r>
            <a:r>
              <a:rPr lang="zh-CN" altLang="en-US" b="1" dirty="0" smtClean="0">
                <a:solidFill>
                  <a:srgbClr val="FF0000"/>
                </a:solidFill>
              </a:rPr>
              <a:t>与初始化</a:t>
            </a:r>
            <a:endParaRPr lang="zh-CN" altLang="en-US" b="1" dirty="0">
              <a:solidFill>
                <a:srgbClr val="FF0000"/>
              </a:solidFill>
            </a:endParaRPr>
          </a:p>
        </p:txBody>
      </p:sp>
    </p:spTree>
    <p:extLst>
      <p:ext uri="{BB962C8B-B14F-4D97-AF65-F5344CB8AC3E}">
        <p14:creationId xmlns:p14="http://schemas.microsoft.com/office/powerpoint/2010/main" val="129614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 calcmode="lin" valueType="num">
                                      <p:cBhvr additive="base">
                                        <p:cTn id="2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 name="日期占位符 3"/>
          <p:cNvSpPr>
            <a:spLocks noGrp="1"/>
          </p:cNvSpPr>
          <p:nvPr>
            <p:ph type="dt" sz="quarter" idx="10"/>
          </p:nvPr>
        </p:nvSpPr>
        <p:spPr/>
        <p:txBody>
          <a:bodyPr/>
          <a:lstStyle/>
          <a:p>
            <a:pPr>
              <a:defRPr/>
            </a:pPr>
            <a:fld id="{4B51C34C-96C0-442D-9CC7-65B26F7F547B}" type="datetime1">
              <a:rPr lang="zh-TW" altLang="en-US"/>
              <a:pPr>
                <a:defRPr/>
              </a:pPr>
              <a:t>2016/11/10</a:t>
            </a:fld>
            <a:endParaRPr lang="en-US" altLang="zh-TW"/>
          </a:p>
        </p:txBody>
      </p:sp>
      <p:sp>
        <p:nvSpPr>
          <p:cNvPr id="42" name="页脚占位符 4"/>
          <p:cNvSpPr>
            <a:spLocks noGrp="1"/>
          </p:cNvSpPr>
          <p:nvPr>
            <p:ph type="ftr" sz="quarter" idx="11"/>
          </p:nvPr>
        </p:nvSpPr>
        <p:spPr/>
        <p:txBody>
          <a:bodyPr/>
          <a:lstStyle/>
          <a:p>
            <a:pPr>
              <a:defRPr/>
            </a:pPr>
            <a:r>
              <a:rPr lang="zh-CN" altLang="en-US"/>
              <a:t>计算机基础教研室</a:t>
            </a:r>
            <a:endParaRPr lang="en-US" altLang="zh-CN"/>
          </a:p>
        </p:txBody>
      </p:sp>
      <p:sp>
        <p:nvSpPr>
          <p:cNvPr id="43" name="灯片编号占位符 5"/>
          <p:cNvSpPr>
            <a:spLocks noGrp="1"/>
          </p:cNvSpPr>
          <p:nvPr>
            <p:ph type="sldNum" sz="quarter" idx="12"/>
          </p:nvPr>
        </p:nvSpPr>
        <p:spPr/>
        <p:txBody>
          <a:bodyPr/>
          <a:lstStyle/>
          <a:p>
            <a:pPr>
              <a:defRPr/>
            </a:pPr>
            <a:fld id="{101DCEE9-99E7-4820-B7B0-861F7576A1D4}" type="slidenum">
              <a:rPr lang="zh-TW" altLang="en-US"/>
              <a:pPr>
                <a:defRPr/>
              </a:pPr>
              <a:t>38</a:t>
            </a:fld>
            <a:endParaRPr lang="en-US" altLang="zh-TW"/>
          </a:p>
        </p:txBody>
      </p:sp>
      <p:sp>
        <p:nvSpPr>
          <p:cNvPr id="39941" name="Rectangle 2"/>
          <p:cNvSpPr>
            <a:spLocks noChangeArrowheads="1"/>
          </p:cNvSpPr>
          <p:nvPr/>
        </p:nvSpPr>
        <p:spPr bwMode="auto">
          <a:xfrm>
            <a:off x="1371600" y="2627313"/>
            <a:ext cx="2057400" cy="381000"/>
          </a:xfrm>
          <a:prstGeom prst="rect">
            <a:avLst/>
          </a:prstGeom>
          <a:solidFill>
            <a:srgbClr val="3333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39942" name="Rectangle 3"/>
          <p:cNvSpPr>
            <a:spLocks noGrp="1" noChangeArrowheads="1"/>
          </p:cNvSpPr>
          <p:nvPr>
            <p:ph type="title"/>
          </p:nvPr>
        </p:nvSpPr>
        <p:spPr>
          <a:xfrm>
            <a:off x="918709" y="260648"/>
            <a:ext cx="7269162" cy="685800"/>
          </a:xfrm>
        </p:spPr>
        <p:txBody>
          <a:bodyPr/>
          <a:lstStyle/>
          <a:p>
            <a:pPr algn="l" eaLnBrk="1" hangingPunct="1"/>
            <a:r>
              <a:rPr kumimoji="1" lang="zh-CN" altLang="en-US" sz="3600" b="1" dirty="0" smtClean="0">
                <a:solidFill>
                  <a:srgbClr val="FF0000"/>
                </a:solidFill>
              </a:rPr>
              <a:t>指针变量与间址访问</a:t>
            </a:r>
          </a:p>
        </p:txBody>
      </p:sp>
      <p:sp>
        <p:nvSpPr>
          <p:cNvPr id="39943" name="Text Box 4"/>
          <p:cNvSpPr txBox="1">
            <a:spLocks noChangeArrowheads="1"/>
          </p:cNvSpPr>
          <p:nvPr/>
        </p:nvSpPr>
        <p:spPr bwMode="auto">
          <a:xfrm>
            <a:off x="892629" y="1158081"/>
            <a:ext cx="7315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nSpc>
                <a:spcPct val="160000"/>
              </a:lnSpc>
            </a:pPr>
            <a:r>
              <a:rPr kumimoji="1" lang="zh-CN" altLang="en-US" sz="2000" i="1" dirty="0">
                <a:solidFill>
                  <a:srgbClr val="3333FF"/>
                </a:solidFill>
                <a:ea typeface="宋体" pitchFamily="2" charset="-122"/>
              </a:rPr>
              <a:t>指针类型变量</a:t>
            </a:r>
            <a:r>
              <a:rPr kumimoji="1" lang="en-US" altLang="zh-CN" sz="2000" i="1" dirty="0">
                <a:ea typeface="宋体" pitchFamily="2" charset="-122"/>
              </a:rPr>
              <a:t>——</a:t>
            </a:r>
            <a:r>
              <a:rPr kumimoji="1" lang="zh-CN" altLang="en-US" sz="2000" dirty="0">
                <a:solidFill>
                  <a:srgbClr val="000000"/>
                </a:solidFill>
                <a:ea typeface="宋体" pitchFamily="2" charset="-122"/>
              </a:rPr>
              <a:t>能够存放对象地址的变量，简称“指针变量” </a:t>
            </a:r>
          </a:p>
        </p:txBody>
      </p:sp>
      <p:sp>
        <p:nvSpPr>
          <p:cNvPr id="37893" name="Text Box 5"/>
          <p:cNvSpPr txBox="1">
            <a:spLocks noChangeArrowheads="1"/>
          </p:cNvSpPr>
          <p:nvPr/>
        </p:nvSpPr>
        <p:spPr bwMode="auto">
          <a:xfrm>
            <a:off x="4419600" y="5454650"/>
            <a:ext cx="1905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a:t>
            </a:r>
            <a:r>
              <a:rPr kumimoji="1" lang="en-US" altLang="zh-CN" sz="1600" b="0">
                <a:ea typeface="宋体" pitchFamily="2" charset="-122"/>
              </a:rPr>
              <a:t>   0X0066FDF4</a:t>
            </a:r>
          </a:p>
        </p:txBody>
      </p:sp>
      <p:sp>
        <p:nvSpPr>
          <p:cNvPr id="37894" name="Text Box 6"/>
          <p:cNvSpPr txBox="1">
            <a:spLocks noChangeArrowheads="1"/>
          </p:cNvSpPr>
          <p:nvPr/>
        </p:nvSpPr>
        <p:spPr bwMode="auto">
          <a:xfrm>
            <a:off x="4419600" y="4692650"/>
            <a:ext cx="19161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b</a:t>
            </a:r>
            <a:r>
              <a:rPr kumimoji="1" lang="en-US" altLang="zh-CN" sz="1600" b="0">
                <a:ea typeface="宋体" pitchFamily="2" charset="-122"/>
              </a:rPr>
              <a:t>   0X0066FDF0</a:t>
            </a:r>
          </a:p>
        </p:txBody>
      </p:sp>
      <p:grpSp>
        <p:nvGrpSpPr>
          <p:cNvPr id="39946" name="Group 7"/>
          <p:cNvGrpSpPr>
            <a:grpSpLocks/>
          </p:cNvGrpSpPr>
          <p:nvPr/>
        </p:nvGrpSpPr>
        <p:grpSpPr bwMode="auto">
          <a:xfrm>
            <a:off x="6354763" y="1905000"/>
            <a:ext cx="1951037" cy="4494213"/>
            <a:chOff x="4003" y="1344"/>
            <a:chExt cx="1229" cy="2831"/>
          </a:xfrm>
        </p:grpSpPr>
        <p:grpSp>
          <p:nvGrpSpPr>
            <p:cNvPr id="39950" name="Group 8"/>
            <p:cNvGrpSpPr>
              <a:grpSpLocks/>
            </p:cNvGrpSpPr>
            <p:nvPr/>
          </p:nvGrpSpPr>
          <p:grpSpPr bwMode="auto">
            <a:xfrm>
              <a:off x="4003" y="1344"/>
              <a:ext cx="1229" cy="2831"/>
              <a:chOff x="4003" y="1344"/>
              <a:chExt cx="1229" cy="2831"/>
            </a:xfrm>
          </p:grpSpPr>
          <p:sp>
            <p:nvSpPr>
              <p:cNvPr id="39952" name="AutoShape 9"/>
              <p:cNvSpPr>
                <a:spLocks noChangeArrowheads="1"/>
              </p:cNvSpPr>
              <p:nvPr/>
            </p:nvSpPr>
            <p:spPr bwMode="auto">
              <a:xfrm>
                <a:off x="4003" y="1344"/>
                <a:ext cx="1229" cy="2831"/>
              </a:xfrm>
              <a:prstGeom prst="wave">
                <a:avLst>
                  <a:gd name="adj1" fmla="val 4380"/>
                  <a:gd name="adj2" fmla="val 0"/>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39953" name="Line 10"/>
              <p:cNvSpPr>
                <a:spLocks noChangeShapeType="1"/>
              </p:cNvSpPr>
              <p:nvPr/>
            </p:nvSpPr>
            <p:spPr bwMode="auto">
              <a:xfrm>
                <a:off x="4003" y="161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4" name="Line 11"/>
              <p:cNvSpPr>
                <a:spLocks noChangeShapeType="1"/>
              </p:cNvSpPr>
              <p:nvPr/>
            </p:nvSpPr>
            <p:spPr bwMode="auto">
              <a:xfrm>
                <a:off x="4003" y="172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9955" name="Group 12"/>
              <p:cNvGrpSpPr>
                <a:grpSpLocks/>
              </p:cNvGrpSpPr>
              <p:nvPr/>
            </p:nvGrpSpPr>
            <p:grpSpPr bwMode="auto">
              <a:xfrm>
                <a:off x="4157" y="1344"/>
                <a:ext cx="921" cy="2831"/>
                <a:chOff x="4157" y="1489"/>
                <a:chExt cx="921" cy="2303"/>
              </a:xfrm>
            </p:grpSpPr>
            <p:sp>
              <p:nvSpPr>
                <p:cNvPr id="39973" name="Line 13"/>
                <p:cNvSpPr>
                  <a:spLocks noChangeShapeType="1"/>
                </p:cNvSpPr>
                <p:nvPr/>
              </p:nvSpPr>
              <p:spPr bwMode="auto">
                <a:xfrm>
                  <a:off x="4157" y="1527"/>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4" name="Line 14"/>
                <p:cNvSpPr>
                  <a:spLocks noChangeShapeType="1"/>
                </p:cNvSpPr>
                <p:nvPr/>
              </p:nvSpPr>
              <p:spPr bwMode="auto">
                <a:xfrm>
                  <a:off x="4310" y="1489"/>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5" name="Line 15"/>
                <p:cNvSpPr>
                  <a:spLocks noChangeShapeType="1"/>
                </p:cNvSpPr>
                <p:nvPr/>
              </p:nvSpPr>
              <p:spPr bwMode="auto">
                <a:xfrm>
                  <a:off x="4464" y="1527"/>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6" name="Line 16"/>
                <p:cNvSpPr>
                  <a:spLocks noChangeShapeType="1"/>
                </p:cNvSpPr>
                <p:nvPr/>
              </p:nvSpPr>
              <p:spPr bwMode="auto">
                <a:xfrm>
                  <a:off x="4618" y="1604"/>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7" name="Line 17"/>
                <p:cNvSpPr>
                  <a:spLocks noChangeShapeType="1"/>
                </p:cNvSpPr>
                <p:nvPr/>
              </p:nvSpPr>
              <p:spPr bwMode="auto">
                <a:xfrm>
                  <a:off x="4771" y="1681"/>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8" name="Line 18"/>
                <p:cNvSpPr>
                  <a:spLocks noChangeShapeType="1"/>
                </p:cNvSpPr>
                <p:nvPr/>
              </p:nvSpPr>
              <p:spPr bwMode="auto">
                <a:xfrm>
                  <a:off x="4925" y="1719"/>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9" name="Line 19"/>
                <p:cNvSpPr>
                  <a:spLocks noChangeShapeType="1"/>
                </p:cNvSpPr>
                <p:nvPr/>
              </p:nvSpPr>
              <p:spPr bwMode="auto">
                <a:xfrm>
                  <a:off x="5078" y="1681"/>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9956" name="Line 20"/>
              <p:cNvSpPr>
                <a:spLocks noChangeShapeType="1"/>
              </p:cNvSpPr>
              <p:nvPr/>
            </p:nvSpPr>
            <p:spPr bwMode="auto">
              <a:xfrm>
                <a:off x="4003" y="184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7" name="Line 21"/>
              <p:cNvSpPr>
                <a:spLocks noChangeShapeType="1"/>
              </p:cNvSpPr>
              <p:nvPr/>
            </p:nvSpPr>
            <p:spPr bwMode="auto">
              <a:xfrm>
                <a:off x="4003" y="195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8" name="Line 22"/>
              <p:cNvSpPr>
                <a:spLocks noChangeShapeType="1"/>
              </p:cNvSpPr>
              <p:nvPr/>
            </p:nvSpPr>
            <p:spPr bwMode="auto">
              <a:xfrm>
                <a:off x="4003" y="207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9" name="Line 23"/>
              <p:cNvSpPr>
                <a:spLocks noChangeShapeType="1"/>
              </p:cNvSpPr>
              <p:nvPr/>
            </p:nvSpPr>
            <p:spPr bwMode="auto">
              <a:xfrm>
                <a:off x="4003" y="218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60" name="Line 24"/>
              <p:cNvSpPr>
                <a:spLocks noChangeShapeType="1"/>
              </p:cNvSpPr>
              <p:nvPr/>
            </p:nvSpPr>
            <p:spPr bwMode="auto">
              <a:xfrm>
                <a:off x="4003" y="230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61" name="Line 25"/>
              <p:cNvSpPr>
                <a:spLocks noChangeShapeType="1"/>
              </p:cNvSpPr>
              <p:nvPr/>
            </p:nvSpPr>
            <p:spPr bwMode="auto">
              <a:xfrm>
                <a:off x="4003" y="2539"/>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62" name="Line 26"/>
              <p:cNvSpPr>
                <a:spLocks noChangeShapeType="1"/>
              </p:cNvSpPr>
              <p:nvPr/>
            </p:nvSpPr>
            <p:spPr bwMode="auto">
              <a:xfrm>
                <a:off x="4003" y="2879"/>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63" name="Line 27"/>
              <p:cNvSpPr>
                <a:spLocks noChangeShapeType="1"/>
              </p:cNvSpPr>
              <p:nvPr/>
            </p:nvSpPr>
            <p:spPr bwMode="auto">
              <a:xfrm>
                <a:off x="4003" y="299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64" name="Line 28"/>
              <p:cNvSpPr>
                <a:spLocks noChangeShapeType="1"/>
              </p:cNvSpPr>
              <p:nvPr/>
            </p:nvSpPr>
            <p:spPr bwMode="auto">
              <a:xfrm>
                <a:off x="4003" y="311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65" name="Line 29"/>
              <p:cNvSpPr>
                <a:spLocks noChangeShapeType="1"/>
              </p:cNvSpPr>
              <p:nvPr/>
            </p:nvSpPr>
            <p:spPr bwMode="auto">
              <a:xfrm>
                <a:off x="4003" y="3225"/>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66" name="Line 30"/>
              <p:cNvSpPr>
                <a:spLocks noChangeShapeType="1"/>
              </p:cNvSpPr>
              <p:nvPr/>
            </p:nvSpPr>
            <p:spPr bwMode="auto">
              <a:xfrm>
                <a:off x="4003" y="334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67" name="Line 31"/>
              <p:cNvSpPr>
                <a:spLocks noChangeShapeType="1"/>
              </p:cNvSpPr>
              <p:nvPr/>
            </p:nvSpPr>
            <p:spPr bwMode="auto">
              <a:xfrm>
                <a:off x="4003" y="3456"/>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68" name="Line 32"/>
              <p:cNvSpPr>
                <a:spLocks noChangeShapeType="1"/>
              </p:cNvSpPr>
              <p:nvPr/>
            </p:nvSpPr>
            <p:spPr bwMode="auto">
              <a:xfrm>
                <a:off x="4003" y="357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69" name="Line 33"/>
              <p:cNvSpPr>
                <a:spLocks noChangeShapeType="1"/>
              </p:cNvSpPr>
              <p:nvPr/>
            </p:nvSpPr>
            <p:spPr bwMode="auto">
              <a:xfrm>
                <a:off x="4003" y="3792"/>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0" name="Line 34"/>
              <p:cNvSpPr>
                <a:spLocks noChangeShapeType="1"/>
              </p:cNvSpPr>
              <p:nvPr/>
            </p:nvSpPr>
            <p:spPr bwMode="auto">
              <a:xfrm>
                <a:off x="4003" y="3677"/>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1" name="Line 35"/>
              <p:cNvSpPr>
                <a:spLocks noChangeShapeType="1"/>
              </p:cNvSpPr>
              <p:nvPr/>
            </p:nvSpPr>
            <p:spPr bwMode="auto">
              <a:xfrm>
                <a:off x="4003" y="3916"/>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2" name="Rectangle 36"/>
              <p:cNvSpPr>
                <a:spLocks noChangeArrowheads="1"/>
              </p:cNvSpPr>
              <p:nvPr/>
            </p:nvSpPr>
            <p:spPr bwMode="auto">
              <a:xfrm>
                <a:off x="4128" y="2640"/>
                <a:ext cx="1008" cy="192"/>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grpSp>
        <p:sp>
          <p:nvSpPr>
            <p:cNvPr id="39951" name="Line 37"/>
            <p:cNvSpPr>
              <a:spLocks noChangeShapeType="1"/>
            </p:cNvSpPr>
            <p:nvPr/>
          </p:nvSpPr>
          <p:spPr bwMode="auto">
            <a:xfrm>
              <a:off x="4003" y="241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926" name="Rectangle 38"/>
          <p:cNvSpPr>
            <a:spLocks noChangeArrowheads="1"/>
          </p:cNvSpPr>
          <p:nvPr/>
        </p:nvSpPr>
        <p:spPr bwMode="auto">
          <a:xfrm>
            <a:off x="6354763" y="4752975"/>
            <a:ext cx="1951037" cy="73025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37927" name="Rectangle 39"/>
          <p:cNvSpPr>
            <a:spLocks noChangeArrowheads="1"/>
          </p:cNvSpPr>
          <p:nvPr/>
        </p:nvSpPr>
        <p:spPr bwMode="auto">
          <a:xfrm>
            <a:off x="6354763" y="5486400"/>
            <a:ext cx="1951037" cy="730250"/>
          </a:xfrm>
          <a:prstGeom prst="rect">
            <a:avLst/>
          </a:prstGeom>
          <a:solidFill>
            <a:srgbClr val="FFFF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39949" name="Text Box 40"/>
          <p:cNvSpPr txBox="1">
            <a:spLocks noChangeArrowheads="1"/>
          </p:cNvSpPr>
          <p:nvPr/>
        </p:nvSpPr>
        <p:spPr bwMode="auto">
          <a:xfrm>
            <a:off x="1050925" y="1905000"/>
            <a:ext cx="2089150" cy="427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nSpc>
                <a:spcPct val="190000"/>
              </a:lnSpc>
            </a:pPr>
            <a:r>
              <a:rPr kumimoji="1" lang="zh-CN" altLang="en-US" sz="1800" i="1">
                <a:solidFill>
                  <a:srgbClr val="008000"/>
                </a:solidFill>
                <a:ea typeface="宋体" pitchFamily="2" charset="-122"/>
              </a:rPr>
              <a:t>例如：</a:t>
            </a:r>
          </a:p>
          <a:p>
            <a:pPr>
              <a:lnSpc>
                <a:spcPct val="190000"/>
              </a:lnSpc>
            </a:pPr>
            <a:r>
              <a:rPr kumimoji="1" lang="zh-CN" altLang="en-US" sz="1800">
                <a:ea typeface="宋体" pitchFamily="2" charset="-122"/>
              </a:rPr>
              <a:t>        </a:t>
            </a:r>
            <a:r>
              <a:rPr kumimoji="1" lang="en-US" altLang="zh-CN" sz="1800">
                <a:solidFill>
                  <a:srgbClr val="FFFFFF"/>
                </a:solidFill>
                <a:ea typeface="宋体" pitchFamily="2" charset="-122"/>
              </a:rPr>
              <a:t>int  a ,  b  ;</a:t>
            </a:r>
          </a:p>
          <a:p>
            <a:pPr>
              <a:lnSpc>
                <a:spcPct val="190000"/>
              </a:lnSpc>
            </a:pPr>
            <a:r>
              <a:rPr kumimoji="1" lang="en-US" altLang="zh-CN" sz="1800">
                <a:ea typeface="宋体" pitchFamily="2" charset="-122"/>
              </a:rPr>
              <a:t>        int  *p1 , *p2 ;</a:t>
            </a:r>
          </a:p>
          <a:p>
            <a:pPr>
              <a:lnSpc>
                <a:spcPct val="190000"/>
              </a:lnSpc>
            </a:pPr>
            <a:r>
              <a:rPr kumimoji="1" lang="en-US" altLang="zh-CN" sz="1800">
                <a:ea typeface="宋体" pitchFamily="2" charset="-122"/>
              </a:rPr>
              <a:t>        p1 = &amp;a ;</a:t>
            </a:r>
          </a:p>
          <a:p>
            <a:pPr>
              <a:lnSpc>
                <a:spcPct val="190000"/>
              </a:lnSpc>
            </a:pPr>
            <a:r>
              <a:rPr kumimoji="1" lang="en-US" altLang="zh-CN" sz="1800">
                <a:ea typeface="宋体" pitchFamily="2" charset="-122"/>
              </a:rPr>
              <a:t>        p2 = &amp;b ;</a:t>
            </a:r>
          </a:p>
          <a:p>
            <a:pPr>
              <a:lnSpc>
                <a:spcPct val="190000"/>
              </a:lnSpc>
            </a:pPr>
            <a:r>
              <a:rPr kumimoji="1" lang="en-US" altLang="zh-CN" sz="1800">
                <a:ea typeface="宋体" pitchFamily="2" charset="-122"/>
              </a:rPr>
              <a:t>        a = 10 ;</a:t>
            </a:r>
          </a:p>
          <a:p>
            <a:pPr>
              <a:lnSpc>
                <a:spcPct val="190000"/>
              </a:lnSpc>
            </a:pPr>
            <a:r>
              <a:rPr kumimoji="1" lang="en-US" altLang="zh-CN" sz="1800">
                <a:ea typeface="宋体" pitchFamily="2" charset="-122"/>
              </a:rPr>
              <a:t>        b = 20 ;</a:t>
            </a:r>
          </a:p>
          <a:p>
            <a:pPr>
              <a:lnSpc>
                <a:spcPct val="190000"/>
              </a:lnSpc>
            </a:pPr>
            <a:r>
              <a:rPr kumimoji="1" lang="en-US" altLang="zh-CN" sz="1800">
                <a:ea typeface="宋体" pitchFamily="2" charset="-122"/>
              </a:rPr>
              <a:t>        a = *p1 + *p2 ;</a:t>
            </a:r>
          </a:p>
        </p:txBody>
      </p:sp>
    </p:spTree>
    <p:extLst>
      <p:ext uri="{BB962C8B-B14F-4D97-AF65-F5344CB8AC3E}">
        <p14:creationId xmlns:p14="http://schemas.microsoft.com/office/powerpoint/2010/main" val="461773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7893"/>
                                        </p:tgtEl>
                                        <p:attrNameLst>
                                          <p:attrName>style.visibility</p:attrName>
                                        </p:attrNameLst>
                                      </p:cBhvr>
                                      <p:to>
                                        <p:strVal val="visible"/>
                                      </p:to>
                                    </p:set>
                                    <p:animEffect transition="in" filter="checkerboard(across)">
                                      <p:cBhvr>
                                        <p:cTn id="7" dur="500"/>
                                        <p:tgtEl>
                                          <p:spTgt spid="378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927"/>
                                        </p:tgtEl>
                                        <p:attrNameLst>
                                          <p:attrName>style.visibility</p:attrName>
                                        </p:attrNameLst>
                                      </p:cBhvr>
                                      <p:to>
                                        <p:strVal val="visible"/>
                                      </p:to>
                                    </p:set>
                                    <p:animEffect transition="in" filter="blinds(horizontal)">
                                      <p:cBhvr>
                                        <p:cTn id="12" dur="500"/>
                                        <p:tgtEl>
                                          <p:spTgt spid="379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7894"/>
                                        </p:tgtEl>
                                        <p:attrNameLst>
                                          <p:attrName>style.visibility</p:attrName>
                                        </p:attrNameLst>
                                      </p:cBhvr>
                                      <p:to>
                                        <p:strVal val="visible"/>
                                      </p:to>
                                    </p:set>
                                    <p:animEffect transition="in" filter="checkerboard(across)">
                                      <p:cBhvr>
                                        <p:cTn id="17" dur="500"/>
                                        <p:tgtEl>
                                          <p:spTgt spid="378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926"/>
                                        </p:tgtEl>
                                        <p:attrNameLst>
                                          <p:attrName>style.visibility</p:attrName>
                                        </p:attrNameLst>
                                      </p:cBhvr>
                                      <p:to>
                                        <p:strVal val="visible"/>
                                      </p:to>
                                    </p:set>
                                    <p:animEffect transition="in" filter="blinds(horizontal)">
                                      <p:cBhvr>
                                        <p:cTn id="22" dur="500"/>
                                        <p:tgtEl>
                                          <p:spTgt spid="37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autoUpdateAnimBg="0"/>
      <p:bldP spid="37894" grpId="0" autoUpdateAnimBg="0"/>
      <p:bldP spid="37926" grpId="0" animBg="1"/>
      <p:bldP spid="37927"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 name="日期占位符 3"/>
          <p:cNvSpPr>
            <a:spLocks noGrp="1"/>
          </p:cNvSpPr>
          <p:nvPr>
            <p:ph type="dt" sz="quarter" idx="10"/>
          </p:nvPr>
        </p:nvSpPr>
        <p:spPr/>
        <p:txBody>
          <a:bodyPr/>
          <a:lstStyle/>
          <a:p>
            <a:pPr>
              <a:defRPr/>
            </a:pPr>
            <a:fld id="{7DE0A7A9-E1ED-4613-B304-D014D0E3A274}" type="datetime1">
              <a:rPr lang="zh-TW" altLang="en-US"/>
              <a:pPr>
                <a:defRPr/>
              </a:pPr>
              <a:t>2016/11/10</a:t>
            </a:fld>
            <a:endParaRPr lang="en-US" altLang="zh-TW"/>
          </a:p>
        </p:txBody>
      </p:sp>
      <p:sp>
        <p:nvSpPr>
          <p:cNvPr id="46" name="页脚占位符 4"/>
          <p:cNvSpPr>
            <a:spLocks noGrp="1"/>
          </p:cNvSpPr>
          <p:nvPr>
            <p:ph type="ftr" sz="quarter" idx="11"/>
          </p:nvPr>
        </p:nvSpPr>
        <p:spPr/>
        <p:txBody>
          <a:bodyPr/>
          <a:lstStyle/>
          <a:p>
            <a:pPr>
              <a:defRPr/>
            </a:pPr>
            <a:r>
              <a:rPr lang="zh-CN" altLang="en-US"/>
              <a:t>计算机基础教研室</a:t>
            </a:r>
            <a:endParaRPr lang="en-US" altLang="zh-CN"/>
          </a:p>
        </p:txBody>
      </p:sp>
      <p:sp>
        <p:nvSpPr>
          <p:cNvPr id="47" name="灯片编号占位符 5"/>
          <p:cNvSpPr>
            <a:spLocks noGrp="1"/>
          </p:cNvSpPr>
          <p:nvPr>
            <p:ph type="sldNum" sz="quarter" idx="12"/>
          </p:nvPr>
        </p:nvSpPr>
        <p:spPr/>
        <p:txBody>
          <a:bodyPr/>
          <a:lstStyle/>
          <a:p>
            <a:pPr>
              <a:defRPr/>
            </a:pPr>
            <a:fld id="{389C241A-A8C5-4CFB-875D-9FA9954044DC}" type="slidenum">
              <a:rPr lang="zh-TW" altLang="en-US"/>
              <a:pPr>
                <a:defRPr/>
              </a:pPr>
              <a:t>39</a:t>
            </a:fld>
            <a:endParaRPr lang="en-US" altLang="zh-TW"/>
          </a:p>
        </p:txBody>
      </p:sp>
      <p:sp>
        <p:nvSpPr>
          <p:cNvPr id="40965" name="Rectangle 2"/>
          <p:cNvSpPr>
            <a:spLocks noChangeArrowheads="1"/>
          </p:cNvSpPr>
          <p:nvPr/>
        </p:nvSpPr>
        <p:spPr bwMode="auto">
          <a:xfrm>
            <a:off x="1371600" y="3160713"/>
            <a:ext cx="2057400" cy="381000"/>
          </a:xfrm>
          <a:prstGeom prst="rect">
            <a:avLst/>
          </a:prstGeom>
          <a:solidFill>
            <a:srgbClr val="3333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40966" name="Rectangle 3"/>
          <p:cNvSpPr>
            <a:spLocks noGrp="1" noChangeArrowheads="1"/>
          </p:cNvSpPr>
          <p:nvPr>
            <p:ph type="title"/>
          </p:nvPr>
        </p:nvSpPr>
        <p:spPr>
          <a:xfrm>
            <a:off x="884238" y="260648"/>
            <a:ext cx="7269162" cy="685800"/>
          </a:xfrm>
        </p:spPr>
        <p:txBody>
          <a:bodyPr/>
          <a:lstStyle/>
          <a:p>
            <a:pPr algn="l" eaLnBrk="1" hangingPunct="1"/>
            <a:r>
              <a:rPr kumimoji="1" lang="zh-CN" altLang="en-US" sz="3600" b="1" dirty="0" smtClean="0">
                <a:solidFill>
                  <a:srgbClr val="FF0000"/>
                </a:solidFill>
              </a:rPr>
              <a:t>指针变量与间址访问</a:t>
            </a:r>
          </a:p>
        </p:txBody>
      </p:sp>
      <p:sp>
        <p:nvSpPr>
          <p:cNvPr id="40967" name="Text Box 4"/>
          <p:cNvSpPr txBox="1">
            <a:spLocks noChangeArrowheads="1"/>
          </p:cNvSpPr>
          <p:nvPr/>
        </p:nvSpPr>
        <p:spPr bwMode="auto">
          <a:xfrm>
            <a:off x="990600" y="1447800"/>
            <a:ext cx="7315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nSpc>
                <a:spcPct val="160000"/>
              </a:lnSpc>
            </a:pPr>
            <a:r>
              <a:rPr kumimoji="1" lang="zh-CN" altLang="en-US" sz="2000" i="1">
                <a:solidFill>
                  <a:srgbClr val="3333FF"/>
                </a:solidFill>
                <a:ea typeface="宋体" pitchFamily="2" charset="-122"/>
              </a:rPr>
              <a:t>指针类型变量</a:t>
            </a:r>
            <a:r>
              <a:rPr kumimoji="1" lang="en-US" altLang="zh-CN" sz="2000" i="1">
                <a:ea typeface="宋体" pitchFamily="2" charset="-122"/>
              </a:rPr>
              <a:t>——</a:t>
            </a:r>
            <a:r>
              <a:rPr kumimoji="1" lang="zh-CN" altLang="en-US" sz="2000">
                <a:solidFill>
                  <a:srgbClr val="000000"/>
                </a:solidFill>
                <a:ea typeface="宋体" pitchFamily="2" charset="-122"/>
              </a:rPr>
              <a:t>能够存放对象地址的变量，简称“指针变量” </a:t>
            </a:r>
          </a:p>
        </p:txBody>
      </p:sp>
      <p:sp>
        <p:nvSpPr>
          <p:cNvPr id="40968" name="Text Box 5"/>
          <p:cNvSpPr txBox="1">
            <a:spLocks noChangeArrowheads="1"/>
          </p:cNvSpPr>
          <p:nvPr/>
        </p:nvSpPr>
        <p:spPr bwMode="auto">
          <a:xfrm>
            <a:off x="4419600" y="5454650"/>
            <a:ext cx="1905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a:t>
            </a:r>
            <a:r>
              <a:rPr kumimoji="1" lang="en-US" altLang="zh-CN" sz="1600" b="0">
                <a:ea typeface="宋体" pitchFamily="2" charset="-122"/>
              </a:rPr>
              <a:t>   0X0066FDF4</a:t>
            </a:r>
          </a:p>
        </p:txBody>
      </p:sp>
      <p:sp>
        <p:nvSpPr>
          <p:cNvPr id="40969" name="Text Box 6"/>
          <p:cNvSpPr txBox="1">
            <a:spLocks noChangeArrowheads="1"/>
          </p:cNvSpPr>
          <p:nvPr/>
        </p:nvSpPr>
        <p:spPr bwMode="auto">
          <a:xfrm>
            <a:off x="4419600" y="4692650"/>
            <a:ext cx="19161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b</a:t>
            </a:r>
            <a:r>
              <a:rPr kumimoji="1" lang="en-US" altLang="zh-CN" sz="1600" b="0">
                <a:ea typeface="宋体" pitchFamily="2" charset="-122"/>
              </a:rPr>
              <a:t>   0X0066FDF0</a:t>
            </a:r>
          </a:p>
        </p:txBody>
      </p:sp>
      <p:grpSp>
        <p:nvGrpSpPr>
          <p:cNvPr id="40970" name="Group 7"/>
          <p:cNvGrpSpPr>
            <a:grpSpLocks/>
          </p:cNvGrpSpPr>
          <p:nvPr/>
        </p:nvGrpSpPr>
        <p:grpSpPr bwMode="auto">
          <a:xfrm>
            <a:off x="6354763" y="2133600"/>
            <a:ext cx="1951037" cy="4494213"/>
            <a:chOff x="4003" y="1344"/>
            <a:chExt cx="1229" cy="2831"/>
          </a:xfrm>
        </p:grpSpPr>
        <p:grpSp>
          <p:nvGrpSpPr>
            <p:cNvPr id="40978" name="Group 8"/>
            <p:cNvGrpSpPr>
              <a:grpSpLocks/>
            </p:cNvGrpSpPr>
            <p:nvPr/>
          </p:nvGrpSpPr>
          <p:grpSpPr bwMode="auto">
            <a:xfrm>
              <a:off x="4003" y="1344"/>
              <a:ext cx="1229" cy="2831"/>
              <a:chOff x="4003" y="1344"/>
              <a:chExt cx="1229" cy="2831"/>
            </a:xfrm>
          </p:grpSpPr>
          <p:sp>
            <p:nvSpPr>
              <p:cNvPr id="40980" name="AutoShape 9"/>
              <p:cNvSpPr>
                <a:spLocks noChangeArrowheads="1"/>
              </p:cNvSpPr>
              <p:nvPr/>
            </p:nvSpPr>
            <p:spPr bwMode="auto">
              <a:xfrm>
                <a:off x="4003" y="1344"/>
                <a:ext cx="1229" cy="2831"/>
              </a:xfrm>
              <a:prstGeom prst="wave">
                <a:avLst>
                  <a:gd name="adj1" fmla="val 4380"/>
                  <a:gd name="adj2" fmla="val 0"/>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40981" name="Line 10"/>
              <p:cNvSpPr>
                <a:spLocks noChangeShapeType="1"/>
              </p:cNvSpPr>
              <p:nvPr/>
            </p:nvSpPr>
            <p:spPr bwMode="auto">
              <a:xfrm>
                <a:off x="4003" y="161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2" name="Line 11"/>
              <p:cNvSpPr>
                <a:spLocks noChangeShapeType="1"/>
              </p:cNvSpPr>
              <p:nvPr/>
            </p:nvSpPr>
            <p:spPr bwMode="auto">
              <a:xfrm>
                <a:off x="4003" y="172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0983" name="Group 12"/>
              <p:cNvGrpSpPr>
                <a:grpSpLocks/>
              </p:cNvGrpSpPr>
              <p:nvPr/>
            </p:nvGrpSpPr>
            <p:grpSpPr bwMode="auto">
              <a:xfrm>
                <a:off x="4157" y="1344"/>
                <a:ext cx="921" cy="2831"/>
                <a:chOff x="4157" y="1489"/>
                <a:chExt cx="921" cy="2303"/>
              </a:xfrm>
            </p:grpSpPr>
            <p:sp>
              <p:nvSpPr>
                <p:cNvPr id="41001" name="Line 13"/>
                <p:cNvSpPr>
                  <a:spLocks noChangeShapeType="1"/>
                </p:cNvSpPr>
                <p:nvPr/>
              </p:nvSpPr>
              <p:spPr bwMode="auto">
                <a:xfrm>
                  <a:off x="4157" y="1527"/>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02" name="Line 14"/>
                <p:cNvSpPr>
                  <a:spLocks noChangeShapeType="1"/>
                </p:cNvSpPr>
                <p:nvPr/>
              </p:nvSpPr>
              <p:spPr bwMode="auto">
                <a:xfrm>
                  <a:off x="4310" y="1489"/>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03" name="Line 15"/>
                <p:cNvSpPr>
                  <a:spLocks noChangeShapeType="1"/>
                </p:cNvSpPr>
                <p:nvPr/>
              </p:nvSpPr>
              <p:spPr bwMode="auto">
                <a:xfrm>
                  <a:off x="4464" y="1527"/>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04" name="Line 16"/>
                <p:cNvSpPr>
                  <a:spLocks noChangeShapeType="1"/>
                </p:cNvSpPr>
                <p:nvPr/>
              </p:nvSpPr>
              <p:spPr bwMode="auto">
                <a:xfrm>
                  <a:off x="4618" y="1604"/>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05" name="Line 17"/>
                <p:cNvSpPr>
                  <a:spLocks noChangeShapeType="1"/>
                </p:cNvSpPr>
                <p:nvPr/>
              </p:nvSpPr>
              <p:spPr bwMode="auto">
                <a:xfrm>
                  <a:off x="4771" y="1681"/>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06" name="Line 18"/>
                <p:cNvSpPr>
                  <a:spLocks noChangeShapeType="1"/>
                </p:cNvSpPr>
                <p:nvPr/>
              </p:nvSpPr>
              <p:spPr bwMode="auto">
                <a:xfrm>
                  <a:off x="4925" y="1719"/>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07" name="Line 19"/>
                <p:cNvSpPr>
                  <a:spLocks noChangeShapeType="1"/>
                </p:cNvSpPr>
                <p:nvPr/>
              </p:nvSpPr>
              <p:spPr bwMode="auto">
                <a:xfrm>
                  <a:off x="5078" y="1681"/>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0984" name="Line 20"/>
              <p:cNvSpPr>
                <a:spLocks noChangeShapeType="1"/>
              </p:cNvSpPr>
              <p:nvPr/>
            </p:nvSpPr>
            <p:spPr bwMode="auto">
              <a:xfrm>
                <a:off x="4003" y="184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5" name="Line 21"/>
              <p:cNvSpPr>
                <a:spLocks noChangeShapeType="1"/>
              </p:cNvSpPr>
              <p:nvPr/>
            </p:nvSpPr>
            <p:spPr bwMode="auto">
              <a:xfrm>
                <a:off x="4003" y="195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6" name="Line 22"/>
              <p:cNvSpPr>
                <a:spLocks noChangeShapeType="1"/>
              </p:cNvSpPr>
              <p:nvPr/>
            </p:nvSpPr>
            <p:spPr bwMode="auto">
              <a:xfrm>
                <a:off x="4003" y="207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7" name="Line 23"/>
              <p:cNvSpPr>
                <a:spLocks noChangeShapeType="1"/>
              </p:cNvSpPr>
              <p:nvPr/>
            </p:nvSpPr>
            <p:spPr bwMode="auto">
              <a:xfrm>
                <a:off x="4003" y="218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8" name="Line 24"/>
              <p:cNvSpPr>
                <a:spLocks noChangeShapeType="1"/>
              </p:cNvSpPr>
              <p:nvPr/>
            </p:nvSpPr>
            <p:spPr bwMode="auto">
              <a:xfrm>
                <a:off x="4003" y="230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9" name="Line 25"/>
              <p:cNvSpPr>
                <a:spLocks noChangeShapeType="1"/>
              </p:cNvSpPr>
              <p:nvPr/>
            </p:nvSpPr>
            <p:spPr bwMode="auto">
              <a:xfrm>
                <a:off x="4003" y="2539"/>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90" name="Line 26"/>
              <p:cNvSpPr>
                <a:spLocks noChangeShapeType="1"/>
              </p:cNvSpPr>
              <p:nvPr/>
            </p:nvSpPr>
            <p:spPr bwMode="auto">
              <a:xfrm>
                <a:off x="4003" y="2879"/>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91" name="Line 27"/>
              <p:cNvSpPr>
                <a:spLocks noChangeShapeType="1"/>
              </p:cNvSpPr>
              <p:nvPr/>
            </p:nvSpPr>
            <p:spPr bwMode="auto">
              <a:xfrm>
                <a:off x="4003" y="299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92" name="Line 28"/>
              <p:cNvSpPr>
                <a:spLocks noChangeShapeType="1"/>
              </p:cNvSpPr>
              <p:nvPr/>
            </p:nvSpPr>
            <p:spPr bwMode="auto">
              <a:xfrm>
                <a:off x="4003" y="311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93" name="Line 29"/>
              <p:cNvSpPr>
                <a:spLocks noChangeShapeType="1"/>
              </p:cNvSpPr>
              <p:nvPr/>
            </p:nvSpPr>
            <p:spPr bwMode="auto">
              <a:xfrm>
                <a:off x="4003" y="3225"/>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94" name="Line 30"/>
              <p:cNvSpPr>
                <a:spLocks noChangeShapeType="1"/>
              </p:cNvSpPr>
              <p:nvPr/>
            </p:nvSpPr>
            <p:spPr bwMode="auto">
              <a:xfrm>
                <a:off x="4003" y="334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95" name="Line 31"/>
              <p:cNvSpPr>
                <a:spLocks noChangeShapeType="1"/>
              </p:cNvSpPr>
              <p:nvPr/>
            </p:nvSpPr>
            <p:spPr bwMode="auto">
              <a:xfrm>
                <a:off x="4003" y="3456"/>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96" name="Line 32"/>
              <p:cNvSpPr>
                <a:spLocks noChangeShapeType="1"/>
              </p:cNvSpPr>
              <p:nvPr/>
            </p:nvSpPr>
            <p:spPr bwMode="auto">
              <a:xfrm>
                <a:off x="4003" y="357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97" name="Line 33"/>
              <p:cNvSpPr>
                <a:spLocks noChangeShapeType="1"/>
              </p:cNvSpPr>
              <p:nvPr/>
            </p:nvSpPr>
            <p:spPr bwMode="auto">
              <a:xfrm>
                <a:off x="4003" y="3792"/>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98" name="Line 34"/>
              <p:cNvSpPr>
                <a:spLocks noChangeShapeType="1"/>
              </p:cNvSpPr>
              <p:nvPr/>
            </p:nvSpPr>
            <p:spPr bwMode="auto">
              <a:xfrm>
                <a:off x="4003" y="3677"/>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99" name="Line 35"/>
              <p:cNvSpPr>
                <a:spLocks noChangeShapeType="1"/>
              </p:cNvSpPr>
              <p:nvPr/>
            </p:nvSpPr>
            <p:spPr bwMode="auto">
              <a:xfrm>
                <a:off x="4003" y="3916"/>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00" name="Rectangle 36"/>
              <p:cNvSpPr>
                <a:spLocks noChangeArrowheads="1"/>
              </p:cNvSpPr>
              <p:nvPr/>
            </p:nvSpPr>
            <p:spPr bwMode="auto">
              <a:xfrm>
                <a:off x="4128" y="2640"/>
                <a:ext cx="1008" cy="192"/>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grpSp>
        <p:sp>
          <p:nvSpPr>
            <p:cNvPr id="40979" name="Line 37"/>
            <p:cNvSpPr>
              <a:spLocks noChangeShapeType="1"/>
            </p:cNvSpPr>
            <p:nvPr/>
          </p:nvSpPr>
          <p:spPr bwMode="auto">
            <a:xfrm>
              <a:off x="4003" y="241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0971" name="Rectangle 38"/>
          <p:cNvSpPr>
            <a:spLocks noChangeArrowheads="1"/>
          </p:cNvSpPr>
          <p:nvPr/>
        </p:nvSpPr>
        <p:spPr bwMode="auto">
          <a:xfrm>
            <a:off x="6354763" y="4752975"/>
            <a:ext cx="1951037" cy="73025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40972" name="Rectangle 39"/>
          <p:cNvSpPr>
            <a:spLocks noChangeArrowheads="1"/>
          </p:cNvSpPr>
          <p:nvPr/>
        </p:nvSpPr>
        <p:spPr bwMode="auto">
          <a:xfrm>
            <a:off x="6354763" y="5486400"/>
            <a:ext cx="1951037" cy="730250"/>
          </a:xfrm>
          <a:prstGeom prst="rect">
            <a:avLst/>
          </a:prstGeom>
          <a:solidFill>
            <a:srgbClr val="FFFF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40973" name="Text Box 40"/>
          <p:cNvSpPr txBox="1">
            <a:spLocks noChangeArrowheads="1"/>
          </p:cNvSpPr>
          <p:nvPr/>
        </p:nvSpPr>
        <p:spPr bwMode="auto">
          <a:xfrm>
            <a:off x="1050925" y="1905000"/>
            <a:ext cx="2089150" cy="427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nSpc>
                <a:spcPct val="190000"/>
              </a:lnSpc>
            </a:pPr>
            <a:r>
              <a:rPr kumimoji="1" lang="zh-CN" altLang="en-US" sz="1800" i="1">
                <a:solidFill>
                  <a:srgbClr val="008000"/>
                </a:solidFill>
                <a:ea typeface="宋体" pitchFamily="2" charset="-122"/>
              </a:rPr>
              <a:t>例如：</a:t>
            </a:r>
          </a:p>
          <a:p>
            <a:pPr>
              <a:lnSpc>
                <a:spcPct val="190000"/>
              </a:lnSpc>
            </a:pPr>
            <a:r>
              <a:rPr kumimoji="1" lang="zh-CN" altLang="en-US" sz="1800">
                <a:ea typeface="宋体" pitchFamily="2" charset="-122"/>
              </a:rPr>
              <a:t>        </a:t>
            </a:r>
            <a:r>
              <a:rPr kumimoji="1" lang="en-US" altLang="zh-CN" sz="1800">
                <a:ea typeface="宋体" pitchFamily="2" charset="-122"/>
              </a:rPr>
              <a:t>int  a ,  b  ;</a:t>
            </a:r>
          </a:p>
          <a:p>
            <a:pPr>
              <a:lnSpc>
                <a:spcPct val="190000"/>
              </a:lnSpc>
            </a:pPr>
            <a:r>
              <a:rPr kumimoji="1" lang="en-US" altLang="zh-CN" sz="1800">
                <a:ea typeface="宋体" pitchFamily="2" charset="-122"/>
              </a:rPr>
              <a:t>        </a:t>
            </a:r>
            <a:r>
              <a:rPr kumimoji="1" lang="en-US" altLang="zh-CN" sz="1800">
                <a:solidFill>
                  <a:srgbClr val="FFFFFF"/>
                </a:solidFill>
                <a:ea typeface="宋体" pitchFamily="2" charset="-122"/>
              </a:rPr>
              <a:t>int  *p1 , *p2 ;</a:t>
            </a:r>
          </a:p>
          <a:p>
            <a:pPr>
              <a:lnSpc>
                <a:spcPct val="190000"/>
              </a:lnSpc>
            </a:pPr>
            <a:r>
              <a:rPr kumimoji="1" lang="en-US" altLang="zh-CN" sz="1800">
                <a:ea typeface="宋体" pitchFamily="2" charset="-122"/>
              </a:rPr>
              <a:t>        p1 = &amp;a ;</a:t>
            </a:r>
          </a:p>
          <a:p>
            <a:pPr>
              <a:lnSpc>
                <a:spcPct val="190000"/>
              </a:lnSpc>
            </a:pPr>
            <a:r>
              <a:rPr kumimoji="1" lang="en-US" altLang="zh-CN" sz="1800">
                <a:ea typeface="宋体" pitchFamily="2" charset="-122"/>
              </a:rPr>
              <a:t>        p2 = &amp;b ;</a:t>
            </a:r>
          </a:p>
          <a:p>
            <a:pPr>
              <a:lnSpc>
                <a:spcPct val="190000"/>
              </a:lnSpc>
            </a:pPr>
            <a:r>
              <a:rPr kumimoji="1" lang="en-US" altLang="zh-CN" sz="1800">
                <a:ea typeface="宋体" pitchFamily="2" charset="-122"/>
              </a:rPr>
              <a:t>        a = 10 ;</a:t>
            </a:r>
          </a:p>
          <a:p>
            <a:pPr>
              <a:lnSpc>
                <a:spcPct val="190000"/>
              </a:lnSpc>
            </a:pPr>
            <a:r>
              <a:rPr kumimoji="1" lang="en-US" altLang="zh-CN" sz="1800">
                <a:ea typeface="宋体" pitchFamily="2" charset="-122"/>
              </a:rPr>
              <a:t>        b = 20 ;</a:t>
            </a:r>
          </a:p>
          <a:p>
            <a:pPr>
              <a:lnSpc>
                <a:spcPct val="190000"/>
              </a:lnSpc>
            </a:pPr>
            <a:r>
              <a:rPr kumimoji="1" lang="en-US" altLang="zh-CN" sz="1800">
                <a:ea typeface="宋体" pitchFamily="2" charset="-122"/>
              </a:rPr>
              <a:t>        a = *p1 + *p2 ;</a:t>
            </a:r>
          </a:p>
        </p:txBody>
      </p:sp>
      <p:sp>
        <p:nvSpPr>
          <p:cNvPr id="38953" name="Text Box 41"/>
          <p:cNvSpPr txBox="1">
            <a:spLocks noChangeArrowheads="1"/>
          </p:cNvSpPr>
          <p:nvPr/>
        </p:nvSpPr>
        <p:spPr bwMode="auto">
          <a:xfrm>
            <a:off x="4267200" y="2514600"/>
            <a:ext cx="2079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t>
            </a:r>
            <a:r>
              <a:rPr kumimoji="1" lang="en-US" altLang="zh-CN" sz="1600">
                <a:solidFill>
                  <a:srgbClr val="CC3300"/>
                </a:solidFill>
                <a:ea typeface="宋体" pitchFamily="2" charset="-122"/>
              </a:rPr>
              <a:t>p2</a:t>
            </a:r>
            <a:r>
              <a:rPr kumimoji="1" lang="en-US" altLang="zh-CN" sz="1600" b="0">
                <a:ea typeface="宋体" pitchFamily="2" charset="-122"/>
              </a:rPr>
              <a:t>  0X0066FDE4</a:t>
            </a:r>
          </a:p>
        </p:txBody>
      </p:sp>
      <p:sp>
        <p:nvSpPr>
          <p:cNvPr id="38954" name="Text Box 42"/>
          <p:cNvSpPr txBox="1">
            <a:spLocks noChangeArrowheads="1"/>
          </p:cNvSpPr>
          <p:nvPr/>
        </p:nvSpPr>
        <p:spPr bwMode="auto">
          <a:xfrm>
            <a:off x="4267200" y="3244850"/>
            <a:ext cx="2079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t>
            </a:r>
            <a:r>
              <a:rPr kumimoji="1" lang="en-US" altLang="zh-CN" sz="1600">
                <a:solidFill>
                  <a:srgbClr val="CC3300"/>
                </a:solidFill>
                <a:ea typeface="宋体" pitchFamily="2" charset="-122"/>
              </a:rPr>
              <a:t>p1</a:t>
            </a:r>
            <a:r>
              <a:rPr kumimoji="1" lang="en-US" altLang="zh-CN" sz="1600" b="0">
                <a:ea typeface="宋体" pitchFamily="2" charset="-122"/>
              </a:rPr>
              <a:t>  0X0066FDE0</a:t>
            </a:r>
          </a:p>
        </p:txBody>
      </p:sp>
      <p:sp>
        <p:nvSpPr>
          <p:cNvPr id="38955" name="Rectangle 43"/>
          <p:cNvSpPr>
            <a:spLocks noChangeArrowheads="1"/>
          </p:cNvSpPr>
          <p:nvPr/>
        </p:nvSpPr>
        <p:spPr bwMode="auto">
          <a:xfrm>
            <a:off x="6354763" y="2554288"/>
            <a:ext cx="1951037" cy="730250"/>
          </a:xfrm>
          <a:prstGeom prst="rect">
            <a:avLst/>
          </a:prstGeom>
          <a:solidFill>
            <a:srgbClr val="FF99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b="0">
              <a:latin typeface="Times New Roman" pitchFamily="18" charset="0"/>
            </a:endParaRPr>
          </a:p>
        </p:txBody>
      </p:sp>
      <p:sp>
        <p:nvSpPr>
          <p:cNvPr id="38956" name="Rectangle 44"/>
          <p:cNvSpPr>
            <a:spLocks noChangeArrowheads="1"/>
          </p:cNvSpPr>
          <p:nvPr/>
        </p:nvSpPr>
        <p:spPr bwMode="auto">
          <a:xfrm>
            <a:off x="6354763" y="3292475"/>
            <a:ext cx="1951037" cy="730250"/>
          </a:xfrm>
          <a:prstGeom prst="rect">
            <a:avLst/>
          </a:prstGeom>
          <a:solidFill>
            <a:srgbClr val="FF9966">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Tree>
    <p:extLst>
      <p:ext uri="{BB962C8B-B14F-4D97-AF65-F5344CB8AC3E}">
        <p14:creationId xmlns:p14="http://schemas.microsoft.com/office/powerpoint/2010/main" val="6000685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8954"/>
                                        </p:tgtEl>
                                        <p:attrNameLst>
                                          <p:attrName>style.visibility</p:attrName>
                                        </p:attrNameLst>
                                      </p:cBhvr>
                                      <p:to>
                                        <p:strVal val="visible"/>
                                      </p:to>
                                    </p:set>
                                    <p:animEffect transition="in" filter="checkerboard(across)">
                                      <p:cBhvr>
                                        <p:cTn id="7" dur="500"/>
                                        <p:tgtEl>
                                          <p:spTgt spid="389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8956"/>
                                        </p:tgtEl>
                                        <p:attrNameLst>
                                          <p:attrName>style.visibility</p:attrName>
                                        </p:attrNameLst>
                                      </p:cBhvr>
                                      <p:to>
                                        <p:strVal val="visible"/>
                                      </p:to>
                                    </p:set>
                                    <p:animEffect transition="in" filter="checkerboard(across)">
                                      <p:cBhvr>
                                        <p:cTn id="12" dur="500"/>
                                        <p:tgtEl>
                                          <p:spTgt spid="389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8953"/>
                                        </p:tgtEl>
                                        <p:attrNameLst>
                                          <p:attrName>style.visibility</p:attrName>
                                        </p:attrNameLst>
                                      </p:cBhvr>
                                      <p:to>
                                        <p:strVal val="visible"/>
                                      </p:to>
                                    </p:set>
                                    <p:animEffect transition="in" filter="checkerboard(across)">
                                      <p:cBhvr>
                                        <p:cTn id="17" dur="500"/>
                                        <p:tgtEl>
                                          <p:spTgt spid="389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8955"/>
                                        </p:tgtEl>
                                        <p:attrNameLst>
                                          <p:attrName>style.visibility</p:attrName>
                                        </p:attrNameLst>
                                      </p:cBhvr>
                                      <p:to>
                                        <p:strVal val="visible"/>
                                      </p:to>
                                    </p:set>
                                    <p:animEffect transition="in" filter="checkerboard(across)">
                                      <p:cBhvr>
                                        <p:cTn id="22" dur="500"/>
                                        <p:tgtEl>
                                          <p:spTgt spid="38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53" grpId="0" autoUpdateAnimBg="0"/>
      <p:bldP spid="38954" grpId="0" autoUpdateAnimBg="0"/>
      <p:bldP spid="38955" grpId="0" animBg="1" autoUpdateAnimBg="0"/>
      <p:bldP spid="3895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00"/>
                </a:solidFill>
                <a:latin typeface="微软雅黑" panose="020B0503020204020204" pitchFamily="34" charset="-122"/>
                <a:ea typeface="微软雅黑" panose="020B0503020204020204" pitchFamily="34" charset="-122"/>
              </a:rPr>
              <a:t>2. </a:t>
            </a:r>
            <a:r>
              <a:rPr lang="zh-CN" altLang="en-US" b="1" dirty="0" smtClean="0">
                <a:solidFill>
                  <a:srgbClr val="000000"/>
                </a:solidFill>
                <a:latin typeface="微软雅黑" panose="020B0503020204020204" pitchFamily="34" charset="-122"/>
                <a:ea typeface="微软雅黑" panose="020B0503020204020204" pitchFamily="34" charset="-122"/>
              </a:rPr>
              <a:t>学  </a:t>
            </a:r>
            <a:r>
              <a:rPr lang="zh-CN" altLang="en-US" b="1" dirty="0">
                <a:solidFill>
                  <a:srgbClr val="000000"/>
                </a:solidFill>
                <a:latin typeface="微软雅黑" panose="020B0503020204020204" pitchFamily="34" charset="-122"/>
                <a:ea typeface="微软雅黑" panose="020B0503020204020204" pitchFamily="34" charset="-122"/>
              </a:rPr>
              <a:t>习  目  </a:t>
            </a:r>
            <a:r>
              <a:rPr lang="zh-CN" altLang="en-US" b="1" dirty="0" smtClean="0">
                <a:solidFill>
                  <a:srgbClr val="000000"/>
                </a:solidFill>
                <a:latin typeface="微软雅黑" panose="020B0503020204020204" pitchFamily="34" charset="-122"/>
                <a:ea typeface="微软雅黑" panose="020B0503020204020204" pitchFamily="34" charset="-122"/>
              </a:rPr>
              <a:t>标</a:t>
            </a:r>
            <a:endParaRPr lang="zh-CN" altLang="en-US" dirty="0"/>
          </a:p>
        </p:txBody>
      </p:sp>
      <p:sp>
        <p:nvSpPr>
          <p:cNvPr id="3" name="内容占位符 2"/>
          <p:cNvSpPr>
            <a:spLocks noGrp="1"/>
          </p:cNvSpPr>
          <p:nvPr>
            <p:ph idx="1"/>
          </p:nvPr>
        </p:nvSpPr>
        <p:spPr/>
        <p:txBody>
          <a:bodyPr/>
          <a:lstStyle/>
          <a:p>
            <a:r>
              <a:rPr lang="zh-CN" altLang="en-US" dirty="0" smtClean="0"/>
              <a:t>通过具体实例掌握什么问题适合用一维数组解决、什么问题需要用二位数组解决。</a:t>
            </a:r>
            <a:endParaRPr lang="en-US" altLang="zh-CN" dirty="0" smtClean="0"/>
          </a:p>
          <a:p>
            <a:r>
              <a:rPr lang="zh-CN" altLang="en-US" dirty="0" smtClean="0"/>
              <a:t>掌握字符数组的特征，字符数组是用来处理字符串这类数据的，字符数组与数值型数组的区别 。</a:t>
            </a:r>
            <a:endParaRPr lang="en-US" altLang="zh-CN" dirty="0" smtClean="0"/>
          </a:p>
          <a:p>
            <a:r>
              <a:rPr lang="zh-CN" altLang="en-US" dirty="0" smtClean="0"/>
              <a:t>掌握动态数组的特征以及他的使用</a:t>
            </a:r>
            <a:endParaRPr lang="en-US" altLang="zh-CN" dirty="0" smtClean="0"/>
          </a:p>
          <a:p>
            <a:r>
              <a:rPr lang="zh-CN" altLang="en-US" dirty="0" smtClean="0"/>
              <a:t>掌握指针变量的作用以及他与数组的关系</a:t>
            </a:r>
            <a:endParaRPr lang="en-US" altLang="zh-CN" dirty="0" smtClean="0"/>
          </a:p>
          <a:p>
            <a:pPr marL="0" indent="0">
              <a:buNone/>
            </a:pPr>
            <a:endParaRPr lang="en-US" altLang="zh-CN" dirty="0" smtClean="0"/>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7199551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日期占位符 3"/>
          <p:cNvSpPr>
            <a:spLocks noGrp="1"/>
          </p:cNvSpPr>
          <p:nvPr>
            <p:ph type="dt" sz="quarter" idx="10"/>
          </p:nvPr>
        </p:nvSpPr>
        <p:spPr/>
        <p:txBody>
          <a:bodyPr/>
          <a:lstStyle/>
          <a:p>
            <a:pPr>
              <a:defRPr/>
            </a:pPr>
            <a:fld id="{DC57EDB1-CEBB-453D-B3A8-12FEB4920969}" type="datetime1">
              <a:rPr lang="zh-TW" altLang="en-US"/>
              <a:pPr>
                <a:defRPr/>
              </a:pPr>
              <a:t>2016/11/10</a:t>
            </a:fld>
            <a:endParaRPr lang="en-US" altLang="zh-TW"/>
          </a:p>
        </p:txBody>
      </p:sp>
      <p:sp>
        <p:nvSpPr>
          <p:cNvPr id="46" name="页脚占位符 4"/>
          <p:cNvSpPr>
            <a:spLocks noGrp="1"/>
          </p:cNvSpPr>
          <p:nvPr>
            <p:ph type="ftr" sz="quarter" idx="11"/>
          </p:nvPr>
        </p:nvSpPr>
        <p:spPr/>
        <p:txBody>
          <a:bodyPr/>
          <a:lstStyle/>
          <a:p>
            <a:pPr>
              <a:defRPr/>
            </a:pPr>
            <a:r>
              <a:rPr lang="zh-CN" altLang="en-US"/>
              <a:t>计算机基础教研室</a:t>
            </a:r>
            <a:endParaRPr lang="en-US" altLang="zh-CN"/>
          </a:p>
        </p:txBody>
      </p:sp>
      <p:sp>
        <p:nvSpPr>
          <p:cNvPr id="47" name="灯片编号占位符 5"/>
          <p:cNvSpPr>
            <a:spLocks noGrp="1"/>
          </p:cNvSpPr>
          <p:nvPr>
            <p:ph type="sldNum" sz="quarter" idx="12"/>
          </p:nvPr>
        </p:nvSpPr>
        <p:spPr/>
        <p:txBody>
          <a:bodyPr/>
          <a:lstStyle/>
          <a:p>
            <a:pPr>
              <a:defRPr/>
            </a:pPr>
            <a:fld id="{22F3C94F-1E57-4FCF-B5BC-52FD8FA65745}" type="slidenum">
              <a:rPr lang="zh-TW" altLang="en-US"/>
              <a:pPr>
                <a:defRPr/>
              </a:pPr>
              <a:t>40</a:t>
            </a:fld>
            <a:endParaRPr lang="en-US" altLang="zh-TW"/>
          </a:p>
        </p:txBody>
      </p:sp>
      <p:sp>
        <p:nvSpPr>
          <p:cNvPr id="41989" name="Rectangle 2"/>
          <p:cNvSpPr>
            <a:spLocks noChangeArrowheads="1"/>
          </p:cNvSpPr>
          <p:nvPr/>
        </p:nvSpPr>
        <p:spPr bwMode="auto">
          <a:xfrm>
            <a:off x="1371600" y="3694113"/>
            <a:ext cx="2057400" cy="381000"/>
          </a:xfrm>
          <a:prstGeom prst="rect">
            <a:avLst/>
          </a:prstGeom>
          <a:solidFill>
            <a:srgbClr val="3333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41991" name="Text Box 4"/>
          <p:cNvSpPr txBox="1">
            <a:spLocks noChangeArrowheads="1"/>
          </p:cNvSpPr>
          <p:nvPr/>
        </p:nvSpPr>
        <p:spPr bwMode="auto">
          <a:xfrm>
            <a:off x="872671" y="1197995"/>
            <a:ext cx="7315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nSpc>
                <a:spcPct val="160000"/>
              </a:lnSpc>
            </a:pPr>
            <a:r>
              <a:rPr kumimoji="1" lang="zh-CN" altLang="en-US" sz="2000" i="1" dirty="0">
                <a:solidFill>
                  <a:srgbClr val="3333FF"/>
                </a:solidFill>
                <a:ea typeface="宋体" pitchFamily="2" charset="-122"/>
              </a:rPr>
              <a:t>指针类型变量</a:t>
            </a:r>
            <a:r>
              <a:rPr kumimoji="1" lang="en-US" altLang="zh-CN" sz="2000" i="1" dirty="0">
                <a:ea typeface="宋体" pitchFamily="2" charset="-122"/>
              </a:rPr>
              <a:t>——</a:t>
            </a:r>
            <a:r>
              <a:rPr kumimoji="1" lang="zh-CN" altLang="en-US" sz="2000" dirty="0">
                <a:solidFill>
                  <a:srgbClr val="000000"/>
                </a:solidFill>
                <a:ea typeface="宋体" pitchFamily="2" charset="-122"/>
              </a:rPr>
              <a:t>能够存放对象地址的变量，简称“指针变量” </a:t>
            </a:r>
          </a:p>
        </p:txBody>
      </p:sp>
      <p:sp>
        <p:nvSpPr>
          <p:cNvPr id="41992" name="Text Box 5"/>
          <p:cNvSpPr txBox="1">
            <a:spLocks noChangeArrowheads="1"/>
          </p:cNvSpPr>
          <p:nvPr/>
        </p:nvSpPr>
        <p:spPr bwMode="auto">
          <a:xfrm>
            <a:off x="4419600" y="5454650"/>
            <a:ext cx="1905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a:t>
            </a:r>
            <a:r>
              <a:rPr kumimoji="1" lang="en-US" altLang="zh-CN" sz="1600" b="0">
                <a:ea typeface="宋体" pitchFamily="2" charset="-122"/>
              </a:rPr>
              <a:t>   0X0066FDF4</a:t>
            </a:r>
          </a:p>
        </p:txBody>
      </p:sp>
      <p:sp>
        <p:nvSpPr>
          <p:cNvPr id="41993" name="Text Box 6"/>
          <p:cNvSpPr txBox="1">
            <a:spLocks noChangeArrowheads="1"/>
          </p:cNvSpPr>
          <p:nvPr/>
        </p:nvSpPr>
        <p:spPr bwMode="auto">
          <a:xfrm>
            <a:off x="4419600" y="4692650"/>
            <a:ext cx="19161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b</a:t>
            </a:r>
            <a:r>
              <a:rPr kumimoji="1" lang="en-US" altLang="zh-CN" sz="1600" b="0">
                <a:ea typeface="宋体" pitchFamily="2" charset="-122"/>
              </a:rPr>
              <a:t>   0X0066FDF0</a:t>
            </a:r>
          </a:p>
        </p:txBody>
      </p:sp>
      <p:grpSp>
        <p:nvGrpSpPr>
          <p:cNvPr id="41994" name="Group 7"/>
          <p:cNvGrpSpPr>
            <a:grpSpLocks/>
          </p:cNvGrpSpPr>
          <p:nvPr/>
        </p:nvGrpSpPr>
        <p:grpSpPr bwMode="auto">
          <a:xfrm>
            <a:off x="6354763" y="2133600"/>
            <a:ext cx="1951037" cy="4494213"/>
            <a:chOff x="4003" y="1344"/>
            <a:chExt cx="1229" cy="2831"/>
          </a:xfrm>
        </p:grpSpPr>
        <p:grpSp>
          <p:nvGrpSpPr>
            <p:cNvPr id="42002" name="Group 8"/>
            <p:cNvGrpSpPr>
              <a:grpSpLocks/>
            </p:cNvGrpSpPr>
            <p:nvPr/>
          </p:nvGrpSpPr>
          <p:grpSpPr bwMode="auto">
            <a:xfrm>
              <a:off x="4003" y="1344"/>
              <a:ext cx="1229" cy="2831"/>
              <a:chOff x="4003" y="1344"/>
              <a:chExt cx="1229" cy="2831"/>
            </a:xfrm>
          </p:grpSpPr>
          <p:sp>
            <p:nvSpPr>
              <p:cNvPr id="42004" name="AutoShape 9"/>
              <p:cNvSpPr>
                <a:spLocks noChangeArrowheads="1"/>
              </p:cNvSpPr>
              <p:nvPr/>
            </p:nvSpPr>
            <p:spPr bwMode="auto">
              <a:xfrm>
                <a:off x="4003" y="1344"/>
                <a:ext cx="1229" cy="2831"/>
              </a:xfrm>
              <a:prstGeom prst="wave">
                <a:avLst>
                  <a:gd name="adj1" fmla="val 4380"/>
                  <a:gd name="adj2" fmla="val 0"/>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42005" name="Line 10"/>
              <p:cNvSpPr>
                <a:spLocks noChangeShapeType="1"/>
              </p:cNvSpPr>
              <p:nvPr/>
            </p:nvSpPr>
            <p:spPr bwMode="auto">
              <a:xfrm>
                <a:off x="4003" y="161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6" name="Line 11"/>
              <p:cNvSpPr>
                <a:spLocks noChangeShapeType="1"/>
              </p:cNvSpPr>
              <p:nvPr/>
            </p:nvSpPr>
            <p:spPr bwMode="auto">
              <a:xfrm>
                <a:off x="4003" y="172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2007" name="Group 12"/>
              <p:cNvGrpSpPr>
                <a:grpSpLocks/>
              </p:cNvGrpSpPr>
              <p:nvPr/>
            </p:nvGrpSpPr>
            <p:grpSpPr bwMode="auto">
              <a:xfrm>
                <a:off x="4157" y="1344"/>
                <a:ext cx="921" cy="2831"/>
                <a:chOff x="4157" y="1489"/>
                <a:chExt cx="921" cy="2303"/>
              </a:xfrm>
            </p:grpSpPr>
            <p:sp>
              <p:nvSpPr>
                <p:cNvPr id="42025" name="Line 13"/>
                <p:cNvSpPr>
                  <a:spLocks noChangeShapeType="1"/>
                </p:cNvSpPr>
                <p:nvPr/>
              </p:nvSpPr>
              <p:spPr bwMode="auto">
                <a:xfrm>
                  <a:off x="4157" y="1527"/>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6" name="Line 14"/>
                <p:cNvSpPr>
                  <a:spLocks noChangeShapeType="1"/>
                </p:cNvSpPr>
                <p:nvPr/>
              </p:nvSpPr>
              <p:spPr bwMode="auto">
                <a:xfrm>
                  <a:off x="4310" y="1489"/>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7" name="Line 15"/>
                <p:cNvSpPr>
                  <a:spLocks noChangeShapeType="1"/>
                </p:cNvSpPr>
                <p:nvPr/>
              </p:nvSpPr>
              <p:spPr bwMode="auto">
                <a:xfrm>
                  <a:off x="4464" y="1527"/>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8" name="Line 16"/>
                <p:cNvSpPr>
                  <a:spLocks noChangeShapeType="1"/>
                </p:cNvSpPr>
                <p:nvPr/>
              </p:nvSpPr>
              <p:spPr bwMode="auto">
                <a:xfrm>
                  <a:off x="4618" y="1604"/>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9" name="Line 17"/>
                <p:cNvSpPr>
                  <a:spLocks noChangeShapeType="1"/>
                </p:cNvSpPr>
                <p:nvPr/>
              </p:nvSpPr>
              <p:spPr bwMode="auto">
                <a:xfrm>
                  <a:off x="4771" y="1681"/>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30" name="Line 18"/>
                <p:cNvSpPr>
                  <a:spLocks noChangeShapeType="1"/>
                </p:cNvSpPr>
                <p:nvPr/>
              </p:nvSpPr>
              <p:spPr bwMode="auto">
                <a:xfrm>
                  <a:off x="4925" y="1719"/>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31" name="Line 19"/>
                <p:cNvSpPr>
                  <a:spLocks noChangeShapeType="1"/>
                </p:cNvSpPr>
                <p:nvPr/>
              </p:nvSpPr>
              <p:spPr bwMode="auto">
                <a:xfrm>
                  <a:off x="5078" y="1681"/>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2008" name="Line 20"/>
              <p:cNvSpPr>
                <a:spLocks noChangeShapeType="1"/>
              </p:cNvSpPr>
              <p:nvPr/>
            </p:nvSpPr>
            <p:spPr bwMode="auto">
              <a:xfrm>
                <a:off x="4003" y="184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9" name="Line 21"/>
              <p:cNvSpPr>
                <a:spLocks noChangeShapeType="1"/>
              </p:cNvSpPr>
              <p:nvPr/>
            </p:nvSpPr>
            <p:spPr bwMode="auto">
              <a:xfrm>
                <a:off x="4003" y="195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0" name="Line 22"/>
              <p:cNvSpPr>
                <a:spLocks noChangeShapeType="1"/>
              </p:cNvSpPr>
              <p:nvPr/>
            </p:nvSpPr>
            <p:spPr bwMode="auto">
              <a:xfrm>
                <a:off x="4003" y="207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1" name="Line 23"/>
              <p:cNvSpPr>
                <a:spLocks noChangeShapeType="1"/>
              </p:cNvSpPr>
              <p:nvPr/>
            </p:nvSpPr>
            <p:spPr bwMode="auto">
              <a:xfrm>
                <a:off x="4003" y="218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2" name="Line 24"/>
              <p:cNvSpPr>
                <a:spLocks noChangeShapeType="1"/>
              </p:cNvSpPr>
              <p:nvPr/>
            </p:nvSpPr>
            <p:spPr bwMode="auto">
              <a:xfrm>
                <a:off x="4003" y="230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3" name="Line 25"/>
              <p:cNvSpPr>
                <a:spLocks noChangeShapeType="1"/>
              </p:cNvSpPr>
              <p:nvPr/>
            </p:nvSpPr>
            <p:spPr bwMode="auto">
              <a:xfrm>
                <a:off x="4003" y="2539"/>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4" name="Line 26"/>
              <p:cNvSpPr>
                <a:spLocks noChangeShapeType="1"/>
              </p:cNvSpPr>
              <p:nvPr/>
            </p:nvSpPr>
            <p:spPr bwMode="auto">
              <a:xfrm>
                <a:off x="4003" y="2879"/>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5" name="Line 27"/>
              <p:cNvSpPr>
                <a:spLocks noChangeShapeType="1"/>
              </p:cNvSpPr>
              <p:nvPr/>
            </p:nvSpPr>
            <p:spPr bwMode="auto">
              <a:xfrm>
                <a:off x="4003" y="299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6" name="Line 28"/>
              <p:cNvSpPr>
                <a:spLocks noChangeShapeType="1"/>
              </p:cNvSpPr>
              <p:nvPr/>
            </p:nvSpPr>
            <p:spPr bwMode="auto">
              <a:xfrm>
                <a:off x="4003" y="311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7" name="Line 29"/>
              <p:cNvSpPr>
                <a:spLocks noChangeShapeType="1"/>
              </p:cNvSpPr>
              <p:nvPr/>
            </p:nvSpPr>
            <p:spPr bwMode="auto">
              <a:xfrm>
                <a:off x="4003" y="3225"/>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8" name="Line 30"/>
              <p:cNvSpPr>
                <a:spLocks noChangeShapeType="1"/>
              </p:cNvSpPr>
              <p:nvPr/>
            </p:nvSpPr>
            <p:spPr bwMode="auto">
              <a:xfrm>
                <a:off x="4003" y="334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9" name="Line 31"/>
              <p:cNvSpPr>
                <a:spLocks noChangeShapeType="1"/>
              </p:cNvSpPr>
              <p:nvPr/>
            </p:nvSpPr>
            <p:spPr bwMode="auto">
              <a:xfrm>
                <a:off x="4003" y="3456"/>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0" name="Line 32"/>
              <p:cNvSpPr>
                <a:spLocks noChangeShapeType="1"/>
              </p:cNvSpPr>
              <p:nvPr/>
            </p:nvSpPr>
            <p:spPr bwMode="auto">
              <a:xfrm>
                <a:off x="4003" y="357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1" name="Line 33"/>
              <p:cNvSpPr>
                <a:spLocks noChangeShapeType="1"/>
              </p:cNvSpPr>
              <p:nvPr/>
            </p:nvSpPr>
            <p:spPr bwMode="auto">
              <a:xfrm>
                <a:off x="4003" y="3792"/>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2" name="Line 34"/>
              <p:cNvSpPr>
                <a:spLocks noChangeShapeType="1"/>
              </p:cNvSpPr>
              <p:nvPr/>
            </p:nvSpPr>
            <p:spPr bwMode="auto">
              <a:xfrm>
                <a:off x="4003" y="3677"/>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3" name="Line 35"/>
              <p:cNvSpPr>
                <a:spLocks noChangeShapeType="1"/>
              </p:cNvSpPr>
              <p:nvPr/>
            </p:nvSpPr>
            <p:spPr bwMode="auto">
              <a:xfrm>
                <a:off x="4003" y="3916"/>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4" name="Rectangle 36"/>
              <p:cNvSpPr>
                <a:spLocks noChangeArrowheads="1"/>
              </p:cNvSpPr>
              <p:nvPr/>
            </p:nvSpPr>
            <p:spPr bwMode="auto">
              <a:xfrm>
                <a:off x="4128" y="2640"/>
                <a:ext cx="1008" cy="192"/>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grpSp>
        <p:sp>
          <p:nvSpPr>
            <p:cNvPr id="42003" name="Line 37"/>
            <p:cNvSpPr>
              <a:spLocks noChangeShapeType="1"/>
            </p:cNvSpPr>
            <p:nvPr/>
          </p:nvSpPr>
          <p:spPr bwMode="auto">
            <a:xfrm>
              <a:off x="4003" y="241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1995" name="Rectangle 38"/>
          <p:cNvSpPr>
            <a:spLocks noChangeArrowheads="1"/>
          </p:cNvSpPr>
          <p:nvPr/>
        </p:nvSpPr>
        <p:spPr bwMode="auto">
          <a:xfrm>
            <a:off x="6354763" y="4752975"/>
            <a:ext cx="1951037" cy="73025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41996" name="Rectangle 39"/>
          <p:cNvSpPr>
            <a:spLocks noChangeArrowheads="1"/>
          </p:cNvSpPr>
          <p:nvPr/>
        </p:nvSpPr>
        <p:spPr bwMode="auto">
          <a:xfrm>
            <a:off x="6354763" y="5486400"/>
            <a:ext cx="1951037" cy="730250"/>
          </a:xfrm>
          <a:prstGeom prst="rect">
            <a:avLst/>
          </a:prstGeom>
          <a:solidFill>
            <a:srgbClr val="FFFF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41997" name="Text Box 40"/>
          <p:cNvSpPr txBox="1">
            <a:spLocks noChangeArrowheads="1"/>
          </p:cNvSpPr>
          <p:nvPr/>
        </p:nvSpPr>
        <p:spPr bwMode="auto">
          <a:xfrm>
            <a:off x="1050925" y="1905000"/>
            <a:ext cx="2089150" cy="427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nSpc>
                <a:spcPct val="190000"/>
              </a:lnSpc>
            </a:pPr>
            <a:r>
              <a:rPr kumimoji="1" lang="zh-CN" altLang="en-US" sz="1800" i="1" dirty="0">
                <a:solidFill>
                  <a:srgbClr val="008000"/>
                </a:solidFill>
                <a:ea typeface="宋体" pitchFamily="2" charset="-122"/>
              </a:rPr>
              <a:t>例如：</a:t>
            </a:r>
          </a:p>
          <a:p>
            <a:pPr>
              <a:lnSpc>
                <a:spcPct val="190000"/>
              </a:lnSpc>
            </a:pPr>
            <a:r>
              <a:rPr kumimoji="1" lang="zh-CN" altLang="en-US" sz="1800" dirty="0">
                <a:ea typeface="宋体" pitchFamily="2" charset="-122"/>
              </a:rPr>
              <a:t>        </a:t>
            </a:r>
            <a:r>
              <a:rPr kumimoji="1" lang="en-US" altLang="zh-CN" sz="1800" dirty="0" err="1">
                <a:ea typeface="宋体" pitchFamily="2" charset="-122"/>
              </a:rPr>
              <a:t>int</a:t>
            </a:r>
            <a:r>
              <a:rPr kumimoji="1" lang="en-US" altLang="zh-CN" sz="1800" dirty="0">
                <a:ea typeface="宋体" pitchFamily="2" charset="-122"/>
              </a:rPr>
              <a:t>  a ,  b  ;</a:t>
            </a:r>
          </a:p>
          <a:p>
            <a:pPr>
              <a:lnSpc>
                <a:spcPct val="190000"/>
              </a:lnSpc>
            </a:pPr>
            <a:r>
              <a:rPr kumimoji="1" lang="en-US" altLang="zh-CN" sz="1800" dirty="0">
                <a:ea typeface="宋体" pitchFamily="2" charset="-122"/>
              </a:rPr>
              <a:t>        </a:t>
            </a:r>
            <a:r>
              <a:rPr kumimoji="1" lang="en-US" altLang="zh-CN" sz="1800" dirty="0" err="1">
                <a:ea typeface="宋体" pitchFamily="2" charset="-122"/>
              </a:rPr>
              <a:t>int</a:t>
            </a:r>
            <a:r>
              <a:rPr kumimoji="1" lang="en-US" altLang="zh-CN" sz="1800" dirty="0">
                <a:ea typeface="宋体" pitchFamily="2" charset="-122"/>
              </a:rPr>
              <a:t>  *p1 , *p2 ;</a:t>
            </a:r>
          </a:p>
          <a:p>
            <a:pPr>
              <a:lnSpc>
                <a:spcPct val="190000"/>
              </a:lnSpc>
            </a:pPr>
            <a:r>
              <a:rPr kumimoji="1" lang="en-US" altLang="zh-CN" sz="1800" dirty="0">
                <a:solidFill>
                  <a:srgbClr val="FFFFFF"/>
                </a:solidFill>
                <a:ea typeface="宋体" pitchFamily="2" charset="-122"/>
              </a:rPr>
              <a:t>        p1 = &amp;a ;</a:t>
            </a:r>
          </a:p>
          <a:p>
            <a:pPr>
              <a:lnSpc>
                <a:spcPct val="190000"/>
              </a:lnSpc>
            </a:pPr>
            <a:r>
              <a:rPr kumimoji="1" lang="en-US" altLang="zh-CN" sz="1800" dirty="0">
                <a:ea typeface="宋体" pitchFamily="2" charset="-122"/>
              </a:rPr>
              <a:t>        p2 = &amp;b ;</a:t>
            </a:r>
          </a:p>
          <a:p>
            <a:pPr>
              <a:lnSpc>
                <a:spcPct val="190000"/>
              </a:lnSpc>
            </a:pPr>
            <a:r>
              <a:rPr kumimoji="1" lang="en-US" altLang="zh-CN" sz="1800" dirty="0">
                <a:ea typeface="宋体" pitchFamily="2" charset="-122"/>
              </a:rPr>
              <a:t>        a = 10 ;</a:t>
            </a:r>
          </a:p>
          <a:p>
            <a:pPr>
              <a:lnSpc>
                <a:spcPct val="190000"/>
              </a:lnSpc>
            </a:pPr>
            <a:r>
              <a:rPr kumimoji="1" lang="en-US" altLang="zh-CN" sz="1800" dirty="0">
                <a:ea typeface="宋体" pitchFamily="2" charset="-122"/>
              </a:rPr>
              <a:t>        b = 20 ;</a:t>
            </a:r>
          </a:p>
          <a:p>
            <a:pPr>
              <a:lnSpc>
                <a:spcPct val="190000"/>
              </a:lnSpc>
            </a:pPr>
            <a:r>
              <a:rPr kumimoji="1" lang="en-US" altLang="zh-CN" sz="1800" dirty="0">
                <a:ea typeface="宋体" pitchFamily="2" charset="-122"/>
              </a:rPr>
              <a:t>        a = *p1 + *p2 ;</a:t>
            </a:r>
          </a:p>
        </p:txBody>
      </p:sp>
      <p:sp>
        <p:nvSpPr>
          <p:cNvPr id="41998" name="Text Box 41"/>
          <p:cNvSpPr txBox="1">
            <a:spLocks noChangeArrowheads="1"/>
          </p:cNvSpPr>
          <p:nvPr/>
        </p:nvSpPr>
        <p:spPr bwMode="auto">
          <a:xfrm>
            <a:off x="4267200" y="2514600"/>
            <a:ext cx="2079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t>
            </a:r>
            <a:r>
              <a:rPr kumimoji="1" lang="en-US" altLang="zh-CN" sz="1600">
                <a:solidFill>
                  <a:srgbClr val="CC3300"/>
                </a:solidFill>
                <a:ea typeface="宋体" pitchFamily="2" charset="-122"/>
              </a:rPr>
              <a:t>p2</a:t>
            </a:r>
            <a:r>
              <a:rPr kumimoji="1" lang="en-US" altLang="zh-CN" sz="1600" b="0">
                <a:ea typeface="宋体" pitchFamily="2" charset="-122"/>
              </a:rPr>
              <a:t>  0X0066FDE4</a:t>
            </a:r>
          </a:p>
        </p:txBody>
      </p:sp>
      <p:sp>
        <p:nvSpPr>
          <p:cNvPr id="41999" name="Text Box 42"/>
          <p:cNvSpPr txBox="1">
            <a:spLocks noChangeArrowheads="1"/>
          </p:cNvSpPr>
          <p:nvPr/>
        </p:nvSpPr>
        <p:spPr bwMode="auto">
          <a:xfrm>
            <a:off x="4267200" y="3244850"/>
            <a:ext cx="2079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t>
            </a:r>
            <a:r>
              <a:rPr kumimoji="1" lang="en-US" altLang="zh-CN" sz="1600">
                <a:solidFill>
                  <a:srgbClr val="CC3300"/>
                </a:solidFill>
                <a:ea typeface="宋体" pitchFamily="2" charset="-122"/>
              </a:rPr>
              <a:t>p1</a:t>
            </a:r>
            <a:r>
              <a:rPr kumimoji="1" lang="en-US" altLang="zh-CN" sz="1600" b="0">
                <a:ea typeface="宋体" pitchFamily="2" charset="-122"/>
              </a:rPr>
              <a:t>  0X0066FDE0</a:t>
            </a:r>
          </a:p>
        </p:txBody>
      </p:sp>
      <p:sp>
        <p:nvSpPr>
          <p:cNvPr id="42000" name="Rectangle 43"/>
          <p:cNvSpPr>
            <a:spLocks noChangeArrowheads="1"/>
          </p:cNvSpPr>
          <p:nvPr/>
        </p:nvSpPr>
        <p:spPr bwMode="auto">
          <a:xfrm>
            <a:off x="6354763" y="2554288"/>
            <a:ext cx="1951037" cy="730250"/>
          </a:xfrm>
          <a:prstGeom prst="rect">
            <a:avLst/>
          </a:prstGeom>
          <a:solidFill>
            <a:srgbClr val="FF99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b="0">
              <a:latin typeface="Times New Roman" pitchFamily="18" charset="0"/>
            </a:endParaRPr>
          </a:p>
        </p:txBody>
      </p:sp>
      <p:sp>
        <p:nvSpPr>
          <p:cNvPr id="42001" name="Rectangle 44"/>
          <p:cNvSpPr>
            <a:spLocks noChangeArrowheads="1"/>
          </p:cNvSpPr>
          <p:nvPr/>
        </p:nvSpPr>
        <p:spPr bwMode="auto">
          <a:xfrm>
            <a:off x="6354763" y="3292475"/>
            <a:ext cx="1951037" cy="730250"/>
          </a:xfrm>
          <a:prstGeom prst="rect">
            <a:avLst/>
          </a:prstGeom>
          <a:solidFill>
            <a:srgbClr val="FF9966">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2" name="标题 1"/>
          <p:cNvSpPr>
            <a:spLocks noGrp="1"/>
          </p:cNvSpPr>
          <p:nvPr>
            <p:ph type="title"/>
          </p:nvPr>
        </p:nvSpPr>
        <p:spPr>
          <a:xfrm>
            <a:off x="808038" y="188640"/>
            <a:ext cx="7010400" cy="685800"/>
          </a:xfrm>
        </p:spPr>
        <p:txBody>
          <a:bodyPr/>
          <a:lstStyle/>
          <a:p>
            <a:r>
              <a:rPr kumimoji="1" lang="zh-CN" altLang="en-US" sz="3600" b="1" dirty="0">
                <a:solidFill>
                  <a:srgbClr val="FF0000"/>
                </a:solidFill>
              </a:rPr>
              <a:t>指针变量与间址访问</a:t>
            </a:r>
            <a:endParaRPr lang="zh-CN" altLang="en-US" dirty="0"/>
          </a:p>
        </p:txBody>
      </p:sp>
    </p:spTree>
    <p:extLst>
      <p:ext uri="{BB962C8B-B14F-4D97-AF65-F5344CB8AC3E}">
        <p14:creationId xmlns:p14="http://schemas.microsoft.com/office/powerpoint/2010/main" val="3995164068"/>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日期占位符 3"/>
          <p:cNvSpPr>
            <a:spLocks noGrp="1"/>
          </p:cNvSpPr>
          <p:nvPr>
            <p:ph type="dt" sz="quarter" idx="10"/>
          </p:nvPr>
        </p:nvSpPr>
        <p:spPr/>
        <p:txBody>
          <a:bodyPr/>
          <a:lstStyle/>
          <a:p>
            <a:pPr>
              <a:defRPr/>
            </a:pPr>
            <a:fld id="{896FE0C5-729F-43FB-8BB5-BE5B0DBA202B}" type="datetime1">
              <a:rPr lang="zh-TW" altLang="en-US"/>
              <a:pPr>
                <a:defRPr/>
              </a:pPr>
              <a:t>2016/11/10</a:t>
            </a:fld>
            <a:endParaRPr lang="en-US" altLang="zh-TW"/>
          </a:p>
        </p:txBody>
      </p:sp>
      <p:sp>
        <p:nvSpPr>
          <p:cNvPr id="48" name="页脚占位符 4"/>
          <p:cNvSpPr>
            <a:spLocks noGrp="1"/>
          </p:cNvSpPr>
          <p:nvPr>
            <p:ph type="ftr" sz="quarter" idx="11"/>
          </p:nvPr>
        </p:nvSpPr>
        <p:spPr/>
        <p:txBody>
          <a:bodyPr/>
          <a:lstStyle/>
          <a:p>
            <a:pPr>
              <a:defRPr/>
            </a:pPr>
            <a:r>
              <a:rPr lang="zh-CN" altLang="en-US"/>
              <a:t>计算机基础教研室</a:t>
            </a:r>
            <a:endParaRPr lang="en-US" altLang="zh-CN"/>
          </a:p>
        </p:txBody>
      </p:sp>
      <p:sp>
        <p:nvSpPr>
          <p:cNvPr id="49" name="灯片编号占位符 5"/>
          <p:cNvSpPr>
            <a:spLocks noGrp="1"/>
          </p:cNvSpPr>
          <p:nvPr>
            <p:ph type="sldNum" sz="quarter" idx="12"/>
          </p:nvPr>
        </p:nvSpPr>
        <p:spPr/>
        <p:txBody>
          <a:bodyPr/>
          <a:lstStyle/>
          <a:p>
            <a:pPr>
              <a:defRPr/>
            </a:pPr>
            <a:fld id="{C43C71D4-4638-428F-87C8-3B752B0F42DB}" type="slidenum">
              <a:rPr lang="zh-TW" altLang="en-US"/>
              <a:pPr>
                <a:defRPr/>
              </a:pPr>
              <a:t>41</a:t>
            </a:fld>
            <a:endParaRPr lang="en-US" altLang="zh-TW"/>
          </a:p>
        </p:txBody>
      </p:sp>
      <p:sp>
        <p:nvSpPr>
          <p:cNvPr id="43013" name="Rectangle 2"/>
          <p:cNvSpPr>
            <a:spLocks noChangeArrowheads="1"/>
          </p:cNvSpPr>
          <p:nvPr/>
        </p:nvSpPr>
        <p:spPr bwMode="auto">
          <a:xfrm>
            <a:off x="1371600" y="3694113"/>
            <a:ext cx="2057400" cy="381000"/>
          </a:xfrm>
          <a:prstGeom prst="rect">
            <a:avLst/>
          </a:prstGeom>
          <a:solidFill>
            <a:srgbClr val="3333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43015" name="Text Box 4"/>
          <p:cNvSpPr txBox="1">
            <a:spLocks noChangeArrowheads="1"/>
          </p:cNvSpPr>
          <p:nvPr/>
        </p:nvSpPr>
        <p:spPr bwMode="auto">
          <a:xfrm>
            <a:off x="838200" y="1158081"/>
            <a:ext cx="7315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nSpc>
                <a:spcPct val="160000"/>
              </a:lnSpc>
            </a:pPr>
            <a:r>
              <a:rPr kumimoji="1" lang="zh-CN" altLang="en-US" sz="2000" i="1" dirty="0">
                <a:solidFill>
                  <a:srgbClr val="3333FF"/>
                </a:solidFill>
                <a:ea typeface="宋体" pitchFamily="2" charset="-122"/>
              </a:rPr>
              <a:t>指针类型变量</a:t>
            </a:r>
            <a:r>
              <a:rPr kumimoji="1" lang="en-US" altLang="zh-CN" sz="2000" i="1" dirty="0">
                <a:ea typeface="宋体" pitchFamily="2" charset="-122"/>
              </a:rPr>
              <a:t>——</a:t>
            </a:r>
            <a:r>
              <a:rPr kumimoji="1" lang="zh-CN" altLang="en-US" sz="2000" dirty="0">
                <a:solidFill>
                  <a:srgbClr val="000000"/>
                </a:solidFill>
                <a:ea typeface="宋体" pitchFamily="2" charset="-122"/>
              </a:rPr>
              <a:t>能够存放对象地址的变量，简称“指针变量” </a:t>
            </a:r>
          </a:p>
        </p:txBody>
      </p:sp>
      <p:sp>
        <p:nvSpPr>
          <p:cNvPr id="43016" name="Text Box 5"/>
          <p:cNvSpPr txBox="1">
            <a:spLocks noChangeArrowheads="1"/>
          </p:cNvSpPr>
          <p:nvPr/>
        </p:nvSpPr>
        <p:spPr bwMode="auto">
          <a:xfrm>
            <a:off x="4419600" y="5454650"/>
            <a:ext cx="1905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a:t>
            </a:r>
            <a:r>
              <a:rPr kumimoji="1" lang="en-US" altLang="zh-CN" sz="1600" b="0">
                <a:ea typeface="宋体" pitchFamily="2" charset="-122"/>
              </a:rPr>
              <a:t>   </a:t>
            </a:r>
            <a:r>
              <a:rPr kumimoji="1" lang="en-US" altLang="zh-CN" sz="1600" b="0" i="1">
                <a:solidFill>
                  <a:srgbClr val="CC3300"/>
                </a:solidFill>
                <a:ea typeface="宋体" pitchFamily="2" charset="-122"/>
              </a:rPr>
              <a:t>0X0066FDF4</a:t>
            </a:r>
          </a:p>
        </p:txBody>
      </p:sp>
      <p:sp>
        <p:nvSpPr>
          <p:cNvPr id="43017" name="Text Box 6"/>
          <p:cNvSpPr txBox="1">
            <a:spLocks noChangeArrowheads="1"/>
          </p:cNvSpPr>
          <p:nvPr/>
        </p:nvSpPr>
        <p:spPr bwMode="auto">
          <a:xfrm>
            <a:off x="4419600" y="4692650"/>
            <a:ext cx="19161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b</a:t>
            </a:r>
            <a:r>
              <a:rPr kumimoji="1" lang="en-US" altLang="zh-CN" sz="1600" b="0">
                <a:ea typeface="宋体" pitchFamily="2" charset="-122"/>
              </a:rPr>
              <a:t>   0X0066FDF0</a:t>
            </a:r>
          </a:p>
        </p:txBody>
      </p:sp>
      <p:grpSp>
        <p:nvGrpSpPr>
          <p:cNvPr id="43018" name="Group 7"/>
          <p:cNvGrpSpPr>
            <a:grpSpLocks/>
          </p:cNvGrpSpPr>
          <p:nvPr/>
        </p:nvGrpSpPr>
        <p:grpSpPr bwMode="auto">
          <a:xfrm>
            <a:off x="6354763" y="2133600"/>
            <a:ext cx="1951037" cy="4494213"/>
            <a:chOff x="4003" y="1344"/>
            <a:chExt cx="1229" cy="2831"/>
          </a:xfrm>
        </p:grpSpPr>
        <p:grpSp>
          <p:nvGrpSpPr>
            <p:cNvPr id="43028" name="Group 8"/>
            <p:cNvGrpSpPr>
              <a:grpSpLocks/>
            </p:cNvGrpSpPr>
            <p:nvPr/>
          </p:nvGrpSpPr>
          <p:grpSpPr bwMode="auto">
            <a:xfrm>
              <a:off x="4003" y="1344"/>
              <a:ext cx="1229" cy="2831"/>
              <a:chOff x="4003" y="1344"/>
              <a:chExt cx="1229" cy="2831"/>
            </a:xfrm>
          </p:grpSpPr>
          <p:sp>
            <p:nvSpPr>
              <p:cNvPr id="43030" name="AutoShape 9"/>
              <p:cNvSpPr>
                <a:spLocks noChangeArrowheads="1"/>
              </p:cNvSpPr>
              <p:nvPr/>
            </p:nvSpPr>
            <p:spPr bwMode="auto">
              <a:xfrm>
                <a:off x="4003" y="1344"/>
                <a:ext cx="1229" cy="2831"/>
              </a:xfrm>
              <a:prstGeom prst="wave">
                <a:avLst>
                  <a:gd name="adj1" fmla="val 4380"/>
                  <a:gd name="adj2" fmla="val 0"/>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43031" name="Line 10"/>
              <p:cNvSpPr>
                <a:spLocks noChangeShapeType="1"/>
              </p:cNvSpPr>
              <p:nvPr/>
            </p:nvSpPr>
            <p:spPr bwMode="auto">
              <a:xfrm>
                <a:off x="4003" y="161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2" name="Line 11"/>
              <p:cNvSpPr>
                <a:spLocks noChangeShapeType="1"/>
              </p:cNvSpPr>
              <p:nvPr/>
            </p:nvSpPr>
            <p:spPr bwMode="auto">
              <a:xfrm>
                <a:off x="4003" y="172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3033" name="Group 12"/>
              <p:cNvGrpSpPr>
                <a:grpSpLocks/>
              </p:cNvGrpSpPr>
              <p:nvPr/>
            </p:nvGrpSpPr>
            <p:grpSpPr bwMode="auto">
              <a:xfrm>
                <a:off x="4157" y="1344"/>
                <a:ext cx="921" cy="2831"/>
                <a:chOff x="4157" y="1489"/>
                <a:chExt cx="921" cy="2303"/>
              </a:xfrm>
            </p:grpSpPr>
            <p:sp>
              <p:nvSpPr>
                <p:cNvPr id="43051" name="Line 13"/>
                <p:cNvSpPr>
                  <a:spLocks noChangeShapeType="1"/>
                </p:cNvSpPr>
                <p:nvPr/>
              </p:nvSpPr>
              <p:spPr bwMode="auto">
                <a:xfrm>
                  <a:off x="4157" y="1527"/>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2" name="Line 14"/>
                <p:cNvSpPr>
                  <a:spLocks noChangeShapeType="1"/>
                </p:cNvSpPr>
                <p:nvPr/>
              </p:nvSpPr>
              <p:spPr bwMode="auto">
                <a:xfrm>
                  <a:off x="4310" y="1489"/>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3" name="Line 15"/>
                <p:cNvSpPr>
                  <a:spLocks noChangeShapeType="1"/>
                </p:cNvSpPr>
                <p:nvPr/>
              </p:nvSpPr>
              <p:spPr bwMode="auto">
                <a:xfrm>
                  <a:off x="4464" y="1527"/>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4" name="Line 16"/>
                <p:cNvSpPr>
                  <a:spLocks noChangeShapeType="1"/>
                </p:cNvSpPr>
                <p:nvPr/>
              </p:nvSpPr>
              <p:spPr bwMode="auto">
                <a:xfrm>
                  <a:off x="4618" y="1604"/>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5" name="Line 17"/>
                <p:cNvSpPr>
                  <a:spLocks noChangeShapeType="1"/>
                </p:cNvSpPr>
                <p:nvPr/>
              </p:nvSpPr>
              <p:spPr bwMode="auto">
                <a:xfrm>
                  <a:off x="4771" y="1681"/>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6" name="Line 18"/>
                <p:cNvSpPr>
                  <a:spLocks noChangeShapeType="1"/>
                </p:cNvSpPr>
                <p:nvPr/>
              </p:nvSpPr>
              <p:spPr bwMode="auto">
                <a:xfrm>
                  <a:off x="4925" y="1719"/>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7" name="Line 19"/>
                <p:cNvSpPr>
                  <a:spLocks noChangeShapeType="1"/>
                </p:cNvSpPr>
                <p:nvPr/>
              </p:nvSpPr>
              <p:spPr bwMode="auto">
                <a:xfrm>
                  <a:off x="5078" y="1681"/>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3034" name="Line 20"/>
              <p:cNvSpPr>
                <a:spLocks noChangeShapeType="1"/>
              </p:cNvSpPr>
              <p:nvPr/>
            </p:nvSpPr>
            <p:spPr bwMode="auto">
              <a:xfrm>
                <a:off x="4003" y="184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5" name="Line 21"/>
              <p:cNvSpPr>
                <a:spLocks noChangeShapeType="1"/>
              </p:cNvSpPr>
              <p:nvPr/>
            </p:nvSpPr>
            <p:spPr bwMode="auto">
              <a:xfrm>
                <a:off x="4003" y="195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6" name="Line 22"/>
              <p:cNvSpPr>
                <a:spLocks noChangeShapeType="1"/>
              </p:cNvSpPr>
              <p:nvPr/>
            </p:nvSpPr>
            <p:spPr bwMode="auto">
              <a:xfrm>
                <a:off x="4003" y="207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7" name="Line 23"/>
              <p:cNvSpPr>
                <a:spLocks noChangeShapeType="1"/>
              </p:cNvSpPr>
              <p:nvPr/>
            </p:nvSpPr>
            <p:spPr bwMode="auto">
              <a:xfrm>
                <a:off x="4003" y="218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8" name="Line 24"/>
              <p:cNvSpPr>
                <a:spLocks noChangeShapeType="1"/>
              </p:cNvSpPr>
              <p:nvPr/>
            </p:nvSpPr>
            <p:spPr bwMode="auto">
              <a:xfrm>
                <a:off x="4003" y="230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9" name="Line 25"/>
              <p:cNvSpPr>
                <a:spLocks noChangeShapeType="1"/>
              </p:cNvSpPr>
              <p:nvPr/>
            </p:nvSpPr>
            <p:spPr bwMode="auto">
              <a:xfrm>
                <a:off x="4003" y="2539"/>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0" name="Line 26"/>
              <p:cNvSpPr>
                <a:spLocks noChangeShapeType="1"/>
              </p:cNvSpPr>
              <p:nvPr/>
            </p:nvSpPr>
            <p:spPr bwMode="auto">
              <a:xfrm>
                <a:off x="4003" y="2879"/>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1" name="Line 27"/>
              <p:cNvSpPr>
                <a:spLocks noChangeShapeType="1"/>
              </p:cNvSpPr>
              <p:nvPr/>
            </p:nvSpPr>
            <p:spPr bwMode="auto">
              <a:xfrm>
                <a:off x="4003" y="299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2" name="Line 28"/>
              <p:cNvSpPr>
                <a:spLocks noChangeShapeType="1"/>
              </p:cNvSpPr>
              <p:nvPr/>
            </p:nvSpPr>
            <p:spPr bwMode="auto">
              <a:xfrm>
                <a:off x="4003" y="311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3" name="Line 29"/>
              <p:cNvSpPr>
                <a:spLocks noChangeShapeType="1"/>
              </p:cNvSpPr>
              <p:nvPr/>
            </p:nvSpPr>
            <p:spPr bwMode="auto">
              <a:xfrm>
                <a:off x="4003" y="3225"/>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4" name="Line 30"/>
              <p:cNvSpPr>
                <a:spLocks noChangeShapeType="1"/>
              </p:cNvSpPr>
              <p:nvPr/>
            </p:nvSpPr>
            <p:spPr bwMode="auto">
              <a:xfrm>
                <a:off x="4003" y="334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5" name="Line 31"/>
              <p:cNvSpPr>
                <a:spLocks noChangeShapeType="1"/>
              </p:cNvSpPr>
              <p:nvPr/>
            </p:nvSpPr>
            <p:spPr bwMode="auto">
              <a:xfrm>
                <a:off x="4003" y="3456"/>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6" name="Line 32"/>
              <p:cNvSpPr>
                <a:spLocks noChangeShapeType="1"/>
              </p:cNvSpPr>
              <p:nvPr/>
            </p:nvSpPr>
            <p:spPr bwMode="auto">
              <a:xfrm>
                <a:off x="4003" y="357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7" name="Line 33"/>
              <p:cNvSpPr>
                <a:spLocks noChangeShapeType="1"/>
              </p:cNvSpPr>
              <p:nvPr/>
            </p:nvSpPr>
            <p:spPr bwMode="auto">
              <a:xfrm>
                <a:off x="4003" y="3792"/>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8" name="Line 34"/>
              <p:cNvSpPr>
                <a:spLocks noChangeShapeType="1"/>
              </p:cNvSpPr>
              <p:nvPr/>
            </p:nvSpPr>
            <p:spPr bwMode="auto">
              <a:xfrm>
                <a:off x="4003" y="3677"/>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9" name="Line 35"/>
              <p:cNvSpPr>
                <a:spLocks noChangeShapeType="1"/>
              </p:cNvSpPr>
              <p:nvPr/>
            </p:nvSpPr>
            <p:spPr bwMode="auto">
              <a:xfrm>
                <a:off x="4003" y="3916"/>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0" name="Rectangle 36"/>
              <p:cNvSpPr>
                <a:spLocks noChangeArrowheads="1"/>
              </p:cNvSpPr>
              <p:nvPr/>
            </p:nvSpPr>
            <p:spPr bwMode="auto">
              <a:xfrm>
                <a:off x="4128" y="2640"/>
                <a:ext cx="1008" cy="192"/>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grpSp>
        <p:sp>
          <p:nvSpPr>
            <p:cNvPr id="43029" name="Line 37"/>
            <p:cNvSpPr>
              <a:spLocks noChangeShapeType="1"/>
            </p:cNvSpPr>
            <p:nvPr/>
          </p:nvSpPr>
          <p:spPr bwMode="auto">
            <a:xfrm>
              <a:off x="4003" y="241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3019" name="Rectangle 38"/>
          <p:cNvSpPr>
            <a:spLocks noChangeArrowheads="1"/>
          </p:cNvSpPr>
          <p:nvPr/>
        </p:nvSpPr>
        <p:spPr bwMode="auto">
          <a:xfrm>
            <a:off x="6354763" y="4752975"/>
            <a:ext cx="1951037" cy="73025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43020" name="Rectangle 39"/>
          <p:cNvSpPr>
            <a:spLocks noChangeArrowheads="1"/>
          </p:cNvSpPr>
          <p:nvPr/>
        </p:nvSpPr>
        <p:spPr bwMode="auto">
          <a:xfrm>
            <a:off x="6354763" y="5486400"/>
            <a:ext cx="1951037" cy="730250"/>
          </a:xfrm>
          <a:prstGeom prst="rect">
            <a:avLst/>
          </a:prstGeom>
          <a:solidFill>
            <a:srgbClr val="FFFF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43021" name="Text Box 40"/>
          <p:cNvSpPr txBox="1">
            <a:spLocks noChangeArrowheads="1"/>
          </p:cNvSpPr>
          <p:nvPr/>
        </p:nvSpPr>
        <p:spPr bwMode="auto">
          <a:xfrm>
            <a:off x="1050925" y="1905000"/>
            <a:ext cx="2089150" cy="427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nSpc>
                <a:spcPct val="190000"/>
              </a:lnSpc>
            </a:pPr>
            <a:r>
              <a:rPr kumimoji="1" lang="zh-CN" altLang="en-US" sz="1800" i="1">
                <a:solidFill>
                  <a:srgbClr val="008000"/>
                </a:solidFill>
                <a:ea typeface="宋体" pitchFamily="2" charset="-122"/>
              </a:rPr>
              <a:t>例如：</a:t>
            </a:r>
          </a:p>
          <a:p>
            <a:pPr>
              <a:lnSpc>
                <a:spcPct val="190000"/>
              </a:lnSpc>
            </a:pPr>
            <a:r>
              <a:rPr kumimoji="1" lang="zh-CN" altLang="en-US" sz="1800">
                <a:ea typeface="宋体" pitchFamily="2" charset="-122"/>
              </a:rPr>
              <a:t>        </a:t>
            </a:r>
            <a:r>
              <a:rPr kumimoji="1" lang="en-US" altLang="zh-CN" sz="1800">
                <a:ea typeface="宋体" pitchFamily="2" charset="-122"/>
              </a:rPr>
              <a:t>int  a ,  b  ;</a:t>
            </a:r>
          </a:p>
          <a:p>
            <a:pPr>
              <a:lnSpc>
                <a:spcPct val="190000"/>
              </a:lnSpc>
            </a:pPr>
            <a:r>
              <a:rPr kumimoji="1" lang="en-US" altLang="zh-CN" sz="1800">
                <a:ea typeface="宋体" pitchFamily="2" charset="-122"/>
              </a:rPr>
              <a:t>        int  *p1 , *p2 ;</a:t>
            </a:r>
          </a:p>
          <a:p>
            <a:pPr>
              <a:lnSpc>
                <a:spcPct val="190000"/>
              </a:lnSpc>
            </a:pPr>
            <a:r>
              <a:rPr kumimoji="1" lang="en-US" altLang="zh-CN" sz="1800">
                <a:solidFill>
                  <a:srgbClr val="FFFFFF"/>
                </a:solidFill>
                <a:ea typeface="宋体" pitchFamily="2" charset="-122"/>
              </a:rPr>
              <a:t>        p1 = &amp;a ;</a:t>
            </a:r>
          </a:p>
          <a:p>
            <a:pPr>
              <a:lnSpc>
                <a:spcPct val="190000"/>
              </a:lnSpc>
            </a:pPr>
            <a:r>
              <a:rPr kumimoji="1" lang="en-US" altLang="zh-CN" sz="1800">
                <a:ea typeface="宋体" pitchFamily="2" charset="-122"/>
              </a:rPr>
              <a:t>        p2 = &amp;b ;</a:t>
            </a:r>
          </a:p>
          <a:p>
            <a:pPr>
              <a:lnSpc>
                <a:spcPct val="190000"/>
              </a:lnSpc>
            </a:pPr>
            <a:r>
              <a:rPr kumimoji="1" lang="en-US" altLang="zh-CN" sz="1800">
                <a:ea typeface="宋体" pitchFamily="2" charset="-122"/>
              </a:rPr>
              <a:t>        a = 10 ;</a:t>
            </a:r>
          </a:p>
          <a:p>
            <a:pPr>
              <a:lnSpc>
                <a:spcPct val="190000"/>
              </a:lnSpc>
            </a:pPr>
            <a:r>
              <a:rPr kumimoji="1" lang="en-US" altLang="zh-CN" sz="1800">
                <a:ea typeface="宋体" pitchFamily="2" charset="-122"/>
              </a:rPr>
              <a:t>        b = 20 ;</a:t>
            </a:r>
          </a:p>
          <a:p>
            <a:pPr>
              <a:lnSpc>
                <a:spcPct val="190000"/>
              </a:lnSpc>
            </a:pPr>
            <a:r>
              <a:rPr kumimoji="1" lang="en-US" altLang="zh-CN" sz="1800">
                <a:ea typeface="宋体" pitchFamily="2" charset="-122"/>
              </a:rPr>
              <a:t>        a = *p1 + *p2 ;</a:t>
            </a:r>
          </a:p>
        </p:txBody>
      </p:sp>
      <p:sp>
        <p:nvSpPr>
          <p:cNvPr id="43022" name="Text Box 41"/>
          <p:cNvSpPr txBox="1">
            <a:spLocks noChangeArrowheads="1"/>
          </p:cNvSpPr>
          <p:nvPr/>
        </p:nvSpPr>
        <p:spPr bwMode="auto">
          <a:xfrm>
            <a:off x="4267200" y="2514600"/>
            <a:ext cx="2079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t>
            </a:r>
            <a:r>
              <a:rPr kumimoji="1" lang="en-US" altLang="zh-CN" sz="1600">
                <a:solidFill>
                  <a:srgbClr val="CC3300"/>
                </a:solidFill>
                <a:ea typeface="宋体" pitchFamily="2" charset="-122"/>
              </a:rPr>
              <a:t>p2</a:t>
            </a:r>
            <a:r>
              <a:rPr kumimoji="1" lang="en-US" altLang="zh-CN" sz="1600" b="0">
                <a:ea typeface="宋体" pitchFamily="2" charset="-122"/>
              </a:rPr>
              <a:t>  0X0066FDE4</a:t>
            </a:r>
          </a:p>
        </p:txBody>
      </p:sp>
      <p:sp>
        <p:nvSpPr>
          <p:cNvPr id="43023" name="Text Box 42"/>
          <p:cNvSpPr txBox="1">
            <a:spLocks noChangeArrowheads="1"/>
          </p:cNvSpPr>
          <p:nvPr/>
        </p:nvSpPr>
        <p:spPr bwMode="auto">
          <a:xfrm>
            <a:off x="4267200" y="3244850"/>
            <a:ext cx="2079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t>
            </a:r>
            <a:r>
              <a:rPr kumimoji="1" lang="en-US" altLang="zh-CN" sz="1600">
                <a:solidFill>
                  <a:srgbClr val="CC3300"/>
                </a:solidFill>
                <a:ea typeface="宋体" pitchFamily="2" charset="-122"/>
              </a:rPr>
              <a:t>p1</a:t>
            </a:r>
            <a:r>
              <a:rPr kumimoji="1" lang="en-US" altLang="zh-CN" sz="1600" b="0">
                <a:ea typeface="宋体" pitchFamily="2" charset="-122"/>
              </a:rPr>
              <a:t>  0X0066FDE0</a:t>
            </a:r>
          </a:p>
        </p:txBody>
      </p:sp>
      <p:sp>
        <p:nvSpPr>
          <p:cNvPr id="43024" name="Rectangle 43"/>
          <p:cNvSpPr>
            <a:spLocks noChangeArrowheads="1"/>
          </p:cNvSpPr>
          <p:nvPr/>
        </p:nvSpPr>
        <p:spPr bwMode="auto">
          <a:xfrm>
            <a:off x="6354763" y="2554288"/>
            <a:ext cx="1951037" cy="730250"/>
          </a:xfrm>
          <a:prstGeom prst="rect">
            <a:avLst/>
          </a:prstGeom>
          <a:solidFill>
            <a:srgbClr val="FF99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b="0">
              <a:latin typeface="Times New Roman" pitchFamily="18" charset="0"/>
            </a:endParaRPr>
          </a:p>
        </p:txBody>
      </p:sp>
      <p:sp>
        <p:nvSpPr>
          <p:cNvPr id="43025" name="Rectangle 44"/>
          <p:cNvSpPr>
            <a:spLocks noChangeArrowheads="1"/>
          </p:cNvSpPr>
          <p:nvPr/>
        </p:nvSpPr>
        <p:spPr bwMode="auto">
          <a:xfrm>
            <a:off x="6354763" y="3292475"/>
            <a:ext cx="1951037" cy="730250"/>
          </a:xfrm>
          <a:prstGeom prst="rect">
            <a:avLst/>
          </a:prstGeom>
          <a:solidFill>
            <a:srgbClr val="FF9966">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41005" name="Text Box 45"/>
          <p:cNvSpPr txBox="1">
            <a:spLocks noChangeArrowheads="1"/>
          </p:cNvSpPr>
          <p:nvPr/>
        </p:nvSpPr>
        <p:spPr bwMode="auto">
          <a:xfrm>
            <a:off x="6667500" y="3505200"/>
            <a:ext cx="1333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solidFill>
                  <a:srgbClr val="CC3300"/>
                </a:solidFill>
                <a:ea typeface="宋体" pitchFamily="2" charset="-122"/>
              </a:rPr>
              <a:t>0X0066FDF4</a:t>
            </a:r>
          </a:p>
        </p:txBody>
      </p:sp>
      <p:sp>
        <p:nvSpPr>
          <p:cNvPr id="41006" name="Freeform 46"/>
          <p:cNvSpPr>
            <a:spLocks/>
          </p:cNvSpPr>
          <p:nvPr/>
        </p:nvSpPr>
        <p:spPr bwMode="auto">
          <a:xfrm>
            <a:off x="5346700" y="3657600"/>
            <a:ext cx="1206500" cy="1828800"/>
          </a:xfrm>
          <a:custGeom>
            <a:avLst/>
            <a:gdLst>
              <a:gd name="T0" fmla="*/ 2147483647 w 760"/>
              <a:gd name="T1" fmla="*/ 2147483647 h 1152"/>
              <a:gd name="T2" fmla="*/ 2147483647 w 760"/>
              <a:gd name="T3" fmla="*/ 2147483647 h 1152"/>
              <a:gd name="T4" fmla="*/ 2147483647 w 760"/>
              <a:gd name="T5" fmla="*/ 0 h 1152"/>
              <a:gd name="T6" fmla="*/ 0 60000 65536"/>
              <a:gd name="T7" fmla="*/ 0 60000 65536"/>
              <a:gd name="T8" fmla="*/ 0 60000 65536"/>
            </a:gdLst>
            <a:ahLst/>
            <a:cxnLst>
              <a:cxn ang="T6">
                <a:pos x="T0" y="T1"/>
              </a:cxn>
              <a:cxn ang="T7">
                <a:pos x="T2" y="T3"/>
              </a:cxn>
              <a:cxn ang="T8">
                <a:pos x="T4" y="T5"/>
              </a:cxn>
            </a:cxnLst>
            <a:rect l="0" t="0" r="r" b="b"/>
            <a:pathLst>
              <a:path w="760" h="1152">
                <a:moveTo>
                  <a:pt x="232" y="1152"/>
                </a:moveTo>
                <a:cubicBezTo>
                  <a:pt x="116" y="840"/>
                  <a:pt x="0" y="528"/>
                  <a:pt x="88" y="336"/>
                </a:cubicBezTo>
                <a:cubicBezTo>
                  <a:pt x="176" y="144"/>
                  <a:pt x="468" y="72"/>
                  <a:pt x="760" y="0"/>
                </a:cubicBezTo>
              </a:path>
            </a:pathLst>
          </a:custGeom>
          <a:noFill/>
          <a:ln w="19050" cap="flat" cmpd="sng">
            <a:solidFill>
              <a:srgbClr val="FF0000"/>
            </a:solidFill>
            <a:prstDash val="dash"/>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标题 1"/>
          <p:cNvSpPr>
            <a:spLocks noGrp="1"/>
          </p:cNvSpPr>
          <p:nvPr>
            <p:ph type="title"/>
          </p:nvPr>
        </p:nvSpPr>
        <p:spPr>
          <a:xfrm>
            <a:off x="563563" y="116632"/>
            <a:ext cx="7010400" cy="685800"/>
          </a:xfrm>
        </p:spPr>
        <p:txBody>
          <a:bodyPr/>
          <a:lstStyle/>
          <a:p>
            <a:r>
              <a:rPr kumimoji="1" lang="zh-CN" altLang="en-US" sz="3600" b="1" dirty="0">
                <a:solidFill>
                  <a:srgbClr val="FF0000"/>
                </a:solidFill>
              </a:rPr>
              <a:t>指针变量与间址访问</a:t>
            </a:r>
            <a:endParaRPr lang="zh-CN" altLang="en-US" dirty="0"/>
          </a:p>
        </p:txBody>
      </p:sp>
    </p:spTree>
    <p:extLst>
      <p:ext uri="{BB962C8B-B14F-4D97-AF65-F5344CB8AC3E}">
        <p14:creationId xmlns:p14="http://schemas.microsoft.com/office/powerpoint/2010/main" val="2003699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41006"/>
                                        </p:tgtEl>
                                        <p:attrNameLst>
                                          <p:attrName>style.visibility</p:attrName>
                                        </p:attrNameLst>
                                      </p:cBhvr>
                                      <p:to>
                                        <p:strVal val="visible"/>
                                      </p:to>
                                    </p:set>
                                    <p:anim calcmode="lin" valueType="num">
                                      <p:cBhvr>
                                        <p:cTn id="7" dur="500" fill="hold"/>
                                        <p:tgtEl>
                                          <p:spTgt spid="41006"/>
                                        </p:tgtEl>
                                        <p:attrNameLst>
                                          <p:attrName>ppt_x</p:attrName>
                                        </p:attrNameLst>
                                      </p:cBhvr>
                                      <p:tavLst>
                                        <p:tav tm="0">
                                          <p:val>
                                            <p:strVal val="#ppt_x"/>
                                          </p:val>
                                        </p:tav>
                                        <p:tav tm="100000">
                                          <p:val>
                                            <p:strVal val="#ppt_x"/>
                                          </p:val>
                                        </p:tav>
                                      </p:tavLst>
                                    </p:anim>
                                    <p:anim calcmode="lin" valueType="num">
                                      <p:cBhvr>
                                        <p:cTn id="8" dur="500" fill="hold"/>
                                        <p:tgtEl>
                                          <p:spTgt spid="41006"/>
                                        </p:tgtEl>
                                        <p:attrNameLst>
                                          <p:attrName>ppt_y</p:attrName>
                                        </p:attrNameLst>
                                      </p:cBhvr>
                                      <p:tavLst>
                                        <p:tav tm="0">
                                          <p:val>
                                            <p:strVal val="#ppt_y+#ppt_h/2"/>
                                          </p:val>
                                        </p:tav>
                                        <p:tav tm="100000">
                                          <p:val>
                                            <p:strVal val="#ppt_y"/>
                                          </p:val>
                                        </p:tav>
                                      </p:tavLst>
                                    </p:anim>
                                    <p:anim calcmode="lin" valueType="num">
                                      <p:cBhvr>
                                        <p:cTn id="9" dur="500" fill="hold"/>
                                        <p:tgtEl>
                                          <p:spTgt spid="41006"/>
                                        </p:tgtEl>
                                        <p:attrNameLst>
                                          <p:attrName>ppt_w</p:attrName>
                                        </p:attrNameLst>
                                      </p:cBhvr>
                                      <p:tavLst>
                                        <p:tav tm="0">
                                          <p:val>
                                            <p:strVal val="#ppt_w"/>
                                          </p:val>
                                        </p:tav>
                                        <p:tav tm="100000">
                                          <p:val>
                                            <p:strVal val="#ppt_w"/>
                                          </p:val>
                                        </p:tav>
                                      </p:tavLst>
                                    </p:anim>
                                    <p:anim calcmode="lin" valueType="num">
                                      <p:cBhvr>
                                        <p:cTn id="10" dur="500" fill="hold"/>
                                        <p:tgtEl>
                                          <p:spTgt spid="41006"/>
                                        </p:tgtEl>
                                        <p:attrNameLst>
                                          <p:attrName>ppt_h</p:attrName>
                                        </p:attrNameLst>
                                      </p:cBhvr>
                                      <p:tavLst>
                                        <p:tav tm="0">
                                          <p:val>
                                            <p:fltVal val="0"/>
                                          </p:val>
                                        </p:tav>
                                        <p:tav tm="100000">
                                          <p:val>
                                            <p:strVal val="#ppt_h"/>
                                          </p:val>
                                        </p:tav>
                                      </p:tavLst>
                                    </p:anim>
                                  </p:childTnLst>
                                </p:cTn>
                              </p:par>
                            </p:childTnLst>
                          </p:cTn>
                        </p:par>
                        <p:par>
                          <p:cTn id="11" fill="hold" nodeType="afterGroup">
                            <p:stCondLst>
                              <p:cond delay="500"/>
                            </p:stCondLst>
                            <p:childTnLst>
                              <p:par>
                                <p:cTn id="12" presetID="5" presetClass="entr" presetSubtype="10" fill="hold" grpId="0" nodeType="afterEffect">
                                  <p:stCondLst>
                                    <p:cond delay="1000"/>
                                  </p:stCondLst>
                                  <p:childTnLst>
                                    <p:set>
                                      <p:cBhvr>
                                        <p:cTn id="13" dur="1" fill="hold">
                                          <p:stCondLst>
                                            <p:cond delay="0"/>
                                          </p:stCondLst>
                                        </p:cTn>
                                        <p:tgtEl>
                                          <p:spTgt spid="41005"/>
                                        </p:tgtEl>
                                        <p:attrNameLst>
                                          <p:attrName>style.visibility</p:attrName>
                                        </p:attrNameLst>
                                      </p:cBhvr>
                                      <p:to>
                                        <p:strVal val="visible"/>
                                      </p:to>
                                    </p:set>
                                    <p:animEffect transition="in" filter="checkerboard(across)">
                                      <p:cBhvr>
                                        <p:cTn id="14" dur="500"/>
                                        <p:tgtEl>
                                          <p:spTgt spid="41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5" grpId="0" autoUpdateAnimBg="0"/>
      <p:bldP spid="41006"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 name="日期占位符 3"/>
          <p:cNvSpPr>
            <a:spLocks noGrp="1"/>
          </p:cNvSpPr>
          <p:nvPr>
            <p:ph type="dt" sz="quarter" idx="10"/>
          </p:nvPr>
        </p:nvSpPr>
        <p:spPr/>
        <p:txBody>
          <a:bodyPr/>
          <a:lstStyle/>
          <a:p>
            <a:pPr>
              <a:defRPr/>
            </a:pPr>
            <a:fld id="{F6ADDE01-6714-4D6A-BE52-5B0595A08373}" type="datetime1">
              <a:rPr lang="zh-TW" altLang="en-US"/>
              <a:pPr>
                <a:defRPr/>
              </a:pPr>
              <a:t>2016/11/10</a:t>
            </a:fld>
            <a:endParaRPr lang="en-US" altLang="zh-TW"/>
          </a:p>
        </p:txBody>
      </p:sp>
      <p:sp>
        <p:nvSpPr>
          <p:cNvPr id="50" name="页脚占位符 4"/>
          <p:cNvSpPr>
            <a:spLocks noGrp="1"/>
          </p:cNvSpPr>
          <p:nvPr>
            <p:ph type="ftr" sz="quarter" idx="11"/>
          </p:nvPr>
        </p:nvSpPr>
        <p:spPr/>
        <p:txBody>
          <a:bodyPr/>
          <a:lstStyle/>
          <a:p>
            <a:pPr>
              <a:defRPr/>
            </a:pPr>
            <a:r>
              <a:rPr lang="zh-CN" altLang="en-US"/>
              <a:t>计算机基础教研室</a:t>
            </a:r>
            <a:endParaRPr lang="en-US" altLang="zh-CN"/>
          </a:p>
        </p:txBody>
      </p:sp>
      <p:sp>
        <p:nvSpPr>
          <p:cNvPr id="51" name="灯片编号占位符 5"/>
          <p:cNvSpPr>
            <a:spLocks noGrp="1"/>
          </p:cNvSpPr>
          <p:nvPr>
            <p:ph type="sldNum" sz="quarter" idx="12"/>
          </p:nvPr>
        </p:nvSpPr>
        <p:spPr/>
        <p:txBody>
          <a:bodyPr/>
          <a:lstStyle/>
          <a:p>
            <a:pPr>
              <a:defRPr/>
            </a:pPr>
            <a:fld id="{352864F7-D9C1-4432-9718-6F4535A86F7E}" type="slidenum">
              <a:rPr lang="zh-TW" altLang="en-US"/>
              <a:pPr>
                <a:defRPr/>
              </a:pPr>
              <a:t>42</a:t>
            </a:fld>
            <a:endParaRPr lang="en-US" altLang="zh-TW"/>
          </a:p>
        </p:txBody>
      </p:sp>
      <p:sp>
        <p:nvSpPr>
          <p:cNvPr id="44037" name="Rectangle 2"/>
          <p:cNvSpPr>
            <a:spLocks noChangeArrowheads="1"/>
          </p:cNvSpPr>
          <p:nvPr/>
        </p:nvSpPr>
        <p:spPr bwMode="auto">
          <a:xfrm>
            <a:off x="1371600" y="3694113"/>
            <a:ext cx="2057400" cy="381000"/>
          </a:xfrm>
          <a:prstGeom prst="rect">
            <a:avLst/>
          </a:prstGeom>
          <a:solidFill>
            <a:srgbClr val="3333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44039" name="Text Box 4"/>
          <p:cNvSpPr txBox="1">
            <a:spLocks noChangeArrowheads="1"/>
          </p:cNvSpPr>
          <p:nvPr/>
        </p:nvSpPr>
        <p:spPr bwMode="auto">
          <a:xfrm>
            <a:off x="746125" y="1158081"/>
            <a:ext cx="7315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nSpc>
                <a:spcPct val="160000"/>
              </a:lnSpc>
            </a:pPr>
            <a:r>
              <a:rPr kumimoji="1" lang="zh-CN" altLang="en-US" sz="2000" i="1" dirty="0">
                <a:solidFill>
                  <a:srgbClr val="3333FF"/>
                </a:solidFill>
                <a:ea typeface="宋体" pitchFamily="2" charset="-122"/>
              </a:rPr>
              <a:t>指针类型变量</a:t>
            </a:r>
            <a:r>
              <a:rPr kumimoji="1" lang="en-US" altLang="zh-CN" sz="2000" i="1" dirty="0">
                <a:ea typeface="宋体" pitchFamily="2" charset="-122"/>
              </a:rPr>
              <a:t>——</a:t>
            </a:r>
            <a:r>
              <a:rPr kumimoji="1" lang="zh-CN" altLang="en-US" sz="2000" dirty="0">
                <a:solidFill>
                  <a:srgbClr val="000000"/>
                </a:solidFill>
                <a:ea typeface="宋体" pitchFamily="2" charset="-122"/>
              </a:rPr>
              <a:t>能够存放对象地址的变量，简称“指针变量” </a:t>
            </a:r>
          </a:p>
        </p:txBody>
      </p:sp>
      <p:sp>
        <p:nvSpPr>
          <p:cNvPr id="44040" name="Text Box 5"/>
          <p:cNvSpPr txBox="1">
            <a:spLocks noChangeArrowheads="1"/>
          </p:cNvSpPr>
          <p:nvPr/>
        </p:nvSpPr>
        <p:spPr bwMode="auto">
          <a:xfrm>
            <a:off x="4419600" y="5454650"/>
            <a:ext cx="1905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a:t>
            </a:r>
            <a:r>
              <a:rPr kumimoji="1" lang="en-US" altLang="zh-CN" sz="1600" b="0">
                <a:ea typeface="宋体" pitchFamily="2" charset="-122"/>
              </a:rPr>
              <a:t>   </a:t>
            </a:r>
            <a:r>
              <a:rPr kumimoji="1" lang="en-US" altLang="zh-CN" sz="1600" b="0">
                <a:solidFill>
                  <a:srgbClr val="CC3300"/>
                </a:solidFill>
                <a:ea typeface="宋体" pitchFamily="2" charset="-122"/>
              </a:rPr>
              <a:t>0X0066FDF4</a:t>
            </a:r>
          </a:p>
        </p:txBody>
      </p:sp>
      <p:sp>
        <p:nvSpPr>
          <p:cNvPr id="44041" name="Text Box 6"/>
          <p:cNvSpPr txBox="1">
            <a:spLocks noChangeArrowheads="1"/>
          </p:cNvSpPr>
          <p:nvPr/>
        </p:nvSpPr>
        <p:spPr bwMode="auto">
          <a:xfrm>
            <a:off x="4419600" y="4692650"/>
            <a:ext cx="19161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b</a:t>
            </a:r>
            <a:r>
              <a:rPr kumimoji="1" lang="en-US" altLang="zh-CN" sz="1600" b="0">
                <a:ea typeface="宋体" pitchFamily="2" charset="-122"/>
              </a:rPr>
              <a:t>   0X0066FDF0</a:t>
            </a:r>
          </a:p>
        </p:txBody>
      </p:sp>
      <p:grpSp>
        <p:nvGrpSpPr>
          <p:cNvPr id="44042" name="Group 7"/>
          <p:cNvGrpSpPr>
            <a:grpSpLocks/>
          </p:cNvGrpSpPr>
          <p:nvPr/>
        </p:nvGrpSpPr>
        <p:grpSpPr bwMode="auto">
          <a:xfrm>
            <a:off x="6354763" y="2133600"/>
            <a:ext cx="1951037" cy="4494213"/>
            <a:chOff x="4003" y="1344"/>
            <a:chExt cx="1229" cy="2831"/>
          </a:xfrm>
        </p:grpSpPr>
        <p:grpSp>
          <p:nvGrpSpPr>
            <p:cNvPr id="44054" name="Group 8"/>
            <p:cNvGrpSpPr>
              <a:grpSpLocks/>
            </p:cNvGrpSpPr>
            <p:nvPr/>
          </p:nvGrpSpPr>
          <p:grpSpPr bwMode="auto">
            <a:xfrm>
              <a:off x="4003" y="1344"/>
              <a:ext cx="1229" cy="2831"/>
              <a:chOff x="4003" y="1344"/>
              <a:chExt cx="1229" cy="2831"/>
            </a:xfrm>
          </p:grpSpPr>
          <p:sp>
            <p:nvSpPr>
              <p:cNvPr id="44056" name="AutoShape 9"/>
              <p:cNvSpPr>
                <a:spLocks noChangeArrowheads="1"/>
              </p:cNvSpPr>
              <p:nvPr/>
            </p:nvSpPr>
            <p:spPr bwMode="auto">
              <a:xfrm>
                <a:off x="4003" y="1344"/>
                <a:ext cx="1229" cy="2831"/>
              </a:xfrm>
              <a:prstGeom prst="wave">
                <a:avLst>
                  <a:gd name="adj1" fmla="val 4380"/>
                  <a:gd name="adj2" fmla="val 0"/>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44057" name="Line 10"/>
              <p:cNvSpPr>
                <a:spLocks noChangeShapeType="1"/>
              </p:cNvSpPr>
              <p:nvPr/>
            </p:nvSpPr>
            <p:spPr bwMode="auto">
              <a:xfrm>
                <a:off x="4003" y="161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8" name="Line 11"/>
              <p:cNvSpPr>
                <a:spLocks noChangeShapeType="1"/>
              </p:cNvSpPr>
              <p:nvPr/>
            </p:nvSpPr>
            <p:spPr bwMode="auto">
              <a:xfrm>
                <a:off x="4003" y="172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059" name="Group 12"/>
              <p:cNvGrpSpPr>
                <a:grpSpLocks/>
              </p:cNvGrpSpPr>
              <p:nvPr/>
            </p:nvGrpSpPr>
            <p:grpSpPr bwMode="auto">
              <a:xfrm>
                <a:off x="4157" y="1344"/>
                <a:ext cx="921" cy="2831"/>
                <a:chOff x="4157" y="1489"/>
                <a:chExt cx="921" cy="2303"/>
              </a:xfrm>
            </p:grpSpPr>
            <p:sp>
              <p:nvSpPr>
                <p:cNvPr id="44077" name="Line 13"/>
                <p:cNvSpPr>
                  <a:spLocks noChangeShapeType="1"/>
                </p:cNvSpPr>
                <p:nvPr/>
              </p:nvSpPr>
              <p:spPr bwMode="auto">
                <a:xfrm>
                  <a:off x="4157" y="1527"/>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8" name="Line 14"/>
                <p:cNvSpPr>
                  <a:spLocks noChangeShapeType="1"/>
                </p:cNvSpPr>
                <p:nvPr/>
              </p:nvSpPr>
              <p:spPr bwMode="auto">
                <a:xfrm>
                  <a:off x="4310" y="1489"/>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9" name="Line 15"/>
                <p:cNvSpPr>
                  <a:spLocks noChangeShapeType="1"/>
                </p:cNvSpPr>
                <p:nvPr/>
              </p:nvSpPr>
              <p:spPr bwMode="auto">
                <a:xfrm>
                  <a:off x="4464" y="1527"/>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80" name="Line 16"/>
                <p:cNvSpPr>
                  <a:spLocks noChangeShapeType="1"/>
                </p:cNvSpPr>
                <p:nvPr/>
              </p:nvSpPr>
              <p:spPr bwMode="auto">
                <a:xfrm>
                  <a:off x="4618" y="1604"/>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81" name="Line 17"/>
                <p:cNvSpPr>
                  <a:spLocks noChangeShapeType="1"/>
                </p:cNvSpPr>
                <p:nvPr/>
              </p:nvSpPr>
              <p:spPr bwMode="auto">
                <a:xfrm>
                  <a:off x="4771" y="1681"/>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82" name="Line 18"/>
                <p:cNvSpPr>
                  <a:spLocks noChangeShapeType="1"/>
                </p:cNvSpPr>
                <p:nvPr/>
              </p:nvSpPr>
              <p:spPr bwMode="auto">
                <a:xfrm>
                  <a:off x="4925" y="1719"/>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83" name="Line 19"/>
                <p:cNvSpPr>
                  <a:spLocks noChangeShapeType="1"/>
                </p:cNvSpPr>
                <p:nvPr/>
              </p:nvSpPr>
              <p:spPr bwMode="auto">
                <a:xfrm>
                  <a:off x="5078" y="1681"/>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060" name="Line 20"/>
              <p:cNvSpPr>
                <a:spLocks noChangeShapeType="1"/>
              </p:cNvSpPr>
              <p:nvPr/>
            </p:nvSpPr>
            <p:spPr bwMode="auto">
              <a:xfrm>
                <a:off x="4003" y="184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1" name="Line 21"/>
              <p:cNvSpPr>
                <a:spLocks noChangeShapeType="1"/>
              </p:cNvSpPr>
              <p:nvPr/>
            </p:nvSpPr>
            <p:spPr bwMode="auto">
              <a:xfrm>
                <a:off x="4003" y="195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2" name="Line 22"/>
              <p:cNvSpPr>
                <a:spLocks noChangeShapeType="1"/>
              </p:cNvSpPr>
              <p:nvPr/>
            </p:nvSpPr>
            <p:spPr bwMode="auto">
              <a:xfrm>
                <a:off x="4003" y="207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3" name="Line 23"/>
              <p:cNvSpPr>
                <a:spLocks noChangeShapeType="1"/>
              </p:cNvSpPr>
              <p:nvPr/>
            </p:nvSpPr>
            <p:spPr bwMode="auto">
              <a:xfrm>
                <a:off x="4003" y="218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4" name="Line 24"/>
              <p:cNvSpPr>
                <a:spLocks noChangeShapeType="1"/>
              </p:cNvSpPr>
              <p:nvPr/>
            </p:nvSpPr>
            <p:spPr bwMode="auto">
              <a:xfrm>
                <a:off x="4003" y="230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5" name="Line 25"/>
              <p:cNvSpPr>
                <a:spLocks noChangeShapeType="1"/>
              </p:cNvSpPr>
              <p:nvPr/>
            </p:nvSpPr>
            <p:spPr bwMode="auto">
              <a:xfrm>
                <a:off x="4003" y="2539"/>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6" name="Line 26"/>
              <p:cNvSpPr>
                <a:spLocks noChangeShapeType="1"/>
              </p:cNvSpPr>
              <p:nvPr/>
            </p:nvSpPr>
            <p:spPr bwMode="auto">
              <a:xfrm>
                <a:off x="4003" y="2879"/>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7" name="Line 27"/>
              <p:cNvSpPr>
                <a:spLocks noChangeShapeType="1"/>
              </p:cNvSpPr>
              <p:nvPr/>
            </p:nvSpPr>
            <p:spPr bwMode="auto">
              <a:xfrm>
                <a:off x="4003" y="299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8" name="Line 28"/>
              <p:cNvSpPr>
                <a:spLocks noChangeShapeType="1"/>
              </p:cNvSpPr>
              <p:nvPr/>
            </p:nvSpPr>
            <p:spPr bwMode="auto">
              <a:xfrm>
                <a:off x="4003" y="311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9" name="Line 29"/>
              <p:cNvSpPr>
                <a:spLocks noChangeShapeType="1"/>
              </p:cNvSpPr>
              <p:nvPr/>
            </p:nvSpPr>
            <p:spPr bwMode="auto">
              <a:xfrm>
                <a:off x="4003" y="3225"/>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0" name="Line 30"/>
              <p:cNvSpPr>
                <a:spLocks noChangeShapeType="1"/>
              </p:cNvSpPr>
              <p:nvPr/>
            </p:nvSpPr>
            <p:spPr bwMode="auto">
              <a:xfrm>
                <a:off x="4003" y="334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1" name="Line 31"/>
              <p:cNvSpPr>
                <a:spLocks noChangeShapeType="1"/>
              </p:cNvSpPr>
              <p:nvPr/>
            </p:nvSpPr>
            <p:spPr bwMode="auto">
              <a:xfrm>
                <a:off x="4003" y="3456"/>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2" name="Line 32"/>
              <p:cNvSpPr>
                <a:spLocks noChangeShapeType="1"/>
              </p:cNvSpPr>
              <p:nvPr/>
            </p:nvSpPr>
            <p:spPr bwMode="auto">
              <a:xfrm>
                <a:off x="4003" y="357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3" name="Line 33"/>
              <p:cNvSpPr>
                <a:spLocks noChangeShapeType="1"/>
              </p:cNvSpPr>
              <p:nvPr/>
            </p:nvSpPr>
            <p:spPr bwMode="auto">
              <a:xfrm>
                <a:off x="4003" y="3792"/>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4" name="Line 34"/>
              <p:cNvSpPr>
                <a:spLocks noChangeShapeType="1"/>
              </p:cNvSpPr>
              <p:nvPr/>
            </p:nvSpPr>
            <p:spPr bwMode="auto">
              <a:xfrm>
                <a:off x="4003" y="3677"/>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5" name="Line 35"/>
              <p:cNvSpPr>
                <a:spLocks noChangeShapeType="1"/>
              </p:cNvSpPr>
              <p:nvPr/>
            </p:nvSpPr>
            <p:spPr bwMode="auto">
              <a:xfrm>
                <a:off x="4003" y="3916"/>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6" name="Rectangle 36"/>
              <p:cNvSpPr>
                <a:spLocks noChangeArrowheads="1"/>
              </p:cNvSpPr>
              <p:nvPr/>
            </p:nvSpPr>
            <p:spPr bwMode="auto">
              <a:xfrm>
                <a:off x="4128" y="2640"/>
                <a:ext cx="1008" cy="192"/>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grpSp>
        <p:sp>
          <p:nvSpPr>
            <p:cNvPr id="44055" name="Line 37"/>
            <p:cNvSpPr>
              <a:spLocks noChangeShapeType="1"/>
            </p:cNvSpPr>
            <p:nvPr/>
          </p:nvSpPr>
          <p:spPr bwMode="auto">
            <a:xfrm>
              <a:off x="4003" y="241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043" name="Rectangle 38"/>
          <p:cNvSpPr>
            <a:spLocks noChangeArrowheads="1"/>
          </p:cNvSpPr>
          <p:nvPr/>
        </p:nvSpPr>
        <p:spPr bwMode="auto">
          <a:xfrm>
            <a:off x="6354763" y="4752975"/>
            <a:ext cx="1951037" cy="73025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44044" name="Rectangle 39"/>
          <p:cNvSpPr>
            <a:spLocks noChangeArrowheads="1"/>
          </p:cNvSpPr>
          <p:nvPr/>
        </p:nvSpPr>
        <p:spPr bwMode="auto">
          <a:xfrm>
            <a:off x="6354763" y="5486400"/>
            <a:ext cx="1951037" cy="730250"/>
          </a:xfrm>
          <a:prstGeom prst="rect">
            <a:avLst/>
          </a:prstGeom>
          <a:solidFill>
            <a:srgbClr val="FFFF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44045" name="Text Box 40"/>
          <p:cNvSpPr txBox="1">
            <a:spLocks noChangeArrowheads="1"/>
          </p:cNvSpPr>
          <p:nvPr/>
        </p:nvSpPr>
        <p:spPr bwMode="auto">
          <a:xfrm>
            <a:off x="1050925" y="1905000"/>
            <a:ext cx="2089150" cy="427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nSpc>
                <a:spcPct val="190000"/>
              </a:lnSpc>
            </a:pPr>
            <a:r>
              <a:rPr kumimoji="1" lang="zh-CN" altLang="en-US" sz="1800" i="1">
                <a:solidFill>
                  <a:srgbClr val="008000"/>
                </a:solidFill>
                <a:ea typeface="宋体" pitchFamily="2" charset="-122"/>
              </a:rPr>
              <a:t>例如：</a:t>
            </a:r>
          </a:p>
          <a:p>
            <a:pPr>
              <a:lnSpc>
                <a:spcPct val="190000"/>
              </a:lnSpc>
            </a:pPr>
            <a:r>
              <a:rPr kumimoji="1" lang="zh-CN" altLang="en-US" sz="1800">
                <a:ea typeface="宋体" pitchFamily="2" charset="-122"/>
              </a:rPr>
              <a:t>        </a:t>
            </a:r>
            <a:r>
              <a:rPr kumimoji="1" lang="en-US" altLang="zh-CN" sz="1800">
                <a:ea typeface="宋体" pitchFamily="2" charset="-122"/>
              </a:rPr>
              <a:t>int  a ,  b  ;</a:t>
            </a:r>
          </a:p>
          <a:p>
            <a:pPr>
              <a:lnSpc>
                <a:spcPct val="190000"/>
              </a:lnSpc>
            </a:pPr>
            <a:r>
              <a:rPr kumimoji="1" lang="en-US" altLang="zh-CN" sz="1800">
                <a:ea typeface="宋体" pitchFamily="2" charset="-122"/>
              </a:rPr>
              <a:t>        int  *p1 , *p2 ;</a:t>
            </a:r>
          </a:p>
          <a:p>
            <a:pPr>
              <a:lnSpc>
                <a:spcPct val="190000"/>
              </a:lnSpc>
            </a:pPr>
            <a:r>
              <a:rPr kumimoji="1" lang="en-US" altLang="zh-CN" sz="1800">
                <a:solidFill>
                  <a:srgbClr val="FFFFFF"/>
                </a:solidFill>
                <a:ea typeface="宋体" pitchFamily="2" charset="-122"/>
              </a:rPr>
              <a:t>        p1 = &amp;a ;</a:t>
            </a:r>
          </a:p>
          <a:p>
            <a:pPr>
              <a:lnSpc>
                <a:spcPct val="190000"/>
              </a:lnSpc>
            </a:pPr>
            <a:r>
              <a:rPr kumimoji="1" lang="en-US" altLang="zh-CN" sz="1800">
                <a:ea typeface="宋体" pitchFamily="2" charset="-122"/>
              </a:rPr>
              <a:t>        p2 = &amp;b ;</a:t>
            </a:r>
          </a:p>
          <a:p>
            <a:pPr>
              <a:lnSpc>
                <a:spcPct val="190000"/>
              </a:lnSpc>
            </a:pPr>
            <a:r>
              <a:rPr kumimoji="1" lang="en-US" altLang="zh-CN" sz="1800">
                <a:ea typeface="宋体" pitchFamily="2" charset="-122"/>
              </a:rPr>
              <a:t>        a = 10 ;</a:t>
            </a:r>
          </a:p>
          <a:p>
            <a:pPr>
              <a:lnSpc>
                <a:spcPct val="190000"/>
              </a:lnSpc>
            </a:pPr>
            <a:r>
              <a:rPr kumimoji="1" lang="en-US" altLang="zh-CN" sz="1800">
                <a:ea typeface="宋体" pitchFamily="2" charset="-122"/>
              </a:rPr>
              <a:t>        b = 20 ;</a:t>
            </a:r>
          </a:p>
          <a:p>
            <a:pPr>
              <a:lnSpc>
                <a:spcPct val="190000"/>
              </a:lnSpc>
            </a:pPr>
            <a:r>
              <a:rPr kumimoji="1" lang="en-US" altLang="zh-CN" sz="1800">
                <a:ea typeface="宋体" pitchFamily="2" charset="-122"/>
              </a:rPr>
              <a:t>        a = *p1 + *p2 ;</a:t>
            </a:r>
          </a:p>
        </p:txBody>
      </p:sp>
      <p:sp>
        <p:nvSpPr>
          <p:cNvPr id="44046" name="Text Box 41"/>
          <p:cNvSpPr txBox="1">
            <a:spLocks noChangeArrowheads="1"/>
          </p:cNvSpPr>
          <p:nvPr/>
        </p:nvSpPr>
        <p:spPr bwMode="auto">
          <a:xfrm>
            <a:off x="4267200" y="2514600"/>
            <a:ext cx="2079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t>
            </a:r>
            <a:r>
              <a:rPr kumimoji="1" lang="en-US" altLang="zh-CN" sz="1600">
                <a:solidFill>
                  <a:srgbClr val="CC3300"/>
                </a:solidFill>
                <a:ea typeface="宋体" pitchFamily="2" charset="-122"/>
              </a:rPr>
              <a:t>p2</a:t>
            </a:r>
            <a:r>
              <a:rPr kumimoji="1" lang="en-US" altLang="zh-CN" sz="1600" b="0">
                <a:ea typeface="宋体" pitchFamily="2" charset="-122"/>
              </a:rPr>
              <a:t>  0X0066FDE4</a:t>
            </a:r>
          </a:p>
        </p:txBody>
      </p:sp>
      <p:sp>
        <p:nvSpPr>
          <p:cNvPr id="44047" name="Text Box 42"/>
          <p:cNvSpPr txBox="1">
            <a:spLocks noChangeArrowheads="1"/>
          </p:cNvSpPr>
          <p:nvPr/>
        </p:nvSpPr>
        <p:spPr bwMode="auto">
          <a:xfrm>
            <a:off x="4267200" y="3244850"/>
            <a:ext cx="2079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t>
            </a:r>
            <a:r>
              <a:rPr kumimoji="1" lang="en-US" altLang="zh-CN" sz="1600">
                <a:solidFill>
                  <a:srgbClr val="CC3300"/>
                </a:solidFill>
                <a:ea typeface="宋体" pitchFamily="2" charset="-122"/>
              </a:rPr>
              <a:t>p1</a:t>
            </a:r>
            <a:r>
              <a:rPr kumimoji="1" lang="en-US" altLang="zh-CN" sz="1600" b="0">
                <a:ea typeface="宋体" pitchFamily="2" charset="-122"/>
              </a:rPr>
              <a:t>  0X0066FDE0</a:t>
            </a:r>
          </a:p>
        </p:txBody>
      </p:sp>
      <p:sp>
        <p:nvSpPr>
          <p:cNvPr id="44048" name="Rectangle 43"/>
          <p:cNvSpPr>
            <a:spLocks noChangeArrowheads="1"/>
          </p:cNvSpPr>
          <p:nvPr/>
        </p:nvSpPr>
        <p:spPr bwMode="auto">
          <a:xfrm>
            <a:off x="6354763" y="2554288"/>
            <a:ext cx="1951037" cy="730250"/>
          </a:xfrm>
          <a:prstGeom prst="rect">
            <a:avLst/>
          </a:prstGeom>
          <a:solidFill>
            <a:srgbClr val="FF99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b="0">
              <a:latin typeface="Times New Roman" pitchFamily="18" charset="0"/>
            </a:endParaRPr>
          </a:p>
        </p:txBody>
      </p:sp>
      <p:sp>
        <p:nvSpPr>
          <p:cNvPr id="44049" name="Rectangle 44"/>
          <p:cNvSpPr>
            <a:spLocks noChangeArrowheads="1"/>
          </p:cNvSpPr>
          <p:nvPr/>
        </p:nvSpPr>
        <p:spPr bwMode="auto">
          <a:xfrm>
            <a:off x="6354763" y="3292475"/>
            <a:ext cx="1951037" cy="730250"/>
          </a:xfrm>
          <a:prstGeom prst="rect">
            <a:avLst/>
          </a:prstGeom>
          <a:solidFill>
            <a:srgbClr val="FF9966">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44050" name="Text Box 45"/>
          <p:cNvSpPr txBox="1">
            <a:spLocks noChangeArrowheads="1"/>
          </p:cNvSpPr>
          <p:nvPr/>
        </p:nvSpPr>
        <p:spPr bwMode="auto">
          <a:xfrm>
            <a:off x="6667500" y="3505200"/>
            <a:ext cx="1333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solidFill>
                  <a:srgbClr val="CC3300"/>
                </a:solidFill>
                <a:ea typeface="宋体" pitchFamily="2" charset="-122"/>
              </a:rPr>
              <a:t>0X0066FDF4</a:t>
            </a:r>
          </a:p>
        </p:txBody>
      </p:sp>
      <p:sp>
        <p:nvSpPr>
          <p:cNvPr id="42030" name="Text Box 46"/>
          <p:cNvSpPr txBox="1">
            <a:spLocks noChangeArrowheads="1"/>
          </p:cNvSpPr>
          <p:nvPr/>
        </p:nvSpPr>
        <p:spPr bwMode="auto">
          <a:xfrm>
            <a:off x="4648200" y="5759450"/>
            <a:ext cx="488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zh-CN" altLang="en-US" sz="1600" i="1">
                <a:solidFill>
                  <a:srgbClr val="CC3300"/>
                </a:solidFill>
                <a:ea typeface="宋体" pitchFamily="2" charset="-122"/>
              </a:rPr>
              <a:t>*</a:t>
            </a:r>
            <a:r>
              <a:rPr kumimoji="1" lang="en-US" altLang="zh-CN" sz="1600" i="1">
                <a:solidFill>
                  <a:srgbClr val="CC3300"/>
                </a:solidFill>
                <a:ea typeface="宋体" pitchFamily="2" charset="-122"/>
              </a:rPr>
              <a:t>p1</a:t>
            </a:r>
          </a:p>
        </p:txBody>
      </p:sp>
      <p:sp>
        <p:nvSpPr>
          <p:cNvPr id="42031" name="AutoShape 47"/>
          <p:cNvSpPr>
            <a:spLocks/>
          </p:cNvSpPr>
          <p:nvPr/>
        </p:nvSpPr>
        <p:spPr bwMode="auto">
          <a:xfrm>
            <a:off x="2209800" y="4343400"/>
            <a:ext cx="2209800" cy="838200"/>
          </a:xfrm>
          <a:prstGeom prst="borderCallout2">
            <a:avLst>
              <a:gd name="adj1" fmla="val 13634"/>
              <a:gd name="adj2" fmla="val 103449"/>
              <a:gd name="adj3" fmla="val 13634"/>
              <a:gd name="adj4" fmla="val 149926"/>
              <a:gd name="adj5" fmla="val 170074"/>
              <a:gd name="adj6" fmla="val 202301"/>
            </a:avLst>
          </a:prstGeom>
          <a:solidFill>
            <a:srgbClr val="F5F6FD"/>
          </a:solidFill>
          <a:ln w="19050" cap="sq">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30000"/>
              </a:lnSpc>
            </a:pPr>
            <a:r>
              <a:rPr kumimoji="1" lang="zh-CN" altLang="en-US" sz="1800" i="1">
                <a:solidFill>
                  <a:srgbClr val="CC3300"/>
                </a:solidFill>
                <a:latin typeface="宋体" pitchFamily="2" charset="-122"/>
              </a:rPr>
              <a:t>*</a:t>
            </a:r>
            <a:r>
              <a:rPr kumimoji="1" lang="en-US" altLang="zh-CN" sz="1800" i="1">
                <a:solidFill>
                  <a:srgbClr val="CC3300"/>
                </a:solidFill>
                <a:latin typeface="宋体" pitchFamily="2" charset="-122"/>
              </a:rPr>
              <a:t>p1</a:t>
            </a:r>
          </a:p>
          <a:p>
            <a:pPr algn="ctr">
              <a:lnSpc>
                <a:spcPct val="130000"/>
              </a:lnSpc>
            </a:pPr>
            <a:r>
              <a:rPr kumimoji="1" lang="zh-CN" altLang="en-US" sz="1800">
                <a:latin typeface="宋体" pitchFamily="2" charset="-122"/>
              </a:rPr>
              <a:t>指针</a:t>
            </a:r>
            <a:r>
              <a:rPr kumimoji="1" lang="en-US" altLang="zh-CN" sz="1800">
                <a:latin typeface="宋体" pitchFamily="2" charset="-122"/>
              </a:rPr>
              <a:t>p1</a:t>
            </a:r>
            <a:r>
              <a:rPr kumimoji="1" lang="zh-CN" altLang="en-US" sz="1800">
                <a:latin typeface="宋体" pitchFamily="2" charset="-122"/>
              </a:rPr>
              <a:t>所指的对象</a:t>
            </a:r>
          </a:p>
        </p:txBody>
      </p:sp>
      <p:sp>
        <p:nvSpPr>
          <p:cNvPr id="42032" name="Line 48"/>
          <p:cNvSpPr>
            <a:spLocks noChangeShapeType="1"/>
          </p:cNvSpPr>
          <p:nvPr/>
        </p:nvSpPr>
        <p:spPr bwMode="auto">
          <a:xfrm flipH="1">
            <a:off x="5562600" y="3733800"/>
            <a:ext cx="1066800" cy="6858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标题 1"/>
          <p:cNvSpPr>
            <a:spLocks noGrp="1"/>
          </p:cNvSpPr>
          <p:nvPr>
            <p:ph type="title"/>
          </p:nvPr>
        </p:nvSpPr>
        <p:spPr>
          <a:xfrm>
            <a:off x="762000" y="188640"/>
            <a:ext cx="7010400" cy="685800"/>
          </a:xfrm>
        </p:spPr>
        <p:txBody>
          <a:bodyPr/>
          <a:lstStyle/>
          <a:p>
            <a:r>
              <a:rPr kumimoji="1" lang="zh-CN" altLang="en-US" sz="3600" b="1" dirty="0">
                <a:solidFill>
                  <a:srgbClr val="FF0000"/>
                </a:solidFill>
              </a:rPr>
              <a:t>指针变量与间址访问</a:t>
            </a:r>
            <a:endParaRPr lang="zh-CN" altLang="en-US" dirty="0"/>
          </a:p>
        </p:txBody>
      </p:sp>
    </p:spTree>
    <p:extLst>
      <p:ext uri="{BB962C8B-B14F-4D97-AF65-F5344CB8AC3E}">
        <p14:creationId xmlns:p14="http://schemas.microsoft.com/office/powerpoint/2010/main" val="13288377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2030"/>
                                        </p:tgtEl>
                                        <p:attrNameLst>
                                          <p:attrName>style.visibility</p:attrName>
                                        </p:attrNameLst>
                                      </p:cBhvr>
                                      <p:to>
                                        <p:strVal val="visible"/>
                                      </p:to>
                                    </p:set>
                                    <p:animEffect transition="in" filter="box(in)">
                                      <p:cBhvr>
                                        <p:cTn id="7" dur="500"/>
                                        <p:tgtEl>
                                          <p:spTgt spid="420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2" fill="hold" grpId="0" nodeType="clickEffect">
                                  <p:stCondLst>
                                    <p:cond delay="0"/>
                                  </p:stCondLst>
                                  <p:childTnLst>
                                    <p:set>
                                      <p:cBhvr>
                                        <p:cTn id="11" dur="1" fill="hold">
                                          <p:stCondLst>
                                            <p:cond delay="0"/>
                                          </p:stCondLst>
                                        </p:cTn>
                                        <p:tgtEl>
                                          <p:spTgt spid="42032"/>
                                        </p:tgtEl>
                                        <p:attrNameLst>
                                          <p:attrName>style.visibility</p:attrName>
                                        </p:attrNameLst>
                                      </p:cBhvr>
                                      <p:to>
                                        <p:strVal val="visible"/>
                                      </p:to>
                                    </p:set>
                                    <p:anim calcmode="lin" valueType="num">
                                      <p:cBhvr>
                                        <p:cTn id="12" dur="500" fill="hold"/>
                                        <p:tgtEl>
                                          <p:spTgt spid="42032"/>
                                        </p:tgtEl>
                                        <p:attrNameLst>
                                          <p:attrName>ppt_x</p:attrName>
                                        </p:attrNameLst>
                                      </p:cBhvr>
                                      <p:tavLst>
                                        <p:tav tm="0">
                                          <p:val>
                                            <p:strVal val="#ppt_x+#ppt_w/2"/>
                                          </p:val>
                                        </p:tav>
                                        <p:tav tm="100000">
                                          <p:val>
                                            <p:strVal val="#ppt_x"/>
                                          </p:val>
                                        </p:tav>
                                      </p:tavLst>
                                    </p:anim>
                                    <p:anim calcmode="lin" valueType="num">
                                      <p:cBhvr>
                                        <p:cTn id="13" dur="500" fill="hold"/>
                                        <p:tgtEl>
                                          <p:spTgt spid="42032"/>
                                        </p:tgtEl>
                                        <p:attrNameLst>
                                          <p:attrName>ppt_y</p:attrName>
                                        </p:attrNameLst>
                                      </p:cBhvr>
                                      <p:tavLst>
                                        <p:tav tm="0">
                                          <p:val>
                                            <p:strVal val="#ppt_y"/>
                                          </p:val>
                                        </p:tav>
                                        <p:tav tm="100000">
                                          <p:val>
                                            <p:strVal val="#ppt_y"/>
                                          </p:val>
                                        </p:tav>
                                      </p:tavLst>
                                    </p:anim>
                                    <p:anim calcmode="lin" valueType="num">
                                      <p:cBhvr>
                                        <p:cTn id="14" dur="500" fill="hold"/>
                                        <p:tgtEl>
                                          <p:spTgt spid="42032"/>
                                        </p:tgtEl>
                                        <p:attrNameLst>
                                          <p:attrName>ppt_w</p:attrName>
                                        </p:attrNameLst>
                                      </p:cBhvr>
                                      <p:tavLst>
                                        <p:tav tm="0">
                                          <p:val>
                                            <p:fltVal val="0"/>
                                          </p:val>
                                        </p:tav>
                                        <p:tav tm="100000">
                                          <p:val>
                                            <p:strVal val="#ppt_w"/>
                                          </p:val>
                                        </p:tav>
                                      </p:tavLst>
                                    </p:anim>
                                    <p:anim calcmode="lin" valueType="num">
                                      <p:cBhvr>
                                        <p:cTn id="15" dur="500" fill="hold"/>
                                        <p:tgtEl>
                                          <p:spTgt spid="42032"/>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42" fill="hold" grpId="0" nodeType="clickEffect">
                                  <p:stCondLst>
                                    <p:cond delay="0"/>
                                  </p:stCondLst>
                                  <p:childTnLst>
                                    <p:set>
                                      <p:cBhvr>
                                        <p:cTn id="19" dur="1" fill="hold">
                                          <p:stCondLst>
                                            <p:cond delay="0"/>
                                          </p:stCondLst>
                                        </p:cTn>
                                        <p:tgtEl>
                                          <p:spTgt spid="42031"/>
                                        </p:tgtEl>
                                        <p:attrNameLst>
                                          <p:attrName>style.visibility</p:attrName>
                                        </p:attrNameLst>
                                      </p:cBhvr>
                                      <p:to>
                                        <p:strVal val="visible"/>
                                      </p:to>
                                    </p:set>
                                    <p:animEffect transition="in" filter="barn(outHorizontal)">
                                      <p:cBhvr>
                                        <p:cTn id="20" dur="500"/>
                                        <p:tgtEl>
                                          <p:spTgt spid="42031"/>
                                        </p:tgtEl>
                                      </p:cBhvr>
                                    </p:animEffect>
                                  </p:childTnLst>
                                  <p:subTnLst>
                                    <p:set>
                                      <p:cBhvr override="childStyle">
                                        <p:cTn dur="1" fill="hold" display="0" masterRel="nextClick" afterEffect="1"/>
                                        <p:tgtEl>
                                          <p:spTgt spid="4203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30" grpId="0" autoUpdateAnimBg="0"/>
      <p:bldP spid="42031" grpId="0" animBg="1" autoUpdateAnimBg="0"/>
      <p:bldP spid="42032"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 name="日期占位符 3"/>
          <p:cNvSpPr>
            <a:spLocks noGrp="1"/>
          </p:cNvSpPr>
          <p:nvPr>
            <p:ph type="dt" sz="quarter" idx="10"/>
          </p:nvPr>
        </p:nvSpPr>
        <p:spPr/>
        <p:txBody>
          <a:bodyPr/>
          <a:lstStyle/>
          <a:p>
            <a:pPr>
              <a:defRPr/>
            </a:pPr>
            <a:fld id="{4A5F6CE3-BDE0-4EBD-A74C-946E9C3783D1}" type="datetime1">
              <a:rPr lang="zh-TW" altLang="en-US"/>
              <a:pPr>
                <a:defRPr/>
              </a:pPr>
              <a:t>2016/11/10</a:t>
            </a:fld>
            <a:endParaRPr lang="en-US" altLang="zh-TW"/>
          </a:p>
        </p:txBody>
      </p:sp>
      <p:sp>
        <p:nvSpPr>
          <p:cNvPr id="50" name="页脚占位符 4"/>
          <p:cNvSpPr>
            <a:spLocks noGrp="1"/>
          </p:cNvSpPr>
          <p:nvPr>
            <p:ph type="ftr" sz="quarter" idx="11"/>
          </p:nvPr>
        </p:nvSpPr>
        <p:spPr/>
        <p:txBody>
          <a:bodyPr/>
          <a:lstStyle/>
          <a:p>
            <a:pPr>
              <a:defRPr/>
            </a:pPr>
            <a:r>
              <a:rPr lang="zh-CN" altLang="en-US"/>
              <a:t>计算机基础教研室</a:t>
            </a:r>
            <a:endParaRPr lang="en-US" altLang="zh-CN"/>
          </a:p>
        </p:txBody>
      </p:sp>
      <p:sp>
        <p:nvSpPr>
          <p:cNvPr id="51" name="灯片编号占位符 5"/>
          <p:cNvSpPr>
            <a:spLocks noGrp="1"/>
          </p:cNvSpPr>
          <p:nvPr>
            <p:ph type="sldNum" sz="quarter" idx="12"/>
          </p:nvPr>
        </p:nvSpPr>
        <p:spPr/>
        <p:txBody>
          <a:bodyPr/>
          <a:lstStyle/>
          <a:p>
            <a:pPr>
              <a:defRPr/>
            </a:pPr>
            <a:fld id="{316CA0FB-63FF-49E9-9E4E-B3AF9B79C165}" type="slidenum">
              <a:rPr lang="zh-TW" altLang="en-US"/>
              <a:pPr>
                <a:defRPr/>
              </a:pPr>
              <a:t>43</a:t>
            </a:fld>
            <a:endParaRPr lang="en-US" altLang="zh-TW"/>
          </a:p>
        </p:txBody>
      </p:sp>
      <p:sp>
        <p:nvSpPr>
          <p:cNvPr id="45061" name="Rectangle 2"/>
          <p:cNvSpPr>
            <a:spLocks noChangeArrowheads="1"/>
          </p:cNvSpPr>
          <p:nvPr/>
        </p:nvSpPr>
        <p:spPr bwMode="auto">
          <a:xfrm>
            <a:off x="1371600" y="4151313"/>
            <a:ext cx="2057400" cy="381000"/>
          </a:xfrm>
          <a:prstGeom prst="rect">
            <a:avLst/>
          </a:prstGeom>
          <a:solidFill>
            <a:srgbClr val="3333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45063" name="Text Box 4"/>
          <p:cNvSpPr txBox="1">
            <a:spLocks noChangeArrowheads="1"/>
          </p:cNvSpPr>
          <p:nvPr/>
        </p:nvSpPr>
        <p:spPr bwMode="auto">
          <a:xfrm>
            <a:off x="696913" y="1158081"/>
            <a:ext cx="7315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nSpc>
                <a:spcPct val="160000"/>
              </a:lnSpc>
            </a:pPr>
            <a:r>
              <a:rPr kumimoji="1" lang="zh-CN" altLang="en-US" sz="2000" i="1" dirty="0">
                <a:solidFill>
                  <a:srgbClr val="3333FF"/>
                </a:solidFill>
                <a:ea typeface="宋体" pitchFamily="2" charset="-122"/>
              </a:rPr>
              <a:t>指针类型变量</a:t>
            </a:r>
            <a:r>
              <a:rPr kumimoji="1" lang="en-US" altLang="zh-CN" sz="2000" i="1" dirty="0">
                <a:ea typeface="宋体" pitchFamily="2" charset="-122"/>
              </a:rPr>
              <a:t>——</a:t>
            </a:r>
            <a:r>
              <a:rPr kumimoji="1" lang="zh-CN" altLang="en-US" sz="2000" dirty="0">
                <a:solidFill>
                  <a:srgbClr val="000000"/>
                </a:solidFill>
                <a:ea typeface="宋体" pitchFamily="2" charset="-122"/>
              </a:rPr>
              <a:t>能够存放对象地址的变量，简称“指针变量” </a:t>
            </a:r>
          </a:p>
        </p:txBody>
      </p:sp>
      <p:sp>
        <p:nvSpPr>
          <p:cNvPr id="45064" name="Text Box 5"/>
          <p:cNvSpPr txBox="1">
            <a:spLocks noChangeArrowheads="1"/>
          </p:cNvSpPr>
          <p:nvPr/>
        </p:nvSpPr>
        <p:spPr bwMode="auto">
          <a:xfrm>
            <a:off x="4419600" y="5454650"/>
            <a:ext cx="1905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a:t>
            </a:r>
            <a:r>
              <a:rPr kumimoji="1" lang="en-US" altLang="zh-CN" sz="1600" b="0">
                <a:ea typeface="宋体" pitchFamily="2" charset="-122"/>
              </a:rPr>
              <a:t>   0X0066FDF4</a:t>
            </a:r>
          </a:p>
        </p:txBody>
      </p:sp>
      <p:sp>
        <p:nvSpPr>
          <p:cNvPr id="45065" name="Text Box 6"/>
          <p:cNvSpPr txBox="1">
            <a:spLocks noChangeArrowheads="1"/>
          </p:cNvSpPr>
          <p:nvPr/>
        </p:nvSpPr>
        <p:spPr bwMode="auto">
          <a:xfrm>
            <a:off x="4419600" y="4692650"/>
            <a:ext cx="19161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b</a:t>
            </a:r>
            <a:r>
              <a:rPr kumimoji="1" lang="en-US" altLang="zh-CN" sz="1600" b="0">
                <a:ea typeface="宋体" pitchFamily="2" charset="-122"/>
              </a:rPr>
              <a:t>   </a:t>
            </a:r>
            <a:r>
              <a:rPr kumimoji="1" lang="en-US" altLang="zh-CN" sz="1600" b="0" i="1">
                <a:solidFill>
                  <a:srgbClr val="CC3300"/>
                </a:solidFill>
                <a:ea typeface="宋体" pitchFamily="2" charset="-122"/>
              </a:rPr>
              <a:t>0X0066FDF0</a:t>
            </a:r>
          </a:p>
        </p:txBody>
      </p:sp>
      <p:grpSp>
        <p:nvGrpSpPr>
          <p:cNvPr id="45066" name="Group 7"/>
          <p:cNvGrpSpPr>
            <a:grpSpLocks/>
          </p:cNvGrpSpPr>
          <p:nvPr/>
        </p:nvGrpSpPr>
        <p:grpSpPr bwMode="auto">
          <a:xfrm>
            <a:off x="6354763" y="2133600"/>
            <a:ext cx="1951037" cy="4494213"/>
            <a:chOff x="4003" y="1344"/>
            <a:chExt cx="1229" cy="2831"/>
          </a:xfrm>
        </p:grpSpPr>
        <p:grpSp>
          <p:nvGrpSpPr>
            <p:cNvPr id="45078" name="Group 8"/>
            <p:cNvGrpSpPr>
              <a:grpSpLocks/>
            </p:cNvGrpSpPr>
            <p:nvPr/>
          </p:nvGrpSpPr>
          <p:grpSpPr bwMode="auto">
            <a:xfrm>
              <a:off x="4003" y="1344"/>
              <a:ext cx="1229" cy="2831"/>
              <a:chOff x="4003" y="1344"/>
              <a:chExt cx="1229" cy="2831"/>
            </a:xfrm>
          </p:grpSpPr>
          <p:sp>
            <p:nvSpPr>
              <p:cNvPr id="45080" name="AutoShape 9"/>
              <p:cNvSpPr>
                <a:spLocks noChangeArrowheads="1"/>
              </p:cNvSpPr>
              <p:nvPr/>
            </p:nvSpPr>
            <p:spPr bwMode="auto">
              <a:xfrm>
                <a:off x="4003" y="1344"/>
                <a:ext cx="1229" cy="2831"/>
              </a:xfrm>
              <a:prstGeom prst="wave">
                <a:avLst>
                  <a:gd name="adj1" fmla="val 4380"/>
                  <a:gd name="adj2" fmla="val 0"/>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45081" name="Line 10"/>
              <p:cNvSpPr>
                <a:spLocks noChangeShapeType="1"/>
              </p:cNvSpPr>
              <p:nvPr/>
            </p:nvSpPr>
            <p:spPr bwMode="auto">
              <a:xfrm>
                <a:off x="4003" y="161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82" name="Line 11"/>
              <p:cNvSpPr>
                <a:spLocks noChangeShapeType="1"/>
              </p:cNvSpPr>
              <p:nvPr/>
            </p:nvSpPr>
            <p:spPr bwMode="auto">
              <a:xfrm>
                <a:off x="4003" y="172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5083" name="Group 12"/>
              <p:cNvGrpSpPr>
                <a:grpSpLocks/>
              </p:cNvGrpSpPr>
              <p:nvPr/>
            </p:nvGrpSpPr>
            <p:grpSpPr bwMode="auto">
              <a:xfrm>
                <a:off x="4157" y="1344"/>
                <a:ext cx="921" cy="2831"/>
                <a:chOff x="4157" y="1489"/>
                <a:chExt cx="921" cy="2303"/>
              </a:xfrm>
            </p:grpSpPr>
            <p:sp>
              <p:nvSpPr>
                <p:cNvPr id="45101" name="Line 13"/>
                <p:cNvSpPr>
                  <a:spLocks noChangeShapeType="1"/>
                </p:cNvSpPr>
                <p:nvPr/>
              </p:nvSpPr>
              <p:spPr bwMode="auto">
                <a:xfrm>
                  <a:off x="4157" y="1527"/>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02" name="Line 14"/>
                <p:cNvSpPr>
                  <a:spLocks noChangeShapeType="1"/>
                </p:cNvSpPr>
                <p:nvPr/>
              </p:nvSpPr>
              <p:spPr bwMode="auto">
                <a:xfrm>
                  <a:off x="4310" y="1489"/>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03" name="Line 15"/>
                <p:cNvSpPr>
                  <a:spLocks noChangeShapeType="1"/>
                </p:cNvSpPr>
                <p:nvPr/>
              </p:nvSpPr>
              <p:spPr bwMode="auto">
                <a:xfrm>
                  <a:off x="4464" y="1527"/>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04" name="Line 16"/>
                <p:cNvSpPr>
                  <a:spLocks noChangeShapeType="1"/>
                </p:cNvSpPr>
                <p:nvPr/>
              </p:nvSpPr>
              <p:spPr bwMode="auto">
                <a:xfrm>
                  <a:off x="4618" y="1604"/>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05" name="Line 17"/>
                <p:cNvSpPr>
                  <a:spLocks noChangeShapeType="1"/>
                </p:cNvSpPr>
                <p:nvPr/>
              </p:nvSpPr>
              <p:spPr bwMode="auto">
                <a:xfrm>
                  <a:off x="4771" y="1681"/>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06" name="Line 18"/>
                <p:cNvSpPr>
                  <a:spLocks noChangeShapeType="1"/>
                </p:cNvSpPr>
                <p:nvPr/>
              </p:nvSpPr>
              <p:spPr bwMode="auto">
                <a:xfrm>
                  <a:off x="4925" y="1719"/>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07" name="Line 19"/>
                <p:cNvSpPr>
                  <a:spLocks noChangeShapeType="1"/>
                </p:cNvSpPr>
                <p:nvPr/>
              </p:nvSpPr>
              <p:spPr bwMode="auto">
                <a:xfrm>
                  <a:off x="5078" y="1681"/>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5084" name="Line 20"/>
              <p:cNvSpPr>
                <a:spLocks noChangeShapeType="1"/>
              </p:cNvSpPr>
              <p:nvPr/>
            </p:nvSpPr>
            <p:spPr bwMode="auto">
              <a:xfrm>
                <a:off x="4003" y="184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85" name="Line 21"/>
              <p:cNvSpPr>
                <a:spLocks noChangeShapeType="1"/>
              </p:cNvSpPr>
              <p:nvPr/>
            </p:nvSpPr>
            <p:spPr bwMode="auto">
              <a:xfrm>
                <a:off x="4003" y="195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86" name="Line 22"/>
              <p:cNvSpPr>
                <a:spLocks noChangeShapeType="1"/>
              </p:cNvSpPr>
              <p:nvPr/>
            </p:nvSpPr>
            <p:spPr bwMode="auto">
              <a:xfrm>
                <a:off x="4003" y="207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87" name="Line 23"/>
              <p:cNvSpPr>
                <a:spLocks noChangeShapeType="1"/>
              </p:cNvSpPr>
              <p:nvPr/>
            </p:nvSpPr>
            <p:spPr bwMode="auto">
              <a:xfrm>
                <a:off x="4003" y="218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88" name="Line 24"/>
              <p:cNvSpPr>
                <a:spLocks noChangeShapeType="1"/>
              </p:cNvSpPr>
              <p:nvPr/>
            </p:nvSpPr>
            <p:spPr bwMode="auto">
              <a:xfrm>
                <a:off x="4003" y="230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89" name="Line 25"/>
              <p:cNvSpPr>
                <a:spLocks noChangeShapeType="1"/>
              </p:cNvSpPr>
              <p:nvPr/>
            </p:nvSpPr>
            <p:spPr bwMode="auto">
              <a:xfrm>
                <a:off x="4003" y="2539"/>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0" name="Line 26"/>
              <p:cNvSpPr>
                <a:spLocks noChangeShapeType="1"/>
              </p:cNvSpPr>
              <p:nvPr/>
            </p:nvSpPr>
            <p:spPr bwMode="auto">
              <a:xfrm>
                <a:off x="4003" y="2879"/>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1" name="Line 27"/>
              <p:cNvSpPr>
                <a:spLocks noChangeShapeType="1"/>
              </p:cNvSpPr>
              <p:nvPr/>
            </p:nvSpPr>
            <p:spPr bwMode="auto">
              <a:xfrm>
                <a:off x="4003" y="299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2" name="Line 28"/>
              <p:cNvSpPr>
                <a:spLocks noChangeShapeType="1"/>
              </p:cNvSpPr>
              <p:nvPr/>
            </p:nvSpPr>
            <p:spPr bwMode="auto">
              <a:xfrm>
                <a:off x="4003" y="311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3" name="Line 29"/>
              <p:cNvSpPr>
                <a:spLocks noChangeShapeType="1"/>
              </p:cNvSpPr>
              <p:nvPr/>
            </p:nvSpPr>
            <p:spPr bwMode="auto">
              <a:xfrm>
                <a:off x="4003" y="3225"/>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4" name="Line 30"/>
              <p:cNvSpPr>
                <a:spLocks noChangeShapeType="1"/>
              </p:cNvSpPr>
              <p:nvPr/>
            </p:nvSpPr>
            <p:spPr bwMode="auto">
              <a:xfrm>
                <a:off x="4003" y="334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5" name="Line 31"/>
              <p:cNvSpPr>
                <a:spLocks noChangeShapeType="1"/>
              </p:cNvSpPr>
              <p:nvPr/>
            </p:nvSpPr>
            <p:spPr bwMode="auto">
              <a:xfrm>
                <a:off x="4003" y="3456"/>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6" name="Line 32"/>
              <p:cNvSpPr>
                <a:spLocks noChangeShapeType="1"/>
              </p:cNvSpPr>
              <p:nvPr/>
            </p:nvSpPr>
            <p:spPr bwMode="auto">
              <a:xfrm>
                <a:off x="4003" y="357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7" name="Line 33"/>
              <p:cNvSpPr>
                <a:spLocks noChangeShapeType="1"/>
              </p:cNvSpPr>
              <p:nvPr/>
            </p:nvSpPr>
            <p:spPr bwMode="auto">
              <a:xfrm>
                <a:off x="4003" y="3792"/>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8" name="Line 34"/>
              <p:cNvSpPr>
                <a:spLocks noChangeShapeType="1"/>
              </p:cNvSpPr>
              <p:nvPr/>
            </p:nvSpPr>
            <p:spPr bwMode="auto">
              <a:xfrm>
                <a:off x="4003" y="3677"/>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9" name="Line 35"/>
              <p:cNvSpPr>
                <a:spLocks noChangeShapeType="1"/>
              </p:cNvSpPr>
              <p:nvPr/>
            </p:nvSpPr>
            <p:spPr bwMode="auto">
              <a:xfrm>
                <a:off x="4003" y="3916"/>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00" name="Rectangle 36"/>
              <p:cNvSpPr>
                <a:spLocks noChangeArrowheads="1"/>
              </p:cNvSpPr>
              <p:nvPr/>
            </p:nvSpPr>
            <p:spPr bwMode="auto">
              <a:xfrm>
                <a:off x="4128" y="2640"/>
                <a:ext cx="1008" cy="192"/>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grpSp>
        <p:sp>
          <p:nvSpPr>
            <p:cNvPr id="45079" name="Line 37"/>
            <p:cNvSpPr>
              <a:spLocks noChangeShapeType="1"/>
            </p:cNvSpPr>
            <p:nvPr/>
          </p:nvSpPr>
          <p:spPr bwMode="auto">
            <a:xfrm>
              <a:off x="4003" y="241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5067" name="Rectangle 38"/>
          <p:cNvSpPr>
            <a:spLocks noChangeArrowheads="1"/>
          </p:cNvSpPr>
          <p:nvPr/>
        </p:nvSpPr>
        <p:spPr bwMode="auto">
          <a:xfrm>
            <a:off x="6354763" y="4752975"/>
            <a:ext cx="1951037" cy="73025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45068" name="Rectangle 39"/>
          <p:cNvSpPr>
            <a:spLocks noChangeArrowheads="1"/>
          </p:cNvSpPr>
          <p:nvPr/>
        </p:nvSpPr>
        <p:spPr bwMode="auto">
          <a:xfrm>
            <a:off x="6354763" y="5486400"/>
            <a:ext cx="1951037" cy="730250"/>
          </a:xfrm>
          <a:prstGeom prst="rect">
            <a:avLst/>
          </a:prstGeom>
          <a:solidFill>
            <a:srgbClr val="FFFF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45069" name="Text Box 40"/>
          <p:cNvSpPr txBox="1">
            <a:spLocks noChangeArrowheads="1"/>
          </p:cNvSpPr>
          <p:nvPr/>
        </p:nvSpPr>
        <p:spPr bwMode="auto">
          <a:xfrm>
            <a:off x="1050925" y="1905000"/>
            <a:ext cx="2089150" cy="427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nSpc>
                <a:spcPct val="190000"/>
              </a:lnSpc>
            </a:pPr>
            <a:r>
              <a:rPr kumimoji="1" lang="zh-CN" altLang="en-US" sz="1800" i="1">
                <a:solidFill>
                  <a:srgbClr val="008000"/>
                </a:solidFill>
                <a:ea typeface="宋体" pitchFamily="2" charset="-122"/>
              </a:rPr>
              <a:t>例如：</a:t>
            </a:r>
          </a:p>
          <a:p>
            <a:pPr>
              <a:lnSpc>
                <a:spcPct val="190000"/>
              </a:lnSpc>
            </a:pPr>
            <a:r>
              <a:rPr kumimoji="1" lang="zh-CN" altLang="en-US" sz="1800">
                <a:ea typeface="宋体" pitchFamily="2" charset="-122"/>
              </a:rPr>
              <a:t>        </a:t>
            </a:r>
            <a:r>
              <a:rPr kumimoji="1" lang="en-US" altLang="zh-CN" sz="1800">
                <a:ea typeface="宋体" pitchFamily="2" charset="-122"/>
              </a:rPr>
              <a:t>int  a ,  b  ;</a:t>
            </a:r>
          </a:p>
          <a:p>
            <a:pPr>
              <a:lnSpc>
                <a:spcPct val="190000"/>
              </a:lnSpc>
            </a:pPr>
            <a:r>
              <a:rPr kumimoji="1" lang="en-US" altLang="zh-CN" sz="1800">
                <a:ea typeface="宋体" pitchFamily="2" charset="-122"/>
              </a:rPr>
              <a:t>        int  *p1 , *p2 ;</a:t>
            </a:r>
          </a:p>
          <a:p>
            <a:pPr>
              <a:lnSpc>
                <a:spcPct val="190000"/>
              </a:lnSpc>
            </a:pPr>
            <a:r>
              <a:rPr kumimoji="1" lang="en-US" altLang="zh-CN" sz="1800">
                <a:ea typeface="宋体" pitchFamily="2" charset="-122"/>
              </a:rPr>
              <a:t>        p1 = &amp;a ;</a:t>
            </a:r>
          </a:p>
          <a:p>
            <a:pPr>
              <a:lnSpc>
                <a:spcPct val="190000"/>
              </a:lnSpc>
            </a:pPr>
            <a:r>
              <a:rPr kumimoji="1" lang="en-US" altLang="zh-CN" sz="1800">
                <a:ea typeface="宋体" pitchFamily="2" charset="-122"/>
              </a:rPr>
              <a:t>        </a:t>
            </a:r>
            <a:r>
              <a:rPr kumimoji="1" lang="en-US" altLang="zh-CN" sz="1800">
                <a:solidFill>
                  <a:srgbClr val="FFFFFF"/>
                </a:solidFill>
                <a:ea typeface="宋体" pitchFamily="2" charset="-122"/>
              </a:rPr>
              <a:t>p2 = &amp;b ;</a:t>
            </a:r>
            <a:endParaRPr kumimoji="1" lang="en-US" altLang="zh-CN" sz="1800">
              <a:ea typeface="宋体" pitchFamily="2" charset="-122"/>
            </a:endParaRPr>
          </a:p>
          <a:p>
            <a:pPr>
              <a:lnSpc>
                <a:spcPct val="190000"/>
              </a:lnSpc>
            </a:pPr>
            <a:r>
              <a:rPr kumimoji="1" lang="en-US" altLang="zh-CN" sz="1800">
                <a:ea typeface="宋体" pitchFamily="2" charset="-122"/>
              </a:rPr>
              <a:t>        a = 10 ;</a:t>
            </a:r>
          </a:p>
          <a:p>
            <a:pPr>
              <a:lnSpc>
                <a:spcPct val="190000"/>
              </a:lnSpc>
            </a:pPr>
            <a:r>
              <a:rPr kumimoji="1" lang="en-US" altLang="zh-CN" sz="1800">
                <a:ea typeface="宋体" pitchFamily="2" charset="-122"/>
              </a:rPr>
              <a:t>        b = 20 ; </a:t>
            </a:r>
          </a:p>
          <a:p>
            <a:pPr>
              <a:lnSpc>
                <a:spcPct val="190000"/>
              </a:lnSpc>
            </a:pPr>
            <a:r>
              <a:rPr kumimoji="1" lang="en-US" altLang="zh-CN" sz="1800">
                <a:ea typeface="宋体" pitchFamily="2" charset="-122"/>
              </a:rPr>
              <a:t>        a = *p1 + *p2 ;</a:t>
            </a:r>
          </a:p>
        </p:txBody>
      </p:sp>
      <p:sp>
        <p:nvSpPr>
          <p:cNvPr id="45070" name="Text Box 41"/>
          <p:cNvSpPr txBox="1">
            <a:spLocks noChangeArrowheads="1"/>
          </p:cNvSpPr>
          <p:nvPr/>
        </p:nvSpPr>
        <p:spPr bwMode="auto">
          <a:xfrm>
            <a:off x="4267200" y="2514600"/>
            <a:ext cx="2079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t>
            </a:r>
            <a:r>
              <a:rPr kumimoji="1" lang="en-US" altLang="zh-CN" sz="1600">
                <a:solidFill>
                  <a:srgbClr val="CC3300"/>
                </a:solidFill>
                <a:ea typeface="宋体" pitchFamily="2" charset="-122"/>
              </a:rPr>
              <a:t>p2</a:t>
            </a:r>
            <a:r>
              <a:rPr kumimoji="1" lang="en-US" altLang="zh-CN" sz="1600" b="0">
                <a:ea typeface="宋体" pitchFamily="2" charset="-122"/>
              </a:rPr>
              <a:t>  0X0066FDE4</a:t>
            </a:r>
          </a:p>
        </p:txBody>
      </p:sp>
      <p:sp>
        <p:nvSpPr>
          <p:cNvPr id="45071" name="Text Box 42"/>
          <p:cNvSpPr txBox="1">
            <a:spLocks noChangeArrowheads="1"/>
          </p:cNvSpPr>
          <p:nvPr/>
        </p:nvSpPr>
        <p:spPr bwMode="auto">
          <a:xfrm>
            <a:off x="4267200" y="3244850"/>
            <a:ext cx="2079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t>
            </a:r>
            <a:r>
              <a:rPr kumimoji="1" lang="en-US" altLang="zh-CN" sz="1600">
                <a:solidFill>
                  <a:srgbClr val="CC3300"/>
                </a:solidFill>
                <a:ea typeface="宋体" pitchFamily="2" charset="-122"/>
              </a:rPr>
              <a:t>p1</a:t>
            </a:r>
            <a:r>
              <a:rPr kumimoji="1" lang="en-US" altLang="zh-CN" sz="1600" b="0">
                <a:ea typeface="宋体" pitchFamily="2" charset="-122"/>
              </a:rPr>
              <a:t>  0X0066FDE0</a:t>
            </a:r>
          </a:p>
        </p:txBody>
      </p:sp>
      <p:sp>
        <p:nvSpPr>
          <p:cNvPr id="45072" name="Rectangle 43"/>
          <p:cNvSpPr>
            <a:spLocks noChangeArrowheads="1"/>
          </p:cNvSpPr>
          <p:nvPr/>
        </p:nvSpPr>
        <p:spPr bwMode="auto">
          <a:xfrm>
            <a:off x="6354763" y="2554288"/>
            <a:ext cx="1951037" cy="730250"/>
          </a:xfrm>
          <a:prstGeom prst="rect">
            <a:avLst/>
          </a:prstGeom>
          <a:solidFill>
            <a:srgbClr val="FF99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b="0">
              <a:latin typeface="Times New Roman" pitchFamily="18" charset="0"/>
            </a:endParaRPr>
          </a:p>
        </p:txBody>
      </p:sp>
      <p:sp>
        <p:nvSpPr>
          <p:cNvPr id="45073" name="Rectangle 44"/>
          <p:cNvSpPr>
            <a:spLocks noChangeArrowheads="1"/>
          </p:cNvSpPr>
          <p:nvPr/>
        </p:nvSpPr>
        <p:spPr bwMode="auto">
          <a:xfrm>
            <a:off x="6354763" y="3292475"/>
            <a:ext cx="1951037" cy="730250"/>
          </a:xfrm>
          <a:prstGeom prst="rect">
            <a:avLst/>
          </a:prstGeom>
          <a:solidFill>
            <a:srgbClr val="FF9966">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45074" name="Text Box 45"/>
          <p:cNvSpPr txBox="1">
            <a:spLocks noChangeArrowheads="1"/>
          </p:cNvSpPr>
          <p:nvPr/>
        </p:nvSpPr>
        <p:spPr bwMode="auto">
          <a:xfrm>
            <a:off x="6667500" y="3505200"/>
            <a:ext cx="1333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solidFill>
                  <a:srgbClr val="CC3300"/>
                </a:solidFill>
                <a:ea typeface="宋体" pitchFamily="2" charset="-122"/>
              </a:rPr>
              <a:t>0X0066FDF4</a:t>
            </a:r>
          </a:p>
        </p:txBody>
      </p:sp>
      <p:sp>
        <p:nvSpPr>
          <p:cNvPr id="43054" name="Text Box 46"/>
          <p:cNvSpPr txBox="1">
            <a:spLocks noChangeArrowheads="1"/>
          </p:cNvSpPr>
          <p:nvPr/>
        </p:nvSpPr>
        <p:spPr bwMode="auto">
          <a:xfrm>
            <a:off x="6667500" y="2743200"/>
            <a:ext cx="1344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i="1">
                <a:solidFill>
                  <a:srgbClr val="CC3300"/>
                </a:solidFill>
                <a:ea typeface="宋体" pitchFamily="2" charset="-122"/>
              </a:rPr>
              <a:t>0X0066FDF0</a:t>
            </a:r>
          </a:p>
        </p:txBody>
      </p:sp>
      <p:sp>
        <p:nvSpPr>
          <p:cNvPr id="43055" name="Freeform 47"/>
          <p:cNvSpPr>
            <a:spLocks/>
          </p:cNvSpPr>
          <p:nvPr/>
        </p:nvSpPr>
        <p:spPr bwMode="auto">
          <a:xfrm>
            <a:off x="5346700" y="2895600"/>
            <a:ext cx="1206500" cy="1828800"/>
          </a:xfrm>
          <a:custGeom>
            <a:avLst/>
            <a:gdLst>
              <a:gd name="T0" fmla="*/ 2147483647 w 760"/>
              <a:gd name="T1" fmla="*/ 2147483647 h 1152"/>
              <a:gd name="T2" fmla="*/ 2147483647 w 760"/>
              <a:gd name="T3" fmla="*/ 2147483647 h 1152"/>
              <a:gd name="T4" fmla="*/ 2147483647 w 760"/>
              <a:gd name="T5" fmla="*/ 0 h 1152"/>
              <a:gd name="T6" fmla="*/ 0 60000 65536"/>
              <a:gd name="T7" fmla="*/ 0 60000 65536"/>
              <a:gd name="T8" fmla="*/ 0 60000 65536"/>
            </a:gdLst>
            <a:ahLst/>
            <a:cxnLst>
              <a:cxn ang="T6">
                <a:pos x="T0" y="T1"/>
              </a:cxn>
              <a:cxn ang="T7">
                <a:pos x="T2" y="T3"/>
              </a:cxn>
              <a:cxn ang="T8">
                <a:pos x="T4" y="T5"/>
              </a:cxn>
            </a:cxnLst>
            <a:rect l="0" t="0" r="r" b="b"/>
            <a:pathLst>
              <a:path w="760" h="1152">
                <a:moveTo>
                  <a:pt x="232" y="1152"/>
                </a:moveTo>
                <a:cubicBezTo>
                  <a:pt x="116" y="840"/>
                  <a:pt x="0" y="528"/>
                  <a:pt x="88" y="336"/>
                </a:cubicBezTo>
                <a:cubicBezTo>
                  <a:pt x="176" y="144"/>
                  <a:pt x="468" y="72"/>
                  <a:pt x="760" y="0"/>
                </a:cubicBezTo>
              </a:path>
            </a:pathLst>
          </a:custGeom>
          <a:noFill/>
          <a:ln w="19050" cap="flat" cmpd="sng">
            <a:solidFill>
              <a:srgbClr val="FF0000"/>
            </a:solidFill>
            <a:prstDash val="dash"/>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7" name="Text Box 48"/>
          <p:cNvSpPr txBox="1">
            <a:spLocks noChangeArrowheads="1"/>
          </p:cNvSpPr>
          <p:nvPr/>
        </p:nvSpPr>
        <p:spPr bwMode="auto">
          <a:xfrm>
            <a:off x="4648200" y="5759450"/>
            <a:ext cx="488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zh-CN" altLang="en-US" sz="1600" i="1">
                <a:solidFill>
                  <a:srgbClr val="CC3300"/>
                </a:solidFill>
                <a:ea typeface="宋体" pitchFamily="2" charset="-122"/>
              </a:rPr>
              <a:t>*</a:t>
            </a:r>
            <a:r>
              <a:rPr kumimoji="1" lang="en-US" altLang="zh-CN" sz="1600" i="1">
                <a:solidFill>
                  <a:srgbClr val="CC3300"/>
                </a:solidFill>
                <a:ea typeface="宋体" pitchFamily="2" charset="-122"/>
              </a:rPr>
              <a:t>p1</a:t>
            </a:r>
          </a:p>
        </p:txBody>
      </p:sp>
      <p:sp>
        <p:nvSpPr>
          <p:cNvPr id="2" name="标题 1"/>
          <p:cNvSpPr>
            <a:spLocks noGrp="1"/>
          </p:cNvSpPr>
          <p:nvPr>
            <p:ph type="title"/>
          </p:nvPr>
        </p:nvSpPr>
        <p:spPr>
          <a:xfrm>
            <a:off x="808038" y="150912"/>
            <a:ext cx="7010400" cy="685800"/>
          </a:xfrm>
        </p:spPr>
        <p:txBody>
          <a:bodyPr/>
          <a:lstStyle/>
          <a:p>
            <a:r>
              <a:rPr kumimoji="1" lang="zh-CN" altLang="en-US" sz="3600" b="1" dirty="0">
                <a:solidFill>
                  <a:srgbClr val="FF0000"/>
                </a:solidFill>
              </a:rPr>
              <a:t>指针变量与间址访问</a:t>
            </a:r>
            <a:endParaRPr lang="zh-CN" altLang="en-US" dirty="0"/>
          </a:p>
        </p:txBody>
      </p:sp>
    </p:spTree>
    <p:extLst>
      <p:ext uri="{BB962C8B-B14F-4D97-AF65-F5344CB8AC3E}">
        <p14:creationId xmlns:p14="http://schemas.microsoft.com/office/powerpoint/2010/main" val="34971773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43055"/>
                                        </p:tgtEl>
                                        <p:attrNameLst>
                                          <p:attrName>style.visibility</p:attrName>
                                        </p:attrNameLst>
                                      </p:cBhvr>
                                      <p:to>
                                        <p:strVal val="visible"/>
                                      </p:to>
                                    </p:set>
                                    <p:anim calcmode="lin" valueType="num">
                                      <p:cBhvr>
                                        <p:cTn id="7" dur="500" fill="hold"/>
                                        <p:tgtEl>
                                          <p:spTgt spid="43055"/>
                                        </p:tgtEl>
                                        <p:attrNameLst>
                                          <p:attrName>ppt_x</p:attrName>
                                        </p:attrNameLst>
                                      </p:cBhvr>
                                      <p:tavLst>
                                        <p:tav tm="0">
                                          <p:val>
                                            <p:strVal val="#ppt_x"/>
                                          </p:val>
                                        </p:tav>
                                        <p:tav tm="100000">
                                          <p:val>
                                            <p:strVal val="#ppt_x"/>
                                          </p:val>
                                        </p:tav>
                                      </p:tavLst>
                                    </p:anim>
                                    <p:anim calcmode="lin" valueType="num">
                                      <p:cBhvr>
                                        <p:cTn id="8" dur="500" fill="hold"/>
                                        <p:tgtEl>
                                          <p:spTgt spid="43055"/>
                                        </p:tgtEl>
                                        <p:attrNameLst>
                                          <p:attrName>ppt_y</p:attrName>
                                        </p:attrNameLst>
                                      </p:cBhvr>
                                      <p:tavLst>
                                        <p:tav tm="0">
                                          <p:val>
                                            <p:strVal val="#ppt_y+#ppt_h/2"/>
                                          </p:val>
                                        </p:tav>
                                        <p:tav tm="100000">
                                          <p:val>
                                            <p:strVal val="#ppt_y"/>
                                          </p:val>
                                        </p:tav>
                                      </p:tavLst>
                                    </p:anim>
                                    <p:anim calcmode="lin" valueType="num">
                                      <p:cBhvr>
                                        <p:cTn id="9" dur="500" fill="hold"/>
                                        <p:tgtEl>
                                          <p:spTgt spid="43055"/>
                                        </p:tgtEl>
                                        <p:attrNameLst>
                                          <p:attrName>ppt_w</p:attrName>
                                        </p:attrNameLst>
                                      </p:cBhvr>
                                      <p:tavLst>
                                        <p:tav tm="0">
                                          <p:val>
                                            <p:strVal val="#ppt_w"/>
                                          </p:val>
                                        </p:tav>
                                        <p:tav tm="100000">
                                          <p:val>
                                            <p:strVal val="#ppt_w"/>
                                          </p:val>
                                        </p:tav>
                                      </p:tavLst>
                                    </p:anim>
                                    <p:anim calcmode="lin" valueType="num">
                                      <p:cBhvr>
                                        <p:cTn id="10" dur="500" fill="hold"/>
                                        <p:tgtEl>
                                          <p:spTgt spid="43055"/>
                                        </p:tgtEl>
                                        <p:attrNameLst>
                                          <p:attrName>ppt_h</p:attrName>
                                        </p:attrNameLst>
                                      </p:cBhvr>
                                      <p:tavLst>
                                        <p:tav tm="0">
                                          <p:val>
                                            <p:fltVal val="0"/>
                                          </p:val>
                                        </p:tav>
                                        <p:tav tm="100000">
                                          <p:val>
                                            <p:strVal val="#ppt_h"/>
                                          </p:val>
                                        </p:tav>
                                      </p:tavLst>
                                    </p:anim>
                                  </p:childTnLst>
                                </p:cTn>
                              </p:par>
                            </p:childTnLst>
                          </p:cTn>
                        </p:par>
                        <p:par>
                          <p:cTn id="11" fill="hold" nodeType="afterGroup">
                            <p:stCondLst>
                              <p:cond delay="500"/>
                            </p:stCondLst>
                            <p:childTnLst>
                              <p:par>
                                <p:cTn id="12" presetID="5" presetClass="entr" presetSubtype="10" fill="hold" grpId="0" nodeType="afterEffect">
                                  <p:stCondLst>
                                    <p:cond delay="1000"/>
                                  </p:stCondLst>
                                  <p:childTnLst>
                                    <p:set>
                                      <p:cBhvr>
                                        <p:cTn id="13" dur="1" fill="hold">
                                          <p:stCondLst>
                                            <p:cond delay="0"/>
                                          </p:stCondLst>
                                        </p:cTn>
                                        <p:tgtEl>
                                          <p:spTgt spid="43054"/>
                                        </p:tgtEl>
                                        <p:attrNameLst>
                                          <p:attrName>style.visibility</p:attrName>
                                        </p:attrNameLst>
                                      </p:cBhvr>
                                      <p:to>
                                        <p:strVal val="visible"/>
                                      </p:to>
                                    </p:set>
                                    <p:animEffect transition="in" filter="checkerboard(across)">
                                      <p:cBhvr>
                                        <p:cTn id="14" dur="500"/>
                                        <p:tgtEl>
                                          <p:spTgt spid="43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54" grpId="0" autoUpdateAnimBg="0"/>
      <p:bldP spid="43055"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 name="日期占位符 3"/>
          <p:cNvSpPr>
            <a:spLocks noGrp="1"/>
          </p:cNvSpPr>
          <p:nvPr>
            <p:ph type="dt" sz="quarter" idx="10"/>
          </p:nvPr>
        </p:nvSpPr>
        <p:spPr/>
        <p:txBody>
          <a:bodyPr/>
          <a:lstStyle/>
          <a:p>
            <a:pPr>
              <a:defRPr/>
            </a:pPr>
            <a:fld id="{72D36E40-911B-48BD-928E-DEABED0D4993}" type="datetime1">
              <a:rPr lang="zh-TW" altLang="en-US"/>
              <a:pPr>
                <a:defRPr/>
              </a:pPr>
              <a:t>2016/11/10</a:t>
            </a:fld>
            <a:endParaRPr lang="en-US" altLang="zh-TW"/>
          </a:p>
        </p:txBody>
      </p:sp>
      <p:sp>
        <p:nvSpPr>
          <p:cNvPr id="52" name="页脚占位符 4"/>
          <p:cNvSpPr>
            <a:spLocks noGrp="1"/>
          </p:cNvSpPr>
          <p:nvPr>
            <p:ph type="ftr" sz="quarter" idx="11"/>
          </p:nvPr>
        </p:nvSpPr>
        <p:spPr/>
        <p:txBody>
          <a:bodyPr/>
          <a:lstStyle/>
          <a:p>
            <a:pPr>
              <a:defRPr/>
            </a:pPr>
            <a:r>
              <a:rPr lang="zh-CN" altLang="en-US"/>
              <a:t>计算机基础教研室</a:t>
            </a:r>
            <a:endParaRPr lang="en-US" altLang="zh-CN"/>
          </a:p>
        </p:txBody>
      </p:sp>
      <p:sp>
        <p:nvSpPr>
          <p:cNvPr id="53" name="灯片编号占位符 5"/>
          <p:cNvSpPr>
            <a:spLocks noGrp="1"/>
          </p:cNvSpPr>
          <p:nvPr>
            <p:ph type="sldNum" sz="quarter" idx="12"/>
          </p:nvPr>
        </p:nvSpPr>
        <p:spPr/>
        <p:txBody>
          <a:bodyPr/>
          <a:lstStyle/>
          <a:p>
            <a:pPr>
              <a:defRPr/>
            </a:pPr>
            <a:fld id="{98F55139-6E93-43BC-A904-8FE7E6C304C5}" type="slidenum">
              <a:rPr lang="zh-TW" altLang="en-US"/>
              <a:pPr>
                <a:defRPr/>
              </a:pPr>
              <a:t>44</a:t>
            </a:fld>
            <a:endParaRPr lang="en-US" altLang="zh-TW"/>
          </a:p>
        </p:txBody>
      </p:sp>
      <p:sp>
        <p:nvSpPr>
          <p:cNvPr id="46085" name="Rectangle 2"/>
          <p:cNvSpPr>
            <a:spLocks noChangeArrowheads="1"/>
          </p:cNvSpPr>
          <p:nvPr/>
        </p:nvSpPr>
        <p:spPr bwMode="auto">
          <a:xfrm>
            <a:off x="1371600" y="4151313"/>
            <a:ext cx="2057400" cy="381000"/>
          </a:xfrm>
          <a:prstGeom prst="rect">
            <a:avLst/>
          </a:prstGeom>
          <a:solidFill>
            <a:srgbClr val="3333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46087" name="Text Box 4"/>
          <p:cNvSpPr txBox="1">
            <a:spLocks noChangeArrowheads="1"/>
          </p:cNvSpPr>
          <p:nvPr/>
        </p:nvSpPr>
        <p:spPr bwMode="auto">
          <a:xfrm>
            <a:off x="762000" y="1158081"/>
            <a:ext cx="7315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nSpc>
                <a:spcPct val="160000"/>
              </a:lnSpc>
            </a:pPr>
            <a:r>
              <a:rPr kumimoji="1" lang="zh-CN" altLang="en-US" sz="2000" i="1" dirty="0">
                <a:solidFill>
                  <a:srgbClr val="3333FF"/>
                </a:solidFill>
                <a:ea typeface="宋体" pitchFamily="2" charset="-122"/>
              </a:rPr>
              <a:t>指针类型变量</a:t>
            </a:r>
            <a:r>
              <a:rPr kumimoji="1" lang="en-US" altLang="zh-CN" sz="2000" i="1" dirty="0">
                <a:ea typeface="宋体" pitchFamily="2" charset="-122"/>
              </a:rPr>
              <a:t>——</a:t>
            </a:r>
            <a:r>
              <a:rPr kumimoji="1" lang="zh-CN" altLang="en-US" sz="2000" dirty="0">
                <a:solidFill>
                  <a:srgbClr val="000000"/>
                </a:solidFill>
                <a:ea typeface="宋体" pitchFamily="2" charset="-122"/>
              </a:rPr>
              <a:t>能够存放对象地址的变量，简称“指针变量” </a:t>
            </a:r>
          </a:p>
        </p:txBody>
      </p:sp>
      <p:sp>
        <p:nvSpPr>
          <p:cNvPr id="46088" name="Text Box 5"/>
          <p:cNvSpPr txBox="1">
            <a:spLocks noChangeArrowheads="1"/>
          </p:cNvSpPr>
          <p:nvPr/>
        </p:nvSpPr>
        <p:spPr bwMode="auto">
          <a:xfrm>
            <a:off x="4419600" y="5454650"/>
            <a:ext cx="1905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a:t>
            </a:r>
            <a:r>
              <a:rPr kumimoji="1" lang="en-US" altLang="zh-CN" sz="1600" b="0">
                <a:ea typeface="宋体" pitchFamily="2" charset="-122"/>
              </a:rPr>
              <a:t>   0X0066FDF4</a:t>
            </a:r>
          </a:p>
        </p:txBody>
      </p:sp>
      <p:sp>
        <p:nvSpPr>
          <p:cNvPr id="46089" name="Text Box 6"/>
          <p:cNvSpPr txBox="1">
            <a:spLocks noChangeArrowheads="1"/>
          </p:cNvSpPr>
          <p:nvPr/>
        </p:nvSpPr>
        <p:spPr bwMode="auto">
          <a:xfrm>
            <a:off x="4419600" y="4692650"/>
            <a:ext cx="19161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b</a:t>
            </a:r>
            <a:r>
              <a:rPr kumimoji="1" lang="en-US" altLang="zh-CN" sz="1600" b="0">
                <a:ea typeface="宋体" pitchFamily="2" charset="-122"/>
              </a:rPr>
              <a:t>   </a:t>
            </a:r>
            <a:r>
              <a:rPr kumimoji="1" lang="en-US" altLang="zh-CN" sz="1600" b="0">
                <a:solidFill>
                  <a:schemeClr val="accent2"/>
                </a:solidFill>
                <a:ea typeface="宋体" pitchFamily="2" charset="-122"/>
              </a:rPr>
              <a:t>0X0066FDF0</a:t>
            </a:r>
          </a:p>
        </p:txBody>
      </p:sp>
      <p:grpSp>
        <p:nvGrpSpPr>
          <p:cNvPr id="46090" name="Group 7"/>
          <p:cNvGrpSpPr>
            <a:grpSpLocks/>
          </p:cNvGrpSpPr>
          <p:nvPr/>
        </p:nvGrpSpPr>
        <p:grpSpPr bwMode="auto">
          <a:xfrm>
            <a:off x="6354763" y="2133600"/>
            <a:ext cx="1951037" cy="4494213"/>
            <a:chOff x="4003" y="1344"/>
            <a:chExt cx="1229" cy="2831"/>
          </a:xfrm>
        </p:grpSpPr>
        <p:grpSp>
          <p:nvGrpSpPr>
            <p:cNvPr id="46104" name="Group 8"/>
            <p:cNvGrpSpPr>
              <a:grpSpLocks/>
            </p:cNvGrpSpPr>
            <p:nvPr/>
          </p:nvGrpSpPr>
          <p:grpSpPr bwMode="auto">
            <a:xfrm>
              <a:off x="4003" y="1344"/>
              <a:ext cx="1229" cy="2831"/>
              <a:chOff x="4003" y="1344"/>
              <a:chExt cx="1229" cy="2831"/>
            </a:xfrm>
          </p:grpSpPr>
          <p:sp>
            <p:nvSpPr>
              <p:cNvPr id="46106" name="AutoShape 9"/>
              <p:cNvSpPr>
                <a:spLocks noChangeArrowheads="1"/>
              </p:cNvSpPr>
              <p:nvPr/>
            </p:nvSpPr>
            <p:spPr bwMode="auto">
              <a:xfrm>
                <a:off x="4003" y="1344"/>
                <a:ext cx="1229" cy="2831"/>
              </a:xfrm>
              <a:prstGeom prst="wave">
                <a:avLst>
                  <a:gd name="adj1" fmla="val 4380"/>
                  <a:gd name="adj2" fmla="val 0"/>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46107" name="Line 10"/>
              <p:cNvSpPr>
                <a:spLocks noChangeShapeType="1"/>
              </p:cNvSpPr>
              <p:nvPr/>
            </p:nvSpPr>
            <p:spPr bwMode="auto">
              <a:xfrm>
                <a:off x="4003" y="161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8" name="Line 11"/>
              <p:cNvSpPr>
                <a:spLocks noChangeShapeType="1"/>
              </p:cNvSpPr>
              <p:nvPr/>
            </p:nvSpPr>
            <p:spPr bwMode="auto">
              <a:xfrm>
                <a:off x="4003" y="172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6109" name="Group 12"/>
              <p:cNvGrpSpPr>
                <a:grpSpLocks/>
              </p:cNvGrpSpPr>
              <p:nvPr/>
            </p:nvGrpSpPr>
            <p:grpSpPr bwMode="auto">
              <a:xfrm>
                <a:off x="4157" y="1344"/>
                <a:ext cx="921" cy="2831"/>
                <a:chOff x="4157" y="1489"/>
                <a:chExt cx="921" cy="2303"/>
              </a:xfrm>
            </p:grpSpPr>
            <p:sp>
              <p:nvSpPr>
                <p:cNvPr id="46127" name="Line 13"/>
                <p:cNvSpPr>
                  <a:spLocks noChangeShapeType="1"/>
                </p:cNvSpPr>
                <p:nvPr/>
              </p:nvSpPr>
              <p:spPr bwMode="auto">
                <a:xfrm>
                  <a:off x="4157" y="1527"/>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8" name="Line 14"/>
                <p:cNvSpPr>
                  <a:spLocks noChangeShapeType="1"/>
                </p:cNvSpPr>
                <p:nvPr/>
              </p:nvSpPr>
              <p:spPr bwMode="auto">
                <a:xfrm>
                  <a:off x="4310" y="1489"/>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9" name="Line 15"/>
                <p:cNvSpPr>
                  <a:spLocks noChangeShapeType="1"/>
                </p:cNvSpPr>
                <p:nvPr/>
              </p:nvSpPr>
              <p:spPr bwMode="auto">
                <a:xfrm>
                  <a:off x="4464" y="1527"/>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30" name="Line 16"/>
                <p:cNvSpPr>
                  <a:spLocks noChangeShapeType="1"/>
                </p:cNvSpPr>
                <p:nvPr/>
              </p:nvSpPr>
              <p:spPr bwMode="auto">
                <a:xfrm>
                  <a:off x="4618" y="1604"/>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31" name="Line 17"/>
                <p:cNvSpPr>
                  <a:spLocks noChangeShapeType="1"/>
                </p:cNvSpPr>
                <p:nvPr/>
              </p:nvSpPr>
              <p:spPr bwMode="auto">
                <a:xfrm>
                  <a:off x="4771" y="1681"/>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32" name="Line 18"/>
                <p:cNvSpPr>
                  <a:spLocks noChangeShapeType="1"/>
                </p:cNvSpPr>
                <p:nvPr/>
              </p:nvSpPr>
              <p:spPr bwMode="auto">
                <a:xfrm>
                  <a:off x="4925" y="1719"/>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33" name="Line 19"/>
                <p:cNvSpPr>
                  <a:spLocks noChangeShapeType="1"/>
                </p:cNvSpPr>
                <p:nvPr/>
              </p:nvSpPr>
              <p:spPr bwMode="auto">
                <a:xfrm>
                  <a:off x="5078" y="1681"/>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6110" name="Line 20"/>
              <p:cNvSpPr>
                <a:spLocks noChangeShapeType="1"/>
              </p:cNvSpPr>
              <p:nvPr/>
            </p:nvSpPr>
            <p:spPr bwMode="auto">
              <a:xfrm>
                <a:off x="4003" y="184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1" name="Line 21"/>
              <p:cNvSpPr>
                <a:spLocks noChangeShapeType="1"/>
              </p:cNvSpPr>
              <p:nvPr/>
            </p:nvSpPr>
            <p:spPr bwMode="auto">
              <a:xfrm>
                <a:off x="4003" y="195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2" name="Line 22"/>
              <p:cNvSpPr>
                <a:spLocks noChangeShapeType="1"/>
              </p:cNvSpPr>
              <p:nvPr/>
            </p:nvSpPr>
            <p:spPr bwMode="auto">
              <a:xfrm>
                <a:off x="4003" y="207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3" name="Line 23"/>
              <p:cNvSpPr>
                <a:spLocks noChangeShapeType="1"/>
              </p:cNvSpPr>
              <p:nvPr/>
            </p:nvSpPr>
            <p:spPr bwMode="auto">
              <a:xfrm>
                <a:off x="4003" y="218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4" name="Line 24"/>
              <p:cNvSpPr>
                <a:spLocks noChangeShapeType="1"/>
              </p:cNvSpPr>
              <p:nvPr/>
            </p:nvSpPr>
            <p:spPr bwMode="auto">
              <a:xfrm>
                <a:off x="4003" y="230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5" name="Line 25"/>
              <p:cNvSpPr>
                <a:spLocks noChangeShapeType="1"/>
              </p:cNvSpPr>
              <p:nvPr/>
            </p:nvSpPr>
            <p:spPr bwMode="auto">
              <a:xfrm>
                <a:off x="4003" y="2539"/>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6" name="Line 26"/>
              <p:cNvSpPr>
                <a:spLocks noChangeShapeType="1"/>
              </p:cNvSpPr>
              <p:nvPr/>
            </p:nvSpPr>
            <p:spPr bwMode="auto">
              <a:xfrm>
                <a:off x="4003" y="2879"/>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7" name="Line 27"/>
              <p:cNvSpPr>
                <a:spLocks noChangeShapeType="1"/>
              </p:cNvSpPr>
              <p:nvPr/>
            </p:nvSpPr>
            <p:spPr bwMode="auto">
              <a:xfrm>
                <a:off x="4003" y="299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8" name="Line 28"/>
              <p:cNvSpPr>
                <a:spLocks noChangeShapeType="1"/>
              </p:cNvSpPr>
              <p:nvPr/>
            </p:nvSpPr>
            <p:spPr bwMode="auto">
              <a:xfrm>
                <a:off x="4003" y="311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9" name="Line 29"/>
              <p:cNvSpPr>
                <a:spLocks noChangeShapeType="1"/>
              </p:cNvSpPr>
              <p:nvPr/>
            </p:nvSpPr>
            <p:spPr bwMode="auto">
              <a:xfrm>
                <a:off x="4003" y="3225"/>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0" name="Line 30"/>
              <p:cNvSpPr>
                <a:spLocks noChangeShapeType="1"/>
              </p:cNvSpPr>
              <p:nvPr/>
            </p:nvSpPr>
            <p:spPr bwMode="auto">
              <a:xfrm>
                <a:off x="4003" y="334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1" name="Line 31"/>
              <p:cNvSpPr>
                <a:spLocks noChangeShapeType="1"/>
              </p:cNvSpPr>
              <p:nvPr/>
            </p:nvSpPr>
            <p:spPr bwMode="auto">
              <a:xfrm>
                <a:off x="4003" y="3456"/>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2" name="Line 32"/>
              <p:cNvSpPr>
                <a:spLocks noChangeShapeType="1"/>
              </p:cNvSpPr>
              <p:nvPr/>
            </p:nvSpPr>
            <p:spPr bwMode="auto">
              <a:xfrm>
                <a:off x="4003" y="357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3" name="Line 33"/>
              <p:cNvSpPr>
                <a:spLocks noChangeShapeType="1"/>
              </p:cNvSpPr>
              <p:nvPr/>
            </p:nvSpPr>
            <p:spPr bwMode="auto">
              <a:xfrm>
                <a:off x="4003" y="3792"/>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4" name="Line 34"/>
              <p:cNvSpPr>
                <a:spLocks noChangeShapeType="1"/>
              </p:cNvSpPr>
              <p:nvPr/>
            </p:nvSpPr>
            <p:spPr bwMode="auto">
              <a:xfrm>
                <a:off x="4003" y="3677"/>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5" name="Line 35"/>
              <p:cNvSpPr>
                <a:spLocks noChangeShapeType="1"/>
              </p:cNvSpPr>
              <p:nvPr/>
            </p:nvSpPr>
            <p:spPr bwMode="auto">
              <a:xfrm>
                <a:off x="4003" y="3916"/>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6" name="Rectangle 36"/>
              <p:cNvSpPr>
                <a:spLocks noChangeArrowheads="1"/>
              </p:cNvSpPr>
              <p:nvPr/>
            </p:nvSpPr>
            <p:spPr bwMode="auto">
              <a:xfrm>
                <a:off x="4128" y="2640"/>
                <a:ext cx="1008" cy="192"/>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grpSp>
        <p:sp>
          <p:nvSpPr>
            <p:cNvPr id="46105" name="Line 37"/>
            <p:cNvSpPr>
              <a:spLocks noChangeShapeType="1"/>
            </p:cNvSpPr>
            <p:nvPr/>
          </p:nvSpPr>
          <p:spPr bwMode="auto">
            <a:xfrm>
              <a:off x="4003" y="241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6091" name="Rectangle 38"/>
          <p:cNvSpPr>
            <a:spLocks noChangeArrowheads="1"/>
          </p:cNvSpPr>
          <p:nvPr/>
        </p:nvSpPr>
        <p:spPr bwMode="auto">
          <a:xfrm>
            <a:off x="6354763" y="4752975"/>
            <a:ext cx="1951037" cy="73025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46092" name="Rectangle 39"/>
          <p:cNvSpPr>
            <a:spLocks noChangeArrowheads="1"/>
          </p:cNvSpPr>
          <p:nvPr/>
        </p:nvSpPr>
        <p:spPr bwMode="auto">
          <a:xfrm>
            <a:off x="6354763" y="5486400"/>
            <a:ext cx="1951037" cy="730250"/>
          </a:xfrm>
          <a:prstGeom prst="rect">
            <a:avLst/>
          </a:prstGeom>
          <a:solidFill>
            <a:srgbClr val="FFFF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46093" name="Text Box 40"/>
          <p:cNvSpPr txBox="1">
            <a:spLocks noChangeArrowheads="1"/>
          </p:cNvSpPr>
          <p:nvPr/>
        </p:nvSpPr>
        <p:spPr bwMode="auto">
          <a:xfrm>
            <a:off x="1050925" y="1905000"/>
            <a:ext cx="2089150" cy="427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nSpc>
                <a:spcPct val="190000"/>
              </a:lnSpc>
            </a:pPr>
            <a:r>
              <a:rPr kumimoji="1" lang="zh-CN" altLang="en-US" sz="1800" i="1" dirty="0">
                <a:solidFill>
                  <a:srgbClr val="008000"/>
                </a:solidFill>
                <a:ea typeface="宋体" pitchFamily="2" charset="-122"/>
              </a:rPr>
              <a:t>例如：</a:t>
            </a:r>
          </a:p>
          <a:p>
            <a:pPr>
              <a:lnSpc>
                <a:spcPct val="190000"/>
              </a:lnSpc>
            </a:pPr>
            <a:r>
              <a:rPr kumimoji="1" lang="zh-CN" altLang="en-US" sz="1800" dirty="0">
                <a:ea typeface="宋体" pitchFamily="2" charset="-122"/>
              </a:rPr>
              <a:t>        </a:t>
            </a:r>
            <a:r>
              <a:rPr kumimoji="1" lang="en-US" altLang="zh-CN" sz="1800" dirty="0" err="1">
                <a:ea typeface="宋体" pitchFamily="2" charset="-122"/>
              </a:rPr>
              <a:t>int</a:t>
            </a:r>
            <a:r>
              <a:rPr kumimoji="1" lang="en-US" altLang="zh-CN" sz="1800" dirty="0">
                <a:ea typeface="宋体" pitchFamily="2" charset="-122"/>
              </a:rPr>
              <a:t>  a ,  b  ;</a:t>
            </a:r>
          </a:p>
          <a:p>
            <a:pPr>
              <a:lnSpc>
                <a:spcPct val="190000"/>
              </a:lnSpc>
            </a:pPr>
            <a:r>
              <a:rPr kumimoji="1" lang="en-US" altLang="zh-CN" sz="1800" dirty="0">
                <a:ea typeface="宋体" pitchFamily="2" charset="-122"/>
              </a:rPr>
              <a:t>        </a:t>
            </a:r>
            <a:r>
              <a:rPr kumimoji="1" lang="en-US" altLang="zh-CN" sz="1800" dirty="0" err="1">
                <a:ea typeface="宋体" pitchFamily="2" charset="-122"/>
              </a:rPr>
              <a:t>int</a:t>
            </a:r>
            <a:r>
              <a:rPr kumimoji="1" lang="en-US" altLang="zh-CN" sz="1800" dirty="0">
                <a:ea typeface="宋体" pitchFamily="2" charset="-122"/>
              </a:rPr>
              <a:t>  *p1 , *p2 ;</a:t>
            </a:r>
          </a:p>
          <a:p>
            <a:pPr>
              <a:lnSpc>
                <a:spcPct val="190000"/>
              </a:lnSpc>
            </a:pPr>
            <a:r>
              <a:rPr kumimoji="1" lang="en-US" altLang="zh-CN" sz="1800" dirty="0">
                <a:ea typeface="宋体" pitchFamily="2" charset="-122"/>
              </a:rPr>
              <a:t>        p1 = &amp;a ;</a:t>
            </a:r>
          </a:p>
          <a:p>
            <a:pPr>
              <a:lnSpc>
                <a:spcPct val="190000"/>
              </a:lnSpc>
            </a:pPr>
            <a:r>
              <a:rPr kumimoji="1" lang="en-US" altLang="zh-CN" sz="1800" dirty="0">
                <a:ea typeface="宋体" pitchFamily="2" charset="-122"/>
              </a:rPr>
              <a:t>        </a:t>
            </a:r>
            <a:r>
              <a:rPr kumimoji="1" lang="en-US" altLang="zh-CN" sz="1800" dirty="0">
                <a:solidFill>
                  <a:srgbClr val="FFFFFF"/>
                </a:solidFill>
                <a:ea typeface="宋体" pitchFamily="2" charset="-122"/>
              </a:rPr>
              <a:t>p2 = &amp;b ;</a:t>
            </a:r>
            <a:endParaRPr kumimoji="1" lang="en-US" altLang="zh-CN" sz="1800" dirty="0">
              <a:ea typeface="宋体" pitchFamily="2" charset="-122"/>
            </a:endParaRPr>
          </a:p>
          <a:p>
            <a:pPr>
              <a:lnSpc>
                <a:spcPct val="190000"/>
              </a:lnSpc>
            </a:pPr>
            <a:r>
              <a:rPr kumimoji="1" lang="en-US" altLang="zh-CN" sz="1800" dirty="0">
                <a:ea typeface="宋体" pitchFamily="2" charset="-122"/>
              </a:rPr>
              <a:t>        a = 10 ;</a:t>
            </a:r>
          </a:p>
          <a:p>
            <a:pPr>
              <a:lnSpc>
                <a:spcPct val="190000"/>
              </a:lnSpc>
            </a:pPr>
            <a:r>
              <a:rPr kumimoji="1" lang="en-US" altLang="zh-CN" sz="1800" dirty="0">
                <a:ea typeface="宋体" pitchFamily="2" charset="-122"/>
              </a:rPr>
              <a:t>        b = 20 ;</a:t>
            </a:r>
          </a:p>
          <a:p>
            <a:pPr>
              <a:lnSpc>
                <a:spcPct val="190000"/>
              </a:lnSpc>
            </a:pPr>
            <a:r>
              <a:rPr kumimoji="1" lang="en-US" altLang="zh-CN" sz="1800" dirty="0">
                <a:ea typeface="宋体" pitchFamily="2" charset="-122"/>
              </a:rPr>
              <a:t>        a = *p1 + *p2 ;</a:t>
            </a:r>
            <a:endParaRPr kumimoji="1" lang="en-US" altLang="zh-CN" sz="1800" dirty="0">
              <a:solidFill>
                <a:srgbClr val="FFFFFF"/>
              </a:solidFill>
              <a:ea typeface="宋体" pitchFamily="2" charset="-122"/>
            </a:endParaRPr>
          </a:p>
        </p:txBody>
      </p:sp>
      <p:sp>
        <p:nvSpPr>
          <p:cNvPr id="46094" name="Text Box 41"/>
          <p:cNvSpPr txBox="1">
            <a:spLocks noChangeArrowheads="1"/>
          </p:cNvSpPr>
          <p:nvPr/>
        </p:nvSpPr>
        <p:spPr bwMode="auto">
          <a:xfrm>
            <a:off x="4267200" y="2514600"/>
            <a:ext cx="2079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t>
            </a:r>
            <a:r>
              <a:rPr kumimoji="1" lang="en-US" altLang="zh-CN" sz="1600">
                <a:solidFill>
                  <a:srgbClr val="CC3300"/>
                </a:solidFill>
                <a:ea typeface="宋体" pitchFamily="2" charset="-122"/>
              </a:rPr>
              <a:t>p2</a:t>
            </a:r>
            <a:r>
              <a:rPr kumimoji="1" lang="en-US" altLang="zh-CN" sz="1600" b="0">
                <a:ea typeface="宋体" pitchFamily="2" charset="-122"/>
              </a:rPr>
              <a:t>  0X0066FDE4</a:t>
            </a:r>
          </a:p>
        </p:txBody>
      </p:sp>
      <p:sp>
        <p:nvSpPr>
          <p:cNvPr id="46095" name="Text Box 42"/>
          <p:cNvSpPr txBox="1">
            <a:spLocks noChangeArrowheads="1"/>
          </p:cNvSpPr>
          <p:nvPr/>
        </p:nvSpPr>
        <p:spPr bwMode="auto">
          <a:xfrm>
            <a:off x="4267200" y="3244850"/>
            <a:ext cx="2079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t>
            </a:r>
            <a:r>
              <a:rPr kumimoji="1" lang="en-US" altLang="zh-CN" sz="1600">
                <a:solidFill>
                  <a:srgbClr val="CC3300"/>
                </a:solidFill>
                <a:ea typeface="宋体" pitchFamily="2" charset="-122"/>
              </a:rPr>
              <a:t>p1</a:t>
            </a:r>
            <a:r>
              <a:rPr kumimoji="1" lang="en-US" altLang="zh-CN" sz="1600" b="0">
                <a:ea typeface="宋体" pitchFamily="2" charset="-122"/>
              </a:rPr>
              <a:t>  0X0066FDE0</a:t>
            </a:r>
          </a:p>
        </p:txBody>
      </p:sp>
      <p:sp>
        <p:nvSpPr>
          <p:cNvPr id="46096" name="Rectangle 43"/>
          <p:cNvSpPr>
            <a:spLocks noChangeArrowheads="1"/>
          </p:cNvSpPr>
          <p:nvPr/>
        </p:nvSpPr>
        <p:spPr bwMode="auto">
          <a:xfrm>
            <a:off x="6354763" y="2554288"/>
            <a:ext cx="1951037" cy="730250"/>
          </a:xfrm>
          <a:prstGeom prst="rect">
            <a:avLst/>
          </a:prstGeom>
          <a:solidFill>
            <a:srgbClr val="FF99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b="0">
              <a:latin typeface="Times New Roman" pitchFamily="18" charset="0"/>
            </a:endParaRPr>
          </a:p>
        </p:txBody>
      </p:sp>
      <p:sp>
        <p:nvSpPr>
          <p:cNvPr id="46097" name="Rectangle 44"/>
          <p:cNvSpPr>
            <a:spLocks noChangeArrowheads="1"/>
          </p:cNvSpPr>
          <p:nvPr/>
        </p:nvSpPr>
        <p:spPr bwMode="auto">
          <a:xfrm>
            <a:off x="6354763" y="3292475"/>
            <a:ext cx="1951037" cy="730250"/>
          </a:xfrm>
          <a:prstGeom prst="rect">
            <a:avLst/>
          </a:prstGeom>
          <a:solidFill>
            <a:srgbClr val="FF9966">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46098" name="Text Box 45"/>
          <p:cNvSpPr txBox="1">
            <a:spLocks noChangeArrowheads="1"/>
          </p:cNvSpPr>
          <p:nvPr/>
        </p:nvSpPr>
        <p:spPr bwMode="auto">
          <a:xfrm>
            <a:off x="6667500" y="3505200"/>
            <a:ext cx="1333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solidFill>
                  <a:srgbClr val="CC3300"/>
                </a:solidFill>
                <a:ea typeface="宋体" pitchFamily="2" charset="-122"/>
              </a:rPr>
              <a:t>0X0066FDF4</a:t>
            </a:r>
          </a:p>
        </p:txBody>
      </p:sp>
      <p:sp>
        <p:nvSpPr>
          <p:cNvPr id="46099" name="Text Box 46"/>
          <p:cNvSpPr txBox="1">
            <a:spLocks noChangeArrowheads="1"/>
          </p:cNvSpPr>
          <p:nvPr/>
        </p:nvSpPr>
        <p:spPr bwMode="auto">
          <a:xfrm>
            <a:off x="4648200" y="5759450"/>
            <a:ext cx="488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zh-CN" altLang="en-US" sz="1600" i="1">
                <a:solidFill>
                  <a:srgbClr val="CC3300"/>
                </a:solidFill>
                <a:ea typeface="宋体" pitchFamily="2" charset="-122"/>
              </a:rPr>
              <a:t>*</a:t>
            </a:r>
            <a:r>
              <a:rPr kumimoji="1" lang="en-US" altLang="zh-CN" sz="1600" i="1">
                <a:solidFill>
                  <a:srgbClr val="CC3300"/>
                </a:solidFill>
                <a:ea typeface="宋体" pitchFamily="2" charset="-122"/>
              </a:rPr>
              <a:t>p1</a:t>
            </a:r>
          </a:p>
        </p:txBody>
      </p:sp>
      <p:sp>
        <p:nvSpPr>
          <p:cNvPr id="44079" name="Text Box 47"/>
          <p:cNvSpPr txBox="1">
            <a:spLocks noChangeArrowheads="1"/>
          </p:cNvSpPr>
          <p:nvPr/>
        </p:nvSpPr>
        <p:spPr bwMode="auto">
          <a:xfrm>
            <a:off x="4648200" y="4997450"/>
            <a:ext cx="488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zh-CN" altLang="en-US" sz="1600" i="1">
                <a:solidFill>
                  <a:srgbClr val="CC3300"/>
                </a:solidFill>
                <a:ea typeface="宋体" pitchFamily="2" charset="-122"/>
              </a:rPr>
              <a:t>*</a:t>
            </a:r>
            <a:r>
              <a:rPr kumimoji="1" lang="en-US" altLang="zh-CN" sz="1600" i="1">
                <a:solidFill>
                  <a:srgbClr val="CC3300"/>
                </a:solidFill>
                <a:ea typeface="宋体" pitchFamily="2" charset="-122"/>
              </a:rPr>
              <a:t>p2</a:t>
            </a:r>
          </a:p>
        </p:txBody>
      </p:sp>
      <p:sp>
        <p:nvSpPr>
          <p:cNvPr id="44080" name="AutoShape 48"/>
          <p:cNvSpPr>
            <a:spLocks/>
          </p:cNvSpPr>
          <p:nvPr/>
        </p:nvSpPr>
        <p:spPr bwMode="auto">
          <a:xfrm>
            <a:off x="1979712" y="3581400"/>
            <a:ext cx="2439888" cy="838200"/>
          </a:xfrm>
          <a:prstGeom prst="borderCallout2">
            <a:avLst>
              <a:gd name="adj1" fmla="val 13634"/>
              <a:gd name="adj2" fmla="val 103449"/>
              <a:gd name="adj3" fmla="val 13634"/>
              <a:gd name="adj4" fmla="val 149926"/>
              <a:gd name="adj5" fmla="val 170074"/>
              <a:gd name="adj6" fmla="val 202301"/>
            </a:avLst>
          </a:prstGeom>
          <a:solidFill>
            <a:srgbClr val="F5F6FD"/>
          </a:solidFill>
          <a:ln w="19050" cap="sq">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30000"/>
              </a:lnSpc>
            </a:pPr>
            <a:r>
              <a:rPr kumimoji="1" lang="zh-CN" altLang="en-US" sz="2000" b="1" i="1" dirty="0">
                <a:solidFill>
                  <a:srgbClr val="CC3300"/>
                </a:solidFill>
                <a:latin typeface="宋体" pitchFamily="2" charset="-122"/>
              </a:rPr>
              <a:t>*</a:t>
            </a:r>
            <a:r>
              <a:rPr kumimoji="1" lang="en-US" altLang="zh-CN" sz="2000" b="1" i="1" dirty="0">
                <a:solidFill>
                  <a:srgbClr val="CC3300"/>
                </a:solidFill>
                <a:latin typeface="宋体" pitchFamily="2" charset="-122"/>
              </a:rPr>
              <a:t>p2</a:t>
            </a:r>
          </a:p>
          <a:p>
            <a:pPr algn="ctr">
              <a:lnSpc>
                <a:spcPct val="130000"/>
              </a:lnSpc>
            </a:pPr>
            <a:r>
              <a:rPr kumimoji="1" lang="zh-CN" altLang="en-US" sz="2000" b="1" dirty="0">
                <a:latin typeface="宋体" pitchFamily="2" charset="-122"/>
              </a:rPr>
              <a:t>指针</a:t>
            </a:r>
            <a:r>
              <a:rPr kumimoji="1" lang="en-US" altLang="zh-CN" sz="2000" b="1" dirty="0">
                <a:latin typeface="宋体" pitchFamily="2" charset="-122"/>
              </a:rPr>
              <a:t>p2</a:t>
            </a:r>
            <a:r>
              <a:rPr kumimoji="1" lang="zh-CN" altLang="en-US" sz="2000" b="1" dirty="0">
                <a:latin typeface="宋体" pitchFamily="2" charset="-122"/>
              </a:rPr>
              <a:t>所指的对象</a:t>
            </a:r>
          </a:p>
        </p:txBody>
      </p:sp>
      <p:sp>
        <p:nvSpPr>
          <p:cNvPr id="46102" name="Text Box 49"/>
          <p:cNvSpPr txBox="1">
            <a:spLocks noChangeArrowheads="1"/>
          </p:cNvSpPr>
          <p:nvPr/>
        </p:nvSpPr>
        <p:spPr bwMode="auto">
          <a:xfrm>
            <a:off x="6667500" y="2743200"/>
            <a:ext cx="1333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solidFill>
                  <a:srgbClr val="CC3300"/>
                </a:solidFill>
                <a:ea typeface="宋体" pitchFamily="2" charset="-122"/>
              </a:rPr>
              <a:t>0X0066FDF0</a:t>
            </a:r>
          </a:p>
        </p:txBody>
      </p:sp>
      <p:sp>
        <p:nvSpPr>
          <p:cNvPr id="44082" name="Line 50"/>
          <p:cNvSpPr>
            <a:spLocks noChangeShapeType="1"/>
          </p:cNvSpPr>
          <p:nvPr/>
        </p:nvSpPr>
        <p:spPr bwMode="auto">
          <a:xfrm flipH="1">
            <a:off x="5562600" y="2971800"/>
            <a:ext cx="1066800" cy="6858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标题 1"/>
          <p:cNvSpPr>
            <a:spLocks noGrp="1"/>
          </p:cNvSpPr>
          <p:nvPr>
            <p:ph type="title"/>
          </p:nvPr>
        </p:nvSpPr>
        <p:spPr>
          <a:xfrm>
            <a:off x="809300" y="188640"/>
            <a:ext cx="7010400" cy="685800"/>
          </a:xfrm>
        </p:spPr>
        <p:txBody>
          <a:bodyPr/>
          <a:lstStyle/>
          <a:p>
            <a:r>
              <a:rPr kumimoji="1" lang="zh-CN" altLang="en-US" sz="3600" b="1" dirty="0">
                <a:solidFill>
                  <a:srgbClr val="FF0000"/>
                </a:solidFill>
              </a:rPr>
              <a:t>指针变量与间址访问</a:t>
            </a:r>
            <a:endParaRPr lang="zh-CN" altLang="en-US" dirty="0"/>
          </a:p>
        </p:txBody>
      </p:sp>
    </p:spTree>
    <p:extLst>
      <p:ext uri="{BB962C8B-B14F-4D97-AF65-F5344CB8AC3E}">
        <p14:creationId xmlns:p14="http://schemas.microsoft.com/office/powerpoint/2010/main" val="33280498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4079"/>
                                        </p:tgtEl>
                                        <p:attrNameLst>
                                          <p:attrName>style.visibility</p:attrName>
                                        </p:attrNameLst>
                                      </p:cBhvr>
                                      <p:to>
                                        <p:strVal val="visible"/>
                                      </p:to>
                                    </p:set>
                                    <p:animEffect transition="in" filter="box(in)">
                                      <p:cBhvr>
                                        <p:cTn id="7" dur="500"/>
                                        <p:tgtEl>
                                          <p:spTgt spid="440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2" fill="hold" grpId="0" nodeType="clickEffect">
                                  <p:stCondLst>
                                    <p:cond delay="0"/>
                                  </p:stCondLst>
                                  <p:childTnLst>
                                    <p:set>
                                      <p:cBhvr>
                                        <p:cTn id="11" dur="1" fill="hold">
                                          <p:stCondLst>
                                            <p:cond delay="0"/>
                                          </p:stCondLst>
                                        </p:cTn>
                                        <p:tgtEl>
                                          <p:spTgt spid="44082"/>
                                        </p:tgtEl>
                                        <p:attrNameLst>
                                          <p:attrName>style.visibility</p:attrName>
                                        </p:attrNameLst>
                                      </p:cBhvr>
                                      <p:to>
                                        <p:strVal val="visible"/>
                                      </p:to>
                                    </p:set>
                                    <p:anim calcmode="lin" valueType="num">
                                      <p:cBhvr>
                                        <p:cTn id="12" dur="500" fill="hold"/>
                                        <p:tgtEl>
                                          <p:spTgt spid="44082"/>
                                        </p:tgtEl>
                                        <p:attrNameLst>
                                          <p:attrName>ppt_x</p:attrName>
                                        </p:attrNameLst>
                                      </p:cBhvr>
                                      <p:tavLst>
                                        <p:tav tm="0">
                                          <p:val>
                                            <p:strVal val="#ppt_x+#ppt_w/2"/>
                                          </p:val>
                                        </p:tav>
                                        <p:tav tm="100000">
                                          <p:val>
                                            <p:strVal val="#ppt_x"/>
                                          </p:val>
                                        </p:tav>
                                      </p:tavLst>
                                    </p:anim>
                                    <p:anim calcmode="lin" valueType="num">
                                      <p:cBhvr>
                                        <p:cTn id="13" dur="500" fill="hold"/>
                                        <p:tgtEl>
                                          <p:spTgt spid="44082"/>
                                        </p:tgtEl>
                                        <p:attrNameLst>
                                          <p:attrName>ppt_y</p:attrName>
                                        </p:attrNameLst>
                                      </p:cBhvr>
                                      <p:tavLst>
                                        <p:tav tm="0">
                                          <p:val>
                                            <p:strVal val="#ppt_y"/>
                                          </p:val>
                                        </p:tav>
                                        <p:tav tm="100000">
                                          <p:val>
                                            <p:strVal val="#ppt_y"/>
                                          </p:val>
                                        </p:tav>
                                      </p:tavLst>
                                    </p:anim>
                                    <p:anim calcmode="lin" valueType="num">
                                      <p:cBhvr>
                                        <p:cTn id="14" dur="500" fill="hold"/>
                                        <p:tgtEl>
                                          <p:spTgt spid="44082"/>
                                        </p:tgtEl>
                                        <p:attrNameLst>
                                          <p:attrName>ppt_w</p:attrName>
                                        </p:attrNameLst>
                                      </p:cBhvr>
                                      <p:tavLst>
                                        <p:tav tm="0">
                                          <p:val>
                                            <p:fltVal val="0"/>
                                          </p:val>
                                        </p:tav>
                                        <p:tav tm="100000">
                                          <p:val>
                                            <p:strVal val="#ppt_w"/>
                                          </p:val>
                                        </p:tav>
                                      </p:tavLst>
                                    </p:anim>
                                    <p:anim calcmode="lin" valueType="num">
                                      <p:cBhvr>
                                        <p:cTn id="15" dur="500" fill="hold"/>
                                        <p:tgtEl>
                                          <p:spTgt spid="44082"/>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42" fill="hold" grpId="0" nodeType="clickEffect">
                                  <p:stCondLst>
                                    <p:cond delay="0"/>
                                  </p:stCondLst>
                                  <p:childTnLst>
                                    <p:set>
                                      <p:cBhvr>
                                        <p:cTn id="19" dur="1" fill="hold">
                                          <p:stCondLst>
                                            <p:cond delay="0"/>
                                          </p:stCondLst>
                                        </p:cTn>
                                        <p:tgtEl>
                                          <p:spTgt spid="44080"/>
                                        </p:tgtEl>
                                        <p:attrNameLst>
                                          <p:attrName>style.visibility</p:attrName>
                                        </p:attrNameLst>
                                      </p:cBhvr>
                                      <p:to>
                                        <p:strVal val="visible"/>
                                      </p:to>
                                    </p:set>
                                    <p:animEffect transition="in" filter="barn(outHorizontal)">
                                      <p:cBhvr>
                                        <p:cTn id="20" dur="500"/>
                                        <p:tgtEl>
                                          <p:spTgt spid="44080"/>
                                        </p:tgtEl>
                                      </p:cBhvr>
                                    </p:animEffect>
                                  </p:childTnLst>
                                  <p:subTnLst>
                                    <p:set>
                                      <p:cBhvr override="childStyle">
                                        <p:cTn dur="1" fill="hold" display="0" masterRel="nextClick" afterEffect="1"/>
                                        <p:tgtEl>
                                          <p:spTgt spid="4408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79" grpId="0" autoUpdateAnimBg="0"/>
      <p:bldP spid="44080" grpId="0" animBg="1" autoUpdateAnimBg="0"/>
      <p:bldP spid="44082"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 name="日期占位符 3"/>
          <p:cNvSpPr>
            <a:spLocks noGrp="1"/>
          </p:cNvSpPr>
          <p:nvPr>
            <p:ph type="dt" sz="quarter" idx="10"/>
          </p:nvPr>
        </p:nvSpPr>
        <p:spPr/>
        <p:txBody>
          <a:bodyPr/>
          <a:lstStyle/>
          <a:p>
            <a:pPr>
              <a:defRPr/>
            </a:pPr>
            <a:fld id="{D3E820F1-DBBE-4C2A-804E-2EA635F6CFD0}" type="datetime1">
              <a:rPr lang="zh-TW" altLang="en-US"/>
              <a:pPr>
                <a:defRPr/>
              </a:pPr>
              <a:t>2016/11/10</a:t>
            </a:fld>
            <a:endParaRPr lang="en-US" altLang="zh-TW"/>
          </a:p>
        </p:txBody>
      </p:sp>
      <p:sp>
        <p:nvSpPr>
          <p:cNvPr id="51" name="页脚占位符 4"/>
          <p:cNvSpPr>
            <a:spLocks noGrp="1"/>
          </p:cNvSpPr>
          <p:nvPr>
            <p:ph type="ftr" sz="quarter" idx="11"/>
          </p:nvPr>
        </p:nvSpPr>
        <p:spPr/>
        <p:txBody>
          <a:bodyPr/>
          <a:lstStyle/>
          <a:p>
            <a:pPr>
              <a:defRPr/>
            </a:pPr>
            <a:r>
              <a:rPr lang="zh-CN" altLang="en-US"/>
              <a:t>计算机基础教研室</a:t>
            </a:r>
            <a:endParaRPr lang="en-US" altLang="zh-CN"/>
          </a:p>
        </p:txBody>
      </p:sp>
      <p:sp>
        <p:nvSpPr>
          <p:cNvPr id="52" name="灯片编号占位符 5"/>
          <p:cNvSpPr>
            <a:spLocks noGrp="1"/>
          </p:cNvSpPr>
          <p:nvPr>
            <p:ph type="sldNum" sz="quarter" idx="12"/>
          </p:nvPr>
        </p:nvSpPr>
        <p:spPr/>
        <p:txBody>
          <a:bodyPr/>
          <a:lstStyle/>
          <a:p>
            <a:pPr>
              <a:defRPr/>
            </a:pPr>
            <a:fld id="{F791479F-3A88-4621-B4C2-4680C9046E30}" type="slidenum">
              <a:rPr lang="zh-TW" altLang="en-US"/>
              <a:pPr>
                <a:defRPr/>
              </a:pPr>
              <a:t>45</a:t>
            </a:fld>
            <a:endParaRPr lang="en-US" altLang="zh-TW"/>
          </a:p>
        </p:txBody>
      </p:sp>
      <p:sp>
        <p:nvSpPr>
          <p:cNvPr id="47109" name="Rectangle 2"/>
          <p:cNvSpPr>
            <a:spLocks noChangeArrowheads="1"/>
          </p:cNvSpPr>
          <p:nvPr/>
        </p:nvSpPr>
        <p:spPr bwMode="auto">
          <a:xfrm>
            <a:off x="1371600" y="4724400"/>
            <a:ext cx="2743200" cy="381000"/>
          </a:xfrm>
          <a:prstGeom prst="rect">
            <a:avLst/>
          </a:prstGeom>
          <a:solidFill>
            <a:srgbClr val="3333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47110" name="Rectangle 3"/>
          <p:cNvSpPr>
            <a:spLocks noGrp="1" noChangeArrowheads="1"/>
          </p:cNvSpPr>
          <p:nvPr>
            <p:ph type="title"/>
          </p:nvPr>
        </p:nvSpPr>
        <p:spPr>
          <a:xfrm>
            <a:off x="884238" y="188640"/>
            <a:ext cx="7269162" cy="685800"/>
          </a:xfrm>
        </p:spPr>
        <p:txBody>
          <a:bodyPr/>
          <a:lstStyle/>
          <a:p>
            <a:pPr algn="l" eaLnBrk="1" hangingPunct="1"/>
            <a:r>
              <a:rPr kumimoji="1" lang="zh-CN" altLang="en-US" sz="3600" b="1" dirty="0" smtClean="0">
                <a:solidFill>
                  <a:srgbClr val="FF0000"/>
                </a:solidFill>
              </a:rPr>
              <a:t>指针变量与间址访问</a:t>
            </a:r>
          </a:p>
        </p:txBody>
      </p:sp>
      <p:sp>
        <p:nvSpPr>
          <p:cNvPr id="47111" name="Text Box 4"/>
          <p:cNvSpPr txBox="1">
            <a:spLocks noChangeArrowheads="1"/>
          </p:cNvSpPr>
          <p:nvPr/>
        </p:nvSpPr>
        <p:spPr bwMode="auto">
          <a:xfrm>
            <a:off x="990600" y="1447800"/>
            <a:ext cx="7315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nSpc>
                <a:spcPct val="160000"/>
              </a:lnSpc>
            </a:pPr>
            <a:r>
              <a:rPr kumimoji="1" lang="zh-CN" altLang="en-US" sz="2000" i="1">
                <a:solidFill>
                  <a:srgbClr val="3333FF"/>
                </a:solidFill>
                <a:ea typeface="宋体" pitchFamily="2" charset="-122"/>
              </a:rPr>
              <a:t>指针类型变量</a:t>
            </a:r>
            <a:r>
              <a:rPr kumimoji="1" lang="en-US" altLang="zh-CN" sz="2000" i="1">
                <a:ea typeface="宋体" pitchFamily="2" charset="-122"/>
              </a:rPr>
              <a:t>——</a:t>
            </a:r>
            <a:r>
              <a:rPr kumimoji="1" lang="zh-CN" altLang="en-US" sz="2000">
                <a:solidFill>
                  <a:srgbClr val="000000"/>
                </a:solidFill>
                <a:ea typeface="宋体" pitchFamily="2" charset="-122"/>
              </a:rPr>
              <a:t>能够存放对象地址的变量，简称“指针变量” </a:t>
            </a:r>
          </a:p>
        </p:txBody>
      </p:sp>
      <p:sp>
        <p:nvSpPr>
          <p:cNvPr id="47112" name="Text Box 5"/>
          <p:cNvSpPr txBox="1">
            <a:spLocks noChangeArrowheads="1"/>
          </p:cNvSpPr>
          <p:nvPr/>
        </p:nvSpPr>
        <p:spPr bwMode="auto">
          <a:xfrm>
            <a:off x="4419600" y="5454650"/>
            <a:ext cx="1905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a:t>
            </a:r>
            <a:r>
              <a:rPr kumimoji="1" lang="en-US" altLang="zh-CN" sz="1600" b="0">
                <a:ea typeface="宋体" pitchFamily="2" charset="-122"/>
              </a:rPr>
              <a:t>   0X0066FDF4</a:t>
            </a:r>
          </a:p>
        </p:txBody>
      </p:sp>
      <p:sp>
        <p:nvSpPr>
          <p:cNvPr id="47113" name="Text Box 6"/>
          <p:cNvSpPr txBox="1">
            <a:spLocks noChangeArrowheads="1"/>
          </p:cNvSpPr>
          <p:nvPr/>
        </p:nvSpPr>
        <p:spPr bwMode="auto">
          <a:xfrm>
            <a:off x="4419600" y="4692650"/>
            <a:ext cx="19161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b</a:t>
            </a:r>
            <a:r>
              <a:rPr kumimoji="1" lang="en-US" altLang="zh-CN" sz="1600" b="0">
                <a:ea typeface="宋体" pitchFamily="2" charset="-122"/>
              </a:rPr>
              <a:t>   0X0066FDF0</a:t>
            </a:r>
          </a:p>
        </p:txBody>
      </p:sp>
      <p:grpSp>
        <p:nvGrpSpPr>
          <p:cNvPr id="47114" name="Group 7"/>
          <p:cNvGrpSpPr>
            <a:grpSpLocks/>
          </p:cNvGrpSpPr>
          <p:nvPr/>
        </p:nvGrpSpPr>
        <p:grpSpPr bwMode="auto">
          <a:xfrm>
            <a:off x="6354763" y="2133600"/>
            <a:ext cx="1951037" cy="4494213"/>
            <a:chOff x="4003" y="1344"/>
            <a:chExt cx="1229" cy="2831"/>
          </a:xfrm>
        </p:grpSpPr>
        <p:grpSp>
          <p:nvGrpSpPr>
            <p:cNvPr id="47127" name="Group 8"/>
            <p:cNvGrpSpPr>
              <a:grpSpLocks/>
            </p:cNvGrpSpPr>
            <p:nvPr/>
          </p:nvGrpSpPr>
          <p:grpSpPr bwMode="auto">
            <a:xfrm>
              <a:off x="4003" y="1344"/>
              <a:ext cx="1229" cy="2831"/>
              <a:chOff x="4003" y="1344"/>
              <a:chExt cx="1229" cy="2831"/>
            </a:xfrm>
          </p:grpSpPr>
          <p:sp>
            <p:nvSpPr>
              <p:cNvPr id="47129" name="AutoShape 9"/>
              <p:cNvSpPr>
                <a:spLocks noChangeArrowheads="1"/>
              </p:cNvSpPr>
              <p:nvPr/>
            </p:nvSpPr>
            <p:spPr bwMode="auto">
              <a:xfrm>
                <a:off x="4003" y="1344"/>
                <a:ext cx="1229" cy="2831"/>
              </a:xfrm>
              <a:prstGeom prst="wave">
                <a:avLst>
                  <a:gd name="adj1" fmla="val 4380"/>
                  <a:gd name="adj2" fmla="val 0"/>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47130" name="Line 10"/>
              <p:cNvSpPr>
                <a:spLocks noChangeShapeType="1"/>
              </p:cNvSpPr>
              <p:nvPr/>
            </p:nvSpPr>
            <p:spPr bwMode="auto">
              <a:xfrm>
                <a:off x="4003" y="161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31" name="Line 11"/>
              <p:cNvSpPr>
                <a:spLocks noChangeShapeType="1"/>
              </p:cNvSpPr>
              <p:nvPr/>
            </p:nvSpPr>
            <p:spPr bwMode="auto">
              <a:xfrm>
                <a:off x="4003" y="172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7132" name="Group 12"/>
              <p:cNvGrpSpPr>
                <a:grpSpLocks/>
              </p:cNvGrpSpPr>
              <p:nvPr/>
            </p:nvGrpSpPr>
            <p:grpSpPr bwMode="auto">
              <a:xfrm>
                <a:off x="4157" y="1344"/>
                <a:ext cx="921" cy="2831"/>
                <a:chOff x="4157" y="1489"/>
                <a:chExt cx="921" cy="2303"/>
              </a:xfrm>
            </p:grpSpPr>
            <p:sp>
              <p:nvSpPr>
                <p:cNvPr id="47150" name="Line 13"/>
                <p:cNvSpPr>
                  <a:spLocks noChangeShapeType="1"/>
                </p:cNvSpPr>
                <p:nvPr/>
              </p:nvSpPr>
              <p:spPr bwMode="auto">
                <a:xfrm>
                  <a:off x="4157" y="1527"/>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1" name="Line 14"/>
                <p:cNvSpPr>
                  <a:spLocks noChangeShapeType="1"/>
                </p:cNvSpPr>
                <p:nvPr/>
              </p:nvSpPr>
              <p:spPr bwMode="auto">
                <a:xfrm>
                  <a:off x="4310" y="1489"/>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2" name="Line 15"/>
                <p:cNvSpPr>
                  <a:spLocks noChangeShapeType="1"/>
                </p:cNvSpPr>
                <p:nvPr/>
              </p:nvSpPr>
              <p:spPr bwMode="auto">
                <a:xfrm>
                  <a:off x="4464" y="1527"/>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3" name="Line 16"/>
                <p:cNvSpPr>
                  <a:spLocks noChangeShapeType="1"/>
                </p:cNvSpPr>
                <p:nvPr/>
              </p:nvSpPr>
              <p:spPr bwMode="auto">
                <a:xfrm>
                  <a:off x="4618" y="1604"/>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4" name="Line 17"/>
                <p:cNvSpPr>
                  <a:spLocks noChangeShapeType="1"/>
                </p:cNvSpPr>
                <p:nvPr/>
              </p:nvSpPr>
              <p:spPr bwMode="auto">
                <a:xfrm>
                  <a:off x="4771" y="1681"/>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5" name="Line 18"/>
                <p:cNvSpPr>
                  <a:spLocks noChangeShapeType="1"/>
                </p:cNvSpPr>
                <p:nvPr/>
              </p:nvSpPr>
              <p:spPr bwMode="auto">
                <a:xfrm>
                  <a:off x="4925" y="1719"/>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6" name="Line 19"/>
                <p:cNvSpPr>
                  <a:spLocks noChangeShapeType="1"/>
                </p:cNvSpPr>
                <p:nvPr/>
              </p:nvSpPr>
              <p:spPr bwMode="auto">
                <a:xfrm>
                  <a:off x="5078" y="1681"/>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7133" name="Line 20"/>
              <p:cNvSpPr>
                <a:spLocks noChangeShapeType="1"/>
              </p:cNvSpPr>
              <p:nvPr/>
            </p:nvSpPr>
            <p:spPr bwMode="auto">
              <a:xfrm>
                <a:off x="4003" y="184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34" name="Line 21"/>
              <p:cNvSpPr>
                <a:spLocks noChangeShapeType="1"/>
              </p:cNvSpPr>
              <p:nvPr/>
            </p:nvSpPr>
            <p:spPr bwMode="auto">
              <a:xfrm>
                <a:off x="4003" y="195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35" name="Line 22"/>
              <p:cNvSpPr>
                <a:spLocks noChangeShapeType="1"/>
              </p:cNvSpPr>
              <p:nvPr/>
            </p:nvSpPr>
            <p:spPr bwMode="auto">
              <a:xfrm>
                <a:off x="4003" y="207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36" name="Line 23"/>
              <p:cNvSpPr>
                <a:spLocks noChangeShapeType="1"/>
              </p:cNvSpPr>
              <p:nvPr/>
            </p:nvSpPr>
            <p:spPr bwMode="auto">
              <a:xfrm>
                <a:off x="4003" y="218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37" name="Line 24"/>
              <p:cNvSpPr>
                <a:spLocks noChangeShapeType="1"/>
              </p:cNvSpPr>
              <p:nvPr/>
            </p:nvSpPr>
            <p:spPr bwMode="auto">
              <a:xfrm>
                <a:off x="4003" y="230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38" name="Line 25"/>
              <p:cNvSpPr>
                <a:spLocks noChangeShapeType="1"/>
              </p:cNvSpPr>
              <p:nvPr/>
            </p:nvSpPr>
            <p:spPr bwMode="auto">
              <a:xfrm>
                <a:off x="4003" y="2539"/>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39" name="Line 26"/>
              <p:cNvSpPr>
                <a:spLocks noChangeShapeType="1"/>
              </p:cNvSpPr>
              <p:nvPr/>
            </p:nvSpPr>
            <p:spPr bwMode="auto">
              <a:xfrm>
                <a:off x="4003" y="2879"/>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0" name="Line 27"/>
              <p:cNvSpPr>
                <a:spLocks noChangeShapeType="1"/>
              </p:cNvSpPr>
              <p:nvPr/>
            </p:nvSpPr>
            <p:spPr bwMode="auto">
              <a:xfrm>
                <a:off x="4003" y="299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1" name="Line 28"/>
              <p:cNvSpPr>
                <a:spLocks noChangeShapeType="1"/>
              </p:cNvSpPr>
              <p:nvPr/>
            </p:nvSpPr>
            <p:spPr bwMode="auto">
              <a:xfrm>
                <a:off x="4003" y="311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2" name="Line 29"/>
              <p:cNvSpPr>
                <a:spLocks noChangeShapeType="1"/>
              </p:cNvSpPr>
              <p:nvPr/>
            </p:nvSpPr>
            <p:spPr bwMode="auto">
              <a:xfrm>
                <a:off x="4003" y="3225"/>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3" name="Line 30"/>
              <p:cNvSpPr>
                <a:spLocks noChangeShapeType="1"/>
              </p:cNvSpPr>
              <p:nvPr/>
            </p:nvSpPr>
            <p:spPr bwMode="auto">
              <a:xfrm>
                <a:off x="4003" y="334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4" name="Line 31"/>
              <p:cNvSpPr>
                <a:spLocks noChangeShapeType="1"/>
              </p:cNvSpPr>
              <p:nvPr/>
            </p:nvSpPr>
            <p:spPr bwMode="auto">
              <a:xfrm>
                <a:off x="4003" y="3456"/>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5" name="Line 32"/>
              <p:cNvSpPr>
                <a:spLocks noChangeShapeType="1"/>
              </p:cNvSpPr>
              <p:nvPr/>
            </p:nvSpPr>
            <p:spPr bwMode="auto">
              <a:xfrm>
                <a:off x="4003" y="357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6" name="Line 33"/>
              <p:cNvSpPr>
                <a:spLocks noChangeShapeType="1"/>
              </p:cNvSpPr>
              <p:nvPr/>
            </p:nvSpPr>
            <p:spPr bwMode="auto">
              <a:xfrm>
                <a:off x="4003" y="3792"/>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7" name="Line 34"/>
              <p:cNvSpPr>
                <a:spLocks noChangeShapeType="1"/>
              </p:cNvSpPr>
              <p:nvPr/>
            </p:nvSpPr>
            <p:spPr bwMode="auto">
              <a:xfrm>
                <a:off x="4003" y="3677"/>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8" name="Line 35"/>
              <p:cNvSpPr>
                <a:spLocks noChangeShapeType="1"/>
              </p:cNvSpPr>
              <p:nvPr/>
            </p:nvSpPr>
            <p:spPr bwMode="auto">
              <a:xfrm>
                <a:off x="4003" y="3916"/>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9" name="Rectangle 36"/>
              <p:cNvSpPr>
                <a:spLocks noChangeArrowheads="1"/>
              </p:cNvSpPr>
              <p:nvPr/>
            </p:nvSpPr>
            <p:spPr bwMode="auto">
              <a:xfrm>
                <a:off x="4128" y="2640"/>
                <a:ext cx="1008" cy="192"/>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grpSp>
        <p:sp>
          <p:nvSpPr>
            <p:cNvPr id="47128" name="Line 37"/>
            <p:cNvSpPr>
              <a:spLocks noChangeShapeType="1"/>
            </p:cNvSpPr>
            <p:nvPr/>
          </p:nvSpPr>
          <p:spPr bwMode="auto">
            <a:xfrm>
              <a:off x="4003" y="241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7115" name="Rectangle 38"/>
          <p:cNvSpPr>
            <a:spLocks noChangeArrowheads="1"/>
          </p:cNvSpPr>
          <p:nvPr/>
        </p:nvSpPr>
        <p:spPr bwMode="auto">
          <a:xfrm>
            <a:off x="6354763" y="4752975"/>
            <a:ext cx="1951037" cy="73025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47116" name="Rectangle 39"/>
          <p:cNvSpPr>
            <a:spLocks noChangeArrowheads="1"/>
          </p:cNvSpPr>
          <p:nvPr/>
        </p:nvSpPr>
        <p:spPr bwMode="auto">
          <a:xfrm>
            <a:off x="6354763" y="5486400"/>
            <a:ext cx="1951037" cy="730250"/>
          </a:xfrm>
          <a:prstGeom prst="rect">
            <a:avLst/>
          </a:prstGeom>
          <a:solidFill>
            <a:srgbClr val="FFFF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47117" name="Text Box 40"/>
          <p:cNvSpPr txBox="1">
            <a:spLocks noChangeArrowheads="1"/>
          </p:cNvSpPr>
          <p:nvPr/>
        </p:nvSpPr>
        <p:spPr bwMode="auto">
          <a:xfrm>
            <a:off x="1050925" y="1905000"/>
            <a:ext cx="3025775" cy="421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nSpc>
                <a:spcPct val="190000"/>
              </a:lnSpc>
            </a:pPr>
            <a:r>
              <a:rPr kumimoji="1" lang="zh-CN" altLang="en-US" sz="1800" i="1">
                <a:solidFill>
                  <a:srgbClr val="008000"/>
                </a:solidFill>
                <a:ea typeface="宋体" pitchFamily="2" charset="-122"/>
              </a:rPr>
              <a:t>例如：</a:t>
            </a:r>
          </a:p>
          <a:p>
            <a:pPr>
              <a:lnSpc>
                <a:spcPct val="190000"/>
              </a:lnSpc>
            </a:pPr>
            <a:r>
              <a:rPr kumimoji="1" lang="zh-CN" altLang="en-US" sz="1800">
                <a:ea typeface="宋体" pitchFamily="2" charset="-122"/>
              </a:rPr>
              <a:t>        </a:t>
            </a:r>
            <a:r>
              <a:rPr kumimoji="1" lang="en-US" altLang="zh-CN" sz="1800">
                <a:ea typeface="宋体" pitchFamily="2" charset="-122"/>
              </a:rPr>
              <a:t>int  a ,  b  ;</a:t>
            </a:r>
          </a:p>
          <a:p>
            <a:pPr>
              <a:lnSpc>
                <a:spcPct val="190000"/>
              </a:lnSpc>
            </a:pPr>
            <a:r>
              <a:rPr kumimoji="1" lang="en-US" altLang="zh-CN" sz="1800">
                <a:ea typeface="宋体" pitchFamily="2" charset="-122"/>
              </a:rPr>
              <a:t>        int  *p1 , *p2 ;</a:t>
            </a:r>
          </a:p>
          <a:p>
            <a:pPr>
              <a:lnSpc>
                <a:spcPct val="190000"/>
              </a:lnSpc>
            </a:pPr>
            <a:r>
              <a:rPr kumimoji="1" lang="en-US" altLang="zh-CN" sz="1800">
                <a:ea typeface="宋体" pitchFamily="2" charset="-122"/>
              </a:rPr>
              <a:t>        p1 = &amp;a ;</a:t>
            </a:r>
          </a:p>
          <a:p>
            <a:pPr>
              <a:lnSpc>
                <a:spcPct val="190000"/>
              </a:lnSpc>
            </a:pPr>
            <a:r>
              <a:rPr kumimoji="1" lang="en-US" altLang="zh-CN" sz="1800">
                <a:ea typeface="宋体" pitchFamily="2" charset="-122"/>
              </a:rPr>
              <a:t>        p2 = &amp;b ;</a:t>
            </a:r>
          </a:p>
          <a:p>
            <a:pPr>
              <a:lnSpc>
                <a:spcPct val="190000"/>
              </a:lnSpc>
            </a:pPr>
            <a:r>
              <a:rPr kumimoji="1" lang="en-US" altLang="zh-CN" sz="1800">
                <a:solidFill>
                  <a:srgbClr val="FFFFFF"/>
                </a:solidFill>
                <a:ea typeface="宋体" pitchFamily="2" charset="-122"/>
              </a:rPr>
              <a:t>        a = 10 ;	// *p1 = 10</a:t>
            </a:r>
          </a:p>
          <a:p>
            <a:pPr>
              <a:lnSpc>
                <a:spcPct val="190000"/>
              </a:lnSpc>
            </a:pPr>
            <a:r>
              <a:rPr kumimoji="1" lang="en-US" altLang="zh-CN" sz="1800">
                <a:ea typeface="宋体" pitchFamily="2" charset="-122"/>
              </a:rPr>
              <a:t>        b = 20 ;</a:t>
            </a:r>
          </a:p>
          <a:p>
            <a:pPr>
              <a:lnSpc>
                <a:spcPct val="170000"/>
              </a:lnSpc>
            </a:pPr>
            <a:r>
              <a:rPr kumimoji="1" lang="en-US" altLang="zh-CN" sz="1800">
                <a:ea typeface="宋体" pitchFamily="2" charset="-122"/>
              </a:rPr>
              <a:t>        a = *p1 + *p2 ;</a:t>
            </a:r>
          </a:p>
        </p:txBody>
      </p:sp>
      <p:sp>
        <p:nvSpPr>
          <p:cNvPr id="47118" name="Text Box 41"/>
          <p:cNvSpPr txBox="1">
            <a:spLocks noChangeArrowheads="1"/>
          </p:cNvSpPr>
          <p:nvPr/>
        </p:nvSpPr>
        <p:spPr bwMode="auto">
          <a:xfrm>
            <a:off x="4267200" y="2514600"/>
            <a:ext cx="2079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t>
            </a:r>
            <a:r>
              <a:rPr kumimoji="1" lang="en-US" altLang="zh-CN" sz="1600">
                <a:solidFill>
                  <a:srgbClr val="CC3300"/>
                </a:solidFill>
                <a:ea typeface="宋体" pitchFamily="2" charset="-122"/>
              </a:rPr>
              <a:t>p2</a:t>
            </a:r>
            <a:r>
              <a:rPr kumimoji="1" lang="en-US" altLang="zh-CN" sz="1600" b="0">
                <a:ea typeface="宋体" pitchFamily="2" charset="-122"/>
              </a:rPr>
              <a:t>  0X0066FDE4</a:t>
            </a:r>
          </a:p>
        </p:txBody>
      </p:sp>
      <p:sp>
        <p:nvSpPr>
          <p:cNvPr id="47119" name="Text Box 42"/>
          <p:cNvSpPr txBox="1">
            <a:spLocks noChangeArrowheads="1"/>
          </p:cNvSpPr>
          <p:nvPr/>
        </p:nvSpPr>
        <p:spPr bwMode="auto">
          <a:xfrm>
            <a:off x="4267200" y="3244850"/>
            <a:ext cx="2079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t>
            </a:r>
            <a:r>
              <a:rPr kumimoji="1" lang="en-US" altLang="zh-CN" sz="1600">
                <a:solidFill>
                  <a:srgbClr val="CC3300"/>
                </a:solidFill>
                <a:ea typeface="宋体" pitchFamily="2" charset="-122"/>
              </a:rPr>
              <a:t>p1</a:t>
            </a:r>
            <a:r>
              <a:rPr kumimoji="1" lang="en-US" altLang="zh-CN" sz="1600" b="0">
                <a:ea typeface="宋体" pitchFamily="2" charset="-122"/>
              </a:rPr>
              <a:t>  0X0066FDE0</a:t>
            </a:r>
          </a:p>
        </p:txBody>
      </p:sp>
      <p:sp>
        <p:nvSpPr>
          <p:cNvPr id="47120" name="Rectangle 43"/>
          <p:cNvSpPr>
            <a:spLocks noChangeArrowheads="1"/>
          </p:cNvSpPr>
          <p:nvPr/>
        </p:nvSpPr>
        <p:spPr bwMode="auto">
          <a:xfrm>
            <a:off x="6354763" y="2554288"/>
            <a:ext cx="1951037" cy="730250"/>
          </a:xfrm>
          <a:prstGeom prst="rect">
            <a:avLst/>
          </a:prstGeom>
          <a:solidFill>
            <a:srgbClr val="FF99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b="0">
              <a:latin typeface="Times New Roman" pitchFamily="18" charset="0"/>
            </a:endParaRPr>
          </a:p>
        </p:txBody>
      </p:sp>
      <p:sp>
        <p:nvSpPr>
          <p:cNvPr id="47121" name="Rectangle 44"/>
          <p:cNvSpPr>
            <a:spLocks noChangeArrowheads="1"/>
          </p:cNvSpPr>
          <p:nvPr/>
        </p:nvSpPr>
        <p:spPr bwMode="auto">
          <a:xfrm>
            <a:off x="6354763" y="3292475"/>
            <a:ext cx="1951037" cy="730250"/>
          </a:xfrm>
          <a:prstGeom prst="rect">
            <a:avLst/>
          </a:prstGeom>
          <a:solidFill>
            <a:srgbClr val="FF9966">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47122" name="Text Box 45"/>
          <p:cNvSpPr txBox="1">
            <a:spLocks noChangeArrowheads="1"/>
          </p:cNvSpPr>
          <p:nvPr/>
        </p:nvSpPr>
        <p:spPr bwMode="auto">
          <a:xfrm>
            <a:off x="6667500" y="3505200"/>
            <a:ext cx="1333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solidFill>
                  <a:srgbClr val="CC3300"/>
                </a:solidFill>
                <a:ea typeface="宋体" pitchFamily="2" charset="-122"/>
              </a:rPr>
              <a:t>0X0066FDF4</a:t>
            </a:r>
          </a:p>
        </p:txBody>
      </p:sp>
      <p:sp>
        <p:nvSpPr>
          <p:cNvPr id="47123" name="Text Box 46"/>
          <p:cNvSpPr txBox="1">
            <a:spLocks noChangeArrowheads="1"/>
          </p:cNvSpPr>
          <p:nvPr/>
        </p:nvSpPr>
        <p:spPr bwMode="auto">
          <a:xfrm>
            <a:off x="6667500" y="2743200"/>
            <a:ext cx="1333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solidFill>
                  <a:srgbClr val="CC3300"/>
                </a:solidFill>
                <a:ea typeface="宋体" pitchFamily="2" charset="-122"/>
              </a:rPr>
              <a:t>0X0066FDF0</a:t>
            </a:r>
          </a:p>
        </p:txBody>
      </p:sp>
      <p:sp>
        <p:nvSpPr>
          <p:cNvPr id="45103" name="Text Box 47"/>
          <p:cNvSpPr txBox="1">
            <a:spLocks noChangeArrowheads="1"/>
          </p:cNvSpPr>
          <p:nvPr/>
        </p:nvSpPr>
        <p:spPr bwMode="auto">
          <a:xfrm>
            <a:off x="7105650" y="563880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en-US" altLang="zh-CN" sz="2000">
                <a:ea typeface="宋体" pitchFamily="2" charset="-122"/>
              </a:rPr>
              <a:t>10</a:t>
            </a:r>
          </a:p>
        </p:txBody>
      </p:sp>
      <p:sp>
        <p:nvSpPr>
          <p:cNvPr id="47125" name="Text Box 48"/>
          <p:cNvSpPr txBox="1">
            <a:spLocks noChangeArrowheads="1"/>
          </p:cNvSpPr>
          <p:nvPr/>
        </p:nvSpPr>
        <p:spPr bwMode="auto">
          <a:xfrm>
            <a:off x="4648200" y="5759450"/>
            <a:ext cx="488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zh-CN" altLang="en-US" sz="1600" i="1">
                <a:solidFill>
                  <a:srgbClr val="CC3300"/>
                </a:solidFill>
                <a:ea typeface="宋体" pitchFamily="2" charset="-122"/>
              </a:rPr>
              <a:t>*</a:t>
            </a:r>
            <a:r>
              <a:rPr kumimoji="1" lang="en-US" altLang="zh-CN" sz="1600" i="1">
                <a:solidFill>
                  <a:srgbClr val="CC3300"/>
                </a:solidFill>
                <a:ea typeface="宋体" pitchFamily="2" charset="-122"/>
              </a:rPr>
              <a:t>p1</a:t>
            </a:r>
          </a:p>
        </p:txBody>
      </p:sp>
      <p:sp>
        <p:nvSpPr>
          <p:cNvPr id="47126" name="Text Box 49"/>
          <p:cNvSpPr txBox="1">
            <a:spLocks noChangeArrowheads="1"/>
          </p:cNvSpPr>
          <p:nvPr/>
        </p:nvSpPr>
        <p:spPr bwMode="auto">
          <a:xfrm>
            <a:off x="4648200" y="4997450"/>
            <a:ext cx="488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zh-CN" altLang="en-US" sz="1600" i="1">
                <a:solidFill>
                  <a:srgbClr val="CC3300"/>
                </a:solidFill>
                <a:ea typeface="宋体" pitchFamily="2" charset="-122"/>
              </a:rPr>
              <a:t>*</a:t>
            </a:r>
            <a:r>
              <a:rPr kumimoji="1" lang="en-US" altLang="zh-CN" sz="1600" i="1">
                <a:solidFill>
                  <a:srgbClr val="CC3300"/>
                </a:solidFill>
                <a:ea typeface="宋体" pitchFamily="2" charset="-122"/>
              </a:rPr>
              <a:t>p2</a:t>
            </a:r>
          </a:p>
        </p:txBody>
      </p:sp>
    </p:spTree>
    <p:extLst>
      <p:ext uri="{BB962C8B-B14F-4D97-AF65-F5344CB8AC3E}">
        <p14:creationId xmlns:p14="http://schemas.microsoft.com/office/powerpoint/2010/main" val="12582334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5103"/>
                                        </p:tgtEl>
                                        <p:attrNameLst>
                                          <p:attrName>style.visibility</p:attrName>
                                        </p:attrNameLst>
                                      </p:cBhvr>
                                      <p:to>
                                        <p:strVal val="visible"/>
                                      </p:to>
                                    </p:set>
                                    <p:animEffect transition="in" filter="box(out)">
                                      <p:cBhvr>
                                        <p:cTn id="7" dur="500"/>
                                        <p:tgtEl>
                                          <p:spTgt spid="45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03"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 name="日期占位符 3"/>
          <p:cNvSpPr>
            <a:spLocks noGrp="1"/>
          </p:cNvSpPr>
          <p:nvPr>
            <p:ph type="dt" sz="quarter" idx="10"/>
          </p:nvPr>
        </p:nvSpPr>
        <p:spPr/>
        <p:txBody>
          <a:bodyPr/>
          <a:lstStyle/>
          <a:p>
            <a:pPr>
              <a:defRPr/>
            </a:pPr>
            <a:fld id="{930431C6-418E-42E1-B6C3-0D680D6811EA}" type="datetime1">
              <a:rPr lang="zh-TW" altLang="en-US"/>
              <a:pPr>
                <a:defRPr/>
              </a:pPr>
              <a:t>2016/11/10</a:t>
            </a:fld>
            <a:endParaRPr lang="en-US" altLang="zh-TW"/>
          </a:p>
        </p:txBody>
      </p:sp>
      <p:sp>
        <p:nvSpPr>
          <p:cNvPr id="52" name="页脚占位符 4"/>
          <p:cNvSpPr>
            <a:spLocks noGrp="1"/>
          </p:cNvSpPr>
          <p:nvPr>
            <p:ph type="ftr" sz="quarter" idx="11"/>
          </p:nvPr>
        </p:nvSpPr>
        <p:spPr/>
        <p:txBody>
          <a:bodyPr/>
          <a:lstStyle/>
          <a:p>
            <a:pPr>
              <a:defRPr/>
            </a:pPr>
            <a:r>
              <a:rPr lang="zh-CN" altLang="en-US"/>
              <a:t>计算机基础教研室</a:t>
            </a:r>
            <a:endParaRPr lang="en-US" altLang="zh-CN"/>
          </a:p>
        </p:txBody>
      </p:sp>
      <p:sp>
        <p:nvSpPr>
          <p:cNvPr id="53" name="灯片编号占位符 5"/>
          <p:cNvSpPr>
            <a:spLocks noGrp="1"/>
          </p:cNvSpPr>
          <p:nvPr>
            <p:ph type="sldNum" sz="quarter" idx="12"/>
          </p:nvPr>
        </p:nvSpPr>
        <p:spPr/>
        <p:txBody>
          <a:bodyPr/>
          <a:lstStyle/>
          <a:p>
            <a:pPr>
              <a:defRPr/>
            </a:pPr>
            <a:fld id="{A6CFE972-1511-4105-8396-6EE44891A9D6}" type="slidenum">
              <a:rPr lang="zh-TW" altLang="en-US"/>
              <a:pPr>
                <a:defRPr/>
              </a:pPr>
              <a:t>46</a:t>
            </a:fld>
            <a:endParaRPr lang="en-US" altLang="zh-TW"/>
          </a:p>
        </p:txBody>
      </p:sp>
      <p:sp>
        <p:nvSpPr>
          <p:cNvPr id="48133" name="Rectangle 2"/>
          <p:cNvSpPr>
            <a:spLocks noChangeArrowheads="1"/>
          </p:cNvSpPr>
          <p:nvPr/>
        </p:nvSpPr>
        <p:spPr bwMode="auto">
          <a:xfrm>
            <a:off x="1371600" y="5257800"/>
            <a:ext cx="2743200" cy="381000"/>
          </a:xfrm>
          <a:prstGeom prst="rect">
            <a:avLst/>
          </a:prstGeom>
          <a:solidFill>
            <a:srgbClr val="3333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48134" name="Rectangle 3"/>
          <p:cNvSpPr>
            <a:spLocks noGrp="1" noChangeArrowheads="1"/>
          </p:cNvSpPr>
          <p:nvPr>
            <p:ph type="title"/>
          </p:nvPr>
        </p:nvSpPr>
        <p:spPr>
          <a:xfrm>
            <a:off x="884238" y="188640"/>
            <a:ext cx="7269162" cy="685800"/>
          </a:xfrm>
        </p:spPr>
        <p:txBody>
          <a:bodyPr/>
          <a:lstStyle/>
          <a:p>
            <a:pPr algn="l" eaLnBrk="1" hangingPunct="1"/>
            <a:r>
              <a:rPr kumimoji="1" lang="zh-CN" altLang="en-US" sz="3600" b="1" dirty="0" smtClean="0">
                <a:solidFill>
                  <a:srgbClr val="FF0000"/>
                </a:solidFill>
              </a:rPr>
              <a:t>指针变量与间址访问</a:t>
            </a:r>
          </a:p>
        </p:txBody>
      </p:sp>
      <p:sp>
        <p:nvSpPr>
          <p:cNvPr id="48135" name="Text Box 4"/>
          <p:cNvSpPr txBox="1">
            <a:spLocks noChangeArrowheads="1"/>
          </p:cNvSpPr>
          <p:nvPr/>
        </p:nvSpPr>
        <p:spPr bwMode="auto">
          <a:xfrm>
            <a:off x="251520" y="1221736"/>
            <a:ext cx="8784976"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nSpc>
                <a:spcPct val="160000"/>
              </a:lnSpc>
            </a:pPr>
            <a:r>
              <a:rPr kumimoji="1" lang="zh-CN" altLang="en-US" sz="2400" i="1" dirty="0">
                <a:solidFill>
                  <a:srgbClr val="3333FF"/>
                </a:solidFill>
                <a:ea typeface="宋体" pitchFamily="2" charset="-122"/>
              </a:rPr>
              <a:t>指针类型变量</a:t>
            </a:r>
            <a:r>
              <a:rPr kumimoji="1" lang="en-US" altLang="zh-CN" sz="2400" i="1" dirty="0">
                <a:ea typeface="宋体" pitchFamily="2" charset="-122"/>
              </a:rPr>
              <a:t>——</a:t>
            </a:r>
            <a:r>
              <a:rPr kumimoji="1" lang="zh-CN" altLang="en-US" sz="2400" dirty="0">
                <a:solidFill>
                  <a:srgbClr val="000000"/>
                </a:solidFill>
                <a:ea typeface="宋体" pitchFamily="2" charset="-122"/>
              </a:rPr>
              <a:t>能够存放对象地址的变量，简称“指针变量” </a:t>
            </a:r>
          </a:p>
        </p:txBody>
      </p:sp>
      <p:sp>
        <p:nvSpPr>
          <p:cNvPr id="48136" name="Text Box 5"/>
          <p:cNvSpPr txBox="1">
            <a:spLocks noChangeArrowheads="1"/>
          </p:cNvSpPr>
          <p:nvPr/>
        </p:nvSpPr>
        <p:spPr bwMode="auto">
          <a:xfrm>
            <a:off x="4419600" y="5454650"/>
            <a:ext cx="1905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a:t>
            </a:r>
            <a:r>
              <a:rPr kumimoji="1" lang="en-US" altLang="zh-CN" sz="1600" b="0">
                <a:ea typeface="宋体" pitchFamily="2" charset="-122"/>
              </a:rPr>
              <a:t>   0X0066FDF4</a:t>
            </a:r>
          </a:p>
        </p:txBody>
      </p:sp>
      <p:sp>
        <p:nvSpPr>
          <p:cNvPr id="48137" name="Text Box 6"/>
          <p:cNvSpPr txBox="1">
            <a:spLocks noChangeArrowheads="1"/>
          </p:cNvSpPr>
          <p:nvPr/>
        </p:nvSpPr>
        <p:spPr bwMode="auto">
          <a:xfrm>
            <a:off x="4419600" y="4692650"/>
            <a:ext cx="19161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b</a:t>
            </a:r>
            <a:r>
              <a:rPr kumimoji="1" lang="en-US" altLang="zh-CN" sz="1600" b="0">
                <a:ea typeface="宋体" pitchFamily="2" charset="-122"/>
              </a:rPr>
              <a:t>   0X0066FDF0</a:t>
            </a:r>
          </a:p>
        </p:txBody>
      </p:sp>
      <p:grpSp>
        <p:nvGrpSpPr>
          <p:cNvPr id="48138" name="Group 7"/>
          <p:cNvGrpSpPr>
            <a:grpSpLocks/>
          </p:cNvGrpSpPr>
          <p:nvPr/>
        </p:nvGrpSpPr>
        <p:grpSpPr bwMode="auto">
          <a:xfrm>
            <a:off x="6354763" y="2133600"/>
            <a:ext cx="1951037" cy="4494213"/>
            <a:chOff x="4003" y="1344"/>
            <a:chExt cx="1229" cy="2831"/>
          </a:xfrm>
        </p:grpSpPr>
        <p:grpSp>
          <p:nvGrpSpPr>
            <p:cNvPr id="48152" name="Group 8"/>
            <p:cNvGrpSpPr>
              <a:grpSpLocks/>
            </p:cNvGrpSpPr>
            <p:nvPr/>
          </p:nvGrpSpPr>
          <p:grpSpPr bwMode="auto">
            <a:xfrm>
              <a:off x="4003" y="1344"/>
              <a:ext cx="1229" cy="2831"/>
              <a:chOff x="4003" y="1344"/>
              <a:chExt cx="1229" cy="2831"/>
            </a:xfrm>
          </p:grpSpPr>
          <p:sp>
            <p:nvSpPr>
              <p:cNvPr id="48154" name="AutoShape 9"/>
              <p:cNvSpPr>
                <a:spLocks noChangeArrowheads="1"/>
              </p:cNvSpPr>
              <p:nvPr/>
            </p:nvSpPr>
            <p:spPr bwMode="auto">
              <a:xfrm>
                <a:off x="4003" y="1344"/>
                <a:ext cx="1229" cy="2831"/>
              </a:xfrm>
              <a:prstGeom prst="wave">
                <a:avLst>
                  <a:gd name="adj1" fmla="val 4380"/>
                  <a:gd name="adj2" fmla="val 0"/>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48155" name="Line 10"/>
              <p:cNvSpPr>
                <a:spLocks noChangeShapeType="1"/>
              </p:cNvSpPr>
              <p:nvPr/>
            </p:nvSpPr>
            <p:spPr bwMode="auto">
              <a:xfrm>
                <a:off x="4003" y="161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56" name="Line 11"/>
              <p:cNvSpPr>
                <a:spLocks noChangeShapeType="1"/>
              </p:cNvSpPr>
              <p:nvPr/>
            </p:nvSpPr>
            <p:spPr bwMode="auto">
              <a:xfrm>
                <a:off x="4003" y="172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8157" name="Group 12"/>
              <p:cNvGrpSpPr>
                <a:grpSpLocks/>
              </p:cNvGrpSpPr>
              <p:nvPr/>
            </p:nvGrpSpPr>
            <p:grpSpPr bwMode="auto">
              <a:xfrm>
                <a:off x="4157" y="1344"/>
                <a:ext cx="921" cy="2831"/>
                <a:chOff x="4157" y="1489"/>
                <a:chExt cx="921" cy="2303"/>
              </a:xfrm>
            </p:grpSpPr>
            <p:sp>
              <p:nvSpPr>
                <p:cNvPr id="48175" name="Line 13"/>
                <p:cNvSpPr>
                  <a:spLocks noChangeShapeType="1"/>
                </p:cNvSpPr>
                <p:nvPr/>
              </p:nvSpPr>
              <p:spPr bwMode="auto">
                <a:xfrm>
                  <a:off x="4157" y="1527"/>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76" name="Line 14"/>
                <p:cNvSpPr>
                  <a:spLocks noChangeShapeType="1"/>
                </p:cNvSpPr>
                <p:nvPr/>
              </p:nvSpPr>
              <p:spPr bwMode="auto">
                <a:xfrm>
                  <a:off x="4310" y="1489"/>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77" name="Line 15"/>
                <p:cNvSpPr>
                  <a:spLocks noChangeShapeType="1"/>
                </p:cNvSpPr>
                <p:nvPr/>
              </p:nvSpPr>
              <p:spPr bwMode="auto">
                <a:xfrm>
                  <a:off x="4464" y="1527"/>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78" name="Line 16"/>
                <p:cNvSpPr>
                  <a:spLocks noChangeShapeType="1"/>
                </p:cNvSpPr>
                <p:nvPr/>
              </p:nvSpPr>
              <p:spPr bwMode="auto">
                <a:xfrm>
                  <a:off x="4618" y="1604"/>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79" name="Line 17"/>
                <p:cNvSpPr>
                  <a:spLocks noChangeShapeType="1"/>
                </p:cNvSpPr>
                <p:nvPr/>
              </p:nvSpPr>
              <p:spPr bwMode="auto">
                <a:xfrm>
                  <a:off x="4771" y="1681"/>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80" name="Line 18"/>
                <p:cNvSpPr>
                  <a:spLocks noChangeShapeType="1"/>
                </p:cNvSpPr>
                <p:nvPr/>
              </p:nvSpPr>
              <p:spPr bwMode="auto">
                <a:xfrm>
                  <a:off x="4925" y="1719"/>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81" name="Line 19"/>
                <p:cNvSpPr>
                  <a:spLocks noChangeShapeType="1"/>
                </p:cNvSpPr>
                <p:nvPr/>
              </p:nvSpPr>
              <p:spPr bwMode="auto">
                <a:xfrm>
                  <a:off x="5078" y="1681"/>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8158" name="Line 20"/>
              <p:cNvSpPr>
                <a:spLocks noChangeShapeType="1"/>
              </p:cNvSpPr>
              <p:nvPr/>
            </p:nvSpPr>
            <p:spPr bwMode="auto">
              <a:xfrm>
                <a:off x="4003" y="184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59" name="Line 21"/>
              <p:cNvSpPr>
                <a:spLocks noChangeShapeType="1"/>
              </p:cNvSpPr>
              <p:nvPr/>
            </p:nvSpPr>
            <p:spPr bwMode="auto">
              <a:xfrm>
                <a:off x="4003" y="195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60" name="Line 22"/>
              <p:cNvSpPr>
                <a:spLocks noChangeShapeType="1"/>
              </p:cNvSpPr>
              <p:nvPr/>
            </p:nvSpPr>
            <p:spPr bwMode="auto">
              <a:xfrm>
                <a:off x="4003" y="207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61" name="Line 23"/>
              <p:cNvSpPr>
                <a:spLocks noChangeShapeType="1"/>
              </p:cNvSpPr>
              <p:nvPr/>
            </p:nvSpPr>
            <p:spPr bwMode="auto">
              <a:xfrm>
                <a:off x="4003" y="218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62" name="Line 24"/>
              <p:cNvSpPr>
                <a:spLocks noChangeShapeType="1"/>
              </p:cNvSpPr>
              <p:nvPr/>
            </p:nvSpPr>
            <p:spPr bwMode="auto">
              <a:xfrm>
                <a:off x="4003" y="230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63" name="Line 25"/>
              <p:cNvSpPr>
                <a:spLocks noChangeShapeType="1"/>
              </p:cNvSpPr>
              <p:nvPr/>
            </p:nvSpPr>
            <p:spPr bwMode="auto">
              <a:xfrm>
                <a:off x="4003" y="2539"/>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64" name="Line 26"/>
              <p:cNvSpPr>
                <a:spLocks noChangeShapeType="1"/>
              </p:cNvSpPr>
              <p:nvPr/>
            </p:nvSpPr>
            <p:spPr bwMode="auto">
              <a:xfrm>
                <a:off x="4003" y="2879"/>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65" name="Line 27"/>
              <p:cNvSpPr>
                <a:spLocks noChangeShapeType="1"/>
              </p:cNvSpPr>
              <p:nvPr/>
            </p:nvSpPr>
            <p:spPr bwMode="auto">
              <a:xfrm>
                <a:off x="4003" y="299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66" name="Line 28"/>
              <p:cNvSpPr>
                <a:spLocks noChangeShapeType="1"/>
              </p:cNvSpPr>
              <p:nvPr/>
            </p:nvSpPr>
            <p:spPr bwMode="auto">
              <a:xfrm>
                <a:off x="4003" y="311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67" name="Line 29"/>
              <p:cNvSpPr>
                <a:spLocks noChangeShapeType="1"/>
              </p:cNvSpPr>
              <p:nvPr/>
            </p:nvSpPr>
            <p:spPr bwMode="auto">
              <a:xfrm>
                <a:off x="4003" y="3225"/>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68" name="Line 30"/>
              <p:cNvSpPr>
                <a:spLocks noChangeShapeType="1"/>
              </p:cNvSpPr>
              <p:nvPr/>
            </p:nvSpPr>
            <p:spPr bwMode="auto">
              <a:xfrm>
                <a:off x="4003" y="334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69" name="Line 31"/>
              <p:cNvSpPr>
                <a:spLocks noChangeShapeType="1"/>
              </p:cNvSpPr>
              <p:nvPr/>
            </p:nvSpPr>
            <p:spPr bwMode="auto">
              <a:xfrm>
                <a:off x="4003" y="3456"/>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70" name="Line 32"/>
              <p:cNvSpPr>
                <a:spLocks noChangeShapeType="1"/>
              </p:cNvSpPr>
              <p:nvPr/>
            </p:nvSpPr>
            <p:spPr bwMode="auto">
              <a:xfrm>
                <a:off x="4003" y="357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71" name="Line 33"/>
              <p:cNvSpPr>
                <a:spLocks noChangeShapeType="1"/>
              </p:cNvSpPr>
              <p:nvPr/>
            </p:nvSpPr>
            <p:spPr bwMode="auto">
              <a:xfrm>
                <a:off x="4003" y="3792"/>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72" name="Line 34"/>
              <p:cNvSpPr>
                <a:spLocks noChangeShapeType="1"/>
              </p:cNvSpPr>
              <p:nvPr/>
            </p:nvSpPr>
            <p:spPr bwMode="auto">
              <a:xfrm>
                <a:off x="4003" y="3677"/>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73" name="Line 35"/>
              <p:cNvSpPr>
                <a:spLocks noChangeShapeType="1"/>
              </p:cNvSpPr>
              <p:nvPr/>
            </p:nvSpPr>
            <p:spPr bwMode="auto">
              <a:xfrm>
                <a:off x="4003" y="3916"/>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74" name="Rectangle 36"/>
              <p:cNvSpPr>
                <a:spLocks noChangeArrowheads="1"/>
              </p:cNvSpPr>
              <p:nvPr/>
            </p:nvSpPr>
            <p:spPr bwMode="auto">
              <a:xfrm>
                <a:off x="4128" y="2640"/>
                <a:ext cx="1008" cy="192"/>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grpSp>
        <p:sp>
          <p:nvSpPr>
            <p:cNvPr id="48153" name="Line 37"/>
            <p:cNvSpPr>
              <a:spLocks noChangeShapeType="1"/>
            </p:cNvSpPr>
            <p:nvPr/>
          </p:nvSpPr>
          <p:spPr bwMode="auto">
            <a:xfrm>
              <a:off x="4003" y="241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8139" name="Rectangle 38"/>
          <p:cNvSpPr>
            <a:spLocks noChangeArrowheads="1"/>
          </p:cNvSpPr>
          <p:nvPr/>
        </p:nvSpPr>
        <p:spPr bwMode="auto">
          <a:xfrm>
            <a:off x="6354763" y="4752975"/>
            <a:ext cx="1951037" cy="73025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48140" name="Rectangle 39"/>
          <p:cNvSpPr>
            <a:spLocks noChangeArrowheads="1"/>
          </p:cNvSpPr>
          <p:nvPr/>
        </p:nvSpPr>
        <p:spPr bwMode="auto">
          <a:xfrm>
            <a:off x="6354763" y="5486400"/>
            <a:ext cx="1951037" cy="730250"/>
          </a:xfrm>
          <a:prstGeom prst="rect">
            <a:avLst/>
          </a:prstGeom>
          <a:solidFill>
            <a:srgbClr val="FFFF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48141" name="Text Box 40"/>
          <p:cNvSpPr txBox="1">
            <a:spLocks noChangeArrowheads="1"/>
          </p:cNvSpPr>
          <p:nvPr/>
        </p:nvSpPr>
        <p:spPr bwMode="auto">
          <a:xfrm>
            <a:off x="1050925" y="1905000"/>
            <a:ext cx="3025775" cy="421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nSpc>
                <a:spcPct val="190000"/>
              </a:lnSpc>
            </a:pPr>
            <a:r>
              <a:rPr kumimoji="1" lang="zh-CN" altLang="en-US" sz="1800" i="1" dirty="0">
                <a:solidFill>
                  <a:srgbClr val="008000"/>
                </a:solidFill>
                <a:ea typeface="宋体" pitchFamily="2" charset="-122"/>
              </a:rPr>
              <a:t>例如：</a:t>
            </a:r>
          </a:p>
          <a:p>
            <a:pPr>
              <a:lnSpc>
                <a:spcPct val="190000"/>
              </a:lnSpc>
            </a:pPr>
            <a:r>
              <a:rPr kumimoji="1" lang="zh-CN" altLang="en-US" sz="1800" dirty="0">
                <a:ea typeface="宋体" pitchFamily="2" charset="-122"/>
              </a:rPr>
              <a:t>        </a:t>
            </a:r>
            <a:r>
              <a:rPr kumimoji="1" lang="en-US" altLang="zh-CN" sz="1800" dirty="0" err="1">
                <a:ea typeface="宋体" pitchFamily="2" charset="-122"/>
              </a:rPr>
              <a:t>int</a:t>
            </a:r>
            <a:r>
              <a:rPr kumimoji="1" lang="en-US" altLang="zh-CN" sz="1800" dirty="0">
                <a:ea typeface="宋体" pitchFamily="2" charset="-122"/>
              </a:rPr>
              <a:t>  a ,  b  ;</a:t>
            </a:r>
          </a:p>
          <a:p>
            <a:pPr>
              <a:lnSpc>
                <a:spcPct val="190000"/>
              </a:lnSpc>
            </a:pPr>
            <a:r>
              <a:rPr kumimoji="1" lang="en-US" altLang="zh-CN" sz="1800" dirty="0">
                <a:ea typeface="宋体" pitchFamily="2" charset="-122"/>
              </a:rPr>
              <a:t>        </a:t>
            </a:r>
            <a:r>
              <a:rPr kumimoji="1" lang="en-US" altLang="zh-CN" sz="1800" dirty="0" err="1">
                <a:ea typeface="宋体" pitchFamily="2" charset="-122"/>
              </a:rPr>
              <a:t>int</a:t>
            </a:r>
            <a:r>
              <a:rPr kumimoji="1" lang="en-US" altLang="zh-CN" sz="1800" dirty="0">
                <a:ea typeface="宋体" pitchFamily="2" charset="-122"/>
              </a:rPr>
              <a:t>  *p1 , *p2 ;</a:t>
            </a:r>
          </a:p>
          <a:p>
            <a:pPr>
              <a:lnSpc>
                <a:spcPct val="190000"/>
              </a:lnSpc>
            </a:pPr>
            <a:r>
              <a:rPr kumimoji="1" lang="en-US" altLang="zh-CN" sz="1800" dirty="0">
                <a:ea typeface="宋体" pitchFamily="2" charset="-122"/>
              </a:rPr>
              <a:t>        p1 = &amp;a ;</a:t>
            </a:r>
          </a:p>
          <a:p>
            <a:pPr>
              <a:lnSpc>
                <a:spcPct val="190000"/>
              </a:lnSpc>
            </a:pPr>
            <a:r>
              <a:rPr kumimoji="1" lang="en-US" altLang="zh-CN" sz="1800" dirty="0">
                <a:ea typeface="宋体" pitchFamily="2" charset="-122"/>
              </a:rPr>
              <a:t>        p2 = &amp;b ;</a:t>
            </a:r>
          </a:p>
          <a:p>
            <a:pPr>
              <a:lnSpc>
                <a:spcPct val="190000"/>
              </a:lnSpc>
            </a:pPr>
            <a:r>
              <a:rPr kumimoji="1" lang="en-US" altLang="zh-CN" sz="1800" dirty="0">
                <a:ea typeface="宋体" pitchFamily="2" charset="-122"/>
              </a:rPr>
              <a:t>        a = 10 ;</a:t>
            </a:r>
          </a:p>
          <a:p>
            <a:pPr>
              <a:lnSpc>
                <a:spcPct val="190000"/>
              </a:lnSpc>
            </a:pPr>
            <a:r>
              <a:rPr kumimoji="1" lang="en-US" altLang="zh-CN" sz="1800" dirty="0">
                <a:solidFill>
                  <a:srgbClr val="FFFFFF"/>
                </a:solidFill>
                <a:ea typeface="宋体" pitchFamily="2" charset="-122"/>
              </a:rPr>
              <a:t>        b = 20 ;	// *p2 = 20</a:t>
            </a:r>
          </a:p>
          <a:p>
            <a:pPr>
              <a:lnSpc>
                <a:spcPct val="170000"/>
              </a:lnSpc>
            </a:pPr>
            <a:r>
              <a:rPr kumimoji="1" lang="en-US" altLang="zh-CN" sz="1800" dirty="0">
                <a:ea typeface="宋体" pitchFamily="2" charset="-122"/>
              </a:rPr>
              <a:t>        a = *p1 + *p2 ;</a:t>
            </a:r>
          </a:p>
        </p:txBody>
      </p:sp>
      <p:sp>
        <p:nvSpPr>
          <p:cNvPr id="48142" name="Text Box 41"/>
          <p:cNvSpPr txBox="1">
            <a:spLocks noChangeArrowheads="1"/>
          </p:cNvSpPr>
          <p:nvPr/>
        </p:nvSpPr>
        <p:spPr bwMode="auto">
          <a:xfrm>
            <a:off x="4267200" y="2514600"/>
            <a:ext cx="2079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t>
            </a:r>
            <a:r>
              <a:rPr kumimoji="1" lang="en-US" altLang="zh-CN" sz="1600">
                <a:solidFill>
                  <a:srgbClr val="CC3300"/>
                </a:solidFill>
                <a:ea typeface="宋体" pitchFamily="2" charset="-122"/>
              </a:rPr>
              <a:t>p2</a:t>
            </a:r>
            <a:r>
              <a:rPr kumimoji="1" lang="en-US" altLang="zh-CN" sz="1600" b="0">
                <a:ea typeface="宋体" pitchFamily="2" charset="-122"/>
              </a:rPr>
              <a:t>  0X0066FDE4</a:t>
            </a:r>
          </a:p>
        </p:txBody>
      </p:sp>
      <p:sp>
        <p:nvSpPr>
          <p:cNvPr id="48143" name="Text Box 42"/>
          <p:cNvSpPr txBox="1">
            <a:spLocks noChangeArrowheads="1"/>
          </p:cNvSpPr>
          <p:nvPr/>
        </p:nvSpPr>
        <p:spPr bwMode="auto">
          <a:xfrm>
            <a:off x="4267200" y="3244850"/>
            <a:ext cx="2079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t>
            </a:r>
            <a:r>
              <a:rPr kumimoji="1" lang="en-US" altLang="zh-CN" sz="1600">
                <a:solidFill>
                  <a:srgbClr val="CC3300"/>
                </a:solidFill>
                <a:ea typeface="宋体" pitchFamily="2" charset="-122"/>
              </a:rPr>
              <a:t>p1</a:t>
            </a:r>
            <a:r>
              <a:rPr kumimoji="1" lang="en-US" altLang="zh-CN" sz="1600" b="0">
                <a:ea typeface="宋体" pitchFamily="2" charset="-122"/>
              </a:rPr>
              <a:t>  0X0066FDE0</a:t>
            </a:r>
          </a:p>
        </p:txBody>
      </p:sp>
      <p:sp>
        <p:nvSpPr>
          <p:cNvPr id="48144" name="Rectangle 43"/>
          <p:cNvSpPr>
            <a:spLocks noChangeArrowheads="1"/>
          </p:cNvSpPr>
          <p:nvPr/>
        </p:nvSpPr>
        <p:spPr bwMode="auto">
          <a:xfrm>
            <a:off x="6354763" y="2554288"/>
            <a:ext cx="1951037" cy="730250"/>
          </a:xfrm>
          <a:prstGeom prst="rect">
            <a:avLst/>
          </a:prstGeom>
          <a:solidFill>
            <a:srgbClr val="FF99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b="0">
              <a:latin typeface="Times New Roman" pitchFamily="18" charset="0"/>
            </a:endParaRPr>
          </a:p>
        </p:txBody>
      </p:sp>
      <p:sp>
        <p:nvSpPr>
          <p:cNvPr id="48145" name="Rectangle 44"/>
          <p:cNvSpPr>
            <a:spLocks noChangeArrowheads="1"/>
          </p:cNvSpPr>
          <p:nvPr/>
        </p:nvSpPr>
        <p:spPr bwMode="auto">
          <a:xfrm>
            <a:off x="6354763" y="3292475"/>
            <a:ext cx="1951037" cy="730250"/>
          </a:xfrm>
          <a:prstGeom prst="rect">
            <a:avLst/>
          </a:prstGeom>
          <a:solidFill>
            <a:srgbClr val="FF9966">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48146" name="Text Box 45"/>
          <p:cNvSpPr txBox="1">
            <a:spLocks noChangeArrowheads="1"/>
          </p:cNvSpPr>
          <p:nvPr/>
        </p:nvSpPr>
        <p:spPr bwMode="auto">
          <a:xfrm>
            <a:off x="6667500" y="3505200"/>
            <a:ext cx="1333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solidFill>
                  <a:srgbClr val="CC3300"/>
                </a:solidFill>
                <a:ea typeface="宋体" pitchFamily="2" charset="-122"/>
              </a:rPr>
              <a:t>0X0066FDF4</a:t>
            </a:r>
          </a:p>
        </p:txBody>
      </p:sp>
      <p:sp>
        <p:nvSpPr>
          <p:cNvPr id="48147" name="Text Box 46"/>
          <p:cNvSpPr txBox="1">
            <a:spLocks noChangeArrowheads="1"/>
          </p:cNvSpPr>
          <p:nvPr/>
        </p:nvSpPr>
        <p:spPr bwMode="auto">
          <a:xfrm>
            <a:off x="6667500" y="2743200"/>
            <a:ext cx="1333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solidFill>
                  <a:srgbClr val="CC3300"/>
                </a:solidFill>
                <a:ea typeface="宋体" pitchFamily="2" charset="-122"/>
              </a:rPr>
              <a:t>0X0066FDF0</a:t>
            </a:r>
          </a:p>
        </p:txBody>
      </p:sp>
      <p:sp>
        <p:nvSpPr>
          <p:cNvPr id="48148" name="Text Box 47"/>
          <p:cNvSpPr txBox="1">
            <a:spLocks noChangeArrowheads="1"/>
          </p:cNvSpPr>
          <p:nvPr/>
        </p:nvSpPr>
        <p:spPr bwMode="auto">
          <a:xfrm>
            <a:off x="7105650" y="563880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en-US" altLang="zh-CN" sz="2000">
                <a:ea typeface="宋体" pitchFamily="2" charset="-122"/>
              </a:rPr>
              <a:t>10</a:t>
            </a:r>
          </a:p>
        </p:txBody>
      </p:sp>
      <p:sp>
        <p:nvSpPr>
          <p:cNvPr id="48149" name="Text Box 48"/>
          <p:cNvSpPr txBox="1">
            <a:spLocks noChangeArrowheads="1"/>
          </p:cNvSpPr>
          <p:nvPr/>
        </p:nvSpPr>
        <p:spPr bwMode="auto">
          <a:xfrm>
            <a:off x="4648200" y="5759450"/>
            <a:ext cx="488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zh-CN" altLang="en-US" sz="1600" i="1">
                <a:solidFill>
                  <a:srgbClr val="CC3300"/>
                </a:solidFill>
                <a:ea typeface="宋体" pitchFamily="2" charset="-122"/>
              </a:rPr>
              <a:t>*</a:t>
            </a:r>
            <a:r>
              <a:rPr kumimoji="1" lang="en-US" altLang="zh-CN" sz="1600" i="1">
                <a:solidFill>
                  <a:srgbClr val="CC3300"/>
                </a:solidFill>
                <a:ea typeface="宋体" pitchFamily="2" charset="-122"/>
              </a:rPr>
              <a:t>p1</a:t>
            </a:r>
          </a:p>
        </p:txBody>
      </p:sp>
      <p:sp>
        <p:nvSpPr>
          <p:cNvPr id="48150" name="Text Box 49"/>
          <p:cNvSpPr txBox="1">
            <a:spLocks noChangeArrowheads="1"/>
          </p:cNvSpPr>
          <p:nvPr/>
        </p:nvSpPr>
        <p:spPr bwMode="auto">
          <a:xfrm>
            <a:off x="4648200" y="4997450"/>
            <a:ext cx="488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zh-CN" altLang="en-US" sz="1600" i="1">
                <a:solidFill>
                  <a:srgbClr val="CC3300"/>
                </a:solidFill>
                <a:ea typeface="宋体" pitchFamily="2" charset="-122"/>
              </a:rPr>
              <a:t>*</a:t>
            </a:r>
            <a:r>
              <a:rPr kumimoji="1" lang="en-US" altLang="zh-CN" sz="1600" i="1">
                <a:solidFill>
                  <a:srgbClr val="CC3300"/>
                </a:solidFill>
                <a:ea typeface="宋体" pitchFamily="2" charset="-122"/>
              </a:rPr>
              <a:t>p2</a:t>
            </a:r>
          </a:p>
        </p:txBody>
      </p:sp>
      <p:sp>
        <p:nvSpPr>
          <p:cNvPr id="46130" name="Text Box 50"/>
          <p:cNvSpPr txBox="1">
            <a:spLocks noChangeArrowheads="1"/>
          </p:cNvSpPr>
          <p:nvPr/>
        </p:nvSpPr>
        <p:spPr bwMode="auto">
          <a:xfrm>
            <a:off x="7105650" y="493712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en-US" altLang="zh-CN" sz="2000">
                <a:ea typeface="宋体" pitchFamily="2" charset="-122"/>
              </a:rPr>
              <a:t>20</a:t>
            </a:r>
          </a:p>
        </p:txBody>
      </p:sp>
    </p:spTree>
    <p:extLst>
      <p:ext uri="{BB962C8B-B14F-4D97-AF65-F5344CB8AC3E}">
        <p14:creationId xmlns:p14="http://schemas.microsoft.com/office/powerpoint/2010/main" val="5771782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6130"/>
                                        </p:tgtEl>
                                        <p:attrNameLst>
                                          <p:attrName>style.visibility</p:attrName>
                                        </p:attrNameLst>
                                      </p:cBhvr>
                                      <p:to>
                                        <p:strVal val="visible"/>
                                      </p:to>
                                    </p:set>
                                    <p:animEffect transition="in" filter="box(out)">
                                      <p:cBhvr>
                                        <p:cTn id="7" dur="500"/>
                                        <p:tgtEl>
                                          <p:spTgt spid="46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30"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 name="日期占位符 3"/>
          <p:cNvSpPr>
            <a:spLocks noGrp="1"/>
          </p:cNvSpPr>
          <p:nvPr>
            <p:ph type="dt" sz="quarter" idx="10"/>
          </p:nvPr>
        </p:nvSpPr>
        <p:spPr/>
        <p:txBody>
          <a:bodyPr/>
          <a:lstStyle/>
          <a:p>
            <a:pPr>
              <a:defRPr/>
            </a:pPr>
            <a:fld id="{47FAFE29-8846-4E1A-BCAD-8D9C741D0364}" type="datetime1">
              <a:rPr lang="zh-TW" altLang="en-US"/>
              <a:pPr>
                <a:defRPr/>
              </a:pPr>
              <a:t>2016/11/10</a:t>
            </a:fld>
            <a:endParaRPr lang="en-US" altLang="zh-TW"/>
          </a:p>
        </p:txBody>
      </p:sp>
      <p:sp>
        <p:nvSpPr>
          <p:cNvPr id="57" name="页脚占位符 4"/>
          <p:cNvSpPr>
            <a:spLocks noGrp="1"/>
          </p:cNvSpPr>
          <p:nvPr>
            <p:ph type="ftr" sz="quarter" idx="11"/>
          </p:nvPr>
        </p:nvSpPr>
        <p:spPr/>
        <p:txBody>
          <a:bodyPr/>
          <a:lstStyle/>
          <a:p>
            <a:pPr>
              <a:defRPr/>
            </a:pPr>
            <a:r>
              <a:rPr lang="zh-CN" altLang="en-US"/>
              <a:t>计算机基础教研室</a:t>
            </a:r>
            <a:endParaRPr lang="en-US" altLang="zh-CN"/>
          </a:p>
        </p:txBody>
      </p:sp>
      <p:sp>
        <p:nvSpPr>
          <p:cNvPr id="58" name="灯片编号占位符 5"/>
          <p:cNvSpPr>
            <a:spLocks noGrp="1"/>
          </p:cNvSpPr>
          <p:nvPr>
            <p:ph type="sldNum" sz="quarter" idx="12"/>
          </p:nvPr>
        </p:nvSpPr>
        <p:spPr/>
        <p:txBody>
          <a:bodyPr/>
          <a:lstStyle/>
          <a:p>
            <a:pPr>
              <a:defRPr/>
            </a:pPr>
            <a:fld id="{D02AFE03-F710-4712-8CFC-9F7128004E8F}" type="slidenum">
              <a:rPr lang="zh-TW" altLang="en-US"/>
              <a:pPr>
                <a:defRPr/>
              </a:pPr>
              <a:t>47</a:t>
            </a:fld>
            <a:endParaRPr lang="en-US" altLang="zh-TW"/>
          </a:p>
        </p:txBody>
      </p:sp>
      <p:sp>
        <p:nvSpPr>
          <p:cNvPr id="49157" name="Rectangle 2"/>
          <p:cNvSpPr>
            <a:spLocks noChangeArrowheads="1"/>
          </p:cNvSpPr>
          <p:nvPr/>
        </p:nvSpPr>
        <p:spPr bwMode="auto">
          <a:xfrm>
            <a:off x="1371600" y="5715000"/>
            <a:ext cx="2057400" cy="381000"/>
          </a:xfrm>
          <a:prstGeom prst="rect">
            <a:avLst/>
          </a:prstGeom>
          <a:solidFill>
            <a:srgbClr val="3333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49158" name="Rectangle 3"/>
          <p:cNvSpPr>
            <a:spLocks noGrp="1" noChangeArrowheads="1"/>
          </p:cNvSpPr>
          <p:nvPr>
            <p:ph type="title"/>
          </p:nvPr>
        </p:nvSpPr>
        <p:spPr>
          <a:xfrm>
            <a:off x="884238" y="116632"/>
            <a:ext cx="7269162" cy="685800"/>
          </a:xfrm>
        </p:spPr>
        <p:txBody>
          <a:bodyPr/>
          <a:lstStyle/>
          <a:p>
            <a:pPr algn="l" eaLnBrk="1" hangingPunct="1"/>
            <a:r>
              <a:rPr kumimoji="1" lang="zh-CN" altLang="en-US" sz="3600" b="1" dirty="0" smtClean="0">
                <a:solidFill>
                  <a:srgbClr val="FF0000"/>
                </a:solidFill>
              </a:rPr>
              <a:t>指针变量与间址访问</a:t>
            </a:r>
          </a:p>
        </p:txBody>
      </p:sp>
      <p:sp>
        <p:nvSpPr>
          <p:cNvPr id="49159" name="Text Box 4"/>
          <p:cNvSpPr txBox="1">
            <a:spLocks noChangeArrowheads="1"/>
          </p:cNvSpPr>
          <p:nvPr/>
        </p:nvSpPr>
        <p:spPr bwMode="auto">
          <a:xfrm>
            <a:off x="327720" y="1221736"/>
            <a:ext cx="8640960"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nSpc>
                <a:spcPct val="160000"/>
              </a:lnSpc>
            </a:pPr>
            <a:r>
              <a:rPr kumimoji="1" lang="zh-CN" altLang="en-US" sz="2400" i="1" dirty="0">
                <a:solidFill>
                  <a:srgbClr val="3333FF"/>
                </a:solidFill>
                <a:ea typeface="宋体" pitchFamily="2" charset="-122"/>
              </a:rPr>
              <a:t>指针类型变量</a:t>
            </a:r>
            <a:r>
              <a:rPr kumimoji="1" lang="en-US" altLang="zh-CN" sz="2400" i="1" dirty="0">
                <a:ea typeface="宋体" pitchFamily="2" charset="-122"/>
              </a:rPr>
              <a:t>——</a:t>
            </a:r>
            <a:r>
              <a:rPr kumimoji="1" lang="zh-CN" altLang="en-US" sz="2400" dirty="0">
                <a:solidFill>
                  <a:srgbClr val="000000"/>
                </a:solidFill>
                <a:ea typeface="宋体" pitchFamily="2" charset="-122"/>
              </a:rPr>
              <a:t>能够存放对象地址的变量，简称“指针变量” </a:t>
            </a:r>
          </a:p>
        </p:txBody>
      </p:sp>
      <p:sp>
        <p:nvSpPr>
          <p:cNvPr id="49160" name="Text Box 5"/>
          <p:cNvSpPr txBox="1">
            <a:spLocks noChangeArrowheads="1"/>
          </p:cNvSpPr>
          <p:nvPr/>
        </p:nvSpPr>
        <p:spPr bwMode="auto">
          <a:xfrm>
            <a:off x="4419600" y="5454650"/>
            <a:ext cx="1905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a:t>
            </a:r>
            <a:r>
              <a:rPr kumimoji="1" lang="en-US" altLang="zh-CN" sz="1600" b="0">
                <a:ea typeface="宋体" pitchFamily="2" charset="-122"/>
              </a:rPr>
              <a:t>   0X0066FDF4</a:t>
            </a:r>
          </a:p>
        </p:txBody>
      </p:sp>
      <p:sp>
        <p:nvSpPr>
          <p:cNvPr id="49161" name="Text Box 6"/>
          <p:cNvSpPr txBox="1">
            <a:spLocks noChangeArrowheads="1"/>
          </p:cNvSpPr>
          <p:nvPr/>
        </p:nvSpPr>
        <p:spPr bwMode="auto">
          <a:xfrm>
            <a:off x="4419600" y="4692650"/>
            <a:ext cx="19161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b</a:t>
            </a:r>
            <a:r>
              <a:rPr kumimoji="1" lang="en-US" altLang="zh-CN" sz="1600" b="0">
                <a:ea typeface="宋体" pitchFamily="2" charset="-122"/>
              </a:rPr>
              <a:t>   0X0066FDF0</a:t>
            </a:r>
          </a:p>
        </p:txBody>
      </p:sp>
      <p:grpSp>
        <p:nvGrpSpPr>
          <p:cNvPr id="49162" name="Group 7"/>
          <p:cNvGrpSpPr>
            <a:grpSpLocks/>
          </p:cNvGrpSpPr>
          <p:nvPr/>
        </p:nvGrpSpPr>
        <p:grpSpPr bwMode="auto">
          <a:xfrm>
            <a:off x="6354763" y="2133600"/>
            <a:ext cx="1951037" cy="4494213"/>
            <a:chOff x="4003" y="1344"/>
            <a:chExt cx="1229" cy="2831"/>
          </a:xfrm>
        </p:grpSpPr>
        <p:grpSp>
          <p:nvGrpSpPr>
            <p:cNvPr id="49181" name="Group 8"/>
            <p:cNvGrpSpPr>
              <a:grpSpLocks/>
            </p:cNvGrpSpPr>
            <p:nvPr/>
          </p:nvGrpSpPr>
          <p:grpSpPr bwMode="auto">
            <a:xfrm>
              <a:off x="4003" y="1344"/>
              <a:ext cx="1229" cy="2831"/>
              <a:chOff x="4003" y="1344"/>
              <a:chExt cx="1229" cy="2831"/>
            </a:xfrm>
          </p:grpSpPr>
          <p:sp>
            <p:nvSpPr>
              <p:cNvPr id="49183" name="AutoShape 9"/>
              <p:cNvSpPr>
                <a:spLocks noChangeArrowheads="1"/>
              </p:cNvSpPr>
              <p:nvPr/>
            </p:nvSpPr>
            <p:spPr bwMode="auto">
              <a:xfrm>
                <a:off x="4003" y="1344"/>
                <a:ext cx="1229" cy="2831"/>
              </a:xfrm>
              <a:prstGeom prst="wave">
                <a:avLst>
                  <a:gd name="adj1" fmla="val 4380"/>
                  <a:gd name="adj2" fmla="val 0"/>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49184" name="Line 10"/>
              <p:cNvSpPr>
                <a:spLocks noChangeShapeType="1"/>
              </p:cNvSpPr>
              <p:nvPr/>
            </p:nvSpPr>
            <p:spPr bwMode="auto">
              <a:xfrm>
                <a:off x="4003" y="161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5" name="Line 11"/>
              <p:cNvSpPr>
                <a:spLocks noChangeShapeType="1"/>
              </p:cNvSpPr>
              <p:nvPr/>
            </p:nvSpPr>
            <p:spPr bwMode="auto">
              <a:xfrm>
                <a:off x="4003" y="172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9186" name="Group 12"/>
              <p:cNvGrpSpPr>
                <a:grpSpLocks/>
              </p:cNvGrpSpPr>
              <p:nvPr/>
            </p:nvGrpSpPr>
            <p:grpSpPr bwMode="auto">
              <a:xfrm>
                <a:off x="4157" y="1344"/>
                <a:ext cx="921" cy="2831"/>
                <a:chOff x="4157" y="1489"/>
                <a:chExt cx="921" cy="2303"/>
              </a:xfrm>
            </p:grpSpPr>
            <p:sp>
              <p:nvSpPr>
                <p:cNvPr id="49204" name="Line 13"/>
                <p:cNvSpPr>
                  <a:spLocks noChangeShapeType="1"/>
                </p:cNvSpPr>
                <p:nvPr/>
              </p:nvSpPr>
              <p:spPr bwMode="auto">
                <a:xfrm>
                  <a:off x="4157" y="1527"/>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5" name="Line 14"/>
                <p:cNvSpPr>
                  <a:spLocks noChangeShapeType="1"/>
                </p:cNvSpPr>
                <p:nvPr/>
              </p:nvSpPr>
              <p:spPr bwMode="auto">
                <a:xfrm>
                  <a:off x="4310" y="1489"/>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6" name="Line 15"/>
                <p:cNvSpPr>
                  <a:spLocks noChangeShapeType="1"/>
                </p:cNvSpPr>
                <p:nvPr/>
              </p:nvSpPr>
              <p:spPr bwMode="auto">
                <a:xfrm>
                  <a:off x="4464" y="1527"/>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7" name="Line 16"/>
                <p:cNvSpPr>
                  <a:spLocks noChangeShapeType="1"/>
                </p:cNvSpPr>
                <p:nvPr/>
              </p:nvSpPr>
              <p:spPr bwMode="auto">
                <a:xfrm>
                  <a:off x="4618" y="1604"/>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8" name="Line 17"/>
                <p:cNvSpPr>
                  <a:spLocks noChangeShapeType="1"/>
                </p:cNvSpPr>
                <p:nvPr/>
              </p:nvSpPr>
              <p:spPr bwMode="auto">
                <a:xfrm>
                  <a:off x="4771" y="1681"/>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9" name="Line 18"/>
                <p:cNvSpPr>
                  <a:spLocks noChangeShapeType="1"/>
                </p:cNvSpPr>
                <p:nvPr/>
              </p:nvSpPr>
              <p:spPr bwMode="auto">
                <a:xfrm>
                  <a:off x="4925" y="1719"/>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10" name="Line 19"/>
                <p:cNvSpPr>
                  <a:spLocks noChangeShapeType="1"/>
                </p:cNvSpPr>
                <p:nvPr/>
              </p:nvSpPr>
              <p:spPr bwMode="auto">
                <a:xfrm>
                  <a:off x="5078" y="1681"/>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9187" name="Line 20"/>
              <p:cNvSpPr>
                <a:spLocks noChangeShapeType="1"/>
              </p:cNvSpPr>
              <p:nvPr/>
            </p:nvSpPr>
            <p:spPr bwMode="auto">
              <a:xfrm>
                <a:off x="4003" y="184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8" name="Line 21"/>
              <p:cNvSpPr>
                <a:spLocks noChangeShapeType="1"/>
              </p:cNvSpPr>
              <p:nvPr/>
            </p:nvSpPr>
            <p:spPr bwMode="auto">
              <a:xfrm>
                <a:off x="4003" y="195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9" name="Line 22"/>
              <p:cNvSpPr>
                <a:spLocks noChangeShapeType="1"/>
              </p:cNvSpPr>
              <p:nvPr/>
            </p:nvSpPr>
            <p:spPr bwMode="auto">
              <a:xfrm>
                <a:off x="4003" y="207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0" name="Line 23"/>
              <p:cNvSpPr>
                <a:spLocks noChangeShapeType="1"/>
              </p:cNvSpPr>
              <p:nvPr/>
            </p:nvSpPr>
            <p:spPr bwMode="auto">
              <a:xfrm>
                <a:off x="4003" y="218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1" name="Line 24"/>
              <p:cNvSpPr>
                <a:spLocks noChangeShapeType="1"/>
              </p:cNvSpPr>
              <p:nvPr/>
            </p:nvSpPr>
            <p:spPr bwMode="auto">
              <a:xfrm>
                <a:off x="4003" y="230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2" name="Line 25"/>
              <p:cNvSpPr>
                <a:spLocks noChangeShapeType="1"/>
              </p:cNvSpPr>
              <p:nvPr/>
            </p:nvSpPr>
            <p:spPr bwMode="auto">
              <a:xfrm>
                <a:off x="4003" y="2539"/>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3" name="Line 26"/>
              <p:cNvSpPr>
                <a:spLocks noChangeShapeType="1"/>
              </p:cNvSpPr>
              <p:nvPr/>
            </p:nvSpPr>
            <p:spPr bwMode="auto">
              <a:xfrm>
                <a:off x="4003" y="2879"/>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4" name="Line 27"/>
              <p:cNvSpPr>
                <a:spLocks noChangeShapeType="1"/>
              </p:cNvSpPr>
              <p:nvPr/>
            </p:nvSpPr>
            <p:spPr bwMode="auto">
              <a:xfrm>
                <a:off x="4003" y="299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5" name="Line 28"/>
              <p:cNvSpPr>
                <a:spLocks noChangeShapeType="1"/>
              </p:cNvSpPr>
              <p:nvPr/>
            </p:nvSpPr>
            <p:spPr bwMode="auto">
              <a:xfrm>
                <a:off x="4003" y="311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6" name="Line 29"/>
              <p:cNvSpPr>
                <a:spLocks noChangeShapeType="1"/>
              </p:cNvSpPr>
              <p:nvPr/>
            </p:nvSpPr>
            <p:spPr bwMode="auto">
              <a:xfrm>
                <a:off x="4003" y="3225"/>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7" name="Line 30"/>
              <p:cNvSpPr>
                <a:spLocks noChangeShapeType="1"/>
              </p:cNvSpPr>
              <p:nvPr/>
            </p:nvSpPr>
            <p:spPr bwMode="auto">
              <a:xfrm>
                <a:off x="4003" y="334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8" name="Line 31"/>
              <p:cNvSpPr>
                <a:spLocks noChangeShapeType="1"/>
              </p:cNvSpPr>
              <p:nvPr/>
            </p:nvSpPr>
            <p:spPr bwMode="auto">
              <a:xfrm>
                <a:off x="4003" y="3456"/>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9" name="Line 32"/>
              <p:cNvSpPr>
                <a:spLocks noChangeShapeType="1"/>
              </p:cNvSpPr>
              <p:nvPr/>
            </p:nvSpPr>
            <p:spPr bwMode="auto">
              <a:xfrm>
                <a:off x="4003" y="357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0" name="Line 33"/>
              <p:cNvSpPr>
                <a:spLocks noChangeShapeType="1"/>
              </p:cNvSpPr>
              <p:nvPr/>
            </p:nvSpPr>
            <p:spPr bwMode="auto">
              <a:xfrm>
                <a:off x="4003" y="3792"/>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1" name="Line 34"/>
              <p:cNvSpPr>
                <a:spLocks noChangeShapeType="1"/>
              </p:cNvSpPr>
              <p:nvPr/>
            </p:nvSpPr>
            <p:spPr bwMode="auto">
              <a:xfrm>
                <a:off x="4003" y="3677"/>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2" name="Line 35"/>
              <p:cNvSpPr>
                <a:spLocks noChangeShapeType="1"/>
              </p:cNvSpPr>
              <p:nvPr/>
            </p:nvSpPr>
            <p:spPr bwMode="auto">
              <a:xfrm>
                <a:off x="4003" y="3916"/>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3" name="Rectangle 36"/>
              <p:cNvSpPr>
                <a:spLocks noChangeArrowheads="1"/>
              </p:cNvSpPr>
              <p:nvPr/>
            </p:nvSpPr>
            <p:spPr bwMode="auto">
              <a:xfrm>
                <a:off x="4128" y="2640"/>
                <a:ext cx="1008" cy="192"/>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grpSp>
        <p:sp>
          <p:nvSpPr>
            <p:cNvPr id="49182" name="Line 37"/>
            <p:cNvSpPr>
              <a:spLocks noChangeShapeType="1"/>
            </p:cNvSpPr>
            <p:nvPr/>
          </p:nvSpPr>
          <p:spPr bwMode="auto">
            <a:xfrm>
              <a:off x="4003" y="241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9163" name="Rectangle 38"/>
          <p:cNvSpPr>
            <a:spLocks noChangeArrowheads="1"/>
          </p:cNvSpPr>
          <p:nvPr/>
        </p:nvSpPr>
        <p:spPr bwMode="auto">
          <a:xfrm>
            <a:off x="6354763" y="4752975"/>
            <a:ext cx="1951037" cy="73025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49164" name="Rectangle 39"/>
          <p:cNvSpPr>
            <a:spLocks noChangeArrowheads="1"/>
          </p:cNvSpPr>
          <p:nvPr/>
        </p:nvSpPr>
        <p:spPr bwMode="auto">
          <a:xfrm>
            <a:off x="6354763" y="5486400"/>
            <a:ext cx="1951037" cy="730250"/>
          </a:xfrm>
          <a:prstGeom prst="rect">
            <a:avLst/>
          </a:prstGeom>
          <a:solidFill>
            <a:srgbClr val="FFFF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49165" name="Text Box 40"/>
          <p:cNvSpPr txBox="1">
            <a:spLocks noChangeArrowheads="1"/>
          </p:cNvSpPr>
          <p:nvPr/>
        </p:nvSpPr>
        <p:spPr bwMode="auto">
          <a:xfrm>
            <a:off x="1050925" y="1905000"/>
            <a:ext cx="2108269" cy="4305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nSpc>
                <a:spcPct val="190000"/>
              </a:lnSpc>
            </a:pPr>
            <a:r>
              <a:rPr kumimoji="1" lang="zh-CN" altLang="en-US" sz="2000" i="1" dirty="0">
                <a:solidFill>
                  <a:srgbClr val="008000"/>
                </a:solidFill>
                <a:ea typeface="宋体" pitchFamily="2" charset="-122"/>
              </a:rPr>
              <a:t>例如：</a:t>
            </a:r>
          </a:p>
          <a:p>
            <a:pPr>
              <a:lnSpc>
                <a:spcPct val="190000"/>
              </a:lnSpc>
            </a:pPr>
            <a:r>
              <a:rPr kumimoji="1" lang="zh-CN" altLang="en-US" sz="1800" dirty="0">
                <a:ea typeface="宋体" pitchFamily="2" charset="-122"/>
              </a:rPr>
              <a:t>        </a:t>
            </a:r>
            <a:r>
              <a:rPr kumimoji="1" lang="en-US" altLang="zh-CN" sz="1800" dirty="0" err="1">
                <a:ea typeface="宋体" pitchFamily="2" charset="-122"/>
              </a:rPr>
              <a:t>int</a:t>
            </a:r>
            <a:r>
              <a:rPr kumimoji="1" lang="en-US" altLang="zh-CN" sz="1800" dirty="0">
                <a:ea typeface="宋体" pitchFamily="2" charset="-122"/>
              </a:rPr>
              <a:t>  a ,  b  ;</a:t>
            </a:r>
          </a:p>
          <a:p>
            <a:pPr>
              <a:lnSpc>
                <a:spcPct val="190000"/>
              </a:lnSpc>
            </a:pPr>
            <a:r>
              <a:rPr kumimoji="1" lang="en-US" altLang="zh-CN" sz="1800" dirty="0">
                <a:ea typeface="宋体" pitchFamily="2" charset="-122"/>
              </a:rPr>
              <a:t>        </a:t>
            </a:r>
            <a:r>
              <a:rPr kumimoji="1" lang="en-US" altLang="zh-CN" sz="1800" dirty="0" err="1">
                <a:ea typeface="宋体" pitchFamily="2" charset="-122"/>
              </a:rPr>
              <a:t>int</a:t>
            </a:r>
            <a:r>
              <a:rPr kumimoji="1" lang="en-US" altLang="zh-CN" sz="1800" dirty="0">
                <a:ea typeface="宋体" pitchFamily="2" charset="-122"/>
              </a:rPr>
              <a:t>  *p1 , *p2 ;</a:t>
            </a:r>
          </a:p>
          <a:p>
            <a:pPr>
              <a:lnSpc>
                <a:spcPct val="190000"/>
              </a:lnSpc>
            </a:pPr>
            <a:r>
              <a:rPr kumimoji="1" lang="en-US" altLang="zh-CN" sz="1800" dirty="0">
                <a:ea typeface="宋体" pitchFamily="2" charset="-122"/>
              </a:rPr>
              <a:t>        p1 = &amp;a ;</a:t>
            </a:r>
          </a:p>
          <a:p>
            <a:pPr>
              <a:lnSpc>
                <a:spcPct val="190000"/>
              </a:lnSpc>
            </a:pPr>
            <a:r>
              <a:rPr kumimoji="1" lang="en-US" altLang="zh-CN" sz="1800" dirty="0">
                <a:ea typeface="宋体" pitchFamily="2" charset="-122"/>
              </a:rPr>
              <a:t>        p2 = &amp;b ;</a:t>
            </a:r>
          </a:p>
          <a:p>
            <a:pPr>
              <a:lnSpc>
                <a:spcPct val="190000"/>
              </a:lnSpc>
            </a:pPr>
            <a:r>
              <a:rPr kumimoji="1" lang="en-US" altLang="zh-CN" sz="1800" dirty="0">
                <a:ea typeface="宋体" pitchFamily="2" charset="-122"/>
              </a:rPr>
              <a:t>        a = 10 ;</a:t>
            </a:r>
          </a:p>
          <a:p>
            <a:pPr>
              <a:lnSpc>
                <a:spcPct val="190000"/>
              </a:lnSpc>
            </a:pPr>
            <a:r>
              <a:rPr kumimoji="1" lang="en-US" altLang="zh-CN" sz="1800" dirty="0">
                <a:ea typeface="宋体" pitchFamily="2" charset="-122"/>
              </a:rPr>
              <a:t>        b = 20 ;</a:t>
            </a:r>
          </a:p>
          <a:p>
            <a:pPr>
              <a:lnSpc>
                <a:spcPct val="170000"/>
              </a:lnSpc>
            </a:pPr>
            <a:r>
              <a:rPr kumimoji="1" lang="en-US" altLang="zh-CN" sz="1800" dirty="0">
                <a:ea typeface="宋体" pitchFamily="2" charset="-122"/>
              </a:rPr>
              <a:t>        </a:t>
            </a:r>
            <a:r>
              <a:rPr kumimoji="1" lang="en-US" altLang="zh-CN" sz="1800" dirty="0">
                <a:solidFill>
                  <a:srgbClr val="FFFFFF"/>
                </a:solidFill>
                <a:ea typeface="宋体" pitchFamily="2" charset="-122"/>
              </a:rPr>
              <a:t>a = *p1 + *p2 ;</a:t>
            </a:r>
          </a:p>
        </p:txBody>
      </p:sp>
      <p:sp>
        <p:nvSpPr>
          <p:cNvPr id="49166" name="Text Box 41"/>
          <p:cNvSpPr txBox="1">
            <a:spLocks noChangeArrowheads="1"/>
          </p:cNvSpPr>
          <p:nvPr/>
        </p:nvSpPr>
        <p:spPr bwMode="auto">
          <a:xfrm>
            <a:off x="4267200" y="2514600"/>
            <a:ext cx="2079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t>
            </a:r>
            <a:r>
              <a:rPr kumimoji="1" lang="en-US" altLang="zh-CN" sz="1600">
                <a:solidFill>
                  <a:srgbClr val="CC3300"/>
                </a:solidFill>
                <a:ea typeface="宋体" pitchFamily="2" charset="-122"/>
              </a:rPr>
              <a:t>p2</a:t>
            </a:r>
            <a:r>
              <a:rPr kumimoji="1" lang="en-US" altLang="zh-CN" sz="1600" b="0">
                <a:ea typeface="宋体" pitchFamily="2" charset="-122"/>
              </a:rPr>
              <a:t>  0X0066FDE4</a:t>
            </a:r>
          </a:p>
        </p:txBody>
      </p:sp>
      <p:sp>
        <p:nvSpPr>
          <p:cNvPr id="49167" name="Text Box 42"/>
          <p:cNvSpPr txBox="1">
            <a:spLocks noChangeArrowheads="1"/>
          </p:cNvSpPr>
          <p:nvPr/>
        </p:nvSpPr>
        <p:spPr bwMode="auto">
          <a:xfrm>
            <a:off x="4267200" y="3244850"/>
            <a:ext cx="2079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t>
            </a:r>
            <a:r>
              <a:rPr kumimoji="1" lang="en-US" altLang="zh-CN" sz="1600">
                <a:solidFill>
                  <a:srgbClr val="CC3300"/>
                </a:solidFill>
                <a:ea typeface="宋体" pitchFamily="2" charset="-122"/>
              </a:rPr>
              <a:t>p1</a:t>
            </a:r>
            <a:r>
              <a:rPr kumimoji="1" lang="en-US" altLang="zh-CN" sz="1600" b="0">
                <a:ea typeface="宋体" pitchFamily="2" charset="-122"/>
              </a:rPr>
              <a:t>  0X0066FDE0</a:t>
            </a:r>
          </a:p>
        </p:txBody>
      </p:sp>
      <p:sp>
        <p:nvSpPr>
          <p:cNvPr id="49168" name="Rectangle 43"/>
          <p:cNvSpPr>
            <a:spLocks noChangeArrowheads="1"/>
          </p:cNvSpPr>
          <p:nvPr/>
        </p:nvSpPr>
        <p:spPr bwMode="auto">
          <a:xfrm>
            <a:off x="6354763" y="2554288"/>
            <a:ext cx="1951037" cy="730250"/>
          </a:xfrm>
          <a:prstGeom prst="rect">
            <a:avLst/>
          </a:prstGeom>
          <a:solidFill>
            <a:srgbClr val="FF99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b="0">
              <a:latin typeface="Times New Roman" pitchFamily="18" charset="0"/>
            </a:endParaRPr>
          </a:p>
        </p:txBody>
      </p:sp>
      <p:sp>
        <p:nvSpPr>
          <p:cNvPr id="49169" name="Rectangle 44"/>
          <p:cNvSpPr>
            <a:spLocks noChangeArrowheads="1"/>
          </p:cNvSpPr>
          <p:nvPr/>
        </p:nvSpPr>
        <p:spPr bwMode="auto">
          <a:xfrm>
            <a:off x="6354763" y="3292475"/>
            <a:ext cx="1951037" cy="730250"/>
          </a:xfrm>
          <a:prstGeom prst="rect">
            <a:avLst/>
          </a:prstGeom>
          <a:solidFill>
            <a:srgbClr val="FF9966">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49170" name="Text Box 45"/>
          <p:cNvSpPr txBox="1">
            <a:spLocks noChangeArrowheads="1"/>
          </p:cNvSpPr>
          <p:nvPr/>
        </p:nvSpPr>
        <p:spPr bwMode="auto">
          <a:xfrm>
            <a:off x="6667500" y="3505200"/>
            <a:ext cx="1333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solidFill>
                  <a:srgbClr val="CC3300"/>
                </a:solidFill>
                <a:ea typeface="宋体" pitchFamily="2" charset="-122"/>
              </a:rPr>
              <a:t>0X0066FDF4</a:t>
            </a:r>
          </a:p>
        </p:txBody>
      </p:sp>
      <p:sp>
        <p:nvSpPr>
          <p:cNvPr id="49171" name="Text Box 46"/>
          <p:cNvSpPr txBox="1">
            <a:spLocks noChangeArrowheads="1"/>
          </p:cNvSpPr>
          <p:nvPr/>
        </p:nvSpPr>
        <p:spPr bwMode="auto">
          <a:xfrm>
            <a:off x="6667500" y="2743200"/>
            <a:ext cx="1333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solidFill>
                  <a:srgbClr val="CC3300"/>
                </a:solidFill>
                <a:ea typeface="宋体" pitchFamily="2" charset="-122"/>
              </a:rPr>
              <a:t>0X0066FDF0</a:t>
            </a:r>
          </a:p>
        </p:txBody>
      </p:sp>
      <p:sp>
        <p:nvSpPr>
          <p:cNvPr id="49172" name="Text Box 47"/>
          <p:cNvSpPr txBox="1">
            <a:spLocks noChangeArrowheads="1"/>
          </p:cNvSpPr>
          <p:nvPr/>
        </p:nvSpPr>
        <p:spPr bwMode="auto">
          <a:xfrm>
            <a:off x="7105650" y="563880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en-US" altLang="zh-CN" sz="2000">
                <a:ea typeface="宋体" pitchFamily="2" charset="-122"/>
              </a:rPr>
              <a:t>10</a:t>
            </a:r>
          </a:p>
        </p:txBody>
      </p:sp>
      <p:sp>
        <p:nvSpPr>
          <p:cNvPr id="49173" name="Text Box 48"/>
          <p:cNvSpPr txBox="1">
            <a:spLocks noChangeArrowheads="1"/>
          </p:cNvSpPr>
          <p:nvPr/>
        </p:nvSpPr>
        <p:spPr bwMode="auto">
          <a:xfrm>
            <a:off x="4648200" y="5759450"/>
            <a:ext cx="488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zh-CN" altLang="en-US" sz="1600" i="1">
                <a:solidFill>
                  <a:srgbClr val="CC3300"/>
                </a:solidFill>
                <a:ea typeface="宋体" pitchFamily="2" charset="-122"/>
              </a:rPr>
              <a:t>*</a:t>
            </a:r>
            <a:r>
              <a:rPr kumimoji="1" lang="en-US" altLang="zh-CN" sz="1600" i="1">
                <a:solidFill>
                  <a:srgbClr val="CC3300"/>
                </a:solidFill>
                <a:ea typeface="宋体" pitchFamily="2" charset="-122"/>
              </a:rPr>
              <a:t>p1</a:t>
            </a:r>
          </a:p>
        </p:txBody>
      </p:sp>
      <p:sp>
        <p:nvSpPr>
          <p:cNvPr id="49174" name="Text Box 49"/>
          <p:cNvSpPr txBox="1">
            <a:spLocks noChangeArrowheads="1"/>
          </p:cNvSpPr>
          <p:nvPr/>
        </p:nvSpPr>
        <p:spPr bwMode="auto">
          <a:xfrm>
            <a:off x="4648200" y="4997450"/>
            <a:ext cx="488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zh-CN" altLang="en-US" sz="1600" i="1">
                <a:solidFill>
                  <a:srgbClr val="CC3300"/>
                </a:solidFill>
                <a:ea typeface="宋体" pitchFamily="2" charset="-122"/>
              </a:rPr>
              <a:t>*</a:t>
            </a:r>
            <a:r>
              <a:rPr kumimoji="1" lang="en-US" altLang="zh-CN" sz="1600" i="1">
                <a:solidFill>
                  <a:srgbClr val="CC3300"/>
                </a:solidFill>
                <a:ea typeface="宋体" pitchFamily="2" charset="-122"/>
              </a:rPr>
              <a:t>p2</a:t>
            </a:r>
          </a:p>
        </p:txBody>
      </p:sp>
      <p:sp>
        <p:nvSpPr>
          <p:cNvPr id="49175" name="Text Box 50"/>
          <p:cNvSpPr txBox="1">
            <a:spLocks noChangeArrowheads="1"/>
          </p:cNvSpPr>
          <p:nvPr/>
        </p:nvSpPr>
        <p:spPr bwMode="auto">
          <a:xfrm>
            <a:off x="7105650" y="493712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en-US" altLang="zh-CN" sz="2000">
                <a:ea typeface="宋体" pitchFamily="2" charset="-122"/>
              </a:rPr>
              <a:t>20</a:t>
            </a:r>
          </a:p>
        </p:txBody>
      </p:sp>
      <p:grpSp>
        <p:nvGrpSpPr>
          <p:cNvPr id="47155" name="Group 51"/>
          <p:cNvGrpSpPr>
            <a:grpSpLocks/>
          </p:cNvGrpSpPr>
          <p:nvPr/>
        </p:nvGrpSpPr>
        <p:grpSpPr bwMode="auto">
          <a:xfrm>
            <a:off x="5715000" y="4419600"/>
            <a:ext cx="1371600" cy="1447800"/>
            <a:chOff x="3600" y="2784"/>
            <a:chExt cx="864" cy="912"/>
          </a:xfrm>
        </p:grpSpPr>
        <p:sp>
          <p:nvSpPr>
            <p:cNvPr id="49179" name="Freeform 52"/>
            <p:cNvSpPr>
              <a:spLocks/>
            </p:cNvSpPr>
            <p:nvPr/>
          </p:nvSpPr>
          <p:spPr bwMode="auto">
            <a:xfrm>
              <a:off x="3600" y="2784"/>
              <a:ext cx="864" cy="432"/>
            </a:xfrm>
            <a:custGeom>
              <a:avLst/>
              <a:gdLst>
                <a:gd name="T0" fmla="*/ 776 w 912"/>
                <a:gd name="T1" fmla="*/ 432 h 432"/>
                <a:gd name="T2" fmla="*/ 571 w 912"/>
                <a:gd name="T3" fmla="*/ 192 h 432"/>
                <a:gd name="T4" fmla="*/ 0 w 912"/>
                <a:gd name="T5" fmla="*/ 0 h 432"/>
                <a:gd name="T6" fmla="*/ 0 60000 65536"/>
                <a:gd name="T7" fmla="*/ 0 60000 65536"/>
                <a:gd name="T8" fmla="*/ 0 60000 65536"/>
              </a:gdLst>
              <a:ahLst/>
              <a:cxnLst>
                <a:cxn ang="T6">
                  <a:pos x="T0" y="T1"/>
                </a:cxn>
                <a:cxn ang="T7">
                  <a:pos x="T2" y="T3"/>
                </a:cxn>
                <a:cxn ang="T8">
                  <a:pos x="T4" y="T5"/>
                </a:cxn>
              </a:cxnLst>
              <a:rect l="0" t="0" r="r" b="b"/>
              <a:pathLst>
                <a:path w="912" h="432">
                  <a:moveTo>
                    <a:pt x="912" y="432"/>
                  </a:moveTo>
                  <a:cubicBezTo>
                    <a:pt x="868" y="348"/>
                    <a:pt x="824" y="264"/>
                    <a:pt x="672" y="192"/>
                  </a:cubicBezTo>
                  <a:cubicBezTo>
                    <a:pt x="520" y="120"/>
                    <a:pt x="260" y="60"/>
                    <a:pt x="0" y="0"/>
                  </a:cubicBezTo>
                </a:path>
              </a:pathLst>
            </a:custGeom>
            <a:noFill/>
            <a:ln w="19050" cap="flat" cmpd="sng">
              <a:solidFill>
                <a:srgbClr val="0000CC"/>
              </a:solidFill>
              <a:prstDash val="solid"/>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0" name="Freeform 53"/>
            <p:cNvSpPr>
              <a:spLocks/>
            </p:cNvSpPr>
            <p:nvPr/>
          </p:nvSpPr>
          <p:spPr bwMode="auto">
            <a:xfrm>
              <a:off x="3600" y="2880"/>
              <a:ext cx="864" cy="816"/>
            </a:xfrm>
            <a:custGeom>
              <a:avLst/>
              <a:gdLst>
                <a:gd name="T0" fmla="*/ 864 w 864"/>
                <a:gd name="T1" fmla="*/ 816 h 816"/>
                <a:gd name="T2" fmla="*/ 624 w 864"/>
                <a:gd name="T3" fmla="*/ 384 h 816"/>
                <a:gd name="T4" fmla="*/ 0 w 864"/>
                <a:gd name="T5" fmla="*/ 0 h 816"/>
                <a:gd name="T6" fmla="*/ 0 60000 65536"/>
                <a:gd name="T7" fmla="*/ 0 60000 65536"/>
                <a:gd name="T8" fmla="*/ 0 60000 65536"/>
              </a:gdLst>
              <a:ahLst/>
              <a:cxnLst>
                <a:cxn ang="T6">
                  <a:pos x="T0" y="T1"/>
                </a:cxn>
                <a:cxn ang="T7">
                  <a:pos x="T2" y="T3"/>
                </a:cxn>
                <a:cxn ang="T8">
                  <a:pos x="T4" y="T5"/>
                </a:cxn>
              </a:cxnLst>
              <a:rect l="0" t="0" r="r" b="b"/>
              <a:pathLst>
                <a:path w="864" h="816">
                  <a:moveTo>
                    <a:pt x="864" y="816"/>
                  </a:moveTo>
                  <a:cubicBezTo>
                    <a:pt x="816" y="668"/>
                    <a:pt x="768" y="520"/>
                    <a:pt x="624" y="384"/>
                  </a:cubicBezTo>
                  <a:cubicBezTo>
                    <a:pt x="480" y="248"/>
                    <a:pt x="104" y="64"/>
                    <a:pt x="0" y="0"/>
                  </a:cubicBezTo>
                </a:path>
              </a:pathLst>
            </a:custGeom>
            <a:noFill/>
            <a:ln w="19050" cap="flat" cmpd="sng">
              <a:solidFill>
                <a:srgbClr val="0000CC"/>
              </a:solidFill>
              <a:prstDash val="solid"/>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7158" name="Freeform 54"/>
          <p:cNvSpPr>
            <a:spLocks/>
          </p:cNvSpPr>
          <p:nvPr/>
        </p:nvSpPr>
        <p:spPr bwMode="auto">
          <a:xfrm>
            <a:off x="5499100" y="4648200"/>
            <a:ext cx="1358900" cy="1143000"/>
          </a:xfrm>
          <a:custGeom>
            <a:avLst/>
            <a:gdLst>
              <a:gd name="T0" fmla="*/ 2147483647 w 856"/>
              <a:gd name="T1" fmla="*/ 0 h 720"/>
              <a:gd name="T2" fmla="*/ 2147483647 w 856"/>
              <a:gd name="T3" fmla="*/ 2147483647 h 720"/>
              <a:gd name="T4" fmla="*/ 2147483647 w 856"/>
              <a:gd name="T5" fmla="*/ 2147483647 h 720"/>
              <a:gd name="T6" fmla="*/ 0 60000 65536"/>
              <a:gd name="T7" fmla="*/ 0 60000 65536"/>
              <a:gd name="T8" fmla="*/ 0 60000 65536"/>
            </a:gdLst>
            <a:ahLst/>
            <a:cxnLst>
              <a:cxn ang="T6">
                <a:pos x="T0" y="T1"/>
              </a:cxn>
              <a:cxn ang="T7">
                <a:pos x="T2" y="T3"/>
              </a:cxn>
              <a:cxn ang="T8">
                <a:pos x="T4" y="T5"/>
              </a:cxn>
            </a:cxnLst>
            <a:rect l="0" t="0" r="r" b="b"/>
            <a:pathLst>
              <a:path w="856" h="720">
                <a:moveTo>
                  <a:pt x="40" y="0"/>
                </a:moveTo>
                <a:cubicBezTo>
                  <a:pt x="20" y="180"/>
                  <a:pt x="0" y="360"/>
                  <a:pt x="136" y="480"/>
                </a:cubicBezTo>
                <a:cubicBezTo>
                  <a:pt x="272" y="600"/>
                  <a:pt x="736" y="680"/>
                  <a:pt x="856" y="720"/>
                </a:cubicBezTo>
              </a:path>
            </a:pathLst>
          </a:custGeom>
          <a:noFill/>
          <a:ln w="19050" cap="flat" cmpd="sng">
            <a:solidFill>
              <a:srgbClr val="0000CC"/>
            </a:solidFill>
            <a:prstDash val="solid"/>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9" name="Oval 55"/>
          <p:cNvSpPr>
            <a:spLocks noChangeArrowheads="1"/>
          </p:cNvSpPr>
          <p:nvPr/>
        </p:nvSpPr>
        <p:spPr bwMode="auto">
          <a:xfrm>
            <a:off x="5181600" y="4343400"/>
            <a:ext cx="533400" cy="381000"/>
          </a:xfrm>
          <a:prstGeom prst="ellipse">
            <a:avLst/>
          </a:prstGeom>
          <a:solidFill>
            <a:srgbClr val="FFFFFF"/>
          </a:solidFill>
          <a:ln>
            <a:noFill/>
          </a:ln>
          <a:effectLst>
            <a:prstShdw prst="shdw17" dist="52363" dir="17042175">
              <a:srgbClr val="FFFFFF">
                <a:gamma/>
                <a:shade val="60000"/>
                <a:invGamma/>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defRPr/>
            </a:pPr>
            <a:r>
              <a:rPr kumimoji="1" lang="en-US" altLang="zh-CN" sz="2000">
                <a:solidFill>
                  <a:srgbClr val="FF0000"/>
                </a:solidFill>
                <a:effectLst>
                  <a:outerShdw blurRad="38100" dist="38100" dir="2700000" algn="tl">
                    <a:srgbClr val="C0C0C0"/>
                  </a:outerShdw>
                </a:effectLst>
                <a:latin typeface="Times New Roman" pitchFamily="18" charset="0"/>
              </a:rPr>
              <a:t>+</a:t>
            </a:r>
          </a:p>
        </p:txBody>
      </p:sp>
    </p:spTree>
    <p:extLst>
      <p:ext uri="{BB962C8B-B14F-4D97-AF65-F5344CB8AC3E}">
        <p14:creationId xmlns:p14="http://schemas.microsoft.com/office/powerpoint/2010/main" val="32796258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2" fill="hold" nodeType="clickEffect">
                                  <p:stCondLst>
                                    <p:cond delay="0"/>
                                  </p:stCondLst>
                                  <p:childTnLst>
                                    <p:set>
                                      <p:cBhvr>
                                        <p:cTn id="6" dur="1" fill="hold">
                                          <p:stCondLst>
                                            <p:cond delay="0"/>
                                          </p:stCondLst>
                                        </p:cTn>
                                        <p:tgtEl>
                                          <p:spTgt spid="47155"/>
                                        </p:tgtEl>
                                        <p:attrNameLst>
                                          <p:attrName>style.visibility</p:attrName>
                                        </p:attrNameLst>
                                      </p:cBhvr>
                                      <p:to>
                                        <p:strVal val="visible"/>
                                      </p:to>
                                    </p:set>
                                    <p:anim calcmode="lin" valueType="num">
                                      <p:cBhvr>
                                        <p:cTn id="7" dur="500" fill="hold"/>
                                        <p:tgtEl>
                                          <p:spTgt spid="47155"/>
                                        </p:tgtEl>
                                        <p:attrNameLst>
                                          <p:attrName>ppt_x</p:attrName>
                                        </p:attrNameLst>
                                      </p:cBhvr>
                                      <p:tavLst>
                                        <p:tav tm="0">
                                          <p:val>
                                            <p:strVal val="#ppt_x+#ppt_w/2"/>
                                          </p:val>
                                        </p:tav>
                                        <p:tav tm="100000">
                                          <p:val>
                                            <p:strVal val="#ppt_x"/>
                                          </p:val>
                                        </p:tav>
                                      </p:tavLst>
                                    </p:anim>
                                    <p:anim calcmode="lin" valueType="num">
                                      <p:cBhvr>
                                        <p:cTn id="8" dur="500" fill="hold"/>
                                        <p:tgtEl>
                                          <p:spTgt spid="47155"/>
                                        </p:tgtEl>
                                        <p:attrNameLst>
                                          <p:attrName>ppt_y</p:attrName>
                                        </p:attrNameLst>
                                      </p:cBhvr>
                                      <p:tavLst>
                                        <p:tav tm="0">
                                          <p:val>
                                            <p:strVal val="#ppt_y"/>
                                          </p:val>
                                        </p:tav>
                                        <p:tav tm="100000">
                                          <p:val>
                                            <p:strVal val="#ppt_y"/>
                                          </p:val>
                                        </p:tav>
                                      </p:tavLst>
                                    </p:anim>
                                    <p:anim calcmode="lin" valueType="num">
                                      <p:cBhvr>
                                        <p:cTn id="9" dur="500" fill="hold"/>
                                        <p:tgtEl>
                                          <p:spTgt spid="47155"/>
                                        </p:tgtEl>
                                        <p:attrNameLst>
                                          <p:attrName>ppt_w</p:attrName>
                                        </p:attrNameLst>
                                      </p:cBhvr>
                                      <p:tavLst>
                                        <p:tav tm="0">
                                          <p:val>
                                            <p:fltVal val="0"/>
                                          </p:val>
                                        </p:tav>
                                        <p:tav tm="100000">
                                          <p:val>
                                            <p:strVal val="#ppt_w"/>
                                          </p:val>
                                        </p:tav>
                                      </p:tavLst>
                                    </p:anim>
                                    <p:anim calcmode="lin" valueType="num">
                                      <p:cBhvr>
                                        <p:cTn id="10" dur="500" fill="hold"/>
                                        <p:tgtEl>
                                          <p:spTgt spid="47155"/>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47159"/>
                                        </p:tgtEl>
                                        <p:attrNameLst>
                                          <p:attrName>style.visibility</p:attrName>
                                        </p:attrNameLst>
                                      </p:cBhvr>
                                      <p:to>
                                        <p:strVal val="visible"/>
                                      </p:to>
                                    </p:set>
                                    <p:animEffect transition="in" filter="box(in)">
                                      <p:cBhvr>
                                        <p:cTn id="15" dur="500"/>
                                        <p:tgtEl>
                                          <p:spTgt spid="4715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8" fill="hold" grpId="0" nodeType="clickEffect">
                                  <p:stCondLst>
                                    <p:cond delay="0"/>
                                  </p:stCondLst>
                                  <p:childTnLst>
                                    <p:set>
                                      <p:cBhvr>
                                        <p:cTn id="19" dur="1" fill="hold">
                                          <p:stCondLst>
                                            <p:cond delay="0"/>
                                          </p:stCondLst>
                                        </p:cTn>
                                        <p:tgtEl>
                                          <p:spTgt spid="47158"/>
                                        </p:tgtEl>
                                        <p:attrNameLst>
                                          <p:attrName>style.visibility</p:attrName>
                                        </p:attrNameLst>
                                      </p:cBhvr>
                                      <p:to>
                                        <p:strVal val="visible"/>
                                      </p:to>
                                    </p:set>
                                    <p:anim calcmode="lin" valueType="num">
                                      <p:cBhvr>
                                        <p:cTn id="20" dur="500" fill="hold"/>
                                        <p:tgtEl>
                                          <p:spTgt spid="47158"/>
                                        </p:tgtEl>
                                        <p:attrNameLst>
                                          <p:attrName>ppt_x</p:attrName>
                                        </p:attrNameLst>
                                      </p:cBhvr>
                                      <p:tavLst>
                                        <p:tav tm="0">
                                          <p:val>
                                            <p:strVal val="#ppt_x-#ppt_w/2"/>
                                          </p:val>
                                        </p:tav>
                                        <p:tav tm="100000">
                                          <p:val>
                                            <p:strVal val="#ppt_x"/>
                                          </p:val>
                                        </p:tav>
                                      </p:tavLst>
                                    </p:anim>
                                    <p:anim calcmode="lin" valueType="num">
                                      <p:cBhvr>
                                        <p:cTn id="21" dur="500" fill="hold"/>
                                        <p:tgtEl>
                                          <p:spTgt spid="47158"/>
                                        </p:tgtEl>
                                        <p:attrNameLst>
                                          <p:attrName>ppt_y</p:attrName>
                                        </p:attrNameLst>
                                      </p:cBhvr>
                                      <p:tavLst>
                                        <p:tav tm="0">
                                          <p:val>
                                            <p:strVal val="#ppt_y"/>
                                          </p:val>
                                        </p:tav>
                                        <p:tav tm="100000">
                                          <p:val>
                                            <p:strVal val="#ppt_y"/>
                                          </p:val>
                                        </p:tav>
                                      </p:tavLst>
                                    </p:anim>
                                    <p:anim calcmode="lin" valueType="num">
                                      <p:cBhvr>
                                        <p:cTn id="22" dur="500" fill="hold"/>
                                        <p:tgtEl>
                                          <p:spTgt spid="47158"/>
                                        </p:tgtEl>
                                        <p:attrNameLst>
                                          <p:attrName>ppt_w</p:attrName>
                                        </p:attrNameLst>
                                      </p:cBhvr>
                                      <p:tavLst>
                                        <p:tav tm="0">
                                          <p:val>
                                            <p:fltVal val="0"/>
                                          </p:val>
                                        </p:tav>
                                        <p:tav tm="100000">
                                          <p:val>
                                            <p:strVal val="#ppt_w"/>
                                          </p:val>
                                        </p:tav>
                                      </p:tavLst>
                                    </p:anim>
                                    <p:anim calcmode="lin" valueType="num">
                                      <p:cBhvr>
                                        <p:cTn id="23" dur="500" fill="hold"/>
                                        <p:tgtEl>
                                          <p:spTgt spid="4715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58" grpId="0" animBg="1"/>
      <p:bldP spid="47159"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 name="日期占位符 3"/>
          <p:cNvSpPr>
            <a:spLocks noGrp="1"/>
          </p:cNvSpPr>
          <p:nvPr>
            <p:ph type="dt" sz="quarter" idx="10"/>
          </p:nvPr>
        </p:nvSpPr>
        <p:spPr/>
        <p:txBody>
          <a:bodyPr/>
          <a:lstStyle/>
          <a:p>
            <a:pPr>
              <a:defRPr/>
            </a:pPr>
            <a:fld id="{99330844-46B1-4628-9E7F-AF38CA43AFEF}" type="datetime1">
              <a:rPr lang="zh-TW" altLang="en-US"/>
              <a:pPr>
                <a:defRPr/>
              </a:pPr>
              <a:t>2016/11/10</a:t>
            </a:fld>
            <a:endParaRPr lang="en-US" altLang="zh-TW"/>
          </a:p>
        </p:txBody>
      </p:sp>
      <p:sp>
        <p:nvSpPr>
          <p:cNvPr id="57" name="页脚占位符 4"/>
          <p:cNvSpPr>
            <a:spLocks noGrp="1"/>
          </p:cNvSpPr>
          <p:nvPr>
            <p:ph type="ftr" sz="quarter" idx="11"/>
          </p:nvPr>
        </p:nvSpPr>
        <p:spPr/>
        <p:txBody>
          <a:bodyPr/>
          <a:lstStyle/>
          <a:p>
            <a:pPr>
              <a:defRPr/>
            </a:pPr>
            <a:r>
              <a:rPr lang="zh-CN" altLang="en-US"/>
              <a:t>计算机基础教研室</a:t>
            </a:r>
            <a:endParaRPr lang="en-US" altLang="zh-CN"/>
          </a:p>
        </p:txBody>
      </p:sp>
      <p:sp>
        <p:nvSpPr>
          <p:cNvPr id="58" name="灯片编号占位符 5"/>
          <p:cNvSpPr>
            <a:spLocks noGrp="1"/>
          </p:cNvSpPr>
          <p:nvPr>
            <p:ph type="sldNum" sz="quarter" idx="12"/>
          </p:nvPr>
        </p:nvSpPr>
        <p:spPr/>
        <p:txBody>
          <a:bodyPr/>
          <a:lstStyle/>
          <a:p>
            <a:pPr>
              <a:defRPr/>
            </a:pPr>
            <a:fld id="{7F3FEDCC-47A3-4479-8EB6-9F09CD8193DD}" type="slidenum">
              <a:rPr lang="zh-TW" altLang="en-US"/>
              <a:pPr>
                <a:defRPr/>
              </a:pPr>
              <a:t>48</a:t>
            </a:fld>
            <a:endParaRPr lang="en-US" altLang="zh-TW"/>
          </a:p>
        </p:txBody>
      </p:sp>
      <p:sp>
        <p:nvSpPr>
          <p:cNvPr id="50181" name="Rectangle 2"/>
          <p:cNvSpPr>
            <a:spLocks noChangeArrowheads="1"/>
          </p:cNvSpPr>
          <p:nvPr/>
        </p:nvSpPr>
        <p:spPr bwMode="auto">
          <a:xfrm>
            <a:off x="1371600" y="5715000"/>
            <a:ext cx="2057400" cy="381000"/>
          </a:xfrm>
          <a:prstGeom prst="rect">
            <a:avLst/>
          </a:prstGeom>
          <a:solidFill>
            <a:srgbClr val="3333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50182" name="Rectangle 3"/>
          <p:cNvSpPr>
            <a:spLocks noGrp="1" noChangeArrowheads="1"/>
          </p:cNvSpPr>
          <p:nvPr>
            <p:ph type="title"/>
          </p:nvPr>
        </p:nvSpPr>
        <p:spPr>
          <a:xfrm>
            <a:off x="814388" y="260648"/>
            <a:ext cx="7269162" cy="685800"/>
          </a:xfrm>
        </p:spPr>
        <p:txBody>
          <a:bodyPr/>
          <a:lstStyle/>
          <a:p>
            <a:pPr algn="l" eaLnBrk="1" hangingPunct="1"/>
            <a:r>
              <a:rPr kumimoji="1" lang="zh-CN" altLang="en-US" sz="3600" b="1" dirty="0" smtClean="0">
                <a:solidFill>
                  <a:srgbClr val="FF0000"/>
                </a:solidFill>
              </a:rPr>
              <a:t>指针变量与间址访问</a:t>
            </a:r>
          </a:p>
        </p:txBody>
      </p:sp>
      <p:sp>
        <p:nvSpPr>
          <p:cNvPr id="50183" name="Text Box 4"/>
          <p:cNvSpPr txBox="1">
            <a:spLocks noChangeArrowheads="1"/>
          </p:cNvSpPr>
          <p:nvPr/>
        </p:nvSpPr>
        <p:spPr bwMode="auto">
          <a:xfrm>
            <a:off x="251520" y="1234436"/>
            <a:ext cx="8568952"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nSpc>
                <a:spcPct val="160000"/>
              </a:lnSpc>
            </a:pPr>
            <a:r>
              <a:rPr kumimoji="1" lang="zh-CN" altLang="en-US" sz="2400" i="1" dirty="0">
                <a:solidFill>
                  <a:srgbClr val="3333FF"/>
                </a:solidFill>
                <a:ea typeface="宋体" pitchFamily="2" charset="-122"/>
              </a:rPr>
              <a:t>指针类型变量</a:t>
            </a:r>
            <a:r>
              <a:rPr kumimoji="1" lang="en-US" altLang="zh-CN" sz="2400" i="1" dirty="0">
                <a:ea typeface="宋体" pitchFamily="2" charset="-122"/>
              </a:rPr>
              <a:t>——</a:t>
            </a:r>
            <a:r>
              <a:rPr kumimoji="1" lang="zh-CN" altLang="en-US" sz="2400" dirty="0">
                <a:solidFill>
                  <a:srgbClr val="000000"/>
                </a:solidFill>
                <a:ea typeface="宋体" pitchFamily="2" charset="-122"/>
              </a:rPr>
              <a:t>能够存放对象地址的变量，简称“指针变量” </a:t>
            </a:r>
          </a:p>
        </p:txBody>
      </p:sp>
      <p:sp>
        <p:nvSpPr>
          <p:cNvPr id="50184" name="Text Box 5"/>
          <p:cNvSpPr txBox="1">
            <a:spLocks noChangeArrowheads="1"/>
          </p:cNvSpPr>
          <p:nvPr/>
        </p:nvSpPr>
        <p:spPr bwMode="auto">
          <a:xfrm>
            <a:off x="4419600" y="5454650"/>
            <a:ext cx="1905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a:t>
            </a:r>
            <a:r>
              <a:rPr kumimoji="1" lang="en-US" altLang="zh-CN" sz="1600" b="0">
                <a:ea typeface="宋体" pitchFamily="2" charset="-122"/>
              </a:rPr>
              <a:t>   0X0066FDF4</a:t>
            </a:r>
          </a:p>
        </p:txBody>
      </p:sp>
      <p:sp>
        <p:nvSpPr>
          <p:cNvPr id="50185" name="Text Box 6"/>
          <p:cNvSpPr txBox="1">
            <a:spLocks noChangeArrowheads="1"/>
          </p:cNvSpPr>
          <p:nvPr/>
        </p:nvSpPr>
        <p:spPr bwMode="auto">
          <a:xfrm>
            <a:off x="4419600" y="4692650"/>
            <a:ext cx="19161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b</a:t>
            </a:r>
            <a:r>
              <a:rPr kumimoji="1" lang="en-US" altLang="zh-CN" sz="1600" b="0">
                <a:ea typeface="宋体" pitchFamily="2" charset="-122"/>
              </a:rPr>
              <a:t>   0X0066FDF0</a:t>
            </a:r>
          </a:p>
        </p:txBody>
      </p:sp>
      <p:grpSp>
        <p:nvGrpSpPr>
          <p:cNvPr id="50186" name="Group 7"/>
          <p:cNvGrpSpPr>
            <a:grpSpLocks/>
          </p:cNvGrpSpPr>
          <p:nvPr/>
        </p:nvGrpSpPr>
        <p:grpSpPr bwMode="auto">
          <a:xfrm>
            <a:off x="6354763" y="2133600"/>
            <a:ext cx="1951037" cy="4494213"/>
            <a:chOff x="4003" y="1344"/>
            <a:chExt cx="1229" cy="2831"/>
          </a:xfrm>
        </p:grpSpPr>
        <p:grpSp>
          <p:nvGrpSpPr>
            <p:cNvPr id="50205" name="Group 8"/>
            <p:cNvGrpSpPr>
              <a:grpSpLocks/>
            </p:cNvGrpSpPr>
            <p:nvPr/>
          </p:nvGrpSpPr>
          <p:grpSpPr bwMode="auto">
            <a:xfrm>
              <a:off x="4003" y="1344"/>
              <a:ext cx="1229" cy="2831"/>
              <a:chOff x="4003" y="1344"/>
              <a:chExt cx="1229" cy="2831"/>
            </a:xfrm>
          </p:grpSpPr>
          <p:sp>
            <p:nvSpPr>
              <p:cNvPr id="50207" name="AutoShape 9"/>
              <p:cNvSpPr>
                <a:spLocks noChangeArrowheads="1"/>
              </p:cNvSpPr>
              <p:nvPr/>
            </p:nvSpPr>
            <p:spPr bwMode="auto">
              <a:xfrm>
                <a:off x="4003" y="1344"/>
                <a:ext cx="1229" cy="2831"/>
              </a:xfrm>
              <a:prstGeom prst="wave">
                <a:avLst>
                  <a:gd name="adj1" fmla="val 4380"/>
                  <a:gd name="adj2" fmla="val 0"/>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50208" name="Line 10"/>
              <p:cNvSpPr>
                <a:spLocks noChangeShapeType="1"/>
              </p:cNvSpPr>
              <p:nvPr/>
            </p:nvSpPr>
            <p:spPr bwMode="auto">
              <a:xfrm>
                <a:off x="4003" y="161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9" name="Line 11"/>
              <p:cNvSpPr>
                <a:spLocks noChangeShapeType="1"/>
              </p:cNvSpPr>
              <p:nvPr/>
            </p:nvSpPr>
            <p:spPr bwMode="auto">
              <a:xfrm>
                <a:off x="4003" y="172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0210" name="Group 12"/>
              <p:cNvGrpSpPr>
                <a:grpSpLocks/>
              </p:cNvGrpSpPr>
              <p:nvPr/>
            </p:nvGrpSpPr>
            <p:grpSpPr bwMode="auto">
              <a:xfrm>
                <a:off x="4157" y="1344"/>
                <a:ext cx="921" cy="2831"/>
                <a:chOff x="4157" y="1489"/>
                <a:chExt cx="921" cy="2303"/>
              </a:xfrm>
            </p:grpSpPr>
            <p:sp>
              <p:nvSpPr>
                <p:cNvPr id="50228" name="Line 13"/>
                <p:cNvSpPr>
                  <a:spLocks noChangeShapeType="1"/>
                </p:cNvSpPr>
                <p:nvPr/>
              </p:nvSpPr>
              <p:spPr bwMode="auto">
                <a:xfrm>
                  <a:off x="4157" y="1527"/>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29" name="Line 14"/>
                <p:cNvSpPr>
                  <a:spLocks noChangeShapeType="1"/>
                </p:cNvSpPr>
                <p:nvPr/>
              </p:nvSpPr>
              <p:spPr bwMode="auto">
                <a:xfrm>
                  <a:off x="4310" y="1489"/>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30" name="Line 15"/>
                <p:cNvSpPr>
                  <a:spLocks noChangeShapeType="1"/>
                </p:cNvSpPr>
                <p:nvPr/>
              </p:nvSpPr>
              <p:spPr bwMode="auto">
                <a:xfrm>
                  <a:off x="4464" y="1527"/>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31" name="Line 16"/>
                <p:cNvSpPr>
                  <a:spLocks noChangeShapeType="1"/>
                </p:cNvSpPr>
                <p:nvPr/>
              </p:nvSpPr>
              <p:spPr bwMode="auto">
                <a:xfrm>
                  <a:off x="4618" y="1604"/>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32" name="Line 17"/>
                <p:cNvSpPr>
                  <a:spLocks noChangeShapeType="1"/>
                </p:cNvSpPr>
                <p:nvPr/>
              </p:nvSpPr>
              <p:spPr bwMode="auto">
                <a:xfrm>
                  <a:off x="4771" y="1681"/>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33" name="Line 18"/>
                <p:cNvSpPr>
                  <a:spLocks noChangeShapeType="1"/>
                </p:cNvSpPr>
                <p:nvPr/>
              </p:nvSpPr>
              <p:spPr bwMode="auto">
                <a:xfrm>
                  <a:off x="4925" y="1719"/>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34" name="Line 19"/>
                <p:cNvSpPr>
                  <a:spLocks noChangeShapeType="1"/>
                </p:cNvSpPr>
                <p:nvPr/>
              </p:nvSpPr>
              <p:spPr bwMode="auto">
                <a:xfrm>
                  <a:off x="5078" y="1681"/>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211" name="Line 20"/>
              <p:cNvSpPr>
                <a:spLocks noChangeShapeType="1"/>
              </p:cNvSpPr>
              <p:nvPr/>
            </p:nvSpPr>
            <p:spPr bwMode="auto">
              <a:xfrm>
                <a:off x="4003" y="184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2" name="Line 21"/>
              <p:cNvSpPr>
                <a:spLocks noChangeShapeType="1"/>
              </p:cNvSpPr>
              <p:nvPr/>
            </p:nvSpPr>
            <p:spPr bwMode="auto">
              <a:xfrm>
                <a:off x="4003" y="195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3" name="Line 22"/>
              <p:cNvSpPr>
                <a:spLocks noChangeShapeType="1"/>
              </p:cNvSpPr>
              <p:nvPr/>
            </p:nvSpPr>
            <p:spPr bwMode="auto">
              <a:xfrm>
                <a:off x="4003" y="207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4" name="Line 23"/>
              <p:cNvSpPr>
                <a:spLocks noChangeShapeType="1"/>
              </p:cNvSpPr>
              <p:nvPr/>
            </p:nvSpPr>
            <p:spPr bwMode="auto">
              <a:xfrm>
                <a:off x="4003" y="218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5" name="Line 24"/>
              <p:cNvSpPr>
                <a:spLocks noChangeShapeType="1"/>
              </p:cNvSpPr>
              <p:nvPr/>
            </p:nvSpPr>
            <p:spPr bwMode="auto">
              <a:xfrm>
                <a:off x="4003" y="230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6" name="Line 25"/>
              <p:cNvSpPr>
                <a:spLocks noChangeShapeType="1"/>
              </p:cNvSpPr>
              <p:nvPr/>
            </p:nvSpPr>
            <p:spPr bwMode="auto">
              <a:xfrm>
                <a:off x="4003" y="2539"/>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7" name="Line 26"/>
              <p:cNvSpPr>
                <a:spLocks noChangeShapeType="1"/>
              </p:cNvSpPr>
              <p:nvPr/>
            </p:nvSpPr>
            <p:spPr bwMode="auto">
              <a:xfrm>
                <a:off x="4003" y="2879"/>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8" name="Line 27"/>
              <p:cNvSpPr>
                <a:spLocks noChangeShapeType="1"/>
              </p:cNvSpPr>
              <p:nvPr/>
            </p:nvSpPr>
            <p:spPr bwMode="auto">
              <a:xfrm>
                <a:off x="4003" y="299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9" name="Line 28"/>
              <p:cNvSpPr>
                <a:spLocks noChangeShapeType="1"/>
              </p:cNvSpPr>
              <p:nvPr/>
            </p:nvSpPr>
            <p:spPr bwMode="auto">
              <a:xfrm>
                <a:off x="4003" y="311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20" name="Line 29"/>
              <p:cNvSpPr>
                <a:spLocks noChangeShapeType="1"/>
              </p:cNvSpPr>
              <p:nvPr/>
            </p:nvSpPr>
            <p:spPr bwMode="auto">
              <a:xfrm>
                <a:off x="4003" y="3225"/>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21" name="Line 30"/>
              <p:cNvSpPr>
                <a:spLocks noChangeShapeType="1"/>
              </p:cNvSpPr>
              <p:nvPr/>
            </p:nvSpPr>
            <p:spPr bwMode="auto">
              <a:xfrm>
                <a:off x="4003" y="334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22" name="Line 31"/>
              <p:cNvSpPr>
                <a:spLocks noChangeShapeType="1"/>
              </p:cNvSpPr>
              <p:nvPr/>
            </p:nvSpPr>
            <p:spPr bwMode="auto">
              <a:xfrm>
                <a:off x="4003" y="3456"/>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23" name="Line 32"/>
              <p:cNvSpPr>
                <a:spLocks noChangeShapeType="1"/>
              </p:cNvSpPr>
              <p:nvPr/>
            </p:nvSpPr>
            <p:spPr bwMode="auto">
              <a:xfrm>
                <a:off x="4003" y="357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24" name="Line 33"/>
              <p:cNvSpPr>
                <a:spLocks noChangeShapeType="1"/>
              </p:cNvSpPr>
              <p:nvPr/>
            </p:nvSpPr>
            <p:spPr bwMode="auto">
              <a:xfrm>
                <a:off x="4003" y="3792"/>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25" name="Line 34"/>
              <p:cNvSpPr>
                <a:spLocks noChangeShapeType="1"/>
              </p:cNvSpPr>
              <p:nvPr/>
            </p:nvSpPr>
            <p:spPr bwMode="auto">
              <a:xfrm>
                <a:off x="4003" y="3677"/>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26" name="Line 35"/>
              <p:cNvSpPr>
                <a:spLocks noChangeShapeType="1"/>
              </p:cNvSpPr>
              <p:nvPr/>
            </p:nvSpPr>
            <p:spPr bwMode="auto">
              <a:xfrm>
                <a:off x="4003" y="3916"/>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27" name="Rectangle 36"/>
              <p:cNvSpPr>
                <a:spLocks noChangeArrowheads="1"/>
              </p:cNvSpPr>
              <p:nvPr/>
            </p:nvSpPr>
            <p:spPr bwMode="auto">
              <a:xfrm>
                <a:off x="4128" y="2640"/>
                <a:ext cx="1008" cy="192"/>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grpSp>
        <p:sp>
          <p:nvSpPr>
            <p:cNvPr id="50206" name="Line 37"/>
            <p:cNvSpPr>
              <a:spLocks noChangeShapeType="1"/>
            </p:cNvSpPr>
            <p:nvPr/>
          </p:nvSpPr>
          <p:spPr bwMode="auto">
            <a:xfrm>
              <a:off x="4003" y="241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187" name="Rectangle 38"/>
          <p:cNvSpPr>
            <a:spLocks noChangeArrowheads="1"/>
          </p:cNvSpPr>
          <p:nvPr/>
        </p:nvSpPr>
        <p:spPr bwMode="auto">
          <a:xfrm>
            <a:off x="6354763" y="4752975"/>
            <a:ext cx="1951037" cy="73025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50188" name="Rectangle 39"/>
          <p:cNvSpPr>
            <a:spLocks noChangeArrowheads="1"/>
          </p:cNvSpPr>
          <p:nvPr/>
        </p:nvSpPr>
        <p:spPr bwMode="auto">
          <a:xfrm>
            <a:off x="6354763" y="5486400"/>
            <a:ext cx="1951037" cy="730250"/>
          </a:xfrm>
          <a:prstGeom prst="rect">
            <a:avLst/>
          </a:prstGeom>
          <a:solidFill>
            <a:srgbClr val="FFFF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50189" name="Text Box 40"/>
          <p:cNvSpPr txBox="1">
            <a:spLocks noChangeArrowheads="1"/>
          </p:cNvSpPr>
          <p:nvPr/>
        </p:nvSpPr>
        <p:spPr bwMode="auto">
          <a:xfrm>
            <a:off x="1050925" y="1905000"/>
            <a:ext cx="2089150" cy="421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nSpc>
                <a:spcPct val="190000"/>
              </a:lnSpc>
            </a:pPr>
            <a:r>
              <a:rPr kumimoji="1" lang="zh-CN" altLang="en-US" sz="1800" i="1">
                <a:solidFill>
                  <a:srgbClr val="008000"/>
                </a:solidFill>
                <a:ea typeface="宋体" pitchFamily="2" charset="-122"/>
              </a:rPr>
              <a:t>例如：</a:t>
            </a:r>
          </a:p>
          <a:p>
            <a:pPr>
              <a:lnSpc>
                <a:spcPct val="190000"/>
              </a:lnSpc>
            </a:pPr>
            <a:r>
              <a:rPr kumimoji="1" lang="zh-CN" altLang="en-US" sz="1800">
                <a:ea typeface="宋体" pitchFamily="2" charset="-122"/>
              </a:rPr>
              <a:t>        </a:t>
            </a:r>
            <a:r>
              <a:rPr kumimoji="1" lang="en-US" altLang="zh-CN" sz="1800">
                <a:ea typeface="宋体" pitchFamily="2" charset="-122"/>
              </a:rPr>
              <a:t>int  a ,  b  ;</a:t>
            </a:r>
          </a:p>
          <a:p>
            <a:pPr>
              <a:lnSpc>
                <a:spcPct val="190000"/>
              </a:lnSpc>
            </a:pPr>
            <a:r>
              <a:rPr kumimoji="1" lang="en-US" altLang="zh-CN" sz="1800">
                <a:ea typeface="宋体" pitchFamily="2" charset="-122"/>
              </a:rPr>
              <a:t>        int  *p1 , *p2 ;</a:t>
            </a:r>
          </a:p>
          <a:p>
            <a:pPr>
              <a:lnSpc>
                <a:spcPct val="190000"/>
              </a:lnSpc>
            </a:pPr>
            <a:r>
              <a:rPr kumimoji="1" lang="en-US" altLang="zh-CN" sz="1800">
                <a:ea typeface="宋体" pitchFamily="2" charset="-122"/>
              </a:rPr>
              <a:t>        p1 = &amp;a ;</a:t>
            </a:r>
          </a:p>
          <a:p>
            <a:pPr>
              <a:lnSpc>
                <a:spcPct val="190000"/>
              </a:lnSpc>
            </a:pPr>
            <a:r>
              <a:rPr kumimoji="1" lang="en-US" altLang="zh-CN" sz="1800">
                <a:ea typeface="宋体" pitchFamily="2" charset="-122"/>
              </a:rPr>
              <a:t>        p2 = &amp;b ;</a:t>
            </a:r>
          </a:p>
          <a:p>
            <a:pPr>
              <a:lnSpc>
                <a:spcPct val="190000"/>
              </a:lnSpc>
            </a:pPr>
            <a:r>
              <a:rPr kumimoji="1" lang="en-US" altLang="zh-CN" sz="1800">
                <a:ea typeface="宋体" pitchFamily="2" charset="-122"/>
              </a:rPr>
              <a:t>        a = 10 ;</a:t>
            </a:r>
          </a:p>
          <a:p>
            <a:pPr>
              <a:lnSpc>
                <a:spcPct val="190000"/>
              </a:lnSpc>
            </a:pPr>
            <a:r>
              <a:rPr kumimoji="1" lang="en-US" altLang="zh-CN" sz="1800">
                <a:ea typeface="宋体" pitchFamily="2" charset="-122"/>
              </a:rPr>
              <a:t>        b = 20 ;</a:t>
            </a:r>
          </a:p>
          <a:p>
            <a:pPr>
              <a:lnSpc>
                <a:spcPct val="170000"/>
              </a:lnSpc>
            </a:pPr>
            <a:r>
              <a:rPr kumimoji="1" lang="en-US" altLang="zh-CN" sz="1800">
                <a:ea typeface="宋体" pitchFamily="2" charset="-122"/>
              </a:rPr>
              <a:t>        </a:t>
            </a:r>
            <a:r>
              <a:rPr kumimoji="1" lang="en-US" altLang="zh-CN" sz="1800">
                <a:solidFill>
                  <a:srgbClr val="FFFFFF"/>
                </a:solidFill>
                <a:ea typeface="宋体" pitchFamily="2" charset="-122"/>
              </a:rPr>
              <a:t>a = *p1 + *p2 ;</a:t>
            </a:r>
          </a:p>
        </p:txBody>
      </p:sp>
      <p:sp>
        <p:nvSpPr>
          <p:cNvPr id="50190" name="Text Box 41"/>
          <p:cNvSpPr txBox="1">
            <a:spLocks noChangeArrowheads="1"/>
          </p:cNvSpPr>
          <p:nvPr/>
        </p:nvSpPr>
        <p:spPr bwMode="auto">
          <a:xfrm>
            <a:off x="4267200" y="2514600"/>
            <a:ext cx="2079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t>
            </a:r>
            <a:r>
              <a:rPr kumimoji="1" lang="en-US" altLang="zh-CN" sz="1600">
                <a:solidFill>
                  <a:srgbClr val="CC3300"/>
                </a:solidFill>
                <a:ea typeface="宋体" pitchFamily="2" charset="-122"/>
              </a:rPr>
              <a:t>p2</a:t>
            </a:r>
            <a:r>
              <a:rPr kumimoji="1" lang="en-US" altLang="zh-CN" sz="1600" b="0">
                <a:ea typeface="宋体" pitchFamily="2" charset="-122"/>
              </a:rPr>
              <a:t>  0X0066FDE4</a:t>
            </a:r>
          </a:p>
        </p:txBody>
      </p:sp>
      <p:sp>
        <p:nvSpPr>
          <p:cNvPr id="50191" name="Text Box 42"/>
          <p:cNvSpPr txBox="1">
            <a:spLocks noChangeArrowheads="1"/>
          </p:cNvSpPr>
          <p:nvPr/>
        </p:nvSpPr>
        <p:spPr bwMode="auto">
          <a:xfrm>
            <a:off x="4267200" y="3244850"/>
            <a:ext cx="2079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t>
            </a:r>
            <a:r>
              <a:rPr kumimoji="1" lang="en-US" altLang="zh-CN" sz="1600">
                <a:solidFill>
                  <a:srgbClr val="CC3300"/>
                </a:solidFill>
                <a:ea typeface="宋体" pitchFamily="2" charset="-122"/>
              </a:rPr>
              <a:t>p1</a:t>
            </a:r>
            <a:r>
              <a:rPr kumimoji="1" lang="en-US" altLang="zh-CN" sz="1600" b="0">
                <a:ea typeface="宋体" pitchFamily="2" charset="-122"/>
              </a:rPr>
              <a:t>  0X0066FDE0</a:t>
            </a:r>
          </a:p>
        </p:txBody>
      </p:sp>
      <p:sp>
        <p:nvSpPr>
          <p:cNvPr id="50192" name="Rectangle 43"/>
          <p:cNvSpPr>
            <a:spLocks noChangeArrowheads="1"/>
          </p:cNvSpPr>
          <p:nvPr/>
        </p:nvSpPr>
        <p:spPr bwMode="auto">
          <a:xfrm>
            <a:off x="6354763" y="2554288"/>
            <a:ext cx="1951037" cy="730250"/>
          </a:xfrm>
          <a:prstGeom prst="rect">
            <a:avLst/>
          </a:prstGeom>
          <a:solidFill>
            <a:srgbClr val="FF99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b="0">
              <a:latin typeface="Times New Roman" pitchFamily="18" charset="0"/>
            </a:endParaRPr>
          </a:p>
        </p:txBody>
      </p:sp>
      <p:sp>
        <p:nvSpPr>
          <p:cNvPr id="50193" name="Rectangle 44"/>
          <p:cNvSpPr>
            <a:spLocks noChangeArrowheads="1"/>
          </p:cNvSpPr>
          <p:nvPr/>
        </p:nvSpPr>
        <p:spPr bwMode="auto">
          <a:xfrm>
            <a:off x="6354763" y="3292475"/>
            <a:ext cx="1951037" cy="730250"/>
          </a:xfrm>
          <a:prstGeom prst="rect">
            <a:avLst/>
          </a:prstGeom>
          <a:solidFill>
            <a:srgbClr val="FF9966">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50194" name="Text Box 45"/>
          <p:cNvSpPr txBox="1">
            <a:spLocks noChangeArrowheads="1"/>
          </p:cNvSpPr>
          <p:nvPr/>
        </p:nvSpPr>
        <p:spPr bwMode="auto">
          <a:xfrm>
            <a:off x="6667500" y="3505200"/>
            <a:ext cx="1333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solidFill>
                  <a:srgbClr val="CC3300"/>
                </a:solidFill>
                <a:ea typeface="宋体" pitchFamily="2" charset="-122"/>
              </a:rPr>
              <a:t>0X0066FDF4</a:t>
            </a:r>
          </a:p>
        </p:txBody>
      </p:sp>
      <p:sp>
        <p:nvSpPr>
          <p:cNvPr id="50195" name="Text Box 46"/>
          <p:cNvSpPr txBox="1">
            <a:spLocks noChangeArrowheads="1"/>
          </p:cNvSpPr>
          <p:nvPr/>
        </p:nvSpPr>
        <p:spPr bwMode="auto">
          <a:xfrm>
            <a:off x="6667500" y="2743200"/>
            <a:ext cx="1333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solidFill>
                  <a:srgbClr val="CC3300"/>
                </a:solidFill>
                <a:ea typeface="宋体" pitchFamily="2" charset="-122"/>
              </a:rPr>
              <a:t>0X0066FDF0</a:t>
            </a:r>
          </a:p>
        </p:txBody>
      </p:sp>
      <p:sp>
        <p:nvSpPr>
          <p:cNvPr id="48175" name="Text Box 47"/>
          <p:cNvSpPr txBox="1">
            <a:spLocks noChangeArrowheads="1"/>
          </p:cNvSpPr>
          <p:nvPr/>
        </p:nvSpPr>
        <p:spPr bwMode="auto">
          <a:xfrm>
            <a:off x="7105650" y="563880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en-US" altLang="zh-CN" sz="2000">
                <a:solidFill>
                  <a:srgbClr val="FF0000"/>
                </a:solidFill>
                <a:ea typeface="宋体" pitchFamily="2" charset="-122"/>
              </a:rPr>
              <a:t>30</a:t>
            </a:r>
          </a:p>
        </p:txBody>
      </p:sp>
      <p:sp>
        <p:nvSpPr>
          <p:cNvPr id="50197" name="Text Box 48"/>
          <p:cNvSpPr txBox="1">
            <a:spLocks noChangeArrowheads="1"/>
          </p:cNvSpPr>
          <p:nvPr/>
        </p:nvSpPr>
        <p:spPr bwMode="auto">
          <a:xfrm>
            <a:off x="4648200" y="5759450"/>
            <a:ext cx="488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zh-CN" altLang="en-US" sz="1600" i="1">
                <a:solidFill>
                  <a:srgbClr val="CC3300"/>
                </a:solidFill>
                <a:ea typeface="宋体" pitchFamily="2" charset="-122"/>
              </a:rPr>
              <a:t>*</a:t>
            </a:r>
            <a:r>
              <a:rPr kumimoji="1" lang="en-US" altLang="zh-CN" sz="1600" i="1">
                <a:solidFill>
                  <a:srgbClr val="CC3300"/>
                </a:solidFill>
                <a:ea typeface="宋体" pitchFamily="2" charset="-122"/>
              </a:rPr>
              <a:t>p1</a:t>
            </a:r>
          </a:p>
        </p:txBody>
      </p:sp>
      <p:sp>
        <p:nvSpPr>
          <p:cNvPr id="50198" name="Text Box 49"/>
          <p:cNvSpPr txBox="1">
            <a:spLocks noChangeArrowheads="1"/>
          </p:cNvSpPr>
          <p:nvPr/>
        </p:nvSpPr>
        <p:spPr bwMode="auto">
          <a:xfrm>
            <a:off x="4648200" y="4997450"/>
            <a:ext cx="488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zh-CN" altLang="en-US" sz="1600" i="1">
                <a:solidFill>
                  <a:srgbClr val="CC3300"/>
                </a:solidFill>
                <a:ea typeface="宋体" pitchFamily="2" charset="-122"/>
              </a:rPr>
              <a:t>*</a:t>
            </a:r>
            <a:r>
              <a:rPr kumimoji="1" lang="en-US" altLang="zh-CN" sz="1600" i="1">
                <a:solidFill>
                  <a:srgbClr val="CC3300"/>
                </a:solidFill>
                <a:ea typeface="宋体" pitchFamily="2" charset="-122"/>
              </a:rPr>
              <a:t>p2</a:t>
            </a:r>
          </a:p>
        </p:txBody>
      </p:sp>
      <p:sp>
        <p:nvSpPr>
          <p:cNvPr id="50199" name="Text Box 50"/>
          <p:cNvSpPr txBox="1">
            <a:spLocks noChangeArrowheads="1"/>
          </p:cNvSpPr>
          <p:nvPr/>
        </p:nvSpPr>
        <p:spPr bwMode="auto">
          <a:xfrm>
            <a:off x="7105650" y="493712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en-US" altLang="zh-CN" sz="2000">
                <a:ea typeface="宋体" pitchFamily="2" charset="-122"/>
              </a:rPr>
              <a:t>20</a:t>
            </a:r>
          </a:p>
        </p:txBody>
      </p:sp>
      <p:grpSp>
        <p:nvGrpSpPr>
          <p:cNvPr id="50200" name="Group 51"/>
          <p:cNvGrpSpPr>
            <a:grpSpLocks/>
          </p:cNvGrpSpPr>
          <p:nvPr/>
        </p:nvGrpSpPr>
        <p:grpSpPr bwMode="auto">
          <a:xfrm>
            <a:off x="5715000" y="4419600"/>
            <a:ext cx="1371600" cy="1447800"/>
            <a:chOff x="3600" y="2784"/>
            <a:chExt cx="864" cy="912"/>
          </a:xfrm>
        </p:grpSpPr>
        <p:sp>
          <p:nvSpPr>
            <p:cNvPr id="50203" name="Freeform 52"/>
            <p:cNvSpPr>
              <a:spLocks/>
            </p:cNvSpPr>
            <p:nvPr/>
          </p:nvSpPr>
          <p:spPr bwMode="auto">
            <a:xfrm>
              <a:off x="3600" y="2784"/>
              <a:ext cx="864" cy="432"/>
            </a:xfrm>
            <a:custGeom>
              <a:avLst/>
              <a:gdLst>
                <a:gd name="T0" fmla="*/ 776 w 912"/>
                <a:gd name="T1" fmla="*/ 432 h 432"/>
                <a:gd name="T2" fmla="*/ 571 w 912"/>
                <a:gd name="T3" fmla="*/ 192 h 432"/>
                <a:gd name="T4" fmla="*/ 0 w 912"/>
                <a:gd name="T5" fmla="*/ 0 h 432"/>
                <a:gd name="T6" fmla="*/ 0 60000 65536"/>
                <a:gd name="T7" fmla="*/ 0 60000 65536"/>
                <a:gd name="T8" fmla="*/ 0 60000 65536"/>
              </a:gdLst>
              <a:ahLst/>
              <a:cxnLst>
                <a:cxn ang="T6">
                  <a:pos x="T0" y="T1"/>
                </a:cxn>
                <a:cxn ang="T7">
                  <a:pos x="T2" y="T3"/>
                </a:cxn>
                <a:cxn ang="T8">
                  <a:pos x="T4" y="T5"/>
                </a:cxn>
              </a:cxnLst>
              <a:rect l="0" t="0" r="r" b="b"/>
              <a:pathLst>
                <a:path w="912" h="432">
                  <a:moveTo>
                    <a:pt x="912" y="432"/>
                  </a:moveTo>
                  <a:cubicBezTo>
                    <a:pt x="868" y="348"/>
                    <a:pt x="824" y="264"/>
                    <a:pt x="672" y="192"/>
                  </a:cubicBezTo>
                  <a:cubicBezTo>
                    <a:pt x="520" y="120"/>
                    <a:pt x="260" y="60"/>
                    <a:pt x="0" y="0"/>
                  </a:cubicBezTo>
                </a:path>
              </a:pathLst>
            </a:custGeom>
            <a:noFill/>
            <a:ln w="19050" cap="flat" cmpd="sng">
              <a:solidFill>
                <a:srgbClr val="0000CC"/>
              </a:solidFill>
              <a:prstDash val="solid"/>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4" name="Freeform 53"/>
            <p:cNvSpPr>
              <a:spLocks/>
            </p:cNvSpPr>
            <p:nvPr/>
          </p:nvSpPr>
          <p:spPr bwMode="auto">
            <a:xfrm>
              <a:off x="3600" y="2880"/>
              <a:ext cx="864" cy="816"/>
            </a:xfrm>
            <a:custGeom>
              <a:avLst/>
              <a:gdLst>
                <a:gd name="T0" fmla="*/ 864 w 864"/>
                <a:gd name="T1" fmla="*/ 816 h 816"/>
                <a:gd name="T2" fmla="*/ 624 w 864"/>
                <a:gd name="T3" fmla="*/ 384 h 816"/>
                <a:gd name="T4" fmla="*/ 0 w 864"/>
                <a:gd name="T5" fmla="*/ 0 h 816"/>
                <a:gd name="T6" fmla="*/ 0 60000 65536"/>
                <a:gd name="T7" fmla="*/ 0 60000 65536"/>
                <a:gd name="T8" fmla="*/ 0 60000 65536"/>
              </a:gdLst>
              <a:ahLst/>
              <a:cxnLst>
                <a:cxn ang="T6">
                  <a:pos x="T0" y="T1"/>
                </a:cxn>
                <a:cxn ang="T7">
                  <a:pos x="T2" y="T3"/>
                </a:cxn>
                <a:cxn ang="T8">
                  <a:pos x="T4" y="T5"/>
                </a:cxn>
              </a:cxnLst>
              <a:rect l="0" t="0" r="r" b="b"/>
              <a:pathLst>
                <a:path w="864" h="816">
                  <a:moveTo>
                    <a:pt x="864" y="816"/>
                  </a:moveTo>
                  <a:cubicBezTo>
                    <a:pt x="816" y="668"/>
                    <a:pt x="768" y="520"/>
                    <a:pt x="624" y="384"/>
                  </a:cubicBezTo>
                  <a:cubicBezTo>
                    <a:pt x="480" y="248"/>
                    <a:pt x="104" y="64"/>
                    <a:pt x="0" y="0"/>
                  </a:cubicBezTo>
                </a:path>
              </a:pathLst>
            </a:custGeom>
            <a:noFill/>
            <a:ln w="19050" cap="flat" cmpd="sng">
              <a:solidFill>
                <a:srgbClr val="0000CC"/>
              </a:solidFill>
              <a:prstDash val="solid"/>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201" name="Freeform 54"/>
          <p:cNvSpPr>
            <a:spLocks/>
          </p:cNvSpPr>
          <p:nvPr/>
        </p:nvSpPr>
        <p:spPr bwMode="auto">
          <a:xfrm>
            <a:off x="5499100" y="4648200"/>
            <a:ext cx="1358900" cy="1143000"/>
          </a:xfrm>
          <a:custGeom>
            <a:avLst/>
            <a:gdLst>
              <a:gd name="T0" fmla="*/ 2147483647 w 856"/>
              <a:gd name="T1" fmla="*/ 0 h 720"/>
              <a:gd name="T2" fmla="*/ 2147483647 w 856"/>
              <a:gd name="T3" fmla="*/ 2147483647 h 720"/>
              <a:gd name="T4" fmla="*/ 2147483647 w 856"/>
              <a:gd name="T5" fmla="*/ 2147483647 h 720"/>
              <a:gd name="T6" fmla="*/ 0 60000 65536"/>
              <a:gd name="T7" fmla="*/ 0 60000 65536"/>
              <a:gd name="T8" fmla="*/ 0 60000 65536"/>
            </a:gdLst>
            <a:ahLst/>
            <a:cxnLst>
              <a:cxn ang="T6">
                <a:pos x="T0" y="T1"/>
              </a:cxn>
              <a:cxn ang="T7">
                <a:pos x="T2" y="T3"/>
              </a:cxn>
              <a:cxn ang="T8">
                <a:pos x="T4" y="T5"/>
              </a:cxn>
            </a:cxnLst>
            <a:rect l="0" t="0" r="r" b="b"/>
            <a:pathLst>
              <a:path w="856" h="720">
                <a:moveTo>
                  <a:pt x="40" y="0"/>
                </a:moveTo>
                <a:cubicBezTo>
                  <a:pt x="20" y="180"/>
                  <a:pt x="0" y="360"/>
                  <a:pt x="136" y="480"/>
                </a:cubicBezTo>
                <a:cubicBezTo>
                  <a:pt x="272" y="600"/>
                  <a:pt x="736" y="680"/>
                  <a:pt x="856" y="720"/>
                </a:cubicBezTo>
              </a:path>
            </a:pathLst>
          </a:custGeom>
          <a:noFill/>
          <a:ln w="19050" cap="flat" cmpd="sng">
            <a:solidFill>
              <a:srgbClr val="0000CC"/>
            </a:solidFill>
            <a:prstDash val="solid"/>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83" name="Oval 55"/>
          <p:cNvSpPr>
            <a:spLocks noChangeArrowheads="1"/>
          </p:cNvSpPr>
          <p:nvPr/>
        </p:nvSpPr>
        <p:spPr bwMode="auto">
          <a:xfrm>
            <a:off x="5181600" y="4343400"/>
            <a:ext cx="533400" cy="381000"/>
          </a:xfrm>
          <a:prstGeom prst="ellipse">
            <a:avLst/>
          </a:prstGeom>
          <a:solidFill>
            <a:srgbClr val="FFFFFF"/>
          </a:solidFill>
          <a:ln>
            <a:noFill/>
          </a:ln>
          <a:effectLst>
            <a:prstShdw prst="shdw17" dist="52363" dir="17042175">
              <a:srgbClr val="FFFFFF">
                <a:gamma/>
                <a:shade val="60000"/>
                <a:invGamma/>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defRPr/>
            </a:pPr>
            <a:r>
              <a:rPr kumimoji="1" lang="en-US" altLang="zh-CN" sz="2000">
                <a:solidFill>
                  <a:srgbClr val="FF0000"/>
                </a:solidFill>
                <a:effectLst>
                  <a:outerShdw blurRad="38100" dist="38100" dir="2700000" algn="tl">
                    <a:srgbClr val="C0C0C0"/>
                  </a:outerShdw>
                </a:effectLst>
                <a:latin typeface="Times New Roman" pitchFamily="18" charset="0"/>
              </a:rPr>
              <a:t>+</a:t>
            </a:r>
          </a:p>
        </p:txBody>
      </p:sp>
    </p:spTree>
    <p:extLst>
      <p:ext uri="{BB962C8B-B14F-4D97-AF65-F5344CB8AC3E}">
        <p14:creationId xmlns:p14="http://schemas.microsoft.com/office/powerpoint/2010/main" val="619961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8175"/>
                                        </p:tgtEl>
                                        <p:attrNameLst>
                                          <p:attrName>style.visibility</p:attrName>
                                        </p:attrNameLst>
                                      </p:cBhvr>
                                      <p:to>
                                        <p:strVal val="visible"/>
                                      </p:to>
                                    </p:set>
                                    <p:animEffect transition="in" filter="box(out)">
                                      <p:cBhvr>
                                        <p:cTn id="7" dur="500"/>
                                        <p:tgtEl>
                                          <p:spTgt spid="48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75"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 name="日期占位符 3"/>
          <p:cNvSpPr>
            <a:spLocks noGrp="1"/>
          </p:cNvSpPr>
          <p:nvPr>
            <p:ph type="dt" sz="quarter" idx="10"/>
          </p:nvPr>
        </p:nvSpPr>
        <p:spPr/>
        <p:txBody>
          <a:bodyPr/>
          <a:lstStyle/>
          <a:p>
            <a:pPr>
              <a:defRPr/>
            </a:pPr>
            <a:fld id="{2462A694-BE16-4CD8-8C8E-D39E62A8E72C}" type="datetime1">
              <a:rPr lang="zh-TW" altLang="en-US"/>
              <a:pPr>
                <a:defRPr/>
              </a:pPr>
              <a:t>2016/11/10</a:t>
            </a:fld>
            <a:endParaRPr lang="en-US" altLang="zh-TW"/>
          </a:p>
        </p:txBody>
      </p:sp>
      <p:sp>
        <p:nvSpPr>
          <p:cNvPr id="54" name="页脚占位符 4"/>
          <p:cNvSpPr>
            <a:spLocks noGrp="1"/>
          </p:cNvSpPr>
          <p:nvPr>
            <p:ph type="ftr" sz="quarter" idx="11"/>
          </p:nvPr>
        </p:nvSpPr>
        <p:spPr/>
        <p:txBody>
          <a:bodyPr/>
          <a:lstStyle/>
          <a:p>
            <a:pPr>
              <a:defRPr/>
            </a:pPr>
            <a:r>
              <a:rPr lang="zh-CN" altLang="en-US"/>
              <a:t>计算机基础教研室</a:t>
            </a:r>
            <a:endParaRPr lang="en-US" altLang="zh-CN"/>
          </a:p>
        </p:txBody>
      </p:sp>
      <p:sp>
        <p:nvSpPr>
          <p:cNvPr id="55" name="灯片编号占位符 5"/>
          <p:cNvSpPr>
            <a:spLocks noGrp="1"/>
          </p:cNvSpPr>
          <p:nvPr>
            <p:ph type="sldNum" sz="quarter" idx="12"/>
          </p:nvPr>
        </p:nvSpPr>
        <p:spPr/>
        <p:txBody>
          <a:bodyPr/>
          <a:lstStyle/>
          <a:p>
            <a:pPr>
              <a:defRPr/>
            </a:pPr>
            <a:fld id="{494AE6BF-9B4A-4755-A781-C3CCA88DAB84}" type="slidenum">
              <a:rPr lang="zh-TW" altLang="en-US"/>
              <a:pPr>
                <a:defRPr/>
              </a:pPr>
              <a:t>49</a:t>
            </a:fld>
            <a:endParaRPr lang="en-US" altLang="zh-TW"/>
          </a:p>
        </p:txBody>
      </p:sp>
      <p:sp useBgFill="1">
        <p:nvSpPr>
          <p:cNvPr id="49154" name="Oval 2"/>
          <p:cNvSpPr>
            <a:spLocks noChangeArrowheads="1"/>
          </p:cNvSpPr>
          <p:nvPr/>
        </p:nvSpPr>
        <p:spPr bwMode="auto">
          <a:xfrm>
            <a:off x="1828800" y="5715000"/>
            <a:ext cx="609600" cy="381000"/>
          </a:xfrm>
          <a:prstGeom prst="ellipse">
            <a:avLst/>
          </a:prstGeom>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51206" name="Rectangle 3"/>
          <p:cNvSpPr>
            <a:spLocks noGrp="1" noChangeArrowheads="1"/>
          </p:cNvSpPr>
          <p:nvPr>
            <p:ph type="title"/>
          </p:nvPr>
        </p:nvSpPr>
        <p:spPr>
          <a:xfrm>
            <a:off x="792163" y="260648"/>
            <a:ext cx="7269162" cy="685800"/>
          </a:xfrm>
        </p:spPr>
        <p:txBody>
          <a:bodyPr/>
          <a:lstStyle/>
          <a:p>
            <a:pPr algn="l" eaLnBrk="1" hangingPunct="1"/>
            <a:r>
              <a:rPr kumimoji="1" lang="zh-CN" altLang="en-US" sz="3600" b="1" dirty="0" smtClean="0">
                <a:solidFill>
                  <a:srgbClr val="FF0000"/>
                </a:solidFill>
              </a:rPr>
              <a:t>指针变量与间址访问</a:t>
            </a:r>
          </a:p>
        </p:txBody>
      </p:sp>
      <p:sp>
        <p:nvSpPr>
          <p:cNvPr id="51207" name="Text Box 4"/>
          <p:cNvSpPr txBox="1">
            <a:spLocks noChangeArrowheads="1"/>
          </p:cNvSpPr>
          <p:nvPr/>
        </p:nvSpPr>
        <p:spPr bwMode="auto">
          <a:xfrm>
            <a:off x="899592" y="1143000"/>
            <a:ext cx="740620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nSpc>
                <a:spcPct val="160000"/>
              </a:lnSpc>
            </a:pPr>
            <a:r>
              <a:rPr kumimoji="1" lang="zh-CN" altLang="en-US" sz="2000" i="1">
                <a:solidFill>
                  <a:srgbClr val="3333FF"/>
                </a:solidFill>
                <a:ea typeface="宋体" pitchFamily="2" charset="-122"/>
              </a:rPr>
              <a:t>指针类型变量</a:t>
            </a:r>
            <a:r>
              <a:rPr kumimoji="1" lang="en-US" altLang="zh-CN" sz="2000" i="1">
                <a:ea typeface="宋体" pitchFamily="2" charset="-122"/>
              </a:rPr>
              <a:t>——</a:t>
            </a:r>
            <a:r>
              <a:rPr kumimoji="1" lang="zh-CN" altLang="en-US" sz="2000">
                <a:solidFill>
                  <a:srgbClr val="000000"/>
                </a:solidFill>
                <a:ea typeface="宋体" pitchFamily="2" charset="-122"/>
              </a:rPr>
              <a:t>能够存放对象地址的变量，简称“指针变量” </a:t>
            </a:r>
          </a:p>
        </p:txBody>
      </p:sp>
      <p:sp>
        <p:nvSpPr>
          <p:cNvPr id="51208" name="Text Box 5"/>
          <p:cNvSpPr txBox="1">
            <a:spLocks noChangeArrowheads="1"/>
          </p:cNvSpPr>
          <p:nvPr/>
        </p:nvSpPr>
        <p:spPr bwMode="auto">
          <a:xfrm>
            <a:off x="4419600" y="5454650"/>
            <a:ext cx="1905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a:t>
            </a:r>
            <a:r>
              <a:rPr kumimoji="1" lang="en-US" altLang="zh-CN" sz="1600" b="0">
                <a:ea typeface="宋体" pitchFamily="2" charset="-122"/>
              </a:rPr>
              <a:t>   0X0066FDF4</a:t>
            </a:r>
          </a:p>
        </p:txBody>
      </p:sp>
      <p:sp>
        <p:nvSpPr>
          <p:cNvPr id="51209" name="Text Box 6"/>
          <p:cNvSpPr txBox="1">
            <a:spLocks noChangeArrowheads="1"/>
          </p:cNvSpPr>
          <p:nvPr/>
        </p:nvSpPr>
        <p:spPr bwMode="auto">
          <a:xfrm>
            <a:off x="4419600" y="4692650"/>
            <a:ext cx="19161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b</a:t>
            </a:r>
            <a:r>
              <a:rPr kumimoji="1" lang="en-US" altLang="zh-CN" sz="1600" b="0">
                <a:ea typeface="宋体" pitchFamily="2" charset="-122"/>
              </a:rPr>
              <a:t>   0X0066FDF0</a:t>
            </a:r>
          </a:p>
        </p:txBody>
      </p:sp>
      <p:grpSp>
        <p:nvGrpSpPr>
          <p:cNvPr id="51210" name="Group 7"/>
          <p:cNvGrpSpPr>
            <a:grpSpLocks/>
          </p:cNvGrpSpPr>
          <p:nvPr/>
        </p:nvGrpSpPr>
        <p:grpSpPr bwMode="auto">
          <a:xfrm>
            <a:off x="6354763" y="2133600"/>
            <a:ext cx="1951037" cy="4494213"/>
            <a:chOff x="4003" y="1344"/>
            <a:chExt cx="1229" cy="2831"/>
          </a:xfrm>
        </p:grpSpPr>
        <p:grpSp>
          <p:nvGrpSpPr>
            <p:cNvPr id="51226" name="Group 8"/>
            <p:cNvGrpSpPr>
              <a:grpSpLocks/>
            </p:cNvGrpSpPr>
            <p:nvPr/>
          </p:nvGrpSpPr>
          <p:grpSpPr bwMode="auto">
            <a:xfrm>
              <a:off x="4003" y="1344"/>
              <a:ext cx="1229" cy="2831"/>
              <a:chOff x="4003" y="1344"/>
              <a:chExt cx="1229" cy="2831"/>
            </a:xfrm>
          </p:grpSpPr>
          <p:sp>
            <p:nvSpPr>
              <p:cNvPr id="51228" name="AutoShape 9"/>
              <p:cNvSpPr>
                <a:spLocks noChangeArrowheads="1"/>
              </p:cNvSpPr>
              <p:nvPr/>
            </p:nvSpPr>
            <p:spPr bwMode="auto">
              <a:xfrm>
                <a:off x="4003" y="1344"/>
                <a:ext cx="1229" cy="2831"/>
              </a:xfrm>
              <a:prstGeom prst="wave">
                <a:avLst>
                  <a:gd name="adj1" fmla="val 4380"/>
                  <a:gd name="adj2" fmla="val 0"/>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51229" name="Line 10"/>
              <p:cNvSpPr>
                <a:spLocks noChangeShapeType="1"/>
              </p:cNvSpPr>
              <p:nvPr/>
            </p:nvSpPr>
            <p:spPr bwMode="auto">
              <a:xfrm>
                <a:off x="4003" y="161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0" name="Line 11"/>
              <p:cNvSpPr>
                <a:spLocks noChangeShapeType="1"/>
              </p:cNvSpPr>
              <p:nvPr/>
            </p:nvSpPr>
            <p:spPr bwMode="auto">
              <a:xfrm>
                <a:off x="4003" y="172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1231" name="Group 12"/>
              <p:cNvGrpSpPr>
                <a:grpSpLocks/>
              </p:cNvGrpSpPr>
              <p:nvPr/>
            </p:nvGrpSpPr>
            <p:grpSpPr bwMode="auto">
              <a:xfrm>
                <a:off x="4157" y="1344"/>
                <a:ext cx="921" cy="2831"/>
                <a:chOff x="4157" y="1489"/>
                <a:chExt cx="921" cy="2303"/>
              </a:xfrm>
            </p:grpSpPr>
            <p:sp>
              <p:nvSpPr>
                <p:cNvPr id="51249" name="Line 13"/>
                <p:cNvSpPr>
                  <a:spLocks noChangeShapeType="1"/>
                </p:cNvSpPr>
                <p:nvPr/>
              </p:nvSpPr>
              <p:spPr bwMode="auto">
                <a:xfrm>
                  <a:off x="4157" y="1527"/>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0" name="Line 14"/>
                <p:cNvSpPr>
                  <a:spLocks noChangeShapeType="1"/>
                </p:cNvSpPr>
                <p:nvPr/>
              </p:nvSpPr>
              <p:spPr bwMode="auto">
                <a:xfrm>
                  <a:off x="4310" y="1489"/>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1" name="Line 15"/>
                <p:cNvSpPr>
                  <a:spLocks noChangeShapeType="1"/>
                </p:cNvSpPr>
                <p:nvPr/>
              </p:nvSpPr>
              <p:spPr bwMode="auto">
                <a:xfrm>
                  <a:off x="4464" y="1527"/>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2" name="Line 16"/>
                <p:cNvSpPr>
                  <a:spLocks noChangeShapeType="1"/>
                </p:cNvSpPr>
                <p:nvPr/>
              </p:nvSpPr>
              <p:spPr bwMode="auto">
                <a:xfrm>
                  <a:off x="4618" y="1604"/>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3" name="Line 17"/>
                <p:cNvSpPr>
                  <a:spLocks noChangeShapeType="1"/>
                </p:cNvSpPr>
                <p:nvPr/>
              </p:nvSpPr>
              <p:spPr bwMode="auto">
                <a:xfrm>
                  <a:off x="4771" y="1681"/>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4" name="Line 18"/>
                <p:cNvSpPr>
                  <a:spLocks noChangeShapeType="1"/>
                </p:cNvSpPr>
                <p:nvPr/>
              </p:nvSpPr>
              <p:spPr bwMode="auto">
                <a:xfrm>
                  <a:off x="4925" y="1719"/>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5" name="Line 19"/>
                <p:cNvSpPr>
                  <a:spLocks noChangeShapeType="1"/>
                </p:cNvSpPr>
                <p:nvPr/>
              </p:nvSpPr>
              <p:spPr bwMode="auto">
                <a:xfrm>
                  <a:off x="5078" y="1681"/>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1232" name="Line 20"/>
              <p:cNvSpPr>
                <a:spLocks noChangeShapeType="1"/>
              </p:cNvSpPr>
              <p:nvPr/>
            </p:nvSpPr>
            <p:spPr bwMode="auto">
              <a:xfrm>
                <a:off x="4003" y="184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3" name="Line 21"/>
              <p:cNvSpPr>
                <a:spLocks noChangeShapeType="1"/>
              </p:cNvSpPr>
              <p:nvPr/>
            </p:nvSpPr>
            <p:spPr bwMode="auto">
              <a:xfrm>
                <a:off x="4003" y="195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4" name="Line 22"/>
              <p:cNvSpPr>
                <a:spLocks noChangeShapeType="1"/>
              </p:cNvSpPr>
              <p:nvPr/>
            </p:nvSpPr>
            <p:spPr bwMode="auto">
              <a:xfrm>
                <a:off x="4003" y="207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5" name="Line 23"/>
              <p:cNvSpPr>
                <a:spLocks noChangeShapeType="1"/>
              </p:cNvSpPr>
              <p:nvPr/>
            </p:nvSpPr>
            <p:spPr bwMode="auto">
              <a:xfrm>
                <a:off x="4003" y="218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6" name="Line 24"/>
              <p:cNvSpPr>
                <a:spLocks noChangeShapeType="1"/>
              </p:cNvSpPr>
              <p:nvPr/>
            </p:nvSpPr>
            <p:spPr bwMode="auto">
              <a:xfrm>
                <a:off x="4003" y="230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7" name="Line 25"/>
              <p:cNvSpPr>
                <a:spLocks noChangeShapeType="1"/>
              </p:cNvSpPr>
              <p:nvPr/>
            </p:nvSpPr>
            <p:spPr bwMode="auto">
              <a:xfrm>
                <a:off x="4003" y="2539"/>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8" name="Line 26"/>
              <p:cNvSpPr>
                <a:spLocks noChangeShapeType="1"/>
              </p:cNvSpPr>
              <p:nvPr/>
            </p:nvSpPr>
            <p:spPr bwMode="auto">
              <a:xfrm>
                <a:off x="4003" y="2879"/>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9" name="Line 27"/>
              <p:cNvSpPr>
                <a:spLocks noChangeShapeType="1"/>
              </p:cNvSpPr>
              <p:nvPr/>
            </p:nvSpPr>
            <p:spPr bwMode="auto">
              <a:xfrm>
                <a:off x="4003" y="299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0" name="Line 28"/>
              <p:cNvSpPr>
                <a:spLocks noChangeShapeType="1"/>
              </p:cNvSpPr>
              <p:nvPr/>
            </p:nvSpPr>
            <p:spPr bwMode="auto">
              <a:xfrm>
                <a:off x="4003" y="311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1" name="Line 29"/>
              <p:cNvSpPr>
                <a:spLocks noChangeShapeType="1"/>
              </p:cNvSpPr>
              <p:nvPr/>
            </p:nvSpPr>
            <p:spPr bwMode="auto">
              <a:xfrm>
                <a:off x="4003" y="3225"/>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2" name="Line 30"/>
              <p:cNvSpPr>
                <a:spLocks noChangeShapeType="1"/>
              </p:cNvSpPr>
              <p:nvPr/>
            </p:nvSpPr>
            <p:spPr bwMode="auto">
              <a:xfrm>
                <a:off x="4003" y="334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3" name="Line 31"/>
              <p:cNvSpPr>
                <a:spLocks noChangeShapeType="1"/>
              </p:cNvSpPr>
              <p:nvPr/>
            </p:nvSpPr>
            <p:spPr bwMode="auto">
              <a:xfrm>
                <a:off x="4003" y="3456"/>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4" name="Line 32"/>
              <p:cNvSpPr>
                <a:spLocks noChangeShapeType="1"/>
              </p:cNvSpPr>
              <p:nvPr/>
            </p:nvSpPr>
            <p:spPr bwMode="auto">
              <a:xfrm>
                <a:off x="4003" y="357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5" name="Line 33"/>
              <p:cNvSpPr>
                <a:spLocks noChangeShapeType="1"/>
              </p:cNvSpPr>
              <p:nvPr/>
            </p:nvSpPr>
            <p:spPr bwMode="auto">
              <a:xfrm>
                <a:off x="4003" y="3792"/>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6" name="Line 34"/>
              <p:cNvSpPr>
                <a:spLocks noChangeShapeType="1"/>
              </p:cNvSpPr>
              <p:nvPr/>
            </p:nvSpPr>
            <p:spPr bwMode="auto">
              <a:xfrm>
                <a:off x="4003" y="3677"/>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7" name="Line 35"/>
              <p:cNvSpPr>
                <a:spLocks noChangeShapeType="1"/>
              </p:cNvSpPr>
              <p:nvPr/>
            </p:nvSpPr>
            <p:spPr bwMode="auto">
              <a:xfrm>
                <a:off x="4003" y="3916"/>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8" name="Rectangle 36"/>
              <p:cNvSpPr>
                <a:spLocks noChangeArrowheads="1"/>
              </p:cNvSpPr>
              <p:nvPr/>
            </p:nvSpPr>
            <p:spPr bwMode="auto">
              <a:xfrm>
                <a:off x="4128" y="2640"/>
                <a:ext cx="1008" cy="192"/>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grpSp>
        <p:sp>
          <p:nvSpPr>
            <p:cNvPr id="51227" name="Line 37"/>
            <p:cNvSpPr>
              <a:spLocks noChangeShapeType="1"/>
            </p:cNvSpPr>
            <p:nvPr/>
          </p:nvSpPr>
          <p:spPr bwMode="auto">
            <a:xfrm>
              <a:off x="4003" y="241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1211" name="Rectangle 38"/>
          <p:cNvSpPr>
            <a:spLocks noChangeArrowheads="1"/>
          </p:cNvSpPr>
          <p:nvPr/>
        </p:nvSpPr>
        <p:spPr bwMode="auto">
          <a:xfrm>
            <a:off x="6354763" y="4752975"/>
            <a:ext cx="1951037" cy="73025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51212" name="Rectangle 39"/>
          <p:cNvSpPr>
            <a:spLocks noChangeArrowheads="1"/>
          </p:cNvSpPr>
          <p:nvPr/>
        </p:nvSpPr>
        <p:spPr bwMode="auto">
          <a:xfrm>
            <a:off x="6354763" y="5486400"/>
            <a:ext cx="1951037" cy="730250"/>
          </a:xfrm>
          <a:prstGeom prst="rect">
            <a:avLst/>
          </a:prstGeom>
          <a:solidFill>
            <a:srgbClr val="FFFF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51213" name="Text Box 40"/>
          <p:cNvSpPr txBox="1">
            <a:spLocks noChangeArrowheads="1"/>
          </p:cNvSpPr>
          <p:nvPr/>
        </p:nvSpPr>
        <p:spPr bwMode="auto">
          <a:xfrm>
            <a:off x="1050925" y="1905000"/>
            <a:ext cx="2089150" cy="421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nSpc>
                <a:spcPct val="190000"/>
              </a:lnSpc>
            </a:pPr>
            <a:r>
              <a:rPr kumimoji="1" lang="zh-CN" altLang="en-US" sz="1800" i="1">
                <a:solidFill>
                  <a:srgbClr val="008000"/>
                </a:solidFill>
                <a:ea typeface="宋体" pitchFamily="2" charset="-122"/>
              </a:rPr>
              <a:t>例如：</a:t>
            </a:r>
          </a:p>
          <a:p>
            <a:pPr>
              <a:lnSpc>
                <a:spcPct val="190000"/>
              </a:lnSpc>
            </a:pPr>
            <a:r>
              <a:rPr kumimoji="1" lang="zh-CN" altLang="en-US" sz="1800">
                <a:ea typeface="宋体" pitchFamily="2" charset="-122"/>
              </a:rPr>
              <a:t>        </a:t>
            </a:r>
            <a:r>
              <a:rPr kumimoji="1" lang="en-US" altLang="zh-CN" sz="1800">
                <a:ea typeface="宋体" pitchFamily="2" charset="-122"/>
              </a:rPr>
              <a:t>int  a ,  b  ;</a:t>
            </a:r>
          </a:p>
          <a:p>
            <a:pPr>
              <a:lnSpc>
                <a:spcPct val="190000"/>
              </a:lnSpc>
            </a:pPr>
            <a:r>
              <a:rPr kumimoji="1" lang="en-US" altLang="zh-CN" sz="1800">
                <a:ea typeface="宋体" pitchFamily="2" charset="-122"/>
              </a:rPr>
              <a:t>        int  *p1 , *p2 ;</a:t>
            </a:r>
          </a:p>
          <a:p>
            <a:pPr>
              <a:lnSpc>
                <a:spcPct val="190000"/>
              </a:lnSpc>
            </a:pPr>
            <a:r>
              <a:rPr kumimoji="1" lang="en-US" altLang="zh-CN" sz="1800">
                <a:ea typeface="宋体" pitchFamily="2" charset="-122"/>
              </a:rPr>
              <a:t>        p1 = &amp;a ;</a:t>
            </a:r>
          </a:p>
          <a:p>
            <a:pPr>
              <a:lnSpc>
                <a:spcPct val="190000"/>
              </a:lnSpc>
            </a:pPr>
            <a:r>
              <a:rPr kumimoji="1" lang="en-US" altLang="zh-CN" sz="1800">
                <a:ea typeface="宋体" pitchFamily="2" charset="-122"/>
              </a:rPr>
              <a:t>        p2 = &amp;b ;</a:t>
            </a:r>
          </a:p>
          <a:p>
            <a:pPr>
              <a:lnSpc>
                <a:spcPct val="190000"/>
              </a:lnSpc>
            </a:pPr>
            <a:r>
              <a:rPr kumimoji="1" lang="en-US" altLang="zh-CN" sz="1800">
                <a:ea typeface="宋体" pitchFamily="2" charset="-122"/>
              </a:rPr>
              <a:t>        a = 10 ;</a:t>
            </a:r>
          </a:p>
          <a:p>
            <a:pPr>
              <a:lnSpc>
                <a:spcPct val="190000"/>
              </a:lnSpc>
            </a:pPr>
            <a:r>
              <a:rPr kumimoji="1" lang="en-US" altLang="zh-CN" sz="1800">
                <a:ea typeface="宋体" pitchFamily="2" charset="-122"/>
              </a:rPr>
              <a:t>        b = 20 ;</a:t>
            </a:r>
          </a:p>
          <a:p>
            <a:pPr>
              <a:lnSpc>
                <a:spcPct val="170000"/>
              </a:lnSpc>
            </a:pPr>
            <a:r>
              <a:rPr kumimoji="1" lang="en-US" altLang="zh-CN" sz="1800">
                <a:ea typeface="宋体" pitchFamily="2" charset="-122"/>
              </a:rPr>
              <a:t>        a = *p1 + *p2 ;</a:t>
            </a:r>
          </a:p>
        </p:txBody>
      </p:sp>
      <p:sp>
        <p:nvSpPr>
          <p:cNvPr id="51214" name="Text Box 41"/>
          <p:cNvSpPr txBox="1">
            <a:spLocks noChangeArrowheads="1"/>
          </p:cNvSpPr>
          <p:nvPr/>
        </p:nvSpPr>
        <p:spPr bwMode="auto">
          <a:xfrm>
            <a:off x="4267200" y="2514600"/>
            <a:ext cx="2079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t>
            </a:r>
            <a:r>
              <a:rPr kumimoji="1" lang="en-US" altLang="zh-CN" sz="1600">
                <a:solidFill>
                  <a:srgbClr val="CC3300"/>
                </a:solidFill>
                <a:ea typeface="宋体" pitchFamily="2" charset="-122"/>
              </a:rPr>
              <a:t>p2</a:t>
            </a:r>
            <a:r>
              <a:rPr kumimoji="1" lang="en-US" altLang="zh-CN" sz="1600" b="0">
                <a:ea typeface="宋体" pitchFamily="2" charset="-122"/>
              </a:rPr>
              <a:t>  0X0066FDE4</a:t>
            </a:r>
          </a:p>
        </p:txBody>
      </p:sp>
      <p:sp>
        <p:nvSpPr>
          <p:cNvPr id="51215" name="Text Box 42"/>
          <p:cNvSpPr txBox="1">
            <a:spLocks noChangeArrowheads="1"/>
          </p:cNvSpPr>
          <p:nvPr/>
        </p:nvSpPr>
        <p:spPr bwMode="auto">
          <a:xfrm>
            <a:off x="4267200" y="3244850"/>
            <a:ext cx="2079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t>
            </a:r>
            <a:r>
              <a:rPr kumimoji="1" lang="en-US" altLang="zh-CN" sz="1600">
                <a:solidFill>
                  <a:srgbClr val="CC3300"/>
                </a:solidFill>
                <a:ea typeface="宋体" pitchFamily="2" charset="-122"/>
              </a:rPr>
              <a:t>p1</a:t>
            </a:r>
            <a:r>
              <a:rPr kumimoji="1" lang="en-US" altLang="zh-CN" sz="1600" b="0">
                <a:ea typeface="宋体" pitchFamily="2" charset="-122"/>
              </a:rPr>
              <a:t>  0X0066FDE0</a:t>
            </a:r>
          </a:p>
        </p:txBody>
      </p:sp>
      <p:sp>
        <p:nvSpPr>
          <p:cNvPr id="51216" name="Rectangle 43"/>
          <p:cNvSpPr>
            <a:spLocks noChangeArrowheads="1"/>
          </p:cNvSpPr>
          <p:nvPr/>
        </p:nvSpPr>
        <p:spPr bwMode="auto">
          <a:xfrm>
            <a:off x="6354763" y="2554288"/>
            <a:ext cx="1951037" cy="730250"/>
          </a:xfrm>
          <a:prstGeom prst="rect">
            <a:avLst/>
          </a:prstGeom>
          <a:solidFill>
            <a:srgbClr val="FF99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b="0">
              <a:latin typeface="Times New Roman" pitchFamily="18" charset="0"/>
            </a:endParaRPr>
          </a:p>
        </p:txBody>
      </p:sp>
      <p:sp>
        <p:nvSpPr>
          <p:cNvPr id="51217" name="Rectangle 44"/>
          <p:cNvSpPr>
            <a:spLocks noChangeArrowheads="1"/>
          </p:cNvSpPr>
          <p:nvPr/>
        </p:nvSpPr>
        <p:spPr bwMode="auto">
          <a:xfrm>
            <a:off x="6354763" y="3292475"/>
            <a:ext cx="1951037" cy="730250"/>
          </a:xfrm>
          <a:prstGeom prst="rect">
            <a:avLst/>
          </a:prstGeom>
          <a:solidFill>
            <a:srgbClr val="FF9966">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51218" name="Text Box 45"/>
          <p:cNvSpPr txBox="1">
            <a:spLocks noChangeArrowheads="1"/>
          </p:cNvSpPr>
          <p:nvPr/>
        </p:nvSpPr>
        <p:spPr bwMode="auto">
          <a:xfrm>
            <a:off x="6667500" y="3505200"/>
            <a:ext cx="1333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solidFill>
                  <a:srgbClr val="CC3300"/>
                </a:solidFill>
                <a:ea typeface="宋体" pitchFamily="2" charset="-122"/>
              </a:rPr>
              <a:t>0X0066FDF4</a:t>
            </a:r>
          </a:p>
        </p:txBody>
      </p:sp>
      <p:sp>
        <p:nvSpPr>
          <p:cNvPr id="51219" name="Text Box 46"/>
          <p:cNvSpPr txBox="1">
            <a:spLocks noChangeArrowheads="1"/>
          </p:cNvSpPr>
          <p:nvPr/>
        </p:nvSpPr>
        <p:spPr bwMode="auto">
          <a:xfrm>
            <a:off x="6667500" y="2743200"/>
            <a:ext cx="1333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solidFill>
                  <a:srgbClr val="CC3300"/>
                </a:solidFill>
                <a:ea typeface="宋体" pitchFamily="2" charset="-122"/>
              </a:rPr>
              <a:t>0X0066FDF0</a:t>
            </a:r>
          </a:p>
        </p:txBody>
      </p:sp>
      <p:sp>
        <p:nvSpPr>
          <p:cNvPr id="51220" name="Text Box 47"/>
          <p:cNvSpPr txBox="1">
            <a:spLocks noChangeArrowheads="1"/>
          </p:cNvSpPr>
          <p:nvPr/>
        </p:nvSpPr>
        <p:spPr bwMode="auto">
          <a:xfrm>
            <a:off x="7105650" y="563880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en-US" altLang="zh-CN" sz="2000">
                <a:solidFill>
                  <a:srgbClr val="FF0000"/>
                </a:solidFill>
                <a:ea typeface="宋体" pitchFamily="2" charset="-122"/>
              </a:rPr>
              <a:t>30</a:t>
            </a:r>
          </a:p>
        </p:txBody>
      </p:sp>
      <p:sp>
        <p:nvSpPr>
          <p:cNvPr id="51221" name="Text Box 48"/>
          <p:cNvSpPr txBox="1">
            <a:spLocks noChangeArrowheads="1"/>
          </p:cNvSpPr>
          <p:nvPr/>
        </p:nvSpPr>
        <p:spPr bwMode="auto">
          <a:xfrm>
            <a:off x="4648200" y="5759450"/>
            <a:ext cx="488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zh-CN" altLang="en-US" sz="1600" i="1">
                <a:solidFill>
                  <a:srgbClr val="CC3300"/>
                </a:solidFill>
                <a:ea typeface="宋体" pitchFamily="2" charset="-122"/>
              </a:rPr>
              <a:t>*</a:t>
            </a:r>
            <a:r>
              <a:rPr kumimoji="1" lang="en-US" altLang="zh-CN" sz="1600" i="1">
                <a:solidFill>
                  <a:srgbClr val="CC3300"/>
                </a:solidFill>
                <a:ea typeface="宋体" pitchFamily="2" charset="-122"/>
              </a:rPr>
              <a:t>p1</a:t>
            </a:r>
          </a:p>
        </p:txBody>
      </p:sp>
      <p:sp>
        <p:nvSpPr>
          <p:cNvPr id="51222" name="Text Box 49"/>
          <p:cNvSpPr txBox="1">
            <a:spLocks noChangeArrowheads="1"/>
          </p:cNvSpPr>
          <p:nvPr/>
        </p:nvSpPr>
        <p:spPr bwMode="auto">
          <a:xfrm>
            <a:off x="4648200" y="4997450"/>
            <a:ext cx="488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zh-CN" altLang="en-US" sz="1600" i="1">
                <a:solidFill>
                  <a:srgbClr val="CC3300"/>
                </a:solidFill>
                <a:ea typeface="宋体" pitchFamily="2" charset="-122"/>
              </a:rPr>
              <a:t>*</a:t>
            </a:r>
            <a:r>
              <a:rPr kumimoji="1" lang="en-US" altLang="zh-CN" sz="1600" i="1">
                <a:solidFill>
                  <a:srgbClr val="CC3300"/>
                </a:solidFill>
                <a:ea typeface="宋体" pitchFamily="2" charset="-122"/>
              </a:rPr>
              <a:t>p2</a:t>
            </a:r>
          </a:p>
        </p:txBody>
      </p:sp>
      <p:sp>
        <p:nvSpPr>
          <p:cNvPr id="51223" name="Text Box 50"/>
          <p:cNvSpPr txBox="1">
            <a:spLocks noChangeArrowheads="1"/>
          </p:cNvSpPr>
          <p:nvPr/>
        </p:nvSpPr>
        <p:spPr bwMode="auto">
          <a:xfrm>
            <a:off x="7105650" y="493712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en-US" altLang="zh-CN" sz="2000">
                <a:ea typeface="宋体" pitchFamily="2" charset="-122"/>
              </a:rPr>
              <a:t>20</a:t>
            </a:r>
          </a:p>
        </p:txBody>
      </p:sp>
      <p:sp>
        <p:nvSpPr>
          <p:cNvPr id="49203" name="AutoShape 51"/>
          <p:cNvSpPr>
            <a:spLocks/>
          </p:cNvSpPr>
          <p:nvPr/>
        </p:nvSpPr>
        <p:spPr bwMode="auto">
          <a:xfrm>
            <a:off x="2627784" y="1143000"/>
            <a:ext cx="3620616" cy="1905000"/>
          </a:xfrm>
          <a:prstGeom prst="borderCallout2">
            <a:avLst>
              <a:gd name="adj1" fmla="val 6000"/>
              <a:gd name="adj2" fmla="val -2380"/>
              <a:gd name="adj3" fmla="val 6000"/>
              <a:gd name="adj4" fmla="val -11361"/>
              <a:gd name="adj5" fmla="val 237167"/>
              <a:gd name="adj6" fmla="val -21676"/>
            </a:avLst>
          </a:prstGeom>
          <a:solidFill>
            <a:srgbClr val="F5F6FD"/>
          </a:solidFill>
          <a:ln w="19050" cap="sq">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30000"/>
              </a:lnSpc>
              <a:defRPr/>
            </a:pPr>
            <a:r>
              <a:rPr kumimoji="1" lang="zh-CN" altLang="en-US" sz="2000" b="1" i="1" dirty="0">
                <a:solidFill>
                  <a:srgbClr val="CC3300"/>
                </a:solidFill>
                <a:latin typeface="宋体" pitchFamily="2" charset="-122"/>
              </a:rPr>
              <a:t>间址访问</a:t>
            </a:r>
          </a:p>
          <a:p>
            <a:pPr>
              <a:lnSpc>
                <a:spcPct val="130000"/>
              </a:lnSpc>
              <a:buFontTx/>
              <a:buChar char="•"/>
              <a:defRPr/>
            </a:pPr>
            <a:r>
              <a:rPr kumimoji="1" lang="zh-CN" altLang="en-US" sz="2000" b="1" dirty="0">
                <a:latin typeface="宋体" pitchFamily="2" charset="-122"/>
              </a:rPr>
              <a:t> 读出变量 </a:t>
            </a:r>
            <a:r>
              <a:rPr kumimoji="1" lang="en-US" altLang="zh-CN" sz="2000" b="1" dirty="0">
                <a:effectLst>
                  <a:outerShdw blurRad="38100" dist="38100" dir="2700000" algn="tl">
                    <a:srgbClr val="C0C0C0"/>
                  </a:outerShdw>
                </a:effectLst>
                <a:latin typeface="宋体" pitchFamily="2" charset="-122"/>
              </a:rPr>
              <a:t>p1 </a:t>
            </a:r>
            <a:r>
              <a:rPr kumimoji="1" lang="zh-CN" altLang="en-US" sz="2000" b="1" dirty="0">
                <a:latin typeface="宋体" pitchFamily="2" charset="-122"/>
              </a:rPr>
              <a:t>的地址值</a:t>
            </a:r>
          </a:p>
          <a:p>
            <a:pPr>
              <a:lnSpc>
                <a:spcPct val="130000"/>
              </a:lnSpc>
              <a:buFontTx/>
              <a:buChar char="•"/>
              <a:defRPr/>
            </a:pPr>
            <a:r>
              <a:rPr kumimoji="1" lang="zh-CN" altLang="en-US" sz="2000" b="1" dirty="0">
                <a:latin typeface="宋体" pitchFamily="2" charset="-122"/>
              </a:rPr>
              <a:t> 查找该地址的存储单元</a:t>
            </a:r>
          </a:p>
          <a:p>
            <a:pPr>
              <a:lnSpc>
                <a:spcPct val="130000"/>
              </a:lnSpc>
              <a:buFontTx/>
              <a:buChar char="•"/>
              <a:defRPr/>
            </a:pPr>
            <a:r>
              <a:rPr kumimoji="1" lang="zh-CN" altLang="en-US" sz="2000" b="1" dirty="0">
                <a:latin typeface="宋体" pitchFamily="2" charset="-122"/>
              </a:rPr>
              <a:t> 用关联类型解释并读出数据</a:t>
            </a:r>
          </a:p>
        </p:txBody>
      </p:sp>
      <p:sp>
        <p:nvSpPr>
          <p:cNvPr id="49204" name="Freeform 52"/>
          <p:cNvSpPr>
            <a:spLocks/>
          </p:cNvSpPr>
          <p:nvPr/>
        </p:nvSpPr>
        <p:spPr bwMode="auto">
          <a:xfrm>
            <a:off x="5689600" y="3657600"/>
            <a:ext cx="787400" cy="2057400"/>
          </a:xfrm>
          <a:custGeom>
            <a:avLst/>
            <a:gdLst>
              <a:gd name="T0" fmla="*/ 2147483647 w 496"/>
              <a:gd name="T1" fmla="*/ 0 h 1296"/>
              <a:gd name="T2" fmla="*/ 2147483647 w 496"/>
              <a:gd name="T3" fmla="*/ 2147483647 h 1296"/>
              <a:gd name="T4" fmla="*/ 2147483647 w 496"/>
              <a:gd name="T5" fmla="*/ 2147483647 h 1296"/>
              <a:gd name="T6" fmla="*/ 0 60000 65536"/>
              <a:gd name="T7" fmla="*/ 0 60000 65536"/>
              <a:gd name="T8" fmla="*/ 0 60000 65536"/>
            </a:gdLst>
            <a:ahLst/>
            <a:cxnLst>
              <a:cxn ang="T6">
                <a:pos x="T0" y="T1"/>
              </a:cxn>
              <a:cxn ang="T7">
                <a:pos x="T2" y="T3"/>
              </a:cxn>
              <a:cxn ang="T8">
                <a:pos x="T4" y="T5"/>
              </a:cxn>
            </a:cxnLst>
            <a:rect l="0" t="0" r="r" b="b"/>
            <a:pathLst>
              <a:path w="496" h="1296">
                <a:moveTo>
                  <a:pt x="496" y="0"/>
                </a:moveTo>
                <a:cubicBezTo>
                  <a:pt x="264" y="204"/>
                  <a:pt x="32" y="408"/>
                  <a:pt x="16" y="624"/>
                </a:cubicBezTo>
                <a:cubicBezTo>
                  <a:pt x="0" y="840"/>
                  <a:pt x="200" y="1068"/>
                  <a:pt x="400" y="1296"/>
                </a:cubicBezTo>
              </a:path>
            </a:pathLst>
          </a:custGeom>
          <a:noFill/>
          <a:ln w="19050" cap="flat" cmpd="sng">
            <a:solidFill>
              <a:srgbClr val="FF0000"/>
            </a:solidFill>
            <a:prstDash val="solid"/>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9358669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box(out)">
                                      <p:cBhvr>
                                        <p:cTn id="7" dur="500"/>
                                        <p:tgtEl>
                                          <p:spTgt spid="491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49203"/>
                                        </p:tgtEl>
                                        <p:attrNameLst>
                                          <p:attrName>style.visibility</p:attrName>
                                        </p:attrNameLst>
                                      </p:cBhvr>
                                      <p:to>
                                        <p:strVal val="visible"/>
                                      </p:to>
                                    </p:set>
                                    <p:animEffect transition="in" filter="barn(outHorizontal)">
                                      <p:cBhvr>
                                        <p:cTn id="12" dur="500"/>
                                        <p:tgtEl>
                                          <p:spTgt spid="49203"/>
                                        </p:tgtEl>
                                      </p:cBhvr>
                                    </p:animEffect>
                                  </p:childTnLst>
                                  <p:subTnLst>
                                    <p:set>
                                      <p:cBhvr override="childStyle">
                                        <p:cTn dur="1" fill="hold" display="0" masterRel="nextClick" afterEffect="1"/>
                                        <p:tgtEl>
                                          <p:spTgt spid="49203"/>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 fill="hold" grpId="0" nodeType="clickEffect">
                                  <p:stCondLst>
                                    <p:cond delay="0"/>
                                  </p:stCondLst>
                                  <p:childTnLst>
                                    <p:set>
                                      <p:cBhvr>
                                        <p:cTn id="16" dur="1" fill="hold">
                                          <p:stCondLst>
                                            <p:cond delay="0"/>
                                          </p:stCondLst>
                                        </p:cTn>
                                        <p:tgtEl>
                                          <p:spTgt spid="49204"/>
                                        </p:tgtEl>
                                        <p:attrNameLst>
                                          <p:attrName>style.visibility</p:attrName>
                                        </p:attrNameLst>
                                      </p:cBhvr>
                                      <p:to>
                                        <p:strVal val="visible"/>
                                      </p:to>
                                    </p:set>
                                    <p:anim calcmode="lin" valueType="num">
                                      <p:cBhvr>
                                        <p:cTn id="17" dur="500" fill="hold"/>
                                        <p:tgtEl>
                                          <p:spTgt spid="49204"/>
                                        </p:tgtEl>
                                        <p:attrNameLst>
                                          <p:attrName>ppt_x</p:attrName>
                                        </p:attrNameLst>
                                      </p:cBhvr>
                                      <p:tavLst>
                                        <p:tav tm="0">
                                          <p:val>
                                            <p:strVal val="#ppt_x"/>
                                          </p:val>
                                        </p:tav>
                                        <p:tav tm="100000">
                                          <p:val>
                                            <p:strVal val="#ppt_x"/>
                                          </p:val>
                                        </p:tav>
                                      </p:tavLst>
                                    </p:anim>
                                    <p:anim calcmode="lin" valueType="num">
                                      <p:cBhvr>
                                        <p:cTn id="18" dur="500" fill="hold"/>
                                        <p:tgtEl>
                                          <p:spTgt spid="49204"/>
                                        </p:tgtEl>
                                        <p:attrNameLst>
                                          <p:attrName>ppt_y</p:attrName>
                                        </p:attrNameLst>
                                      </p:cBhvr>
                                      <p:tavLst>
                                        <p:tav tm="0">
                                          <p:val>
                                            <p:strVal val="#ppt_y-#ppt_h/2"/>
                                          </p:val>
                                        </p:tav>
                                        <p:tav tm="100000">
                                          <p:val>
                                            <p:strVal val="#ppt_y"/>
                                          </p:val>
                                        </p:tav>
                                      </p:tavLst>
                                    </p:anim>
                                    <p:anim calcmode="lin" valueType="num">
                                      <p:cBhvr>
                                        <p:cTn id="19" dur="500" fill="hold"/>
                                        <p:tgtEl>
                                          <p:spTgt spid="49204"/>
                                        </p:tgtEl>
                                        <p:attrNameLst>
                                          <p:attrName>ppt_w</p:attrName>
                                        </p:attrNameLst>
                                      </p:cBhvr>
                                      <p:tavLst>
                                        <p:tav tm="0">
                                          <p:val>
                                            <p:strVal val="#ppt_w"/>
                                          </p:val>
                                        </p:tav>
                                        <p:tav tm="100000">
                                          <p:val>
                                            <p:strVal val="#ppt_w"/>
                                          </p:val>
                                        </p:tav>
                                      </p:tavLst>
                                    </p:anim>
                                    <p:anim calcmode="lin" valueType="num">
                                      <p:cBhvr>
                                        <p:cTn id="20" dur="500" fill="hold"/>
                                        <p:tgtEl>
                                          <p:spTgt spid="4920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nimBg="1"/>
      <p:bldP spid="49203" grpId="0" animBg="1" autoUpdateAnimBg="0"/>
      <p:bldP spid="4920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404664"/>
            <a:ext cx="7010400" cy="685800"/>
          </a:xfrm>
        </p:spPr>
        <p:txBody>
          <a:bodyPr/>
          <a:lstStyle/>
          <a:p>
            <a:r>
              <a:rPr lang="en-US" altLang="zh-CN" b="1" dirty="0" smtClean="0">
                <a:solidFill>
                  <a:srgbClr val="000000"/>
                </a:solidFill>
                <a:latin typeface="微软雅黑" panose="020B0503020204020204" pitchFamily="34" charset="-122"/>
                <a:ea typeface="微软雅黑" panose="020B0503020204020204" pitchFamily="34" charset="-122"/>
              </a:rPr>
              <a:t>3. </a:t>
            </a:r>
            <a:r>
              <a:rPr lang="zh-CN" altLang="en-US" b="1" dirty="0" smtClean="0">
                <a:solidFill>
                  <a:srgbClr val="000000"/>
                </a:solidFill>
                <a:latin typeface="微软雅黑" panose="020B0503020204020204" pitchFamily="34" charset="-122"/>
                <a:ea typeface="微软雅黑" panose="020B0503020204020204" pitchFamily="34" charset="-122"/>
              </a:rPr>
              <a:t>主   </a:t>
            </a:r>
            <a:r>
              <a:rPr lang="zh-CN" altLang="en-US" b="1" dirty="0">
                <a:solidFill>
                  <a:srgbClr val="000000"/>
                </a:solidFill>
                <a:latin typeface="微软雅黑" panose="020B0503020204020204" pitchFamily="34" charset="-122"/>
                <a:ea typeface="微软雅黑" panose="020B0503020204020204" pitchFamily="34" charset="-122"/>
              </a:rPr>
              <a:t>要  内   </a:t>
            </a:r>
            <a:r>
              <a:rPr lang="zh-CN" altLang="en-US" b="1" dirty="0" smtClean="0">
                <a:solidFill>
                  <a:srgbClr val="000000"/>
                </a:solidFill>
                <a:latin typeface="微软雅黑" panose="020B0503020204020204" pitchFamily="34" charset="-122"/>
                <a:ea typeface="微软雅黑" panose="020B0503020204020204" pitchFamily="34" charset="-122"/>
              </a:rPr>
              <a:t>容</a:t>
            </a:r>
            <a:r>
              <a:rPr lang="en-US" altLang="zh-CN" b="1" dirty="0" smtClean="0">
                <a:solidFill>
                  <a:srgbClr val="000000"/>
                </a:solidFill>
                <a:latin typeface="微软雅黑" panose="020B0503020204020204" pitchFamily="34" charset="-122"/>
                <a:ea typeface="微软雅黑" panose="020B0503020204020204" pitchFamily="34" charset="-122"/>
              </a:rPr>
              <a:t>-----</a:t>
            </a:r>
            <a:r>
              <a:rPr lang="zh-CN" altLang="en-US" b="1" dirty="0" smtClean="0">
                <a:solidFill>
                  <a:srgbClr val="FF0000"/>
                </a:solidFill>
                <a:latin typeface="微软雅黑" panose="020B0503020204020204" pitchFamily="34" charset="-122"/>
                <a:ea typeface="微软雅黑" panose="020B0503020204020204" pitchFamily="34" charset="-122"/>
              </a:rPr>
              <a:t>一维数组</a:t>
            </a:r>
            <a:endParaRPr lang="zh-CN" altLang="en-US" dirty="0">
              <a:solidFill>
                <a:srgbClr val="FF0000"/>
              </a:solidFill>
            </a:endParaRPr>
          </a:p>
        </p:txBody>
      </p:sp>
      <p:sp>
        <p:nvSpPr>
          <p:cNvPr id="3" name="内容占位符 2"/>
          <p:cNvSpPr>
            <a:spLocks noGrp="1"/>
          </p:cNvSpPr>
          <p:nvPr>
            <p:ph idx="1"/>
          </p:nvPr>
        </p:nvSpPr>
        <p:spPr/>
        <p:txBody>
          <a:bodyPr/>
          <a:lstStyle/>
          <a:p>
            <a:pPr marL="0" indent="0">
              <a:buNone/>
            </a:pPr>
            <a:r>
              <a:rPr kumimoji="1" lang="zh-CN" altLang="en-US" sz="3200" dirty="0" smtClean="0">
                <a:solidFill>
                  <a:srgbClr val="FF0000"/>
                </a:solidFill>
                <a:latin typeface="隶书" pitchFamily="49" charset="-122"/>
                <a:ea typeface="隶书" pitchFamily="49" charset="-122"/>
              </a:rPr>
              <a:t>数组</a:t>
            </a:r>
            <a:r>
              <a:rPr kumimoji="1" lang="zh-CN" altLang="en-US" sz="3200" dirty="0">
                <a:solidFill>
                  <a:srgbClr val="FF0000"/>
                </a:solidFill>
                <a:latin typeface="隶书" pitchFamily="49" charset="-122"/>
                <a:ea typeface="隶书" pitchFamily="49" charset="-122"/>
              </a:rPr>
              <a:t>的引入</a:t>
            </a:r>
            <a:r>
              <a:rPr kumimoji="1" lang="zh-CN" altLang="en-US" sz="3200" dirty="0" smtClean="0">
                <a:solidFill>
                  <a:srgbClr val="FF0000"/>
                </a:solidFill>
                <a:latin typeface="隶书" pitchFamily="49" charset="-122"/>
                <a:ea typeface="隶书" pitchFamily="49" charset="-122"/>
              </a:rPr>
              <a:t>：</a:t>
            </a:r>
            <a:endParaRPr kumimoji="1" lang="en-US" altLang="zh-CN" sz="3200" dirty="0" smtClean="0">
              <a:solidFill>
                <a:srgbClr val="FF0000"/>
              </a:solidFill>
              <a:latin typeface="隶书" pitchFamily="49" charset="-122"/>
              <a:ea typeface="隶书" pitchFamily="49" charset="-122"/>
            </a:endParaRPr>
          </a:p>
          <a:p>
            <a:r>
              <a:rPr lang="zh-CN" altLang="zh-CN" dirty="0">
                <a:latin typeface="华文新魏" pitchFamily="2" charset="-122"/>
                <a:ea typeface="华文新魏" pitchFamily="2" charset="-122"/>
              </a:rPr>
              <a:t>数组是由一定数目的同类数据顺序排列而成的集合体，属于结构类型数据，组成数组的对象称为该数组的元素</a:t>
            </a:r>
            <a:r>
              <a:rPr lang="zh-CN" altLang="zh-CN" dirty="0" smtClean="0">
                <a:latin typeface="华文新魏" pitchFamily="2" charset="-122"/>
                <a:ea typeface="华文新魏" pitchFamily="2" charset="-122"/>
              </a:rPr>
              <a:t>。</a:t>
            </a:r>
            <a:endParaRPr lang="en-US" altLang="zh-CN" dirty="0" smtClean="0">
              <a:latin typeface="华文新魏" pitchFamily="2" charset="-122"/>
              <a:ea typeface="华文新魏" pitchFamily="2" charset="-122"/>
            </a:endParaRPr>
          </a:p>
          <a:p>
            <a:r>
              <a:rPr kumimoji="1" lang="zh-CN" altLang="en-US" dirty="0" smtClean="0">
                <a:latin typeface="华文新魏" pitchFamily="2" charset="-122"/>
                <a:ea typeface="华文新魏" pitchFamily="2" charset="-122"/>
              </a:rPr>
              <a:t>适合于处理同类型的多个数据的存储</a:t>
            </a:r>
            <a:endParaRPr kumimoji="1" lang="en-US" altLang="zh-CN" dirty="0" smtClean="0">
              <a:latin typeface="华文新魏" pitchFamily="2" charset="-122"/>
              <a:ea typeface="华文新魏" pitchFamily="2" charset="-122"/>
            </a:endParaRPr>
          </a:p>
          <a:p>
            <a:pPr marL="0" indent="0">
              <a:buNone/>
            </a:pPr>
            <a:r>
              <a:rPr kumimoji="1" lang="zh-CN" altLang="en-US" dirty="0" smtClean="0">
                <a:latin typeface="华文新魏" pitchFamily="2" charset="-122"/>
                <a:ea typeface="华文新魏" pitchFamily="2" charset="-122"/>
              </a:rPr>
              <a:t>例如：比赛时，</a:t>
            </a:r>
            <a:r>
              <a:rPr kumimoji="1" lang="en-US" altLang="zh-CN" dirty="0" smtClean="0">
                <a:latin typeface="华文新魏" pitchFamily="2" charset="-122"/>
                <a:ea typeface="华文新魏" pitchFamily="2" charset="-122"/>
              </a:rPr>
              <a:t>n</a:t>
            </a:r>
            <a:r>
              <a:rPr kumimoji="1" lang="zh-CN" altLang="en-US" dirty="0" smtClean="0">
                <a:latin typeface="华文新魏" pitchFamily="2" charset="-122"/>
                <a:ea typeface="华文新魏" pitchFamily="2" charset="-122"/>
              </a:rPr>
              <a:t>个评委给一个参赛选手评分，如何保存这</a:t>
            </a:r>
            <a:r>
              <a:rPr kumimoji="1" lang="en-US" altLang="zh-CN" dirty="0" smtClean="0">
                <a:latin typeface="华文新魏" pitchFamily="2" charset="-122"/>
                <a:ea typeface="华文新魏" pitchFamily="2" charset="-122"/>
              </a:rPr>
              <a:t>n</a:t>
            </a:r>
            <a:r>
              <a:rPr kumimoji="1" lang="zh-CN" altLang="en-US" dirty="0" smtClean="0">
                <a:latin typeface="华文新魏" pitchFamily="2" charset="-122"/>
                <a:ea typeface="华文新魏" pitchFamily="2" charset="-122"/>
              </a:rPr>
              <a:t>个评委的评分问题。</a:t>
            </a:r>
            <a:endParaRPr kumimoji="1" lang="zh-CN" altLang="en-US" dirty="0">
              <a:latin typeface="华文新魏" pitchFamily="2" charset="-122"/>
              <a:ea typeface="华文新魏" pitchFamily="2" charset="-122"/>
            </a:endParaRP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31871727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 name="日期占位符 3"/>
          <p:cNvSpPr>
            <a:spLocks noGrp="1"/>
          </p:cNvSpPr>
          <p:nvPr>
            <p:ph type="dt" sz="quarter" idx="10"/>
          </p:nvPr>
        </p:nvSpPr>
        <p:spPr/>
        <p:txBody>
          <a:bodyPr/>
          <a:lstStyle/>
          <a:p>
            <a:pPr>
              <a:defRPr/>
            </a:pPr>
            <a:fld id="{C740373D-287A-41E3-BDD3-D53377CB4B01}" type="datetime1">
              <a:rPr lang="zh-TW" altLang="en-US"/>
              <a:pPr>
                <a:defRPr/>
              </a:pPr>
              <a:t>2016/11/10</a:t>
            </a:fld>
            <a:endParaRPr lang="en-US" altLang="zh-TW"/>
          </a:p>
        </p:txBody>
      </p:sp>
      <p:sp>
        <p:nvSpPr>
          <p:cNvPr id="54" name="页脚占位符 4"/>
          <p:cNvSpPr>
            <a:spLocks noGrp="1"/>
          </p:cNvSpPr>
          <p:nvPr>
            <p:ph type="ftr" sz="quarter" idx="11"/>
          </p:nvPr>
        </p:nvSpPr>
        <p:spPr/>
        <p:txBody>
          <a:bodyPr/>
          <a:lstStyle/>
          <a:p>
            <a:pPr>
              <a:defRPr/>
            </a:pPr>
            <a:r>
              <a:rPr lang="zh-CN" altLang="en-US"/>
              <a:t>计算机基础教研室</a:t>
            </a:r>
            <a:endParaRPr lang="en-US" altLang="zh-CN"/>
          </a:p>
        </p:txBody>
      </p:sp>
      <p:sp>
        <p:nvSpPr>
          <p:cNvPr id="55" name="灯片编号占位符 5"/>
          <p:cNvSpPr>
            <a:spLocks noGrp="1"/>
          </p:cNvSpPr>
          <p:nvPr>
            <p:ph type="sldNum" sz="quarter" idx="12"/>
          </p:nvPr>
        </p:nvSpPr>
        <p:spPr/>
        <p:txBody>
          <a:bodyPr/>
          <a:lstStyle/>
          <a:p>
            <a:pPr>
              <a:defRPr/>
            </a:pPr>
            <a:fld id="{144A843F-112F-4A12-9030-589512A5E3E5}" type="slidenum">
              <a:rPr lang="zh-TW" altLang="en-US"/>
              <a:pPr>
                <a:defRPr/>
              </a:pPr>
              <a:t>50</a:t>
            </a:fld>
            <a:endParaRPr lang="en-US" altLang="zh-TW"/>
          </a:p>
        </p:txBody>
      </p:sp>
      <p:sp useBgFill="1">
        <p:nvSpPr>
          <p:cNvPr id="50178" name="Oval 2"/>
          <p:cNvSpPr>
            <a:spLocks noChangeArrowheads="1"/>
          </p:cNvSpPr>
          <p:nvPr/>
        </p:nvSpPr>
        <p:spPr bwMode="auto">
          <a:xfrm>
            <a:off x="2514600" y="5715000"/>
            <a:ext cx="609600" cy="381000"/>
          </a:xfrm>
          <a:prstGeom prst="ellipse">
            <a:avLst/>
          </a:prstGeom>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52230" name="Rectangle 3"/>
          <p:cNvSpPr>
            <a:spLocks noGrp="1" noChangeArrowheads="1"/>
          </p:cNvSpPr>
          <p:nvPr>
            <p:ph type="title"/>
          </p:nvPr>
        </p:nvSpPr>
        <p:spPr>
          <a:xfrm>
            <a:off x="875110" y="332656"/>
            <a:ext cx="7269162" cy="685800"/>
          </a:xfrm>
        </p:spPr>
        <p:txBody>
          <a:bodyPr/>
          <a:lstStyle/>
          <a:p>
            <a:pPr algn="l" eaLnBrk="1" hangingPunct="1"/>
            <a:r>
              <a:rPr kumimoji="1" lang="zh-CN" altLang="en-US" sz="3600" b="1" dirty="0" smtClean="0">
                <a:solidFill>
                  <a:srgbClr val="FF0000"/>
                </a:solidFill>
              </a:rPr>
              <a:t>指针变量与间址访问</a:t>
            </a:r>
          </a:p>
        </p:txBody>
      </p:sp>
      <p:sp>
        <p:nvSpPr>
          <p:cNvPr id="52231" name="Text Box 4"/>
          <p:cNvSpPr txBox="1">
            <a:spLocks noChangeArrowheads="1"/>
          </p:cNvSpPr>
          <p:nvPr/>
        </p:nvSpPr>
        <p:spPr bwMode="auto">
          <a:xfrm>
            <a:off x="179512" y="1158081"/>
            <a:ext cx="8640960"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nSpc>
                <a:spcPct val="160000"/>
              </a:lnSpc>
            </a:pPr>
            <a:r>
              <a:rPr kumimoji="1" lang="zh-CN" altLang="en-US" sz="2400" i="1" dirty="0">
                <a:solidFill>
                  <a:srgbClr val="3333FF"/>
                </a:solidFill>
                <a:ea typeface="宋体" pitchFamily="2" charset="-122"/>
              </a:rPr>
              <a:t>指针类型变量</a:t>
            </a:r>
            <a:r>
              <a:rPr kumimoji="1" lang="en-US" altLang="zh-CN" sz="2400" i="1" dirty="0">
                <a:ea typeface="宋体" pitchFamily="2" charset="-122"/>
              </a:rPr>
              <a:t>——</a:t>
            </a:r>
            <a:r>
              <a:rPr kumimoji="1" lang="zh-CN" altLang="en-US" sz="2400" dirty="0">
                <a:solidFill>
                  <a:srgbClr val="000000"/>
                </a:solidFill>
                <a:ea typeface="宋体" pitchFamily="2" charset="-122"/>
              </a:rPr>
              <a:t>能够存放对象地址的变量，简称“指针变量” </a:t>
            </a:r>
          </a:p>
        </p:txBody>
      </p:sp>
      <p:sp>
        <p:nvSpPr>
          <p:cNvPr id="52232" name="Text Box 5"/>
          <p:cNvSpPr txBox="1">
            <a:spLocks noChangeArrowheads="1"/>
          </p:cNvSpPr>
          <p:nvPr/>
        </p:nvSpPr>
        <p:spPr bwMode="auto">
          <a:xfrm>
            <a:off x="4419600" y="5454650"/>
            <a:ext cx="1905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a:t>
            </a:r>
            <a:r>
              <a:rPr kumimoji="1" lang="en-US" altLang="zh-CN" sz="1600" b="0">
                <a:ea typeface="宋体" pitchFamily="2" charset="-122"/>
              </a:rPr>
              <a:t>   0X0066FDF4</a:t>
            </a:r>
          </a:p>
        </p:txBody>
      </p:sp>
      <p:sp>
        <p:nvSpPr>
          <p:cNvPr id="52233" name="Text Box 6"/>
          <p:cNvSpPr txBox="1">
            <a:spLocks noChangeArrowheads="1"/>
          </p:cNvSpPr>
          <p:nvPr/>
        </p:nvSpPr>
        <p:spPr bwMode="auto">
          <a:xfrm>
            <a:off x="4419600" y="4692650"/>
            <a:ext cx="19161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b</a:t>
            </a:r>
            <a:r>
              <a:rPr kumimoji="1" lang="en-US" altLang="zh-CN" sz="1600" b="0">
                <a:ea typeface="宋体" pitchFamily="2" charset="-122"/>
              </a:rPr>
              <a:t>   0X0066FDF0</a:t>
            </a:r>
          </a:p>
        </p:txBody>
      </p:sp>
      <p:grpSp>
        <p:nvGrpSpPr>
          <p:cNvPr id="52234" name="Group 7"/>
          <p:cNvGrpSpPr>
            <a:grpSpLocks/>
          </p:cNvGrpSpPr>
          <p:nvPr/>
        </p:nvGrpSpPr>
        <p:grpSpPr bwMode="auto">
          <a:xfrm>
            <a:off x="6354763" y="2133600"/>
            <a:ext cx="1951037" cy="4494213"/>
            <a:chOff x="4003" y="1344"/>
            <a:chExt cx="1229" cy="2831"/>
          </a:xfrm>
        </p:grpSpPr>
        <p:grpSp>
          <p:nvGrpSpPr>
            <p:cNvPr id="52250" name="Group 8"/>
            <p:cNvGrpSpPr>
              <a:grpSpLocks/>
            </p:cNvGrpSpPr>
            <p:nvPr/>
          </p:nvGrpSpPr>
          <p:grpSpPr bwMode="auto">
            <a:xfrm>
              <a:off x="4003" y="1344"/>
              <a:ext cx="1229" cy="2831"/>
              <a:chOff x="4003" y="1344"/>
              <a:chExt cx="1229" cy="2831"/>
            </a:xfrm>
          </p:grpSpPr>
          <p:sp>
            <p:nvSpPr>
              <p:cNvPr id="52252" name="AutoShape 9"/>
              <p:cNvSpPr>
                <a:spLocks noChangeArrowheads="1"/>
              </p:cNvSpPr>
              <p:nvPr/>
            </p:nvSpPr>
            <p:spPr bwMode="auto">
              <a:xfrm>
                <a:off x="4003" y="1344"/>
                <a:ext cx="1229" cy="2831"/>
              </a:xfrm>
              <a:prstGeom prst="wave">
                <a:avLst>
                  <a:gd name="adj1" fmla="val 4380"/>
                  <a:gd name="adj2" fmla="val 0"/>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52253" name="Line 10"/>
              <p:cNvSpPr>
                <a:spLocks noChangeShapeType="1"/>
              </p:cNvSpPr>
              <p:nvPr/>
            </p:nvSpPr>
            <p:spPr bwMode="auto">
              <a:xfrm>
                <a:off x="4003" y="161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4" name="Line 11"/>
              <p:cNvSpPr>
                <a:spLocks noChangeShapeType="1"/>
              </p:cNvSpPr>
              <p:nvPr/>
            </p:nvSpPr>
            <p:spPr bwMode="auto">
              <a:xfrm>
                <a:off x="4003" y="172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2255" name="Group 12"/>
              <p:cNvGrpSpPr>
                <a:grpSpLocks/>
              </p:cNvGrpSpPr>
              <p:nvPr/>
            </p:nvGrpSpPr>
            <p:grpSpPr bwMode="auto">
              <a:xfrm>
                <a:off x="4157" y="1344"/>
                <a:ext cx="921" cy="2831"/>
                <a:chOff x="4157" y="1489"/>
                <a:chExt cx="921" cy="2303"/>
              </a:xfrm>
            </p:grpSpPr>
            <p:sp>
              <p:nvSpPr>
                <p:cNvPr id="52273" name="Line 13"/>
                <p:cNvSpPr>
                  <a:spLocks noChangeShapeType="1"/>
                </p:cNvSpPr>
                <p:nvPr/>
              </p:nvSpPr>
              <p:spPr bwMode="auto">
                <a:xfrm>
                  <a:off x="4157" y="1527"/>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4" name="Line 14"/>
                <p:cNvSpPr>
                  <a:spLocks noChangeShapeType="1"/>
                </p:cNvSpPr>
                <p:nvPr/>
              </p:nvSpPr>
              <p:spPr bwMode="auto">
                <a:xfrm>
                  <a:off x="4310" y="1489"/>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5" name="Line 15"/>
                <p:cNvSpPr>
                  <a:spLocks noChangeShapeType="1"/>
                </p:cNvSpPr>
                <p:nvPr/>
              </p:nvSpPr>
              <p:spPr bwMode="auto">
                <a:xfrm>
                  <a:off x="4464" y="1527"/>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6" name="Line 16"/>
                <p:cNvSpPr>
                  <a:spLocks noChangeShapeType="1"/>
                </p:cNvSpPr>
                <p:nvPr/>
              </p:nvSpPr>
              <p:spPr bwMode="auto">
                <a:xfrm>
                  <a:off x="4618" y="1604"/>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7" name="Line 17"/>
                <p:cNvSpPr>
                  <a:spLocks noChangeShapeType="1"/>
                </p:cNvSpPr>
                <p:nvPr/>
              </p:nvSpPr>
              <p:spPr bwMode="auto">
                <a:xfrm>
                  <a:off x="4771" y="1681"/>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8" name="Line 18"/>
                <p:cNvSpPr>
                  <a:spLocks noChangeShapeType="1"/>
                </p:cNvSpPr>
                <p:nvPr/>
              </p:nvSpPr>
              <p:spPr bwMode="auto">
                <a:xfrm>
                  <a:off x="4925" y="1719"/>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9" name="Line 19"/>
                <p:cNvSpPr>
                  <a:spLocks noChangeShapeType="1"/>
                </p:cNvSpPr>
                <p:nvPr/>
              </p:nvSpPr>
              <p:spPr bwMode="auto">
                <a:xfrm>
                  <a:off x="5078" y="1681"/>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2256" name="Line 20"/>
              <p:cNvSpPr>
                <a:spLocks noChangeShapeType="1"/>
              </p:cNvSpPr>
              <p:nvPr/>
            </p:nvSpPr>
            <p:spPr bwMode="auto">
              <a:xfrm>
                <a:off x="4003" y="184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7" name="Line 21"/>
              <p:cNvSpPr>
                <a:spLocks noChangeShapeType="1"/>
              </p:cNvSpPr>
              <p:nvPr/>
            </p:nvSpPr>
            <p:spPr bwMode="auto">
              <a:xfrm>
                <a:off x="4003" y="195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8" name="Line 22"/>
              <p:cNvSpPr>
                <a:spLocks noChangeShapeType="1"/>
              </p:cNvSpPr>
              <p:nvPr/>
            </p:nvSpPr>
            <p:spPr bwMode="auto">
              <a:xfrm>
                <a:off x="4003" y="207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9" name="Line 23"/>
              <p:cNvSpPr>
                <a:spLocks noChangeShapeType="1"/>
              </p:cNvSpPr>
              <p:nvPr/>
            </p:nvSpPr>
            <p:spPr bwMode="auto">
              <a:xfrm>
                <a:off x="4003" y="218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60" name="Line 24"/>
              <p:cNvSpPr>
                <a:spLocks noChangeShapeType="1"/>
              </p:cNvSpPr>
              <p:nvPr/>
            </p:nvSpPr>
            <p:spPr bwMode="auto">
              <a:xfrm>
                <a:off x="4003" y="230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61" name="Line 25"/>
              <p:cNvSpPr>
                <a:spLocks noChangeShapeType="1"/>
              </p:cNvSpPr>
              <p:nvPr/>
            </p:nvSpPr>
            <p:spPr bwMode="auto">
              <a:xfrm>
                <a:off x="4003" y="2539"/>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62" name="Line 26"/>
              <p:cNvSpPr>
                <a:spLocks noChangeShapeType="1"/>
              </p:cNvSpPr>
              <p:nvPr/>
            </p:nvSpPr>
            <p:spPr bwMode="auto">
              <a:xfrm>
                <a:off x="4003" y="2879"/>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63" name="Line 27"/>
              <p:cNvSpPr>
                <a:spLocks noChangeShapeType="1"/>
              </p:cNvSpPr>
              <p:nvPr/>
            </p:nvSpPr>
            <p:spPr bwMode="auto">
              <a:xfrm>
                <a:off x="4003" y="299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64" name="Line 28"/>
              <p:cNvSpPr>
                <a:spLocks noChangeShapeType="1"/>
              </p:cNvSpPr>
              <p:nvPr/>
            </p:nvSpPr>
            <p:spPr bwMode="auto">
              <a:xfrm>
                <a:off x="4003" y="311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65" name="Line 29"/>
              <p:cNvSpPr>
                <a:spLocks noChangeShapeType="1"/>
              </p:cNvSpPr>
              <p:nvPr/>
            </p:nvSpPr>
            <p:spPr bwMode="auto">
              <a:xfrm>
                <a:off x="4003" y="3225"/>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66" name="Line 30"/>
              <p:cNvSpPr>
                <a:spLocks noChangeShapeType="1"/>
              </p:cNvSpPr>
              <p:nvPr/>
            </p:nvSpPr>
            <p:spPr bwMode="auto">
              <a:xfrm>
                <a:off x="4003" y="334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67" name="Line 31"/>
              <p:cNvSpPr>
                <a:spLocks noChangeShapeType="1"/>
              </p:cNvSpPr>
              <p:nvPr/>
            </p:nvSpPr>
            <p:spPr bwMode="auto">
              <a:xfrm>
                <a:off x="4003" y="3456"/>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68" name="Line 32"/>
              <p:cNvSpPr>
                <a:spLocks noChangeShapeType="1"/>
              </p:cNvSpPr>
              <p:nvPr/>
            </p:nvSpPr>
            <p:spPr bwMode="auto">
              <a:xfrm>
                <a:off x="4003" y="357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69" name="Line 33"/>
              <p:cNvSpPr>
                <a:spLocks noChangeShapeType="1"/>
              </p:cNvSpPr>
              <p:nvPr/>
            </p:nvSpPr>
            <p:spPr bwMode="auto">
              <a:xfrm>
                <a:off x="4003" y="3792"/>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0" name="Line 34"/>
              <p:cNvSpPr>
                <a:spLocks noChangeShapeType="1"/>
              </p:cNvSpPr>
              <p:nvPr/>
            </p:nvSpPr>
            <p:spPr bwMode="auto">
              <a:xfrm>
                <a:off x="4003" y="3677"/>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1" name="Line 35"/>
              <p:cNvSpPr>
                <a:spLocks noChangeShapeType="1"/>
              </p:cNvSpPr>
              <p:nvPr/>
            </p:nvSpPr>
            <p:spPr bwMode="auto">
              <a:xfrm>
                <a:off x="4003" y="3916"/>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2" name="Rectangle 36"/>
              <p:cNvSpPr>
                <a:spLocks noChangeArrowheads="1"/>
              </p:cNvSpPr>
              <p:nvPr/>
            </p:nvSpPr>
            <p:spPr bwMode="auto">
              <a:xfrm>
                <a:off x="4128" y="2640"/>
                <a:ext cx="1008" cy="192"/>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grpSp>
        <p:sp>
          <p:nvSpPr>
            <p:cNvPr id="52251" name="Line 37"/>
            <p:cNvSpPr>
              <a:spLocks noChangeShapeType="1"/>
            </p:cNvSpPr>
            <p:nvPr/>
          </p:nvSpPr>
          <p:spPr bwMode="auto">
            <a:xfrm>
              <a:off x="4003" y="241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2235" name="Rectangle 38"/>
          <p:cNvSpPr>
            <a:spLocks noChangeArrowheads="1"/>
          </p:cNvSpPr>
          <p:nvPr/>
        </p:nvSpPr>
        <p:spPr bwMode="auto">
          <a:xfrm>
            <a:off x="6354763" y="4752975"/>
            <a:ext cx="1951037" cy="73025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52236" name="Rectangle 39"/>
          <p:cNvSpPr>
            <a:spLocks noChangeArrowheads="1"/>
          </p:cNvSpPr>
          <p:nvPr/>
        </p:nvSpPr>
        <p:spPr bwMode="auto">
          <a:xfrm>
            <a:off x="6354763" y="5486400"/>
            <a:ext cx="1951037" cy="730250"/>
          </a:xfrm>
          <a:prstGeom prst="rect">
            <a:avLst/>
          </a:prstGeom>
          <a:solidFill>
            <a:srgbClr val="FFFF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52237" name="Text Box 40"/>
          <p:cNvSpPr txBox="1">
            <a:spLocks noChangeArrowheads="1"/>
          </p:cNvSpPr>
          <p:nvPr/>
        </p:nvSpPr>
        <p:spPr bwMode="auto">
          <a:xfrm>
            <a:off x="1050925" y="1905000"/>
            <a:ext cx="2089150" cy="421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nSpc>
                <a:spcPct val="190000"/>
              </a:lnSpc>
            </a:pPr>
            <a:r>
              <a:rPr kumimoji="1" lang="zh-CN" altLang="en-US" sz="1800" i="1">
                <a:solidFill>
                  <a:srgbClr val="008000"/>
                </a:solidFill>
                <a:ea typeface="宋体" pitchFamily="2" charset="-122"/>
              </a:rPr>
              <a:t>例如：</a:t>
            </a:r>
          </a:p>
          <a:p>
            <a:pPr>
              <a:lnSpc>
                <a:spcPct val="190000"/>
              </a:lnSpc>
            </a:pPr>
            <a:r>
              <a:rPr kumimoji="1" lang="zh-CN" altLang="en-US" sz="1800">
                <a:ea typeface="宋体" pitchFamily="2" charset="-122"/>
              </a:rPr>
              <a:t>        </a:t>
            </a:r>
            <a:r>
              <a:rPr kumimoji="1" lang="en-US" altLang="zh-CN" sz="1800">
                <a:ea typeface="宋体" pitchFamily="2" charset="-122"/>
              </a:rPr>
              <a:t>int  a ,  b  ;</a:t>
            </a:r>
          </a:p>
          <a:p>
            <a:pPr>
              <a:lnSpc>
                <a:spcPct val="190000"/>
              </a:lnSpc>
            </a:pPr>
            <a:r>
              <a:rPr kumimoji="1" lang="en-US" altLang="zh-CN" sz="1800">
                <a:ea typeface="宋体" pitchFamily="2" charset="-122"/>
              </a:rPr>
              <a:t>        int  *p1 , *p2 ;</a:t>
            </a:r>
          </a:p>
          <a:p>
            <a:pPr>
              <a:lnSpc>
                <a:spcPct val="190000"/>
              </a:lnSpc>
            </a:pPr>
            <a:r>
              <a:rPr kumimoji="1" lang="en-US" altLang="zh-CN" sz="1800">
                <a:ea typeface="宋体" pitchFamily="2" charset="-122"/>
              </a:rPr>
              <a:t>        p1 = &amp;a ;</a:t>
            </a:r>
          </a:p>
          <a:p>
            <a:pPr>
              <a:lnSpc>
                <a:spcPct val="190000"/>
              </a:lnSpc>
            </a:pPr>
            <a:r>
              <a:rPr kumimoji="1" lang="en-US" altLang="zh-CN" sz="1800">
                <a:ea typeface="宋体" pitchFamily="2" charset="-122"/>
              </a:rPr>
              <a:t>        p2 = &amp;b ;</a:t>
            </a:r>
          </a:p>
          <a:p>
            <a:pPr>
              <a:lnSpc>
                <a:spcPct val="190000"/>
              </a:lnSpc>
            </a:pPr>
            <a:r>
              <a:rPr kumimoji="1" lang="en-US" altLang="zh-CN" sz="1800">
                <a:ea typeface="宋体" pitchFamily="2" charset="-122"/>
              </a:rPr>
              <a:t>        a = 10 ;</a:t>
            </a:r>
          </a:p>
          <a:p>
            <a:pPr>
              <a:lnSpc>
                <a:spcPct val="190000"/>
              </a:lnSpc>
            </a:pPr>
            <a:r>
              <a:rPr kumimoji="1" lang="en-US" altLang="zh-CN" sz="1800">
                <a:ea typeface="宋体" pitchFamily="2" charset="-122"/>
              </a:rPr>
              <a:t>        b = 20 ;</a:t>
            </a:r>
          </a:p>
          <a:p>
            <a:pPr>
              <a:lnSpc>
                <a:spcPct val="170000"/>
              </a:lnSpc>
            </a:pPr>
            <a:r>
              <a:rPr kumimoji="1" lang="en-US" altLang="zh-CN" sz="1800">
                <a:ea typeface="宋体" pitchFamily="2" charset="-122"/>
              </a:rPr>
              <a:t>        a = *p1 + *p2 ;</a:t>
            </a:r>
          </a:p>
        </p:txBody>
      </p:sp>
      <p:sp>
        <p:nvSpPr>
          <p:cNvPr id="52238" name="Text Box 41"/>
          <p:cNvSpPr txBox="1">
            <a:spLocks noChangeArrowheads="1"/>
          </p:cNvSpPr>
          <p:nvPr/>
        </p:nvSpPr>
        <p:spPr bwMode="auto">
          <a:xfrm>
            <a:off x="4267200" y="2514600"/>
            <a:ext cx="2079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t>
            </a:r>
            <a:r>
              <a:rPr kumimoji="1" lang="en-US" altLang="zh-CN" sz="1600">
                <a:solidFill>
                  <a:srgbClr val="CC3300"/>
                </a:solidFill>
                <a:ea typeface="宋体" pitchFamily="2" charset="-122"/>
              </a:rPr>
              <a:t>p2</a:t>
            </a:r>
            <a:r>
              <a:rPr kumimoji="1" lang="en-US" altLang="zh-CN" sz="1600" b="0">
                <a:ea typeface="宋体" pitchFamily="2" charset="-122"/>
              </a:rPr>
              <a:t>  0X0066FDE4</a:t>
            </a:r>
          </a:p>
        </p:txBody>
      </p:sp>
      <p:sp>
        <p:nvSpPr>
          <p:cNvPr id="52239" name="Text Box 42"/>
          <p:cNvSpPr txBox="1">
            <a:spLocks noChangeArrowheads="1"/>
          </p:cNvSpPr>
          <p:nvPr/>
        </p:nvSpPr>
        <p:spPr bwMode="auto">
          <a:xfrm>
            <a:off x="4267200" y="3244850"/>
            <a:ext cx="2079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t>
            </a:r>
            <a:r>
              <a:rPr kumimoji="1" lang="en-US" altLang="zh-CN" sz="1600">
                <a:solidFill>
                  <a:srgbClr val="CC3300"/>
                </a:solidFill>
                <a:ea typeface="宋体" pitchFamily="2" charset="-122"/>
              </a:rPr>
              <a:t>p1</a:t>
            </a:r>
            <a:r>
              <a:rPr kumimoji="1" lang="en-US" altLang="zh-CN" sz="1600" b="0">
                <a:ea typeface="宋体" pitchFamily="2" charset="-122"/>
              </a:rPr>
              <a:t>  0X0066FDE0</a:t>
            </a:r>
          </a:p>
        </p:txBody>
      </p:sp>
      <p:sp>
        <p:nvSpPr>
          <p:cNvPr id="52240" name="Rectangle 43"/>
          <p:cNvSpPr>
            <a:spLocks noChangeArrowheads="1"/>
          </p:cNvSpPr>
          <p:nvPr/>
        </p:nvSpPr>
        <p:spPr bwMode="auto">
          <a:xfrm>
            <a:off x="6354763" y="2554288"/>
            <a:ext cx="1951037" cy="730250"/>
          </a:xfrm>
          <a:prstGeom prst="rect">
            <a:avLst/>
          </a:prstGeom>
          <a:solidFill>
            <a:srgbClr val="FF99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b="0">
              <a:latin typeface="Times New Roman" pitchFamily="18" charset="0"/>
            </a:endParaRPr>
          </a:p>
        </p:txBody>
      </p:sp>
      <p:sp>
        <p:nvSpPr>
          <p:cNvPr id="52241" name="Rectangle 44"/>
          <p:cNvSpPr>
            <a:spLocks noChangeArrowheads="1"/>
          </p:cNvSpPr>
          <p:nvPr/>
        </p:nvSpPr>
        <p:spPr bwMode="auto">
          <a:xfrm>
            <a:off x="6354763" y="3292475"/>
            <a:ext cx="1951037" cy="730250"/>
          </a:xfrm>
          <a:prstGeom prst="rect">
            <a:avLst/>
          </a:prstGeom>
          <a:solidFill>
            <a:srgbClr val="FF9966">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52242" name="Text Box 45"/>
          <p:cNvSpPr txBox="1">
            <a:spLocks noChangeArrowheads="1"/>
          </p:cNvSpPr>
          <p:nvPr/>
        </p:nvSpPr>
        <p:spPr bwMode="auto">
          <a:xfrm>
            <a:off x="6667500" y="3505200"/>
            <a:ext cx="1333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solidFill>
                  <a:srgbClr val="CC3300"/>
                </a:solidFill>
                <a:ea typeface="宋体" pitchFamily="2" charset="-122"/>
              </a:rPr>
              <a:t>0X0066FDF4</a:t>
            </a:r>
          </a:p>
        </p:txBody>
      </p:sp>
      <p:sp>
        <p:nvSpPr>
          <p:cNvPr id="52243" name="Text Box 46"/>
          <p:cNvSpPr txBox="1">
            <a:spLocks noChangeArrowheads="1"/>
          </p:cNvSpPr>
          <p:nvPr/>
        </p:nvSpPr>
        <p:spPr bwMode="auto">
          <a:xfrm>
            <a:off x="6667500" y="2743200"/>
            <a:ext cx="1333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solidFill>
                  <a:srgbClr val="CC3300"/>
                </a:solidFill>
                <a:ea typeface="宋体" pitchFamily="2" charset="-122"/>
              </a:rPr>
              <a:t>0X0066FDF0</a:t>
            </a:r>
          </a:p>
        </p:txBody>
      </p:sp>
      <p:sp>
        <p:nvSpPr>
          <p:cNvPr id="52244" name="Text Box 47"/>
          <p:cNvSpPr txBox="1">
            <a:spLocks noChangeArrowheads="1"/>
          </p:cNvSpPr>
          <p:nvPr/>
        </p:nvSpPr>
        <p:spPr bwMode="auto">
          <a:xfrm>
            <a:off x="7105650" y="563880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en-US" altLang="zh-CN" sz="2000">
                <a:solidFill>
                  <a:srgbClr val="FF0000"/>
                </a:solidFill>
                <a:ea typeface="宋体" pitchFamily="2" charset="-122"/>
              </a:rPr>
              <a:t>30</a:t>
            </a:r>
          </a:p>
        </p:txBody>
      </p:sp>
      <p:sp>
        <p:nvSpPr>
          <p:cNvPr id="52245" name="Text Box 48"/>
          <p:cNvSpPr txBox="1">
            <a:spLocks noChangeArrowheads="1"/>
          </p:cNvSpPr>
          <p:nvPr/>
        </p:nvSpPr>
        <p:spPr bwMode="auto">
          <a:xfrm>
            <a:off x="4648200" y="5759450"/>
            <a:ext cx="488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zh-CN" altLang="en-US" sz="1600" i="1">
                <a:solidFill>
                  <a:srgbClr val="CC3300"/>
                </a:solidFill>
                <a:ea typeface="宋体" pitchFamily="2" charset="-122"/>
              </a:rPr>
              <a:t>*</a:t>
            </a:r>
            <a:r>
              <a:rPr kumimoji="1" lang="en-US" altLang="zh-CN" sz="1600" i="1">
                <a:solidFill>
                  <a:srgbClr val="CC3300"/>
                </a:solidFill>
                <a:ea typeface="宋体" pitchFamily="2" charset="-122"/>
              </a:rPr>
              <a:t>p1</a:t>
            </a:r>
          </a:p>
        </p:txBody>
      </p:sp>
      <p:sp>
        <p:nvSpPr>
          <p:cNvPr id="52246" name="Text Box 49"/>
          <p:cNvSpPr txBox="1">
            <a:spLocks noChangeArrowheads="1"/>
          </p:cNvSpPr>
          <p:nvPr/>
        </p:nvSpPr>
        <p:spPr bwMode="auto">
          <a:xfrm>
            <a:off x="4648200" y="4997450"/>
            <a:ext cx="488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zh-CN" altLang="en-US" sz="1600" i="1">
                <a:solidFill>
                  <a:srgbClr val="CC3300"/>
                </a:solidFill>
                <a:ea typeface="宋体" pitchFamily="2" charset="-122"/>
              </a:rPr>
              <a:t>*</a:t>
            </a:r>
            <a:r>
              <a:rPr kumimoji="1" lang="en-US" altLang="zh-CN" sz="1600" i="1">
                <a:solidFill>
                  <a:srgbClr val="CC3300"/>
                </a:solidFill>
                <a:ea typeface="宋体" pitchFamily="2" charset="-122"/>
              </a:rPr>
              <a:t>p2</a:t>
            </a:r>
          </a:p>
        </p:txBody>
      </p:sp>
      <p:sp>
        <p:nvSpPr>
          <p:cNvPr id="52247" name="Text Box 50"/>
          <p:cNvSpPr txBox="1">
            <a:spLocks noChangeArrowheads="1"/>
          </p:cNvSpPr>
          <p:nvPr/>
        </p:nvSpPr>
        <p:spPr bwMode="auto">
          <a:xfrm>
            <a:off x="7105650" y="493712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en-US" altLang="zh-CN" sz="2000">
                <a:ea typeface="宋体" pitchFamily="2" charset="-122"/>
              </a:rPr>
              <a:t>20</a:t>
            </a:r>
          </a:p>
        </p:txBody>
      </p:sp>
      <p:sp>
        <p:nvSpPr>
          <p:cNvPr id="50227" name="AutoShape 51"/>
          <p:cNvSpPr>
            <a:spLocks/>
          </p:cNvSpPr>
          <p:nvPr/>
        </p:nvSpPr>
        <p:spPr bwMode="auto">
          <a:xfrm>
            <a:off x="3275856" y="2743200"/>
            <a:ext cx="3505944" cy="1637506"/>
          </a:xfrm>
          <a:prstGeom prst="borderCallout2">
            <a:avLst>
              <a:gd name="adj1" fmla="val 6000"/>
              <a:gd name="adj2" fmla="val -2324"/>
              <a:gd name="adj3" fmla="val 6000"/>
              <a:gd name="adj4" fmla="val -13181"/>
              <a:gd name="adj5" fmla="val 147083"/>
              <a:gd name="adj6" fmla="val -25773"/>
            </a:avLst>
          </a:prstGeom>
          <a:solidFill>
            <a:srgbClr val="F5F6FD"/>
          </a:solidFill>
          <a:ln w="19050" cap="sq">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30000"/>
              </a:lnSpc>
              <a:defRPr/>
            </a:pPr>
            <a:r>
              <a:rPr kumimoji="1" lang="zh-CN" altLang="en-US" sz="2000" b="1" i="1" dirty="0">
                <a:solidFill>
                  <a:srgbClr val="CC3300"/>
                </a:solidFill>
                <a:latin typeface="宋体" pitchFamily="2" charset="-122"/>
              </a:rPr>
              <a:t>间址访问</a:t>
            </a:r>
          </a:p>
          <a:p>
            <a:pPr>
              <a:lnSpc>
                <a:spcPct val="130000"/>
              </a:lnSpc>
              <a:buFontTx/>
              <a:buChar char="•"/>
              <a:defRPr/>
            </a:pPr>
            <a:r>
              <a:rPr kumimoji="1" lang="zh-CN" altLang="en-US" sz="2000" b="1" dirty="0">
                <a:latin typeface="宋体" pitchFamily="2" charset="-122"/>
              </a:rPr>
              <a:t> 读出变量 </a:t>
            </a:r>
            <a:r>
              <a:rPr kumimoji="1" lang="en-US" altLang="zh-CN" sz="2000" b="1" dirty="0">
                <a:effectLst>
                  <a:outerShdw blurRad="38100" dist="38100" dir="2700000" algn="tl">
                    <a:srgbClr val="C0C0C0"/>
                  </a:outerShdw>
                </a:effectLst>
                <a:latin typeface="宋体" pitchFamily="2" charset="-122"/>
              </a:rPr>
              <a:t>p2 </a:t>
            </a:r>
            <a:r>
              <a:rPr kumimoji="1" lang="zh-CN" altLang="en-US" sz="2000" b="1" dirty="0">
                <a:latin typeface="宋体" pitchFamily="2" charset="-122"/>
              </a:rPr>
              <a:t>的地址值</a:t>
            </a:r>
          </a:p>
          <a:p>
            <a:pPr>
              <a:lnSpc>
                <a:spcPct val="130000"/>
              </a:lnSpc>
              <a:buFontTx/>
              <a:buChar char="•"/>
              <a:defRPr/>
            </a:pPr>
            <a:r>
              <a:rPr kumimoji="1" lang="zh-CN" altLang="en-US" sz="2000" b="1" dirty="0">
                <a:latin typeface="宋体" pitchFamily="2" charset="-122"/>
              </a:rPr>
              <a:t> 查找该地址的存储单元</a:t>
            </a:r>
          </a:p>
          <a:p>
            <a:pPr>
              <a:lnSpc>
                <a:spcPct val="130000"/>
              </a:lnSpc>
              <a:buFontTx/>
              <a:buChar char="•"/>
              <a:defRPr/>
            </a:pPr>
            <a:r>
              <a:rPr kumimoji="1" lang="zh-CN" altLang="en-US" sz="2000" b="1" dirty="0">
                <a:latin typeface="宋体" pitchFamily="2" charset="-122"/>
              </a:rPr>
              <a:t> 用关联类型解释并读出数据</a:t>
            </a:r>
          </a:p>
        </p:txBody>
      </p:sp>
      <p:sp>
        <p:nvSpPr>
          <p:cNvPr id="50228" name="Freeform 52"/>
          <p:cNvSpPr>
            <a:spLocks/>
          </p:cNvSpPr>
          <p:nvPr/>
        </p:nvSpPr>
        <p:spPr bwMode="auto">
          <a:xfrm>
            <a:off x="5689600" y="2895600"/>
            <a:ext cx="787400" cy="2057400"/>
          </a:xfrm>
          <a:custGeom>
            <a:avLst/>
            <a:gdLst>
              <a:gd name="T0" fmla="*/ 2147483647 w 496"/>
              <a:gd name="T1" fmla="*/ 0 h 1296"/>
              <a:gd name="T2" fmla="*/ 2147483647 w 496"/>
              <a:gd name="T3" fmla="*/ 2147483647 h 1296"/>
              <a:gd name="T4" fmla="*/ 2147483647 w 496"/>
              <a:gd name="T5" fmla="*/ 2147483647 h 1296"/>
              <a:gd name="T6" fmla="*/ 0 60000 65536"/>
              <a:gd name="T7" fmla="*/ 0 60000 65536"/>
              <a:gd name="T8" fmla="*/ 0 60000 65536"/>
            </a:gdLst>
            <a:ahLst/>
            <a:cxnLst>
              <a:cxn ang="T6">
                <a:pos x="T0" y="T1"/>
              </a:cxn>
              <a:cxn ang="T7">
                <a:pos x="T2" y="T3"/>
              </a:cxn>
              <a:cxn ang="T8">
                <a:pos x="T4" y="T5"/>
              </a:cxn>
            </a:cxnLst>
            <a:rect l="0" t="0" r="r" b="b"/>
            <a:pathLst>
              <a:path w="496" h="1296">
                <a:moveTo>
                  <a:pt x="496" y="0"/>
                </a:moveTo>
                <a:cubicBezTo>
                  <a:pt x="264" y="204"/>
                  <a:pt x="32" y="408"/>
                  <a:pt x="16" y="624"/>
                </a:cubicBezTo>
                <a:cubicBezTo>
                  <a:pt x="0" y="840"/>
                  <a:pt x="200" y="1068"/>
                  <a:pt x="400" y="1296"/>
                </a:cubicBezTo>
              </a:path>
            </a:pathLst>
          </a:custGeom>
          <a:noFill/>
          <a:ln w="19050" cap="flat" cmpd="sng">
            <a:solidFill>
              <a:srgbClr val="FF0000"/>
            </a:solidFill>
            <a:prstDash val="solid"/>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911184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box(out)">
                                      <p:cBhvr>
                                        <p:cTn id="7" dur="500"/>
                                        <p:tgtEl>
                                          <p:spTgt spid="501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0227"/>
                                        </p:tgtEl>
                                        <p:attrNameLst>
                                          <p:attrName>style.visibility</p:attrName>
                                        </p:attrNameLst>
                                      </p:cBhvr>
                                      <p:to>
                                        <p:strVal val="visible"/>
                                      </p:to>
                                    </p:set>
                                    <p:animEffect transition="in" filter="barn(outHorizontal)">
                                      <p:cBhvr>
                                        <p:cTn id="12" dur="500"/>
                                        <p:tgtEl>
                                          <p:spTgt spid="50227"/>
                                        </p:tgtEl>
                                      </p:cBhvr>
                                    </p:animEffect>
                                  </p:childTnLst>
                                  <p:subTnLst>
                                    <p:set>
                                      <p:cBhvr override="childStyle">
                                        <p:cTn dur="1" fill="hold" display="0" masterRel="nextClick" afterEffect="1"/>
                                        <p:tgtEl>
                                          <p:spTgt spid="50227"/>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 fill="hold" grpId="0" nodeType="clickEffect">
                                  <p:stCondLst>
                                    <p:cond delay="0"/>
                                  </p:stCondLst>
                                  <p:childTnLst>
                                    <p:set>
                                      <p:cBhvr>
                                        <p:cTn id="16" dur="1" fill="hold">
                                          <p:stCondLst>
                                            <p:cond delay="0"/>
                                          </p:stCondLst>
                                        </p:cTn>
                                        <p:tgtEl>
                                          <p:spTgt spid="50228"/>
                                        </p:tgtEl>
                                        <p:attrNameLst>
                                          <p:attrName>style.visibility</p:attrName>
                                        </p:attrNameLst>
                                      </p:cBhvr>
                                      <p:to>
                                        <p:strVal val="visible"/>
                                      </p:to>
                                    </p:set>
                                    <p:anim calcmode="lin" valueType="num">
                                      <p:cBhvr>
                                        <p:cTn id="17" dur="500" fill="hold"/>
                                        <p:tgtEl>
                                          <p:spTgt spid="50228"/>
                                        </p:tgtEl>
                                        <p:attrNameLst>
                                          <p:attrName>ppt_x</p:attrName>
                                        </p:attrNameLst>
                                      </p:cBhvr>
                                      <p:tavLst>
                                        <p:tav tm="0">
                                          <p:val>
                                            <p:strVal val="#ppt_x"/>
                                          </p:val>
                                        </p:tav>
                                        <p:tav tm="100000">
                                          <p:val>
                                            <p:strVal val="#ppt_x"/>
                                          </p:val>
                                        </p:tav>
                                      </p:tavLst>
                                    </p:anim>
                                    <p:anim calcmode="lin" valueType="num">
                                      <p:cBhvr>
                                        <p:cTn id="18" dur="500" fill="hold"/>
                                        <p:tgtEl>
                                          <p:spTgt spid="50228"/>
                                        </p:tgtEl>
                                        <p:attrNameLst>
                                          <p:attrName>ppt_y</p:attrName>
                                        </p:attrNameLst>
                                      </p:cBhvr>
                                      <p:tavLst>
                                        <p:tav tm="0">
                                          <p:val>
                                            <p:strVal val="#ppt_y-#ppt_h/2"/>
                                          </p:val>
                                        </p:tav>
                                        <p:tav tm="100000">
                                          <p:val>
                                            <p:strVal val="#ppt_y"/>
                                          </p:val>
                                        </p:tav>
                                      </p:tavLst>
                                    </p:anim>
                                    <p:anim calcmode="lin" valueType="num">
                                      <p:cBhvr>
                                        <p:cTn id="19" dur="500" fill="hold"/>
                                        <p:tgtEl>
                                          <p:spTgt spid="50228"/>
                                        </p:tgtEl>
                                        <p:attrNameLst>
                                          <p:attrName>ppt_w</p:attrName>
                                        </p:attrNameLst>
                                      </p:cBhvr>
                                      <p:tavLst>
                                        <p:tav tm="0">
                                          <p:val>
                                            <p:strVal val="#ppt_w"/>
                                          </p:val>
                                        </p:tav>
                                        <p:tav tm="100000">
                                          <p:val>
                                            <p:strVal val="#ppt_w"/>
                                          </p:val>
                                        </p:tav>
                                      </p:tavLst>
                                    </p:anim>
                                    <p:anim calcmode="lin" valueType="num">
                                      <p:cBhvr>
                                        <p:cTn id="20" dur="500" fill="hold"/>
                                        <p:tgtEl>
                                          <p:spTgt spid="5022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nimBg="1"/>
      <p:bldP spid="50227" grpId="0" animBg="1" autoUpdateAnimBg="0"/>
      <p:bldP spid="50228"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 name="日期占位符 3"/>
          <p:cNvSpPr>
            <a:spLocks noGrp="1"/>
          </p:cNvSpPr>
          <p:nvPr>
            <p:ph type="dt" sz="quarter" idx="10"/>
          </p:nvPr>
        </p:nvSpPr>
        <p:spPr/>
        <p:txBody>
          <a:bodyPr/>
          <a:lstStyle/>
          <a:p>
            <a:pPr>
              <a:defRPr/>
            </a:pPr>
            <a:fld id="{0BCFEF1B-EE01-4EFC-A34D-0CA4D407D54E}" type="datetime1">
              <a:rPr lang="zh-TW" altLang="en-US"/>
              <a:pPr>
                <a:defRPr/>
              </a:pPr>
              <a:t>2016/11/10</a:t>
            </a:fld>
            <a:endParaRPr lang="en-US" altLang="zh-TW"/>
          </a:p>
        </p:txBody>
      </p:sp>
      <p:sp>
        <p:nvSpPr>
          <p:cNvPr id="54" name="页脚占位符 4"/>
          <p:cNvSpPr>
            <a:spLocks noGrp="1"/>
          </p:cNvSpPr>
          <p:nvPr>
            <p:ph type="ftr" sz="quarter" idx="11"/>
          </p:nvPr>
        </p:nvSpPr>
        <p:spPr/>
        <p:txBody>
          <a:bodyPr/>
          <a:lstStyle/>
          <a:p>
            <a:pPr>
              <a:defRPr/>
            </a:pPr>
            <a:r>
              <a:rPr lang="zh-CN" altLang="en-US"/>
              <a:t>计算机基础教研室</a:t>
            </a:r>
            <a:endParaRPr lang="en-US" altLang="zh-CN"/>
          </a:p>
        </p:txBody>
      </p:sp>
      <p:sp>
        <p:nvSpPr>
          <p:cNvPr id="55" name="灯片编号占位符 5"/>
          <p:cNvSpPr>
            <a:spLocks noGrp="1"/>
          </p:cNvSpPr>
          <p:nvPr>
            <p:ph type="sldNum" sz="quarter" idx="12"/>
          </p:nvPr>
        </p:nvSpPr>
        <p:spPr/>
        <p:txBody>
          <a:bodyPr/>
          <a:lstStyle/>
          <a:p>
            <a:pPr>
              <a:defRPr/>
            </a:pPr>
            <a:fld id="{98AE3F3C-A2C5-4C7E-8A43-CA04F26DF510}" type="slidenum">
              <a:rPr lang="zh-TW" altLang="en-US"/>
              <a:pPr>
                <a:defRPr/>
              </a:pPr>
              <a:t>51</a:t>
            </a:fld>
            <a:endParaRPr lang="en-US" altLang="zh-TW"/>
          </a:p>
        </p:txBody>
      </p:sp>
      <p:sp useBgFill="1">
        <p:nvSpPr>
          <p:cNvPr id="51202" name="Oval 2"/>
          <p:cNvSpPr>
            <a:spLocks noChangeArrowheads="1"/>
          </p:cNvSpPr>
          <p:nvPr/>
        </p:nvSpPr>
        <p:spPr bwMode="auto">
          <a:xfrm>
            <a:off x="1828800" y="5715000"/>
            <a:ext cx="304800" cy="304800"/>
          </a:xfrm>
          <a:prstGeom prst="ellipse">
            <a:avLst/>
          </a:prstGeom>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useBgFill="1">
        <p:nvSpPr>
          <p:cNvPr id="51203" name="Oval 3"/>
          <p:cNvSpPr>
            <a:spLocks noChangeArrowheads="1"/>
          </p:cNvSpPr>
          <p:nvPr/>
        </p:nvSpPr>
        <p:spPr bwMode="auto">
          <a:xfrm>
            <a:off x="2438400" y="5715000"/>
            <a:ext cx="304800" cy="304800"/>
          </a:xfrm>
          <a:prstGeom prst="ellipse">
            <a:avLst/>
          </a:prstGeom>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53255" name="Rectangle 4"/>
          <p:cNvSpPr>
            <a:spLocks noGrp="1" noChangeArrowheads="1"/>
          </p:cNvSpPr>
          <p:nvPr>
            <p:ph type="title"/>
          </p:nvPr>
        </p:nvSpPr>
        <p:spPr>
          <a:xfrm>
            <a:off x="808038" y="332656"/>
            <a:ext cx="7269162" cy="685800"/>
          </a:xfrm>
        </p:spPr>
        <p:txBody>
          <a:bodyPr/>
          <a:lstStyle/>
          <a:p>
            <a:pPr algn="l" eaLnBrk="1" hangingPunct="1"/>
            <a:r>
              <a:rPr kumimoji="1" lang="zh-CN" altLang="en-US" sz="3600" b="1" dirty="0" smtClean="0">
                <a:solidFill>
                  <a:srgbClr val="FF0000"/>
                </a:solidFill>
              </a:rPr>
              <a:t>指针变量与间址访问</a:t>
            </a:r>
          </a:p>
        </p:txBody>
      </p:sp>
      <p:sp>
        <p:nvSpPr>
          <p:cNvPr id="53256" name="Text Box 5"/>
          <p:cNvSpPr txBox="1">
            <a:spLocks noChangeArrowheads="1"/>
          </p:cNvSpPr>
          <p:nvPr/>
        </p:nvSpPr>
        <p:spPr bwMode="auto">
          <a:xfrm>
            <a:off x="990600" y="1447800"/>
            <a:ext cx="7315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nSpc>
                <a:spcPct val="160000"/>
              </a:lnSpc>
            </a:pPr>
            <a:r>
              <a:rPr kumimoji="1" lang="zh-CN" altLang="en-US" sz="2000" i="1">
                <a:solidFill>
                  <a:srgbClr val="3333FF"/>
                </a:solidFill>
                <a:ea typeface="宋体" pitchFamily="2" charset="-122"/>
              </a:rPr>
              <a:t>指针类型变量</a:t>
            </a:r>
            <a:r>
              <a:rPr kumimoji="1" lang="en-US" altLang="zh-CN" sz="2000" i="1">
                <a:ea typeface="宋体" pitchFamily="2" charset="-122"/>
              </a:rPr>
              <a:t>——</a:t>
            </a:r>
            <a:r>
              <a:rPr kumimoji="1" lang="zh-CN" altLang="en-US" sz="2000">
                <a:solidFill>
                  <a:srgbClr val="000000"/>
                </a:solidFill>
                <a:ea typeface="宋体" pitchFamily="2" charset="-122"/>
              </a:rPr>
              <a:t>能够存放对象地址的变量，简称“指针变量” </a:t>
            </a:r>
          </a:p>
        </p:txBody>
      </p:sp>
      <p:sp>
        <p:nvSpPr>
          <p:cNvPr id="53257" name="Text Box 6"/>
          <p:cNvSpPr txBox="1">
            <a:spLocks noChangeArrowheads="1"/>
          </p:cNvSpPr>
          <p:nvPr/>
        </p:nvSpPr>
        <p:spPr bwMode="auto">
          <a:xfrm>
            <a:off x="4419600" y="5454650"/>
            <a:ext cx="1905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a:t>
            </a:r>
            <a:r>
              <a:rPr kumimoji="1" lang="en-US" altLang="zh-CN" sz="1600" b="0">
                <a:ea typeface="宋体" pitchFamily="2" charset="-122"/>
              </a:rPr>
              <a:t>   0X0066FDF4</a:t>
            </a:r>
          </a:p>
        </p:txBody>
      </p:sp>
      <p:sp>
        <p:nvSpPr>
          <p:cNvPr id="53258" name="Text Box 7"/>
          <p:cNvSpPr txBox="1">
            <a:spLocks noChangeArrowheads="1"/>
          </p:cNvSpPr>
          <p:nvPr/>
        </p:nvSpPr>
        <p:spPr bwMode="auto">
          <a:xfrm>
            <a:off x="4419600" y="4692650"/>
            <a:ext cx="19161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b</a:t>
            </a:r>
            <a:r>
              <a:rPr kumimoji="1" lang="en-US" altLang="zh-CN" sz="1600" b="0">
                <a:ea typeface="宋体" pitchFamily="2" charset="-122"/>
              </a:rPr>
              <a:t>   0X0066FDF0</a:t>
            </a:r>
          </a:p>
        </p:txBody>
      </p:sp>
      <p:grpSp>
        <p:nvGrpSpPr>
          <p:cNvPr id="53259" name="Group 8"/>
          <p:cNvGrpSpPr>
            <a:grpSpLocks/>
          </p:cNvGrpSpPr>
          <p:nvPr/>
        </p:nvGrpSpPr>
        <p:grpSpPr bwMode="auto">
          <a:xfrm>
            <a:off x="6354763" y="2133600"/>
            <a:ext cx="1951037" cy="4494213"/>
            <a:chOff x="4003" y="1344"/>
            <a:chExt cx="1229" cy="2831"/>
          </a:xfrm>
        </p:grpSpPr>
        <p:grpSp>
          <p:nvGrpSpPr>
            <p:cNvPr id="53274" name="Group 9"/>
            <p:cNvGrpSpPr>
              <a:grpSpLocks/>
            </p:cNvGrpSpPr>
            <p:nvPr/>
          </p:nvGrpSpPr>
          <p:grpSpPr bwMode="auto">
            <a:xfrm>
              <a:off x="4003" y="1344"/>
              <a:ext cx="1229" cy="2831"/>
              <a:chOff x="4003" y="1344"/>
              <a:chExt cx="1229" cy="2831"/>
            </a:xfrm>
          </p:grpSpPr>
          <p:sp>
            <p:nvSpPr>
              <p:cNvPr id="53276" name="AutoShape 10"/>
              <p:cNvSpPr>
                <a:spLocks noChangeArrowheads="1"/>
              </p:cNvSpPr>
              <p:nvPr/>
            </p:nvSpPr>
            <p:spPr bwMode="auto">
              <a:xfrm>
                <a:off x="4003" y="1344"/>
                <a:ext cx="1229" cy="2831"/>
              </a:xfrm>
              <a:prstGeom prst="wave">
                <a:avLst>
                  <a:gd name="adj1" fmla="val 4380"/>
                  <a:gd name="adj2" fmla="val 0"/>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53277" name="Line 11"/>
              <p:cNvSpPr>
                <a:spLocks noChangeShapeType="1"/>
              </p:cNvSpPr>
              <p:nvPr/>
            </p:nvSpPr>
            <p:spPr bwMode="auto">
              <a:xfrm>
                <a:off x="4003" y="161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78" name="Line 12"/>
              <p:cNvSpPr>
                <a:spLocks noChangeShapeType="1"/>
              </p:cNvSpPr>
              <p:nvPr/>
            </p:nvSpPr>
            <p:spPr bwMode="auto">
              <a:xfrm>
                <a:off x="4003" y="172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3279" name="Group 13"/>
              <p:cNvGrpSpPr>
                <a:grpSpLocks/>
              </p:cNvGrpSpPr>
              <p:nvPr/>
            </p:nvGrpSpPr>
            <p:grpSpPr bwMode="auto">
              <a:xfrm>
                <a:off x="4157" y="1344"/>
                <a:ext cx="921" cy="2831"/>
                <a:chOff x="4157" y="1489"/>
                <a:chExt cx="921" cy="2303"/>
              </a:xfrm>
            </p:grpSpPr>
            <p:sp>
              <p:nvSpPr>
                <p:cNvPr id="53297" name="Line 14"/>
                <p:cNvSpPr>
                  <a:spLocks noChangeShapeType="1"/>
                </p:cNvSpPr>
                <p:nvPr/>
              </p:nvSpPr>
              <p:spPr bwMode="auto">
                <a:xfrm>
                  <a:off x="4157" y="1527"/>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98" name="Line 15"/>
                <p:cNvSpPr>
                  <a:spLocks noChangeShapeType="1"/>
                </p:cNvSpPr>
                <p:nvPr/>
              </p:nvSpPr>
              <p:spPr bwMode="auto">
                <a:xfrm>
                  <a:off x="4310" y="1489"/>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99" name="Line 16"/>
                <p:cNvSpPr>
                  <a:spLocks noChangeShapeType="1"/>
                </p:cNvSpPr>
                <p:nvPr/>
              </p:nvSpPr>
              <p:spPr bwMode="auto">
                <a:xfrm>
                  <a:off x="4464" y="1527"/>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00" name="Line 17"/>
                <p:cNvSpPr>
                  <a:spLocks noChangeShapeType="1"/>
                </p:cNvSpPr>
                <p:nvPr/>
              </p:nvSpPr>
              <p:spPr bwMode="auto">
                <a:xfrm>
                  <a:off x="4618" y="1604"/>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01" name="Line 18"/>
                <p:cNvSpPr>
                  <a:spLocks noChangeShapeType="1"/>
                </p:cNvSpPr>
                <p:nvPr/>
              </p:nvSpPr>
              <p:spPr bwMode="auto">
                <a:xfrm>
                  <a:off x="4771" y="1681"/>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02" name="Line 19"/>
                <p:cNvSpPr>
                  <a:spLocks noChangeShapeType="1"/>
                </p:cNvSpPr>
                <p:nvPr/>
              </p:nvSpPr>
              <p:spPr bwMode="auto">
                <a:xfrm>
                  <a:off x="4925" y="1719"/>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03" name="Line 20"/>
                <p:cNvSpPr>
                  <a:spLocks noChangeShapeType="1"/>
                </p:cNvSpPr>
                <p:nvPr/>
              </p:nvSpPr>
              <p:spPr bwMode="auto">
                <a:xfrm>
                  <a:off x="5078" y="1681"/>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3280" name="Line 21"/>
              <p:cNvSpPr>
                <a:spLocks noChangeShapeType="1"/>
              </p:cNvSpPr>
              <p:nvPr/>
            </p:nvSpPr>
            <p:spPr bwMode="auto">
              <a:xfrm>
                <a:off x="4003" y="184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81" name="Line 22"/>
              <p:cNvSpPr>
                <a:spLocks noChangeShapeType="1"/>
              </p:cNvSpPr>
              <p:nvPr/>
            </p:nvSpPr>
            <p:spPr bwMode="auto">
              <a:xfrm>
                <a:off x="4003" y="195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82" name="Line 23"/>
              <p:cNvSpPr>
                <a:spLocks noChangeShapeType="1"/>
              </p:cNvSpPr>
              <p:nvPr/>
            </p:nvSpPr>
            <p:spPr bwMode="auto">
              <a:xfrm>
                <a:off x="4003" y="207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83" name="Line 24"/>
              <p:cNvSpPr>
                <a:spLocks noChangeShapeType="1"/>
              </p:cNvSpPr>
              <p:nvPr/>
            </p:nvSpPr>
            <p:spPr bwMode="auto">
              <a:xfrm>
                <a:off x="4003" y="218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84" name="Line 25"/>
              <p:cNvSpPr>
                <a:spLocks noChangeShapeType="1"/>
              </p:cNvSpPr>
              <p:nvPr/>
            </p:nvSpPr>
            <p:spPr bwMode="auto">
              <a:xfrm>
                <a:off x="4003" y="230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85" name="Line 26"/>
              <p:cNvSpPr>
                <a:spLocks noChangeShapeType="1"/>
              </p:cNvSpPr>
              <p:nvPr/>
            </p:nvSpPr>
            <p:spPr bwMode="auto">
              <a:xfrm>
                <a:off x="4003" y="2539"/>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86" name="Line 27"/>
              <p:cNvSpPr>
                <a:spLocks noChangeShapeType="1"/>
              </p:cNvSpPr>
              <p:nvPr/>
            </p:nvSpPr>
            <p:spPr bwMode="auto">
              <a:xfrm>
                <a:off x="4003" y="2879"/>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87" name="Line 28"/>
              <p:cNvSpPr>
                <a:spLocks noChangeShapeType="1"/>
              </p:cNvSpPr>
              <p:nvPr/>
            </p:nvSpPr>
            <p:spPr bwMode="auto">
              <a:xfrm>
                <a:off x="4003" y="299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88" name="Line 29"/>
              <p:cNvSpPr>
                <a:spLocks noChangeShapeType="1"/>
              </p:cNvSpPr>
              <p:nvPr/>
            </p:nvSpPr>
            <p:spPr bwMode="auto">
              <a:xfrm>
                <a:off x="4003" y="311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89" name="Line 30"/>
              <p:cNvSpPr>
                <a:spLocks noChangeShapeType="1"/>
              </p:cNvSpPr>
              <p:nvPr/>
            </p:nvSpPr>
            <p:spPr bwMode="auto">
              <a:xfrm>
                <a:off x="4003" y="3225"/>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90" name="Line 31"/>
              <p:cNvSpPr>
                <a:spLocks noChangeShapeType="1"/>
              </p:cNvSpPr>
              <p:nvPr/>
            </p:nvSpPr>
            <p:spPr bwMode="auto">
              <a:xfrm>
                <a:off x="4003" y="334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91" name="Line 32"/>
              <p:cNvSpPr>
                <a:spLocks noChangeShapeType="1"/>
              </p:cNvSpPr>
              <p:nvPr/>
            </p:nvSpPr>
            <p:spPr bwMode="auto">
              <a:xfrm>
                <a:off x="4003" y="3456"/>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92" name="Line 33"/>
              <p:cNvSpPr>
                <a:spLocks noChangeShapeType="1"/>
              </p:cNvSpPr>
              <p:nvPr/>
            </p:nvSpPr>
            <p:spPr bwMode="auto">
              <a:xfrm>
                <a:off x="4003" y="357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93" name="Line 34"/>
              <p:cNvSpPr>
                <a:spLocks noChangeShapeType="1"/>
              </p:cNvSpPr>
              <p:nvPr/>
            </p:nvSpPr>
            <p:spPr bwMode="auto">
              <a:xfrm>
                <a:off x="4003" y="3792"/>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94" name="Line 35"/>
              <p:cNvSpPr>
                <a:spLocks noChangeShapeType="1"/>
              </p:cNvSpPr>
              <p:nvPr/>
            </p:nvSpPr>
            <p:spPr bwMode="auto">
              <a:xfrm>
                <a:off x="4003" y="3677"/>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95" name="Line 36"/>
              <p:cNvSpPr>
                <a:spLocks noChangeShapeType="1"/>
              </p:cNvSpPr>
              <p:nvPr/>
            </p:nvSpPr>
            <p:spPr bwMode="auto">
              <a:xfrm>
                <a:off x="4003" y="3916"/>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96" name="Rectangle 37"/>
              <p:cNvSpPr>
                <a:spLocks noChangeArrowheads="1"/>
              </p:cNvSpPr>
              <p:nvPr/>
            </p:nvSpPr>
            <p:spPr bwMode="auto">
              <a:xfrm>
                <a:off x="4128" y="2640"/>
                <a:ext cx="1008" cy="192"/>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grpSp>
        <p:sp>
          <p:nvSpPr>
            <p:cNvPr id="53275" name="Line 38"/>
            <p:cNvSpPr>
              <a:spLocks noChangeShapeType="1"/>
            </p:cNvSpPr>
            <p:nvPr/>
          </p:nvSpPr>
          <p:spPr bwMode="auto">
            <a:xfrm>
              <a:off x="4003" y="241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3260" name="Rectangle 39"/>
          <p:cNvSpPr>
            <a:spLocks noChangeArrowheads="1"/>
          </p:cNvSpPr>
          <p:nvPr/>
        </p:nvSpPr>
        <p:spPr bwMode="auto">
          <a:xfrm>
            <a:off x="6354763" y="4752975"/>
            <a:ext cx="1951037" cy="73025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53261" name="Rectangle 40"/>
          <p:cNvSpPr>
            <a:spLocks noChangeArrowheads="1"/>
          </p:cNvSpPr>
          <p:nvPr/>
        </p:nvSpPr>
        <p:spPr bwMode="auto">
          <a:xfrm>
            <a:off x="6354763" y="5486400"/>
            <a:ext cx="1951037" cy="730250"/>
          </a:xfrm>
          <a:prstGeom prst="rect">
            <a:avLst/>
          </a:prstGeom>
          <a:solidFill>
            <a:srgbClr val="FFFF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53262" name="Text Box 41"/>
          <p:cNvSpPr txBox="1">
            <a:spLocks noChangeArrowheads="1"/>
          </p:cNvSpPr>
          <p:nvPr/>
        </p:nvSpPr>
        <p:spPr bwMode="auto">
          <a:xfrm>
            <a:off x="1050925" y="1905000"/>
            <a:ext cx="2089150" cy="421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nSpc>
                <a:spcPct val="190000"/>
              </a:lnSpc>
            </a:pPr>
            <a:r>
              <a:rPr kumimoji="1" lang="zh-CN" altLang="en-US" sz="1800" i="1" dirty="0">
                <a:solidFill>
                  <a:srgbClr val="008000"/>
                </a:solidFill>
                <a:ea typeface="宋体" pitchFamily="2" charset="-122"/>
              </a:rPr>
              <a:t>例如：</a:t>
            </a:r>
          </a:p>
          <a:p>
            <a:pPr>
              <a:lnSpc>
                <a:spcPct val="190000"/>
              </a:lnSpc>
            </a:pPr>
            <a:r>
              <a:rPr kumimoji="1" lang="zh-CN" altLang="en-US" sz="1800" dirty="0">
                <a:ea typeface="宋体" pitchFamily="2" charset="-122"/>
              </a:rPr>
              <a:t>        </a:t>
            </a:r>
            <a:r>
              <a:rPr kumimoji="1" lang="en-US" altLang="zh-CN" sz="1800" dirty="0" err="1">
                <a:ea typeface="宋体" pitchFamily="2" charset="-122"/>
              </a:rPr>
              <a:t>int</a:t>
            </a:r>
            <a:r>
              <a:rPr kumimoji="1" lang="en-US" altLang="zh-CN" sz="1800" dirty="0">
                <a:ea typeface="宋体" pitchFamily="2" charset="-122"/>
              </a:rPr>
              <a:t>  a ,  b  ;</a:t>
            </a:r>
          </a:p>
          <a:p>
            <a:pPr>
              <a:lnSpc>
                <a:spcPct val="190000"/>
              </a:lnSpc>
            </a:pPr>
            <a:r>
              <a:rPr kumimoji="1" lang="en-US" altLang="zh-CN" sz="1800" dirty="0">
                <a:ea typeface="宋体" pitchFamily="2" charset="-122"/>
              </a:rPr>
              <a:t>        </a:t>
            </a:r>
            <a:r>
              <a:rPr kumimoji="1" lang="en-US" altLang="zh-CN" sz="1800" dirty="0" err="1">
                <a:ea typeface="宋体" pitchFamily="2" charset="-122"/>
              </a:rPr>
              <a:t>int</a:t>
            </a:r>
            <a:r>
              <a:rPr kumimoji="1" lang="en-US" altLang="zh-CN" sz="1800" dirty="0">
                <a:ea typeface="宋体" pitchFamily="2" charset="-122"/>
              </a:rPr>
              <a:t>  *p1 , *p2 ;</a:t>
            </a:r>
          </a:p>
          <a:p>
            <a:pPr>
              <a:lnSpc>
                <a:spcPct val="190000"/>
              </a:lnSpc>
            </a:pPr>
            <a:r>
              <a:rPr kumimoji="1" lang="en-US" altLang="zh-CN" sz="1800" dirty="0">
                <a:ea typeface="宋体" pitchFamily="2" charset="-122"/>
              </a:rPr>
              <a:t>        p1 = &amp;a ;</a:t>
            </a:r>
          </a:p>
          <a:p>
            <a:pPr>
              <a:lnSpc>
                <a:spcPct val="190000"/>
              </a:lnSpc>
            </a:pPr>
            <a:r>
              <a:rPr kumimoji="1" lang="en-US" altLang="zh-CN" sz="1800" dirty="0">
                <a:ea typeface="宋体" pitchFamily="2" charset="-122"/>
              </a:rPr>
              <a:t>        p2 = &amp;b ;</a:t>
            </a:r>
          </a:p>
          <a:p>
            <a:pPr>
              <a:lnSpc>
                <a:spcPct val="190000"/>
              </a:lnSpc>
            </a:pPr>
            <a:r>
              <a:rPr kumimoji="1" lang="en-US" altLang="zh-CN" sz="1800" dirty="0">
                <a:ea typeface="宋体" pitchFamily="2" charset="-122"/>
              </a:rPr>
              <a:t>        a = 10 ;</a:t>
            </a:r>
          </a:p>
          <a:p>
            <a:pPr>
              <a:lnSpc>
                <a:spcPct val="190000"/>
              </a:lnSpc>
            </a:pPr>
            <a:r>
              <a:rPr kumimoji="1" lang="en-US" altLang="zh-CN" sz="1800" dirty="0">
                <a:ea typeface="宋体" pitchFamily="2" charset="-122"/>
              </a:rPr>
              <a:t>        b = 20 ;</a:t>
            </a:r>
          </a:p>
          <a:p>
            <a:pPr>
              <a:lnSpc>
                <a:spcPct val="170000"/>
              </a:lnSpc>
            </a:pPr>
            <a:r>
              <a:rPr kumimoji="1" lang="en-US" altLang="zh-CN" sz="1800" dirty="0">
                <a:ea typeface="宋体" pitchFamily="2" charset="-122"/>
              </a:rPr>
              <a:t>        a = </a:t>
            </a:r>
            <a:r>
              <a:rPr kumimoji="1" lang="en-US" altLang="zh-CN" sz="1800" dirty="0">
                <a:solidFill>
                  <a:srgbClr val="3333FF"/>
                </a:solidFill>
                <a:ea typeface="宋体" pitchFamily="2" charset="-122"/>
              </a:rPr>
              <a:t>*</a:t>
            </a:r>
            <a:r>
              <a:rPr kumimoji="1" lang="en-US" altLang="zh-CN" sz="1800" dirty="0">
                <a:ea typeface="宋体" pitchFamily="2" charset="-122"/>
              </a:rPr>
              <a:t>p1 + </a:t>
            </a:r>
            <a:r>
              <a:rPr kumimoji="1" lang="en-US" altLang="zh-CN" sz="1800" dirty="0">
                <a:solidFill>
                  <a:srgbClr val="3333FF"/>
                </a:solidFill>
                <a:ea typeface="宋体" pitchFamily="2" charset="-122"/>
              </a:rPr>
              <a:t>*</a:t>
            </a:r>
            <a:r>
              <a:rPr kumimoji="1" lang="en-US" altLang="zh-CN" sz="1800" dirty="0">
                <a:ea typeface="宋体" pitchFamily="2" charset="-122"/>
              </a:rPr>
              <a:t>p2 ;</a:t>
            </a:r>
          </a:p>
        </p:txBody>
      </p:sp>
      <p:sp>
        <p:nvSpPr>
          <p:cNvPr id="53263" name="Text Box 42"/>
          <p:cNvSpPr txBox="1">
            <a:spLocks noChangeArrowheads="1"/>
          </p:cNvSpPr>
          <p:nvPr/>
        </p:nvSpPr>
        <p:spPr bwMode="auto">
          <a:xfrm>
            <a:off x="4267200" y="2514600"/>
            <a:ext cx="2079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t>
            </a:r>
            <a:r>
              <a:rPr kumimoji="1" lang="en-US" altLang="zh-CN" sz="1600">
                <a:solidFill>
                  <a:srgbClr val="CC3300"/>
                </a:solidFill>
                <a:ea typeface="宋体" pitchFamily="2" charset="-122"/>
              </a:rPr>
              <a:t>p2</a:t>
            </a:r>
            <a:r>
              <a:rPr kumimoji="1" lang="en-US" altLang="zh-CN" sz="1600" b="0">
                <a:ea typeface="宋体" pitchFamily="2" charset="-122"/>
              </a:rPr>
              <a:t>  0X0066FDE4</a:t>
            </a:r>
          </a:p>
        </p:txBody>
      </p:sp>
      <p:sp>
        <p:nvSpPr>
          <p:cNvPr id="53264" name="Text Box 43"/>
          <p:cNvSpPr txBox="1">
            <a:spLocks noChangeArrowheads="1"/>
          </p:cNvSpPr>
          <p:nvPr/>
        </p:nvSpPr>
        <p:spPr bwMode="auto">
          <a:xfrm>
            <a:off x="4267200" y="3244850"/>
            <a:ext cx="2079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t>
            </a:r>
            <a:r>
              <a:rPr kumimoji="1" lang="en-US" altLang="zh-CN" sz="1600">
                <a:solidFill>
                  <a:srgbClr val="CC3300"/>
                </a:solidFill>
                <a:ea typeface="宋体" pitchFamily="2" charset="-122"/>
              </a:rPr>
              <a:t>p1</a:t>
            </a:r>
            <a:r>
              <a:rPr kumimoji="1" lang="en-US" altLang="zh-CN" sz="1600" b="0">
                <a:ea typeface="宋体" pitchFamily="2" charset="-122"/>
              </a:rPr>
              <a:t>  0X0066FDE0</a:t>
            </a:r>
          </a:p>
        </p:txBody>
      </p:sp>
      <p:sp>
        <p:nvSpPr>
          <p:cNvPr id="53265" name="Rectangle 44"/>
          <p:cNvSpPr>
            <a:spLocks noChangeArrowheads="1"/>
          </p:cNvSpPr>
          <p:nvPr/>
        </p:nvSpPr>
        <p:spPr bwMode="auto">
          <a:xfrm>
            <a:off x="6354763" y="2554288"/>
            <a:ext cx="1951037" cy="730250"/>
          </a:xfrm>
          <a:prstGeom prst="rect">
            <a:avLst/>
          </a:prstGeom>
          <a:solidFill>
            <a:srgbClr val="FF99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b="0">
              <a:latin typeface="Times New Roman" pitchFamily="18" charset="0"/>
            </a:endParaRPr>
          </a:p>
        </p:txBody>
      </p:sp>
      <p:sp>
        <p:nvSpPr>
          <p:cNvPr id="53266" name="Rectangle 45"/>
          <p:cNvSpPr>
            <a:spLocks noChangeArrowheads="1"/>
          </p:cNvSpPr>
          <p:nvPr/>
        </p:nvSpPr>
        <p:spPr bwMode="auto">
          <a:xfrm>
            <a:off x="6354763" y="3292475"/>
            <a:ext cx="1951037" cy="730250"/>
          </a:xfrm>
          <a:prstGeom prst="rect">
            <a:avLst/>
          </a:prstGeom>
          <a:solidFill>
            <a:srgbClr val="FF9966">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53267" name="Text Box 46"/>
          <p:cNvSpPr txBox="1">
            <a:spLocks noChangeArrowheads="1"/>
          </p:cNvSpPr>
          <p:nvPr/>
        </p:nvSpPr>
        <p:spPr bwMode="auto">
          <a:xfrm>
            <a:off x="6667500" y="3505200"/>
            <a:ext cx="1333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solidFill>
                  <a:srgbClr val="CC3300"/>
                </a:solidFill>
                <a:ea typeface="宋体" pitchFamily="2" charset="-122"/>
              </a:rPr>
              <a:t>0X0066FDF4</a:t>
            </a:r>
          </a:p>
        </p:txBody>
      </p:sp>
      <p:sp>
        <p:nvSpPr>
          <p:cNvPr id="53268" name="Text Box 47"/>
          <p:cNvSpPr txBox="1">
            <a:spLocks noChangeArrowheads="1"/>
          </p:cNvSpPr>
          <p:nvPr/>
        </p:nvSpPr>
        <p:spPr bwMode="auto">
          <a:xfrm>
            <a:off x="6667500" y="2743200"/>
            <a:ext cx="1333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solidFill>
                  <a:srgbClr val="CC3300"/>
                </a:solidFill>
                <a:ea typeface="宋体" pitchFamily="2" charset="-122"/>
              </a:rPr>
              <a:t>0X0066FDF0</a:t>
            </a:r>
          </a:p>
        </p:txBody>
      </p:sp>
      <p:sp>
        <p:nvSpPr>
          <p:cNvPr id="53269" name="Text Box 48"/>
          <p:cNvSpPr txBox="1">
            <a:spLocks noChangeArrowheads="1"/>
          </p:cNvSpPr>
          <p:nvPr/>
        </p:nvSpPr>
        <p:spPr bwMode="auto">
          <a:xfrm>
            <a:off x="7105650" y="563880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en-US" altLang="zh-CN" sz="2000">
                <a:solidFill>
                  <a:srgbClr val="FF0000"/>
                </a:solidFill>
                <a:ea typeface="宋体" pitchFamily="2" charset="-122"/>
              </a:rPr>
              <a:t>30</a:t>
            </a:r>
          </a:p>
        </p:txBody>
      </p:sp>
      <p:sp>
        <p:nvSpPr>
          <p:cNvPr id="53270" name="Text Box 49"/>
          <p:cNvSpPr txBox="1">
            <a:spLocks noChangeArrowheads="1"/>
          </p:cNvSpPr>
          <p:nvPr/>
        </p:nvSpPr>
        <p:spPr bwMode="auto">
          <a:xfrm>
            <a:off x="4648200" y="5759450"/>
            <a:ext cx="488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zh-CN" altLang="en-US" sz="1600" i="1">
                <a:solidFill>
                  <a:srgbClr val="CC3300"/>
                </a:solidFill>
                <a:ea typeface="宋体" pitchFamily="2" charset="-122"/>
              </a:rPr>
              <a:t>*</a:t>
            </a:r>
            <a:r>
              <a:rPr kumimoji="1" lang="en-US" altLang="zh-CN" sz="1600" i="1">
                <a:solidFill>
                  <a:srgbClr val="CC3300"/>
                </a:solidFill>
                <a:ea typeface="宋体" pitchFamily="2" charset="-122"/>
              </a:rPr>
              <a:t>p1</a:t>
            </a:r>
          </a:p>
        </p:txBody>
      </p:sp>
      <p:sp>
        <p:nvSpPr>
          <p:cNvPr id="53271" name="Text Box 50"/>
          <p:cNvSpPr txBox="1">
            <a:spLocks noChangeArrowheads="1"/>
          </p:cNvSpPr>
          <p:nvPr/>
        </p:nvSpPr>
        <p:spPr bwMode="auto">
          <a:xfrm>
            <a:off x="4648200" y="4997450"/>
            <a:ext cx="488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zh-CN" altLang="en-US" sz="1600" i="1">
                <a:solidFill>
                  <a:srgbClr val="CC3300"/>
                </a:solidFill>
                <a:ea typeface="宋体" pitchFamily="2" charset="-122"/>
              </a:rPr>
              <a:t>*</a:t>
            </a:r>
            <a:r>
              <a:rPr kumimoji="1" lang="en-US" altLang="zh-CN" sz="1600" i="1">
                <a:solidFill>
                  <a:srgbClr val="CC3300"/>
                </a:solidFill>
                <a:ea typeface="宋体" pitchFamily="2" charset="-122"/>
              </a:rPr>
              <a:t>p2</a:t>
            </a:r>
          </a:p>
        </p:txBody>
      </p:sp>
      <p:sp>
        <p:nvSpPr>
          <p:cNvPr id="53272" name="Text Box 51"/>
          <p:cNvSpPr txBox="1">
            <a:spLocks noChangeArrowheads="1"/>
          </p:cNvSpPr>
          <p:nvPr/>
        </p:nvSpPr>
        <p:spPr bwMode="auto">
          <a:xfrm>
            <a:off x="7105650" y="493712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en-US" altLang="zh-CN" sz="2000">
                <a:ea typeface="宋体" pitchFamily="2" charset="-122"/>
              </a:rPr>
              <a:t>20</a:t>
            </a:r>
          </a:p>
        </p:txBody>
      </p:sp>
      <p:sp>
        <p:nvSpPr>
          <p:cNvPr id="51252" name="AutoShape 52"/>
          <p:cNvSpPr>
            <a:spLocks/>
          </p:cNvSpPr>
          <p:nvPr/>
        </p:nvSpPr>
        <p:spPr bwMode="auto">
          <a:xfrm>
            <a:off x="3886200" y="3810000"/>
            <a:ext cx="1752600" cy="990600"/>
          </a:xfrm>
          <a:prstGeom prst="borderCallout2">
            <a:avLst>
              <a:gd name="adj1" fmla="val 11537"/>
              <a:gd name="adj2" fmla="val -4347"/>
              <a:gd name="adj3" fmla="val 11537"/>
              <a:gd name="adj4" fmla="val -43843"/>
              <a:gd name="adj5" fmla="val 180449"/>
              <a:gd name="adj6" fmla="val -89764"/>
            </a:avLst>
          </a:prstGeom>
          <a:solidFill>
            <a:srgbClr val="F5F6FD"/>
          </a:solidFill>
          <a:ln w="19050" cap="sq">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30000"/>
              </a:lnSpc>
            </a:pPr>
            <a:r>
              <a:rPr kumimoji="1" lang="zh-CN" altLang="en-US" sz="2000" b="1" dirty="0">
                <a:latin typeface="宋体" pitchFamily="2" charset="-122"/>
              </a:rPr>
              <a:t>间址引用</a:t>
            </a:r>
            <a:endParaRPr kumimoji="1" lang="en-US" altLang="zh-CN" sz="2000" b="1" dirty="0">
              <a:latin typeface="宋体" pitchFamily="2" charset="-122"/>
            </a:endParaRPr>
          </a:p>
          <a:p>
            <a:pPr algn="ctr">
              <a:lnSpc>
                <a:spcPct val="130000"/>
              </a:lnSpc>
            </a:pPr>
            <a:r>
              <a:rPr kumimoji="1" lang="zh-CN" altLang="en-US" sz="2000" b="1" dirty="0">
                <a:latin typeface="宋体" pitchFamily="2" charset="-122"/>
              </a:rPr>
              <a:t>（指针运算</a:t>
            </a:r>
            <a:r>
              <a:rPr kumimoji="1" lang="zh-CN" altLang="en-US" sz="1800" dirty="0">
                <a:latin typeface="宋体" pitchFamily="2" charset="-122"/>
              </a:rPr>
              <a:t>）</a:t>
            </a:r>
          </a:p>
        </p:txBody>
      </p:sp>
    </p:spTree>
    <p:extLst>
      <p:ext uri="{BB962C8B-B14F-4D97-AF65-F5344CB8AC3E}">
        <p14:creationId xmlns:p14="http://schemas.microsoft.com/office/powerpoint/2010/main" val="4679753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1202"/>
                                        </p:tgtEl>
                                        <p:attrNameLst>
                                          <p:attrName>style.visibility</p:attrName>
                                        </p:attrNameLst>
                                      </p:cBhvr>
                                      <p:to>
                                        <p:strVal val="visible"/>
                                      </p:to>
                                    </p:set>
                                    <p:animEffect transition="in" filter="box(out)">
                                      <p:cBhvr>
                                        <p:cTn id="7" dur="500"/>
                                        <p:tgtEl>
                                          <p:spTgt spid="512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1203"/>
                                        </p:tgtEl>
                                        <p:attrNameLst>
                                          <p:attrName>style.visibility</p:attrName>
                                        </p:attrNameLst>
                                      </p:cBhvr>
                                      <p:to>
                                        <p:strVal val="visible"/>
                                      </p:to>
                                    </p:set>
                                    <p:animEffect transition="in" filter="box(out)">
                                      <p:cBhvr>
                                        <p:cTn id="12" dur="500"/>
                                        <p:tgtEl>
                                          <p:spTgt spid="512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51252"/>
                                        </p:tgtEl>
                                        <p:attrNameLst>
                                          <p:attrName>style.visibility</p:attrName>
                                        </p:attrNameLst>
                                      </p:cBhvr>
                                      <p:to>
                                        <p:strVal val="visible"/>
                                      </p:to>
                                    </p:set>
                                    <p:animEffect transition="in" filter="barn(outHorizontal)">
                                      <p:cBhvr>
                                        <p:cTn id="17" dur="500"/>
                                        <p:tgtEl>
                                          <p:spTgt spid="51252"/>
                                        </p:tgtEl>
                                      </p:cBhvr>
                                    </p:animEffect>
                                  </p:childTnLst>
                                  <p:subTnLst>
                                    <p:set>
                                      <p:cBhvr override="childStyle">
                                        <p:cTn dur="1" fill="hold" display="0" masterRel="nextClick" afterEffect="1"/>
                                        <p:tgtEl>
                                          <p:spTgt spid="5125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nimBg="1"/>
      <p:bldP spid="51203" grpId="0" animBg="1"/>
      <p:bldP spid="51252"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 name="日期占位符 3"/>
          <p:cNvSpPr>
            <a:spLocks noGrp="1"/>
          </p:cNvSpPr>
          <p:nvPr>
            <p:ph type="dt" sz="quarter" idx="10"/>
          </p:nvPr>
        </p:nvSpPr>
        <p:spPr/>
        <p:txBody>
          <a:bodyPr/>
          <a:lstStyle/>
          <a:p>
            <a:pPr>
              <a:defRPr/>
            </a:pPr>
            <a:fld id="{6CB8F7B6-2B70-473F-A717-1A1B32EA6C53}" type="datetime1">
              <a:rPr lang="zh-TW" altLang="en-US"/>
              <a:pPr>
                <a:defRPr/>
              </a:pPr>
              <a:t>2016/11/10</a:t>
            </a:fld>
            <a:endParaRPr lang="en-US" altLang="zh-TW"/>
          </a:p>
        </p:txBody>
      </p:sp>
      <p:sp>
        <p:nvSpPr>
          <p:cNvPr id="54" name="页脚占位符 4"/>
          <p:cNvSpPr>
            <a:spLocks noGrp="1"/>
          </p:cNvSpPr>
          <p:nvPr>
            <p:ph type="ftr" sz="quarter" idx="11"/>
          </p:nvPr>
        </p:nvSpPr>
        <p:spPr/>
        <p:txBody>
          <a:bodyPr/>
          <a:lstStyle/>
          <a:p>
            <a:pPr>
              <a:defRPr/>
            </a:pPr>
            <a:r>
              <a:rPr lang="zh-CN" altLang="en-US"/>
              <a:t>计算机基础教研室</a:t>
            </a:r>
            <a:endParaRPr lang="en-US" altLang="zh-CN"/>
          </a:p>
        </p:txBody>
      </p:sp>
      <p:sp>
        <p:nvSpPr>
          <p:cNvPr id="55" name="灯片编号占位符 5"/>
          <p:cNvSpPr>
            <a:spLocks noGrp="1"/>
          </p:cNvSpPr>
          <p:nvPr>
            <p:ph type="sldNum" sz="quarter" idx="12"/>
          </p:nvPr>
        </p:nvSpPr>
        <p:spPr/>
        <p:txBody>
          <a:bodyPr/>
          <a:lstStyle/>
          <a:p>
            <a:pPr>
              <a:defRPr/>
            </a:pPr>
            <a:fld id="{D5C1A41C-D93D-4434-853F-D6196BF1121F}" type="slidenum">
              <a:rPr lang="zh-TW" altLang="en-US"/>
              <a:pPr>
                <a:defRPr/>
              </a:pPr>
              <a:t>52</a:t>
            </a:fld>
            <a:endParaRPr lang="en-US" altLang="zh-TW"/>
          </a:p>
        </p:txBody>
      </p:sp>
      <p:sp useBgFill="1">
        <p:nvSpPr>
          <p:cNvPr id="52226" name="Oval 2"/>
          <p:cNvSpPr>
            <a:spLocks noChangeArrowheads="1"/>
          </p:cNvSpPr>
          <p:nvPr/>
        </p:nvSpPr>
        <p:spPr bwMode="auto">
          <a:xfrm>
            <a:off x="1828800" y="3124200"/>
            <a:ext cx="304800" cy="304800"/>
          </a:xfrm>
          <a:prstGeom prst="ellipse">
            <a:avLst/>
          </a:prstGeom>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useBgFill="1">
        <p:nvSpPr>
          <p:cNvPr id="52227" name="Oval 3"/>
          <p:cNvSpPr>
            <a:spLocks noChangeArrowheads="1"/>
          </p:cNvSpPr>
          <p:nvPr/>
        </p:nvSpPr>
        <p:spPr bwMode="auto">
          <a:xfrm>
            <a:off x="2438400" y="3124200"/>
            <a:ext cx="304800" cy="304800"/>
          </a:xfrm>
          <a:prstGeom prst="ellipse">
            <a:avLst/>
          </a:prstGeom>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54279" name="Rectangle 4"/>
          <p:cNvSpPr>
            <a:spLocks noGrp="1" noChangeArrowheads="1"/>
          </p:cNvSpPr>
          <p:nvPr>
            <p:ph type="title"/>
          </p:nvPr>
        </p:nvSpPr>
        <p:spPr>
          <a:xfrm>
            <a:off x="785019" y="188640"/>
            <a:ext cx="7269162" cy="685800"/>
          </a:xfrm>
        </p:spPr>
        <p:txBody>
          <a:bodyPr/>
          <a:lstStyle/>
          <a:p>
            <a:pPr algn="l" eaLnBrk="1" hangingPunct="1"/>
            <a:r>
              <a:rPr kumimoji="1" lang="zh-CN" altLang="en-US" sz="3600" b="1" dirty="0" smtClean="0">
                <a:solidFill>
                  <a:srgbClr val="FF0000"/>
                </a:solidFill>
              </a:rPr>
              <a:t>指针变量与间址访问</a:t>
            </a:r>
          </a:p>
        </p:txBody>
      </p:sp>
      <p:sp>
        <p:nvSpPr>
          <p:cNvPr id="54280" name="Text Box 5"/>
          <p:cNvSpPr txBox="1">
            <a:spLocks noChangeArrowheads="1"/>
          </p:cNvSpPr>
          <p:nvPr/>
        </p:nvSpPr>
        <p:spPr bwMode="auto">
          <a:xfrm>
            <a:off x="990600" y="1447800"/>
            <a:ext cx="7315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nSpc>
                <a:spcPct val="160000"/>
              </a:lnSpc>
            </a:pPr>
            <a:r>
              <a:rPr kumimoji="1" lang="zh-CN" altLang="en-US" sz="2000" i="1">
                <a:solidFill>
                  <a:srgbClr val="3333FF"/>
                </a:solidFill>
                <a:ea typeface="宋体" pitchFamily="2" charset="-122"/>
              </a:rPr>
              <a:t>指针类型变量</a:t>
            </a:r>
            <a:r>
              <a:rPr kumimoji="1" lang="en-US" altLang="zh-CN" sz="2000" i="1">
                <a:ea typeface="宋体" pitchFamily="2" charset="-122"/>
              </a:rPr>
              <a:t>——</a:t>
            </a:r>
            <a:r>
              <a:rPr kumimoji="1" lang="zh-CN" altLang="en-US" sz="2000">
                <a:solidFill>
                  <a:srgbClr val="000000"/>
                </a:solidFill>
                <a:ea typeface="宋体" pitchFamily="2" charset="-122"/>
              </a:rPr>
              <a:t>能够存放对象地址的变量，简称“指针变量” </a:t>
            </a:r>
          </a:p>
        </p:txBody>
      </p:sp>
      <p:sp>
        <p:nvSpPr>
          <p:cNvPr id="54281" name="Text Box 6"/>
          <p:cNvSpPr txBox="1">
            <a:spLocks noChangeArrowheads="1"/>
          </p:cNvSpPr>
          <p:nvPr/>
        </p:nvSpPr>
        <p:spPr bwMode="auto">
          <a:xfrm>
            <a:off x="4419600" y="5454650"/>
            <a:ext cx="1905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a:t>
            </a:r>
            <a:r>
              <a:rPr kumimoji="1" lang="en-US" altLang="zh-CN" sz="1600" b="0">
                <a:ea typeface="宋体" pitchFamily="2" charset="-122"/>
              </a:rPr>
              <a:t>   0X0066FDF4</a:t>
            </a:r>
          </a:p>
        </p:txBody>
      </p:sp>
      <p:sp>
        <p:nvSpPr>
          <p:cNvPr id="54282" name="Text Box 7"/>
          <p:cNvSpPr txBox="1">
            <a:spLocks noChangeArrowheads="1"/>
          </p:cNvSpPr>
          <p:nvPr/>
        </p:nvSpPr>
        <p:spPr bwMode="auto">
          <a:xfrm>
            <a:off x="4419600" y="4692650"/>
            <a:ext cx="19161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b</a:t>
            </a:r>
            <a:r>
              <a:rPr kumimoji="1" lang="en-US" altLang="zh-CN" sz="1600" b="0">
                <a:ea typeface="宋体" pitchFamily="2" charset="-122"/>
              </a:rPr>
              <a:t>   0X0066FDF0</a:t>
            </a:r>
          </a:p>
        </p:txBody>
      </p:sp>
      <p:grpSp>
        <p:nvGrpSpPr>
          <p:cNvPr id="54283" name="Group 8"/>
          <p:cNvGrpSpPr>
            <a:grpSpLocks/>
          </p:cNvGrpSpPr>
          <p:nvPr/>
        </p:nvGrpSpPr>
        <p:grpSpPr bwMode="auto">
          <a:xfrm>
            <a:off x="6354763" y="2133600"/>
            <a:ext cx="1951037" cy="4494213"/>
            <a:chOff x="4003" y="1344"/>
            <a:chExt cx="1229" cy="2831"/>
          </a:xfrm>
        </p:grpSpPr>
        <p:grpSp>
          <p:nvGrpSpPr>
            <p:cNvPr id="54298" name="Group 9"/>
            <p:cNvGrpSpPr>
              <a:grpSpLocks/>
            </p:cNvGrpSpPr>
            <p:nvPr/>
          </p:nvGrpSpPr>
          <p:grpSpPr bwMode="auto">
            <a:xfrm>
              <a:off x="4003" y="1344"/>
              <a:ext cx="1229" cy="2831"/>
              <a:chOff x="4003" y="1344"/>
              <a:chExt cx="1229" cy="2831"/>
            </a:xfrm>
          </p:grpSpPr>
          <p:sp>
            <p:nvSpPr>
              <p:cNvPr id="54300" name="AutoShape 10"/>
              <p:cNvSpPr>
                <a:spLocks noChangeArrowheads="1"/>
              </p:cNvSpPr>
              <p:nvPr/>
            </p:nvSpPr>
            <p:spPr bwMode="auto">
              <a:xfrm>
                <a:off x="4003" y="1344"/>
                <a:ext cx="1229" cy="2831"/>
              </a:xfrm>
              <a:prstGeom prst="wave">
                <a:avLst>
                  <a:gd name="adj1" fmla="val 4380"/>
                  <a:gd name="adj2" fmla="val 0"/>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54301" name="Line 11"/>
              <p:cNvSpPr>
                <a:spLocks noChangeShapeType="1"/>
              </p:cNvSpPr>
              <p:nvPr/>
            </p:nvSpPr>
            <p:spPr bwMode="auto">
              <a:xfrm>
                <a:off x="4003" y="161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2" name="Line 12"/>
              <p:cNvSpPr>
                <a:spLocks noChangeShapeType="1"/>
              </p:cNvSpPr>
              <p:nvPr/>
            </p:nvSpPr>
            <p:spPr bwMode="auto">
              <a:xfrm>
                <a:off x="4003" y="172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4303" name="Group 13"/>
              <p:cNvGrpSpPr>
                <a:grpSpLocks/>
              </p:cNvGrpSpPr>
              <p:nvPr/>
            </p:nvGrpSpPr>
            <p:grpSpPr bwMode="auto">
              <a:xfrm>
                <a:off x="4157" y="1344"/>
                <a:ext cx="921" cy="2831"/>
                <a:chOff x="4157" y="1489"/>
                <a:chExt cx="921" cy="2303"/>
              </a:xfrm>
            </p:grpSpPr>
            <p:sp>
              <p:nvSpPr>
                <p:cNvPr id="54321" name="Line 14"/>
                <p:cNvSpPr>
                  <a:spLocks noChangeShapeType="1"/>
                </p:cNvSpPr>
                <p:nvPr/>
              </p:nvSpPr>
              <p:spPr bwMode="auto">
                <a:xfrm>
                  <a:off x="4157" y="1527"/>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22" name="Line 15"/>
                <p:cNvSpPr>
                  <a:spLocks noChangeShapeType="1"/>
                </p:cNvSpPr>
                <p:nvPr/>
              </p:nvSpPr>
              <p:spPr bwMode="auto">
                <a:xfrm>
                  <a:off x="4310" y="1489"/>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23" name="Line 16"/>
                <p:cNvSpPr>
                  <a:spLocks noChangeShapeType="1"/>
                </p:cNvSpPr>
                <p:nvPr/>
              </p:nvSpPr>
              <p:spPr bwMode="auto">
                <a:xfrm>
                  <a:off x="4464" y="1527"/>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24" name="Line 17"/>
                <p:cNvSpPr>
                  <a:spLocks noChangeShapeType="1"/>
                </p:cNvSpPr>
                <p:nvPr/>
              </p:nvSpPr>
              <p:spPr bwMode="auto">
                <a:xfrm>
                  <a:off x="4618" y="1604"/>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25" name="Line 18"/>
                <p:cNvSpPr>
                  <a:spLocks noChangeShapeType="1"/>
                </p:cNvSpPr>
                <p:nvPr/>
              </p:nvSpPr>
              <p:spPr bwMode="auto">
                <a:xfrm>
                  <a:off x="4771" y="1681"/>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26" name="Line 19"/>
                <p:cNvSpPr>
                  <a:spLocks noChangeShapeType="1"/>
                </p:cNvSpPr>
                <p:nvPr/>
              </p:nvSpPr>
              <p:spPr bwMode="auto">
                <a:xfrm>
                  <a:off x="4925" y="1719"/>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27" name="Line 20"/>
                <p:cNvSpPr>
                  <a:spLocks noChangeShapeType="1"/>
                </p:cNvSpPr>
                <p:nvPr/>
              </p:nvSpPr>
              <p:spPr bwMode="auto">
                <a:xfrm>
                  <a:off x="5078" y="1681"/>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4304" name="Line 21"/>
              <p:cNvSpPr>
                <a:spLocks noChangeShapeType="1"/>
              </p:cNvSpPr>
              <p:nvPr/>
            </p:nvSpPr>
            <p:spPr bwMode="auto">
              <a:xfrm>
                <a:off x="4003" y="184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5" name="Line 22"/>
              <p:cNvSpPr>
                <a:spLocks noChangeShapeType="1"/>
              </p:cNvSpPr>
              <p:nvPr/>
            </p:nvSpPr>
            <p:spPr bwMode="auto">
              <a:xfrm>
                <a:off x="4003" y="195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6" name="Line 23"/>
              <p:cNvSpPr>
                <a:spLocks noChangeShapeType="1"/>
              </p:cNvSpPr>
              <p:nvPr/>
            </p:nvSpPr>
            <p:spPr bwMode="auto">
              <a:xfrm>
                <a:off x="4003" y="207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7" name="Line 24"/>
              <p:cNvSpPr>
                <a:spLocks noChangeShapeType="1"/>
              </p:cNvSpPr>
              <p:nvPr/>
            </p:nvSpPr>
            <p:spPr bwMode="auto">
              <a:xfrm>
                <a:off x="4003" y="218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8" name="Line 25"/>
              <p:cNvSpPr>
                <a:spLocks noChangeShapeType="1"/>
              </p:cNvSpPr>
              <p:nvPr/>
            </p:nvSpPr>
            <p:spPr bwMode="auto">
              <a:xfrm>
                <a:off x="4003" y="230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9" name="Line 26"/>
              <p:cNvSpPr>
                <a:spLocks noChangeShapeType="1"/>
              </p:cNvSpPr>
              <p:nvPr/>
            </p:nvSpPr>
            <p:spPr bwMode="auto">
              <a:xfrm>
                <a:off x="4003" y="2539"/>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10" name="Line 27"/>
              <p:cNvSpPr>
                <a:spLocks noChangeShapeType="1"/>
              </p:cNvSpPr>
              <p:nvPr/>
            </p:nvSpPr>
            <p:spPr bwMode="auto">
              <a:xfrm>
                <a:off x="4003" y="2879"/>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11" name="Line 28"/>
              <p:cNvSpPr>
                <a:spLocks noChangeShapeType="1"/>
              </p:cNvSpPr>
              <p:nvPr/>
            </p:nvSpPr>
            <p:spPr bwMode="auto">
              <a:xfrm>
                <a:off x="4003" y="299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12" name="Line 29"/>
              <p:cNvSpPr>
                <a:spLocks noChangeShapeType="1"/>
              </p:cNvSpPr>
              <p:nvPr/>
            </p:nvSpPr>
            <p:spPr bwMode="auto">
              <a:xfrm>
                <a:off x="4003" y="311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13" name="Line 30"/>
              <p:cNvSpPr>
                <a:spLocks noChangeShapeType="1"/>
              </p:cNvSpPr>
              <p:nvPr/>
            </p:nvSpPr>
            <p:spPr bwMode="auto">
              <a:xfrm>
                <a:off x="4003" y="3225"/>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14" name="Line 31"/>
              <p:cNvSpPr>
                <a:spLocks noChangeShapeType="1"/>
              </p:cNvSpPr>
              <p:nvPr/>
            </p:nvSpPr>
            <p:spPr bwMode="auto">
              <a:xfrm>
                <a:off x="4003" y="334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15" name="Line 32"/>
              <p:cNvSpPr>
                <a:spLocks noChangeShapeType="1"/>
              </p:cNvSpPr>
              <p:nvPr/>
            </p:nvSpPr>
            <p:spPr bwMode="auto">
              <a:xfrm>
                <a:off x="4003" y="3456"/>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16" name="Line 33"/>
              <p:cNvSpPr>
                <a:spLocks noChangeShapeType="1"/>
              </p:cNvSpPr>
              <p:nvPr/>
            </p:nvSpPr>
            <p:spPr bwMode="auto">
              <a:xfrm>
                <a:off x="4003" y="357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17" name="Line 34"/>
              <p:cNvSpPr>
                <a:spLocks noChangeShapeType="1"/>
              </p:cNvSpPr>
              <p:nvPr/>
            </p:nvSpPr>
            <p:spPr bwMode="auto">
              <a:xfrm>
                <a:off x="4003" y="3792"/>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18" name="Line 35"/>
              <p:cNvSpPr>
                <a:spLocks noChangeShapeType="1"/>
              </p:cNvSpPr>
              <p:nvPr/>
            </p:nvSpPr>
            <p:spPr bwMode="auto">
              <a:xfrm>
                <a:off x="4003" y="3677"/>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19" name="Line 36"/>
              <p:cNvSpPr>
                <a:spLocks noChangeShapeType="1"/>
              </p:cNvSpPr>
              <p:nvPr/>
            </p:nvSpPr>
            <p:spPr bwMode="auto">
              <a:xfrm>
                <a:off x="4003" y="3916"/>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20" name="Rectangle 37"/>
              <p:cNvSpPr>
                <a:spLocks noChangeArrowheads="1"/>
              </p:cNvSpPr>
              <p:nvPr/>
            </p:nvSpPr>
            <p:spPr bwMode="auto">
              <a:xfrm>
                <a:off x="4128" y="2640"/>
                <a:ext cx="1008" cy="192"/>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grpSp>
        <p:sp>
          <p:nvSpPr>
            <p:cNvPr id="54299" name="Line 38"/>
            <p:cNvSpPr>
              <a:spLocks noChangeShapeType="1"/>
            </p:cNvSpPr>
            <p:nvPr/>
          </p:nvSpPr>
          <p:spPr bwMode="auto">
            <a:xfrm>
              <a:off x="4003" y="241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4284" name="Rectangle 39"/>
          <p:cNvSpPr>
            <a:spLocks noChangeArrowheads="1"/>
          </p:cNvSpPr>
          <p:nvPr/>
        </p:nvSpPr>
        <p:spPr bwMode="auto">
          <a:xfrm>
            <a:off x="6354763" y="4752975"/>
            <a:ext cx="1951037" cy="73025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54285" name="Rectangle 40"/>
          <p:cNvSpPr>
            <a:spLocks noChangeArrowheads="1"/>
          </p:cNvSpPr>
          <p:nvPr/>
        </p:nvSpPr>
        <p:spPr bwMode="auto">
          <a:xfrm>
            <a:off x="6354763" y="5486400"/>
            <a:ext cx="1951037" cy="730250"/>
          </a:xfrm>
          <a:prstGeom prst="rect">
            <a:avLst/>
          </a:prstGeom>
          <a:solidFill>
            <a:srgbClr val="FFFF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54286" name="Text Box 41"/>
          <p:cNvSpPr txBox="1">
            <a:spLocks noChangeArrowheads="1"/>
          </p:cNvSpPr>
          <p:nvPr/>
        </p:nvSpPr>
        <p:spPr bwMode="auto">
          <a:xfrm>
            <a:off x="1050925" y="1905000"/>
            <a:ext cx="2089150" cy="421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nSpc>
                <a:spcPct val="190000"/>
              </a:lnSpc>
            </a:pPr>
            <a:r>
              <a:rPr kumimoji="1" lang="zh-CN" altLang="en-US" sz="1800" i="1">
                <a:solidFill>
                  <a:srgbClr val="008000"/>
                </a:solidFill>
                <a:ea typeface="宋体" pitchFamily="2" charset="-122"/>
              </a:rPr>
              <a:t>例如：</a:t>
            </a:r>
          </a:p>
          <a:p>
            <a:pPr>
              <a:lnSpc>
                <a:spcPct val="190000"/>
              </a:lnSpc>
            </a:pPr>
            <a:r>
              <a:rPr kumimoji="1" lang="zh-CN" altLang="en-US" sz="1800">
                <a:ea typeface="宋体" pitchFamily="2" charset="-122"/>
              </a:rPr>
              <a:t>        </a:t>
            </a:r>
            <a:r>
              <a:rPr kumimoji="1" lang="en-US" altLang="zh-CN" sz="1800">
                <a:ea typeface="宋体" pitchFamily="2" charset="-122"/>
              </a:rPr>
              <a:t>int  a ,  b  ;</a:t>
            </a:r>
          </a:p>
          <a:p>
            <a:pPr>
              <a:lnSpc>
                <a:spcPct val="190000"/>
              </a:lnSpc>
            </a:pPr>
            <a:r>
              <a:rPr kumimoji="1" lang="en-US" altLang="zh-CN" sz="1800">
                <a:ea typeface="宋体" pitchFamily="2" charset="-122"/>
              </a:rPr>
              <a:t>        int  </a:t>
            </a:r>
            <a:r>
              <a:rPr kumimoji="1" lang="en-US" altLang="zh-CN" sz="1800">
                <a:solidFill>
                  <a:srgbClr val="CC0099"/>
                </a:solidFill>
                <a:ea typeface="宋体" pitchFamily="2" charset="-122"/>
              </a:rPr>
              <a:t>*</a:t>
            </a:r>
            <a:r>
              <a:rPr kumimoji="1" lang="en-US" altLang="zh-CN" sz="1800">
                <a:ea typeface="宋体" pitchFamily="2" charset="-122"/>
              </a:rPr>
              <a:t>p1 , </a:t>
            </a:r>
            <a:r>
              <a:rPr kumimoji="1" lang="en-US" altLang="zh-CN" sz="1800">
                <a:solidFill>
                  <a:srgbClr val="CC0099"/>
                </a:solidFill>
                <a:ea typeface="宋体" pitchFamily="2" charset="-122"/>
              </a:rPr>
              <a:t>*</a:t>
            </a:r>
            <a:r>
              <a:rPr kumimoji="1" lang="en-US" altLang="zh-CN" sz="1800">
                <a:ea typeface="宋体" pitchFamily="2" charset="-122"/>
              </a:rPr>
              <a:t>p2 ;</a:t>
            </a:r>
          </a:p>
          <a:p>
            <a:pPr>
              <a:lnSpc>
                <a:spcPct val="190000"/>
              </a:lnSpc>
            </a:pPr>
            <a:r>
              <a:rPr kumimoji="1" lang="en-US" altLang="zh-CN" sz="1800">
                <a:ea typeface="宋体" pitchFamily="2" charset="-122"/>
              </a:rPr>
              <a:t>        p1 = &amp;a ;</a:t>
            </a:r>
          </a:p>
          <a:p>
            <a:pPr>
              <a:lnSpc>
                <a:spcPct val="190000"/>
              </a:lnSpc>
            </a:pPr>
            <a:r>
              <a:rPr kumimoji="1" lang="en-US" altLang="zh-CN" sz="1800">
                <a:ea typeface="宋体" pitchFamily="2" charset="-122"/>
              </a:rPr>
              <a:t>        p2 = &amp;b ;</a:t>
            </a:r>
          </a:p>
          <a:p>
            <a:pPr>
              <a:lnSpc>
                <a:spcPct val="190000"/>
              </a:lnSpc>
            </a:pPr>
            <a:r>
              <a:rPr kumimoji="1" lang="en-US" altLang="zh-CN" sz="1800">
                <a:ea typeface="宋体" pitchFamily="2" charset="-122"/>
              </a:rPr>
              <a:t>        a = 10 ;</a:t>
            </a:r>
          </a:p>
          <a:p>
            <a:pPr>
              <a:lnSpc>
                <a:spcPct val="190000"/>
              </a:lnSpc>
            </a:pPr>
            <a:r>
              <a:rPr kumimoji="1" lang="en-US" altLang="zh-CN" sz="1800">
                <a:ea typeface="宋体" pitchFamily="2" charset="-122"/>
              </a:rPr>
              <a:t>        b = 20 ;</a:t>
            </a:r>
          </a:p>
          <a:p>
            <a:pPr>
              <a:lnSpc>
                <a:spcPct val="170000"/>
              </a:lnSpc>
            </a:pPr>
            <a:r>
              <a:rPr kumimoji="1" lang="en-US" altLang="zh-CN" sz="1800">
                <a:ea typeface="宋体" pitchFamily="2" charset="-122"/>
              </a:rPr>
              <a:t>        a = </a:t>
            </a:r>
            <a:r>
              <a:rPr kumimoji="1" lang="en-US" altLang="zh-CN" sz="1800">
                <a:solidFill>
                  <a:srgbClr val="3333FF"/>
                </a:solidFill>
                <a:ea typeface="宋体" pitchFamily="2" charset="-122"/>
              </a:rPr>
              <a:t>*</a:t>
            </a:r>
            <a:r>
              <a:rPr kumimoji="1" lang="en-US" altLang="zh-CN" sz="1800">
                <a:ea typeface="宋体" pitchFamily="2" charset="-122"/>
              </a:rPr>
              <a:t>p1 + </a:t>
            </a:r>
            <a:r>
              <a:rPr kumimoji="1" lang="en-US" altLang="zh-CN" sz="1800">
                <a:solidFill>
                  <a:srgbClr val="3333FF"/>
                </a:solidFill>
                <a:ea typeface="宋体" pitchFamily="2" charset="-122"/>
              </a:rPr>
              <a:t>*</a:t>
            </a:r>
            <a:r>
              <a:rPr kumimoji="1" lang="en-US" altLang="zh-CN" sz="1800">
                <a:ea typeface="宋体" pitchFamily="2" charset="-122"/>
              </a:rPr>
              <a:t>p2 ;</a:t>
            </a:r>
          </a:p>
        </p:txBody>
      </p:sp>
      <p:sp>
        <p:nvSpPr>
          <p:cNvPr id="54287" name="Text Box 42"/>
          <p:cNvSpPr txBox="1">
            <a:spLocks noChangeArrowheads="1"/>
          </p:cNvSpPr>
          <p:nvPr/>
        </p:nvSpPr>
        <p:spPr bwMode="auto">
          <a:xfrm>
            <a:off x="4267200" y="2514600"/>
            <a:ext cx="2079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t>
            </a:r>
            <a:r>
              <a:rPr kumimoji="1" lang="en-US" altLang="zh-CN" sz="1600">
                <a:solidFill>
                  <a:srgbClr val="CC3300"/>
                </a:solidFill>
                <a:ea typeface="宋体" pitchFamily="2" charset="-122"/>
              </a:rPr>
              <a:t>p2</a:t>
            </a:r>
            <a:r>
              <a:rPr kumimoji="1" lang="en-US" altLang="zh-CN" sz="1600" b="0">
                <a:ea typeface="宋体" pitchFamily="2" charset="-122"/>
              </a:rPr>
              <a:t>  0X0066FDE4</a:t>
            </a:r>
          </a:p>
        </p:txBody>
      </p:sp>
      <p:sp>
        <p:nvSpPr>
          <p:cNvPr id="54288" name="Text Box 43"/>
          <p:cNvSpPr txBox="1">
            <a:spLocks noChangeArrowheads="1"/>
          </p:cNvSpPr>
          <p:nvPr/>
        </p:nvSpPr>
        <p:spPr bwMode="auto">
          <a:xfrm>
            <a:off x="4267200" y="3244850"/>
            <a:ext cx="2079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t>
            </a:r>
            <a:r>
              <a:rPr kumimoji="1" lang="en-US" altLang="zh-CN" sz="1600">
                <a:solidFill>
                  <a:srgbClr val="CC3300"/>
                </a:solidFill>
                <a:ea typeface="宋体" pitchFamily="2" charset="-122"/>
              </a:rPr>
              <a:t>p1</a:t>
            </a:r>
            <a:r>
              <a:rPr kumimoji="1" lang="en-US" altLang="zh-CN" sz="1600" b="0">
                <a:ea typeface="宋体" pitchFamily="2" charset="-122"/>
              </a:rPr>
              <a:t>  0X0066FDE0</a:t>
            </a:r>
          </a:p>
        </p:txBody>
      </p:sp>
      <p:sp>
        <p:nvSpPr>
          <p:cNvPr id="54289" name="Rectangle 44"/>
          <p:cNvSpPr>
            <a:spLocks noChangeArrowheads="1"/>
          </p:cNvSpPr>
          <p:nvPr/>
        </p:nvSpPr>
        <p:spPr bwMode="auto">
          <a:xfrm>
            <a:off x="6354763" y="2554288"/>
            <a:ext cx="1951037" cy="730250"/>
          </a:xfrm>
          <a:prstGeom prst="rect">
            <a:avLst/>
          </a:prstGeom>
          <a:solidFill>
            <a:srgbClr val="FF99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b="0">
              <a:latin typeface="Times New Roman" pitchFamily="18" charset="0"/>
            </a:endParaRPr>
          </a:p>
        </p:txBody>
      </p:sp>
      <p:sp>
        <p:nvSpPr>
          <p:cNvPr id="54290" name="Rectangle 45"/>
          <p:cNvSpPr>
            <a:spLocks noChangeArrowheads="1"/>
          </p:cNvSpPr>
          <p:nvPr/>
        </p:nvSpPr>
        <p:spPr bwMode="auto">
          <a:xfrm>
            <a:off x="6354763" y="3292475"/>
            <a:ext cx="1951037" cy="730250"/>
          </a:xfrm>
          <a:prstGeom prst="rect">
            <a:avLst/>
          </a:prstGeom>
          <a:solidFill>
            <a:srgbClr val="FF9966">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54291" name="Text Box 46"/>
          <p:cNvSpPr txBox="1">
            <a:spLocks noChangeArrowheads="1"/>
          </p:cNvSpPr>
          <p:nvPr/>
        </p:nvSpPr>
        <p:spPr bwMode="auto">
          <a:xfrm>
            <a:off x="6667500" y="3505200"/>
            <a:ext cx="1333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solidFill>
                  <a:srgbClr val="CC3300"/>
                </a:solidFill>
                <a:ea typeface="宋体" pitchFamily="2" charset="-122"/>
              </a:rPr>
              <a:t>0X0066FDF4</a:t>
            </a:r>
          </a:p>
        </p:txBody>
      </p:sp>
      <p:sp>
        <p:nvSpPr>
          <p:cNvPr id="54292" name="Text Box 47"/>
          <p:cNvSpPr txBox="1">
            <a:spLocks noChangeArrowheads="1"/>
          </p:cNvSpPr>
          <p:nvPr/>
        </p:nvSpPr>
        <p:spPr bwMode="auto">
          <a:xfrm>
            <a:off x="6667500" y="2743200"/>
            <a:ext cx="1333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solidFill>
                  <a:srgbClr val="CC3300"/>
                </a:solidFill>
                <a:ea typeface="宋体" pitchFamily="2" charset="-122"/>
              </a:rPr>
              <a:t>0X0066FDF0</a:t>
            </a:r>
          </a:p>
        </p:txBody>
      </p:sp>
      <p:sp>
        <p:nvSpPr>
          <p:cNvPr id="54293" name="Text Box 48"/>
          <p:cNvSpPr txBox="1">
            <a:spLocks noChangeArrowheads="1"/>
          </p:cNvSpPr>
          <p:nvPr/>
        </p:nvSpPr>
        <p:spPr bwMode="auto">
          <a:xfrm>
            <a:off x="7105650" y="563880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en-US" altLang="zh-CN" sz="2000">
                <a:solidFill>
                  <a:srgbClr val="FF0000"/>
                </a:solidFill>
                <a:ea typeface="宋体" pitchFamily="2" charset="-122"/>
              </a:rPr>
              <a:t>30</a:t>
            </a:r>
          </a:p>
        </p:txBody>
      </p:sp>
      <p:sp>
        <p:nvSpPr>
          <p:cNvPr id="54294" name="Text Box 49"/>
          <p:cNvSpPr txBox="1">
            <a:spLocks noChangeArrowheads="1"/>
          </p:cNvSpPr>
          <p:nvPr/>
        </p:nvSpPr>
        <p:spPr bwMode="auto">
          <a:xfrm>
            <a:off x="4648200" y="5759450"/>
            <a:ext cx="488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zh-CN" altLang="en-US" sz="1600" i="1">
                <a:solidFill>
                  <a:srgbClr val="CC3300"/>
                </a:solidFill>
                <a:ea typeface="宋体" pitchFamily="2" charset="-122"/>
              </a:rPr>
              <a:t>*</a:t>
            </a:r>
            <a:r>
              <a:rPr kumimoji="1" lang="en-US" altLang="zh-CN" sz="1600" i="1">
                <a:solidFill>
                  <a:srgbClr val="CC3300"/>
                </a:solidFill>
                <a:ea typeface="宋体" pitchFamily="2" charset="-122"/>
              </a:rPr>
              <a:t>p1</a:t>
            </a:r>
          </a:p>
        </p:txBody>
      </p:sp>
      <p:sp>
        <p:nvSpPr>
          <p:cNvPr id="54295" name="Text Box 50"/>
          <p:cNvSpPr txBox="1">
            <a:spLocks noChangeArrowheads="1"/>
          </p:cNvSpPr>
          <p:nvPr/>
        </p:nvSpPr>
        <p:spPr bwMode="auto">
          <a:xfrm>
            <a:off x="4648200" y="4997450"/>
            <a:ext cx="488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zh-CN" altLang="en-US" sz="1600" i="1">
                <a:solidFill>
                  <a:srgbClr val="CC3300"/>
                </a:solidFill>
                <a:ea typeface="宋体" pitchFamily="2" charset="-122"/>
              </a:rPr>
              <a:t>*</a:t>
            </a:r>
            <a:r>
              <a:rPr kumimoji="1" lang="en-US" altLang="zh-CN" sz="1600" i="1">
                <a:solidFill>
                  <a:srgbClr val="CC3300"/>
                </a:solidFill>
                <a:ea typeface="宋体" pitchFamily="2" charset="-122"/>
              </a:rPr>
              <a:t>p2</a:t>
            </a:r>
          </a:p>
        </p:txBody>
      </p:sp>
      <p:sp>
        <p:nvSpPr>
          <p:cNvPr id="54296" name="Text Box 51"/>
          <p:cNvSpPr txBox="1">
            <a:spLocks noChangeArrowheads="1"/>
          </p:cNvSpPr>
          <p:nvPr/>
        </p:nvSpPr>
        <p:spPr bwMode="auto">
          <a:xfrm>
            <a:off x="7105650" y="493712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en-US" altLang="zh-CN" sz="2000">
                <a:ea typeface="宋体" pitchFamily="2" charset="-122"/>
              </a:rPr>
              <a:t>20</a:t>
            </a:r>
          </a:p>
        </p:txBody>
      </p:sp>
      <p:sp>
        <p:nvSpPr>
          <p:cNvPr id="52276" name="AutoShape 52"/>
          <p:cNvSpPr>
            <a:spLocks/>
          </p:cNvSpPr>
          <p:nvPr/>
        </p:nvSpPr>
        <p:spPr bwMode="auto">
          <a:xfrm>
            <a:off x="3733800" y="4419600"/>
            <a:ext cx="1905000" cy="609600"/>
          </a:xfrm>
          <a:prstGeom prst="borderCallout2">
            <a:avLst>
              <a:gd name="adj1" fmla="val 18750"/>
              <a:gd name="adj2" fmla="val -4000"/>
              <a:gd name="adj3" fmla="val 18750"/>
              <a:gd name="adj4" fmla="val -35833"/>
              <a:gd name="adj5" fmla="val -144273"/>
              <a:gd name="adj6" fmla="val -72833"/>
            </a:avLst>
          </a:prstGeom>
          <a:solidFill>
            <a:srgbClr val="F5F6FD"/>
          </a:solidFill>
          <a:ln w="19050" cap="sq">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30000"/>
              </a:lnSpc>
            </a:pPr>
            <a:r>
              <a:rPr kumimoji="1" lang="zh-CN" altLang="en-US" sz="1800">
                <a:latin typeface="宋体" pitchFamily="2" charset="-122"/>
              </a:rPr>
              <a:t>指针类型说明</a:t>
            </a:r>
          </a:p>
        </p:txBody>
      </p:sp>
    </p:spTree>
    <p:extLst>
      <p:ext uri="{BB962C8B-B14F-4D97-AF65-F5344CB8AC3E}">
        <p14:creationId xmlns:p14="http://schemas.microsoft.com/office/powerpoint/2010/main" val="37243647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box(out)">
                                      <p:cBhvr>
                                        <p:cTn id="7" dur="500"/>
                                        <p:tgtEl>
                                          <p:spTgt spid="522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2227"/>
                                        </p:tgtEl>
                                        <p:attrNameLst>
                                          <p:attrName>style.visibility</p:attrName>
                                        </p:attrNameLst>
                                      </p:cBhvr>
                                      <p:to>
                                        <p:strVal val="visible"/>
                                      </p:to>
                                    </p:set>
                                    <p:animEffect transition="in" filter="box(out)">
                                      <p:cBhvr>
                                        <p:cTn id="12" dur="500"/>
                                        <p:tgtEl>
                                          <p:spTgt spid="522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52276"/>
                                        </p:tgtEl>
                                        <p:attrNameLst>
                                          <p:attrName>style.visibility</p:attrName>
                                        </p:attrNameLst>
                                      </p:cBhvr>
                                      <p:to>
                                        <p:strVal val="visible"/>
                                      </p:to>
                                    </p:set>
                                    <p:animEffect transition="in" filter="barn(outHorizontal)">
                                      <p:cBhvr>
                                        <p:cTn id="17" dur="500"/>
                                        <p:tgtEl>
                                          <p:spTgt spid="52276"/>
                                        </p:tgtEl>
                                      </p:cBhvr>
                                    </p:animEffect>
                                  </p:childTnLst>
                                  <p:subTnLst>
                                    <p:set>
                                      <p:cBhvr override="childStyle">
                                        <p:cTn dur="1" fill="hold" display="0" masterRel="nextClick" afterEffect="1"/>
                                        <p:tgtEl>
                                          <p:spTgt spid="5227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animBg="1"/>
      <p:bldP spid="52227" grpId="0" animBg="1"/>
      <p:bldP spid="52276"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 name="日期占位符 3"/>
          <p:cNvSpPr>
            <a:spLocks noGrp="1"/>
          </p:cNvSpPr>
          <p:nvPr>
            <p:ph type="dt" sz="quarter" idx="10"/>
          </p:nvPr>
        </p:nvSpPr>
        <p:spPr/>
        <p:txBody>
          <a:bodyPr/>
          <a:lstStyle/>
          <a:p>
            <a:pPr>
              <a:defRPr/>
            </a:pPr>
            <a:fld id="{8E9C67B2-64CB-450F-A822-BEF27676B3CA}" type="datetime1">
              <a:rPr lang="zh-TW" altLang="en-US"/>
              <a:pPr>
                <a:defRPr/>
              </a:pPr>
              <a:t>2016/11/10</a:t>
            </a:fld>
            <a:endParaRPr lang="en-US" altLang="zh-TW"/>
          </a:p>
        </p:txBody>
      </p:sp>
      <p:sp>
        <p:nvSpPr>
          <p:cNvPr id="62" name="页脚占位符 4"/>
          <p:cNvSpPr>
            <a:spLocks noGrp="1"/>
          </p:cNvSpPr>
          <p:nvPr>
            <p:ph type="ftr" sz="quarter" idx="11"/>
          </p:nvPr>
        </p:nvSpPr>
        <p:spPr/>
        <p:txBody>
          <a:bodyPr/>
          <a:lstStyle/>
          <a:p>
            <a:pPr>
              <a:defRPr/>
            </a:pPr>
            <a:r>
              <a:rPr lang="zh-CN" altLang="en-US"/>
              <a:t>计算机基础教研室</a:t>
            </a:r>
            <a:endParaRPr lang="en-US" altLang="zh-CN"/>
          </a:p>
        </p:txBody>
      </p:sp>
      <p:sp>
        <p:nvSpPr>
          <p:cNvPr id="63" name="灯片编号占位符 5"/>
          <p:cNvSpPr>
            <a:spLocks noGrp="1"/>
          </p:cNvSpPr>
          <p:nvPr>
            <p:ph type="sldNum" sz="quarter" idx="12"/>
          </p:nvPr>
        </p:nvSpPr>
        <p:spPr/>
        <p:txBody>
          <a:bodyPr/>
          <a:lstStyle/>
          <a:p>
            <a:pPr>
              <a:defRPr/>
            </a:pPr>
            <a:fld id="{1F9E73B6-09B5-4643-8030-FB1A5B6AEBF3}" type="slidenum">
              <a:rPr lang="zh-TW" altLang="en-US"/>
              <a:pPr>
                <a:defRPr/>
              </a:pPr>
              <a:t>53</a:t>
            </a:fld>
            <a:endParaRPr lang="en-US" altLang="zh-TW"/>
          </a:p>
        </p:txBody>
      </p:sp>
      <p:sp>
        <p:nvSpPr>
          <p:cNvPr id="55302" name="Text Box 3"/>
          <p:cNvSpPr txBox="1">
            <a:spLocks noChangeArrowheads="1"/>
          </p:cNvSpPr>
          <p:nvPr/>
        </p:nvSpPr>
        <p:spPr bwMode="auto">
          <a:xfrm>
            <a:off x="609600" y="1197995"/>
            <a:ext cx="7315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nSpc>
                <a:spcPct val="160000"/>
              </a:lnSpc>
            </a:pPr>
            <a:r>
              <a:rPr kumimoji="1" lang="zh-CN" altLang="en-US" sz="2000" i="1" dirty="0">
                <a:solidFill>
                  <a:srgbClr val="3333FF"/>
                </a:solidFill>
                <a:ea typeface="宋体" pitchFamily="2" charset="-122"/>
              </a:rPr>
              <a:t>指针类型变量</a:t>
            </a:r>
            <a:r>
              <a:rPr kumimoji="1" lang="en-US" altLang="zh-CN" sz="2000" i="1" dirty="0">
                <a:ea typeface="宋体" pitchFamily="2" charset="-122"/>
              </a:rPr>
              <a:t>——</a:t>
            </a:r>
            <a:r>
              <a:rPr kumimoji="1" lang="zh-CN" altLang="en-US" sz="2000" dirty="0">
                <a:solidFill>
                  <a:srgbClr val="000000"/>
                </a:solidFill>
                <a:ea typeface="宋体" pitchFamily="2" charset="-122"/>
              </a:rPr>
              <a:t>能够存放对象地址的变量，简称“指针变量” </a:t>
            </a:r>
          </a:p>
        </p:txBody>
      </p:sp>
      <p:sp>
        <p:nvSpPr>
          <p:cNvPr id="55303" name="Text Box 4"/>
          <p:cNvSpPr txBox="1">
            <a:spLocks noChangeArrowheads="1"/>
          </p:cNvSpPr>
          <p:nvPr/>
        </p:nvSpPr>
        <p:spPr bwMode="auto">
          <a:xfrm>
            <a:off x="4419600" y="5454650"/>
            <a:ext cx="1905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a:t>
            </a:r>
            <a:r>
              <a:rPr kumimoji="1" lang="en-US" altLang="zh-CN" sz="1600" b="0">
                <a:ea typeface="宋体" pitchFamily="2" charset="-122"/>
              </a:rPr>
              <a:t>   0X0066FDF4</a:t>
            </a:r>
          </a:p>
        </p:txBody>
      </p:sp>
      <p:sp>
        <p:nvSpPr>
          <p:cNvPr id="55304" name="Text Box 5"/>
          <p:cNvSpPr txBox="1">
            <a:spLocks noChangeArrowheads="1"/>
          </p:cNvSpPr>
          <p:nvPr/>
        </p:nvSpPr>
        <p:spPr bwMode="auto">
          <a:xfrm>
            <a:off x="4419600" y="4692650"/>
            <a:ext cx="19161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b</a:t>
            </a:r>
            <a:r>
              <a:rPr kumimoji="1" lang="en-US" altLang="zh-CN" sz="1600" b="0">
                <a:ea typeface="宋体" pitchFamily="2" charset="-122"/>
              </a:rPr>
              <a:t>   0X0066FDF0</a:t>
            </a:r>
          </a:p>
        </p:txBody>
      </p:sp>
      <p:grpSp>
        <p:nvGrpSpPr>
          <p:cNvPr id="55305" name="Group 6"/>
          <p:cNvGrpSpPr>
            <a:grpSpLocks/>
          </p:cNvGrpSpPr>
          <p:nvPr/>
        </p:nvGrpSpPr>
        <p:grpSpPr bwMode="auto">
          <a:xfrm>
            <a:off x="6354763" y="2133600"/>
            <a:ext cx="1951037" cy="4494213"/>
            <a:chOff x="4003" y="1344"/>
            <a:chExt cx="1229" cy="2831"/>
          </a:xfrm>
        </p:grpSpPr>
        <p:grpSp>
          <p:nvGrpSpPr>
            <p:cNvPr id="55330" name="Group 7"/>
            <p:cNvGrpSpPr>
              <a:grpSpLocks/>
            </p:cNvGrpSpPr>
            <p:nvPr/>
          </p:nvGrpSpPr>
          <p:grpSpPr bwMode="auto">
            <a:xfrm>
              <a:off x="4003" y="1344"/>
              <a:ext cx="1229" cy="2831"/>
              <a:chOff x="4003" y="1344"/>
              <a:chExt cx="1229" cy="2831"/>
            </a:xfrm>
          </p:grpSpPr>
          <p:sp>
            <p:nvSpPr>
              <p:cNvPr id="55332" name="AutoShape 8"/>
              <p:cNvSpPr>
                <a:spLocks noChangeArrowheads="1"/>
              </p:cNvSpPr>
              <p:nvPr/>
            </p:nvSpPr>
            <p:spPr bwMode="auto">
              <a:xfrm>
                <a:off x="4003" y="1344"/>
                <a:ext cx="1229" cy="2831"/>
              </a:xfrm>
              <a:prstGeom prst="wave">
                <a:avLst>
                  <a:gd name="adj1" fmla="val 4380"/>
                  <a:gd name="adj2" fmla="val 0"/>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55333" name="Line 9"/>
              <p:cNvSpPr>
                <a:spLocks noChangeShapeType="1"/>
              </p:cNvSpPr>
              <p:nvPr/>
            </p:nvSpPr>
            <p:spPr bwMode="auto">
              <a:xfrm>
                <a:off x="4003" y="161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34" name="Line 10"/>
              <p:cNvSpPr>
                <a:spLocks noChangeShapeType="1"/>
              </p:cNvSpPr>
              <p:nvPr/>
            </p:nvSpPr>
            <p:spPr bwMode="auto">
              <a:xfrm>
                <a:off x="4003" y="172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5335" name="Group 11"/>
              <p:cNvGrpSpPr>
                <a:grpSpLocks/>
              </p:cNvGrpSpPr>
              <p:nvPr/>
            </p:nvGrpSpPr>
            <p:grpSpPr bwMode="auto">
              <a:xfrm>
                <a:off x="4157" y="1344"/>
                <a:ext cx="921" cy="2831"/>
                <a:chOff x="4157" y="1489"/>
                <a:chExt cx="921" cy="2303"/>
              </a:xfrm>
            </p:grpSpPr>
            <p:sp>
              <p:nvSpPr>
                <p:cNvPr id="55353" name="Line 12"/>
                <p:cNvSpPr>
                  <a:spLocks noChangeShapeType="1"/>
                </p:cNvSpPr>
                <p:nvPr/>
              </p:nvSpPr>
              <p:spPr bwMode="auto">
                <a:xfrm>
                  <a:off x="4157" y="1527"/>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54" name="Line 13"/>
                <p:cNvSpPr>
                  <a:spLocks noChangeShapeType="1"/>
                </p:cNvSpPr>
                <p:nvPr/>
              </p:nvSpPr>
              <p:spPr bwMode="auto">
                <a:xfrm>
                  <a:off x="4310" y="1489"/>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55" name="Line 14"/>
                <p:cNvSpPr>
                  <a:spLocks noChangeShapeType="1"/>
                </p:cNvSpPr>
                <p:nvPr/>
              </p:nvSpPr>
              <p:spPr bwMode="auto">
                <a:xfrm>
                  <a:off x="4464" y="1527"/>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56" name="Line 15"/>
                <p:cNvSpPr>
                  <a:spLocks noChangeShapeType="1"/>
                </p:cNvSpPr>
                <p:nvPr/>
              </p:nvSpPr>
              <p:spPr bwMode="auto">
                <a:xfrm>
                  <a:off x="4618" y="1604"/>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57" name="Line 16"/>
                <p:cNvSpPr>
                  <a:spLocks noChangeShapeType="1"/>
                </p:cNvSpPr>
                <p:nvPr/>
              </p:nvSpPr>
              <p:spPr bwMode="auto">
                <a:xfrm>
                  <a:off x="4771" y="1681"/>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58" name="Line 17"/>
                <p:cNvSpPr>
                  <a:spLocks noChangeShapeType="1"/>
                </p:cNvSpPr>
                <p:nvPr/>
              </p:nvSpPr>
              <p:spPr bwMode="auto">
                <a:xfrm>
                  <a:off x="4925" y="1719"/>
                  <a:ext cx="0" cy="2073"/>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59" name="Line 18"/>
                <p:cNvSpPr>
                  <a:spLocks noChangeShapeType="1"/>
                </p:cNvSpPr>
                <p:nvPr/>
              </p:nvSpPr>
              <p:spPr bwMode="auto">
                <a:xfrm>
                  <a:off x="5078" y="1681"/>
                  <a:ext cx="0" cy="211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5336" name="Line 19"/>
              <p:cNvSpPr>
                <a:spLocks noChangeShapeType="1"/>
              </p:cNvSpPr>
              <p:nvPr/>
            </p:nvSpPr>
            <p:spPr bwMode="auto">
              <a:xfrm>
                <a:off x="4003" y="184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37" name="Line 20"/>
              <p:cNvSpPr>
                <a:spLocks noChangeShapeType="1"/>
              </p:cNvSpPr>
              <p:nvPr/>
            </p:nvSpPr>
            <p:spPr bwMode="auto">
              <a:xfrm>
                <a:off x="4003" y="195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38" name="Line 21"/>
              <p:cNvSpPr>
                <a:spLocks noChangeShapeType="1"/>
              </p:cNvSpPr>
              <p:nvPr/>
            </p:nvSpPr>
            <p:spPr bwMode="auto">
              <a:xfrm>
                <a:off x="4003" y="2073"/>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39" name="Line 22"/>
              <p:cNvSpPr>
                <a:spLocks noChangeShapeType="1"/>
              </p:cNvSpPr>
              <p:nvPr/>
            </p:nvSpPr>
            <p:spPr bwMode="auto">
              <a:xfrm>
                <a:off x="4003" y="2188"/>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40" name="Line 23"/>
              <p:cNvSpPr>
                <a:spLocks noChangeShapeType="1"/>
              </p:cNvSpPr>
              <p:nvPr/>
            </p:nvSpPr>
            <p:spPr bwMode="auto">
              <a:xfrm>
                <a:off x="4003" y="230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41" name="Line 24"/>
              <p:cNvSpPr>
                <a:spLocks noChangeShapeType="1"/>
              </p:cNvSpPr>
              <p:nvPr/>
            </p:nvSpPr>
            <p:spPr bwMode="auto">
              <a:xfrm>
                <a:off x="4003" y="2539"/>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42" name="Line 25"/>
              <p:cNvSpPr>
                <a:spLocks noChangeShapeType="1"/>
              </p:cNvSpPr>
              <p:nvPr/>
            </p:nvSpPr>
            <p:spPr bwMode="auto">
              <a:xfrm>
                <a:off x="4003" y="2879"/>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43" name="Line 26"/>
              <p:cNvSpPr>
                <a:spLocks noChangeShapeType="1"/>
              </p:cNvSpPr>
              <p:nvPr/>
            </p:nvSpPr>
            <p:spPr bwMode="auto">
              <a:xfrm>
                <a:off x="4003" y="299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44" name="Line 27"/>
              <p:cNvSpPr>
                <a:spLocks noChangeShapeType="1"/>
              </p:cNvSpPr>
              <p:nvPr/>
            </p:nvSpPr>
            <p:spPr bwMode="auto">
              <a:xfrm>
                <a:off x="4003" y="311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45" name="Line 28"/>
              <p:cNvSpPr>
                <a:spLocks noChangeShapeType="1"/>
              </p:cNvSpPr>
              <p:nvPr/>
            </p:nvSpPr>
            <p:spPr bwMode="auto">
              <a:xfrm>
                <a:off x="4003" y="3225"/>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46" name="Line 29"/>
              <p:cNvSpPr>
                <a:spLocks noChangeShapeType="1"/>
              </p:cNvSpPr>
              <p:nvPr/>
            </p:nvSpPr>
            <p:spPr bwMode="auto">
              <a:xfrm>
                <a:off x="4003" y="334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47" name="Line 30"/>
              <p:cNvSpPr>
                <a:spLocks noChangeShapeType="1"/>
              </p:cNvSpPr>
              <p:nvPr/>
            </p:nvSpPr>
            <p:spPr bwMode="auto">
              <a:xfrm>
                <a:off x="4003" y="3456"/>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48" name="Line 31"/>
              <p:cNvSpPr>
                <a:spLocks noChangeShapeType="1"/>
              </p:cNvSpPr>
              <p:nvPr/>
            </p:nvSpPr>
            <p:spPr bwMode="auto">
              <a:xfrm>
                <a:off x="4003" y="3570"/>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49" name="Line 32"/>
              <p:cNvSpPr>
                <a:spLocks noChangeShapeType="1"/>
              </p:cNvSpPr>
              <p:nvPr/>
            </p:nvSpPr>
            <p:spPr bwMode="auto">
              <a:xfrm>
                <a:off x="4003" y="3792"/>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50" name="Line 33"/>
              <p:cNvSpPr>
                <a:spLocks noChangeShapeType="1"/>
              </p:cNvSpPr>
              <p:nvPr/>
            </p:nvSpPr>
            <p:spPr bwMode="auto">
              <a:xfrm>
                <a:off x="4003" y="3677"/>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51" name="Line 34"/>
              <p:cNvSpPr>
                <a:spLocks noChangeShapeType="1"/>
              </p:cNvSpPr>
              <p:nvPr/>
            </p:nvSpPr>
            <p:spPr bwMode="auto">
              <a:xfrm>
                <a:off x="4003" y="3916"/>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52" name="Rectangle 35"/>
              <p:cNvSpPr>
                <a:spLocks noChangeArrowheads="1"/>
              </p:cNvSpPr>
              <p:nvPr/>
            </p:nvSpPr>
            <p:spPr bwMode="auto">
              <a:xfrm>
                <a:off x="4128" y="2640"/>
                <a:ext cx="1008" cy="192"/>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grpSp>
        <p:sp>
          <p:nvSpPr>
            <p:cNvPr id="55331" name="Line 36"/>
            <p:cNvSpPr>
              <a:spLocks noChangeShapeType="1"/>
            </p:cNvSpPr>
            <p:nvPr/>
          </p:nvSpPr>
          <p:spPr bwMode="auto">
            <a:xfrm>
              <a:off x="4003" y="2414"/>
              <a:ext cx="12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5306" name="Rectangle 37"/>
          <p:cNvSpPr>
            <a:spLocks noChangeArrowheads="1"/>
          </p:cNvSpPr>
          <p:nvPr/>
        </p:nvSpPr>
        <p:spPr bwMode="auto">
          <a:xfrm>
            <a:off x="6354763" y="4752975"/>
            <a:ext cx="1951037" cy="73025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55307" name="Rectangle 38"/>
          <p:cNvSpPr>
            <a:spLocks noChangeArrowheads="1"/>
          </p:cNvSpPr>
          <p:nvPr/>
        </p:nvSpPr>
        <p:spPr bwMode="auto">
          <a:xfrm>
            <a:off x="6354763" y="5486400"/>
            <a:ext cx="1951037" cy="730250"/>
          </a:xfrm>
          <a:prstGeom prst="rect">
            <a:avLst/>
          </a:prstGeom>
          <a:solidFill>
            <a:srgbClr val="FFFF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55308" name="Text Box 39"/>
          <p:cNvSpPr txBox="1">
            <a:spLocks noChangeArrowheads="1"/>
          </p:cNvSpPr>
          <p:nvPr/>
        </p:nvSpPr>
        <p:spPr bwMode="auto">
          <a:xfrm>
            <a:off x="4267200" y="2514600"/>
            <a:ext cx="2079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t>
            </a:r>
            <a:r>
              <a:rPr kumimoji="1" lang="en-US" altLang="zh-CN" sz="1600">
                <a:solidFill>
                  <a:srgbClr val="CC3300"/>
                </a:solidFill>
                <a:ea typeface="宋体" pitchFamily="2" charset="-122"/>
              </a:rPr>
              <a:t>p2</a:t>
            </a:r>
            <a:r>
              <a:rPr kumimoji="1" lang="en-US" altLang="zh-CN" sz="1600" b="0">
                <a:ea typeface="宋体" pitchFamily="2" charset="-122"/>
              </a:rPr>
              <a:t>  0X0066FDE4</a:t>
            </a:r>
          </a:p>
        </p:txBody>
      </p:sp>
      <p:sp>
        <p:nvSpPr>
          <p:cNvPr id="55309" name="Text Box 40"/>
          <p:cNvSpPr txBox="1">
            <a:spLocks noChangeArrowheads="1"/>
          </p:cNvSpPr>
          <p:nvPr/>
        </p:nvSpPr>
        <p:spPr bwMode="auto">
          <a:xfrm>
            <a:off x="4267200" y="3244850"/>
            <a:ext cx="2079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ea typeface="宋体" pitchFamily="2" charset="-122"/>
              </a:rPr>
              <a:t>int  *</a:t>
            </a:r>
            <a:r>
              <a:rPr kumimoji="1" lang="en-US" altLang="zh-CN" sz="1600">
                <a:solidFill>
                  <a:srgbClr val="CC3300"/>
                </a:solidFill>
                <a:ea typeface="宋体" pitchFamily="2" charset="-122"/>
              </a:rPr>
              <a:t>p1</a:t>
            </a:r>
            <a:r>
              <a:rPr kumimoji="1" lang="en-US" altLang="zh-CN" sz="1600" b="0">
                <a:ea typeface="宋体" pitchFamily="2" charset="-122"/>
              </a:rPr>
              <a:t>  0X0066FDE0</a:t>
            </a:r>
          </a:p>
        </p:txBody>
      </p:sp>
      <p:sp>
        <p:nvSpPr>
          <p:cNvPr id="55310" name="Rectangle 41"/>
          <p:cNvSpPr>
            <a:spLocks noChangeArrowheads="1"/>
          </p:cNvSpPr>
          <p:nvPr/>
        </p:nvSpPr>
        <p:spPr bwMode="auto">
          <a:xfrm>
            <a:off x="6354763" y="2554288"/>
            <a:ext cx="1951037" cy="730250"/>
          </a:xfrm>
          <a:prstGeom prst="rect">
            <a:avLst/>
          </a:prstGeom>
          <a:solidFill>
            <a:srgbClr val="FF99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b="0">
              <a:latin typeface="Times New Roman" pitchFamily="18" charset="0"/>
            </a:endParaRPr>
          </a:p>
        </p:txBody>
      </p:sp>
      <p:sp>
        <p:nvSpPr>
          <p:cNvPr id="55311" name="Rectangle 42"/>
          <p:cNvSpPr>
            <a:spLocks noChangeArrowheads="1"/>
          </p:cNvSpPr>
          <p:nvPr/>
        </p:nvSpPr>
        <p:spPr bwMode="auto">
          <a:xfrm>
            <a:off x="6354763" y="3292475"/>
            <a:ext cx="1951037" cy="730250"/>
          </a:xfrm>
          <a:prstGeom prst="rect">
            <a:avLst/>
          </a:prstGeom>
          <a:solidFill>
            <a:srgbClr val="FF9966">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55312" name="Text Box 43"/>
          <p:cNvSpPr txBox="1">
            <a:spLocks noChangeArrowheads="1"/>
          </p:cNvSpPr>
          <p:nvPr/>
        </p:nvSpPr>
        <p:spPr bwMode="auto">
          <a:xfrm>
            <a:off x="6667500" y="3505200"/>
            <a:ext cx="1333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solidFill>
                  <a:srgbClr val="CC3300"/>
                </a:solidFill>
                <a:ea typeface="宋体" pitchFamily="2" charset="-122"/>
              </a:rPr>
              <a:t>0X0066FDF4</a:t>
            </a:r>
          </a:p>
        </p:txBody>
      </p:sp>
      <p:sp>
        <p:nvSpPr>
          <p:cNvPr id="55313" name="Text Box 44"/>
          <p:cNvSpPr txBox="1">
            <a:spLocks noChangeArrowheads="1"/>
          </p:cNvSpPr>
          <p:nvPr/>
        </p:nvSpPr>
        <p:spPr bwMode="auto">
          <a:xfrm>
            <a:off x="6667500" y="2743200"/>
            <a:ext cx="1333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r>
              <a:rPr kumimoji="1" lang="en-US" altLang="zh-CN" sz="1600">
                <a:solidFill>
                  <a:srgbClr val="CC3300"/>
                </a:solidFill>
                <a:ea typeface="宋体" pitchFamily="2" charset="-122"/>
              </a:rPr>
              <a:t>0X0066FDF0</a:t>
            </a:r>
          </a:p>
        </p:txBody>
      </p:sp>
      <p:sp>
        <p:nvSpPr>
          <p:cNvPr id="55314" name="Text Box 45"/>
          <p:cNvSpPr txBox="1">
            <a:spLocks noChangeArrowheads="1"/>
          </p:cNvSpPr>
          <p:nvPr/>
        </p:nvSpPr>
        <p:spPr bwMode="auto">
          <a:xfrm>
            <a:off x="7105650" y="563880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en-US" altLang="zh-CN" sz="2000">
                <a:solidFill>
                  <a:srgbClr val="FF0000"/>
                </a:solidFill>
                <a:ea typeface="宋体" pitchFamily="2" charset="-122"/>
              </a:rPr>
              <a:t>30</a:t>
            </a:r>
          </a:p>
        </p:txBody>
      </p:sp>
      <p:sp>
        <p:nvSpPr>
          <p:cNvPr id="55315" name="Text Box 46"/>
          <p:cNvSpPr txBox="1">
            <a:spLocks noChangeArrowheads="1"/>
          </p:cNvSpPr>
          <p:nvPr/>
        </p:nvSpPr>
        <p:spPr bwMode="auto">
          <a:xfrm>
            <a:off x="4648200" y="5759450"/>
            <a:ext cx="488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zh-CN" altLang="en-US" sz="1600" i="1">
                <a:solidFill>
                  <a:srgbClr val="CC3300"/>
                </a:solidFill>
                <a:ea typeface="宋体" pitchFamily="2" charset="-122"/>
              </a:rPr>
              <a:t>*</a:t>
            </a:r>
            <a:r>
              <a:rPr kumimoji="1" lang="en-US" altLang="zh-CN" sz="1600" i="1">
                <a:solidFill>
                  <a:srgbClr val="CC3300"/>
                </a:solidFill>
                <a:ea typeface="宋体" pitchFamily="2" charset="-122"/>
              </a:rPr>
              <a:t>p1</a:t>
            </a:r>
          </a:p>
        </p:txBody>
      </p:sp>
      <p:sp>
        <p:nvSpPr>
          <p:cNvPr id="55316" name="Text Box 47"/>
          <p:cNvSpPr txBox="1">
            <a:spLocks noChangeArrowheads="1"/>
          </p:cNvSpPr>
          <p:nvPr/>
        </p:nvSpPr>
        <p:spPr bwMode="auto">
          <a:xfrm>
            <a:off x="4648200" y="4997450"/>
            <a:ext cx="488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zh-CN" altLang="en-US" sz="1600" i="1">
                <a:solidFill>
                  <a:srgbClr val="CC3300"/>
                </a:solidFill>
                <a:ea typeface="宋体" pitchFamily="2" charset="-122"/>
              </a:rPr>
              <a:t>*</a:t>
            </a:r>
            <a:r>
              <a:rPr kumimoji="1" lang="en-US" altLang="zh-CN" sz="1600" i="1">
                <a:solidFill>
                  <a:srgbClr val="CC3300"/>
                </a:solidFill>
                <a:ea typeface="宋体" pitchFamily="2" charset="-122"/>
              </a:rPr>
              <a:t>p2</a:t>
            </a:r>
          </a:p>
        </p:txBody>
      </p:sp>
      <p:sp>
        <p:nvSpPr>
          <p:cNvPr id="55317" name="Text Box 48"/>
          <p:cNvSpPr txBox="1">
            <a:spLocks noChangeArrowheads="1"/>
          </p:cNvSpPr>
          <p:nvPr/>
        </p:nvSpPr>
        <p:spPr bwMode="auto">
          <a:xfrm>
            <a:off x="7105650" y="493712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en-US" altLang="zh-CN" sz="2000">
                <a:ea typeface="宋体" pitchFamily="2" charset="-122"/>
              </a:rPr>
              <a:t>20</a:t>
            </a:r>
          </a:p>
        </p:txBody>
      </p:sp>
      <p:sp>
        <p:nvSpPr>
          <p:cNvPr id="53297" name="Rectangle 49"/>
          <p:cNvSpPr>
            <a:spLocks noChangeArrowheads="1"/>
          </p:cNvSpPr>
          <p:nvPr/>
        </p:nvSpPr>
        <p:spPr bwMode="auto">
          <a:xfrm>
            <a:off x="976313" y="3505200"/>
            <a:ext cx="685800" cy="2286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53298" name="Rectangle 50"/>
          <p:cNvSpPr>
            <a:spLocks noChangeArrowheads="1"/>
          </p:cNvSpPr>
          <p:nvPr/>
        </p:nvSpPr>
        <p:spPr bwMode="auto">
          <a:xfrm>
            <a:off x="2576513" y="3429000"/>
            <a:ext cx="914400" cy="381000"/>
          </a:xfrm>
          <a:prstGeom prst="rect">
            <a:avLst/>
          </a:prstGeom>
          <a:solidFill>
            <a:srgbClr val="FFCCFF"/>
          </a:solidFill>
          <a:ln w="9525">
            <a:solidFill>
              <a:schemeClr val="tx1"/>
            </a:solidFill>
            <a:miter lim="800000"/>
            <a:headEnd/>
            <a:tailEnd/>
          </a:ln>
          <a:effectLst>
            <a:outerShdw dist="17961" dir="18900000" algn="ctr" rotWithShape="0">
              <a:schemeClr val="bg2"/>
            </a:outerShdw>
          </a:effectLst>
        </p:spPr>
        <p:txBody>
          <a:bodyPr wrap="none" anchor="ctr"/>
          <a:lstStyle/>
          <a:p>
            <a:pPr algn="ctr" eaLnBrk="0" hangingPunct="0"/>
            <a:endParaRPr lang="zh-CN" altLang="en-US">
              <a:ea typeface="PMingLiU" pitchFamily="18" charset="-120"/>
            </a:endParaRPr>
          </a:p>
        </p:txBody>
      </p:sp>
      <p:sp>
        <p:nvSpPr>
          <p:cNvPr id="53299" name="Line 51"/>
          <p:cNvSpPr>
            <a:spLocks noChangeShapeType="1"/>
          </p:cNvSpPr>
          <p:nvPr/>
        </p:nvSpPr>
        <p:spPr bwMode="auto">
          <a:xfrm>
            <a:off x="1662113" y="3619500"/>
            <a:ext cx="914400" cy="0"/>
          </a:xfrm>
          <a:prstGeom prst="line">
            <a:avLst/>
          </a:prstGeom>
          <a:noFill/>
          <a:ln w="1905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00" name="Rectangle 52"/>
          <p:cNvSpPr>
            <a:spLocks noChangeArrowheads="1"/>
          </p:cNvSpPr>
          <p:nvPr/>
        </p:nvSpPr>
        <p:spPr bwMode="auto">
          <a:xfrm>
            <a:off x="976313" y="4800600"/>
            <a:ext cx="685800" cy="2286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ea typeface="PMingLiU" pitchFamily="18" charset="-120"/>
            </a:endParaRPr>
          </a:p>
        </p:txBody>
      </p:sp>
      <p:sp>
        <p:nvSpPr>
          <p:cNvPr id="53301" name="Rectangle 53"/>
          <p:cNvSpPr>
            <a:spLocks noChangeArrowheads="1"/>
          </p:cNvSpPr>
          <p:nvPr/>
        </p:nvSpPr>
        <p:spPr bwMode="auto">
          <a:xfrm>
            <a:off x="2576513" y="4724400"/>
            <a:ext cx="914400" cy="381000"/>
          </a:xfrm>
          <a:prstGeom prst="rect">
            <a:avLst/>
          </a:prstGeom>
          <a:solidFill>
            <a:srgbClr val="FFCCFF"/>
          </a:solidFill>
          <a:ln w="9525">
            <a:solidFill>
              <a:schemeClr val="tx1"/>
            </a:solidFill>
            <a:miter lim="800000"/>
            <a:headEnd/>
            <a:tailEnd/>
          </a:ln>
          <a:effectLst>
            <a:outerShdw dist="17961" dir="18900000" algn="ctr" rotWithShape="0">
              <a:schemeClr val="bg2"/>
            </a:outerShdw>
          </a:effectLst>
        </p:spPr>
        <p:txBody>
          <a:bodyPr wrap="none" anchor="ctr"/>
          <a:lstStyle/>
          <a:p>
            <a:pPr algn="ctr" eaLnBrk="0" hangingPunct="0"/>
            <a:endParaRPr lang="zh-CN" altLang="en-US">
              <a:ea typeface="PMingLiU" pitchFamily="18" charset="-120"/>
            </a:endParaRPr>
          </a:p>
        </p:txBody>
      </p:sp>
      <p:sp>
        <p:nvSpPr>
          <p:cNvPr id="53302" name="Line 54"/>
          <p:cNvSpPr>
            <a:spLocks noChangeShapeType="1"/>
          </p:cNvSpPr>
          <p:nvPr/>
        </p:nvSpPr>
        <p:spPr bwMode="auto">
          <a:xfrm>
            <a:off x="1662113" y="4914900"/>
            <a:ext cx="914400" cy="0"/>
          </a:xfrm>
          <a:prstGeom prst="line">
            <a:avLst/>
          </a:prstGeom>
          <a:noFill/>
          <a:ln w="1905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03" name="Text Box 55"/>
          <p:cNvSpPr txBox="1">
            <a:spLocks noChangeArrowheads="1"/>
          </p:cNvSpPr>
          <p:nvPr/>
        </p:nvSpPr>
        <p:spPr bwMode="auto">
          <a:xfrm>
            <a:off x="900113" y="3124200"/>
            <a:ext cx="8397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en-US" altLang="zh-CN" sz="1600">
                <a:ea typeface="宋体" pitchFamily="2" charset="-122"/>
              </a:rPr>
              <a:t>int  *</a:t>
            </a:r>
            <a:r>
              <a:rPr kumimoji="1" lang="en-US" altLang="zh-CN" sz="1600">
                <a:solidFill>
                  <a:srgbClr val="CC3300"/>
                </a:solidFill>
                <a:ea typeface="宋体" pitchFamily="2" charset="-122"/>
              </a:rPr>
              <a:t>p1</a:t>
            </a:r>
          </a:p>
        </p:txBody>
      </p:sp>
      <p:sp>
        <p:nvSpPr>
          <p:cNvPr id="53304" name="Text Box 56"/>
          <p:cNvSpPr txBox="1">
            <a:spLocks noChangeArrowheads="1"/>
          </p:cNvSpPr>
          <p:nvPr/>
        </p:nvSpPr>
        <p:spPr bwMode="auto">
          <a:xfrm>
            <a:off x="900113" y="4464050"/>
            <a:ext cx="8397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en-US" altLang="zh-CN" sz="1600">
                <a:ea typeface="宋体" pitchFamily="2" charset="-122"/>
              </a:rPr>
              <a:t>int  *</a:t>
            </a:r>
            <a:r>
              <a:rPr kumimoji="1" lang="en-US" altLang="zh-CN" sz="1600">
                <a:solidFill>
                  <a:srgbClr val="CC3300"/>
                </a:solidFill>
                <a:ea typeface="宋体" pitchFamily="2" charset="-122"/>
              </a:rPr>
              <a:t>p2</a:t>
            </a:r>
          </a:p>
        </p:txBody>
      </p:sp>
      <p:sp>
        <p:nvSpPr>
          <p:cNvPr id="53305" name="Text Box 57"/>
          <p:cNvSpPr txBox="1">
            <a:spLocks noChangeArrowheads="1"/>
          </p:cNvSpPr>
          <p:nvPr/>
        </p:nvSpPr>
        <p:spPr bwMode="auto">
          <a:xfrm>
            <a:off x="2301875" y="3048000"/>
            <a:ext cx="625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en-US" altLang="zh-CN" sz="1600">
                <a:ea typeface="宋体" pitchFamily="2" charset="-122"/>
              </a:rPr>
              <a:t>int  a</a:t>
            </a:r>
            <a:endParaRPr kumimoji="1" lang="en-US" altLang="zh-CN" sz="1600">
              <a:solidFill>
                <a:srgbClr val="CC3300"/>
              </a:solidFill>
              <a:ea typeface="宋体" pitchFamily="2" charset="-122"/>
            </a:endParaRPr>
          </a:p>
        </p:txBody>
      </p:sp>
      <p:sp>
        <p:nvSpPr>
          <p:cNvPr id="53306" name="Text Box 58"/>
          <p:cNvSpPr txBox="1">
            <a:spLocks noChangeArrowheads="1"/>
          </p:cNvSpPr>
          <p:nvPr/>
        </p:nvSpPr>
        <p:spPr bwMode="auto">
          <a:xfrm>
            <a:off x="2266950" y="4419600"/>
            <a:ext cx="6365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en-US" altLang="zh-CN" sz="1600">
                <a:ea typeface="宋体" pitchFamily="2" charset="-122"/>
              </a:rPr>
              <a:t>int  b</a:t>
            </a:r>
            <a:endParaRPr kumimoji="1" lang="en-US" altLang="zh-CN" sz="1600">
              <a:solidFill>
                <a:srgbClr val="CC3300"/>
              </a:solidFill>
              <a:ea typeface="宋体" pitchFamily="2" charset="-122"/>
            </a:endParaRPr>
          </a:p>
        </p:txBody>
      </p:sp>
      <p:sp>
        <p:nvSpPr>
          <p:cNvPr id="53307" name="Text Box 59"/>
          <p:cNvSpPr txBox="1">
            <a:spLocks noChangeArrowheads="1"/>
          </p:cNvSpPr>
          <p:nvPr/>
        </p:nvSpPr>
        <p:spPr bwMode="auto">
          <a:xfrm>
            <a:off x="3081338" y="3048000"/>
            <a:ext cx="5000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zh-CN" altLang="en-US" sz="1600">
                <a:ea typeface="宋体" pitchFamily="2" charset="-122"/>
              </a:rPr>
              <a:t>*</a:t>
            </a:r>
            <a:r>
              <a:rPr kumimoji="1" lang="en-US" altLang="zh-CN" sz="1600">
                <a:ea typeface="宋体" pitchFamily="2" charset="-122"/>
              </a:rPr>
              <a:t>p1</a:t>
            </a:r>
            <a:endParaRPr kumimoji="1" lang="en-US" altLang="zh-CN" sz="1600">
              <a:solidFill>
                <a:srgbClr val="CC3300"/>
              </a:solidFill>
              <a:ea typeface="宋体" pitchFamily="2" charset="-122"/>
            </a:endParaRPr>
          </a:p>
        </p:txBody>
      </p:sp>
      <p:sp>
        <p:nvSpPr>
          <p:cNvPr id="53308" name="Text Box 60"/>
          <p:cNvSpPr txBox="1">
            <a:spLocks noChangeArrowheads="1"/>
          </p:cNvSpPr>
          <p:nvPr/>
        </p:nvSpPr>
        <p:spPr bwMode="auto">
          <a:xfrm>
            <a:off x="3067050" y="4387850"/>
            <a:ext cx="5000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a:r>
              <a:rPr kumimoji="1" lang="zh-CN" altLang="en-US" sz="1600">
                <a:ea typeface="宋体" pitchFamily="2" charset="-122"/>
              </a:rPr>
              <a:t>*</a:t>
            </a:r>
            <a:r>
              <a:rPr kumimoji="1" lang="en-US" altLang="zh-CN" sz="1600">
                <a:ea typeface="宋体" pitchFamily="2" charset="-122"/>
              </a:rPr>
              <a:t>p2</a:t>
            </a:r>
            <a:endParaRPr kumimoji="1" lang="en-US" altLang="zh-CN" sz="1600">
              <a:solidFill>
                <a:srgbClr val="CC3300"/>
              </a:solidFill>
              <a:ea typeface="宋体" pitchFamily="2" charset="-122"/>
            </a:endParaRPr>
          </a:p>
        </p:txBody>
      </p:sp>
      <p:sp>
        <p:nvSpPr>
          <p:cNvPr id="2" name="标题 1"/>
          <p:cNvSpPr>
            <a:spLocks noGrp="1"/>
          </p:cNvSpPr>
          <p:nvPr>
            <p:ph type="title"/>
          </p:nvPr>
        </p:nvSpPr>
        <p:spPr>
          <a:xfrm>
            <a:off x="808038" y="188640"/>
            <a:ext cx="7010400" cy="685800"/>
          </a:xfrm>
        </p:spPr>
        <p:txBody>
          <a:bodyPr/>
          <a:lstStyle/>
          <a:p>
            <a:r>
              <a:rPr kumimoji="1" lang="zh-CN" altLang="en-US" sz="3600" b="1" dirty="0">
                <a:solidFill>
                  <a:srgbClr val="FF0000"/>
                </a:solidFill>
              </a:rPr>
              <a:t>指针变量与间址访问</a:t>
            </a:r>
            <a:endParaRPr lang="zh-CN" altLang="en-US" dirty="0"/>
          </a:p>
        </p:txBody>
      </p:sp>
    </p:spTree>
    <p:extLst>
      <p:ext uri="{BB962C8B-B14F-4D97-AF65-F5344CB8AC3E}">
        <p14:creationId xmlns:p14="http://schemas.microsoft.com/office/powerpoint/2010/main" val="34533984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53305"/>
                                        </p:tgtEl>
                                        <p:attrNameLst>
                                          <p:attrName>style.visibility</p:attrName>
                                        </p:attrNameLst>
                                      </p:cBhvr>
                                      <p:to>
                                        <p:strVal val="visible"/>
                                      </p:to>
                                    </p:set>
                                    <p:animEffect transition="in" filter="blinds(vertical)">
                                      <p:cBhvr>
                                        <p:cTn id="7" dur="500"/>
                                        <p:tgtEl>
                                          <p:spTgt spid="53305"/>
                                        </p:tgtEl>
                                      </p:cBhvr>
                                    </p:animEffect>
                                  </p:childTnLst>
                                </p:cTn>
                              </p:par>
                            </p:childTnLst>
                          </p:cTn>
                        </p:par>
                        <p:par>
                          <p:cTn id="8" fill="hold" nodeType="afterGroup">
                            <p:stCondLst>
                              <p:cond delay="500"/>
                            </p:stCondLst>
                            <p:childTnLst>
                              <p:par>
                                <p:cTn id="9" presetID="3" presetClass="entr" presetSubtype="5" fill="hold" grpId="0" nodeType="afterEffect">
                                  <p:stCondLst>
                                    <p:cond delay="1000"/>
                                  </p:stCondLst>
                                  <p:childTnLst>
                                    <p:set>
                                      <p:cBhvr>
                                        <p:cTn id="10" dur="1" fill="hold">
                                          <p:stCondLst>
                                            <p:cond delay="0"/>
                                          </p:stCondLst>
                                        </p:cTn>
                                        <p:tgtEl>
                                          <p:spTgt spid="53298"/>
                                        </p:tgtEl>
                                        <p:attrNameLst>
                                          <p:attrName>style.visibility</p:attrName>
                                        </p:attrNameLst>
                                      </p:cBhvr>
                                      <p:to>
                                        <p:strVal val="visible"/>
                                      </p:to>
                                    </p:set>
                                    <p:animEffect transition="in" filter="blinds(vertical)">
                                      <p:cBhvr>
                                        <p:cTn id="11" dur="500"/>
                                        <p:tgtEl>
                                          <p:spTgt spid="53298"/>
                                        </p:tgtEl>
                                      </p:cBhvr>
                                    </p:animEffect>
                                  </p:childTnLst>
                                </p:cTn>
                              </p:par>
                            </p:childTnLst>
                          </p:cTn>
                        </p:par>
                        <p:par>
                          <p:cTn id="12" fill="hold" nodeType="afterGroup">
                            <p:stCondLst>
                              <p:cond delay="2000"/>
                            </p:stCondLst>
                            <p:childTnLst>
                              <p:par>
                                <p:cTn id="13" presetID="3" presetClass="entr" presetSubtype="5" fill="hold" grpId="0" nodeType="afterEffect">
                                  <p:stCondLst>
                                    <p:cond delay="1000"/>
                                  </p:stCondLst>
                                  <p:childTnLst>
                                    <p:set>
                                      <p:cBhvr>
                                        <p:cTn id="14" dur="1" fill="hold">
                                          <p:stCondLst>
                                            <p:cond delay="0"/>
                                          </p:stCondLst>
                                        </p:cTn>
                                        <p:tgtEl>
                                          <p:spTgt spid="53306"/>
                                        </p:tgtEl>
                                        <p:attrNameLst>
                                          <p:attrName>style.visibility</p:attrName>
                                        </p:attrNameLst>
                                      </p:cBhvr>
                                      <p:to>
                                        <p:strVal val="visible"/>
                                      </p:to>
                                    </p:set>
                                    <p:animEffect transition="in" filter="blinds(vertical)">
                                      <p:cBhvr>
                                        <p:cTn id="15" dur="500"/>
                                        <p:tgtEl>
                                          <p:spTgt spid="53306"/>
                                        </p:tgtEl>
                                      </p:cBhvr>
                                    </p:animEffect>
                                  </p:childTnLst>
                                </p:cTn>
                              </p:par>
                            </p:childTnLst>
                          </p:cTn>
                        </p:par>
                        <p:par>
                          <p:cTn id="16" fill="hold" nodeType="afterGroup">
                            <p:stCondLst>
                              <p:cond delay="3500"/>
                            </p:stCondLst>
                            <p:childTnLst>
                              <p:par>
                                <p:cTn id="17" presetID="3" presetClass="entr" presetSubtype="5" fill="hold" grpId="0" nodeType="afterEffect">
                                  <p:stCondLst>
                                    <p:cond delay="1000"/>
                                  </p:stCondLst>
                                  <p:childTnLst>
                                    <p:set>
                                      <p:cBhvr>
                                        <p:cTn id="18" dur="1" fill="hold">
                                          <p:stCondLst>
                                            <p:cond delay="0"/>
                                          </p:stCondLst>
                                        </p:cTn>
                                        <p:tgtEl>
                                          <p:spTgt spid="53301"/>
                                        </p:tgtEl>
                                        <p:attrNameLst>
                                          <p:attrName>style.visibility</p:attrName>
                                        </p:attrNameLst>
                                      </p:cBhvr>
                                      <p:to>
                                        <p:strVal val="visible"/>
                                      </p:to>
                                    </p:set>
                                    <p:animEffect transition="in" filter="blinds(vertical)">
                                      <p:cBhvr>
                                        <p:cTn id="19" dur="500"/>
                                        <p:tgtEl>
                                          <p:spTgt spid="53301"/>
                                        </p:tgtEl>
                                      </p:cBhvr>
                                    </p:animEffect>
                                  </p:childTnLst>
                                </p:cTn>
                              </p:par>
                            </p:childTnLst>
                          </p:cTn>
                        </p:par>
                        <p:par>
                          <p:cTn id="20" fill="hold" nodeType="afterGroup">
                            <p:stCondLst>
                              <p:cond delay="5000"/>
                            </p:stCondLst>
                            <p:childTnLst>
                              <p:par>
                                <p:cTn id="21" presetID="3" presetClass="entr" presetSubtype="5" fill="hold" grpId="0" nodeType="afterEffect">
                                  <p:stCondLst>
                                    <p:cond delay="1000"/>
                                  </p:stCondLst>
                                  <p:childTnLst>
                                    <p:set>
                                      <p:cBhvr>
                                        <p:cTn id="22" dur="1" fill="hold">
                                          <p:stCondLst>
                                            <p:cond delay="0"/>
                                          </p:stCondLst>
                                        </p:cTn>
                                        <p:tgtEl>
                                          <p:spTgt spid="53303"/>
                                        </p:tgtEl>
                                        <p:attrNameLst>
                                          <p:attrName>style.visibility</p:attrName>
                                        </p:attrNameLst>
                                      </p:cBhvr>
                                      <p:to>
                                        <p:strVal val="visible"/>
                                      </p:to>
                                    </p:set>
                                    <p:animEffect transition="in" filter="blinds(vertical)">
                                      <p:cBhvr>
                                        <p:cTn id="23" dur="500"/>
                                        <p:tgtEl>
                                          <p:spTgt spid="53303"/>
                                        </p:tgtEl>
                                      </p:cBhvr>
                                    </p:animEffect>
                                  </p:childTnLst>
                                </p:cTn>
                              </p:par>
                            </p:childTnLst>
                          </p:cTn>
                        </p:par>
                        <p:par>
                          <p:cTn id="24" fill="hold" nodeType="afterGroup">
                            <p:stCondLst>
                              <p:cond delay="6500"/>
                            </p:stCondLst>
                            <p:childTnLst>
                              <p:par>
                                <p:cTn id="25" presetID="3" presetClass="entr" presetSubtype="5" fill="hold" grpId="0" nodeType="afterEffect">
                                  <p:stCondLst>
                                    <p:cond delay="1000"/>
                                  </p:stCondLst>
                                  <p:childTnLst>
                                    <p:set>
                                      <p:cBhvr>
                                        <p:cTn id="26" dur="1" fill="hold">
                                          <p:stCondLst>
                                            <p:cond delay="0"/>
                                          </p:stCondLst>
                                        </p:cTn>
                                        <p:tgtEl>
                                          <p:spTgt spid="53297"/>
                                        </p:tgtEl>
                                        <p:attrNameLst>
                                          <p:attrName>style.visibility</p:attrName>
                                        </p:attrNameLst>
                                      </p:cBhvr>
                                      <p:to>
                                        <p:strVal val="visible"/>
                                      </p:to>
                                    </p:set>
                                    <p:animEffect transition="in" filter="blinds(vertical)">
                                      <p:cBhvr>
                                        <p:cTn id="27" dur="500"/>
                                        <p:tgtEl>
                                          <p:spTgt spid="53297"/>
                                        </p:tgtEl>
                                      </p:cBhvr>
                                    </p:animEffect>
                                  </p:childTnLst>
                                </p:cTn>
                              </p:par>
                            </p:childTnLst>
                          </p:cTn>
                        </p:par>
                        <p:par>
                          <p:cTn id="28" fill="hold" nodeType="afterGroup">
                            <p:stCondLst>
                              <p:cond delay="8000"/>
                            </p:stCondLst>
                            <p:childTnLst>
                              <p:par>
                                <p:cTn id="29" presetID="3" presetClass="entr" presetSubtype="5" fill="hold" grpId="0" nodeType="afterEffect">
                                  <p:stCondLst>
                                    <p:cond delay="1000"/>
                                  </p:stCondLst>
                                  <p:childTnLst>
                                    <p:set>
                                      <p:cBhvr>
                                        <p:cTn id="30" dur="1" fill="hold">
                                          <p:stCondLst>
                                            <p:cond delay="0"/>
                                          </p:stCondLst>
                                        </p:cTn>
                                        <p:tgtEl>
                                          <p:spTgt spid="53304"/>
                                        </p:tgtEl>
                                        <p:attrNameLst>
                                          <p:attrName>style.visibility</p:attrName>
                                        </p:attrNameLst>
                                      </p:cBhvr>
                                      <p:to>
                                        <p:strVal val="visible"/>
                                      </p:to>
                                    </p:set>
                                    <p:animEffect transition="in" filter="blinds(vertical)">
                                      <p:cBhvr>
                                        <p:cTn id="31" dur="500"/>
                                        <p:tgtEl>
                                          <p:spTgt spid="53304"/>
                                        </p:tgtEl>
                                      </p:cBhvr>
                                    </p:animEffect>
                                  </p:childTnLst>
                                </p:cTn>
                              </p:par>
                            </p:childTnLst>
                          </p:cTn>
                        </p:par>
                        <p:par>
                          <p:cTn id="32" fill="hold" nodeType="afterGroup">
                            <p:stCondLst>
                              <p:cond delay="9500"/>
                            </p:stCondLst>
                            <p:childTnLst>
                              <p:par>
                                <p:cTn id="33" presetID="3" presetClass="entr" presetSubtype="5" fill="hold" grpId="0" nodeType="afterEffect">
                                  <p:stCondLst>
                                    <p:cond delay="1000"/>
                                  </p:stCondLst>
                                  <p:childTnLst>
                                    <p:set>
                                      <p:cBhvr>
                                        <p:cTn id="34" dur="1" fill="hold">
                                          <p:stCondLst>
                                            <p:cond delay="0"/>
                                          </p:stCondLst>
                                        </p:cTn>
                                        <p:tgtEl>
                                          <p:spTgt spid="53300"/>
                                        </p:tgtEl>
                                        <p:attrNameLst>
                                          <p:attrName>style.visibility</p:attrName>
                                        </p:attrNameLst>
                                      </p:cBhvr>
                                      <p:to>
                                        <p:strVal val="visible"/>
                                      </p:to>
                                    </p:set>
                                    <p:animEffect transition="in" filter="blinds(vertical)">
                                      <p:cBhvr>
                                        <p:cTn id="35" dur="500"/>
                                        <p:tgtEl>
                                          <p:spTgt spid="53300"/>
                                        </p:tgtEl>
                                      </p:cBhvr>
                                    </p:animEffect>
                                  </p:childTnLst>
                                </p:cTn>
                              </p:par>
                            </p:childTnLst>
                          </p:cTn>
                        </p:par>
                        <p:par>
                          <p:cTn id="36" fill="hold" nodeType="afterGroup">
                            <p:stCondLst>
                              <p:cond delay="11000"/>
                            </p:stCondLst>
                            <p:childTnLst>
                              <p:par>
                                <p:cTn id="37" presetID="17" presetClass="entr" presetSubtype="8" fill="hold" grpId="0" nodeType="afterEffect">
                                  <p:stCondLst>
                                    <p:cond delay="1000"/>
                                  </p:stCondLst>
                                  <p:childTnLst>
                                    <p:set>
                                      <p:cBhvr>
                                        <p:cTn id="38" dur="1" fill="hold">
                                          <p:stCondLst>
                                            <p:cond delay="0"/>
                                          </p:stCondLst>
                                        </p:cTn>
                                        <p:tgtEl>
                                          <p:spTgt spid="53299"/>
                                        </p:tgtEl>
                                        <p:attrNameLst>
                                          <p:attrName>style.visibility</p:attrName>
                                        </p:attrNameLst>
                                      </p:cBhvr>
                                      <p:to>
                                        <p:strVal val="visible"/>
                                      </p:to>
                                    </p:set>
                                    <p:anim calcmode="lin" valueType="num">
                                      <p:cBhvr>
                                        <p:cTn id="39" dur="500" fill="hold"/>
                                        <p:tgtEl>
                                          <p:spTgt spid="53299"/>
                                        </p:tgtEl>
                                        <p:attrNameLst>
                                          <p:attrName>ppt_x</p:attrName>
                                        </p:attrNameLst>
                                      </p:cBhvr>
                                      <p:tavLst>
                                        <p:tav tm="0">
                                          <p:val>
                                            <p:strVal val="#ppt_x-#ppt_w/2"/>
                                          </p:val>
                                        </p:tav>
                                        <p:tav tm="100000">
                                          <p:val>
                                            <p:strVal val="#ppt_x"/>
                                          </p:val>
                                        </p:tav>
                                      </p:tavLst>
                                    </p:anim>
                                    <p:anim calcmode="lin" valueType="num">
                                      <p:cBhvr>
                                        <p:cTn id="40" dur="500" fill="hold"/>
                                        <p:tgtEl>
                                          <p:spTgt spid="53299"/>
                                        </p:tgtEl>
                                        <p:attrNameLst>
                                          <p:attrName>ppt_y</p:attrName>
                                        </p:attrNameLst>
                                      </p:cBhvr>
                                      <p:tavLst>
                                        <p:tav tm="0">
                                          <p:val>
                                            <p:strVal val="#ppt_y"/>
                                          </p:val>
                                        </p:tav>
                                        <p:tav tm="100000">
                                          <p:val>
                                            <p:strVal val="#ppt_y"/>
                                          </p:val>
                                        </p:tav>
                                      </p:tavLst>
                                    </p:anim>
                                    <p:anim calcmode="lin" valueType="num">
                                      <p:cBhvr>
                                        <p:cTn id="41" dur="500" fill="hold"/>
                                        <p:tgtEl>
                                          <p:spTgt spid="53299"/>
                                        </p:tgtEl>
                                        <p:attrNameLst>
                                          <p:attrName>ppt_w</p:attrName>
                                        </p:attrNameLst>
                                      </p:cBhvr>
                                      <p:tavLst>
                                        <p:tav tm="0">
                                          <p:val>
                                            <p:fltVal val="0"/>
                                          </p:val>
                                        </p:tav>
                                        <p:tav tm="100000">
                                          <p:val>
                                            <p:strVal val="#ppt_w"/>
                                          </p:val>
                                        </p:tav>
                                      </p:tavLst>
                                    </p:anim>
                                    <p:anim calcmode="lin" valueType="num">
                                      <p:cBhvr>
                                        <p:cTn id="42" dur="500" fill="hold"/>
                                        <p:tgtEl>
                                          <p:spTgt spid="53299"/>
                                        </p:tgtEl>
                                        <p:attrNameLst>
                                          <p:attrName>ppt_h</p:attrName>
                                        </p:attrNameLst>
                                      </p:cBhvr>
                                      <p:tavLst>
                                        <p:tav tm="0">
                                          <p:val>
                                            <p:strVal val="#ppt_h"/>
                                          </p:val>
                                        </p:tav>
                                        <p:tav tm="100000">
                                          <p:val>
                                            <p:strVal val="#ppt_h"/>
                                          </p:val>
                                        </p:tav>
                                      </p:tavLst>
                                    </p:anim>
                                  </p:childTnLst>
                                </p:cTn>
                              </p:par>
                            </p:childTnLst>
                          </p:cTn>
                        </p:par>
                        <p:par>
                          <p:cTn id="43" fill="hold" nodeType="afterGroup">
                            <p:stCondLst>
                              <p:cond delay="12500"/>
                            </p:stCondLst>
                            <p:childTnLst>
                              <p:par>
                                <p:cTn id="44" presetID="17" presetClass="entr" presetSubtype="8" fill="hold" grpId="0" nodeType="afterEffect">
                                  <p:stCondLst>
                                    <p:cond delay="1000"/>
                                  </p:stCondLst>
                                  <p:childTnLst>
                                    <p:set>
                                      <p:cBhvr>
                                        <p:cTn id="45" dur="1" fill="hold">
                                          <p:stCondLst>
                                            <p:cond delay="0"/>
                                          </p:stCondLst>
                                        </p:cTn>
                                        <p:tgtEl>
                                          <p:spTgt spid="53302"/>
                                        </p:tgtEl>
                                        <p:attrNameLst>
                                          <p:attrName>style.visibility</p:attrName>
                                        </p:attrNameLst>
                                      </p:cBhvr>
                                      <p:to>
                                        <p:strVal val="visible"/>
                                      </p:to>
                                    </p:set>
                                    <p:anim calcmode="lin" valueType="num">
                                      <p:cBhvr>
                                        <p:cTn id="46" dur="500" fill="hold"/>
                                        <p:tgtEl>
                                          <p:spTgt spid="53302"/>
                                        </p:tgtEl>
                                        <p:attrNameLst>
                                          <p:attrName>ppt_x</p:attrName>
                                        </p:attrNameLst>
                                      </p:cBhvr>
                                      <p:tavLst>
                                        <p:tav tm="0">
                                          <p:val>
                                            <p:strVal val="#ppt_x-#ppt_w/2"/>
                                          </p:val>
                                        </p:tav>
                                        <p:tav tm="100000">
                                          <p:val>
                                            <p:strVal val="#ppt_x"/>
                                          </p:val>
                                        </p:tav>
                                      </p:tavLst>
                                    </p:anim>
                                    <p:anim calcmode="lin" valueType="num">
                                      <p:cBhvr>
                                        <p:cTn id="47" dur="500" fill="hold"/>
                                        <p:tgtEl>
                                          <p:spTgt spid="53302"/>
                                        </p:tgtEl>
                                        <p:attrNameLst>
                                          <p:attrName>ppt_y</p:attrName>
                                        </p:attrNameLst>
                                      </p:cBhvr>
                                      <p:tavLst>
                                        <p:tav tm="0">
                                          <p:val>
                                            <p:strVal val="#ppt_y"/>
                                          </p:val>
                                        </p:tav>
                                        <p:tav tm="100000">
                                          <p:val>
                                            <p:strVal val="#ppt_y"/>
                                          </p:val>
                                        </p:tav>
                                      </p:tavLst>
                                    </p:anim>
                                    <p:anim calcmode="lin" valueType="num">
                                      <p:cBhvr>
                                        <p:cTn id="48" dur="500" fill="hold"/>
                                        <p:tgtEl>
                                          <p:spTgt spid="53302"/>
                                        </p:tgtEl>
                                        <p:attrNameLst>
                                          <p:attrName>ppt_w</p:attrName>
                                        </p:attrNameLst>
                                      </p:cBhvr>
                                      <p:tavLst>
                                        <p:tav tm="0">
                                          <p:val>
                                            <p:fltVal val="0"/>
                                          </p:val>
                                        </p:tav>
                                        <p:tav tm="100000">
                                          <p:val>
                                            <p:strVal val="#ppt_w"/>
                                          </p:val>
                                        </p:tav>
                                      </p:tavLst>
                                    </p:anim>
                                    <p:anim calcmode="lin" valueType="num">
                                      <p:cBhvr>
                                        <p:cTn id="49" dur="500" fill="hold"/>
                                        <p:tgtEl>
                                          <p:spTgt spid="53302"/>
                                        </p:tgtEl>
                                        <p:attrNameLst>
                                          <p:attrName>ppt_h</p:attrName>
                                        </p:attrNameLst>
                                      </p:cBhvr>
                                      <p:tavLst>
                                        <p:tav tm="0">
                                          <p:val>
                                            <p:strVal val="#ppt_h"/>
                                          </p:val>
                                        </p:tav>
                                        <p:tav tm="100000">
                                          <p:val>
                                            <p:strVal val="#ppt_h"/>
                                          </p:val>
                                        </p:tav>
                                      </p:tavLst>
                                    </p:anim>
                                  </p:childTnLst>
                                </p:cTn>
                              </p:par>
                            </p:childTnLst>
                          </p:cTn>
                        </p:par>
                        <p:par>
                          <p:cTn id="50" fill="hold" nodeType="afterGroup">
                            <p:stCondLst>
                              <p:cond delay="14000"/>
                            </p:stCondLst>
                            <p:childTnLst>
                              <p:par>
                                <p:cTn id="51" presetID="3" presetClass="entr" presetSubtype="5" fill="hold" grpId="0" nodeType="afterEffect">
                                  <p:stCondLst>
                                    <p:cond delay="1000"/>
                                  </p:stCondLst>
                                  <p:childTnLst>
                                    <p:set>
                                      <p:cBhvr>
                                        <p:cTn id="52" dur="1" fill="hold">
                                          <p:stCondLst>
                                            <p:cond delay="0"/>
                                          </p:stCondLst>
                                        </p:cTn>
                                        <p:tgtEl>
                                          <p:spTgt spid="53307"/>
                                        </p:tgtEl>
                                        <p:attrNameLst>
                                          <p:attrName>style.visibility</p:attrName>
                                        </p:attrNameLst>
                                      </p:cBhvr>
                                      <p:to>
                                        <p:strVal val="visible"/>
                                      </p:to>
                                    </p:set>
                                    <p:animEffect transition="in" filter="blinds(vertical)">
                                      <p:cBhvr>
                                        <p:cTn id="53" dur="500"/>
                                        <p:tgtEl>
                                          <p:spTgt spid="53307"/>
                                        </p:tgtEl>
                                      </p:cBhvr>
                                    </p:animEffect>
                                  </p:childTnLst>
                                </p:cTn>
                              </p:par>
                            </p:childTnLst>
                          </p:cTn>
                        </p:par>
                        <p:par>
                          <p:cTn id="54" fill="hold" nodeType="afterGroup">
                            <p:stCondLst>
                              <p:cond delay="15500"/>
                            </p:stCondLst>
                            <p:childTnLst>
                              <p:par>
                                <p:cTn id="55" presetID="3" presetClass="entr" presetSubtype="5" fill="hold" grpId="0" nodeType="afterEffect">
                                  <p:stCondLst>
                                    <p:cond delay="1000"/>
                                  </p:stCondLst>
                                  <p:childTnLst>
                                    <p:set>
                                      <p:cBhvr>
                                        <p:cTn id="56" dur="1" fill="hold">
                                          <p:stCondLst>
                                            <p:cond delay="0"/>
                                          </p:stCondLst>
                                        </p:cTn>
                                        <p:tgtEl>
                                          <p:spTgt spid="53308"/>
                                        </p:tgtEl>
                                        <p:attrNameLst>
                                          <p:attrName>style.visibility</p:attrName>
                                        </p:attrNameLst>
                                      </p:cBhvr>
                                      <p:to>
                                        <p:strVal val="visible"/>
                                      </p:to>
                                    </p:set>
                                    <p:animEffect transition="in" filter="blinds(vertical)">
                                      <p:cBhvr>
                                        <p:cTn id="57" dur="500"/>
                                        <p:tgtEl>
                                          <p:spTgt spid="53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97" grpId="0" animBg="1"/>
      <p:bldP spid="53298" grpId="0" animBg="1"/>
      <p:bldP spid="53299" grpId="0" animBg="1"/>
      <p:bldP spid="53300" grpId="0" animBg="1"/>
      <p:bldP spid="53301" grpId="0" animBg="1"/>
      <p:bldP spid="53302" grpId="0" animBg="1"/>
      <p:bldP spid="53303" grpId="0" autoUpdateAnimBg="0"/>
      <p:bldP spid="53304" grpId="0" autoUpdateAnimBg="0"/>
      <p:bldP spid="53305" grpId="0" autoUpdateAnimBg="0"/>
      <p:bldP spid="53306" grpId="0" autoUpdateAnimBg="0"/>
      <p:bldP spid="53307" grpId="0" autoUpdateAnimBg="0"/>
      <p:bldP spid="53308"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5D1D1DBA-3655-4B3D-A741-813F85659617}" type="datetime1">
              <a:rPr lang="zh-TW" altLang="en-US"/>
              <a:pPr>
                <a:defRPr/>
              </a:pPr>
              <a:t>2016/11/10</a:t>
            </a:fld>
            <a:endParaRPr lang="en-US" altLang="zh-TW"/>
          </a:p>
        </p:txBody>
      </p:sp>
      <p:sp>
        <p:nvSpPr>
          <p:cNvPr id="7" name="页脚占位符 4"/>
          <p:cNvSpPr>
            <a:spLocks noGrp="1"/>
          </p:cNvSpPr>
          <p:nvPr>
            <p:ph type="ftr" sz="quarter" idx="11"/>
          </p:nvPr>
        </p:nvSpPr>
        <p:spPr/>
        <p:txBody>
          <a:bodyPr/>
          <a:lstStyle/>
          <a:p>
            <a:pPr>
              <a:defRPr/>
            </a:pPr>
            <a:r>
              <a:rPr lang="zh-CN" altLang="en-US"/>
              <a:t>计算机基础教研室</a:t>
            </a:r>
            <a:endParaRPr lang="en-US" altLang="zh-CN"/>
          </a:p>
        </p:txBody>
      </p:sp>
      <p:sp>
        <p:nvSpPr>
          <p:cNvPr id="8" name="灯片编号占位符 5"/>
          <p:cNvSpPr>
            <a:spLocks noGrp="1"/>
          </p:cNvSpPr>
          <p:nvPr>
            <p:ph type="sldNum" sz="quarter" idx="12"/>
          </p:nvPr>
        </p:nvSpPr>
        <p:spPr/>
        <p:txBody>
          <a:bodyPr/>
          <a:lstStyle/>
          <a:p>
            <a:pPr>
              <a:defRPr/>
            </a:pPr>
            <a:fld id="{2C622AB1-8294-410D-B3CD-A1EFFFD6300A}" type="slidenum">
              <a:rPr lang="zh-TW" altLang="en-US"/>
              <a:pPr>
                <a:defRPr/>
              </a:pPr>
              <a:t>54</a:t>
            </a:fld>
            <a:endParaRPr lang="en-US" altLang="zh-TW"/>
          </a:p>
        </p:txBody>
      </p:sp>
      <p:sp>
        <p:nvSpPr>
          <p:cNvPr id="194563" name="Rectangle 3"/>
          <p:cNvSpPr>
            <a:spLocks noGrp="1" noChangeArrowheads="1"/>
          </p:cNvSpPr>
          <p:nvPr>
            <p:ph type="body" idx="1"/>
          </p:nvPr>
        </p:nvSpPr>
        <p:spPr>
          <a:xfrm>
            <a:off x="468313" y="1557338"/>
            <a:ext cx="8229600" cy="4525962"/>
          </a:xfrm>
        </p:spPr>
        <p:txBody>
          <a:bodyPr/>
          <a:lstStyle/>
          <a:p>
            <a:pPr eaLnBrk="1" hangingPunct="1">
              <a:buFont typeface="Wingdings" pitchFamily="2" charset="2"/>
              <a:buNone/>
            </a:pPr>
            <a:r>
              <a:rPr lang="en-US" altLang="zh-CN" sz="4000" dirty="0" smtClean="0">
                <a:solidFill>
                  <a:srgbClr val="0000FF"/>
                </a:solidFill>
              </a:rPr>
              <a:t>&amp; </a:t>
            </a:r>
            <a:r>
              <a:rPr lang="zh-CN" altLang="en-US" b="1" dirty="0" smtClean="0">
                <a:solidFill>
                  <a:schemeClr val="tx2"/>
                </a:solidFill>
              </a:rPr>
              <a:t>取地址运算符  作用于内存中一个可寻址的数据（如变量，对象和数组元素等），操作结果是获得该数据的地址。</a:t>
            </a:r>
          </a:p>
          <a:p>
            <a:pPr eaLnBrk="1" hangingPunct="1">
              <a:buFontTx/>
              <a:buNone/>
            </a:pPr>
            <a:r>
              <a:rPr lang="zh-CN" altLang="en-US" sz="4400" b="1" dirty="0" smtClean="0">
                <a:solidFill>
                  <a:schemeClr val="tx2"/>
                </a:solidFill>
              </a:rPr>
              <a:t>* </a:t>
            </a:r>
            <a:r>
              <a:rPr lang="zh-CN" altLang="en-US" b="1" dirty="0" smtClean="0">
                <a:solidFill>
                  <a:schemeClr val="tx2"/>
                </a:solidFill>
              </a:rPr>
              <a:t>间接运算符  作用于一个指针变量，访问该指针所指向的内存变量</a:t>
            </a:r>
            <a:br>
              <a:rPr lang="zh-CN" altLang="en-US" b="1" dirty="0" smtClean="0">
                <a:solidFill>
                  <a:schemeClr val="tx2"/>
                </a:solidFill>
              </a:rPr>
            </a:br>
            <a:endParaRPr lang="zh-CN" altLang="en-US" b="1" dirty="0" smtClean="0">
              <a:solidFill>
                <a:schemeClr val="tx2"/>
              </a:solidFill>
            </a:endParaRPr>
          </a:p>
          <a:p>
            <a:pPr eaLnBrk="1" hangingPunct="1">
              <a:buFontTx/>
              <a:buNone/>
            </a:pPr>
            <a:r>
              <a:rPr lang="zh-CN" altLang="en-US" dirty="0" smtClean="0">
                <a:solidFill>
                  <a:srgbClr val="0000FF"/>
                </a:solidFill>
              </a:rPr>
              <a:t>（</a:t>
            </a:r>
            <a:r>
              <a:rPr lang="zh-CN" altLang="en-US" b="1" dirty="0" smtClean="0">
                <a:solidFill>
                  <a:srgbClr val="0000FF"/>
                </a:solidFill>
              </a:rPr>
              <a:t>注意*的另一个作用。</a:t>
            </a:r>
            <a:r>
              <a:rPr lang="zh-CN" altLang="en-US" dirty="0" smtClean="0">
                <a:solidFill>
                  <a:srgbClr val="0000FF"/>
                </a:solidFill>
              </a:rPr>
              <a:t>）</a:t>
            </a:r>
          </a:p>
        </p:txBody>
      </p:sp>
      <p:sp>
        <p:nvSpPr>
          <p:cNvPr id="194565" name="AutoShape 5"/>
          <p:cNvSpPr>
            <a:spLocks noChangeArrowheads="1"/>
          </p:cNvSpPr>
          <p:nvPr/>
        </p:nvSpPr>
        <p:spPr bwMode="auto">
          <a:xfrm>
            <a:off x="4794236" y="4354691"/>
            <a:ext cx="4521228" cy="1175980"/>
          </a:xfrm>
          <a:prstGeom prst="irregularSeal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2800" dirty="0" err="1">
                <a:solidFill>
                  <a:schemeClr val="bg1"/>
                </a:solidFill>
                <a:ea typeface="PMingLiU" pitchFamily="18" charset="-120"/>
              </a:rPr>
              <a:t>int</a:t>
            </a:r>
            <a:r>
              <a:rPr lang="en-US" altLang="zh-CN" sz="2800" dirty="0">
                <a:solidFill>
                  <a:schemeClr val="bg1"/>
                </a:solidFill>
                <a:ea typeface="PMingLiU" pitchFamily="18" charset="-120"/>
              </a:rPr>
              <a:t> *p=&amp;20;</a:t>
            </a:r>
          </a:p>
        </p:txBody>
      </p:sp>
      <p:sp>
        <p:nvSpPr>
          <p:cNvPr id="194566" name="Text Box 6"/>
          <p:cNvSpPr txBox="1">
            <a:spLocks noChangeArrowheads="1"/>
          </p:cNvSpPr>
          <p:nvPr/>
        </p:nvSpPr>
        <p:spPr bwMode="auto">
          <a:xfrm>
            <a:off x="7452320" y="4354691"/>
            <a:ext cx="2089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imes New Roman" pitchFamily="18" charset="0"/>
                <a:ea typeface="幼圆" pitchFamily="49" charset="-122"/>
              </a:defRPr>
            </a:lvl1pPr>
            <a:lvl2pPr>
              <a:defRPr sz="2400" b="1">
                <a:solidFill>
                  <a:schemeClr val="tx1"/>
                </a:solidFill>
                <a:latin typeface="Times New Roman" pitchFamily="18" charset="0"/>
                <a:ea typeface="幼圆" pitchFamily="49" charset="-122"/>
              </a:defRPr>
            </a:lvl2pPr>
            <a:lvl3pPr>
              <a:defRPr sz="2000" b="1">
                <a:solidFill>
                  <a:schemeClr val="tx1"/>
                </a:solidFill>
                <a:latin typeface="Times New Roman" pitchFamily="18" charset="0"/>
                <a:ea typeface="幼圆" pitchFamily="49" charset="-122"/>
              </a:defRPr>
            </a:lvl3pPr>
            <a:lvl4pPr>
              <a:defRPr b="1">
                <a:solidFill>
                  <a:schemeClr val="tx1"/>
                </a:solidFill>
                <a:latin typeface="Times New Roman" pitchFamily="18" charset="0"/>
                <a:ea typeface="幼圆" pitchFamily="49" charset="-122"/>
              </a:defRPr>
            </a:lvl4pPr>
            <a:lvl5pPr>
              <a:defRPr b="1">
                <a:solidFill>
                  <a:schemeClr val="tx1"/>
                </a:solidFill>
                <a:latin typeface="Times New Roman" pitchFamily="18" charset="0"/>
                <a:ea typeface="幼圆" pitchFamily="49" charset="-122"/>
              </a:defRPr>
            </a:lvl5pPr>
            <a:lvl6pPr eaLnBrk="0" hangingPunct="0">
              <a:defRPr b="1">
                <a:solidFill>
                  <a:schemeClr val="tx1"/>
                </a:solidFill>
                <a:latin typeface="Times New Roman" pitchFamily="18" charset="0"/>
                <a:ea typeface="幼圆" pitchFamily="49" charset="-122"/>
              </a:defRPr>
            </a:lvl6pPr>
            <a:lvl7pPr eaLnBrk="0" hangingPunct="0">
              <a:defRPr b="1">
                <a:solidFill>
                  <a:schemeClr val="tx1"/>
                </a:solidFill>
                <a:latin typeface="Times New Roman" pitchFamily="18" charset="0"/>
                <a:ea typeface="幼圆" pitchFamily="49" charset="-122"/>
              </a:defRPr>
            </a:lvl7pPr>
            <a:lvl8pPr eaLnBrk="0" hangingPunct="0">
              <a:defRPr b="1">
                <a:solidFill>
                  <a:schemeClr val="tx1"/>
                </a:solidFill>
                <a:latin typeface="Times New Roman" pitchFamily="18" charset="0"/>
                <a:ea typeface="幼圆" pitchFamily="49" charset="-122"/>
              </a:defRPr>
            </a:lvl8pPr>
            <a:lvl9pPr eaLnBrk="0" hangingPunct="0">
              <a:defRPr b="1">
                <a:solidFill>
                  <a:schemeClr val="tx1"/>
                </a:solidFill>
                <a:latin typeface="Times New Roman" pitchFamily="18" charset="0"/>
                <a:ea typeface="幼圆" pitchFamily="49" charset="-122"/>
              </a:defRPr>
            </a:lvl9pPr>
          </a:lstStyle>
          <a:p>
            <a:pPr algn="ctr" eaLnBrk="0" hangingPunct="0">
              <a:spcBef>
                <a:spcPct val="50000"/>
              </a:spcBef>
            </a:pPr>
            <a:r>
              <a:rPr lang="zh-CN" altLang="en-US" sz="3200" dirty="0">
                <a:solidFill>
                  <a:srgbClr val="FF0000"/>
                </a:solidFill>
                <a:latin typeface="Arial" pitchFamily="34" charset="0"/>
                <a:ea typeface="PMingLiU" pitchFamily="18" charset="-120"/>
              </a:rPr>
              <a:t>错误！</a:t>
            </a:r>
          </a:p>
        </p:txBody>
      </p:sp>
      <p:sp>
        <p:nvSpPr>
          <p:cNvPr id="2" name="标题 1"/>
          <p:cNvSpPr>
            <a:spLocks noGrp="1"/>
          </p:cNvSpPr>
          <p:nvPr>
            <p:ph type="title"/>
          </p:nvPr>
        </p:nvSpPr>
        <p:spPr/>
        <p:txBody>
          <a:bodyPr/>
          <a:lstStyle/>
          <a:p>
            <a:r>
              <a:rPr kumimoji="1" lang="zh-CN" altLang="en-US" sz="3600" b="1" dirty="0">
                <a:solidFill>
                  <a:srgbClr val="FF0000"/>
                </a:solidFill>
              </a:rPr>
              <a:t>指针变量与间址访问</a:t>
            </a:r>
            <a:endParaRPr lang="zh-CN" altLang="en-US" dirty="0"/>
          </a:p>
        </p:txBody>
      </p:sp>
    </p:spTree>
    <p:extLst>
      <p:ext uri="{BB962C8B-B14F-4D97-AF65-F5344CB8AC3E}">
        <p14:creationId xmlns:p14="http://schemas.microsoft.com/office/powerpoint/2010/main" val="6452792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anim calcmode="lin" valueType="num">
                                      <p:cBhvr additive="base">
                                        <p:cTn id="7" dur="500" fill="hold"/>
                                        <p:tgtEl>
                                          <p:spTgt spid="1945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565"/>
                                        </p:tgtEl>
                                        <p:attrNameLst>
                                          <p:attrName>style.visibility</p:attrName>
                                        </p:attrNameLst>
                                      </p:cBhvr>
                                      <p:to>
                                        <p:strVal val="visible"/>
                                      </p:to>
                                    </p:set>
                                    <p:anim calcmode="lin" valueType="num">
                                      <p:cBhvr additive="base">
                                        <p:cTn id="13" dur="500" fill="hold"/>
                                        <p:tgtEl>
                                          <p:spTgt spid="194565"/>
                                        </p:tgtEl>
                                        <p:attrNameLst>
                                          <p:attrName>ppt_x</p:attrName>
                                        </p:attrNameLst>
                                      </p:cBhvr>
                                      <p:tavLst>
                                        <p:tav tm="0">
                                          <p:val>
                                            <p:strVal val="#ppt_x"/>
                                          </p:val>
                                        </p:tav>
                                        <p:tav tm="100000">
                                          <p:val>
                                            <p:strVal val="#ppt_x"/>
                                          </p:val>
                                        </p:tav>
                                      </p:tavLst>
                                    </p:anim>
                                    <p:anim calcmode="lin" valueType="num">
                                      <p:cBhvr additive="base">
                                        <p:cTn id="14" dur="500" fill="hold"/>
                                        <p:tgtEl>
                                          <p:spTgt spid="19456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94566"/>
                                        </p:tgtEl>
                                        <p:attrNameLst>
                                          <p:attrName>style.visibility</p:attrName>
                                        </p:attrNameLst>
                                      </p:cBhvr>
                                      <p:to>
                                        <p:strVal val="visible"/>
                                      </p:to>
                                    </p:set>
                                    <p:animEffect transition="in" filter="box(in)">
                                      <p:cBhvr>
                                        <p:cTn id="19" dur="500"/>
                                        <p:tgtEl>
                                          <p:spTgt spid="19456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194563">
                                            <p:txEl>
                                              <p:pRg st="1" end="1"/>
                                            </p:txEl>
                                          </p:spTgt>
                                        </p:tgtEl>
                                        <p:attrNameLst>
                                          <p:attrName>style.visibility</p:attrName>
                                        </p:attrNameLst>
                                      </p:cBhvr>
                                      <p:to>
                                        <p:strVal val="visible"/>
                                      </p:to>
                                    </p:set>
                                    <p:anim calcmode="lin" valueType="num">
                                      <p:cBhvr additive="base">
                                        <p:cTn id="24" dur="500" fill="hold"/>
                                        <p:tgtEl>
                                          <p:spTgt spid="194563">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945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94563">
                                            <p:txEl>
                                              <p:pRg st="2" end="2"/>
                                            </p:txEl>
                                          </p:spTgt>
                                        </p:tgtEl>
                                        <p:attrNameLst>
                                          <p:attrName>style.visibility</p:attrName>
                                        </p:attrNameLst>
                                      </p:cBhvr>
                                      <p:to>
                                        <p:strVal val="visible"/>
                                      </p:to>
                                    </p:set>
                                    <p:anim calcmode="lin" valueType="num">
                                      <p:cBhvr additive="base">
                                        <p:cTn id="30" dur="500" fill="hold"/>
                                        <p:tgtEl>
                                          <p:spTgt spid="194563">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9456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5" grpId="0" animBg="1"/>
      <p:bldP spid="19456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116632"/>
            <a:ext cx="7010400" cy="685800"/>
          </a:xfrm>
        </p:spPr>
        <p:txBody>
          <a:bodyPr/>
          <a:lstStyle/>
          <a:p>
            <a:r>
              <a:rPr lang="zh-CN" altLang="zh-CN" b="1" dirty="0">
                <a:solidFill>
                  <a:srgbClr val="FF0000"/>
                </a:solidFill>
              </a:rPr>
              <a:t>指针</a:t>
            </a:r>
            <a:r>
              <a:rPr lang="zh-CN" altLang="zh-CN" b="1" dirty="0" smtClean="0">
                <a:solidFill>
                  <a:srgbClr val="FF0000"/>
                </a:solidFill>
              </a:rPr>
              <a:t>变量</a:t>
            </a:r>
            <a:r>
              <a:rPr lang="zh-CN" altLang="en-US" b="1" dirty="0">
                <a:solidFill>
                  <a:srgbClr val="FF0000"/>
                </a:solidFill>
              </a:rPr>
              <a:t>的</a:t>
            </a:r>
            <a:r>
              <a:rPr lang="zh-CN" altLang="zh-CN" b="1" dirty="0" smtClean="0">
                <a:solidFill>
                  <a:srgbClr val="FF0000"/>
                </a:solidFill>
              </a:rPr>
              <a:t>算术运算</a:t>
            </a:r>
            <a:endParaRPr lang="zh-CN" altLang="en-US" b="1" dirty="0">
              <a:solidFill>
                <a:srgbClr val="FF0000"/>
              </a:solidFill>
            </a:endParaRPr>
          </a:p>
        </p:txBody>
      </p:sp>
      <p:sp>
        <p:nvSpPr>
          <p:cNvPr id="3" name="内容占位符 2"/>
          <p:cNvSpPr>
            <a:spLocks noGrp="1"/>
          </p:cNvSpPr>
          <p:nvPr>
            <p:ph idx="1"/>
          </p:nvPr>
        </p:nvSpPr>
        <p:spPr>
          <a:xfrm>
            <a:off x="323528" y="1268760"/>
            <a:ext cx="8424936" cy="4602163"/>
          </a:xfrm>
        </p:spPr>
        <p:txBody>
          <a:bodyPr/>
          <a:lstStyle/>
          <a:p>
            <a:r>
              <a:rPr lang="zh-CN" altLang="zh-CN" dirty="0"/>
              <a:t>指针</a:t>
            </a:r>
            <a:r>
              <a:rPr lang="zh-CN" altLang="zh-CN" dirty="0" smtClean="0"/>
              <a:t>可和</a:t>
            </a:r>
            <a:r>
              <a:rPr lang="zh-CN" altLang="zh-CN" dirty="0"/>
              <a:t>整数进行加减运算，</a:t>
            </a:r>
            <a:r>
              <a:rPr lang="zh-CN" altLang="zh-CN" dirty="0" smtClean="0">
                <a:solidFill>
                  <a:srgbClr val="FF0000"/>
                </a:solidFill>
              </a:rPr>
              <a:t>但</a:t>
            </a:r>
            <a:r>
              <a:rPr lang="zh-CN" altLang="en-US" dirty="0" smtClean="0">
                <a:solidFill>
                  <a:srgbClr val="FF0000"/>
                </a:solidFill>
              </a:rPr>
              <a:t>需注意其</a:t>
            </a:r>
            <a:r>
              <a:rPr lang="zh-CN" altLang="zh-CN" dirty="0" smtClean="0">
                <a:solidFill>
                  <a:srgbClr val="FF0000"/>
                </a:solidFill>
              </a:rPr>
              <a:t>特殊</a:t>
            </a:r>
            <a:r>
              <a:rPr lang="zh-CN" altLang="en-US" dirty="0" smtClean="0">
                <a:solidFill>
                  <a:srgbClr val="FF0000"/>
                </a:solidFill>
              </a:rPr>
              <a:t>性</a:t>
            </a:r>
            <a:r>
              <a:rPr lang="zh-CN" altLang="zh-CN" dirty="0" smtClean="0"/>
              <a:t>。</a:t>
            </a:r>
            <a:endParaRPr lang="en-US" altLang="zh-CN" dirty="0" smtClean="0"/>
          </a:p>
          <a:p>
            <a:pPr marL="0" indent="0">
              <a:buNone/>
            </a:pP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929698"/>
            <a:ext cx="2999183" cy="4019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542408" y="4797152"/>
            <a:ext cx="4032448" cy="1569660"/>
          </a:xfrm>
          <a:prstGeom prst="rect">
            <a:avLst/>
          </a:prstGeom>
          <a:noFill/>
          <a:ln w="28575">
            <a:solidFill>
              <a:srgbClr val="FF0000"/>
            </a:solidFill>
          </a:ln>
        </p:spPr>
        <p:txBody>
          <a:bodyPr wrap="square" rtlCol="0">
            <a:spAutoFit/>
          </a:bodyPr>
          <a:lstStyle/>
          <a:p>
            <a:r>
              <a:rPr lang="en-US" altLang="zh-CN" sz="2400" dirty="0" smtClean="0">
                <a:solidFill>
                  <a:srgbClr val="FF0000"/>
                </a:solidFill>
              </a:rPr>
              <a:t>pa++ </a:t>
            </a:r>
            <a:r>
              <a:rPr lang="zh-CN" altLang="zh-CN" sz="2400" dirty="0" smtClean="0"/>
              <a:t>表示指针当前所指位置下</a:t>
            </a:r>
            <a:r>
              <a:rPr lang="zh-CN" altLang="zh-CN" sz="2400" dirty="0"/>
              <a:t>一</a:t>
            </a:r>
            <a:r>
              <a:rPr lang="zh-CN" altLang="zh-CN" sz="2400" dirty="0" smtClean="0"/>
              <a:t>个</a:t>
            </a:r>
            <a:r>
              <a:rPr lang="zh-CN" altLang="zh-CN" sz="2400" dirty="0"/>
              <a:t>数据的地址。</a:t>
            </a:r>
            <a:endParaRPr lang="en-US" altLang="zh-CN" sz="2400" dirty="0"/>
          </a:p>
          <a:p>
            <a:r>
              <a:rPr lang="en-US" altLang="zh-CN" sz="2400" dirty="0" smtClean="0">
                <a:solidFill>
                  <a:srgbClr val="FF0000"/>
                </a:solidFill>
              </a:rPr>
              <a:t>pa—</a:t>
            </a:r>
            <a:r>
              <a:rPr lang="en-US" altLang="zh-CN" sz="2400" dirty="0">
                <a:solidFill>
                  <a:srgbClr val="FF0000"/>
                </a:solidFill>
              </a:rPr>
              <a:t> </a:t>
            </a:r>
            <a:r>
              <a:rPr lang="zh-CN" altLang="zh-CN" sz="2400" dirty="0" smtClean="0"/>
              <a:t>表示</a:t>
            </a:r>
            <a:r>
              <a:rPr lang="zh-CN" altLang="zh-CN" sz="2400" dirty="0"/>
              <a:t>指针当前所指</a:t>
            </a:r>
            <a:r>
              <a:rPr lang="zh-CN" altLang="zh-CN" sz="2400" dirty="0" smtClean="0"/>
              <a:t>位置前</a:t>
            </a:r>
            <a:r>
              <a:rPr lang="zh-CN" altLang="zh-CN" sz="2400" dirty="0"/>
              <a:t>一个数据的地址</a:t>
            </a:r>
            <a:r>
              <a:rPr lang="zh-CN" altLang="zh-CN" sz="2400" dirty="0" smtClean="0"/>
              <a:t>。</a:t>
            </a:r>
            <a:endParaRPr lang="zh-CN" altLang="en-US" sz="2400" b="1" dirty="0">
              <a:solidFill>
                <a:schemeClr val="tx2">
                  <a:lumMod val="60000"/>
                  <a:lumOff val="40000"/>
                </a:schemeClr>
              </a:solidFill>
            </a:endParaRPr>
          </a:p>
        </p:txBody>
      </p:sp>
      <p:sp>
        <p:nvSpPr>
          <p:cNvPr id="6" name="右箭头 5"/>
          <p:cNvSpPr/>
          <p:nvPr/>
        </p:nvSpPr>
        <p:spPr>
          <a:xfrm>
            <a:off x="3301290" y="3932547"/>
            <a:ext cx="122413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4572000" y="3661064"/>
            <a:ext cx="4032448" cy="830997"/>
          </a:xfrm>
          <a:prstGeom prst="rect">
            <a:avLst/>
          </a:prstGeom>
          <a:noFill/>
          <a:ln w="28575">
            <a:solidFill>
              <a:srgbClr val="FF0000"/>
            </a:solidFill>
          </a:ln>
        </p:spPr>
        <p:txBody>
          <a:bodyPr wrap="square" rtlCol="0">
            <a:spAutoFit/>
          </a:bodyPr>
          <a:lstStyle/>
          <a:p>
            <a:r>
              <a:rPr lang="zh-CN" altLang="zh-CN" sz="2400" b="1" dirty="0">
                <a:solidFill>
                  <a:schemeClr val="tx2">
                    <a:lumMod val="60000"/>
                    <a:lumOff val="40000"/>
                  </a:schemeClr>
                </a:solidFill>
              </a:rPr>
              <a:t>将看到指针进行加减运算的结果与指针的类型密切相关。</a:t>
            </a:r>
            <a:endParaRPr lang="zh-CN" altLang="en-US" sz="2400" b="1" dirty="0">
              <a:solidFill>
                <a:schemeClr val="tx2">
                  <a:lumMod val="60000"/>
                  <a:lumOff val="40000"/>
                </a:schemeClr>
              </a:solidFill>
            </a:endParaRPr>
          </a:p>
        </p:txBody>
      </p:sp>
      <p:sp>
        <p:nvSpPr>
          <p:cNvPr id="10" name="TextBox 9"/>
          <p:cNvSpPr txBox="1"/>
          <p:nvPr/>
        </p:nvSpPr>
        <p:spPr>
          <a:xfrm>
            <a:off x="3937879" y="1903431"/>
            <a:ext cx="5076056" cy="1261884"/>
          </a:xfrm>
          <a:prstGeom prst="rect">
            <a:avLst/>
          </a:prstGeom>
          <a:noFill/>
          <a:ln w="28575">
            <a:solidFill>
              <a:srgbClr val="FF0000"/>
            </a:solidFill>
          </a:ln>
        </p:spPr>
        <p:txBody>
          <a:bodyPr wrap="square" rtlCol="0">
            <a:spAutoFit/>
          </a:bodyPr>
          <a:lstStyle/>
          <a:p>
            <a:r>
              <a:rPr lang="zh-CN" altLang="en-US" sz="2400" b="1" dirty="0" smtClean="0">
                <a:solidFill>
                  <a:srgbClr val="FF0000"/>
                </a:solidFill>
              </a:rPr>
              <a:t>思考：</a:t>
            </a:r>
            <a:r>
              <a:rPr lang="zh-CN" altLang="en-US" sz="2400" b="1" dirty="0" smtClean="0"/>
              <a:t>假定</a:t>
            </a:r>
            <a:r>
              <a:rPr lang="en-US" altLang="zh-CN" sz="2400" b="1" dirty="0" smtClean="0"/>
              <a:t>pa=</a:t>
            </a:r>
            <a:r>
              <a:rPr lang="en-US" altLang="zh-CN" sz="2400" dirty="0" smtClean="0"/>
              <a:t>F2C8H,</a:t>
            </a:r>
          </a:p>
          <a:p>
            <a:r>
              <a:rPr lang="en-US" altLang="zh-CN" sz="2400" dirty="0"/>
              <a:t> </a:t>
            </a:r>
            <a:r>
              <a:rPr lang="zh-CN" altLang="en-US" sz="2400" dirty="0" smtClean="0"/>
              <a:t>如果</a:t>
            </a:r>
            <a:r>
              <a:rPr lang="en-US" altLang="zh-CN" sz="2400" dirty="0" smtClean="0">
                <a:solidFill>
                  <a:srgbClr val="FF0000"/>
                </a:solidFill>
              </a:rPr>
              <a:t>pa+1</a:t>
            </a:r>
            <a:r>
              <a:rPr lang="zh-CN" altLang="en-US" sz="2400" dirty="0" smtClean="0"/>
              <a:t>的值为</a:t>
            </a:r>
            <a:r>
              <a:rPr lang="en-US" altLang="zh-CN" sz="2400" dirty="0" smtClean="0"/>
              <a:t>F2C9H</a:t>
            </a:r>
          </a:p>
          <a:p>
            <a:r>
              <a:rPr lang="zh-CN" altLang="en-US" sz="2400" dirty="0" smtClean="0"/>
              <a:t>那么</a:t>
            </a:r>
            <a:r>
              <a:rPr lang="en-US" altLang="zh-CN" sz="2400" dirty="0" smtClean="0">
                <a:solidFill>
                  <a:srgbClr val="FF0000"/>
                </a:solidFill>
              </a:rPr>
              <a:t>(pa+1) </a:t>
            </a:r>
            <a:r>
              <a:rPr lang="zh-CN" altLang="en-US" sz="2400" dirty="0" smtClean="0"/>
              <a:t>指向谁，</a:t>
            </a:r>
            <a:r>
              <a:rPr lang="zh-CN" altLang="en-US" sz="2400" dirty="0" smtClean="0">
                <a:solidFill>
                  <a:srgbClr val="FF0000"/>
                </a:solidFill>
              </a:rPr>
              <a:t>*</a:t>
            </a:r>
            <a:r>
              <a:rPr lang="en-US" altLang="zh-CN" sz="2400" dirty="0" smtClean="0">
                <a:solidFill>
                  <a:srgbClr val="FF0000"/>
                </a:solidFill>
              </a:rPr>
              <a:t>(pa+1)</a:t>
            </a:r>
            <a:r>
              <a:rPr lang="zh-CN" altLang="en-US" sz="2400" dirty="0"/>
              <a:t>等于</a:t>
            </a:r>
            <a:r>
              <a:rPr lang="zh-CN" altLang="en-US" sz="2800" b="1" dirty="0" smtClean="0">
                <a:solidFill>
                  <a:srgbClr val="FF0000"/>
                </a:solidFill>
              </a:rPr>
              <a:t>？</a:t>
            </a:r>
            <a:endParaRPr lang="zh-CN" altLang="en-US" sz="2800" b="1" dirty="0">
              <a:solidFill>
                <a:srgbClr val="FF0000"/>
              </a:solidFill>
            </a:endParaRPr>
          </a:p>
        </p:txBody>
      </p:sp>
    </p:spTree>
    <p:extLst>
      <p:ext uri="{BB962C8B-B14F-4D97-AF65-F5344CB8AC3E}">
        <p14:creationId xmlns:p14="http://schemas.microsoft.com/office/powerpoint/2010/main" val="365424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solidFill>
                  <a:srgbClr val="FF0000"/>
                </a:solidFill>
              </a:rPr>
              <a:t>指针变量</a:t>
            </a:r>
            <a:r>
              <a:rPr lang="zh-CN" altLang="en-US" b="1" dirty="0" smtClean="0">
                <a:solidFill>
                  <a:srgbClr val="FF0000"/>
                </a:solidFill>
              </a:rPr>
              <a:t>的关系</a:t>
            </a:r>
            <a:r>
              <a:rPr lang="zh-CN" altLang="zh-CN" b="1" dirty="0">
                <a:solidFill>
                  <a:srgbClr val="FF0000"/>
                </a:solidFill>
              </a:rPr>
              <a:t>运算</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zh-CN" dirty="0"/>
              <a:t>如果两个相同类型的指针相等，就表示这两个指针是指向</a:t>
            </a:r>
            <a:r>
              <a:rPr lang="zh-CN" altLang="zh-CN" b="1" dirty="0">
                <a:solidFill>
                  <a:schemeClr val="tx2">
                    <a:lumMod val="60000"/>
                    <a:lumOff val="40000"/>
                  </a:schemeClr>
                </a:solidFill>
              </a:rPr>
              <a:t>同一个地址</a:t>
            </a:r>
            <a:r>
              <a:rPr lang="zh-CN" altLang="zh-CN" dirty="0" smtClean="0"/>
              <a:t>。</a:t>
            </a:r>
            <a:endParaRPr lang="en-US" altLang="zh-CN" dirty="0" smtClean="0"/>
          </a:p>
          <a:p>
            <a:r>
              <a:rPr lang="zh-CN" altLang="zh-CN" dirty="0" smtClean="0"/>
              <a:t>不同</a:t>
            </a:r>
            <a:r>
              <a:rPr lang="zh-CN" altLang="zh-CN" dirty="0"/>
              <a:t>类型的指针之间或指针与非</a:t>
            </a:r>
            <a:r>
              <a:rPr lang="en-US" altLang="zh-CN" dirty="0"/>
              <a:t>0</a:t>
            </a:r>
            <a:r>
              <a:rPr lang="zh-CN" altLang="zh-CN" dirty="0"/>
              <a:t>整数之间的关系运算是毫无意义的</a:t>
            </a:r>
            <a:r>
              <a:rPr lang="zh-CN" altLang="zh-CN" dirty="0" smtClean="0"/>
              <a:t>。</a:t>
            </a:r>
            <a:endParaRPr lang="en-US" altLang="zh-CN" dirty="0" smtClean="0"/>
          </a:p>
          <a:p>
            <a:pPr marL="0" indent="0">
              <a:buNone/>
            </a:pPr>
            <a:r>
              <a:rPr lang="en-US" altLang="zh-CN" dirty="0"/>
              <a:t> </a:t>
            </a:r>
            <a:r>
              <a:rPr lang="en-US" altLang="zh-CN" dirty="0" smtClean="0"/>
              <a:t>   </a:t>
            </a:r>
            <a:r>
              <a:rPr lang="en-US" altLang="zh-CN" b="1" dirty="0">
                <a:solidFill>
                  <a:schemeClr val="tx2">
                    <a:lumMod val="60000"/>
                    <a:lumOff val="40000"/>
                  </a:schemeClr>
                </a:solidFill>
              </a:rPr>
              <a:t> </a:t>
            </a:r>
            <a:r>
              <a:rPr lang="en-US" altLang="zh-CN" b="1" dirty="0" smtClean="0">
                <a:solidFill>
                  <a:schemeClr val="tx2">
                    <a:lumMod val="60000"/>
                    <a:lumOff val="40000"/>
                  </a:schemeClr>
                </a:solidFill>
              </a:rPr>
              <a:t>pointer1&lt;</a:t>
            </a:r>
            <a:r>
              <a:rPr lang="en-US" altLang="zh-CN" b="1" dirty="0">
                <a:solidFill>
                  <a:schemeClr val="tx2">
                    <a:lumMod val="60000"/>
                    <a:lumOff val="40000"/>
                  </a:schemeClr>
                </a:solidFill>
              </a:rPr>
              <a:t> </a:t>
            </a:r>
            <a:r>
              <a:rPr lang="en-US" altLang="zh-CN" b="1" dirty="0" smtClean="0">
                <a:solidFill>
                  <a:schemeClr val="tx2">
                    <a:lumMod val="60000"/>
                    <a:lumOff val="40000"/>
                  </a:schemeClr>
                </a:solidFill>
              </a:rPr>
              <a:t>pointer2  </a:t>
            </a:r>
            <a:r>
              <a:rPr lang="zh-CN" altLang="en-US" b="1" dirty="0" smtClean="0">
                <a:solidFill>
                  <a:schemeClr val="tx2">
                    <a:lumMod val="60000"/>
                    <a:lumOff val="40000"/>
                  </a:schemeClr>
                </a:solidFill>
              </a:rPr>
              <a:t>的意义</a:t>
            </a:r>
            <a:endParaRPr lang="en-US" altLang="zh-CN" dirty="0" smtClean="0"/>
          </a:p>
          <a:p>
            <a:r>
              <a:rPr lang="zh-CN" altLang="zh-CN" dirty="0" smtClean="0"/>
              <a:t>但是</a:t>
            </a:r>
            <a:r>
              <a:rPr lang="zh-CN" altLang="zh-CN" dirty="0"/>
              <a:t>指针变量</a:t>
            </a:r>
            <a:r>
              <a:rPr lang="zh-CN" altLang="zh-CN" dirty="0" smtClean="0"/>
              <a:t>可以和</a:t>
            </a:r>
            <a:r>
              <a:rPr lang="zh-CN" altLang="zh-CN" dirty="0"/>
              <a:t>整数</a:t>
            </a:r>
            <a:r>
              <a:rPr lang="en-US" altLang="zh-CN" dirty="0"/>
              <a:t>0</a:t>
            </a:r>
            <a:r>
              <a:rPr lang="zh-CN" altLang="zh-CN" dirty="0"/>
              <a:t>进行</a:t>
            </a:r>
            <a:r>
              <a:rPr lang="zh-CN" altLang="zh-CN" dirty="0" smtClean="0"/>
              <a:t>比较</a:t>
            </a:r>
            <a:r>
              <a:rPr lang="zh-CN" altLang="en-US" dirty="0" smtClean="0"/>
              <a:t>。</a:t>
            </a:r>
            <a:endParaRPr lang="en-US" altLang="zh-CN" dirty="0" smtClean="0"/>
          </a:p>
          <a:p>
            <a:pPr marL="0" indent="0">
              <a:buNone/>
            </a:pPr>
            <a:r>
              <a:rPr lang="en-US" altLang="zh-CN" b="1" dirty="0">
                <a:solidFill>
                  <a:schemeClr val="tx2">
                    <a:lumMod val="60000"/>
                    <a:lumOff val="40000"/>
                  </a:schemeClr>
                </a:solidFill>
              </a:rPr>
              <a:t> </a:t>
            </a:r>
            <a:r>
              <a:rPr lang="en-US" altLang="zh-CN" b="1" dirty="0" smtClean="0">
                <a:solidFill>
                  <a:schemeClr val="tx2">
                    <a:lumMod val="60000"/>
                    <a:lumOff val="40000"/>
                  </a:schemeClr>
                </a:solidFill>
              </a:rPr>
              <a:t>   pointer==0  </a:t>
            </a:r>
            <a:r>
              <a:rPr lang="zh-CN" altLang="en-US" b="1" dirty="0" smtClean="0">
                <a:solidFill>
                  <a:schemeClr val="tx2">
                    <a:lumMod val="60000"/>
                    <a:lumOff val="40000"/>
                  </a:schemeClr>
                </a:solidFill>
              </a:rPr>
              <a:t>或</a:t>
            </a:r>
            <a:r>
              <a:rPr lang="en-US" altLang="zh-CN" b="1" dirty="0" smtClean="0">
                <a:solidFill>
                  <a:schemeClr val="tx2">
                    <a:lumMod val="60000"/>
                    <a:lumOff val="40000"/>
                  </a:schemeClr>
                </a:solidFill>
              </a:rPr>
              <a:t>pointer!=0 </a:t>
            </a:r>
            <a:r>
              <a:rPr lang="zh-CN" altLang="en-US" b="1" dirty="0" smtClean="0">
                <a:solidFill>
                  <a:schemeClr val="tx2">
                    <a:lumMod val="60000"/>
                    <a:lumOff val="40000"/>
                  </a:schemeClr>
                </a:solidFill>
              </a:rPr>
              <a:t>的意义。</a:t>
            </a:r>
            <a:endParaRPr lang="zh-CN" altLang="en-US" b="1" dirty="0">
              <a:solidFill>
                <a:schemeClr val="tx2">
                  <a:lumMod val="60000"/>
                  <a:lumOff val="40000"/>
                </a:schemeClr>
              </a:solidFill>
            </a:endParaRP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2886425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188640"/>
            <a:ext cx="7010400" cy="685800"/>
          </a:xfrm>
        </p:spPr>
        <p:txBody>
          <a:bodyPr/>
          <a:lstStyle/>
          <a:p>
            <a:r>
              <a:rPr lang="zh-CN" altLang="zh-CN" sz="3600" b="1" dirty="0">
                <a:solidFill>
                  <a:srgbClr val="FF0000"/>
                </a:solidFill>
              </a:rPr>
              <a:t>指针与数组的关系</a:t>
            </a:r>
            <a:endParaRPr lang="zh-CN" altLang="en-US" sz="3600" b="1" dirty="0">
              <a:solidFill>
                <a:srgbClr val="FF0000"/>
              </a:solidFill>
            </a:endParaRPr>
          </a:p>
        </p:txBody>
      </p:sp>
      <p:sp>
        <p:nvSpPr>
          <p:cNvPr id="3" name="内容占位符 2"/>
          <p:cNvSpPr>
            <a:spLocks noGrp="1"/>
          </p:cNvSpPr>
          <p:nvPr>
            <p:ph idx="1"/>
          </p:nvPr>
        </p:nvSpPr>
        <p:spPr>
          <a:xfrm>
            <a:off x="457200" y="1268760"/>
            <a:ext cx="8229600" cy="4857403"/>
          </a:xfrm>
        </p:spPr>
        <p:txBody>
          <a:bodyPr/>
          <a:lstStyle/>
          <a:p>
            <a:r>
              <a:rPr lang="zh-CN" altLang="zh-CN" dirty="0"/>
              <a:t>对指针进行算术运算时，一定要确保运算结果所指向的地址是程序中分配使用的地址</a:t>
            </a:r>
            <a:r>
              <a:rPr lang="zh-CN" altLang="zh-CN" dirty="0" smtClean="0"/>
              <a:t>。</a:t>
            </a:r>
            <a:endParaRPr lang="en-US" altLang="zh-CN" dirty="0" smtClean="0"/>
          </a:p>
          <a:p>
            <a:pPr marL="0" indent="0">
              <a:buNone/>
            </a:pPr>
            <a:r>
              <a:rPr lang="zh-CN" altLang="en-US" dirty="0" smtClean="0"/>
              <a:t>    即</a:t>
            </a:r>
            <a:r>
              <a:rPr lang="en-US" altLang="zh-CN" dirty="0" smtClean="0"/>
              <a:t>pa</a:t>
            </a:r>
            <a:r>
              <a:rPr lang="zh-CN" altLang="en-US" dirty="0" smtClean="0"/>
              <a:t>有意义，确保</a:t>
            </a:r>
            <a:r>
              <a:rPr lang="en-US" altLang="zh-CN" dirty="0" smtClean="0"/>
              <a:t>pa+1</a:t>
            </a:r>
            <a:r>
              <a:rPr lang="zh-CN" altLang="en-US" dirty="0" smtClean="0"/>
              <a:t>也有意义</a:t>
            </a:r>
            <a:endParaRPr lang="en-US" altLang="zh-CN" dirty="0" smtClean="0"/>
          </a:p>
          <a:p>
            <a:pPr marL="0" indent="0">
              <a:buNone/>
            </a:pP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2879331"/>
            <a:ext cx="1260351" cy="1573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627784" y="4191127"/>
            <a:ext cx="6408712" cy="523220"/>
          </a:xfrm>
          <a:prstGeom prst="rect">
            <a:avLst/>
          </a:prstGeom>
          <a:noFill/>
          <a:ln w="31750">
            <a:solidFill>
              <a:srgbClr val="FF0000"/>
            </a:solidFill>
          </a:ln>
        </p:spPr>
        <p:txBody>
          <a:bodyPr wrap="square" rtlCol="0">
            <a:spAutoFit/>
          </a:bodyPr>
          <a:lstStyle/>
          <a:p>
            <a:r>
              <a:rPr lang="zh-CN" altLang="en-US" sz="2800" dirty="0" smtClean="0"/>
              <a:t>只有数组的各元素是分配在连续的空间</a:t>
            </a:r>
            <a:endParaRPr lang="zh-CN" altLang="en-US" sz="2800" dirty="0"/>
          </a:p>
        </p:txBody>
      </p:sp>
      <p:sp>
        <p:nvSpPr>
          <p:cNvPr id="7" name="TextBox 6"/>
          <p:cNvSpPr txBox="1"/>
          <p:nvPr/>
        </p:nvSpPr>
        <p:spPr>
          <a:xfrm>
            <a:off x="2637926" y="3135309"/>
            <a:ext cx="5904656" cy="523220"/>
          </a:xfrm>
          <a:prstGeom prst="rect">
            <a:avLst/>
          </a:prstGeom>
          <a:noFill/>
          <a:ln w="31750">
            <a:solidFill>
              <a:srgbClr val="FF0000"/>
            </a:solidFill>
          </a:ln>
        </p:spPr>
        <p:txBody>
          <a:bodyPr wrap="square" rtlCol="0">
            <a:spAutoFit/>
          </a:bodyPr>
          <a:lstStyle/>
          <a:p>
            <a:r>
              <a:rPr lang="zh-CN" altLang="en-US" sz="2800" dirty="0" smtClean="0"/>
              <a:t>即要保证</a:t>
            </a:r>
            <a:r>
              <a:rPr lang="en-US" altLang="zh-CN" sz="2800" dirty="0" smtClean="0"/>
              <a:t>pa</a:t>
            </a:r>
            <a:r>
              <a:rPr lang="zh-CN" altLang="en-US" sz="2800" dirty="0" smtClean="0"/>
              <a:t>和</a:t>
            </a:r>
            <a:r>
              <a:rPr lang="en-US" altLang="zh-CN" sz="2800" dirty="0" smtClean="0"/>
              <a:t>pa+1</a:t>
            </a:r>
            <a:r>
              <a:rPr lang="zh-CN" altLang="en-US" sz="2800" dirty="0" smtClean="0"/>
              <a:t>是连续的地址</a:t>
            </a:r>
            <a:endParaRPr lang="zh-CN" altLang="en-US" sz="2800" dirty="0"/>
          </a:p>
        </p:txBody>
      </p:sp>
      <p:sp>
        <p:nvSpPr>
          <p:cNvPr id="8" name="TextBox 7"/>
          <p:cNvSpPr txBox="1"/>
          <p:nvPr/>
        </p:nvSpPr>
        <p:spPr>
          <a:xfrm>
            <a:off x="2627784" y="5373216"/>
            <a:ext cx="6408712" cy="954107"/>
          </a:xfrm>
          <a:prstGeom prst="rect">
            <a:avLst/>
          </a:prstGeom>
          <a:noFill/>
          <a:ln w="31750">
            <a:solidFill>
              <a:srgbClr val="FF0000"/>
            </a:solidFill>
          </a:ln>
        </p:spPr>
        <p:txBody>
          <a:bodyPr wrap="square" rtlCol="0">
            <a:spAutoFit/>
          </a:bodyPr>
          <a:lstStyle/>
          <a:p>
            <a:r>
              <a:rPr lang="zh-CN" altLang="en-US" sz="2800" dirty="0" smtClean="0"/>
              <a:t>所以指针必须与数组关联起来之后，做加减运算才有意义</a:t>
            </a:r>
            <a:endParaRPr lang="zh-CN" altLang="en-US" sz="2800" dirty="0"/>
          </a:p>
        </p:txBody>
      </p:sp>
      <p:sp>
        <p:nvSpPr>
          <p:cNvPr id="6" name="下箭头 5"/>
          <p:cNvSpPr/>
          <p:nvPr/>
        </p:nvSpPr>
        <p:spPr>
          <a:xfrm>
            <a:off x="3707904" y="2636911"/>
            <a:ext cx="936104" cy="4983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3707904" y="3692730"/>
            <a:ext cx="936104" cy="4983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a:off x="3732774" y="4714347"/>
            <a:ext cx="936104" cy="6588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6778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50"/>
                                        </p:tgtEl>
                                        <p:attrNameLst>
                                          <p:attrName>style.visibility</p:attrName>
                                        </p:attrNameLst>
                                      </p:cBhvr>
                                      <p:to>
                                        <p:strVal val="visible"/>
                                      </p:to>
                                    </p:set>
                                    <p:anim calcmode="lin" valueType="num">
                                      <p:cBhvr additive="base">
                                        <p:cTn id="37" dur="500" fill="hold"/>
                                        <p:tgtEl>
                                          <p:spTgt spid="2050"/>
                                        </p:tgtEl>
                                        <p:attrNameLst>
                                          <p:attrName>ppt_x</p:attrName>
                                        </p:attrNameLst>
                                      </p:cBhvr>
                                      <p:tavLst>
                                        <p:tav tm="0">
                                          <p:val>
                                            <p:strVal val="#ppt_x"/>
                                          </p:val>
                                        </p:tav>
                                        <p:tav tm="100000">
                                          <p:val>
                                            <p:strVal val="#ppt_x"/>
                                          </p:val>
                                        </p:tav>
                                      </p:tavLst>
                                    </p:anim>
                                    <p:anim calcmode="lin" valueType="num">
                                      <p:cBhvr additive="base">
                                        <p:cTn id="3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6" grpId="0" animBg="1"/>
      <p:bldP spid="10" grpId="0" animBg="1"/>
      <p:bldP spid="1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72580" y="1196752"/>
            <a:ext cx="8414220" cy="5256584"/>
          </a:xfrm>
        </p:spPr>
        <p:txBody>
          <a:bodyPr/>
          <a:lstStyle/>
          <a:p>
            <a:pPr marL="0" indent="0">
              <a:buNone/>
            </a:pPr>
            <a:r>
              <a:rPr lang="zh-CN" altLang="en-US" dirty="0" smtClean="0"/>
              <a:t>定义：</a:t>
            </a:r>
            <a:endParaRPr lang="en-US" altLang="zh-CN" dirty="0" smtClean="0"/>
          </a:p>
          <a:p>
            <a:pPr marL="0" indent="0">
              <a:buNone/>
            </a:pPr>
            <a:r>
              <a:rPr lang="en-US" altLang="zh-CN" dirty="0" err="1" smtClean="0"/>
              <a:t>int</a:t>
            </a:r>
            <a:r>
              <a:rPr lang="en-US" altLang="zh-CN" dirty="0" smtClean="0"/>
              <a:t> </a:t>
            </a:r>
            <a:r>
              <a:rPr lang="en-US" altLang="zh-CN" dirty="0" err="1"/>
              <a:t>arr</a:t>
            </a:r>
            <a:r>
              <a:rPr lang="en-US" altLang="zh-CN" dirty="0"/>
              <a:t>[5];</a:t>
            </a:r>
            <a:endParaRPr lang="zh-CN" altLang="zh-CN" dirty="0"/>
          </a:p>
          <a:p>
            <a:pPr marL="0" indent="0">
              <a:buNone/>
            </a:pPr>
            <a:r>
              <a:rPr lang="en-US" altLang="zh-CN" dirty="0" err="1"/>
              <a:t>int</a:t>
            </a:r>
            <a:r>
              <a:rPr lang="en-US" altLang="zh-CN" dirty="0"/>
              <a:t> *pointer=</a:t>
            </a:r>
            <a:r>
              <a:rPr lang="en-US" altLang="zh-CN" dirty="0" err="1"/>
              <a:t>arr</a:t>
            </a:r>
            <a:r>
              <a:rPr lang="en-US" altLang="zh-CN" dirty="0" smtClean="0"/>
              <a:t>;</a:t>
            </a:r>
          </a:p>
          <a:p>
            <a:pPr marL="0" indent="0">
              <a:buNone/>
            </a:pP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标题 1"/>
          <p:cNvSpPr>
            <a:spLocks noGrp="1"/>
          </p:cNvSpPr>
          <p:nvPr>
            <p:ph type="title"/>
          </p:nvPr>
        </p:nvSpPr>
        <p:spPr>
          <a:xfrm>
            <a:off x="827584" y="260648"/>
            <a:ext cx="7010400" cy="685800"/>
          </a:xfrm>
        </p:spPr>
        <p:txBody>
          <a:bodyPr/>
          <a:lstStyle/>
          <a:p>
            <a:r>
              <a:rPr lang="zh-CN" altLang="zh-CN" sz="3600" b="1" dirty="0">
                <a:solidFill>
                  <a:srgbClr val="FF0000"/>
                </a:solidFill>
              </a:rPr>
              <a:t>指针与数组的关系</a:t>
            </a:r>
            <a:endParaRPr lang="zh-CN" altLang="en-US" sz="3600" b="1" dirty="0">
              <a:solidFill>
                <a:srgbClr val="FF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484784"/>
            <a:ext cx="4404890"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45511" y="2708920"/>
            <a:ext cx="5307532" cy="523220"/>
          </a:xfrm>
          <a:prstGeom prst="rect">
            <a:avLst/>
          </a:prstGeom>
          <a:noFill/>
          <a:ln w="31750">
            <a:solidFill>
              <a:srgbClr val="FF0000"/>
            </a:solidFill>
          </a:ln>
        </p:spPr>
        <p:txBody>
          <a:bodyPr wrap="square" rtlCol="0">
            <a:spAutoFit/>
          </a:bodyPr>
          <a:lstStyle/>
          <a:p>
            <a:pPr marL="0" indent="0">
              <a:buNone/>
            </a:pPr>
            <a:r>
              <a:rPr lang="zh-CN" altLang="en-US" sz="2800" dirty="0"/>
              <a:t>则有</a:t>
            </a:r>
            <a:r>
              <a:rPr lang="en-US" altLang="zh-CN" sz="2800" dirty="0" err="1"/>
              <a:t>arr</a:t>
            </a:r>
            <a:r>
              <a:rPr lang="zh-CN" altLang="zh-CN" sz="2800" dirty="0"/>
              <a:t>和</a:t>
            </a:r>
            <a:r>
              <a:rPr lang="en-US" altLang="zh-CN" sz="2800" dirty="0"/>
              <a:t>&amp;</a:t>
            </a:r>
            <a:r>
              <a:rPr lang="en-US" altLang="zh-CN" sz="2800" dirty="0" err="1"/>
              <a:t>arr</a:t>
            </a:r>
            <a:r>
              <a:rPr lang="en-US" altLang="zh-CN" sz="2800" dirty="0"/>
              <a:t>[0]</a:t>
            </a:r>
            <a:r>
              <a:rPr lang="zh-CN" altLang="en-US" sz="2800" dirty="0"/>
              <a:t>和 </a:t>
            </a:r>
            <a:r>
              <a:rPr lang="en-US" altLang="zh-CN" sz="2800" dirty="0"/>
              <a:t>pointer</a:t>
            </a:r>
            <a:r>
              <a:rPr lang="zh-CN" altLang="en-US" sz="2800" dirty="0"/>
              <a:t>等价</a:t>
            </a:r>
            <a:endParaRPr lang="zh-CN" altLang="zh-CN" sz="2800" dirty="0"/>
          </a:p>
        </p:txBody>
      </p:sp>
      <p:sp>
        <p:nvSpPr>
          <p:cNvPr id="8" name="TextBox 7"/>
          <p:cNvSpPr txBox="1"/>
          <p:nvPr/>
        </p:nvSpPr>
        <p:spPr>
          <a:xfrm>
            <a:off x="272580" y="5139440"/>
            <a:ext cx="7323755" cy="523220"/>
          </a:xfrm>
          <a:prstGeom prst="rect">
            <a:avLst/>
          </a:prstGeom>
          <a:noFill/>
          <a:ln w="31750">
            <a:solidFill>
              <a:srgbClr val="FF0000"/>
            </a:solidFill>
          </a:ln>
        </p:spPr>
        <p:txBody>
          <a:bodyPr wrap="square" rtlCol="0">
            <a:spAutoFit/>
          </a:bodyPr>
          <a:lstStyle/>
          <a:p>
            <a:r>
              <a:rPr lang="en-US" altLang="zh-CN" sz="2800" dirty="0" err="1" smtClean="0"/>
              <a:t>arr</a:t>
            </a:r>
            <a:r>
              <a:rPr lang="en-US" altLang="zh-CN" sz="2800" dirty="0" smtClean="0"/>
              <a:t>[i]</a:t>
            </a:r>
            <a:r>
              <a:rPr lang="zh-CN" altLang="zh-CN" sz="2800" dirty="0" smtClean="0"/>
              <a:t>和</a:t>
            </a:r>
            <a:r>
              <a:rPr lang="en-US" altLang="zh-CN" sz="2800" dirty="0" smtClean="0"/>
              <a:t>*(</a:t>
            </a:r>
            <a:r>
              <a:rPr lang="en-US" altLang="zh-CN" sz="2800" dirty="0" err="1" smtClean="0"/>
              <a:t>arr+i</a:t>
            </a:r>
            <a:r>
              <a:rPr lang="en-US" altLang="zh-CN" sz="2800" dirty="0" smtClean="0"/>
              <a:t>)</a:t>
            </a:r>
            <a:r>
              <a:rPr lang="zh-CN" altLang="en-US" sz="2800" dirty="0" smtClean="0"/>
              <a:t>、*</a:t>
            </a:r>
            <a:r>
              <a:rPr lang="en-US" altLang="zh-CN" sz="2800" dirty="0" smtClean="0"/>
              <a:t>(</a:t>
            </a:r>
            <a:r>
              <a:rPr lang="en-US" altLang="zh-CN" sz="2800" dirty="0" err="1" smtClean="0"/>
              <a:t>pointer+i</a:t>
            </a:r>
            <a:r>
              <a:rPr lang="en-US" altLang="zh-CN" sz="2800" dirty="0" smtClean="0"/>
              <a:t>)</a:t>
            </a:r>
            <a:r>
              <a:rPr lang="zh-CN" altLang="en-US" sz="2800" dirty="0" smtClean="0"/>
              <a:t>、</a:t>
            </a:r>
            <a:r>
              <a:rPr lang="en-US" altLang="zh-CN" sz="2800" dirty="0"/>
              <a:t> </a:t>
            </a:r>
            <a:r>
              <a:rPr lang="en-US" altLang="zh-CN" sz="2800" dirty="0" smtClean="0"/>
              <a:t>pointer[i]</a:t>
            </a:r>
            <a:r>
              <a:rPr lang="zh-CN" altLang="zh-CN" sz="2800" dirty="0" smtClean="0"/>
              <a:t>相等</a:t>
            </a:r>
            <a:endParaRPr lang="zh-CN" altLang="en-US" sz="2800" dirty="0"/>
          </a:p>
        </p:txBody>
      </p:sp>
      <p:sp>
        <p:nvSpPr>
          <p:cNvPr id="6" name="下箭头 5"/>
          <p:cNvSpPr/>
          <p:nvPr/>
        </p:nvSpPr>
        <p:spPr>
          <a:xfrm>
            <a:off x="2107578" y="3282644"/>
            <a:ext cx="684131" cy="6545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2107578" y="4437112"/>
            <a:ext cx="684131" cy="7023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272580" y="3913892"/>
            <a:ext cx="5112568" cy="523220"/>
          </a:xfrm>
          <a:prstGeom prst="rect">
            <a:avLst/>
          </a:prstGeom>
          <a:noFill/>
          <a:ln w="31750">
            <a:solidFill>
              <a:srgbClr val="FF0000"/>
            </a:solidFill>
          </a:ln>
        </p:spPr>
        <p:txBody>
          <a:bodyPr wrap="square" rtlCol="0">
            <a:spAutoFit/>
          </a:bodyPr>
          <a:lstStyle/>
          <a:p>
            <a:r>
              <a:rPr lang="en-US" altLang="zh-CN" sz="2800" dirty="0" err="1" smtClean="0"/>
              <a:t>arr+i</a:t>
            </a:r>
            <a:r>
              <a:rPr lang="zh-CN" altLang="zh-CN" sz="2800" dirty="0"/>
              <a:t>和</a:t>
            </a:r>
            <a:r>
              <a:rPr lang="en-US" altLang="zh-CN" sz="2800" dirty="0"/>
              <a:t>&amp;</a:t>
            </a:r>
            <a:r>
              <a:rPr lang="en-US" altLang="zh-CN" sz="2800" dirty="0" err="1"/>
              <a:t>arr</a:t>
            </a:r>
            <a:r>
              <a:rPr lang="en-US" altLang="zh-CN" sz="2800" dirty="0"/>
              <a:t>[i]</a:t>
            </a:r>
            <a:r>
              <a:rPr lang="zh-CN" altLang="zh-CN" sz="2800" dirty="0"/>
              <a:t>以及</a:t>
            </a:r>
            <a:r>
              <a:rPr lang="en-US" altLang="zh-CN" sz="2800" dirty="0" err="1"/>
              <a:t>pointer+i</a:t>
            </a:r>
            <a:r>
              <a:rPr lang="zh-CN" altLang="zh-CN" sz="2800" dirty="0" smtClean="0"/>
              <a:t>相等</a:t>
            </a:r>
            <a:endParaRPr lang="zh-CN" altLang="en-US" sz="2800" dirty="0"/>
          </a:p>
        </p:txBody>
      </p:sp>
    </p:spTree>
    <p:extLst>
      <p:ext uri="{BB962C8B-B14F-4D97-AF65-F5344CB8AC3E}">
        <p14:creationId xmlns:p14="http://schemas.microsoft.com/office/powerpoint/2010/main" val="188169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 grpId="0" animBg="1"/>
      <p:bldP spid="10" grpId="0" animBg="1"/>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116632"/>
            <a:ext cx="7010400" cy="685800"/>
          </a:xfrm>
        </p:spPr>
        <p:txBody>
          <a:bodyPr/>
          <a:lstStyle/>
          <a:p>
            <a:r>
              <a:rPr lang="zh-CN" altLang="zh-CN" b="1" dirty="0">
                <a:solidFill>
                  <a:srgbClr val="FF0000"/>
                </a:solidFill>
              </a:rPr>
              <a:t>指针与数组的关系</a:t>
            </a:r>
            <a:endParaRPr lang="zh-CN" altLang="en-US" dirty="0"/>
          </a:p>
        </p:txBody>
      </p:sp>
      <p:sp>
        <p:nvSpPr>
          <p:cNvPr id="3" name="内容占位符 2"/>
          <p:cNvSpPr>
            <a:spLocks noGrp="1"/>
          </p:cNvSpPr>
          <p:nvPr>
            <p:ph idx="1"/>
          </p:nvPr>
        </p:nvSpPr>
        <p:spPr>
          <a:xfrm>
            <a:off x="179512" y="908720"/>
            <a:ext cx="8507288" cy="5616624"/>
          </a:xfrm>
        </p:spPr>
        <p:txBody>
          <a:bodyPr/>
          <a:lstStyle/>
          <a:p>
            <a:pPr marL="0" indent="0">
              <a:buNone/>
            </a:pPr>
            <a:r>
              <a:rPr lang="zh-CN" altLang="zh-CN" dirty="0"/>
              <a:t>【</a:t>
            </a:r>
            <a:r>
              <a:rPr lang="zh-CN" altLang="zh-CN" b="1" dirty="0"/>
              <a:t>例</a:t>
            </a:r>
            <a:r>
              <a:rPr lang="en-US" altLang="zh-CN" b="1" dirty="0"/>
              <a:t>5.10</a:t>
            </a:r>
            <a:r>
              <a:rPr lang="zh-CN" altLang="zh-CN" dirty="0"/>
              <a:t>】 定义一个</a:t>
            </a:r>
            <a:r>
              <a:rPr lang="en-US" altLang="zh-CN" dirty="0" err="1"/>
              <a:t>int</a:t>
            </a:r>
            <a:r>
              <a:rPr lang="zh-CN" altLang="zh-CN" dirty="0"/>
              <a:t>数组</a:t>
            </a:r>
            <a:r>
              <a:rPr lang="en-US" altLang="zh-CN" dirty="0" err="1"/>
              <a:t>arr</a:t>
            </a:r>
            <a:r>
              <a:rPr lang="en-US" altLang="zh-CN" dirty="0"/>
              <a:t>,</a:t>
            </a:r>
            <a:r>
              <a:rPr lang="zh-CN" altLang="zh-CN" dirty="0"/>
              <a:t>有</a:t>
            </a:r>
            <a:r>
              <a:rPr lang="en-US" altLang="zh-CN" dirty="0"/>
              <a:t>10</a:t>
            </a:r>
            <a:r>
              <a:rPr lang="zh-CN" altLang="zh-CN" dirty="0"/>
              <a:t>个元素，</a:t>
            </a:r>
            <a:r>
              <a:rPr lang="zh-CN" altLang="zh-CN" dirty="0" smtClean="0"/>
              <a:t>用</a:t>
            </a:r>
            <a:r>
              <a:rPr lang="en-US" altLang="zh-CN" dirty="0" smtClean="0"/>
              <a:t>5</a:t>
            </a:r>
            <a:r>
              <a:rPr lang="zh-CN" altLang="en-US" dirty="0" smtClean="0"/>
              <a:t>种</a:t>
            </a:r>
            <a:r>
              <a:rPr lang="zh-CN" altLang="zh-CN" dirty="0" smtClean="0"/>
              <a:t>不同</a:t>
            </a:r>
            <a:r>
              <a:rPr lang="zh-CN" altLang="zh-CN" dirty="0"/>
              <a:t>的方法输出各元素</a:t>
            </a:r>
            <a:r>
              <a:rPr lang="zh-CN" altLang="zh-CN" dirty="0" smtClean="0"/>
              <a:t>。</a:t>
            </a:r>
            <a:endParaRPr lang="en-US" altLang="zh-CN" dirty="0" smtClean="0"/>
          </a:p>
          <a:p>
            <a:pPr marL="0" indent="0">
              <a:buNone/>
            </a:pPr>
            <a:r>
              <a:rPr lang="zh-CN" altLang="en-US" b="1" dirty="0" smtClean="0">
                <a:solidFill>
                  <a:schemeClr val="tx2">
                    <a:lumMod val="60000"/>
                    <a:lumOff val="40000"/>
                  </a:schemeClr>
                </a:solidFill>
              </a:rPr>
              <a:t>定义数据：</a:t>
            </a:r>
            <a:endParaRPr lang="en-US" altLang="zh-CN" b="1" dirty="0" smtClean="0">
              <a:solidFill>
                <a:schemeClr val="tx2">
                  <a:lumMod val="60000"/>
                  <a:lumOff val="40000"/>
                </a:schemeClr>
              </a:solidFill>
            </a:endParaRPr>
          </a:p>
          <a:p>
            <a:pPr marL="0" indent="0">
              <a:buNone/>
            </a:pPr>
            <a:r>
              <a:rPr lang="en-US" altLang="zh-CN" dirty="0" err="1"/>
              <a:t>int</a:t>
            </a:r>
            <a:r>
              <a:rPr lang="en-US" altLang="zh-CN" dirty="0"/>
              <a:t> </a:t>
            </a:r>
            <a:r>
              <a:rPr lang="en-US" altLang="zh-CN" dirty="0" err="1"/>
              <a:t>arr</a:t>
            </a:r>
            <a:r>
              <a:rPr lang="en-US" altLang="zh-CN" dirty="0"/>
              <a:t>[10]={1,2,3,4,5,6,7,8,9,10};</a:t>
            </a:r>
            <a:endParaRPr lang="zh-CN" altLang="zh-CN" dirty="0"/>
          </a:p>
          <a:p>
            <a:pPr marL="0" indent="0">
              <a:buNone/>
            </a:pPr>
            <a:r>
              <a:rPr lang="en-US" altLang="zh-CN" dirty="0" smtClean="0"/>
              <a:t> </a:t>
            </a:r>
            <a:r>
              <a:rPr lang="en-US" altLang="zh-CN" dirty="0" err="1" smtClean="0"/>
              <a:t>int</a:t>
            </a:r>
            <a:r>
              <a:rPr lang="en-US" altLang="zh-CN" dirty="0" smtClean="0"/>
              <a:t>  </a:t>
            </a:r>
            <a:r>
              <a:rPr lang="en-US" altLang="zh-CN" dirty="0"/>
              <a:t>i, *p=</a:t>
            </a:r>
            <a:r>
              <a:rPr lang="en-US" altLang="zh-CN" dirty="0" err="1"/>
              <a:t>arr</a:t>
            </a:r>
            <a:r>
              <a:rPr lang="en-US" altLang="zh-CN" dirty="0"/>
              <a:t>;</a:t>
            </a:r>
            <a:endParaRPr lang="zh-CN" altLang="zh-CN" dirty="0"/>
          </a:p>
          <a:p>
            <a:pPr marL="0" indent="0">
              <a:buNone/>
            </a:pPr>
            <a:r>
              <a:rPr lang="zh-CN" altLang="en-US" b="1" dirty="0" smtClean="0">
                <a:solidFill>
                  <a:schemeClr val="tx2">
                    <a:lumMod val="60000"/>
                    <a:lumOff val="40000"/>
                  </a:schemeClr>
                </a:solidFill>
              </a:rPr>
              <a:t>关键代码：</a:t>
            </a:r>
            <a:endParaRPr lang="en-US" altLang="zh-CN" b="1" dirty="0" smtClean="0">
              <a:solidFill>
                <a:schemeClr val="tx2">
                  <a:lumMod val="60000"/>
                  <a:lumOff val="40000"/>
                </a:schemeClr>
              </a:solidFill>
            </a:endParaRPr>
          </a:p>
          <a:p>
            <a:pPr marL="0" indent="0">
              <a:buNone/>
            </a:pPr>
            <a:r>
              <a:rPr lang="en-US" altLang="zh-CN" dirty="0" err="1" smtClean="0"/>
              <a:t>cout</a:t>
            </a:r>
            <a:r>
              <a:rPr lang="en-US" altLang="zh-CN" dirty="0"/>
              <a:t>&lt;&lt;</a:t>
            </a:r>
            <a:r>
              <a:rPr lang="en-US" altLang="zh-CN" dirty="0" err="1"/>
              <a:t>arr</a:t>
            </a:r>
            <a:r>
              <a:rPr lang="en-US" altLang="zh-CN" dirty="0"/>
              <a:t>[i]&lt;&lt;” “; </a:t>
            </a:r>
            <a:endParaRPr lang="zh-CN" altLang="zh-CN" dirty="0"/>
          </a:p>
          <a:p>
            <a:pPr marL="0" indent="0">
              <a:buNone/>
            </a:pPr>
            <a:r>
              <a:rPr lang="en-US" altLang="zh-CN" dirty="0" err="1" smtClean="0"/>
              <a:t>cout</a:t>
            </a:r>
            <a:r>
              <a:rPr lang="en-US" altLang="zh-CN" dirty="0"/>
              <a:t>&lt;&lt;*(</a:t>
            </a:r>
            <a:r>
              <a:rPr lang="en-US" altLang="zh-CN" dirty="0" err="1"/>
              <a:t>p+i</a:t>
            </a:r>
            <a:r>
              <a:rPr lang="en-US" altLang="zh-CN" dirty="0"/>
              <a:t>)&lt;&lt;” “; </a:t>
            </a:r>
            <a:endParaRPr lang="en-US" altLang="zh-CN" dirty="0" smtClean="0"/>
          </a:p>
          <a:p>
            <a:pPr marL="0" indent="0">
              <a:buNone/>
            </a:pPr>
            <a:r>
              <a:rPr lang="en-US" altLang="zh-CN" dirty="0" err="1" smtClean="0"/>
              <a:t>cout</a:t>
            </a:r>
            <a:r>
              <a:rPr lang="en-US" altLang="zh-CN" dirty="0"/>
              <a:t>&lt;&lt;*(</a:t>
            </a:r>
            <a:r>
              <a:rPr lang="en-US" altLang="zh-CN" dirty="0" err="1"/>
              <a:t>arr+i</a:t>
            </a:r>
            <a:r>
              <a:rPr lang="en-US" altLang="zh-CN" dirty="0"/>
              <a:t>)&lt;&lt;” “; </a:t>
            </a:r>
            <a:endParaRPr lang="en-US" altLang="zh-CN" dirty="0" smtClean="0"/>
          </a:p>
          <a:p>
            <a:pPr marL="0" indent="0">
              <a:buNone/>
            </a:pPr>
            <a:r>
              <a:rPr lang="en-US" altLang="zh-CN" dirty="0" err="1" smtClean="0"/>
              <a:t>cout</a:t>
            </a:r>
            <a:r>
              <a:rPr lang="en-US" altLang="zh-CN" dirty="0"/>
              <a:t>&lt;&lt;p[i]&lt;&lt;” “; </a:t>
            </a:r>
            <a:endParaRPr lang="en-US" altLang="zh-CN" dirty="0" smtClean="0"/>
          </a:p>
          <a:p>
            <a:pPr marL="0" indent="0">
              <a:buNone/>
            </a:pPr>
            <a:r>
              <a:rPr lang="en-US" altLang="zh-CN" dirty="0" err="1" smtClean="0"/>
              <a:t>cout</a:t>
            </a:r>
            <a:r>
              <a:rPr lang="en-US" altLang="zh-CN" dirty="0"/>
              <a:t>&lt;&lt;*(p++)&lt;&lt;” “; </a:t>
            </a:r>
            <a:endParaRPr lang="en-US" altLang="zh-CN" b="1" dirty="0" smtClean="0">
              <a:solidFill>
                <a:schemeClr val="tx2">
                  <a:lumMod val="60000"/>
                  <a:lumOff val="40000"/>
                </a:schemeClr>
              </a:solidFill>
            </a:endParaRPr>
          </a:p>
          <a:p>
            <a:pPr marL="0" indent="0">
              <a:buNone/>
            </a:pPr>
            <a:endParaRPr lang="zh-CN" altLang="zh-CN" dirty="0"/>
          </a:p>
          <a:p>
            <a:pPr marL="0" indent="0">
              <a:buNone/>
            </a:pP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6" name="TextBox 5"/>
          <p:cNvSpPr txBox="1"/>
          <p:nvPr/>
        </p:nvSpPr>
        <p:spPr>
          <a:xfrm>
            <a:off x="4283968" y="3717032"/>
            <a:ext cx="4248472" cy="954107"/>
          </a:xfrm>
          <a:prstGeom prst="rect">
            <a:avLst/>
          </a:prstGeom>
          <a:noFill/>
          <a:ln w="31750">
            <a:solidFill>
              <a:srgbClr val="FF0000"/>
            </a:solidFill>
          </a:ln>
        </p:spPr>
        <p:txBody>
          <a:bodyPr wrap="square" rtlCol="0">
            <a:spAutoFit/>
          </a:bodyPr>
          <a:lstStyle/>
          <a:p>
            <a:pPr marL="0" indent="0">
              <a:buNone/>
            </a:pPr>
            <a:r>
              <a:rPr lang="zh-CN" altLang="en-US" sz="2800" b="1" dirty="0" smtClean="0"/>
              <a:t>每个输出均配合循环</a:t>
            </a:r>
            <a:endParaRPr lang="en-US" altLang="zh-CN" sz="2800" b="1" dirty="0" smtClean="0"/>
          </a:p>
          <a:p>
            <a:pPr marL="0" indent="0">
              <a:buNone/>
            </a:pPr>
            <a:r>
              <a:rPr lang="en-US" altLang="zh-CN" sz="2800" b="1" dirty="0" smtClean="0"/>
              <a:t>for(i=0;i&lt;10;i</a:t>
            </a:r>
            <a:r>
              <a:rPr lang="en-US" altLang="zh-CN" sz="2800" b="1" dirty="0"/>
              <a:t>++)</a:t>
            </a:r>
            <a:endParaRPr lang="zh-CN" altLang="zh-CN" sz="2800" b="1" dirty="0"/>
          </a:p>
        </p:txBody>
      </p:sp>
    </p:spTree>
    <p:extLst>
      <p:ext uri="{BB962C8B-B14F-4D97-AF65-F5344CB8AC3E}">
        <p14:creationId xmlns:p14="http://schemas.microsoft.com/office/powerpoint/2010/main" val="129690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arn(inVertical)">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circle(in)">
                                      <p:cBhvr>
                                        <p:cTn id="24" dur="2000"/>
                                        <p:tgtEl>
                                          <p:spTgt spid="3">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circle(in)">
                                      <p:cBhvr>
                                        <p:cTn id="29" dur="20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down)">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000000"/>
                </a:solidFill>
                <a:latin typeface="微软雅黑" panose="020B0503020204020204" pitchFamily="34" charset="-122"/>
                <a:ea typeface="微软雅黑" panose="020B0503020204020204" pitchFamily="34" charset="-122"/>
              </a:rPr>
              <a:t>3. </a:t>
            </a:r>
            <a:r>
              <a:rPr lang="zh-CN" altLang="en-US" b="1" dirty="0">
                <a:solidFill>
                  <a:srgbClr val="000000"/>
                </a:solidFill>
                <a:latin typeface="微软雅黑" panose="020B0503020204020204" pitchFamily="34" charset="-122"/>
                <a:ea typeface="微软雅黑" panose="020B0503020204020204" pitchFamily="34" charset="-122"/>
              </a:rPr>
              <a:t>主   要  内   容</a:t>
            </a:r>
            <a:r>
              <a:rPr lang="en-US" altLang="zh-CN" b="1" dirty="0">
                <a:solidFill>
                  <a:srgbClr val="000000"/>
                </a:solidFill>
                <a:latin typeface="微软雅黑" panose="020B0503020204020204" pitchFamily="34" charset="-122"/>
                <a:ea typeface="微软雅黑" panose="020B0503020204020204" pitchFamily="34" charset="-122"/>
              </a:rPr>
              <a:t>-----</a:t>
            </a:r>
            <a:r>
              <a:rPr lang="zh-CN" altLang="zh-CN" b="1" dirty="0" smtClean="0">
                <a:solidFill>
                  <a:srgbClr val="FF0000"/>
                </a:solidFill>
              </a:rPr>
              <a:t>一</a:t>
            </a:r>
            <a:r>
              <a:rPr lang="zh-CN" altLang="zh-CN" b="1" dirty="0">
                <a:solidFill>
                  <a:srgbClr val="FF0000"/>
                </a:solidFill>
              </a:rPr>
              <a:t>维数组的定义</a:t>
            </a:r>
            <a:endParaRPr lang="zh-CN" altLang="en-US" b="1" dirty="0">
              <a:solidFill>
                <a:srgbClr val="FF0000"/>
              </a:solidFill>
            </a:endParaRPr>
          </a:p>
        </p:txBody>
      </p:sp>
      <p:sp>
        <p:nvSpPr>
          <p:cNvPr id="3" name="内容占位符 2"/>
          <p:cNvSpPr>
            <a:spLocks noGrp="1"/>
          </p:cNvSpPr>
          <p:nvPr>
            <p:ph idx="1"/>
          </p:nvPr>
        </p:nvSpPr>
        <p:spPr>
          <a:xfrm>
            <a:off x="457200" y="1412776"/>
            <a:ext cx="8229600" cy="4713387"/>
          </a:xfrm>
        </p:spPr>
        <p:txBody>
          <a:bodyPr/>
          <a:lstStyle/>
          <a:p>
            <a:pPr marL="0" indent="0">
              <a:buNone/>
            </a:pPr>
            <a:r>
              <a:rPr lang="zh-CN" altLang="zh-CN" sz="3200" dirty="0">
                <a:solidFill>
                  <a:srgbClr val="FF0000"/>
                </a:solidFill>
                <a:latin typeface="隶书" pitchFamily="49" charset="-122"/>
                <a:ea typeface="隶书" pitchFamily="49" charset="-122"/>
              </a:rPr>
              <a:t>一维数组的定义格式：</a:t>
            </a:r>
          </a:p>
          <a:p>
            <a:pPr marL="0" indent="0">
              <a:buNone/>
            </a:pPr>
            <a:r>
              <a:rPr lang="zh-CN" altLang="zh-CN" dirty="0" smtClean="0">
                <a:latin typeface="华文新魏" pitchFamily="2" charset="-122"/>
                <a:ea typeface="华文新魏" pitchFamily="2" charset="-122"/>
              </a:rPr>
              <a:t>数据类型</a:t>
            </a:r>
            <a:r>
              <a:rPr lang="en-US" altLang="zh-CN" dirty="0" smtClean="0">
                <a:latin typeface="华文新魏" pitchFamily="2" charset="-122"/>
                <a:ea typeface="华文新魏" pitchFamily="2" charset="-122"/>
              </a:rPr>
              <a:t>   </a:t>
            </a:r>
            <a:r>
              <a:rPr lang="zh-CN"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数组名</a:t>
            </a:r>
            <a:r>
              <a:rPr lang="en-US" altLang="zh-CN" dirty="0" smtClean="0">
                <a:latin typeface="华文新魏" pitchFamily="2" charset="-122"/>
                <a:ea typeface="华文新魏" pitchFamily="2" charset="-122"/>
              </a:rPr>
              <a:t>[</a:t>
            </a:r>
            <a:r>
              <a:rPr lang="zh-CN" altLang="zh-CN" dirty="0">
                <a:latin typeface="华文新魏" pitchFamily="2" charset="-122"/>
                <a:ea typeface="华文新魏" pitchFamily="2" charset="-122"/>
              </a:rPr>
              <a:t>常量表达式</a:t>
            </a:r>
            <a:r>
              <a:rPr lang="en-US" altLang="zh-CN" dirty="0">
                <a:latin typeface="华文新魏" pitchFamily="2" charset="-122"/>
                <a:ea typeface="华文新魏" pitchFamily="2" charset="-122"/>
              </a:rPr>
              <a:t>] </a:t>
            </a:r>
            <a:r>
              <a:rPr lang="zh-CN" altLang="zh-CN" dirty="0">
                <a:latin typeface="华文新魏" pitchFamily="2" charset="-122"/>
                <a:ea typeface="华文新魏" pitchFamily="2" charset="-122"/>
              </a:rPr>
              <a:t>；</a:t>
            </a:r>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zh-CN" altLang="en-US" b="1" dirty="0" smtClean="0"/>
              <a:t>例如：</a:t>
            </a:r>
            <a:r>
              <a:rPr lang="en-US" altLang="zh-CN" b="1" dirty="0" err="1" smtClean="0"/>
              <a:t>int</a:t>
            </a:r>
            <a:r>
              <a:rPr lang="en-US" altLang="zh-CN" b="1" dirty="0" smtClean="0"/>
              <a:t>   a[10]</a:t>
            </a:r>
          </a:p>
          <a:p>
            <a:pPr marL="0" indent="0">
              <a:buNone/>
            </a:pPr>
            <a:r>
              <a:rPr lang="en-US" altLang="zh-CN" b="1" dirty="0"/>
              <a:t> </a:t>
            </a:r>
            <a:r>
              <a:rPr lang="en-US" altLang="zh-CN" b="1" dirty="0" smtClean="0"/>
              <a:t>          double   b[5]</a:t>
            </a:r>
            <a:endParaRPr lang="zh-CN" altLang="en-US" b="1"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8" name="线形标注 1 7"/>
          <p:cNvSpPr/>
          <p:nvPr/>
        </p:nvSpPr>
        <p:spPr>
          <a:xfrm>
            <a:off x="3923928" y="2708920"/>
            <a:ext cx="3312368" cy="720080"/>
          </a:xfrm>
          <a:prstGeom prst="borderCallout1">
            <a:avLst>
              <a:gd name="adj1" fmla="val 6967"/>
              <a:gd name="adj2" fmla="val 154"/>
              <a:gd name="adj3" fmla="val -58986"/>
              <a:gd name="adj4" fmla="val -162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accent1"/>
                </a:solidFill>
              </a:rPr>
              <a:t>指定</a:t>
            </a:r>
            <a:r>
              <a:rPr lang="zh-CN" altLang="en-US" sz="2400" b="1" dirty="0" smtClean="0">
                <a:solidFill>
                  <a:schemeClr val="accent1"/>
                </a:solidFill>
              </a:rPr>
              <a:t>数组元素的个数</a:t>
            </a:r>
            <a:endParaRPr lang="zh-CN" altLang="en-US" sz="2400" b="1" dirty="0">
              <a:solidFill>
                <a:schemeClr val="accent1"/>
              </a:solidFill>
            </a:endParaRPr>
          </a:p>
        </p:txBody>
      </p:sp>
      <p:sp>
        <p:nvSpPr>
          <p:cNvPr id="9" name="线形标注 1 8"/>
          <p:cNvSpPr/>
          <p:nvPr/>
        </p:nvSpPr>
        <p:spPr>
          <a:xfrm>
            <a:off x="1221000" y="3573016"/>
            <a:ext cx="7311439" cy="720080"/>
          </a:xfrm>
          <a:prstGeom prst="borderCallout1">
            <a:avLst>
              <a:gd name="adj1" fmla="val 4951"/>
              <a:gd name="adj2" fmla="val 366"/>
              <a:gd name="adj3" fmla="val -161785"/>
              <a:gd name="adj4" fmla="val -244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accent1"/>
                </a:solidFill>
              </a:rPr>
              <a:t>指定数组元素的类型，可以是</a:t>
            </a:r>
            <a:r>
              <a:rPr lang="en-US" altLang="zh-CN" sz="2400" b="1" dirty="0" err="1" smtClean="0">
                <a:solidFill>
                  <a:schemeClr val="accent1"/>
                </a:solidFill>
              </a:rPr>
              <a:t>int</a:t>
            </a:r>
            <a:r>
              <a:rPr lang="en-US" altLang="zh-CN" sz="2400" b="1" dirty="0" smtClean="0">
                <a:solidFill>
                  <a:schemeClr val="accent1"/>
                </a:solidFill>
              </a:rPr>
              <a:t> ,char </a:t>
            </a:r>
            <a:r>
              <a:rPr lang="zh-CN" altLang="en-US" sz="2400" b="1" dirty="0" smtClean="0">
                <a:solidFill>
                  <a:schemeClr val="accent1"/>
                </a:solidFill>
              </a:rPr>
              <a:t>等任何类型</a:t>
            </a:r>
            <a:endParaRPr lang="zh-CN" altLang="en-US" sz="2400" b="1" dirty="0">
              <a:solidFill>
                <a:schemeClr val="accent1"/>
              </a:solidFill>
            </a:endParaRPr>
          </a:p>
        </p:txBody>
      </p:sp>
    </p:spTree>
    <p:extLst>
      <p:ext uri="{BB962C8B-B14F-4D97-AF65-F5344CB8AC3E}">
        <p14:creationId xmlns:p14="http://schemas.microsoft.com/office/powerpoint/2010/main" val="12120299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260648"/>
            <a:ext cx="7010400" cy="685800"/>
          </a:xfrm>
        </p:spPr>
        <p:txBody>
          <a:bodyPr/>
          <a:lstStyle/>
          <a:p>
            <a:r>
              <a:rPr lang="en-US" altLang="zh-CN" sz="3600" b="1" dirty="0">
                <a:solidFill>
                  <a:srgbClr val="FF0000"/>
                </a:solidFill>
              </a:rPr>
              <a:t>5.5 </a:t>
            </a:r>
            <a:r>
              <a:rPr lang="zh-CN" altLang="zh-CN" sz="3600" b="1" dirty="0">
                <a:solidFill>
                  <a:srgbClr val="FF0000"/>
                </a:solidFill>
              </a:rPr>
              <a:t>动态内存</a:t>
            </a:r>
            <a:r>
              <a:rPr lang="zh-CN" altLang="zh-CN" sz="3600" b="1" dirty="0" smtClean="0">
                <a:solidFill>
                  <a:srgbClr val="FF0000"/>
                </a:solidFill>
              </a:rPr>
              <a:t>分配</a:t>
            </a:r>
            <a:endParaRPr lang="zh-CN" altLang="en-US" sz="3600" b="1" dirty="0">
              <a:solidFill>
                <a:srgbClr val="FF0000"/>
              </a:solidFill>
            </a:endParaRPr>
          </a:p>
        </p:txBody>
      </p:sp>
      <p:sp>
        <p:nvSpPr>
          <p:cNvPr id="3" name="内容占位符 2"/>
          <p:cNvSpPr>
            <a:spLocks noGrp="1"/>
          </p:cNvSpPr>
          <p:nvPr>
            <p:ph idx="1"/>
          </p:nvPr>
        </p:nvSpPr>
        <p:spPr>
          <a:xfrm>
            <a:off x="457200" y="1268760"/>
            <a:ext cx="8229600" cy="4857403"/>
          </a:xfrm>
        </p:spPr>
        <p:txBody>
          <a:bodyPr/>
          <a:lstStyle/>
          <a:p>
            <a:pPr marL="0" indent="0">
              <a:buNone/>
            </a:pPr>
            <a:r>
              <a:rPr lang="zh-CN" altLang="en-US" b="1" dirty="0" smtClean="0">
                <a:solidFill>
                  <a:schemeClr val="tx2">
                    <a:lumMod val="60000"/>
                    <a:lumOff val="40000"/>
                  </a:schemeClr>
                </a:solidFill>
              </a:rPr>
              <a:t>问题引入：</a:t>
            </a:r>
            <a:endParaRPr lang="en-US" altLang="zh-CN" b="1" dirty="0" smtClean="0">
              <a:solidFill>
                <a:schemeClr val="tx2">
                  <a:lumMod val="60000"/>
                  <a:lumOff val="40000"/>
                </a:schemeClr>
              </a:solidFill>
            </a:endParaRPr>
          </a:p>
          <a:p>
            <a:pPr marL="0" indent="0">
              <a:buNone/>
            </a:pPr>
            <a:r>
              <a:rPr lang="zh-CN" altLang="en-US" b="1" dirty="0" smtClean="0"/>
              <a:t>对于“输入</a:t>
            </a:r>
            <a:r>
              <a:rPr lang="en-US" altLang="zh-CN" b="1" dirty="0" smtClean="0"/>
              <a:t>n</a:t>
            </a:r>
            <a:r>
              <a:rPr lang="zh-CN" altLang="en-US" b="1" dirty="0" smtClean="0"/>
              <a:t>个数，找出其中最大值”的问题，很容易给出错误的数据</a:t>
            </a:r>
            <a:r>
              <a:rPr lang="zh-CN" altLang="en-US" b="1" dirty="0"/>
              <a:t>定义</a:t>
            </a:r>
            <a:r>
              <a:rPr lang="en-US" altLang="zh-CN" b="1" dirty="0" smtClean="0"/>
              <a:t>:</a:t>
            </a:r>
            <a:r>
              <a:rPr lang="zh-CN" altLang="en-US" b="1" dirty="0" smtClean="0"/>
              <a:t>  </a:t>
            </a:r>
            <a:r>
              <a:rPr lang="en-US" altLang="zh-CN" b="1" dirty="0" err="1" smtClean="0">
                <a:solidFill>
                  <a:srgbClr val="FF0000"/>
                </a:solidFill>
              </a:rPr>
              <a:t>int</a:t>
            </a:r>
            <a:r>
              <a:rPr lang="en-US" altLang="zh-CN" b="1" dirty="0" smtClean="0">
                <a:solidFill>
                  <a:srgbClr val="FF0000"/>
                </a:solidFill>
              </a:rPr>
              <a:t>  n, a[n]</a:t>
            </a:r>
            <a:r>
              <a:rPr lang="zh-CN" altLang="en-US" b="1" dirty="0" smtClean="0">
                <a:solidFill>
                  <a:srgbClr val="FF0000"/>
                </a:solidFill>
              </a:rPr>
              <a:t> </a:t>
            </a:r>
            <a:r>
              <a:rPr lang="en-US" altLang="zh-CN" b="1" dirty="0" smtClean="0">
                <a:solidFill>
                  <a:srgbClr val="FF0000"/>
                </a:solidFill>
              </a:rPr>
              <a:t>;</a:t>
            </a:r>
            <a:endParaRPr lang="zh-CN" altLang="en-US" b="1" dirty="0">
              <a:solidFill>
                <a:srgbClr val="FF0000"/>
              </a:solidFill>
            </a:endParaRP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6" name="TextBox 5"/>
          <p:cNvSpPr txBox="1"/>
          <p:nvPr/>
        </p:nvSpPr>
        <p:spPr>
          <a:xfrm>
            <a:off x="2915816" y="3429000"/>
            <a:ext cx="5976664" cy="954107"/>
          </a:xfrm>
          <a:prstGeom prst="rect">
            <a:avLst/>
          </a:prstGeom>
          <a:noFill/>
          <a:ln w="31750">
            <a:solidFill>
              <a:srgbClr val="FF0000"/>
            </a:solidFill>
          </a:ln>
        </p:spPr>
        <p:txBody>
          <a:bodyPr wrap="square" rtlCol="0">
            <a:spAutoFit/>
          </a:bodyPr>
          <a:lstStyle/>
          <a:p>
            <a:pPr marL="0" indent="0">
              <a:buNone/>
            </a:pPr>
            <a:r>
              <a:rPr lang="zh-CN" altLang="zh-CN" sz="2800" b="1" dirty="0">
                <a:solidFill>
                  <a:schemeClr val="tx2">
                    <a:lumMod val="60000"/>
                    <a:lumOff val="40000"/>
                  </a:schemeClr>
                </a:solidFill>
              </a:rPr>
              <a:t>静态</a:t>
            </a:r>
            <a:r>
              <a:rPr lang="zh-CN" altLang="zh-CN" sz="2800" b="1" dirty="0" smtClean="0">
                <a:solidFill>
                  <a:schemeClr val="tx2">
                    <a:lumMod val="60000"/>
                    <a:lumOff val="40000"/>
                  </a:schemeClr>
                </a:solidFill>
              </a:rPr>
              <a:t>存储分配</a:t>
            </a:r>
            <a:r>
              <a:rPr lang="en-US" altLang="zh-CN" sz="2800" b="1" dirty="0" smtClean="0">
                <a:solidFill>
                  <a:schemeClr val="tx2">
                    <a:lumMod val="60000"/>
                    <a:lumOff val="40000"/>
                  </a:schemeClr>
                </a:solidFill>
              </a:rPr>
              <a:t>:  </a:t>
            </a:r>
            <a:r>
              <a:rPr lang="zh-CN" altLang="zh-CN" sz="2800" b="1" dirty="0" smtClean="0"/>
              <a:t>程序</a:t>
            </a:r>
            <a:r>
              <a:rPr lang="zh-CN" altLang="en-US" sz="2800" b="1" dirty="0" smtClean="0"/>
              <a:t>需</a:t>
            </a:r>
            <a:r>
              <a:rPr lang="zh-CN" altLang="zh-CN" sz="2800" b="1" dirty="0" smtClean="0"/>
              <a:t>在</a:t>
            </a:r>
            <a:r>
              <a:rPr lang="zh-CN" altLang="zh-CN" sz="2800" b="1" dirty="0"/>
              <a:t>编译时</a:t>
            </a:r>
            <a:r>
              <a:rPr lang="zh-CN" altLang="zh-CN" sz="2800" b="1" dirty="0" smtClean="0"/>
              <a:t>就分配</a:t>
            </a:r>
            <a:r>
              <a:rPr lang="zh-CN" altLang="zh-CN" sz="2800" b="1" dirty="0"/>
              <a:t>相应大小的</a:t>
            </a:r>
            <a:r>
              <a:rPr lang="zh-CN" altLang="zh-CN" sz="2800" b="1" dirty="0" smtClean="0"/>
              <a:t>存储空间</a:t>
            </a:r>
            <a:r>
              <a:rPr lang="zh-CN" altLang="en-US" sz="2800" b="1" dirty="0"/>
              <a:t>。</a:t>
            </a:r>
            <a:endParaRPr lang="zh-CN" altLang="zh-CN" sz="2800" b="1" dirty="0"/>
          </a:p>
        </p:txBody>
      </p:sp>
      <p:sp>
        <p:nvSpPr>
          <p:cNvPr id="7" name="TextBox 6"/>
          <p:cNvSpPr txBox="1"/>
          <p:nvPr/>
        </p:nvSpPr>
        <p:spPr>
          <a:xfrm>
            <a:off x="2788380" y="5251828"/>
            <a:ext cx="5976664" cy="954107"/>
          </a:xfrm>
          <a:prstGeom prst="rect">
            <a:avLst/>
          </a:prstGeom>
          <a:noFill/>
          <a:ln w="31750">
            <a:solidFill>
              <a:srgbClr val="FF0000"/>
            </a:solidFill>
          </a:ln>
        </p:spPr>
        <p:txBody>
          <a:bodyPr wrap="square" rtlCol="0">
            <a:spAutoFit/>
          </a:bodyPr>
          <a:lstStyle/>
          <a:p>
            <a:pPr marL="0" indent="0">
              <a:buNone/>
            </a:pPr>
            <a:r>
              <a:rPr lang="zh-CN" altLang="en-US" sz="2800" b="1" dirty="0" smtClean="0">
                <a:solidFill>
                  <a:schemeClr val="tx2">
                    <a:lumMod val="60000"/>
                    <a:lumOff val="40000"/>
                  </a:schemeClr>
                </a:solidFill>
              </a:rPr>
              <a:t>动</a:t>
            </a:r>
            <a:r>
              <a:rPr lang="zh-CN" altLang="zh-CN" sz="2800" b="1" dirty="0" smtClean="0">
                <a:solidFill>
                  <a:schemeClr val="tx2">
                    <a:lumMod val="60000"/>
                    <a:lumOff val="40000"/>
                  </a:schemeClr>
                </a:solidFill>
              </a:rPr>
              <a:t>态存储分配</a:t>
            </a:r>
            <a:r>
              <a:rPr lang="en-US" altLang="zh-CN" sz="2800" b="1" dirty="0" smtClean="0">
                <a:solidFill>
                  <a:schemeClr val="tx2">
                    <a:lumMod val="60000"/>
                    <a:lumOff val="40000"/>
                  </a:schemeClr>
                </a:solidFill>
              </a:rPr>
              <a:t>:  </a:t>
            </a:r>
            <a:r>
              <a:rPr lang="zh-CN" altLang="zh-CN" sz="2800" b="1" dirty="0" smtClean="0"/>
              <a:t>程序</a:t>
            </a:r>
            <a:r>
              <a:rPr lang="zh-CN" altLang="en-US" sz="2800" b="1" dirty="0" smtClean="0"/>
              <a:t>需</a:t>
            </a:r>
            <a:r>
              <a:rPr lang="zh-CN" altLang="zh-CN" sz="2800" b="1" dirty="0" smtClean="0"/>
              <a:t>在</a:t>
            </a:r>
            <a:r>
              <a:rPr lang="zh-CN" altLang="en-US" sz="2800" b="1" dirty="0" smtClean="0"/>
              <a:t>运行</a:t>
            </a:r>
            <a:r>
              <a:rPr lang="zh-CN" altLang="zh-CN" sz="2800" b="1" dirty="0" smtClean="0"/>
              <a:t>时</a:t>
            </a:r>
            <a:r>
              <a:rPr lang="zh-CN" altLang="en-US" sz="2800" b="1" dirty="0" smtClean="0"/>
              <a:t>根据需要</a:t>
            </a:r>
            <a:r>
              <a:rPr lang="zh-CN" altLang="zh-CN" sz="2800" b="1" dirty="0" smtClean="0"/>
              <a:t>分配</a:t>
            </a:r>
            <a:r>
              <a:rPr lang="zh-CN" altLang="zh-CN" sz="2800" b="1" dirty="0"/>
              <a:t>相应大小的</a:t>
            </a:r>
            <a:r>
              <a:rPr lang="zh-CN" altLang="zh-CN" sz="2800" b="1" dirty="0" smtClean="0"/>
              <a:t>存储空间</a:t>
            </a:r>
            <a:r>
              <a:rPr lang="zh-CN" altLang="en-US" sz="2800" b="1" dirty="0"/>
              <a:t>。</a:t>
            </a:r>
            <a:endParaRPr lang="zh-CN" altLang="zh-CN" sz="2800" b="1" dirty="0"/>
          </a:p>
        </p:txBody>
      </p:sp>
      <p:sp>
        <p:nvSpPr>
          <p:cNvPr id="5" name="上箭头 4"/>
          <p:cNvSpPr/>
          <p:nvPr/>
        </p:nvSpPr>
        <p:spPr>
          <a:xfrm>
            <a:off x="4572000" y="2663713"/>
            <a:ext cx="1332148" cy="72537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a:off x="4572000" y="4396883"/>
            <a:ext cx="1204712" cy="8323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2483768" y="4530862"/>
            <a:ext cx="2248828" cy="523220"/>
          </a:xfrm>
          <a:prstGeom prst="rect">
            <a:avLst/>
          </a:prstGeom>
          <a:noFill/>
          <a:ln w="31750">
            <a:noFill/>
          </a:ln>
        </p:spPr>
        <p:txBody>
          <a:bodyPr wrap="square" rtlCol="0">
            <a:spAutoFit/>
          </a:bodyPr>
          <a:lstStyle/>
          <a:p>
            <a:pPr marL="0" indent="0">
              <a:buNone/>
            </a:pPr>
            <a:r>
              <a:rPr lang="zh-CN" altLang="en-US" sz="2800" b="1" dirty="0" smtClean="0">
                <a:solidFill>
                  <a:srgbClr val="FF0000"/>
                </a:solidFill>
              </a:rPr>
              <a:t>如何解决？</a:t>
            </a:r>
            <a:endParaRPr lang="zh-CN" altLang="zh-CN" sz="2800" b="1" dirty="0">
              <a:solidFill>
                <a:srgbClr val="FF0000"/>
              </a:solidFill>
            </a:endParaRPr>
          </a:p>
        </p:txBody>
      </p:sp>
    </p:spTree>
    <p:extLst>
      <p:ext uri="{BB962C8B-B14F-4D97-AF65-F5344CB8AC3E}">
        <p14:creationId xmlns:p14="http://schemas.microsoft.com/office/powerpoint/2010/main" val="3220709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ircle(in)">
                                      <p:cBhvr>
                                        <p:cTn id="15" dur="2000"/>
                                        <p:tgtEl>
                                          <p:spTgt spid="10"/>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circle(in)">
                                      <p:cBhvr>
                                        <p:cTn id="18" dur="2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5" grpId="0" animBg="1"/>
      <p:bldP spid="8" grpId="0" animBg="1"/>
      <p:bldP spid="1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260648"/>
            <a:ext cx="7010400" cy="685800"/>
          </a:xfrm>
        </p:spPr>
        <p:txBody>
          <a:bodyPr/>
          <a:lstStyle/>
          <a:p>
            <a:r>
              <a:rPr lang="zh-CN" altLang="zh-CN" sz="3600" b="1" dirty="0">
                <a:solidFill>
                  <a:srgbClr val="FF0000"/>
                </a:solidFill>
              </a:rPr>
              <a:t>自由存储内存的分配和释放</a:t>
            </a:r>
            <a:endParaRPr lang="zh-CN" altLang="en-US" sz="3600" b="1" dirty="0">
              <a:solidFill>
                <a:srgbClr val="FF0000"/>
              </a:solidFill>
            </a:endParaRPr>
          </a:p>
        </p:txBody>
      </p:sp>
      <p:sp>
        <p:nvSpPr>
          <p:cNvPr id="3" name="内容占位符 2"/>
          <p:cNvSpPr>
            <a:spLocks noGrp="1"/>
          </p:cNvSpPr>
          <p:nvPr>
            <p:ph idx="1"/>
          </p:nvPr>
        </p:nvSpPr>
        <p:spPr>
          <a:xfrm>
            <a:off x="251520" y="1268760"/>
            <a:ext cx="8568952" cy="4857403"/>
          </a:xfrm>
        </p:spPr>
        <p:txBody>
          <a:bodyPr/>
          <a:lstStyle/>
          <a:p>
            <a:r>
              <a:rPr lang="zh-CN" altLang="zh-CN" dirty="0"/>
              <a:t>动态分配</a:t>
            </a:r>
            <a:r>
              <a:rPr lang="zh-CN" altLang="zh-CN" dirty="0" smtClean="0"/>
              <a:t>内存</a:t>
            </a:r>
            <a:r>
              <a:rPr lang="zh-CN" altLang="en-US" dirty="0" smtClean="0"/>
              <a:t>的</a:t>
            </a:r>
            <a:r>
              <a:rPr lang="zh-CN" altLang="zh-CN" dirty="0" smtClean="0"/>
              <a:t>格式</a:t>
            </a:r>
            <a:r>
              <a:rPr lang="zh-CN" altLang="zh-CN" dirty="0"/>
              <a:t>如下</a:t>
            </a:r>
            <a:r>
              <a:rPr lang="zh-CN" altLang="zh-CN" dirty="0" smtClean="0"/>
              <a:t>：</a:t>
            </a:r>
            <a:endParaRPr lang="en-US" altLang="zh-CN" dirty="0" smtClean="0"/>
          </a:p>
          <a:p>
            <a:pPr marL="0" indent="0">
              <a:buNone/>
            </a:pPr>
            <a:r>
              <a:rPr lang="en-US" altLang="zh-CN" b="1" dirty="0" smtClean="0"/>
              <a:t>     </a:t>
            </a:r>
            <a:r>
              <a:rPr lang="zh-CN" altLang="zh-CN" b="1" dirty="0" smtClean="0"/>
              <a:t>指针</a:t>
            </a:r>
            <a:r>
              <a:rPr lang="zh-CN" altLang="zh-CN" b="1" dirty="0"/>
              <a:t>变量名</a:t>
            </a:r>
            <a:r>
              <a:rPr lang="en-US" altLang="zh-CN" b="1" dirty="0"/>
              <a:t>=new </a:t>
            </a:r>
            <a:r>
              <a:rPr lang="zh-CN" altLang="zh-CN" b="1" dirty="0" smtClean="0"/>
              <a:t>类型名（</a:t>
            </a:r>
            <a:r>
              <a:rPr lang="zh-CN" altLang="zh-CN" b="1" dirty="0"/>
              <a:t>初值列表）</a:t>
            </a:r>
            <a:r>
              <a:rPr lang="zh-CN" altLang="zh-CN" b="1" dirty="0" smtClean="0"/>
              <a:t>；</a:t>
            </a:r>
            <a:endParaRPr lang="en-US" altLang="zh-CN" b="1" dirty="0" smtClean="0"/>
          </a:p>
          <a:p>
            <a:pPr marL="0" indent="0">
              <a:buNone/>
            </a:pPr>
            <a:endParaRPr lang="en-US" altLang="zh-CN" b="1" dirty="0"/>
          </a:p>
          <a:p>
            <a:pPr marL="0" indent="0">
              <a:buNone/>
            </a:pPr>
            <a:endParaRPr lang="en-US" altLang="zh-CN" b="1" dirty="0" smtClean="0"/>
          </a:p>
          <a:p>
            <a:pPr marL="0" indent="0">
              <a:buNone/>
            </a:pPr>
            <a:endParaRPr lang="en-US" altLang="zh-CN" b="1" dirty="0"/>
          </a:p>
          <a:p>
            <a:pPr marL="0" indent="0">
              <a:buNone/>
            </a:pPr>
            <a:r>
              <a:rPr lang="zh-CN" altLang="en-US" dirty="0" smtClean="0"/>
              <a:t>由此下列语句：</a:t>
            </a:r>
            <a:endParaRPr lang="en-US" altLang="zh-CN" dirty="0" smtClean="0"/>
          </a:p>
          <a:p>
            <a:pPr marL="0" indent="0">
              <a:buNone/>
            </a:pPr>
            <a:r>
              <a:rPr lang="en-US" altLang="zh-CN" dirty="0" err="1" smtClean="0"/>
              <a:t>int</a:t>
            </a:r>
            <a:r>
              <a:rPr lang="en-US" altLang="zh-CN" dirty="0" smtClean="0"/>
              <a:t> </a:t>
            </a:r>
            <a:r>
              <a:rPr lang="en-US" altLang="zh-CN" dirty="0"/>
              <a:t>* point ;</a:t>
            </a:r>
            <a:endParaRPr lang="zh-CN" altLang="zh-CN" dirty="0"/>
          </a:p>
          <a:p>
            <a:pPr marL="0" indent="0">
              <a:buNone/>
            </a:pPr>
            <a:r>
              <a:rPr lang="en-US" altLang="zh-CN" dirty="0"/>
              <a:t>point=new </a:t>
            </a:r>
            <a:r>
              <a:rPr lang="en-US" altLang="zh-CN" dirty="0" err="1"/>
              <a:t>int</a:t>
            </a:r>
            <a:r>
              <a:rPr lang="en-US" altLang="zh-CN" dirty="0"/>
              <a:t>(2</a:t>
            </a:r>
            <a:r>
              <a:rPr lang="en-US" altLang="zh-CN" dirty="0" smtClean="0"/>
              <a:t>)</a:t>
            </a:r>
            <a:r>
              <a:rPr lang="zh-CN" altLang="en-US" dirty="0" smtClean="0"/>
              <a:t>；</a:t>
            </a:r>
            <a:endParaRPr lang="zh-CN" altLang="zh-CN" dirty="0"/>
          </a:p>
          <a:p>
            <a:pPr marL="0" indent="0">
              <a:buNone/>
            </a:pPr>
            <a:endParaRPr lang="en-US" altLang="zh-CN" b="1" dirty="0" smtClean="0"/>
          </a:p>
          <a:p>
            <a:pPr marL="0" indent="0">
              <a:buNone/>
            </a:pPr>
            <a:endParaRPr lang="en-US" altLang="zh-CN" b="1" dirty="0" smtClean="0"/>
          </a:p>
          <a:p>
            <a:pPr marL="0" indent="0">
              <a:buNone/>
            </a:pPr>
            <a:endParaRPr lang="zh-CN" altLang="zh-CN" dirty="0"/>
          </a:p>
          <a:p>
            <a:pPr marL="0" indent="0">
              <a:buNone/>
            </a:pP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圆角矩形标注 4"/>
          <p:cNvSpPr/>
          <p:nvPr/>
        </p:nvSpPr>
        <p:spPr>
          <a:xfrm>
            <a:off x="4572000" y="2492896"/>
            <a:ext cx="3168352" cy="720080"/>
          </a:xfrm>
          <a:prstGeom prst="wedgeRoundRectCallout">
            <a:avLst>
              <a:gd name="adj1" fmla="val -64314"/>
              <a:gd name="adj2" fmla="val -101387"/>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决定分配空间的大小</a:t>
            </a:r>
            <a:endParaRPr lang="zh-CN" altLang="en-US" sz="2400" b="1" dirty="0">
              <a:solidFill>
                <a:schemeClr val="tx1"/>
              </a:solidFill>
            </a:endParaRPr>
          </a:p>
        </p:txBody>
      </p:sp>
      <p:grpSp>
        <p:nvGrpSpPr>
          <p:cNvPr id="16" name="组合 15"/>
          <p:cNvGrpSpPr/>
          <p:nvPr/>
        </p:nvGrpSpPr>
        <p:grpSpPr>
          <a:xfrm>
            <a:off x="2951820" y="3588240"/>
            <a:ext cx="5245744" cy="1117950"/>
            <a:chOff x="2951820" y="3588240"/>
            <a:chExt cx="5245744" cy="1117950"/>
          </a:xfrm>
        </p:grpSpPr>
        <p:sp>
          <p:nvSpPr>
            <p:cNvPr id="6" name="矩形 5"/>
            <p:cNvSpPr/>
            <p:nvPr/>
          </p:nvSpPr>
          <p:spPr>
            <a:xfrm>
              <a:off x="6156176" y="3861048"/>
              <a:ext cx="1080120" cy="8451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rPr>
                <a:t>2</a:t>
              </a:r>
              <a:endParaRPr lang="zh-CN" altLang="en-US" sz="2800" b="1" dirty="0">
                <a:solidFill>
                  <a:schemeClr val="tx1"/>
                </a:solidFill>
              </a:endParaRPr>
            </a:p>
          </p:txBody>
        </p:sp>
        <p:grpSp>
          <p:nvGrpSpPr>
            <p:cNvPr id="15" name="组合 14"/>
            <p:cNvGrpSpPr/>
            <p:nvPr/>
          </p:nvGrpSpPr>
          <p:grpSpPr>
            <a:xfrm>
              <a:off x="2951820" y="3588240"/>
              <a:ext cx="5245744" cy="1073494"/>
              <a:chOff x="2951820" y="3588240"/>
              <a:chExt cx="5245744" cy="1073494"/>
            </a:xfrm>
          </p:grpSpPr>
          <p:sp>
            <p:nvSpPr>
              <p:cNvPr id="7" name="矩形 6"/>
              <p:cNvSpPr/>
              <p:nvPr/>
            </p:nvSpPr>
            <p:spPr>
              <a:xfrm>
                <a:off x="4031940" y="3941654"/>
                <a:ext cx="1080120"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solidFill>
                    <a:schemeClr val="tx1"/>
                  </a:solidFill>
                </a:endParaRPr>
              </a:p>
            </p:txBody>
          </p:sp>
          <p:sp>
            <p:nvSpPr>
              <p:cNvPr id="8" name="矩形 7"/>
              <p:cNvSpPr/>
              <p:nvPr/>
            </p:nvSpPr>
            <p:spPr>
              <a:xfrm>
                <a:off x="2951820" y="3861048"/>
                <a:ext cx="1080120"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rPr>
                  <a:t>point</a:t>
                </a:r>
                <a:endParaRPr lang="zh-CN" altLang="en-US" sz="2800" b="1" dirty="0">
                  <a:solidFill>
                    <a:schemeClr val="tx1"/>
                  </a:solidFill>
                </a:endParaRPr>
              </a:p>
            </p:txBody>
          </p:sp>
          <p:cxnSp>
            <p:nvCxnSpPr>
              <p:cNvPr id="10" name="直接箭头连接符 9"/>
              <p:cNvCxnSpPr/>
              <p:nvPr/>
            </p:nvCxnSpPr>
            <p:spPr>
              <a:xfrm>
                <a:off x="5112060" y="4155323"/>
                <a:ext cx="1008112"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117444" y="3588240"/>
                <a:ext cx="1080120"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rPr>
                  <a:t>无名对象</a:t>
                </a:r>
                <a:endParaRPr lang="zh-CN" altLang="en-US" sz="2800" b="1" dirty="0">
                  <a:solidFill>
                    <a:schemeClr val="tx1"/>
                  </a:solidFill>
                </a:endParaRPr>
              </a:p>
            </p:txBody>
          </p:sp>
        </p:grpSp>
      </p:grpSp>
      <p:sp>
        <p:nvSpPr>
          <p:cNvPr id="12" name="矩形 11"/>
          <p:cNvSpPr/>
          <p:nvPr/>
        </p:nvSpPr>
        <p:spPr>
          <a:xfrm>
            <a:off x="5724128" y="5445223"/>
            <a:ext cx="2124236" cy="6331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rPr>
              <a:t>*point</a:t>
            </a:r>
            <a:endParaRPr lang="zh-CN" altLang="en-US" sz="2800" b="1" dirty="0">
              <a:solidFill>
                <a:schemeClr val="tx1"/>
              </a:solidFill>
            </a:endParaRPr>
          </a:p>
        </p:txBody>
      </p:sp>
      <p:sp>
        <p:nvSpPr>
          <p:cNvPr id="13" name="下箭头 12"/>
          <p:cNvSpPr/>
          <p:nvPr/>
        </p:nvSpPr>
        <p:spPr>
          <a:xfrm>
            <a:off x="6480212" y="4706190"/>
            <a:ext cx="432048" cy="7200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912260" y="4793094"/>
            <a:ext cx="2124236" cy="633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FF0000"/>
                </a:solidFill>
              </a:rPr>
              <a:t>如何访问？</a:t>
            </a:r>
            <a:endParaRPr lang="zh-CN" altLang="en-US" sz="2800" b="1" dirty="0">
              <a:solidFill>
                <a:srgbClr val="FF0000"/>
              </a:solidFill>
            </a:endParaRPr>
          </a:p>
        </p:txBody>
      </p:sp>
    </p:spTree>
    <p:extLst>
      <p:ext uri="{BB962C8B-B14F-4D97-AF65-F5344CB8AC3E}">
        <p14:creationId xmlns:p14="http://schemas.microsoft.com/office/powerpoint/2010/main" val="969747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arn(inVertical)">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b="1" dirty="0"/>
              <a:t>释放指针所指向的内存</a:t>
            </a:r>
            <a:r>
              <a:rPr lang="zh-CN" altLang="zh-CN" b="1" dirty="0" smtClean="0"/>
              <a:t>空间</a:t>
            </a:r>
            <a:r>
              <a:rPr lang="zh-CN" altLang="en-US" b="1" dirty="0" smtClean="0"/>
              <a:t>的</a:t>
            </a:r>
            <a:r>
              <a:rPr lang="zh-CN" altLang="zh-CN" b="1" dirty="0" smtClean="0"/>
              <a:t>格式</a:t>
            </a:r>
            <a:r>
              <a:rPr lang="zh-CN" altLang="zh-CN" b="1" dirty="0"/>
              <a:t>为</a:t>
            </a:r>
            <a:r>
              <a:rPr lang="zh-CN" altLang="zh-CN" b="1" dirty="0" smtClean="0"/>
              <a:t>：</a:t>
            </a:r>
            <a:endParaRPr lang="en-US" altLang="zh-CN" b="1" dirty="0" smtClean="0"/>
          </a:p>
          <a:p>
            <a:pPr marL="0" indent="0">
              <a:buNone/>
            </a:pPr>
            <a:r>
              <a:rPr lang="en-US" altLang="zh-CN" b="1" dirty="0" smtClean="0"/>
              <a:t>    delete  </a:t>
            </a:r>
            <a:r>
              <a:rPr lang="zh-CN" altLang="zh-CN" b="1" dirty="0"/>
              <a:t>指针名；</a:t>
            </a:r>
          </a:p>
          <a:p>
            <a:pPr marL="0" indent="0">
              <a:buNone/>
            </a:pPr>
            <a:r>
              <a:rPr lang="zh-CN" altLang="zh-CN" b="1" dirty="0"/>
              <a:t>例如：</a:t>
            </a:r>
            <a:r>
              <a:rPr lang="en-US" altLang="zh-CN" b="1" dirty="0"/>
              <a:t> delete  point;</a:t>
            </a:r>
            <a:endParaRPr lang="zh-CN" altLang="zh-CN" b="1" dirty="0"/>
          </a:p>
          <a:p>
            <a:pPr marL="0" indent="0">
              <a:buNone/>
            </a:pPr>
            <a:r>
              <a:rPr lang="zh-CN" altLang="zh-CN" b="1" dirty="0" smtClean="0"/>
              <a:t>注意</a:t>
            </a:r>
            <a:r>
              <a:rPr lang="en-US" altLang="zh-CN" b="1" dirty="0" smtClean="0"/>
              <a:t>:</a:t>
            </a:r>
            <a:r>
              <a:rPr lang="zh-CN" altLang="zh-CN" b="1" dirty="0" smtClean="0"/>
              <a:t>释放</a:t>
            </a:r>
            <a:r>
              <a:rPr lang="zh-CN" altLang="zh-CN" b="1" dirty="0"/>
              <a:t>了</a:t>
            </a:r>
            <a:r>
              <a:rPr lang="en-US" altLang="zh-CN" b="1" dirty="0"/>
              <a:t>point</a:t>
            </a:r>
            <a:r>
              <a:rPr lang="zh-CN" altLang="zh-CN" b="1" dirty="0"/>
              <a:t>所指目标的内存空间</a:t>
            </a:r>
            <a:r>
              <a:rPr lang="zh-CN" altLang="zh-CN" b="1" dirty="0" smtClean="0"/>
              <a:t>，指针</a:t>
            </a:r>
            <a:r>
              <a:rPr lang="en-US" altLang="zh-CN" b="1" dirty="0">
                <a:solidFill>
                  <a:srgbClr val="FF0000"/>
                </a:solidFill>
              </a:rPr>
              <a:t>point</a:t>
            </a:r>
            <a:r>
              <a:rPr lang="zh-CN" altLang="zh-CN" b="1" dirty="0">
                <a:solidFill>
                  <a:srgbClr val="FF0000"/>
                </a:solidFill>
              </a:rPr>
              <a:t>本身并没有</a:t>
            </a:r>
            <a:r>
              <a:rPr lang="zh-CN" altLang="zh-CN" b="1" dirty="0" smtClean="0">
                <a:solidFill>
                  <a:srgbClr val="FF0000"/>
                </a:solidFill>
              </a:rPr>
              <a:t>撤销</a:t>
            </a:r>
            <a:r>
              <a:rPr lang="zh-CN" altLang="en-US" b="1" dirty="0" smtClean="0">
                <a:solidFill>
                  <a:srgbClr val="FF0000"/>
                </a:solidFill>
              </a:rPr>
              <a:t>。</a:t>
            </a:r>
            <a:endParaRPr lang="en-US" altLang="zh-CN" b="1" dirty="0" smtClean="0">
              <a:solidFill>
                <a:srgbClr val="FF0000"/>
              </a:solidFill>
            </a:endParaRPr>
          </a:p>
          <a:p>
            <a:pPr marL="0" indent="0">
              <a:buNone/>
            </a:pPr>
            <a:endParaRPr lang="en-US" altLang="zh-CN" b="1" dirty="0" smtClean="0">
              <a:solidFill>
                <a:srgbClr val="FF0000"/>
              </a:solidFill>
            </a:endParaRPr>
          </a:p>
          <a:p>
            <a:r>
              <a:rPr lang="en-US" altLang="zh-CN" b="1" dirty="0" smtClean="0"/>
              <a:t>point </a:t>
            </a:r>
            <a:r>
              <a:rPr lang="zh-CN" altLang="zh-CN" b="1" dirty="0" smtClean="0"/>
              <a:t>指针变成</a:t>
            </a:r>
            <a:r>
              <a:rPr lang="zh-CN" altLang="zh-CN" b="1" dirty="0"/>
              <a:t>悬空指针</a:t>
            </a:r>
            <a:r>
              <a:rPr lang="zh-CN" altLang="zh-CN" b="1" dirty="0" smtClean="0"/>
              <a:t>，建议</a:t>
            </a:r>
            <a:r>
              <a:rPr lang="zh-CN" altLang="zh-CN" b="1" dirty="0"/>
              <a:t>这时将</a:t>
            </a:r>
            <a:r>
              <a:rPr lang="en-US" altLang="zh-CN" b="1" dirty="0"/>
              <a:t>point</a:t>
            </a:r>
            <a:r>
              <a:rPr lang="zh-CN" altLang="zh-CN" b="1" dirty="0"/>
              <a:t>置空（</a:t>
            </a:r>
            <a:r>
              <a:rPr lang="en-US" altLang="zh-CN" b="1" dirty="0"/>
              <a:t>NULL</a:t>
            </a:r>
            <a:r>
              <a:rPr lang="zh-CN" altLang="zh-CN" b="1" dirty="0"/>
              <a:t>）。</a:t>
            </a:r>
          </a:p>
          <a:p>
            <a:pPr marL="0" indent="0">
              <a:buNone/>
            </a:pP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标题 1"/>
          <p:cNvSpPr>
            <a:spLocks noGrp="1"/>
          </p:cNvSpPr>
          <p:nvPr>
            <p:ph type="title"/>
          </p:nvPr>
        </p:nvSpPr>
        <p:spPr/>
        <p:txBody>
          <a:bodyPr/>
          <a:lstStyle/>
          <a:p>
            <a:r>
              <a:rPr lang="zh-CN" altLang="zh-CN" sz="3600" b="1" dirty="0">
                <a:solidFill>
                  <a:srgbClr val="FF0000"/>
                </a:solidFill>
              </a:rPr>
              <a:t>自由存储内存的分配和释放</a:t>
            </a:r>
            <a:endParaRPr lang="zh-CN" altLang="en-US" sz="3600" b="1" dirty="0">
              <a:solidFill>
                <a:srgbClr val="FF0000"/>
              </a:solidFill>
            </a:endParaRPr>
          </a:p>
        </p:txBody>
      </p:sp>
    </p:spTree>
    <p:extLst>
      <p:ext uri="{BB962C8B-B14F-4D97-AF65-F5344CB8AC3E}">
        <p14:creationId xmlns:p14="http://schemas.microsoft.com/office/powerpoint/2010/main" val="265069923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p:spPr>
        <p:txBody>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eaLnBrk="1" hangingPunct="1"/>
            <a:fld id="{7B91C0D7-EFAA-4C0F-B15D-A0D1619712A7}" type="datetime1">
              <a:rPr lang="zh-CN" altLang="en-US" smtClean="0">
                <a:ea typeface="宋体" pitchFamily="2" charset="-122"/>
              </a:rPr>
              <a:pPr eaLnBrk="1" hangingPunct="1"/>
              <a:t>2016/11/10</a:t>
            </a:fld>
            <a:endParaRPr lang="en-US" altLang="zh-CN" smtClean="0">
              <a:ea typeface="宋体" pitchFamily="2" charset="-122"/>
            </a:endParaRPr>
          </a:p>
        </p:txBody>
      </p:sp>
      <p:sp>
        <p:nvSpPr>
          <p:cNvPr id="10243" name="页脚占位符 4"/>
          <p:cNvSpPr>
            <a:spLocks noGrp="1"/>
          </p:cNvSpPr>
          <p:nvPr>
            <p:ph type="ftr" sz="quarter" idx="11"/>
          </p:nvPr>
        </p:nvSpPr>
        <p:spPr>
          <a:noFill/>
        </p:spPr>
        <p:txBody>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eaLnBrk="1" hangingPunct="1"/>
            <a:r>
              <a:rPr lang="zh-CN" altLang="en-US" smtClean="0">
                <a:ea typeface="隶书" pitchFamily="49" charset="-122"/>
              </a:rPr>
              <a:t>计算机基础教研室</a:t>
            </a:r>
            <a:endParaRPr lang="en-US" altLang="zh-CN" smtClean="0">
              <a:ea typeface="隶书" pitchFamily="49" charset="-122"/>
            </a:endParaRPr>
          </a:p>
        </p:txBody>
      </p:sp>
      <p:sp>
        <p:nvSpPr>
          <p:cNvPr id="10244" name="灯片编号占位符 5"/>
          <p:cNvSpPr>
            <a:spLocks noGrp="1"/>
          </p:cNvSpPr>
          <p:nvPr>
            <p:ph type="sldNum" sz="quarter" idx="12"/>
          </p:nvPr>
        </p:nvSpPr>
        <p:spPr>
          <a:noFill/>
        </p:spPr>
        <p:txBody>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eaLnBrk="1" hangingPunct="1"/>
            <a:fld id="{5B753AA1-7AB8-401D-959A-C3CB65004354}" type="slidenum">
              <a:rPr lang="zh-CN" altLang="en-US" smtClean="0">
                <a:ea typeface="宋体" pitchFamily="2" charset="-122"/>
              </a:rPr>
              <a:pPr eaLnBrk="1" hangingPunct="1"/>
              <a:t>63</a:t>
            </a:fld>
            <a:endParaRPr lang="en-US" altLang="zh-CN" smtClean="0">
              <a:ea typeface="宋体" pitchFamily="2" charset="-122"/>
            </a:endParaRPr>
          </a:p>
        </p:txBody>
      </p:sp>
      <p:sp>
        <p:nvSpPr>
          <p:cNvPr id="20482" name="Rectangle 2"/>
          <p:cNvSpPr>
            <a:spLocks noChangeArrowheads="1"/>
          </p:cNvSpPr>
          <p:nvPr/>
        </p:nvSpPr>
        <p:spPr bwMode="auto">
          <a:xfrm>
            <a:off x="755650" y="4076700"/>
            <a:ext cx="1584325" cy="457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 name="Rectangle 3"/>
          <p:cNvSpPr>
            <a:spLocks noChangeArrowheads="1"/>
          </p:cNvSpPr>
          <p:nvPr/>
        </p:nvSpPr>
        <p:spPr bwMode="auto">
          <a:xfrm>
            <a:off x="611188" y="2420938"/>
            <a:ext cx="2952750" cy="457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7" name="Rectangle 5"/>
          <p:cNvSpPr>
            <a:spLocks noChangeArrowheads="1"/>
          </p:cNvSpPr>
          <p:nvPr/>
        </p:nvSpPr>
        <p:spPr bwMode="auto">
          <a:xfrm>
            <a:off x="6084888" y="2781300"/>
            <a:ext cx="1981200" cy="1676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8" name="Text Box 6"/>
          <p:cNvSpPr txBox="1">
            <a:spLocks noChangeArrowheads="1"/>
          </p:cNvSpPr>
          <p:nvPr/>
        </p:nvSpPr>
        <p:spPr bwMode="auto">
          <a:xfrm>
            <a:off x="6216650" y="2324100"/>
            <a:ext cx="1527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eaLnBrk="1" hangingPunct="1">
              <a:spcBef>
                <a:spcPct val="50000"/>
              </a:spcBef>
            </a:pPr>
            <a:r>
              <a:rPr kumimoji="1" lang="zh-CN" altLang="en-US" sz="2000" b="1">
                <a:latin typeface="Tahoma" pitchFamily="34" charset="0"/>
                <a:ea typeface="宋体" pitchFamily="2" charset="-122"/>
              </a:rPr>
              <a:t>自由存储区</a:t>
            </a:r>
          </a:p>
        </p:txBody>
      </p:sp>
      <p:sp>
        <p:nvSpPr>
          <p:cNvPr id="20487" name="Rectangle 7"/>
          <p:cNvSpPr>
            <a:spLocks noChangeArrowheads="1"/>
          </p:cNvSpPr>
          <p:nvPr/>
        </p:nvSpPr>
        <p:spPr bwMode="auto">
          <a:xfrm>
            <a:off x="6865938" y="3043238"/>
            <a:ext cx="762000" cy="381000"/>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latin typeface="Tahoma" pitchFamily="34" charset="0"/>
                <a:ea typeface="宋体" pitchFamily="2" charset="-122"/>
              </a:rPr>
              <a:t>０</a:t>
            </a:r>
          </a:p>
        </p:txBody>
      </p:sp>
      <p:sp>
        <p:nvSpPr>
          <p:cNvPr id="20488" name="Line 8"/>
          <p:cNvSpPr>
            <a:spLocks noChangeShapeType="1"/>
          </p:cNvSpPr>
          <p:nvPr/>
        </p:nvSpPr>
        <p:spPr bwMode="auto">
          <a:xfrm>
            <a:off x="5780088" y="3238500"/>
            <a:ext cx="9906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9" name="Text Box 9"/>
          <p:cNvSpPr txBox="1">
            <a:spLocks noChangeArrowheads="1"/>
          </p:cNvSpPr>
          <p:nvPr/>
        </p:nvSpPr>
        <p:spPr bwMode="auto">
          <a:xfrm>
            <a:off x="5246688" y="30861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eaLnBrk="1" hangingPunct="1">
              <a:spcBef>
                <a:spcPct val="50000"/>
              </a:spcBef>
            </a:pPr>
            <a:r>
              <a:rPr kumimoji="1" lang="zh-CN" altLang="en-US" sz="1600" b="1">
                <a:latin typeface="Tahoma" pitchFamily="34" charset="0"/>
                <a:ea typeface="宋体" pitchFamily="2" charset="-122"/>
              </a:rPr>
              <a:t>Ｐ</a:t>
            </a:r>
            <a:r>
              <a:rPr kumimoji="1" lang="en-US" altLang="zh-CN" sz="1600" b="1">
                <a:latin typeface="Tahoma" pitchFamily="34" charset="0"/>
                <a:ea typeface="宋体" pitchFamily="2" charset="-122"/>
              </a:rPr>
              <a:t>i</a:t>
            </a:r>
          </a:p>
        </p:txBody>
      </p:sp>
      <p:sp>
        <p:nvSpPr>
          <p:cNvPr id="20492" name="Rectangle 12"/>
          <p:cNvSpPr>
            <a:spLocks noChangeArrowheads="1"/>
          </p:cNvSpPr>
          <p:nvPr/>
        </p:nvSpPr>
        <p:spPr bwMode="auto">
          <a:xfrm>
            <a:off x="6792913" y="2971800"/>
            <a:ext cx="1068387" cy="477838"/>
          </a:xfrm>
          <a:prstGeom prst="rect">
            <a:avLst/>
          </a:prstGeom>
          <a:solidFill>
            <a:srgbClr val="EC2C06"/>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3" name="Text Box 13"/>
          <p:cNvSpPr txBox="1">
            <a:spLocks noChangeArrowheads="1"/>
          </p:cNvSpPr>
          <p:nvPr/>
        </p:nvSpPr>
        <p:spPr bwMode="auto">
          <a:xfrm>
            <a:off x="539750" y="1196975"/>
            <a:ext cx="8147050" cy="4970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eaLnBrk="1" hangingPunct="1">
              <a:spcBef>
                <a:spcPct val="50000"/>
              </a:spcBef>
            </a:pPr>
            <a:r>
              <a:rPr kumimoji="1" lang="zh-CN" altLang="en-US" sz="3200" b="1" dirty="0">
                <a:solidFill>
                  <a:srgbClr val="006600"/>
                </a:solidFill>
                <a:latin typeface="隶书" pitchFamily="49" charset="-122"/>
                <a:ea typeface="隶书" pitchFamily="49" charset="-122"/>
              </a:rPr>
              <a:t>演示：</a:t>
            </a:r>
          </a:p>
          <a:p>
            <a:pPr eaLnBrk="1" hangingPunct="1">
              <a:spcBef>
                <a:spcPct val="50000"/>
              </a:spcBef>
            </a:pPr>
            <a:r>
              <a:rPr kumimoji="1" lang="zh-CN" altLang="en-US" sz="2400" b="1" dirty="0">
                <a:latin typeface="幼圆" pitchFamily="49" charset="-122"/>
                <a:ea typeface="幼圆" pitchFamily="49" charset="-122"/>
              </a:rPr>
              <a:t>１．用初始化式</a:t>
            </a:r>
            <a:r>
              <a:rPr kumimoji="1" lang="en-US" altLang="zh-CN" sz="2400" b="1" dirty="0">
                <a:latin typeface="幼圆" pitchFamily="49" charset="-122"/>
                <a:ea typeface="幼圆" pitchFamily="49" charset="-122"/>
              </a:rPr>
              <a:t>(initializer)</a:t>
            </a:r>
            <a:r>
              <a:rPr kumimoji="1" lang="zh-CN" altLang="en-US" sz="2400" b="1" dirty="0">
                <a:latin typeface="幼圆" pitchFamily="49" charset="-122"/>
                <a:ea typeface="幼圆" pitchFamily="49" charset="-122"/>
              </a:rPr>
              <a:t>来显式初始化 </a:t>
            </a:r>
          </a:p>
          <a:p>
            <a:pPr algn="just" eaLnBrk="1" hangingPunct="1">
              <a:spcBef>
                <a:spcPct val="50000"/>
              </a:spcBef>
            </a:pPr>
            <a:r>
              <a:rPr kumimoji="1" lang="en-US" altLang="zh-CN" sz="2400" b="1" dirty="0" err="1">
                <a:solidFill>
                  <a:srgbClr val="0000CC"/>
                </a:solidFill>
                <a:latin typeface="Tahoma" pitchFamily="34" charset="0"/>
                <a:ea typeface="幼圆" pitchFamily="49" charset="-122"/>
              </a:rPr>
              <a:t>int</a:t>
            </a:r>
            <a:r>
              <a:rPr kumimoji="1" lang="en-US" altLang="zh-CN" sz="2400" b="1" dirty="0">
                <a:solidFill>
                  <a:srgbClr val="FF0000"/>
                </a:solidFill>
                <a:latin typeface="Tahoma" pitchFamily="34" charset="0"/>
                <a:ea typeface="幼圆" pitchFamily="49" charset="-122"/>
              </a:rPr>
              <a:t> *pi=</a:t>
            </a:r>
            <a:r>
              <a:rPr kumimoji="1" lang="en-US" altLang="zh-CN" sz="2400" b="1" dirty="0">
                <a:solidFill>
                  <a:srgbClr val="0000CC"/>
                </a:solidFill>
                <a:latin typeface="Tahoma" pitchFamily="34" charset="0"/>
                <a:ea typeface="幼圆" pitchFamily="49" charset="-122"/>
              </a:rPr>
              <a:t>new</a:t>
            </a:r>
            <a:r>
              <a:rPr kumimoji="1" lang="en-US" altLang="zh-CN" sz="2400" b="1" dirty="0">
                <a:solidFill>
                  <a:srgbClr val="FF0000"/>
                </a:solidFill>
                <a:latin typeface="Tahoma" pitchFamily="34" charset="0"/>
                <a:ea typeface="幼圆" pitchFamily="49" charset="-122"/>
              </a:rPr>
              <a:t> </a:t>
            </a:r>
            <a:r>
              <a:rPr kumimoji="1" lang="en-US" altLang="zh-CN" sz="2400" b="1" dirty="0" err="1">
                <a:solidFill>
                  <a:srgbClr val="0000CC"/>
                </a:solidFill>
                <a:latin typeface="Tahoma" pitchFamily="34" charset="0"/>
                <a:ea typeface="幼圆" pitchFamily="49" charset="-122"/>
              </a:rPr>
              <a:t>int</a:t>
            </a:r>
            <a:r>
              <a:rPr kumimoji="1" lang="en-US" altLang="zh-CN" sz="2400" b="1" dirty="0">
                <a:solidFill>
                  <a:srgbClr val="FF0000"/>
                </a:solidFill>
                <a:latin typeface="Tahoma" pitchFamily="34" charset="0"/>
                <a:ea typeface="幼圆" pitchFamily="49" charset="-122"/>
              </a:rPr>
              <a:t>(0);</a:t>
            </a:r>
            <a:endParaRPr kumimoji="1" lang="en-US" altLang="zh-CN" sz="2400" b="1" dirty="0">
              <a:latin typeface="Tahoma" pitchFamily="34" charset="0"/>
              <a:ea typeface="幼圆" pitchFamily="49" charset="-122"/>
            </a:endParaRPr>
          </a:p>
          <a:p>
            <a:pPr algn="just" eaLnBrk="1" hangingPunct="1">
              <a:spcBef>
                <a:spcPct val="50000"/>
              </a:spcBef>
            </a:pPr>
            <a:r>
              <a:rPr kumimoji="1" lang="zh-CN" altLang="en-US" sz="2400" b="1" dirty="0">
                <a:latin typeface="幼圆" pitchFamily="49" charset="-122"/>
                <a:ea typeface="幼圆" pitchFamily="49" charset="-122"/>
              </a:rPr>
              <a:t>２．当</a:t>
            </a:r>
            <a:r>
              <a:rPr kumimoji="1" lang="en-US" altLang="zh-CN" sz="2400" b="1" dirty="0">
                <a:latin typeface="幼圆" pitchFamily="49" charset="-122"/>
                <a:ea typeface="幼圆" pitchFamily="49" charset="-122"/>
              </a:rPr>
              <a:t>pi</a:t>
            </a:r>
            <a:r>
              <a:rPr kumimoji="1" lang="zh-CN" altLang="en-US" sz="2400" b="1" dirty="0">
                <a:latin typeface="幼圆" pitchFamily="49" charset="-122"/>
                <a:ea typeface="幼圆" pitchFamily="49" charset="-122"/>
              </a:rPr>
              <a:t>生命周期结束时，</a:t>
            </a:r>
          </a:p>
          <a:p>
            <a:pPr algn="just" eaLnBrk="1" hangingPunct="1">
              <a:spcBef>
                <a:spcPct val="50000"/>
              </a:spcBef>
            </a:pPr>
            <a:r>
              <a:rPr kumimoji="1" lang="zh-CN" altLang="en-US" sz="2400" b="1" dirty="0">
                <a:latin typeface="幼圆" pitchFamily="49" charset="-122"/>
                <a:ea typeface="幼圆" pitchFamily="49" charset="-122"/>
              </a:rPr>
              <a:t>必须释放</a:t>
            </a:r>
            <a:r>
              <a:rPr kumimoji="1" lang="en-US" altLang="zh-CN" sz="2400" b="1" dirty="0">
                <a:latin typeface="幼圆" pitchFamily="49" charset="-122"/>
                <a:ea typeface="幼圆" pitchFamily="49" charset="-122"/>
              </a:rPr>
              <a:t>pi</a:t>
            </a:r>
            <a:r>
              <a:rPr kumimoji="1" lang="zh-CN" altLang="en-US" sz="2400" b="1" dirty="0">
                <a:latin typeface="幼圆" pitchFamily="49" charset="-122"/>
                <a:ea typeface="幼圆" pitchFamily="49" charset="-122"/>
              </a:rPr>
              <a:t>所指向的目标：</a:t>
            </a:r>
          </a:p>
          <a:p>
            <a:pPr algn="just" eaLnBrk="1" hangingPunct="1">
              <a:spcBef>
                <a:spcPct val="50000"/>
              </a:spcBef>
            </a:pPr>
            <a:r>
              <a:rPr kumimoji="1" lang="zh-CN" altLang="en-US" sz="2400" b="1" dirty="0">
                <a:solidFill>
                  <a:schemeClr val="hlink"/>
                </a:solidFill>
                <a:latin typeface="幼圆" pitchFamily="49" charset="-122"/>
                <a:ea typeface="幼圆" pitchFamily="49" charset="-122"/>
              </a:rPr>
              <a:t> </a:t>
            </a:r>
            <a:r>
              <a:rPr kumimoji="1" lang="en-US" altLang="zh-CN" sz="2400" b="1" dirty="0">
                <a:solidFill>
                  <a:srgbClr val="0000CC"/>
                </a:solidFill>
                <a:latin typeface="Tahoma" pitchFamily="34" charset="0"/>
                <a:ea typeface="幼圆" pitchFamily="49" charset="-122"/>
              </a:rPr>
              <a:t>delete</a:t>
            </a:r>
            <a:r>
              <a:rPr kumimoji="1" lang="en-US" altLang="zh-CN" sz="2400" b="1" dirty="0">
                <a:solidFill>
                  <a:srgbClr val="FF0000"/>
                </a:solidFill>
                <a:latin typeface="Tahoma" pitchFamily="34" charset="0"/>
                <a:ea typeface="幼圆" pitchFamily="49" charset="-122"/>
              </a:rPr>
              <a:t> pi;</a:t>
            </a:r>
          </a:p>
          <a:p>
            <a:pPr eaLnBrk="1" hangingPunct="1">
              <a:spcBef>
                <a:spcPct val="50000"/>
              </a:spcBef>
            </a:pPr>
            <a:r>
              <a:rPr kumimoji="1" lang="zh-CN" altLang="en-US" sz="2400" b="1" dirty="0">
                <a:latin typeface="幼圆" pitchFamily="49" charset="-122"/>
                <a:ea typeface="幼圆" pitchFamily="49" charset="-122"/>
              </a:rPr>
              <a:t>注意这时释放了</a:t>
            </a:r>
            <a:r>
              <a:rPr kumimoji="1" lang="en-US" altLang="zh-CN" sz="2400" b="1" dirty="0">
                <a:latin typeface="幼圆" pitchFamily="49" charset="-122"/>
                <a:ea typeface="幼圆" pitchFamily="49" charset="-122"/>
              </a:rPr>
              <a:t>pi</a:t>
            </a:r>
            <a:r>
              <a:rPr kumimoji="1" lang="zh-CN" altLang="en-US" sz="2400" b="1" dirty="0">
                <a:latin typeface="幼圆" pitchFamily="49" charset="-122"/>
                <a:ea typeface="幼圆" pitchFamily="49" charset="-122"/>
              </a:rPr>
              <a:t>所指的目标的内存空间，也就是撤销了该目标，称动态内存释放（</a:t>
            </a:r>
            <a:r>
              <a:rPr kumimoji="1" lang="en-US" altLang="zh-CN" sz="2400" b="1" dirty="0">
                <a:latin typeface="幼圆" pitchFamily="49" charset="-122"/>
                <a:ea typeface="幼圆" pitchFamily="49" charset="-122"/>
              </a:rPr>
              <a:t>dynamic memory </a:t>
            </a:r>
            <a:r>
              <a:rPr kumimoji="1" lang="en-US" altLang="zh-CN" sz="2400" b="1" dirty="0" err="1">
                <a:latin typeface="幼圆" pitchFamily="49" charset="-122"/>
                <a:ea typeface="幼圆" pitchFamily="49" charset="-122"/>
              </a:rPr>
              <a:t>deallocation</a:t>
            </a:r>
            <a:r>
              <a:rPr kumimoji="1" lang="zh-CN" altLang="en-US" sz="2400" b="1" dirty="0">
                <a:latin typeface="幼圆" pitchFamily="49" charset="-122"/>
                <a:ea typeface="幼圆" pitchFamily="49" charset="-122"/>
              </a:rPr>
              <a:t>），但</a:t>
            </a:r>
            <a:r>
              <a:rPr kumimoji="1" lang="zh-CN" altLang="en-US" sz="2400" b="1" dirty="0">
                <a:solidFill>
                  <a:srgbClr val="0000CC"/>
                </a:solidFill>
                <a:latin typeface="幼圆" pitchFamily="49" charset="-122"/>
                <a:ea typeface="幼圆" pitchFamily="49" charset="-122"/>
              </a:rPr>
              <a:t>指针</a:t>
            </a:r>
            <a:r>
              <a:rPr kumimoji="1" lang="en-US" altLang="zh-CN" sz="2400" b="1" dirty="0">
                <a:solidFill>
                  <a:srgbClr val="0000CC"/>
                </a:solidFill>
                <a:latin typeface="幼圆" pitchFamily="49" charset="-122"/>
                <a:ea typeface="幼圆" pitchFamily="49" charset="-122"/>
              </a:rPr>
              <a:t>pi</a:t>
            </a:r>
            <a:r>
              <a:rPr kumimoji="1" lang="zh-CN" altLang="en-US" sz="2400" b="1" dirty="0">
                <a:solidFill>
                  <a:srgbClr val="0000CC"/>
                </a:solidFill>
                <a:latin typeface="幼圆" pitchFamily="49" charset="-122"/>
                <a:ea typeface="幼圆" pitchFamily="49" charset="-122"/>
              </a:rPr>
              <a:t>本身并没有撤销</a:t>
            </a:r>
            <a:r>
              <a:rPr kumimoji="1" lang="zh-CN" altLang="en-US" sz="2400" b="1" dirty="0">
                <a:latin typeface="幼圆" pitchFamily="49" charset="-122"/>
                <a:ea typeface="幼圆" pitchFamily="49" charset="-122"/>
              </a:rPr>
              <a:t>，该指针所占内存空间并未释放。 </a:t>
            </a:r>
          </a:p>
        </p:txBody>
      </p:sp>
      <p:sp>
        <p:nvSpPr>
          <p:cNvPr id="10254" name="Rectangle 16"/>
          <p:cNvSpPr>
            <a:spLocks noGrp="1" noChangeArrowheads="1"/>
          </p:cNvSpPr>
          <p:nvPr>
            <p:ph type="title"/>
          </p:nvPr>
        </p:nvSpPr>
        <p:spPr>
          <a:xfrm>
            <a:off x="990600" y="276225"/>
            <a:ext cx="5638800" cy="582613"/>
          </a:xfrm>
          <a:noFill/>
        </p:spPr>
        <p:txBody>
          <a:bodyPr/>
          <a:lstStyle/>
          <a:p>
            <a:pPr eaLnBrk="1" hangingPunct="1"/>
            <a:r>
              <a:rPr lang="zh-CN" altLang="en-US" sz="3000" b="1" dirty="0" smtClean="0">
                <a:solidFill>
                  <a:srgbClr val="FF0000"/>
                </a:solidFill>
                <a:latin typeface="华文行楷" pitchFamily="2" charset="-122"/>
                <a:ea typeface="黑体" pitchFamily="49" charset="-122"/>
              </a:rPr>
              <a:t>自由存储区</a:t>
            </a:r>
            <a:r>
              <a:rPr lang="zh-CN" altLang="en-US" sz="3000" b="1" dirty="0" smtClean="0">
                <a:solidFill>
                  <a:srgbClr val="FF0000"/>
                </a:solidFill>
                <a:latin typeface="Times New Roman" pitchFamily="18" charset="0"/>
                <a:ea typeface="黑体" pitchFamily="49" charset="-122"/>
              </a:rPr>
              <a:t>内存的分配与释放</a:t>
            </a:r>
          </a:p>
        </p:txBody>
      </p:sp>
    </p:spTree>
    <p:extLst>
      <p:ext uri="{BB962C8B-B14F-4D97-AF65-F5344CB8AC3E}">
        <p14:creationId xmlns:p14="http://schemas.microsoft.com/office/powerpoint/2010/main" val="18040503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0487"/>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0488"/>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048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0482"/>
                                        </p:tgtEl>
                                        <p:attrNameLst>
                                          <p:attrName>style.visibility</p:attrName>
                                        </p:attrNameLst>
                                      </p:cBhvr>
                                      <p:to>
                                        <p:strVal val="visible"/>
                                      </p:to>
                                    </p:set>
                                  </p:childTnLst>
                                </p:cTn>
                              </p:par>
                            </p:childTnLst>
                          </p:cTn>
                        </p:par>
                        <p:par>
                          <p:cTn id="20" fill="hold" nodeType="afterGroup">
                            <p:stCondLst>
                              <p:cond delay="500"/>
                            </p:stCondLst>
                            <p:childTnLst>
                              <p:par>
                                <p:cTn id="21" presetID="12" presetClass="entr" presetSubtype="4" fill="hold" grpId="0" nodeType="afterEffect">
                                  <p:stCondLst>
                                    <p:cond delay="0"/>
                                  </p:stCondLst>
                                  <p:childTnLst>
                                    <p:set>
                                      <p:cBhvr>
                                        <p:cTn id="22" dur="1" fill="hold">
                                          <p:stCondLst>
                                            <p:cond delay="0"/>
                                          </p:stCondLst>
                                        </p:cTn>
                                        <p:tgtEl>
                                          <p:spTgt spid="20492"/>
                                        </p:tgtEl>
                                        <p:attrNameLst>
                                          <p:attrName>style.visibility</p:attrName>
                                        </p:attrNameLst>
                                      </p:cBhvr>
                                      <p:to>
                                        <p:strVal val="visible"/>
                                      </p:to>
                                    </p:set>
                                    <p:animEffect transition="in" filter="slide(fromBottom)">
                                      <p:cBhvr>
                                        <p:cTn id="23" dur="500"/>
                                        <p:tgtEl>
                                          <p:spTgt spid="20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nimBg="1"/>
      <p:bldP spid="20483" grpId="0" animBg="1"/>
      <p:bldP spid="20487" grpId="0" animBg="1" autoUpdateAnimBg="0"/>
      <p:bldP spid="20488" grpId="0" animBg="1"/>
      <p:bldP spid="20489" grpId="0" autoUpdateAnimBg="0"/>
      <p:bldP spid="2049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zh-CN" dirty="0"/>
              <a:t>【</a:t>
            </a:r>
            <a:r>
              <a:rPr lang="zh-CN" altLang="zh-CN" b="1" dirty="0"/>
              <a:t>例</a:t>
            </a:r>
            <a:r>
              <a:rPr lang="en-US" altLang="zh-CN" b="1" dirty="0"/>
              <a:t>5.11</a:t>
            </a:r>
            <a:r>
              <a:rPr lang="zh-CN" altLang="zh-CN" dirty="0"/>
              <a:t>】 下面举例说明动态存储分配的变量通过指针来访问</a:t>
            </a:r>
            <a:r>
              <a:rPr lang="zh-CN" altLang="zh-CN" dirty="0" smtClean="0"/>
              <a:t>。</a:t>
            </a:r>
            <a:endParaRPr lang="en-US" altLang="zh-CN" dirty="0" smtClean="0"/>
          </a:p>
          <a:p>
            <a:pPr marL="0" indent="0">
              <a:buNone/>
            </a:pPr>
            <a:r>
              <a:rPr lang="zh-CN" altLang="en-US" b="1" dirty="0" smtClean="0">
                <a:solidFill>
                  <a:schemeClr val="tx2">
                    <a:lumMod val="60000"/>
                    <a:lumOff val="40000"/>
                  </a:schemeClr>
                </a:solidFill>
              </a:rPr>
              <a:t>数据定义：</a:t>
            </a:r>
            <a:endParaRPr lang="en-US" altLang="zh-CN" b="1" dirty="0" smtClean="0">
              <a:solidFill>
                <a:schemeClr val="tx2">
                  <a:lumMod val="60000"/>
                  <a:lumOff val="40000"/>
                </a:schemeClr>
              </a:solidFill>
            </a:endParaRPr>
          </a:p>
          <a:p>
            <a:pPr marL="0" indent="0">
              <a:buNone/>
            </a:pPr>
            <a:r>
              <a:rPr lang="en-US" altLang="zh-CN" dirty="0"/>
              <a:t> </a:t>
            </a:r>
            <a:r>
              <a:rPr lang="en-US" altLang="zh-CN" dirty="0" err="1"/>
              <a:t>int</a:t>
            </a:r>
            <a:r>
              <a:rPr lang="en-US" altLang="zh-CN" dirty="0"/>
              <a:t> * point =new </a:t>
            </a:r>
            <a:r>
              <a:rPr lang="en-US" altLang="zh-CN" dirty="0" err="1"/>
              <a:t>int</a:t>
            </a:r>
            <a:r>
              <a:rPr lang="en-US" altLang="zh-CN" dirty="0"/>
              <a:t>(10</a:t>
            </a:r>
            <a:r>
              <a:rPr lang="en-US" altLang="zh-CN" dirty="0" smtClean="0"/>
              <a:t>);</a:t>
            </a:r>
          </a:p>
          <a:p>
            <a:pPr marL="0" indent="0">
              <a:buNone/>
            </a:pPr>
            <a:r>
              <a:rPr lang="zh-CN" altLang="en-US" b="1" dirty="0" smtClean="0">
                <a:solidFill>
                  <a:schemeClr val="tx2">
                    <a:lumMod val="60000"/>
                    <a:lumOff val="40000"/>
                  </a:schemeClr>
                </a:solidFill>
              </a:rPr>
              <a:t>需要判断上述申请空间是否成功？</a:t>
            </a:r>
            <a:endParaRPr lang="en-US" altLang="zh-CN" b="1" dirty="0" smtClean="0">
              <a:solidFill>
                <a:schemeClr val="tx2">
                  <a:lumMod val="60000"/>
                  <a:lumOff val="40000"/>
                </a:schemeClr>
              </a:solidFill>
            </a:endParaRPr>
          </a:p>
          <a:p>
            <a:pPr marL="0" indent="0">
              <a:buNone/>
            </a:pPr>
            <a:r>
              <a:rPr lang="en-US" altLang="zh-CN" dirty="0"/>
              <a:t> if(point==</a:t>
            </a:r>
            <a:r>
              <a:rPr lang="en-US" altLang="zh-CN" dirty="0" smtClean="0"/>
              <a:t>0</a:t>
            </a:r>
            <a:r>
              <a:rPr lang="en-US" altLang="zh-CN" dirty="0"/>
              <a:t>)</a:t>
            </a:r>
            <a:endParaRPr lang="en-US" altLang="zh-CN" dirty="0" smtClean="0"/>
          </a:p>
          <a:p>
            <a:pPr marL="0" indent="0">
              <a:buNone/>
            </a:pPr>
            <a:r>
              <a:rPr lang="en-US" altLang="zh-CN" dirty="0" smtClean="0"/>
              <a:t>  </a:t>
            </a:r>
            <a:r>
              <a:rPr lang="en-US" altLang="zh-CN" dirty="0"/>
              <a:t>{</a:t>
            </a:r>
            <a:r>
              <a:rPr lang="en-US" altLang="zh-CN" dirty="0" err="1"/>
              <a:t>cout</a:t>
            </a:r>
            <a:r>
              <a:rPr lang="en-US" altLang="zh-CN" dirty="0"/>
              <a:t>&lt;&lt;"Error!"&lt;&lt;</a:t>
            </a:r>
            <a:r>
              <a:rPr lang="en-US" altLang="zh-CN" dirty="0" err="1"/>
              <a:t>endl</a:t>
            </a:r>
            <a:r>
              <a:rPr lang="en-US" altLang="zh-CN" dirty="0"/>
              <a:t>;</a:t>
            </a:r>
            <a:endParaRPr lang="zh-CN" altLang="zh-CN" dirty="0"/>
          </a:p>
          <a:p>
            <a:pPr marL="0" indent="0">
              <a:buNone/>
            </a:pPr>
            <a:r>
              <a:rPr lang="en-US" altLang="zh-CN" dirty="0"/>
              <a:t>   return -1;</a:t>
            </a:r>
            <a:endParaRPr lang="zh-CN" altLang="zh-CN" dirty="0"/>
          </a:p>
          <a:p>
            <a:pPr marL="0" indent="0">
              <a:buNone/>
            </a:pPr>
            <a:r>
              <a:rPr lang="en-US" altLang="zh-CN" dirty="0"/>
              <a:t>   </a:t>
            </a:r>
            <a:r>
              <a:rPr lang="en-US" altLang="zh-CN" dirty="0" smtClean="0"/>
              <a:t>}</a:t>
            </a:r>
            <a:endParaRPr lang="zh-CN" altLang="zh-CN" dirty="0"/>
          </a:p>
          <a:p>
            <a:pPr marL="0" indent="0">
              <a:buNone/>
            </a:pPr>
            <a:endParaRPr lang="zh-CN" altLang="zh-CN" dirty="0"/>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标题 1"/>
          <p:cNvSpPr>
            <a:spLocks noGrp="1"/>
          </p:cNvSpPr>
          <p:nvPr>
            <p:ph type="title"/>
          </p:nvPr>
        </p:nvSpPr>
        <p:spPr>
          <a:xfrm>
            <a:off x="899592" y="260648"/>
            <a:ext cx="7010400" cy="685800"/>
          </a:xfrm>
        </p:spPr>
        <p:txBody>
          <a:bodyPr/>
          <a:lstStyle/>
          <a:p>
            <a:r>
              <a:rPr lang="zh-CN" altLang="zh-CN" sz="3600" b="1" dirty="0">
                <a:solidFill>
                  <a:srgbClr val="FF0000"/>
                </a:solidFill>
              </a:rPr>
              <a:t>自由存储内存的分配和释放</a:t>
            </a:r>
            <a:endParaRPr lang="zh-CN" altLang="en-US" sz="3600" b="1" dirty="0">
              <a:solidFill>
                <a:srgbClr val="FF0000"/>
              </a:solidFill>
            </a:endParaRPr>
          </a:p>
        </p:txBody>
      </p:sp>
    </p:spTree>
    <p:extLst>
      <p:ext uri="{BB962C8B-B14F-4D97-AF65-F5344CB8AC3E}">
        <p14:creationId xmlns:p14="http://schemas.microsoft.com/office/powerpoint/2010/main" val="203325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additive="base">
                                        <p:cTn id="1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 calcmode="lin" valueType="num">
                                      <p:cBhvr additive="base">
                                        <p:cTn id="1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 calcmode="lin" valueType="num">
                                      <p:cBhvr additive="base">
                                        <p:cTn id="2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 calcmode="lin" valueType="num">
                                      <p:cBhvr additive="base">
                                        <p:cTn id="2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smtClean="0">
                <a:solidFill>
                  <a:schemeClr val="tx2">
                    <a:lumMod val="60000"/>
                    <a:lumOff val="40000"/>
                  </a:schemeClr>
                </a:solidFill>
              </a:rPr>
              <a:t>如果成功则输出：</a:t>
            </a:r>
            <a:endParaRPr lang="en-US" altLang="zh-CN" b="1" dirty="0" smtClean="0">
              <a:solidFill>
                <a:schemeClr val="tx2">
                  <a:lumMod val="60000"/>
                  <a:lumOff val="40000"/>
                </a:schemeClr>
              </a:solidFill>
            </a:endParaRPr>
          </a:p>
          <a:p>
            <a:pPr marL="0" indent="0">
              <a:buNone/>
            </a:pPr>
            <a:r>
              <a:rPr lang="en-US" altLang="zh-CN" dirty="0"/>
              <a:t> </a:t>
            </a:r>
            <a:r>
              <a:rPr lang="en-US" altLang="zh-CN" dirty="0" err="1"/>
              <a:t>cout</a:t>
            </a:r>
            <a:r>
              <a:rPr lang="en-US" altLang="zh-CN" dirty="0"/>
              <a:t>&lt;&lt;"</a:t>
            </a:r>
            <a:r>
              <a:rPr lang="zh-CN" altLang="zh-CN" dirty="0"/>
              <a:t>第一次输出</a:t>
            </a:r>
            <a:r>
              <a:rPr lang="en-US" altLang="zh-CN" dirty="0"/>
              <a:t>:"&lt;&lt;*point&lt;&lt;</a:t>
            </a:r>
            <a:r>
              <a:rPr lang="en-US" altLang="zh-CN" dirty="0" err="1"/>
              <a:t>endl</a:t>
            </a:r>
            <a:r>
              <a:rPr lang="en-US" altLang="zh-CN" dirty="0"/>
              <a:t>; </a:t>
            </a:r>
            <a:endParaRPr lang="en-US" altLang="zh-CN" dirty="0" smtClean="0"/>
          </a:p>
          <a:p>
            <a:r>
              <a:rPr lang="zh-CN" altLang="en-US" b="1" dirty="0" smtClean="0">
                <a:solidFill>
                  <a:schemeClr val="tx2">
                    <a:lumMod val="60000"/>
                    <a:lumOff val="40000"/>
                  </a:schemeClr>
                </a:solidFill>
              </a:rPr>
              <a:t>需要改变该空间的值为</a:t>
            </a:r>
            <a:r>
              <a:rPr lang="en-US" altLang="zh-CN" b="1" dirty="0" smtClean="0">
                <a:solidFill>
                  <a:schemeClr val="tx2">
                    <a:lumMod val="60000"/>
                    <a:lumOff val="40000"/>
                  </a:schemeClr>
                </a:solidFill>
              </a:rPr>
              <a:t>20</a:t>
            </a:r>
            <a:r>
              <a:rPr lang="zh-CN" altLang="en-US" b="1" dirty="0" smtClean="0">
                <a:solidFill>
                  <a:schemeClr val="tx2">
                    <a:lumMod val="60000"/>
                    <a:lumOff val="40000"/>
                  </a:schemeClr>
                </a:solidFill>
              </a:rPr>
              <a:t>，并输出：</a:t>
            </a:r>
            <a:endParaRPr lang="en-US" altLang="zh-CN" b="1" dirty="0" smtClean="0">
              <a:solidFill>
                <a:schemeClr val="tx2">
                  <a:lumMod val="60000"/>
                  <a:lumOff val="40000"/>
                </a:schemeClr>
              </a:solidFill>
            </a:endParaRPr>
          </a:p>
          <a:p>
            <a:pPr marL="0" indent="0">
              <a:buNone/>
            </a:pPr>
            <a:r>
              <a:rPr lang="en-US" altLang="zh-CN" dirty="0" smtClean="0"/>
              <a:t>    </a:t>
            </a:r>
            <a:r>
              <a:rPr lang="en-US" altLang="zh-CN" dirty="0"/>
              <a:t>*point=20; </a:t>
            </a:r>
            <a:endParaRPr lang="en-US" altLang="zh-CN" dirty="0" smtClean="0"/>
          </a:p>
          <a:p>
            <a:pPr marL="0" indent="0">
              <a:buNone/>
            </a:pPr>
            <a:r>
              <a:rPr lang="en-US" altLang="zh-CN" dirty="0" smtClean="0"/>
              <a:t>    </a:t>
            </a:r>
            <a:r>
              <a:rPr lang="en-US" altLang="zh-CN" dirty="0" err="1" smtClean="0"/>
              <a:t>cout</a:t>
            </a:r>
            <a:r>
              <a:rPr lang="en-US" altLang="zh-CN" dirty="0"/>
              <a:t>&lt;&lt;"</a:t>
            </a:r>
            <a:r>
              <a:rPr lang="zh-CN" altLang="zh-CN" dirty="0"/>
              <a:t>第二次输出</a:t>
            </a:r>
            <a:r>
              <a:rPr lang="en-US" altLang="zh-CN" dirty="0"/>
              <a:t>:"&lt;&lt;*point&lt;&lt;</a:t>
            </a:r>
            <a:r>
              <a:rPr lang="en-US" altLang="zh-CN" dirty="0" err="1"/>
              <a:t>endl</a:t>
            </a:r>
            <a:r>
              <a:rPr lang="en-US" altLang="zh-CN" dirty="0"/>
              <a:t>;</a:t>
            </a:r>
            <a:endParaRPr lang="zh-CN" altLang="zh-CN" dirty="0"/>
          </a:p>
          <a:p>
            <a:r>
              <a:rPr lang="zh-CN" altLang="en-US" b="1" dirty="0" smtClean="0">
                <a:solidFill>
                  <a:schemeClr val="tx2">
                    <a:lumMod val="60000"/>
                    <a:lumOff val="40000"/>
                  </a:schemeClr>
                </a:solidFill>
              </a:rPr>
              <a:t>程序结束前释放该空间：</a:t>
            </a:r>
            <a:endParaRPr lang="en-US" altLang="zh-CN" b="1" dirty="0" smtClean="0">
              <a:solidFill>
                <a:schemeClr val="tx2">
                  <a:lumMod val="60000"/>
                  <a:lumOff val="40000"/>
                </a:schemeClr>
              </a:solidFill>
            </a:endParaRPr>
          </a:p>
          <a:p>
            <a:pPr marL="0" indent="0">
              <a:buNone/>
            </a:pPr>
            <a:r>
              <a:rPr lang="en-US" altLang="zh-CN" dirty="0" smtClean="0"/>
              <a:t>   delete </a:t>
            </a:r>
            <a:r>
              <a:rPr lang="en-US" altLang="zh-CN" dirty="0"/>
              <a:t>point; </a:t>
            </a:r>
            <a:endParaRPr lang="en-US" altLang="zh-CN" dirty="0" smtClean="0"/>
          </a:p>
          <a:p>
            <a:pPr marL="0" indent="0">
              <a:buNone/>
            </a:pPr>
            <a:r>
              <a:rPr lang="en-US" altLang="zh-CN" dirty="0"/>
              <a:t> </a:t>
            </a:r>
            <a:r>
              <a:rPr lang="en-US" altLang="zh-CN" dirty="0" smtClean="0"/>
              <a:t>  point=NULL</a:t>
            </a:r>
            <a:r>
              <a:rPr lang="en-US" altLang="zh-CN" dirty="0"/>
              <a:t>; </a:t>
            </a:r>
            <a:endParaRPr lang="zh-CN" altLang="en-US" b="1" dirty="0">
              <a:solidFill>
                <a:schemeClr val="tx2">
                  <a:lumMod val="60000"/>
                  <a:lumOff val="40000"/>
                </a:schemeClr>
              </a:solidFill>
            </a:endParaRP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6" name="标题 1"/>
          <p:cNvSpPr>
            <a:spLocks noGrp="1"/>
          </p:cNvSpPr>
          <p:nvPr>
            <p:ph type="title"/>
          </p:nvPr>
        </p:nvSpPr>
        <p:spPr>
          <a:xfrm>
            <a:off x="899592" y="332656"/>
            <a:ext cx="7010400" cy="685800"/>
          </a:xfrm>
        </p:spPr>
        <p:txBody>
          <a:bodyPr/>
          <a:lstStyle/>
          <a:p>
            <a:r>
              <a:rPr lang="zh-CN" altLang="zh-CN" sz="3600" b="1" dirty="0">
                <a:solidFill>
                  <a:srgbClr val="FF0000"/>
                </a:solidFill>
              </a:rPr>
              <a:t>自由存储内存的分配和释放</a:t>
            </a:r>
            <a:endParaRPr lang="zh-CN" altLang="en-US" sz="3600" b="1" dirty="0">
              <a:solidFill>
                <a:srgbClr val="FF0000"/>
              </a:solidFill>
            </a:endParaRPr>
          </a:p>
        </p:txBody>
      </p:sp>
    </p:spTree>
    <p:extLst>
      <p:ext uri="{BB962C8B-B14F-4D97-AF65-F5344CB8AC3E}">
        <p14:creationId xmlns:p14="http://schemas.microsoft.com/office/powerpoint/2010/main" val="1404792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188640"/>
            <a:ext cx="7010400" cy="685800"/>
          </a:xfrm>
        </p:spPr>
        <p:txBody>
          <a:bodyPr/>
          <a:lstStyle/>
          <a:p>
            <a:r>
              <a:rPr lang="zh-CN" altLang="zh-CN" sz="3600" b="1" dirty="0">
                <a:solidFill>
                  <a:srgbClr val="FF0000"/>
                </a:solidFill>
              </a:rPr>
              <a:t>动态数组</a:t>
            </a:r>
            <a:endParaRPr lang="zh-CN" altLang="en-US" sz="3600" b="1" dirty="0">
              <a:solidFill>
                <a:srgbClr val="FF0000"/>
              </a:solidFill>
            </a:endParaRPr>
          </a:p>
        </p:txBody>
      </p:sp>
      <p:sp>
        <p:nvSpPr>
          <p:cNvPr id="3" name="内容占位符 2"/>
          <p:cNvSpPr>
            <a:spLocks noGrp="1"/>
          </p:cNvSpPr>
          <p:nvPr>
            <p:ph idx="1"/>
          </p:nvPr>
        </p:nvSpPr>
        <p:spPr>
          <a:xfrm>
            <a:off x="467544" y="1216322"/>
            <a:ext cx="8229600" cy="4857403"/>
          </a:xfrm>
        </p:spPr>
        <p:txBody>
          <a:bodyPr/>
          <a:lstStyle/>
          <a:p>
            <a:r>
              <a:rPr lang="zh-CN" altLang="en-US" b="1" dirty="0" smtClean="0">
                <a:solidFill>
                  <a:schemeClr val="tx2">
                    <a:lumMod val="60000"/>
                    <a:lumOff val="40000"/>
                  </a:schemeClr>
                </a:solidFill>
              </a:rPr>
              <a:t>动态数组解决什么问题？</a:t>
            </a:r>
            <a:endParaRPr lang="en-US" altLang="zh-CN" b="1" dirty="0" smtClean="0">
              <a:solidFill>
                <a:schemeClr val="tx2">
                  <a:lumMod val="60000"/>
                  <a:lumOff val="40000"/>
                </a:schemeClr>
              </a:solidFill>
            </a:endParaRPr>
          </a:p>
          <a:p>
            <a:pPr marL="0" indent="0">
              <a:buNone/>
            </a:pPr>
            <a:r>
              <a:rPr lang="en-US" altLang="zh-CN" dirty="0" smtClean="0"/>
              <a:t>   </a:t>
            </a:r>
            <a:r>
              <a:rPr lang="zh-CN" altLang="en-US" dirty="0" smtClean="0"/>
              <a:t>定义数组时元素个数还不能确定</a:t>
            </a:r>
            <a:endParaRPr lang="en-US" altLang="zh-CN" dirty="0" smtClean="0"/>
          </a:p>
          <a:p>
            <a:r>
              <a:rPr lang="en-US" altLang="zh-CN" dirty="0"/>
              <a:t> </a:t>
            </a:r>
            <a:r>
              <a:rPr lang="zh-CN" altLang="en-US" b="1" dirty="0" smtClean="0">
                <a:solidFill>
                  <a:schemeClr val="tx2">
                    <a:lumMod val="60000"/>
                    <a:lumOff val="40000"/>
                  </a:schemeClr>
                </a:solidFill>
              </a:rPr>
              <a:t>动态数组如何定义？</a:t>
            </a:r>
            <a:endParaRPr lang="en-US" altLang="zh-CN" b="1" dirty="0" smtClean="0">
              <a:solidFill>
                <a:schemeClr val="tx2">
                  <a:lumMod val="60000"/>
                  <a:lumOff val="40000"/>
                </a:schemeClr>
              </a:solidFill>
            </a:endParaRPr>
          </a:p>
          <a:p>
            <a:pPr marL="0" indent="0">
              <a:buNone/>
            </a:pPr>
            <a:r>
              <a:rPr lang="en-US" altLang="zh-CN" b="1" dirty="0" smtClean="0"/>
              <a:t>     </a:t>
            </a:r>
            <a:r>
              <a:rPr lang="zh-CN" altLang="zh-CN" b="1" dirty="0" smtClean="0"/>
              <a:t>指针</a:t>
            </a:r>
            <a:r>
              <a:rPr lang="zh-CN" altLang="zh-CN" b="1" dirty="0"/>
              <a:t>变量名</a:t>
            </a:r>
            <a:r>
              <a:rPr lang="en-US" altLang="zh-CN" b="1" dirty="0"/>
              <a:t>=new </a:t>
            </a:r>
            <a:r>
              <a:rPr lang="zh-CN" altLang="zh-CN" b="1" dirty="0"/>
              <a:t>类型名</a:t>
            </a:r>
            <a:r>
              <a:rPr lang="en-US" altLang="zh-CN" b="1" dirty="0"/>
              <a:t>[</a:t>
            </a:r>
            <a:r>
              <a:rPr lang="zh-CN" altLang="zh-CN" b="1" dirty="0"/>
              <a:t>下标表达式</a:t>
            </a:r>
            <a:r>
              <a:rPr lang="en-US" altLang="zh-CN" b="1" dirty="0"/>
              <a:t>]</a:t>
            </a:r>
            <a:r>
              <a:rPr lang="zh-CN" altLang="zh-CN" b="1" dirty="0" smtClean="0"/>
              <a:t>；</a:t>
            </a:r>
            <a:endParaRPr lang="en-US" altLang="zh-CN" b="1" dirty="0" smtClean="0"/>
          </a:p>
          <a:p>
            <a:pPr marL="0" indent="0">
              <a:buNone/>
            </a:pPr>
            <a:r>
              <a:rPr kumimoji="1" lang="en-US" altLang="zh-CN" b="1" dirty="0" smtClean="0">
                <a:solidFill>
                  <a:srgbClr val="0000CC"/>
                </a:solidFill>
                <a:latin typeface="Tahoma" pitchFamily="34" charset="0"/>
                <a:ea typeface="幼圆" pitchFamily="49" charset="-122"/>
              </a:rPr>
              <a:t>    delete</a:t>
            </a:r>
            <a:r>
              <a:rPr kumimoji="1" lang="en-US" altLang="zh-CN" b="1" dirty="0">
                <a:solidFill>
                  <a:srgbClr val="FF0000"/>
                </a:solidFill>
                <a:latin typeface="Tahoma" pitchFamily="34" charset="0"/>
                <a:ea typeface="幼圆" pitchFamily="49" charset="-122"/>
              </a:rPr>
              <a:t>[ ] </a:t>
            </a:r>
            <a:r>
              <a:rPr kumimoji="1" lang="zh-CN" altLang="en-US" b="1" dirty="0">
                <a:solidFill>
                  <a:srgbClr val="FF0000"/>
                </a:solidFill>
                <a:latin typeface="Tahoma" pitchFamily="34" charset="0"/>
                <a:ea typeface="幼圆" pitchFamily="49" charset="-122"/>
              </a:rPr>
              <a:t>指向该数组的指针变量名</a:t>
            </a:r>
            <a:r>
              <a:rPr kumimoji="1" lang="en-US" altLang="zh-CN" b="1" dirty="0">
                <a:solidFill>
                  <a:srgbClr val="FF0000"/>
                </a:solidFill>
                <a:latin typeface="Tahoma" pitchFamily="34" charset="0"/>
                <a:ea typeface="幼圆" pitchFamily="49" charset="-122"/>
              </a:rPr>
              <a:t>;</a:t>
            </a:r>
          </a:p>
          <a:p>
            <a:r>
              <a:rPr lang="zh-CN" altLang="en-US" b="1" dirty="0" smtClean="0">
                <a:solidFill>
                  <a:schemeClr val="tx2">
                    <a:lumMod val="60000"/>
                    <a:lumOff val="40000"/>
                  </a:schemeClr>
                </a:solidFill>
              </a:rPr>
              <a:t>如何访问各元素？</a:t>
            </a:r>
            <a:endParaRPr lang="en-US" altLang="zh-CN" b="1" dirty="0" smtClean="0">
              <a:solidFill>
                <a:schemeClr val="tx2">
                  <a:lumMod val="60000"/>
                  <a:lumOff val="40000"/>
                </a:schemeClr>
              </a:solidFill>
            </a:endParaRPr>
          </a:p>
          <a:p>
            <a:pPr marL="0" indent="0">
              <a:buNone/>
            </a:pPr>
            <a:r>
              <a:rPr lang="zh-CN" altLang="en-US" dirty="0" smtClean="0"/>
              <a:t>由上式定义的是无名数组，</a:t>
            </a:r>
            <a:endParaRPr lang="en-US" altLang="zh-CN" dirty="0" smtClean="0"/>
          </a:p>
          <a:p>
            <a:pPr marL="0" indent="0">
              <a:buNone/>
            </a:pPr>
            <a:r>
              <a:rPr lang="zh-CN" altLang="en-US" dirty="0" smtClean="0"/>
              <a:t>其元素只能通过指针变量间接访问。 </a:t>
            </a:r>
            <a:endParaRPr lang="en-US" altLang="zh-CN" dirty="0" smtClean="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椭圆形标注 4"/>
          <p:cNvSpPr/>
          <p:nvPr/>
        </p:nvSpPr>
        <p:spPr>
          <a:xfrm>
            <a:off x="6372200" y="4063070"/>
            <a:ext cx="2592288" cy="922700"/>
          </a:xfrm>
          <a:prstGeom prst="wedgeEllipseCallout">
            <a:avLst>
              <a:gd name="adj1" fmla="val -30765"/>
              <a:gd name="adj2" fmla="val -17353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2">
                    <a:lumMod val="60000"/>
                    <a:lumOff val="40000"/>
                  </a:schemeClr>
                </a:solidFill>
              </a:rPr>
              <a:t>指定数组元素的个数</a:t>
            </a:r>
            <a:endParaRPr lang="zh-CN" altLang="en-US" sz="2400" b="1" dirty="0">
              <a:solidFill>
                <a:schemeClr val="tx2">
                  <a:lumMod val="60000"/>
                  <a:lumOff val="40000"/>
                </a:schemeClr>
              </a:solidFill>
            </a:endParaRPr>
          </a:p>
        </p:txBody>
      </p:sp>
    </p:spTree>
    <p:extLst>
      <p:ext uri="{BB962C8B-B14F-4D97-AF65-F5344CB8AC3E}">
        <p14:creationId xmlns:p14="http://schemas.microsoft.com/office/powerpoint/2010/main" val="164855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circle(in)">
                                      <p:cBhvr>
                                        <p:cTn id="26" dur="20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188640"/>
            <a:ext cx="7010400" cy="685800"/>
          </a:xfrm>
        </p:spPr>
        <p:txBody>
          <a:bodyPr/>
          <a:lstStyle/>
          <a:p>
            <a:r>
              <a:rPr lang="zh-CN" altLang="zh-CN" sz="3600" b="1" dirty="0">
                <a:solidFill>
                  <a:srgbClr val="FF0000"/>
                </a:solidFill>
              </a:rPr>
              <a:t>动态数组</a:t>
            </a:r>
            <a:endParaRPr lang="zh-CN" altLang="en-US" sz="3600" dirty="0"/>
          </a:p>
        </p:txBody>
      </p:sp>
      <p:sp>
        <p:nvSpPr>
          <p:cNvPr id="3" name="内容占位符 2"/>
          <p:cNvSpPr>
            <a:spLocks noGrp="1"/>
          </p:cNvSpPr>
          <p:nvPr>
            <p:ph idx="1"/>
          </p:nvPr>
        </p:nvSpPr>
        <p:spPr>
          <a:xfrm>
            <a:off x="323528" y="1052736"/>
            <a:ext cx="8435280" cy="5400600"/>
          </a:xfrm>
        </p:spPr>
        <p:txBody>
          <a:bodyPr/>
          <a:lstStyle/>
          <a:p>
            <a:pPr marL="0" indent="0" algn="just">
              <a:buNone/>
            </a:pPr>
            <a:r>
              <a:rPr kumimoji="1" lang="zh-CN" altLang="en-US" sz="3600" b="1" dirty="0">
                <a:solidFill>
                  <a:srgbClr val="006600"/>
                </a:solidFill>
                <a:ea typeface="隶书" pitchFamily="49" charset="-122"/>
              </a:rPr>
              <a:t>说明：</a:t>
            </a:r>
          </a:p>
          <a:p>
            <a:pPr algn="just"/>
            <a:r>
              <a:rPr kumimoji="1" lang="zh-CN" altLang="en-US" b="1" dirty="0">
                <a:ea typeface="宋体" pitchFamily="2" charset="-122"/>
              </a:rPr>
              <a:t>两式中的</a:t>
            </a:r>
            <a:r>
              <a:rPr kumimoji="1" lang="zh-CN" altLang="en-US" b="1" dirty="0">
                <a:solidFill>
                  <a:srgbClr val="0000CC"/>
                </a:solidFill>
                <a:ea typeface="宋体" pitchFamily="2" charset="-122"/>
              </a:rPr>
              <a:t>方括号</a:t>
            </a:r>
            <a:r>
              <a:rPr kumimoji="1" lang="zh-CN" altLang="en-US" b="1" dirty="0">
                <a:ea typeface="宋体" pitchFamily="2" charset="-122"/>
              </a:rPr>
              <a:t>必须配对使用。</a:t>
            </a:r>
          </a:p>
          <a:p>
            <a:pPr algn="just"/>
            <a:r>
              <a:rPr kumimoji="1" lang="zh-CN" altLang="en-US" b="1" dirty="0">
                <a:ea typeface="宋体" pitchFamily="2" charset="-122"/>
              </a:rPr>
              <a:t>如果</a:t>
            </a:r>
            <a:r>
              <a:rPr kumimoji="1" lang="en-US" altLang="zh-CN" b="1" dirty="0">
                <a:solidFill>
                  <a:srgbClr val="0000CC"/>
                </a:solidFill>
                <a:ea typeface="宋体" pitchFamily="2" charset="-122"/>
              </a:rPr>
              <a:t>delete</a:t>
            </a:r>
            <a:r>
              <a:rPr kumimoji="1" lang="zh-CN" altLang="en-US" b="1" dirty="0">
                <a:ea typeface="宋体" pitchFamily="2" charset="-122"/>
              </a:rPr>
              <a:t>语句中少了方括号，因编译器认为该指针是指向数组第一个元素的指针，会产生</a:t>
            </a:r>
            <a:r>
              <a:rPr kumimoji="1" lang="zh-CN" altLang="en-US" b="1" dirty="0">
                <a:solidFill>
                  <a:srgbClr val="0000CC"/>
                </a:solidFill>
                <a:ea typeface="宋体" pitchFamily="2" charset="-122"/>
              </a:rPr>
              <a:t>回收不彻底</a:t>
            </a:r>
            <a:r>
              <a:rPr kumimoji="1" lang="zh-CN" altLang="en-US" b="1" dirty="0">
                <a:ea typeface="宋体" pitchFamily="2" charset="-122"/>
              </a:rPr>
              <a:t>的问题（</a:t>
            </a:r>
            <a:r>
              <a:rPr kumimoji="1" lang="zh-CN" altLang="en-US" b="1" dirty="0">
                <a:solidFill>
                  <a:srgbClr val="0000CC"/>
                </a:solidFill>
                <a:ea typeface="宋体" pitchFamily="2" charset="-122"/>
              </a:rPr>
              <a:t>只回收了第一个元素所占空间</a:t>
            </a:r>
            <a:r>
              <a:rPr kumimoji="1" lang="zh-CN" altLang="en-US" b="1" dirty="0">
                <a:ea typeface="宋体" pitchFamily="2" charset="-122"/>
              </a:rPr>
              <a:t>），</a:t>
            </a:r>
            <a:r>
              <a:rPr kumimoji="1" lang="zh-CN" altLang="en-US" b="1" dirty="0">
                <a:solidFill>
                  <a:srgbClr val="FF0000"/>
                </a:solidFill>
                <a:ea typeface="宋体" pitchFamily="2" charset="-122"/>
              </a:rPr>
              <a:t>加了方括号后就转化为指向数组的指针，回收整个数组</a:t>
            </a:r>
            <a:r>
              <a:rPr kumimoji="1" lang="zh-CN" altLang="en-US" b="1" dirty="0">
                <a:ea typeface="宋体" pitchFamily="2" charset="-122"/>
              </a:rPr>
              <a:t>。</a:t>
            </a:r>
          </a:p>
          <a:p>
            <a:r>
              <a:rPr kumimoji="1" lang="zh-CN" altLang="en-US" b="1" dirty="0">
                <a:ea typeface="宋体" pitchFamily="2" charset="-122"/>
              </a:rPr>
              <a:t>    </a:t>
            </a:r>
            <a:r>
              <a:rPr kumimoji="1" lang="en-US" altLang="zh-CN" b="1" dirty="0">
                <a:solidFill>
                  <a:srgbClr val="0000CC"/>
                </a:solidFill>
                <a:ea typeface="宋体" pitchFamily="2" charset="-122"/>
              </a:rPr>
              <a:t>delete</a:t>
            </a:r>
            <a:r>
              <a:rPr kumimoji="1" lang="en-US" altLang="zh-CN" b="1" dirty="0">
                <a:ea typeface="宋体" pitchFamily="2" charset="-122"/>
              </a:rPr>
              <a:t> [ ]</a:t>
            </a:r>
            <a:r>
              <a:rPr kumimoji="1" lang="zh-CN" altLang="en-US" b="1" dirty="0">
                <a:ea typeface="宋体" pitchFamily="2" charset="-122"/>
              </a:rPr>
              <a:t>的方括号中</a:t>
            </a:r>
            <a:r>
              <a:rPr kumimoji="1" lang="zh-CN" altLang="en-US" b="1" dirty="0">
                <a:solidFill>
                  <a:srgbClr val="FF0000"/>
                </a:solidFill>
                <a:ea typeface="宋体" pitchFamily="2" charset="-122"/>
              </a:rPr>
              <a:t>不需要</a:t>
            </a:r>
            <a:r>
              <a:rPr kumimoji="1" lang="zh-CN" altLang="en-US" b="1" dirty="0">
                <a:ea typeface="宋体" pitchFamily="2" charset="-122"/>
              </a:rPr>
              <a:t>填</a:t>
            </a:r>
            <a:r>
              <a:rPr kumimoji="1" lang="zh-CN" altLang="en-US" b="1" dirty="0">
                <a:solidFill>
                  <a:srgbClr val="FF0000"/>
                </a:solidFill>
                <a:ea typeface="宋体" pitchFamily="2" charset="-122"/>
              </a:rPr>
              <a:t>数组元素</a:t>
            </a:r>
            <a:r>
              <a:rPr kumimoji="1" lang="zh-CN" altLang="en-US" b="1" dirty="0" smtClean="0">
                <a:solidFill>
                  <a:srgbClr val="FF0000"/>
                </a:solidFill>
                <a:ea typeface="宋体" pitchFamily="2" charset="-122"/>
              </a:rPr>
              <a:t>数</a:t>
            </a:r>
            <a:r>
              <a:rPr kumimoji="1" lang="zh-CN" altLang="en-US" b="1" dirty="0" smtClean="0">
                <a:ea typeface="宋体" pitchFamily="2" charset="-122"/>
              </a:rPr>
              <a:t>。</a:t>
            </a:r>
            <a:endParaRPr kumimoji="1" lang="en-US" altLang="zh-CN" b="1" dirty="0" smtClean="0">
              <a:ea typeface="宋体" pitchFamily="2" charset="-122"/>
            </a:endParaRPr>
          </a:p>
          <a:p>
            <a:r>
              <a:rPr kumimoji="1" lang="zh-CN" altLang="zh-CN" b="1" dirty="0">
                <a:ea typeface="宋体" pitchFamily="2" charset="-122"/>
              </a:rPr>
              <a:t>创建时不能对数组元素进行初始化</a:t>
            </a:r>
            <a:endParaRPr kumimoji="1" lang="en-US" altLang="zh-CN" b="1" dirty="0">
              <a:ea typeface="宋体" pitchFamily="2" charset="-122"/>
            </a:endParaRPr>
          </a:p>
          <a:p>
            <a:r>
              <a:rPr kumimoji="1" lang="zh-CN" altLang="en-US" sz="3200" b="1" dirty="0" smtClean="0">
                <a:solidFill>
                  <a:srgbClr val="0000CC"/>
                </a:solidFill>
                <a:ea typeface="隶书" pitchFamily="49" charset="-122"/>
              </a:rPr>
              <a:t>请</a:t>
            </a:r>
            <a:r>
              <a:rPr kumimoji="1" lang="zh-CN" altLang="en-US" sz="3200" b="1" dirty="0">
                <a:solidFill>
                  <a:srgbClr val="0000CC"/>
                </a:solidFill>
                <a:ea typeface="隶书" pitchFamily="49" charset="-122"/>
              </a:rPr>
              <a:t>注意</a:t>
            </a:r>
            <a:r>
              <a:rPr kumimoji="1" lang="zh-CN" altLang="en-US" sz="3200" b="1" dirty="0">
                <a:solidFill>
                  <a:srgbClr val="006600"/>
                </a:solidFill>
                <a:ea typeface="隶书" pitchFamily="49" charset="-122"/>
              </a:rPr>
              <a:t>“下标表达式”不是常量表达式</a:t>
            </a:r>
            <a:r>
              <a:rPr kumimoji="1" lang="zh-CN" altLang="en-US" sz="3200" b="1" dirty="0">
                <a:solidFill>
                  <a:srgbClr val="0000CC"/>
                </a:solidFill>
                <a:ea typeface="隶书" pitchFamily="49" charset="-122"/>
              </a:rPr>
              <a:t>，即它的值不必在编译时确定，</a:t>
            </a:r>
            <a:r>
              <a:rPr kumimoji="1" lang="zh-CN" altLang="en-US" sz="3200" b="1" dirty="0">
                <a:solidFill>
                  <a:srgbClr val="FF0000"/>
                </a:solidFill>
                <a:ea typeface="隶书" pitchFamily="49" charset="-122"/>
              </a:rPr>
              <a:t>可以在运行时确定</a:t>
            </a:r>
            <a:r>
              <a:rPr kumimoji="1" lang="zh-CN" altLang="en-US" sz="3200" b="1" dirty="0">
                <a:solidFill>
                  <a:srgbClr val="0000CC"/>
                </a:solidFill>
                <a:ea typeface="隶书" pitchFamily="49" charset="-122"/>
              </a:rPr>
              <a:t>。</a:t>
            </a: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50331972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16632"/>
            <a:ext cx="7010400" cy="685800"/>
          </a:xfrm>
        </p:spPr>
        <p:txBody>
          <a:bodyPr/>
          <a:lstStyle/>
          <a:p>
            <a:r>
              <a:rPr lang="zh-CN" altLang="en-US" sz="3600" b="1" dirty="0" smtClean="0">
                <a:solidFill>
                  <a:srgbClr val="FF0000"/>
                </a:solidFill>
              </a:rPr>
              <a:t>动态数组举例</a:t>
            </a:r>
            <a:endParaRPr lang="zh-CN" altLang="en-US" sz="3600" b="1" dirty="0">
              <a:solidFill>
                <a:srgbClr val="FF0000"/>
              </a:solidFill>
            </a:endParaRPr>
          </a:p>
        </p:txBody>
      </p:sp>
      <p:sp>
        <p:nvSpPr>
          <p:cNvPr id="3" name="内容占位符 2"/>
          <p:cNvSpPr>
            <a:spLocks noGrp="1"/>
          </p:cNvSpPr>
          <p:nvPr>
            <p:ph idx="1"/>
          </p:nvPr>
        </p:nvSpPr>
        <p:spPr>
          <a:xfrm>
            <a:off x="323528" y="980728"/>
            <a:ext cx="8640960" cy="5400600"/>
          </a:xfrm>
        </p:spPr>
        <p:txBody>
          <a:bodyPr/>
          <a:lstStyle/>
          <a:p>
            <a:pPr marL="0" indent="0">
              <a:buNone/>
            </a:pPr>
            <a:r>
              <a:rPr lang="zh-CN" altLang="en-US" b="1" dirty="0" smtClean="0"/>
              <a:t>例：编程举例创建一动态数组，输入输出各元素的值。</a:t>
            </a:r>
            <a:endParaRPr lang="en-US" altLang="zh-CN" b="1" dirty="0" smtClean="0"/>
          </a:p>
          <a:p>
            <a:r>
              <a:rPr lang="zh-CN" altLang="en-US" b="1" dirty="0" smtClean="0">
                <a:solidFill>
                  <a:schemeClr val="tx2">
                    <a:lumMod val="60000"/>
                    <a:lumOff val="40000"/>
                  </a:schemeClr>
                </a:solidFill>
              </a:rPr>
              <a:t>定义动态数组，申请相应的存储空间。</a:t>
            </a:r>
            <a:endParaRPr lang="en-US" altLang="zh-CN" b="1" dirty="0" smtClean="0">
              <a:solidFill>
                <a:schemeClr val="tx2">
                  <a:lumMod val="60000"/>
                  <a:lumOff val="40000"/>
                </a:schemeClr>
              </a:solidFill>
            </a:endParaRPr>
          </a:p>
          <a:p>
            <a:pPr marL="0" indent="0">
              <a:buNone/>
            </a:pPr>
            <a:r>
              <a:rPr lang="en-US" altLang="zh-CN" dirty="0" smtClean="0"/>
              <a:t>          </a:t>
            </a:r>
            <a:r>
              <a:rPr lang="en-US" altLang="zh-CN" dirty="0" err="1" smtClean="0"/>
              <a:t>int</a:t>
            </a:r>
            <a:r>
              <a:rPr lang="en-US" altLang="zh-CN" dirty="0" smtClean="0"/>
              <a:t> </a:t>
            </a:r>
            <a:r>
              <a:rPr lang="en-US" altLang="zh-CN" dirty="0"/>
              <a:t>*point , n, i;</a:t>
            </a:r>
            <a:endParaRPr lang="zh-CN" altLang="zh-CN" dirty="0"/>
          </a:p>
          <a:p>
            <a:pPr marL="0" indent="0">
              <a:buNone/>
            </a:pPr>
            <a:r>
              <a:rPr lang="en-US" altLang="zh-CN" dirty="0"/>
              <a:t>	  </a:t>
            </a:r>
            <a:r>
              <a:rPr lang="en-US" altLang="zh-CN" dirty="0" err="1"/>
              <a:t>cout</a:t>
            </a:r>
            <a:r>
              <a:rPr lang="en-US" altLang="zh-CN" dirty="0"/>
              <a:t>&lt;&lt;"</a:t>
            </a:r>
            <a:r>
              <a:rPr lang="zh-CN" altLang="zh-CN" dirty="0"/>
              <a:t>请输入动态数组元素个数：</a:t>
            </a:r>
            <a:r>
              <a:rPr lang="en-US" altLang="zh-CN" dirty="0"/>
              <a:t>";</a:t>
            </a:r>
            <a:endParaRPr lang="zh-CN" altLang="zh-CN" dirty="0"/>
          </a:p>
          <a:p>
            <a:pPr marL="0" indent="0">
              <a:buNone/>
            </a:pPr>
            <a:r>
              <a:rPr lang="en-US" altLang="zh-CN" dirty="0"/>
              <a:t>	  </a:t>
            </a:r>
            <a:r>
              <a:rPr lang="en-US" altLang="zh-CN" dirty="0" err="1"/>
              <a:t>cin</a:t>
            </a:r>
            <a:r>
              <a:rPr lang="en-US" altLang="zh-CN" dirty="0"/>
              <a:t>&gt;&gt;n;</a:t>
            </a:r>
            <a:endParaRPr lang="zh-CN" altLang="zh-CN" dirty="0"/>
          </a:p>
          <a:p>
            <a:pPr marL="0" indent="0">
              <a:buNone/>
            </a:pPr>
            <a:r>
              <a:rPr lang="en-US" altLang="zh-CN" dirty="0"/>
              <a:t>	  point=new </a:t>
            </a:r>
            <a:r>
              <a:rPr lang="en-US" altLang="zh-CN" dirty="0" err="1"/>
              <a:t>int</a:t>
            </a:r>
            <a:r>
              <a:rPr lang="en-US" altLang="zh-CN" dirty="0"/>
              <a:t>[n]; </a:t>
            </a:r>
            <a:endParaRPr lang="en-US" altLang="zh-CN" b="1" dirty="0" smtClean="0"/>
          </a:p>
          <a:p>
            <a:r>
              <a:rPr lang="zh-CN" altLang="en-US" b="1" dirty="0" smtClean="0">
                <a:solidFill>
                  <a:schemeClr val="tx2">
                    <a:lumMod val="60000"/>
                    <a:lumOff val="40000"/>
                  </a:schemeClr>
                </a:solidFill>
              </a:rPr>
              <a:t>判断上述申请是否成功。</a:t>
            </a:r>
            <a:endParaRPr lang="en-US" altLang="zh-CN" b="1" dirty="0" smtClean="0">
              <a:solidFill>
                <a:schemeClr val="tx2">
                  <a:lumMod val="60000"/>
                  <a:lumOff val="40000"/>
                </a:schemeClr>
              </a:solidFill>
            </a:endParaRPr>
          </a:p>
          <a:p>
            <a:pPr marL="0" indent="0">
              <a:buNone/>
            </a:pPr>
            <a:r>
              <a:rPr lang="en-US" altLang="zh-CN" dirty="0" smtClean="0"/>
              <a:t>   if(point</a:t>
            </a:r>
            <a:r>
              <a:rPr lang="en-US" altLang="zh-CN" dirty="0"/>
              <a:t>==0)</a:t>
            </a:r>
            <a:endParaRPr lang="zh-CN" altLang="zh-CN" dirty="0"/>
          </a:p>
          <a:p>
            <a:pPr marL="0" indent="0">
              <a:buNone/>
            </a:pPr>
            <a:r>
              <a:rPr lang="en-US" altLang="zh-CN" dirty="0"/>
              <a:t>  </a:t>
            </a:r>
            <a:r>
              <a:rPr lang="en-US" altLang="zh-CN" dirty="0" smtClean="0"/>
              <a:t>     {  </a:t>
            </a:r>
            <a:r>
              <a:rPr lang="en-US" altLang="zh-CN" dirty="0" err="1" smtClean="0"/>
              <a:t>cout</a:t>
            </a:r>
            <a:r>
              <a:rPr lang="en-US" altLang="zh-CN" dirty="0"/>
              <a:t>&lt;&lt;"Error !"&lt;&lt;</a:t>
            </a:r>
            <a:r>
              <a:rPr lang="en-US" altLang="zh-CN" dirty="0" err="1"/>
              <a:t>endl</a:t>
            </a:r>
            <a:r>
              <a:rPr lang="en-US" altLang="zh-CN" dirty="0"/>
              <a:t>;</a:t>
            </a:r>
            <a:endParaRPr lang="zh-CN" altLang="zh-CN" dirty="0"/>
          </a:p>
          <a:p>
            <a:pPr marL="0" indent="0">
              <a:buNone/>
            </a:pPr>
            <a:r>
              <a:rPr lang="en-US" altLang="zh-CN" dirty="0"/>
              <a:t>    </a:t>
            </a:r>
            <a:r>
              <a:rPr lang="en-US" altLang="zh-CN" dirty="0" smtClean="0"/>
              <a:t>      return </a:t>
            </a:r>
            <a:r>
              <a:rPr lang="en-US" altLang="zh-CN" dirty="0"/>
              <a:t>-1;</a:t>
            </a:r>
            <a:endParaRPr lang="zh-CN" altLang="zh-CN" dirty="0"/>
          </a:p>
          <a:p>
            <a:r>
              <a:rPr lang="en-US" altLang="zh-CN" dirty="0" smtClean="0"/>
              <a:t>     } </a:t>
            </a:r>
            <a:endParaRPr lang="en-US" altLang="zh-CN" b="1" dirty="0" smtClean="0"/>
          </a:p>
          <a:p>
            <a:endParaRPr lang="en-US" altLang="zh-CN" b="1" dirty="0"/>
          </a:p>
          <a:p>
            <a:endParaRPr lang="en-US" altLang="zh-CN" b="1" dirty="0" smtClean="0"/>
          </a:p>
          <a:p>
            <a:pPr marL="0" indent="0">
              <a:buNone/>
            </a:pPr>
            <a:endParaRPr lang="en-US" altLang="zh-CN" b="1"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266483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arn(inVertical)">
                                      <p:cBhvr>
                                        <p:cTn id="10" dur="500"/>
                                        <p:tgtEl>
                                          <p:spTgt spid="3">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arn(inVertical)">
                                      <p:cBhvr>
                                        <p:cTn id="13" dur="500"/>
                                        <p:tgtEl>
                                          <p:spTgt spid="3">
                                            <p:txEl>
                                              <p:pRg st="4" end="4"/>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arn(inVertical)">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wipe(down)">
                                      <p:cBhvr>
                                        <p:cTn id="21" dur="500"/>
                                        <p:tgtEl>
                                          <p:spTgt spid="3">
                                            <p:txEl>
                                              <p:pRg st="7" end="7"/>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wipe(down)">
                                      <p:cBhvr>
                                        <p:cTn id="24" dur="500"/>
                                        <p:tgtEl>
                                          <p:spTgt spid="3">
                                            <p:txEl>
                                              <p:pRg st="8" end="8"/>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wipe(down)">
                                      <p:cBhvr>
                                        <p:cTn id="27" dur="500"/>
                                        <p:tgtEl>
                                          <p:spTgt spid="3">
                                            <p:txEl>
                                              <p:pRg st="9" end="9"/>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wipe(down)">
                                      <p:cBhvr>
                                        <p:cTn id="3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29600" cy="4713387"/>
          </a:xfrm>
        </p:spPr>
        <p:txBody>
          <a:bodyPr/>
          <a:lstStyle/>
          <a:p>
            <a:r>
              <a:rPr lang="zh-CN" altLang="en-US" b="1" dirty="0" smtClean="0">
                <a:solidFill>
                  <a:schemeClr val="tx2">
                    <a:lumMod val="60000"/>
                    <a:lumOff val="40000"/>
                  </a:schemeClr>
                </a:solidFill>
              </a:rPr>
              <a:t>输入各元素的值</a:t>
            </a:r>
            <a:endParaRPr lang="en-US" altLang="zh-CN" b="1" dirty="0" smtClean="0">
              <a:solidFill>
                <a:schemeClr val="tx2">
                  <a:lumMod val="60000"/>
                  <a:lumOff val="40000"/>
                </a:schemeClr>
              </a:solidFill>
            </a:endParaRPr>
          </a:p>
          <a:p>
            <a:pPr marL="0" indent="0">
              <a:buNone/>
            </a:pPr>
            <a:r>
              <a:rPr lang="en-US" altLang="zh-CN" dirty="0"/>
              <a:t> </a:t>
            </a:r>
            <a:r>
              <a:rPr lang="en-US" altLang="zh-CN" dirty="0" smtClean="0"/>
              <a:t>     for</a:t>
            </a:r>
            <a:r>
              <a:rPr lang="en-US" altLang="zh-CN" dirty="0"/>
              <a:t>( i=0;i&lt;</a:t>
            </a:r>
            <a:r>
              <a:rPr lang="en-US" altLang="zh-CN" dirty="0" err="1"/>
              <a:t>n;i</a:t>
            </a:r>
            <a:r>
              <a:rPr lang="en-US" altLang="zh-CN" dirty="0"/>
              <a:t>++)</a:t>
            </a:r>
            <a:endParaRPr lang="zh-CN" altLang="zh-CN" dirty="0"/>
          </a:p>
          <a:p>
            <a:pPr marL="0" indent="0">
              <a:buNone/>
            </a:pPr>
            <a:r>
              <a:rPr lang="en-US" altLang="zh-CN" dirty="0"/>
              <a:t>      </a:t>
            </a:r>
            <a:r>
              <a:rPr lang="en-US" altLang="zh-CN" dirty="0" err="1"/>
              <a:t>cin</a:t>
            </a:r>
            <a:r>
              <a:rPr lang="en-US" altLang="zh-CN" dirty="0"/>
              <a:t>&gt;&gt;*(</a:t>
            </a:r>
            <a:r>
              <a:rPr lang="en-US" altLang="zh-CN" dirty="0" err="1"/>
              <a:t>point+i</a:t>
            </a:r>
            <a:r>
              <a:rPr lang="en-US" altLang="zh-CN" dirty="0"/>
              <a:t>); </a:t>
            </a:r>
            <a:endParaRPr lang="en-US" altLang="zh-CN" dirty="0" smtClean="0"/>
          </a:p>
          <a:p>
            <a:r>
              <a:rPr lang="zh-CN" altLang="en-US" b="1" dirty="0" smtClean="0">
                <a:solidFill>
                  <a:schemeClr val="tx2">
                    <a:lumMod val="60000"/>
                    <a:lumOff val="40000"/>
                  </a:schemeClr>
                </a:solidFill>
              </a:rPr>
              <a:t>输出各元素</a:t>
            </a:r>
            <a:endParaRPr lang="en-US" altLang="zh-CN" b="1" dirty="0" smtClean="0">
              <a:solidFill>
                <a:schemeClr val="tx2">
                  <a:lumMod val="60000"/>
                  <a:lumOff val="40000"/>
                </a:schemeClr>
              </a:solidFill>
            </a:endParaRPr>
          </a:p>
          <a:p>
            <a:pPr marL="0" indent="0">
              <a:buNone/>
            </a:pPr>
            <a:r>
              <a:rPr lang="en-US" altLang="zh-CN" b="1" dirty="0">
                <a:solidFill>
                  <a:schemeClr val="tx2">
                    <a:lumMod val="60000"/>
                    <a:lumOff val="40000"/>
                  </a:schemeClr>
                </a:solidFill>
              </a:rPr>
              <a:t> </a:t>
            </a:r>
            <a:r>
              <a:rPr lang="en-US" altLang="zh-CN" b="1" dirty="0" smtClean="0">
                <a:solidFill>
                  <a:schemeClr val="tx2">
                    <a:lumMod val="60000"/>
                    <a:lumOff val="40000"/>
                  </a:schemeClr>
                </a:solidFill>
              </a:rPr>
              <a:t>    </a:t>
            </a:r>
            <a:r>
              <a:rPr lang="en-US" altLang="zh-CN" dirty="0"/>
              <a:t>for( i=0;i&lt;</a:t>
            </a:r>
            <a:r>
              <a:rPr lang="en-US" altLang="zh-CN" dirty="0" err="1"/>
              <a:t>n;i</a:t>
            </a:r>
            <a:r>
              <a:rPr lang="en-US" altLang="zh-CN" dirty="0"/>
              <a:t>++)</a:t>
            </a:r>
            <a:endParaRPr lang="zh-CN" altLang="zh-CN" dirty="0"/>
          </a:p>
          <a:p>
            <a:pPr marL="0" indent="0">
              <a:buNone/>
            </a:pPr>
            <a:r>
              <a:rPr lang="en-US" altLang="zh-CN" dirty="0"/>
              <a:t>       </a:t>
            </a:r>
            <a:r>
              <a:rPr lang="en-US" altLang="zh-CN" dirty="0" err="1"/>
              <a:t>cout</a:t>
            </a:r>
            <a:r>
              <a:rPr lang="en-US" altLang="zh-CN" dirty="0"/>
              <a:t>&lt;&lt;point[i]&lt;&lt;"  </a:t>
            </a:r>
            <a:r>
              <a:rPr lang="en-US" altLang="zh-CN" dirty="0" smtClean="0"/>
              <a:t>";</a:t>
            </a:r>
          </a:p>
          <a:p>
            <a:r>
              <a:rPr lang="zh-CN" altLang="en-US" b="1" dirty="0">
                <a:solidFill>
                  <a:schemeClr val="tx2">
                    <a:lumMod val="60000"/>
                    <a:lumOff val="40000"/>
                  </a:schemeClr>
                </a:solidFill>
              </a:rPr>
              <a:t>程序结束前释放该空间：</a:t>
            </a:r>
            <a:endParaRPr lang="en-US" altLang="zh-CN" b="1" dirty="0">
              <a:solidFill>
                <a:schemeClr val="tx2">
                  <a:lumMod val="60000"/>
                  <a:lumOff val="40000"/>
                </a:schemeClr>
              </a:solidFill>
            </a:endParaRPr>
          </a:p>
          <a:p>
            <a:pPr marL="0" indent="0">
              <a:buNone/>
            </a:pPr>
            <a:r>
              <a:rPr lang="zh-CN" altLang="zh-CN" dirty="0" smtClean="0"/>
              <a:t> </a:t>
            </a:r>
            <a:r>
              <a:rPr lang="en-US" altLang="zh-CN" dirty="0" smtClean="0"/>
              <a:t>   delete </a:t>
            </a:r>
            <a:r>
              <a:rPr lang="en-US" altLang="zh-CN" dirty="0"/>
              <a:t>[ ] point ; </a:t>
            </a:r>
          </a:p>
          <a:p>
            <a:pPr marL="0" indent="0">
              <a:buNone/>
            </a:pPr>
            <a:r>
              <a:rPr lang="en-US" altLang="zh-CN" dirty="0" smtClean="0"/>
              <a:t>     </a:t>
            </a:r>
            <a:r>
              <a:rPr lang="en-US" altLang="zh-CN" dirty="0"/>
              <a:t>point=NULL; </a:t>
            </a:r>
            <a:endParaRPr lang="zh-CN" altLang="zh-CN" dirty="0"/>
          </a:p>
          <a:p>
            <a:pPr marL="0" indent="0">
              <a:buNone/>
            </a:pPr>
            <a:endParaRPr lang="zh-CN" altLang="en-US" b="1" dirty="0">
              <a:solidFill>
                <a:schemeClr val="tx2">
                  <a:lumMod val="60000"/>
                  <a:lumOff val="40000"/>
                </a:schemeClr>
              </a:solidFill>
            </a:endParaRPr>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标题 1"/>
          <p:cNvSpPr>
            <a:spLocks noGrp="1"/>
          </p:cNvSpPr>
          <p:nvPr>
            <p:ph type="title"/>
          </p:nvPr>
        </p:nvSpPr>
        <p:spPr>
          <a:xfrm>
            <a:off x="899592" y="260648"/>
            <a:ext cx="7010400" cy="685800"/>
          </a:xfrm>
        </p:spPr>
        <p:txBody>
          <a:bodyPr/>
          <a:lstStyle/>
          <a:p>
            <a:r>
              <a:rPr lang="zh-CN" altLang="en-US" sz="3600" b="1" dirty="0" smtClean="0">
                <a:solidFill>
                  <a:srgbClr val="FF0000"/>
                </a:solidFill>
              </a:rPr>
              <a:t>动态数组举例</a:t>
            </a:r>
            <a:endParaRPr lang="zh-CN" altLang="en-US" sz="3600" b="1" dirty="0">
              <a:solidFill>
                <a:srgbClr val="FF0000"/>
              </a:solidFill>
            </a:endParaRPr>
          </a:p>
        </p:txBody>
      </p:sp>
    </p:spTree>
    <p:extLst>
      <p:ext uri="{BB962C8B-B14F-4D97-AF65-F5344CB8AC3E}">
        <p14:creationId xmlns:p14="http://schemas.microsoft.com/office/powerpoint/2010/main" val="424723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arn(inVertical)">
                                      <p:cBhvr>
                                        <p:cTn id="29" dur="500"/>
                                        <p:tgtEl>
                                          <p:spTgt spid="3">
                                            <p:txEl>
                                              <p:pRg st="7" end="7"/>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arn(inVertical)">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96752"/>
            <a:ext cx="8229600" cy="5184576"/>
          </a:xfrm>
        </p:spPr>
        <p:txBody>
          <a:bodyPr/>
          <a:lstStyle/>
          <a:p>
            <a:pPr marL="0" indent="0">
              <a:buNone/>
            </a:pPr>
            <a:r>
              <a:rPr lang="zh-CN" altLang="en-US" dirty="0" smtClean="0"/>
              <a:t>从上述实例可以看出</a:t>
            </a:r>
            <a:r>
              <a:rPr lang="zh-CN" altLang="zh-CN" dirty="0" smtClean="0"/>
              <a:t>定义</a:t>
            </a:r>
            <a:r>
              <a:rPr lang="zh-CN" altLang="zh-CN" dirty="0"/>
              <a:t>一维数组应该包括</a:t>
            </a:r>
            <a:r>
              <a:rPr lang="en-US" altLang="zh-CN" dirty="0"/>
              <a:t>3</a:t>
            </a:r>
            <a:r>
              <a:rPr lang="zh-CN" altLang="zh-CN" dirty="0"/>
              <a:t>个要素：</a:t>
            </a:r>
          </a:p>
          <a:p>
            <a:pPr lvl="0"/>
            <a:r>
              <a:rPr lang="en-US" altLang="zh-CN" dirty="0" smtClean="0"/>
              <a:t>1</a:t>
            </a:r>
            <a:r>
              <a:rPr lang="zh-CN" altLang="en-US" dirty="0" smtClean="0"/>
              <a:t>）</a:t>
            </a:r>
            <a:r>
              <a:rPr lang="zh-CN" altLang="zh-CN" dirty="0" smtClean="0"/>
              <a:t>确定</a:t>
            </a:r>
            <a:r>
              <a:rPr lang="zh-CN" altLang="zh-CN" dirty="0"/>
              <a:t>数组的名称；</a:t>
            </a:r>
          </a:p>
          <a:p>
            <a:r>
              <a:rPr lang="en-US" altLang="zh-CN" dirty="0"/>
              <a:t>2</a:t>
            </a:r>
            <a:r>
              <a:rPr lang="zh-CN" altLang="zh-CN" dirty="0"/>
              <a:t>）确定数组元素的类型；</a:t>
            </a:r>
          </a:p>
          <a:p>
            <a:r>
              <a:rPr lang="en-US" altLang="zh-CN" dirty="0"/>
              <a:t>3</a:t>
            </a:r>
            <a:r>
              <a:rPr lang="zh-CN" altLang="zh-CN" dirty="0"/>
              <a:t>）确定数组元素的个数</a:t>
            </a:r>
            <a:r>
              <a:rPr lang="zh-CN" altLang="zh-CN" dirty="0" smtClean="0"/>
              <a:t>。</a:t>
            </a:r>
            <a:endParaRPr lang="en-US" altLang="zh-CN" dirty="0" smtClean="0"/>
          </a:p>
          <a:p>
            <a:pPr marL="0" indent="0">
              <a:buNone/>
            </a:pPr>
            <a:r>
              <a:rPr lang="zh-CN" altLang="en-US" dirty="0" smtClean="0"/>
              <a:t>定义 </a:t>
            </a:r>
            <a:r>
              <a:rPr lang="en-US" altLang="zh-CN" dirty="0" smtClean="0"/>
              <a:t>double   score[10]</a:t>
            </a:r>
            <a:r>
              <a:rPr lang="zh-CN" altLang="en-US" dirty="0" smtClean="0"/>
              <a:t>等价于定义</a:t>
            </a:r>
            <a:r>
              <a:rPr lang="en-US" altLang="zh-CN" dirty="0" smtClean="0"/>
              <a:t>10</a:t>
            </a:r>
            <a:r>
              <a:rPr lang="zh-CN" altLang="en-US" dirty="0" smtClean="0"/>
              <a:t>个</a:t>
            </a:r>
            <a:r>
              <a:rPr lang="en-US" altLang="zh-CN" dirty="0" smtClean="0"/>
              <a:t>double</a:t>
            </a:r>
            <a:r>
              <a:rPr lang="zh-CN" altLang="en-US" dirty="0" smtClean="0"/>
              <a:t>类型的变量，分别表示为</a:t>
            </a:r>
            <a:r>
              <a:rPr lang="en-US" altLang="zh-CN" dirty="0" smtClean="0"/>
              <a:t>: </a:t>
            </a:r>
          </a:p>
          <a:p>
            <a:pPr marL="0" indent="0">
              <a:buNone/>
            </a:pPr>
            <a:r>
              <a:rPr lang="en-US" altLang="zh-CN" dirty="0" smtClean="0"/>
              <a:t>score[1]</a:t>
            </a:r>
            <a:endParaRPr lang="en-US" altLang="zh-CN" dirty="0"/>
          </a:p>
          <a:p>
            <a:pPr marL="0" indent="0">
              <a:buNone/>
            </a:pPr>
            <a:r>
              <a:rPr lang="en-US" altLang="zh-CN" dirty="0" smtClean="0"/>
              <a:t>score[2]</a:t>
            </a:r>
          </a:p>
          <a:p>
            <a:pPr marL="0" indent="0">
              <a:buNone/>
            </a:pPr>
            <a:r>
              <a:rPr lang="en-US" altLang="zh-CN" dirty="0" smtClean="0"/>
              <a:t>…. …..</a:t>
            </a:r>
          </a:p>
          <a:p>
            <a:pPr marL="0" indent="0">
              <a:buNone/>
            </a:pPr>
            <a:r>
              <a:rPr lang="en-US" altLang="zh-CN" dirty="0" smtClean="0"/>
              <a:t>score[9]</a:t>
            </a:r>
            <a:endParaRPr lang="zh-CN" altLang="zh-CN" dirty="0"/>
          </a:p>
          <a:p>
            <a:pPr marL="0" indent="0">
              <a:buNone/>
            </a:pP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标题 1"/>
          <p:cNvSpPr>
            <a:spLocks noGrp="1"/>
          </p:cNvSpPr>
          <p:nvPr>
            <p:ph type="title"/>
          </p:nvPr>
        </p:nvSpPr>
        <p:spPr/>
        <p:txBody>
          <a:bodyPr/>
          <a:lstStyle/>
          <a:p>
            <a:r>
              <a:rPr lang="en-US" altLang="zh-CN" b="1" dirty="0">
                <a:solidFill>
                  <a:srgbClr val="000000"/>
                </a:solidFill>
                <a:latin typeface="微软雅黑" panose="020B0503020204020204" pitchFamily="34" charset="-122"/>
                <a:ea typeface="微软雅黑" panose="020B0503020204020204" pitchFamily="34" charset="-122"/>
              </a:rPr>
              <a:t>3. </a:t>
            </a:r>
            <a:r>
              <a:rPr lang="zh-CN" altLang="en-US" b="1" dirty="0">
                <a:solidFill>
                  <a:srgbClr val="000000"/>
                </a:solidFill>
                <a:latin typeface="微软雅黑" panose="020B0503020204020204" pitchFamily="34" charset="-122"/>
                <a:ea typeface="微软雅黑" panose="020B0503020204020204" pitchFamily="34" charset="-122"/>
              </a:rPr>
              <a:t>主   要  内   容</a:t>
            </a:r>
            <a:r>
              <a:rPr lang="en-US" altLang="zh-CN" b="1" dirty="0">
                <a:solidFill>
                  <a:srgbClr val="000000"/>
                </a:solidFill>
                <a:latin typeface="微软雅黑" panose="020B0503020204020204" pitchFamily="34" charset="-122"/>
                <a:ea typeface="微软雅黑" panose="020B0503020204020204" pitchFamily="34" charset="-122"/>
              </a:rPr>
              <a:t>-----</a:t>
            </a:r>
            <a:r>
              <a:rPr lang="zh-CN" altLang="zh-CN" b="1" dirty="0" smtClean="0">
                <a:solidFill>
                  <a:srgbClr val="FF0000"/>
                </a:solidFill>
              </a:rPr>
              <a:t>一</a:t>
            </a:r>
            <a:r>
              <a:rPr lang="zh-CN" altLang="zh-CN" b="1" dirty="0">
                <a:solidFill>
                  <a:srgbClr val="FF0000"/>
                </a:solidFill>
              </a:rPr>
              <a:t>维数组的定义</a:t>
            </a:r>
            <a:endParaRPr lang="zh-CN" altLang="en-US" b="1" dirty="0">
              <a:solidFill>
                <a:srgbClr val="FF0000"/>
              </a:solidFill>
            </a:endParaRPr>
          </a:p>
        </p:txBody>
      </p:sp>
      <p:sp>
        <p:nvSpPr>
          <p:cNvPr id="6" name="右大括号 5"/>
          <p:cNvSpPr/>
          <p:nvPr/>
        </p:nvSpPr>
        <p:spPr>
          <a:xfrm>
            <a:off x="2051720" y="4365104"/>
            <a:ext cx="576064" cy="172819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右箭头 6"/>
          <p:cNvSpPr/>
          <p:nvPr/>
        </p:nvSpPr>
        <p:spPr>
          <a:xfrm>
            <a:off x="2771800" y="5085184"/>
            <a:ext cx="1008112"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4067944" y="4934457"/>
            <a:ext cx="3600400" cy="954107"/>
          </a:xfrm>
          <a:prstGeom prst="rect">
            <a:avLst/>
          </a:prstGeom>
          <a:noFill/>
        </p:spPr>
        <p:txBody>
          <a:bodyPr wrap="square" rtlCol="0">
            <a:spAutoFit/>
          </a:bodyPr>
          <a:lstStyle/>
          <a:p>
            <a:r>
              <a:rPr lang="en-US" altLang="zh-CN" sz="2800" dirty="0" smtClean="0"/>
              <a:t>score[i] </a:t>
            </a:r>
          </a:p>
          <a:p>
            <a:r>
              <a:rPr lang="en-US" altLang="zh-CN" sz="2800" dirty="0" smtClean="0"/>
              <a:t>i </a:t>
            </a:r>
            <a:r>
              <a:rPr lang="zh-CN" altLang="en-US" sz="2800" dirty="0" smtClean="0"/>
              <a:t>的取值从</a:t>
            </a:r>
            <a:r>
              <a:rPr lang="en-US" altLang="zh-CN" sz="2800" dirty="0" smtClean="0"/>
              <a:t>0 ~9</a:t>
            </a:r>
            <a:endParaRPr lang="zh-CN" altLang="en-US" sz="2800" dirty="0"/>
          </a:p>
        </p:txBody>
      </p:sp>
    </p:spTree>
    <p:extLst>
      <p:ext uri="{BB962C8B-B14F-4D97-AF65-F5344CB8AC3E}">
        <p14:creationId xmlns:p14="http://schemas.microsoft.com/office/powerpoint/2010/main" val="67122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91264" cy="4785395"/>
          </a:xfrm>
        </p:spPr>
        <p:txBody>
          <a:bodyPr/>
          <a:lstStyle/>
          <a:p>
            <a:pPr marL="0" indent="0">
              <a:buNone/>
            </a:pPr>
            <a:r>
              <a:rPr lang="zh-CN" altLang="zh-CN" dirty="0"/>
              <a:t>【</a:t>
            </a:r>
            <a:r>
              <a:rPr lang="zh-CN" altLang="zh-CN" b="1" dirty="0"/>
              <a:t>例</a:t>
            </a:r>
            <a:r>
              <a:rPr lang="en-US" altLang="zh-CN" b="1" dirty="0"/>
              <a:t>5.13</a:t>
            </a:r>
            <a:r>
              <a:rPr lang="zh-CN" altLang="zh-CN" b="1" dirty="0"/>
              <a:t>】 输入一个二进制数，将其转换为十进制数输出</a:t>
            </a:r>
            <a:r>
              <a:rPr lang="zh-CN" altLang="zh-CN" b="1" dirty="0" smtClean="0"/>
              <a:t>。</a:t>
            </a:r>
            <a:endParaRPr lang="en-US" altLang="zh-CN" b="1" dirty="0" smtClean="0"/>
          </a:p>
          <a:p>
            <a:pPr marL="0" indent="0">
              <a:buNone/>
            </a:pPr>
            <a:r>
              <a:rPr lang="zh-CN" altLang="zh-CN" dirty="0"/>
              <a:t>分析：二进制数转换为十进制数时只需将每位二进制数乘以该位的权然后相加，即</a:t>
            </a:r>
          </a:p>
          <a:p>
            <a:pPr marL="0" indent="0">
              <a:buNone/>
            </a:pPr>
            <a:r>
              <a:rPr lang="en-US" altLang="zh-CN" dirty="0"/>
              <a:t>  y=</a:t>
            </a:r>
            <a:r>
              <a:rPr lang="en-US" altLang="zh-CN" dirty="0" err="1"/>
              <a:t>a</a:t>
            </a:r>
            <a:r>
              <a:rPr lang="en-US" altLang="zh-CN" baseline="-25000" dirty="0" err="1"/>
              <a:t>n</a:t>
            </a:r>
            <a:r>
              <a:rPr lang="en-US" altLang="zh-CN" dirty="0" err="1"/>
              <a:t>x</a:t>
            </a:r>
            <a:r>
              <a:rPr lang="en-US" altLang="zh-CN" baseline="30000" dirty="0" err="1"/>
              <a:t>n</a:t>
            </a:r>
            <a:r>
              <a:rPr lang="en-US" altLang="zh-CN" dirty="0"/>
              <a:t>+ a</a:t>
            </a:r>
            <a:r>
              <a:rPr lang="en-US" altLang="zh-CN" baseline="-25000" dirty="0"/>
              <a:t>n-1</a:t>
            </a:r>
            <a:r>
              <a:rPr lang="en-US" altLang="zh-CN" dirty="0"/>
              <a:t>x</a:t>
            </a:r>
            <a:r>
              <a:rPr lang="en-US" altLang="zh-CN" baseline="30000" dirty="0"/>
              <a:t>n-1</a:t>
            </a:r>
            <a:r>
              <a:rPr lang="en-US" altLang="zh-CN" dirty="0"/>
              <a:t>+ a</a:t>
            </a:r>
            <a:r>
              <a:rPr lang="en-US" altLang="zh-CN" baseline="-25000" dirty="0"/>
              <a:t>n-2</a:t>
            </a:r>
            <a:r>
              <a:rPr lang="en-US" altLang="zh-CN" dirty="0"/>
              <a:t>x</a:t>
            </a:r>
            <a:r>
              <a:rPr lang="en-US" altLang="zh-CN" baseline="30000" dirty="0"/>
              <a:t>n-2</a:t>
            </a:r>
            <a:r>
              <a:rPr lang="en-US" altLang="zh-CN" dirty="0"/>
              <a:t>+…..+ a</a:t>
            </a:r>
            <a:r>
              <a:rPr lang="en-US" altLang="zh-CN" baseline="-25000" dirty="0"/>
              <a:t>1</a:t>
            </a:r>
            <a:r>
              <a:rPr lang="en-US" altLang="zh-CN" dirty="0"/>
              <a:t>x+ a</a:t>
            </a:r>
            <a:r>
              <a:rPr lang="en-US" altLang="zh-CN" baseline="-25000" dirty="0"/>
              <a:t>0</a:t>
            </a:r>
            <a:endParaRPr lang="zh-CN" altLang="zh-CN" dirty="0"/>
          </a:p>
          <a:p>
            <a:pPr marL="0" indent="0">
              <a:buNone/>
            </a:pPr>
            <a:r>
              <a:rPr lang="zh-CN" altLang="zh-CN" dirty="0"/>
              <a:t>再将该式变形为</a:t>
            </a:r>
            <a:r>
              <a:rPr lang="en-US" altLang="zh-CN" dirty="0"/>
              <a:t>:</a:t>
            </a:r>
            <a:endParaRPr lang="zh-CN" altLang="zh-CN" dirty="0"/>
          </a:p>
          <a:p>
            <a:pPr marL="0" indent="0">
              <a:buNone/>
            </a:pPr>
            <a:r>
              <a:rPr lang="en-US" altLang="zh-CN" dirty="0"/>
              <a:t>  y=(…((a</a:t>
            </a:r>
            <a:r>
              <a:rPr lang="en-US" altLang="zh-CN" baseline="-25000" dirty="0"/>
              <a:t>n</a:t>
            </a:r>
            <a:r>
              <a:rPr lang="en-US" altLang="zh-CN" dirty="0"/>
              <a:t>x+a</a:t>
            </a:r>
            <a:r>
              <a:rPr lang="en-US" altLang="zh-CN" baseline="-25000" dirty="0"/>
              <a:t>n-1</a:t>
            </a:r>
            <a:r>
              <a:rPr lang="en-US" altLang="zh-CN" dirty="0"/>
              <a:t>)x+a</a:t>
            </a:r>
            <a:r>
              <a:rPr lang="en-US" altLang="zh-CN" baseline="-25000" dirty="0"/>
              <a:t>n-2</a:t>
            </a:r>
            <a:r>
              <a:rPr lang="en-US" altLang="zh-CN" dirty="0"/>
              <a:t>)x+a</a:t>
            </a:r>
            <a:r>
              <a:rPr lang="en-US" altLang="zh-CN" baseline="-25000" dirty="0"/>
              <a:t>n-3</a:t>
            </a:r>
            <a:r>
              <a:rPr lang="en-US" altLang="zh-CN" dirty="0"/>
              <a:t>…)</a:t>
            </a:r>
            <a:r>
              <a:rPr lang="en-US" altLang="zh-CN" dirty="0" smtClean="0"/>
              <a:t>x+a</a:t>
            </a:r>
            <a:r>
              <a:rPr lang="en-US" altLang="zh-CN" baseline="-25000" dirty="0" smtClean="0"/>
              <a:t>0</a:t>
            </a:r>
          </a:p>
          <a:p>
            <a:pPr marL="0" indent="0">
              <a:buNone/>
            </a:pPr>
            <a:r>
              <a:rPr lang="zh-CN" altLang="zh-CN" dirty="0" smtClean="0"/>
              <a:t>该</a:t>
            </a:r>
            <a:r>
              <a:rPr lang="zh-CN" altLang="zh-CN" dirty="0"/>
              <a:t>式属于多项式求和问题，显然需要用循环做累加。这里要转换的二进数的位数并不确定，</a:t>
            </a:r>
            <a:r>
              <a:rPr lang="zh-CN" altLang="zh-CN" b="1" dirty="0">
                <a:solidFill>
                  <a:srgbClr val="FF0000"/>
                </a:solidFill>
              </a:rPr>
              <a:t>因此本题关键是要解决二进制数怎样存储？每位数码怎样获取？</a:t>
            </a:r>
          </a:p>
          <a:p>
            <a:pPr marL="0" indent="0">
              <a:buNone/>
            </a:pPr>
            <a:endParaRPr lang="zh-CN" altLang="zh-CN" dirty="0"/>
          </a:p>
          <a:p>
            <a:endParaRPr lang="zh-CN" altLang="zh-CN" b="1" dirty="0"/>
          </a:p>
          <a:p>
            <a:pPr marL="0" indent="0">
              <a:buNone/>
            </a:pP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6" name="标题 1"/>
          <p:cNvSpPr>
            <a:spLocks noGrp="1"/>
          </p:cNvSpPr>
          <p:nvPr>
            <p:ph type="title"/>
          </p:nvPr>
        </p:nvSpPr>
        <p:spPr>
          <a:xfrm>
            <a:off x="900113" y="188913"/>
            <a:ext cx="7010400" cy="685800"/>
          </a:xfrm>
        </p:spPr>
        <p:txBody>
          <a:bodyPr/>
          <a:lstStyle/>
          <a:p>
            <a:r>
              <a:rPr lang="zh-CN" altLang="en-US" sz="3600" b="1" dirty="0" smtClean="0">
                <a:solidFill>
                  <a:srgbClr val="FF0000"/>
                </a:solidFill>
              </a:rPr>
              <a:t>动态数组举例</a:t>
            </a:r>
            <a:endParaRPr lang="zh-CN" altLang="en-US" sz="3600" b="1" dirty="0">
              <a:solidFill>
                <a:srgbClr val="FF0000"/>
              </a:solidFill>
            </a:endParaRPr>
          </a:p>
        </p:txBody>
      </p:sp>
    </p:spTree>
    <p:extLst>
      <p:ext uri="{BB962C8B-B14F-4D97-AF65-F5344CB8AC3E}">
        <p14:creationId xmlns:p14="http://schemas.microsoft.com/office/powerpoint/2010/main" val="289017663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260648"/>
            <a:ext cx="7010400" cy="685800"/>
          </a:xfrm>
        </p:spPr>
        <p:txBody>
          <a:bodyPr/>
          <a:lstStyle/>
          <a:p>
            <a:r>
              <a:rPr lang="zh-CN" altLang="en-US" sz="3600" b="1" dirty="0">
                <a:solidFill>
                  <a:srgbClr val="FF0000"/>
                </a:solidFill>
              </a:rPr>
              <a:t>动态数组举例</a:t>
            </a:r>
            <a:endParaRPr lang="zh-CN" altLang="en-US" sz="3600" dirty="0"/>
          </a:p>
        </p:txBody>
      </p:sp>
      <p:sp>
        <p:nvSpPr>
          <p:cNvPr id="3" name="内容占位符 2"/>
          <p:cNvSpPr>
            <a:spLocks noGrp="1"/>
          </p:cNvSpPr>
          <p:nvPr>
            <p:ph idx="1"/>
          </p:nvPr>
        </p:nvSpPr>
        <p:spPr/>
        <p:txBody>
          <a:bodyPr/>
          <a:lstStyle/>
          <a:p>
            <a:pPr marL="0" indent="0">
              <a:buNone/>
            </a:pPr>
            <a:r>
              <a:rPr lang="zh-CN" altLang="zh-CN" b="1" dirty="0"/>
              <a:t>完整程序主要由</a:t>
            </a:r>
            <a:r>
              <a:rPr lang="en-US" altLang="zh-CN" b="1" dirty="0"/>
              <a:t>3</a:t>
            </a:r>
            <a:r>
              <a:rPr lang="zh-CN" altLang="zh-CN" b="1" dirty="0"/>
              <a:t>部分组成</a:t>
            </a:r>
            <a:r>
              <a:rPr lang="zh-CN" altLang="zh-CN" b="1" dirty="0" smtClean="0"/>
              <a:t>：</a:t>
            </a:r>
            <a:endParaRPr lang="en-US" altLang="zh-CN" b="1" dirty="0" smtClean="0"/>
          </a:p>
          <a:p>
            <a:pPr marL="0" indent="0">
              <a:buNone/>
            </a:pPr>
            <a:r>
              <a:rPr lang="zh-CN" altLang="zh-CN" b="1" dirty="0" smtClean="0">
                <a:solidFill>
                  <a:schemeClr val="tx2">
                    <a:lumMod val="60000"/>
                    <a:lumOff val="40000"/>
                  </a:schemeClr>
                </a:solidFill>
              </a:rPr>
              <a:t>（</a:t>
            </a:r>
            <a:r>
              <a:rPr lang="en-US" altLang="zh-CN" b="1" dirty="0">
                <a:solidFill>
                  <a:schemeClr val="tx2">
                    <a:lumMod val="60000"/>
                    <a:lumOff val="40000"/>
                  </a:schemeClr>
                </a:solidFill>
              </a:rPr>
              <a:t>1</a:t>
            </a:r>
            <a:r>
              <a:rPr lang="zh-CN" altLang="zh-CN" b="1" dirty="0">
                <a:solidFill>
                  <a:schemeClr val="tx2">
                    <a:lumMod val="60000"/>
                    <a:lumOff val="40000"/>
                  </a:schemeClr>
                </a:solidFill>
              </a:rPr>
              <a:t>）确定要转换的二进制数位数，并键盘输入二进制数，申请相应的动态数组。</a:t>
            </a:r>
          </a:p>
          <a:p>
            <a:pPr marL="0" indent="0">
              <a:buNone/>
            </a:pPr>
            <a:r>
              <a:rPr lang="zh-CN" altLang="zh-CN" b="1" dirty="0">
                <a:solidFill>
                  <a:schemeClr val="tx2">
                    <a:lumMod val="60000"/>
                    <a:lumOff val="40000"/>
                  </a:schemeClr>
                </a:solidFill>
              </a:rPr>
              <a:t>（</a:t>
            </a:r>
            <a:r>
              <a:rPr lang="en-US" altLang="zh-CN" b="1" dirty="0">
                <a:solidFill>
                  <a:schemeClr val="tx2">
                    <a:lumMod val="60000"/>
                    <a:lumOff val="40000"/>
                  </a:schemeClr>
                </a:solidFill>
              </a:rPr>
              <a:t>2</a:t>
            </a:r>
            <a:r>
              <a:rPr lang="zh-CN" altLang="zh-CN" b="1" dirty="0">
                <a:solidFill>
                  <a:schemeClr val="tx2">
                    <a:lumMod val="60000"/>
                    <a:lumOff val="40000"/>
                  </a:schemeClr>
                </a:solidFill>
              </a:rPr>
              <a:t>）使用循环累加各位数码与相应位权乘积的和。</a:t>
            </a:r>
          </a:p>
          <a:p>
            <a:pPr marL="0" indent="0">
              <a:buNone/>
            </a:pPr>
            <a:r>
              <a:rPr lang="zh-CN" altLang="zh-CN" b="1" dirty="0">
                <a:solidFill>
                  <a:schemeClr val="tx2">
                    <a:lumMod val="60000"/>
                    <a:lumOff val="40000"/>
                  </a:schemeClr>
                </a:solidFill>
              </a:rPr>
              <a:t>（</a:t>
            </a:r>
            <a:r>
              <a:rPr lang="en-US" altLang="zh-CN" b="1" dirty="0">
                <a:solidFill>
                  <a:schemeClr val="tx2">
                    <a:lumMod val="60000"/>
                    <a:lumOff val="40000"/>
                  </a:schemeClr>
                </a:solidFill>
              </a:rPr>
              <a:t>3</a:t>
            </a:r>
            <a:r>
              <a:rPr lang="zh-CN" altLang="zh-CN" b="1" dirty="0">
                <a:solidFill>
                  <a:schemeClr val="tx2">
                    <a:lumMod val="60000"/>
                    <a:lumOff val="40000"/>
                  </a:schemeClr>
                </a:solidFill>
              </a:rPr>
              <a:t>）输出转化之后的十进制数。</a:t>
            </a:r>
          </a:p>
          <a:p>
            <a:pPr marL="0" indent="0">
              <a:buNone/>
            </a:pP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396755414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260648"/>
            <a:ext cx="7010400" cy="685800"/>
          </a:xfrm>
        </p:spPr>
        <p:txBody>
          <a:bodyPr/>
          <a:lstStyle/>
          <a:p>
            <a:r>
              <a:rPr lang="zh-CN" altLang="en-US" sz="3600" b="1" dirty="0">
                <a:solidFill>
                  <a:srgbClr val="FF0000"/>
                </a:solidFill>
              </a:rPr>
              <a:t>动态数组举例</a:t>
            </a:r>
            <a:endParaRPr lang="zh-CN" altLang="en-US" sz="3600" b="1" dirty="0"/>
          </a:p>
        </p:txBody>
      </p:sp>
      <p:sp>
        <p:nvSpPr>
          <p:cNvPr id="3" name="内容占位符 2"/>
          <p:cNvSpPr>
            <a:spLocks noGrp="1"/>
          </p:cNvSpPr>
          <p:nvPr>
            <p:ph idx="1"/>
          </p:nvPr>
        </p:nvSpPr>
        <p:spPr>
          <a:xfrm>
            <a:off x="539552" y="1268760"/>
            <a:ext cx="8229600" cy="5184576"/>
          </a:xfrm>
        </p:spPr>
        <p:txBody>
          <a:bodyPr/>
          <a:lstStyle/>
          <a:p>
            <a:pPr marL="0" indent="0">
              <a:buNone/>
            </a:pPr>
            <a:r>
              <a:rPr lang="en-US" altLang="zh-CN" dirty="0" smtClean="0"/>
              <a:t>    </a:t>
            </a:r>
            <a:r>
              <a:rPr lang="en-US" altLang="zh-CN" dirty="0" err="1" smtClean="0"/>
              <a:t>int</a:t>
            </a:r>
            <a:r>
              <a:rPr lang="en-US" altLang="zh-CN" dirty="0" smtClean="0"/>
              <a:t> </a:t>
            </a:r>
            <a:r>
              <a:rPr lang="en-US" altLang="zh-CN" dirty="0" err="1"/>
              <a:t>n,x</a:t>
            </a:r>
            <a:r>
              <a:rPr lang="en-US" altLang="zh-CN" dirty="0"/>
              <a:t>=2,decNum,i,a;</a:t>
            </a:r>
            <a:endParaRPr lang="zh-CN" altLang="zh-CN" dirty="0"/>
          </a:p>
          <a:p>
            <a:pPr marL="0" indent="0">
              <a:buNone/>
            </a:pPr>
            <a:r>
              <a:rPr lang="en-US" altLang="zh-CN" dirty="0"/>
              <a:t>     </a:t>
            </a:r>
            <a:r>
              <a:rPr lang="en-US" altLang="zh-CN" dirty="0" err="1"/>
              <a:t>cout</a:t>
            </a:r>
            <a:r>
              <a:rPr lang="en-US" altLang="zh-CN" dirty="0"/>
              <a:t>&lt;&lt;"</a:t>
            </a:r>
            <a:r>
              <a:rPr lang="zh-CN" altLang="zh-CN" dirty="0"/>
              <a:t>请输入要转换的二进制的位数：</a:t>
            </a:r>
            <a:r>
              <a:rPr lang="en-US" altLang="zh-CN" dirty="0"/>
              <a:t>";</a:t>
            </a:r>
            <a:endParaRPr lang="zh-CN" altLang="zh-CN" dirty="0"/>
          </a:p>
          <a:p>
            <a:pPr marL="0" indent="0">
              <a:buNone/>
            </a:pPr>
            <a:r>
              <a:rPr lang="en-US" altLang="zh-CN" dirty="0"/>
              <a:t>     </a:t>
            </a:r>
            <a:r>
              <a:rPr lang="en-US" altLang="zh-CN" dirty="0" err="1"/>
              <a:t>cin</a:t>
            </a:r>
            <a:r>
              <a:rPr lang="en-US" altLang="zh-CN" dirty="0"/>
              <a:t>&gt;&gt;n;</a:t>
            </a:r>
            <a:endParaRPr lang="zh-CN" altLang="zh-CN" dirty="0"/>
          </a:p>
          <a:p>
            <a:pPr marL="0" indent="0">
              <a:buNone/>
            </a:pPr>
            <a:r>
              <a:rPr lang="en-US" altLang="zh-CN" b="1" dirty="0">
                <a:solidFill>
                  <a:srgbClr val="FF0000"/>
                </a:solidFill>
              </a:rPr>
              <a:t>     char </a:t>
            </a:r>
            <a:r>
              <a:rPr lang="en-US" altLang="zh-CN" dirty="0"/>
              <a:t>*p=new </a:t>
            </a:r>
            <a:r>
              <a:rPr lang="en-US" altLang="zh-CN" dirty="0" smtClean="0">
                <a:solidFill>
                  <a:srgbClr val="FF0000"/>
                </a:solidFill>
              </a:rPr>
              <a:t>char</a:t>
            </a:r>
            <a:r>
              <a:rPr lang="en-US" altLang="zh-CN" dirty="0" smtClean="0"/>
              <a:t> [n+1]</a:t>
            </a:r>
          </a:p>
          <a:p>
            <a:pPr marL="0" indent="0">
              <a:buNone/>
            </a:pPr>
            <a:r>
              <a:rPr lang="en-US" altLang="zh-CN" dirty="0"/>
              <a:t> </a:t>
            </a:r>
            <a:r>
              <a:rPr lang="en-US" altLang="zh-CN" dirty="0" smtClean="0"/>
              <a:t>    </a:t>
            </a:r>
            <a:r>
              <a:rPr lang="en-US" altLang="zh-CN" dirty="0"/>
              <a:t>if(p==0)</a:t>
            </a:r>
            <a:endParaRPr lang="zh-CN" altLang="zh-CN" dirty="0"/>
          </a:p>
          <a:p>
            <a:pPr marL="0" indent="0">
              <a:buNone/>
            </a:pPr>
            <a:r>
              <a:rPr lang="en-US" altLang="zh-CN" dirty="0"/>
              <a:t>     {  </a:t>
            </a:r>
            <a:r>
              <a:rPr lang="en-US" altLang="zh-CN" dirty="0" err="1"/>
              <a:t>cout</a:t>
            </a:r>
            <a:r>
              <a:rPr lang="en-US" altLang="zh-CN" dirty="0"/>
              <a:t>&lt;&lt;"Error!"&lt;&lt;</a:t>
            </a:r>
            <a:r>
              <a:rPr lang="en-US" altLang="zh-CN" dirty="0" err="1"/>
              <a:t>endl</a:t>
            </a:r>
            <a:r>
              <a:rPr lang="en-US" altLang="zh-CN" dirty="0"/>
              <a:t>;</a:t>
            </a:r>
            <a:endParaRPr lang="zh-CN" altLang="zh-CN" dirty="0"/>
          </a:p>
          <a:p>
            <a:pPr marL="0" indent="0">
              <a:buNone/>
            </a:pPr>
            <a:r>
              <a:rPr lang="en-US" altLang="zh-CN" dirty="0"/>
              <a:t>        return -1;</a:t>
            </a:r>
            <a:endParaRPr lang="zh-CN" altLang="zh-CN" dirty="0"/>
          </a:p>
          <a:p>
            <a:pPr marL="0" indent="0">
              <a:buNone/>
            </a:pPr>
            <a:r>
              <a:rPr lang="en-US" altLang="zh-CN" dirty="0"/>
              <a:t>     }</a:t>
            </a:r>
            <a:endParaRPr lang="zh-CN" altLang="zh-CN" dirty="0"/>
          </a:p>
          <a:p>
            <a:pPr marL="0" indent="0">
              <a:buNone/>
            </a:pPr>
            <a:r>
              <a:rPr lang="en-US" altLang="zh-CN" dirty="0"/>
              <a:t>      </a:t>
            </a:r>
            <a:r>
              <a:rPr lang="en-US" altLang="zh-CN" dirty="0" err="1"/>
              <a:t>cout</a:t>
            </a:r>
            <a:r>
              <a:rPr lang="en-US" altLang="zh-CN" dirty="0"/>
              <a:t>&lt;&lt;"</a:t>
            </a:r>
            <a:r>
              <a:rPr lang="zh-CN" altLang="zh-CN" dirty="0"/>
              <a:t>输入转换的二进制数：</a:t>
            </a:r>
            <a:r>
              <a:rPr lang="en-US" altLang="zh-CN" dirty="0"/>
              <a:t>";</a:t>
            </a:r>
            <a:endParaRPr lang="zh-CN" altLang="zh-CN" dirty="0"/>
          </a:p>
          <a:p>
            <a:pPr marL="0" indent="0">
              <a:buNone/>
            </a:pPr>
            <a:r>
              <a:rPr lang="en-US" altLang="zh-CN" dirty="0"/>
              <a:t> </a:t>
            </a:r>
            <a:r>
              <a:rPr lang="en-US" altLang="zh-CN" dirty="0" smtClean="0"/>
              <a:t>     </a:t>
            </a:r>
            <a:r>
              <a:rPr lang="en-US" altLang="zh-CN" dirty="0" err="1" smtClean="0"/>
              <a:t>cin</a:t>
            </a:r>
            <a:r>
              <a:rPr lang="en-US" altLang="zh-CN" dirty="0"/>
              <a:t>&gt;&gt;p;</a:t>
            </a:r>
            <a:endParaRPr lang="zh-CN" altLang="zh-CN" dirty="0"/>
          </a:p>
          <a:p>
            <a:pPr marL="0" indent="0">
              <a:buNone/>
            </a:pP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868286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340768"/>
            <a:ext cx="8229600" cy="4746179"/>
          </a:xfrm>
        </p:spPr>
        <p:txBody>
          <a:bodyPr/>
          <a:lstStyle/>
          <a:p>
            <a:pPr marL="0" indent="0">
              <a:buNone/>
            </a:pPr>
            <a:r>
              <a:rPr lang="zh-CN" altLang="zh-CN" b="1" dirty="0">
                <a:solidFill>
                  <a:schemeClr val="tx2">
                    <a:lumMod val="60000"/>
                    <a:lumOff val="40000"/>
                  </a:schemeClr>
                </a:solidFill>
              </a:rPr>
              <a:t>（</a:t>
            </a:r>
            <a:r>
              <a:rPr lang="en-US" altLang="zh-CN" b="1" dirty="0">
                <a:solidFill>
                  <a:schemeClr val="tx2">
                    <a:lumMod val="60000"/>
                    <a:lumOff val="40000"/>
                  </a:schemeClr>
                </a:solidFill>
              </a:rPr>
              <a:t>2</a:t>
            </a:r>
            <a:r>
              <a:rPr lang="zh-CN" altLang="zh-CN" b="1" dirty="0">
                <a:solidFill>
                  <a:schemeClr val="tx2">
                    <a:lumMod val="60000"/>
                    <a:lumOff val="40000"/>
                  </a:schemeClr>
                </a:solidFill>
              </a:rPr>
              <a:t>）使用循环累加各位数码与相应位权乘积的和</a:t>
            </a:r>
            <a:r>
              <a:rPr lang="zh-CN" altLang="zh-CN" b="1" dirty="0" smtClean="0">
                <a:solidFill>
                  <a:schemeClr val="tx2">
                    <a:lumMod val="60000"/>
                    <a:lumOff val="40000"/>
                  </a:schemeClr>
                </a:solidFill>
              </a:rPr>
              <a:t>。</a:t>
            </a:r>
            <a:endParaRPr lang="en-US" altLang="zh-CN" b="1" dirty="0" smtClean="0">
              <a:solidFill>
                <a:schemeClr val="tx2">
                  <a:lumMod val="60000"/>
                  <a:lumOff val="40000"/>
                </a:schemeClr>
              </a:solidFill>
            </a:endParaRPr>
          </a:p>
          <a:p>
            <a:pPr marL="0" indent="0">
              <a:buNone/>
            </a:pPr>
            <a:r>
              <a:rPr lang="en-US" altLang="zh-CN" dirty="0" smtClean="0"/>
              <a:t>     </a:t>
            </a:r>
            <a:r>
              <a:rPr lang="en-US" altLang="zh-CN" dirty="0" err="1" smtClean="0"/>
              <a:t>decNum</a:t>
            </a:r>
            <a:r>
              <a:rPr lang="en-US" altLang="zh-CN" dirty="0" smtClean="0"/>
              <a:t>=0</a:t>
            </a:r>
            <a:r>
              <a:rPr lang="en-US" altLang="zh-CN" dirty="0"/>
              <a:t>;</a:t>
            </a:r>
            <a:endParaRPr lang="zh-CN" altLang="zh-CN" dirty="0"/>
          </a:p>
          <a:p>
            <a:pPr marL="0" indent="0">
              <a:buNone/>
            </a:pPr>
            <a:r>
              <a:rPr lang="en-US" altLang="zh-CN" dirty="0"/>
              <a:t>      for(i=0;i&lt;</a:t>
            </a:r>
            <a:r>
              <a:rPr lang="en-US" altLang="zh-CN" dirty="0" err="1"/>
              <a:t>n;i</a:t>
            </a:r>
            <a:r>
              <a:rPr lang="en-US" altLang="zh-CN" dirty="0"/>
              <a:t>++)</a:t>
            </a:r>
            <a:endParaRPr lang="zh-CN" altLang="zh-CN" dirty="0"/>
          </a:p>
          <a:p>
            <a:pPr marL="0" indent="0">
              <a:buNone/>
            </a:pPr>
            <a:r>
              <a:rPr lang="en-US" altLang="zh-CN" dirty="0"/>
              <a:t>      </a:t>
            </a:r>
            <a:r>
              <a:rPr lang="en-US" altLang="zh-CN" dirty="0" smtClean="0"/>
              <a:t>{   </a:t>
            </a:r>
            <a:r>
              <a:rPr lang="en-US" altLang="zh-CN" dirty="0"/>
              <a:t>a=p[i]-</a:t>
            </a:r>
            <a:r>
              <a:rPr lang="en-US" altLang="zh-CN" dirty="0" smtClean="0"/>
              <a:t>'0;</a:t>
            </a:r>
          </a:p>
          <a:p>
            <a:pPr marL="0" indent="0">
              <a:buNone/>
            </a:pPr>
            <a:r>
              <a:rPr lang="en-US" altLang="zh-CN" dirty="0"/>
              <a:t> </a:t>
            </a:r>
            <a:r>
              <a:rPr lang="en-US" altLang="zh-CN" dirty="0" smtClean="0"/>
              <a:t>       </a:t>
            </a:r>
            <a:r>
              <a:rPr lang="en-US" altLang="zh-CN" dirty="0" err="1"/>
              <a:t>decNum</a:t>
            </a:r>
            <a:r>
              <a:rPr lang="en-US" altLang="zh-CN" dirty="0"/>
              <a:t>=</a:t>
            </a:r>
            <a:r>
              <a:rPr lang="en-US" altLang="zh-CN" dirty="0" err="1"/>
              <a:t>decNum</a:t>
            </a:r>
            <a:r>
              <a:rPr lang="en-US" altLang="zh-CN" dirty="0"/>
              <a:t>*</a:t>
            </a:r>
            <a:r>
              <a:rPr lang="en-US" altLang="zh-CN" dirty="0" err="1"/>
              <a:t>x+a</a:t>
            </a:r>
            <a:r>
              <a:rPr lang="en-US" altLang="zh-CN" dirty="0"/>
              <a:t>;</a:t>
            </a:r>
            <a:endParaRPr lang="zh-CN" altLang="zh-CN" dirty="0"/>
          </a:p>
          <a:p>
            <a:pPr marL="0" indent="0">
              <a:buNone/>
            </a:pPr>
            <a:r>
              <a:rPr lang="en-US" altLang="zh-CN" dirty="0"/>
              <a:t>      </a:t>
            </a:r>
            <a:r>
              <a:rPr lang="en-US" altLang="zh-CN" dirty="0" smtClean="0"/>
              <a:t>}</a:t>
            </a:r>
          </a:p>
          <a:p>
            <a:pPr marL="0" indent="0">
              <a:buNone/>
            </a:pPr>
            <a:r>
              <a:rPr lang="zh-CN" altLang="zh-CN" b="1" dirty="0">
                <a:solidFill>
                  <a:schemeClr val="tx2">
                    <a:lumMod val="60000"/>
                    <a:lumOff val="40000"/>
                  </a:schemeClr>
                </a:solidFill>
              </a:rPr>
              <a:t>（</a:t>
            </a:r>
            <a:r>
              <a:rPr lang="en-US" altLang="zh-CN" b="1" dirty="0">
                <a:solidFill>
                  <a:schemeClr val="tx2">
                    <a:lumMod val="60000"/>
                    <a:lumOff val="40000"/>
                  </a:schemeClr>
                </a:solidFill>
              </a:rPr>
              <a:t>3</a:t>
            </a:r>
            <a:r>
              <a:rPr lang="zh-CN" altLang="zh-CN" b="1" dirty="0">
                <a:solidFill>
                  <a:schemeClr val="tx2">
                    <a:lumMod val="60000"/>
                    <a:lumOff val="40000"/>
                  </a:schemeClr>
                </a:solidFill>
              </a:rPr>
              <a:t>）输出转化之后的十进制数</a:t>
            </a:r>
            <a:r>
              <a:rPr lang="zh-CN" altLang="zh-CN" b="1" dirty="0" smtClean="0">
                <a:solidFill>
                  <a:schemeClr val="tx2">
                    <a:lumMod val="60000"/>
                    <a:lumOff val="40000"/>
                  </a:schemeClr>
                </a:solidFill>
              </a:rPr>
              <a:t>。</a:t>
            </a:r>
            <a:endParaRPr lang="zh-CN" altLang="zh-CN" dirty="0"/>
          </a:p>
          <a:p>
            <a:pPr marL="0" indent="0">
              <a:buNone/>
            </a:pPr>
            <a:r>
              <a:rPr lang="en-US" altLang="zh-CN" dirty="0" err="1"/>
              <a:t>cout</a:t>
            </a:r>
            <a:r>
              <a:rPr lang="en-US" altLang="zh-CN" dirty="0"/>
              <a:t>&lt;&lt;"</a:t>
            </a:r>
            <a:r>
              <a:rPr lang="zh-CN" altLang="zh-CN" dirty="0"/>
              <a:t>二进制序列（</a:t>
            </a:r>
            <a:r>
              <a:rPr lang="en-US" altLang="zh-CN" dirty="0"/>
              <a:t>"&lt;&lt;p&lt;&lt;")</a:t>
            </a:r>
            <a:r>
              <a:rPr lang="zh-CN" altLang="zh-CN" dirty="0"/>
              <a:t>的值为：</a:t>
            </a:r>
            <a:r>
              <a:rPr lang="en-US" altLang="zh-CN" dirty="0"/>
              <a:t>"&lt;&lt;</a:t>
            </a:r>
            <a:r>
              <a:rPr lang="en-US" altLang="zh-CN" dirty="0" err="1"/>
              <a:t>decNum</a:t>
            </a:r>
            <a:r>
              <a:rPr lang="en-US" altLang="zh-CN" dirty="0"/>
              <a:t>&lt;&lt;</a:t>
            </a:r>
            <a:r>
              <a:rPr lang="en-US" altLang="zh-CN" dirty="0" err="1"/>
              <a:t>endl</a:t>
            </a:r>
            <a:r>
              <a:rPr lang="en-US" altLang="zh-CN" dirty="0" smtClean="0"/>
              <a:t>;</a:t>
            </a:r>
            <a:endParaRPr lang="zh-CN" altLang="zh-CN" dirty="0"/>
          </a:p>
          <a:p>
            <a:pPr marL="0" indent="0">
              <a:buNone/>
            </a:pPr>
            <a:endParaRPr lang="en-US" altLang="zh-CN" b="1" dirty="0"/>
          </a:p>
          <a:p>
            <a:pPr marL="0" indent="0">
              <a:buNone/>
            </a:pPr>
            <a:endParaRPr lang="zh-CN" altLang="zh-CN" b="1" dirty="0"/>
          </a:p>
          <a:p>
            <a:pPr marL="0" indent="0">
              <a:buNone/>
            </a:pPr>
            <a:r>
              <a:rPr lang="zh-CN" altLang="zh-CN" b="1" dirty="0"/>
              <a:t>（</a:t>
            </a:r>
            <a:r>
              <a:rPr lang="en-US" altLang="zh-CN" b="1" dirty="0"/>
              <a:t>3</a:t>
            </a:r>
            <a:r>
              <a:rPr lang="zh-CN" altLang="zh-CN" b="1" dirty="0"/>
              <a:t>）输出转化之后的十进制数。</a:t>
            </a: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标题 1"/>
          <p:cNvSpPr>
            <a:spLocks noGrp="1"/>
          </p:cNvSpPr>
          <p:nvPr>
            <p:ph type="title"/>
          </p:nvPr>
        </p:nvSpPr>
        <p:spPr>
          <a:xfrm>
            <a:off x="899592" y="188640"/>
            <a:ext cx="7010400" cy="685800"/>
          </a:xfrm>
        </p:spPr>
        <p:txBody>
          <a:bodyPr/>
          <a:lstStyle/>
          <a:p>
            <a:r>
              <a:rPr lang="zh-CN" altLang="en-US" sz="3600" b="1" dirty="0">
                <a:solidFill>
                  <a:srgbClr val="FF0000"/>
                </a:solidFill>
              </a:rPr>
              <a:t>动态数组举例</a:t>
            </a:r>
            <a:endParaRPr lang="zh-CN" altLang="en-US" sz="3600" b="1" dirty="0"/>
          </a:p>
        </p:txBody>
      </p:sp>
      <p:sp>
        <p:nvSpPr>
          <p:cNvPr id="6" name="矩形 5"/>
          <p:cNvSpPr/>
          <p:nvPr/>
        </p:nvSpPr>
        <p:spPr>
          <a:xfrm>
            <a:off x="3473782" y="3244334"/>
            <a:ext cx="2196435" cy="369332"/>
          </a:xfrm>
          <a:prstGeom prst="rect">
            <a:avLst/>
          </a:prstGeom>
        </p:spPr>
        <p:txBody>
          <a:bodyPr wrap="none">
            <a:spAutoFit/>
          </a:bodyPr>
          <a:lstStyle/>
          <a:p>
            <a:r>
              <a:rPr lang="en-US" altLang="zh-CN" b="1" dirty="0"/>
              <a:t>5.6 </a:t>
            </a:r>
            <a:r>
              <a:rPr lang="zh-CN" altLang="zh-CN" b="1" dirty="0"/>
              <a:t>数组的应用举例</a:t>
            </a:r>
          </a:p>
        </p:txBody>
      </p:sp>
    </p:spTree>
    <p:extLst>
      <p:ext uri="{BB962C8B-B14F-4D97-AF65-F5344CB8AC3E}">
        <p14:creationId xmlns:p14="http://schemas.microsoft.com/office/powerpoint/2010/main" val="2740891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1000"/>
                                        <p:tgtEl>
                                          <p:spTgt spid="3">
                                            <p:txEl>
                                              <p:pRg st="7" end="7"/>
                                            </p:txEl>
                                          </p:spTgt>
                                        </p:tgtEl>
                                      </p:cBhvr>
                                    </p:animEffect>
                                    <p:anim calcmode="lin" valueType="num">
                                      <p:cBhvr>
                                        <p:cTn id="3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B84E3427-4F78-4BC1-AC55-D33F67A75B5D}" type="datetime1">
              <a:rPr lang="zh-TW" altLang="en-US"/>
              <a:pPr>
                <a:defRPr/>
              </a:pPr>
              <a:t>2016/11/10</a:t>
            </a:fld>
            <a:endParaRPr lang="en-US" altLang="zh-TW"/>
          </a:p>
        </p:txBody>
      </p:sp>
      <p:sp>
        <p:nvSpPr>
          <p:cNvPr id="5" name="页脚占位符 4"/>
          <p:cNvSpPr>
            <a:spLocks noGrp="1"/>
          </p:cNvSpPr>
          <p:nvPr>
            <p:ph type="ftr" sz="quarter" idx="11"/>
          </p:nvPr>
        </p:nvSpPr>
        <p:spPr/>
        <p:txBody>
          <a:bodyPr/>
          <a:lstStyle/>
          <a:p>
            <a:pPr>
              <a:defRPr/>
            </a:pPr>
            <a:r>
              <a:rPr lang="zh-CN" altLang="en-US"/>
              <a:t>计算机基础教研室</a:t>
            </a:r>
            <a:endParaRPr lang="en-US" altLang="zh-CN"/>
          </a:p>
        </p:txBody>
      </p:sp>
      <p:sp>
        <p:nvSpPr>
          <p:cNvPr id="6" name="灯片编号占位符 5"/>
          <p:cNvSpPr>
            <a:spLocks noGrp="1"/>
          </p:cNvSpPr>
          <p:nvPr>
            <p:ph type="sldNum" sz="quarter" idx="12"/>
          </p:nvPr>
        </p:nvSpPr>
        <p:spPr/>
        <p:txBody>
          <a:bodyPr/>
          <a:lstStyle/>
          <a:p>
            <a:pPr>
              <a:defRPr/>
            </a:pPr>
            <a:fld id="{5A3AC7BA-54EB-43D1-A46A-CB6D9CE43753}" type="slidenum">
              <a:rPr lang="zh-TW" altLang="en-US"/>
              <a:pPr>
                <a:defRPr/>
              </a:pPr>
              <a:t>74</a:t>
            </a:fld>
            <a:endParaRPr lang="en-US" altLang="zh-TW"/>
          </a:p>
        </p:txBody>
      </p:sp>
      <p:sp>
        <p:nvSpPr>
          <p:cNvPr id="101381" name="Rectangle 2"/>
          <p:cNvSpPr>
            <a:spLocks noGrp="1" noChangeArrowheads="1"/>
          </p:cNvSpPr>
          <p:nvPr>
            <p:ph type="title"/>
          </p:nvPr>
        </p:nvSpPr>
        <p:spPr>
          <a:xfrm>
            <a:off x="827584" y="188640"/>
            <a:ext cx="7010400" cy="685800"/>
          </a:xfrm>
        </p:spPr>
        <p:txBody>
          <a:bodyPr/>
          <a:lstStyle/>
          <a:p>
            <a:r>
              <a:rPr lang="en-US" altLang="zh-CN" sz="3600" b="1" dirty="0">
                <a:solidFill>
                  <a:srgbClr val="FF0000"/>
                </a:solidFill>
              </a:rPr>
              <a:t>5.6 </a:t>
            </a:r>
            <a:r>
              <a:rPr lang="zh-CN" altLang="zh-CN" sz="3600" b="1" dirty="0">
                <a:solidFill>
                  <a:srgbClr val="FF0000"/>
                </a:solidFill>
              </a:rPr>
              <a:t>数组的应用举例</a:t>
            </a:r>
            <a:endParaRPr lang="zh-CN" altLang="en-US" sz="3600" dirty="0" smtClean="0">
              <a:solidFill>
                <a:srgbClr val="0000FF"/>
              </a:solidFill>
            </a:endParaRPr>
          </a:p>
        </p:txBody>
      </p:sp>
      <p:sp>
        <p:nvSpPr>
          <p:cNvPr id="101382" name="Rectangle 3"/>
          <p:cNvSpPr>
            <a:spLocks noGrp="1" noChangeArrowheads="1"/>
          </p:cNvSpPr>
          <p:nvPr>
            <p:ph type="body" idx="1"/>
          </p:nvPr>
        </p:nvSpPr>
        <p:spPr>
          <a:xfrm>
            <a:off x="395536" y="1052736"/>
            <a:ext cx="8229600" cy="5400600"/>
          </a:xfrm>
        </p:spPr>
        <p:txBody>
          <a:bodyPr/>
          <a:lstStyle/>
          <a:p>
            <a:pPr marL="533400" indent="-533400" eaLnBrk="1" hangingPunct="1">
              <a:buFont typeface="Wingdings" pitchFamily="2" charset="2"/>
              <a:buNone/>
            </a:pPr>
            <a:r>
              <a:rPr lang="en-US" altLang="zh-CN" b="1" dirty="0" smtClean="0">
                <a:solidFill>
                  <a:schemeClr val="tx2">
                    <a:lumMod val="60000"/>
                    <a:lumOff val="40000"/>
                  </a:schemeClr>
                </a:solidFill>
              </a:rPr>
              <a:t>1.  </a:t>
            </a:r>
            <a:r>
              <a:rPr lang="zh-CN" altLang="en-US" b="1" dirty="0" smtClean="0">
                <a:solidFill>
                  <a:schemeClr val="tx2">
                    <a:lumMod val="60000"/>
                    <a:lumOff val="40000"/>
                  </a:schemeClr>
                </a:solidFill>
              </a:rPr>
              <a:t>顺序查找</a:t>
            </a:r>
          </a:p>
          <a:p>
            <a:pPr marL="533400" indent="-533400" eaLnBrk="1" hangingPunct="1">
              <a:buFont typeface="Wingdings" pitchFamily="2" charset="2"/>
              <a:buNone/>
            </a:pPr>
            <a:r>
              <a:rPr lang="zh-CN" altLang="en-US" dirty="0" smtClean="0"/>
              <a:t>算法思想：用关键字逐个比较进行的，所以查找速度非常慢。</a:t>
            </a:r>
          </a:p>
          <a:p>
            <a:pPr marL="533400" indent="-533400" eaLnBrk="1" hangingPunct="1">
              <a:buFont typeface="Wingdings" pitchFamily="2" charset="2"/>
              <a:buNone/>
            </a:pPr>
            <a:r>
              <a:rPr lang="en-US" altLang="zh-CN" b="1" dirty="0" smtClean="0">
                <a:solidFill>
                  <a:schemeClr val="tx2">
                    <a:lumMod val="60000"/>
                    <a:lumOff val="40000"/>
                  </a:schemeClr>
                </a:solidFill>
              </a:rPr>
              <a:t>2. </a:t>
            </a:r>
            <a:r>
              <a:rPr lang="zh-CN" altLang="en-US" b="1" dirty="0" smtClean="0">
                <a:solidFill>
                  <a:schemeClr val="tx2">
                    <a:lumMod val="60000"/>
                    <a:lumOff val="40000"/>
                  </a:schemeClr>
                </a:solidFill>
              </a:rPr>
              <a:t>折半查找（只能对有序表进行查找）</a:t>
            </a:r>
          </a:p>
          <a:p>
            <a:pPr marL="533400" indent="-533400" eaLnBrk="1" hangingPunct="1">
              <a:buFont typeface="Wingdings" pitchFamily="2" charset="2"/>
              <a:buNone/>
            </a:pPr>
            <a:r>
              <a:rPr lang="zh-CN" altLang="en-US" dirty="0" smtClean="0"/>
              <a:t>      算法思想：在一个降序排列的有序表中，现将查找关键字与中间（</a:t>
            </a:r>
            <a:r>
              <a:rPr lang="en-US" altLang="zh-CN" dirty="0" smtClean="0"/>
              <a:t>mid</a:t>
            </a:r>
            <a:r>
              <a:rPr lang="zh-CN" altLang="en-US" dirty="0" smtClean="0"/>
              <a:t>）的关键字进行比较，如果相等则找到，若不等但比它大则在前半部分继续，若不等但比它小则在后半部分继续，直到只剩下一个数为止。</a:t>
            </a:r>
            <a:endParaRPr lang="en-US" altLang="zh-CN" dirty="0" smtClean="0"/>
          </a:p>
          <a:p>
            <a:pPr marL="533400" indent="-533400">
              <a:buNone/>
            </a:pPr>
            <a:r>
              <a:rPr lang="zh-CN" altLang="en-US" b="1" dirty="0" smtClean="0">
                <a:solidFill>
                  <a:srgbClr val="FF0000"/>
                </a:solidFill>
              </a:rPr>
              <a:t>注意：</a:t>
            </a:r>
            <a:r>
              <a:rPr lang="zh-CN" altLang="zh-CN" dirty="0"/>
              <a:t>这里介绍的查找方法是基于顺序表的</a:t>
            </a:r>
            <a:r>
              <a:rPr lang="zh-CN" altLang="zh-CN" dirty="0" smtClean="0"/>
              <a:t>，</a:t>
            </a:r>
            <a:endParaRPr lang="en-US" altLang="zh-CN" dirty="0" smtClean="0"/>
          </a:p>
          <a:p>
            <a:pPr marL="533400" indent="-533400">
              <a:buNone/>
            </a:pPr>
            <a:r>
              <a:rPr lang="zh-CN" altLang="zh-CN" b="1" dirty="0" smtClean="0">
                <a:solidFill>
                  <a:srgbClr val="FF0000"/>
                </a:solidFill>
              </a:rPr>
              <a:t>顺序</a:t>
            </a:r>
            <a:r>
              <a:rPr lang="zh-CN" altLang="zh-CN" b="1" dirty="0">
                <a:solidFill>
                  <a:srgbClr val="FF0000"/>
                </a:solidFill>
              </a:rPr>
              <a:t>表</a:t>
            </a:r>
            <a:r>
              <a:rPr lang="zh-CN" altLang="zh-CN" dirty="0"/>
              <a:t>就是表中各元素在内存中是按序连续存放的</a:t>
            </a:r>
            <a:r>
              <a:rPr lang="zh-CN" altLang="zh-CN" dirty="0" smtClean="0"/>
              <a:t>。</a:t>
            </a:r>
            <a:endParaRPr lang="zh-CN" altLang="en-US" dirty="0" smtClean="0"/>
          </a:p>
        </p:txBody>
      </p:sp>
    </p:spTree>
    <p:extLst>
      <p:ext uri="{BB962C8B-B14F-4D97-AF65-F5344CB8AC3E}">
        <p14:creationId xmlns:p14="http://schemas.microsoft.com/office/powerpoint/2010/main" val="591904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188640"/>
            <a:ext cx="7010400" cy="685800"/>
          </a:xfrm>
        </p:spPr>
        <p:txBody>
          <a:bodyPr/>
          <a:lstStyle/>
          <a:p>
            <a:r>
              <a:rPr lang="en-US" altLang="zh-CN" sz="3600" b="1" dirty="0">
                <a:solidFill>
                  <a:srgbClr val="FF0000"/>
                </a:solidFill>
              </a:rPr>
              <a:t>5.6 </a:t>
            </a:r>
            <a:r>
              <a:rPr lang="zh-CN" altLang="zh-CN" sz="3600" b="1" dirty="0">
                <a:solidFill>
                  <a:srgbClr val="FF0000"/>
                </a:solidFill>
              </a:rPr>
              <a:t>数组的应用</a:t>
            </a:r>
            <a:r>
              <a:rPr lang="zh-CN" altLang="zh-CN" sz="3600" b="1" dirty="0" smtClean="0">
                <a:solidFill>
                  <a:srgbClr val="FF0000"/>
                </a:solidFill>
              </a:rPr>
              <a:t>举例</a:t>
            </a:r>
            <a:endParaRPr lang="zh-CN" altLang="en-US" sz="3600" b="1" dirty="0">
              <a:solidFill>
                <a:srgbClr val="FF0000"/>
              </a:solidFill>
            </a:endParaRPr>
          </a:p>
        </p:txBody>
      </p:sp>
      <p:sp>
        <p:nvSpPr>
          <p:cNvPr id="3" name="内容占位符 2"/>
          <p:cNvSpPr>
            <a:spLocks noGrp="1"/>
          </p:cNvSpPr>
          <p:nvPr>
            <p:ph idx="1"/>
          </p:nvPr>
        </p:nvSpPr>
        <p:spPr>
          <a:xfrm>
            <a:off x="467544" y="1052736"/>
            <a:ext cx="8363272" cy="5400600"/>
          </a:xfrm>
        </p:spPr>
        <p:txBody>
          <a:bodyPr/>
          <a:lstStyle/>
          <a:p>
            <a:pPr marL="0" indent="0">
              <a:buNone/>
            </a:pPr>
            <a:r>
              <a:rPr lang="zh-CN" altLang="zh-CN" dirty="0"/>
              <a:t>【</a:t>
            </a:r>
            <a:r>
              <a:rPr lang="zh-CN" altLang="zh-CN" b="1" dirty="0"/>
              <a:t>例</a:t>
            </a:r>
            <a:r>
              <a:rPr lang="en-US" altLang="zh-CN" b="1" dirty="0"/>
              <a:t>5.14</a:t>
            </a:r>
            <a:r>
              <a:rPr lang="zh-CN" altLang="zh-CN" dirty="0"/>
              <a:t>】 顺序表中依次存储有</a:t>
            </a:r>
            <a:r>
              <a:rPr lang="en-US" altLang="zh-CN" dirty="0"/>
              <a:t>10</a:t>
            </a:r>
            <a:r>
              <a:rPr lang="zh-CN" altLang="zh-CN" dirty="0"/>
              <a:t>种不同的书名，请按实际需要查找是否存有某本书</a:t>
            </a:r>
            <a:r>
              <a:rPr lang="zh-CN" altLang="zh-CN" dirty="0" smtClean="0"/>
              <a:t>？</a:t>
            </a:r>
            <a:endParaRPr lang="en-US" altLang="zh-CN" dirty="0" smtClean="0"/>
          </a:p>
          <a:p>
            <a:pPr marL="0" indent="0">
              <a:buNone/>
            </a:pPr>
            <a:r>
              <a:rPr lang="zh-CN" altLang="zh-CN" dirty="0"/>
              <a:t>分析：此题需要一种能存</a:t>
            </a:r>
            <a:r>
              <a:rPr lang="en-US" altLang="zh-CN" dirty="0"/>
              <a:t>10</a:t>
            </a:r>
            <a:r>
              <a:rPr lang="zh-CN" altLang="zh-CN" dirty="0"/>
              <a:t>本书名的数据</a:t>
            </a:r>
            <a:r>
              <a:rPr lang="zh-CN" altLang="zh-CN" dirty="0" smtClean="0"/>
              <a:t>变量</a:t>
            </a:r>
            <a:r>
              <a:rPr lang="zh-CN" altLang="en-US" dirty="0" smtClean="0"/>
              <a:t>。</a:t>
            </a:r>
            <a:endParaRPr lang="en-US" altLang="zh-CN" dirty="0" smtClean="0"/>
          </a:p>
          <a:p>
            <a:pPr marL="0" indent="0">
              <a:buNone/>
            </a:pPr>
            <a:r>
              <a:rPr lang="zh-CN" altLang="en-US" b="1" dirty="0" smtClean="0">
                <a:solidFill>
                  <a:srgbClr val="FF0000"/>
                </a:solidFill>
              </a:rPr>
              <a:t>可以用二维字符数组解决。</a:t>
            </a:r>
            <a:endParaRPr lang="en-US" altLang="zh-CN" b="1" dirty="0" smtClean="0">
              <a:solidFill>
                <a:srgbClr val="FF0000"/>
              </a:solidFill>
            </a:endParaRPr>
          </a:p>
          <a:p>
            <a:pPr marL="0" indent="0">
              <a:buNone/>
            </a:pPr>
            <a:r>
              <a:rPr lang="zh-CN" altLang="en-US" b="1" dirty="0" smtClean="0">
                <a:solidFill>
                  <a:srgbClr val="FF0000"/>
                </a:solidFill>
              </a:rPr>
              <a:t>查找过程</a:t>
            </a:r>
            <a:r>
              <a:rPr lang="zh-CN" altLang="en-US" dirty="0" smtClean="0"/>
              <a:t>即是“</a:t>
            </a:r>
            <a:r>
              <a:rPr lang="zh-CN" altLang="zh-CN" dirty="0" smtClean="0"/>
              <a:t>利用</a:t>
            </a:r>
            <a:r>
              <a:rPr lang="zh-CN" altLang="zh-CN" dirty="0"/>
              <a:t>循环反复将要查找的书名与数组中的每个元素进行比较</a:t>
            </a:r>
            <a:r>
              <a:rPr lang="zh-CN" altLang="zh-CN" dirty="0" smtClean="0"/>
              <a:t>。</a:t>
            </a:r>
            <a:r>
              <a:rPr lang="zh-CN" altLang="en-US" dirty="0" smtClean="0"/>
              <a:t>”</a:t>
            </a:r>
            <a:endParaRPr lang="en-US" altLang="zh-CN" dirty="0" smtClean="0"/>
          </a:p>
          <a:p>
            <a:pPr marL="0" indent="0">
              <a:buNone/>
            </a:pPr>
            <a:r>
              <a:rPr lang="zh-CN" altLang="en-US" dirty="0" smtClean="0"/>
              <a:t>主要代码：</a:t>
            </a:r>
            <a:endParaRPr lang="en-US" altLang="zh-CN" dirty="0" smtClean="0"/>
          </a:p>
          <a:p>
            <a:pPr marL="0" indent="0">
              <a:buNone/>
            </a:pPr>
            <a:r>
              <a:rPr lang="zh-CN" altLang="en-US" b="1" dirty="0" smtClean="0">
                <a:solidFill>
                  <a:schemeClr val="tx2">
                    <a:lumMod val="60000"/>
                    <a:lumOff val="40000"/>
                  </a:schemeClr>
                </a:solidFill>
              </a:rPr>
              <a:t>（</a:t>
            </a:r>
            <a:r>
              <a:rPr lang="en-US" altLang="zh-CN" b="1" dirty="0" smtClean="0">
                <a:solidFill>
                  <a:schemeClr val="tx2">
                    <a:lumMod val="60000"/>
                    <a:lumOff val="40000"/>
                  </a:schemeClr>
                </a:solidFill>
              </a:rPr>
              <a:t>1</a:t>
            </a:r>
            <a:r>
              <a:rPr lang="zh-CN" altLang="en-US" b="1" dirty="0" smtClean="0">
                <a:solidFill>
                  <a:schemeClr val="tx2">
                    <a:lumMod val="60000"/>
                    <a:lumOff val="40000"/>
                  </a:schemeClr>
                </a:solidFill>
              </a:rPr>
              <a:t>）数据定义</a:t>
            </a:r>
            <a:endParaRPr lang="en-US" altLang="zh-CN" b="1" dirty="0" smtClean="0">
              <a:solidFill>
                <a:schemeClr val="tx2">
                  <a:lumMod val="60000"/>
                  <a:lumOff val="40000"/>
                </a:schemeClr>
              </a:solidFill>
            </a:endParaRPr>
          </a:p>
          <a:p>
            <a:pPr marL="0" indent="0">
              <a:buNone/>
            </a:pPr>
            <a:r>
              <a:rPr lang="en-US" altLang="zh-CN" dirty="0"/>
              <a:t>char name[10][21]={"</a:t>
            </a:r>
            <a:r>
              <a:rPr lang="zh-CN" altLang="zh-CN" dirty="0"/>
              <a:t>计算机基础</a:t>
            </a:r>
            <a:r>
              <a:rPr lang="en-US" altLang="zh-CN" dirty="0"/>
              <a:t>","</a:t>
            </a:r>
            <a:r>
              <a:rPr lang="zh-CN" altLang="zh-CN" dirty="0"/>
              <a:t>编译原理</a:t>
            </a:r>
            <a:r>
              <a:rPr lang="en-US" altLang="zh-CN" dirty="0"/>
              <a:t>","</a:t>
            </a:r>
            <a:r>
              <a:rPr lang="zh-CN" altLang="zh-CN" dirty="0"/>
              <a:t>算法基础</a:t>
            </a:r>
            <a:r>
              <a:rPr lang="en-US" altLang="zh-CN" dirty="0"/>
              <a:t>","</a:t>
            </a:r>
            <a:r>
              <a:rPr lang="zh-CN" altLang="zh-CN" dirty="0"/>
              <a:t>计算机原理</a:t>
            </a:r>
            <a:r>
              <a:rPr lang="en-US" altLang="zh-CN" dirty="0"/>
              <a:t>","</a:t>
            </a:r>
            <a:r>
              <a:rPr lang="zh-CN" altLang="zh-CN" dirty="0"/>
              <a:t>高等数学</a:t>
            </a:r>
            <a:r>
              <a:rPr lang="en-US" altLang="zh-CN" dirty="0"/>
              <a:t>","</a:t>
            </a:r>
            <a:r>
              <a:rPr lang="zh-CN" altLang="zh-CN" dirty="0"/>
              <a:t>线性代数</a:t>
            </a:r>
            <a:r>
              <a:rPr lang="en-US" altLang="zh-CN" dirty="0"/>
              <a:t>","</a:t>
            </a:r>
            <a:r>
              <a:rPr lang="zh-CN" altLang="zh-CN" dirty="0"/>
              <a:t>离散数学</a:t>
            </a:r>
            <a:r>
              <a:rPr lang="en-US" altLang="zh-CN" dirty="0"/>
              <a:t>","</a:t>
            </a:r>
            <a:r>
              <a:rPr lang="zh-CN" altLang="zh-CN" dirty="0"/>
              <a:t>大学物理</a:t>
            </a:r>
            <a:r>
              <a:rPr lang="en-US" altLang="zh-CN" dirty="0"/>
              <a:t>","</a:t>
            </a:r>
            <a:r>
              <a:rPr lang="zh-CN" altLang="zh-CN" dirty="0"/>
              <a:t>大学英语</a:t>
            </a:r>
            <a:r>
              <a:rPr lang="en-US" altLang="zh-CN" dirty="0"/>
              <a:t>","</a:t>
            </a:r>
            <a:r>
              <a:rPr lang="zh-CN" altLang="zh-CN" dirty="0"/>
              <a:t>大学英语听力</a:t>
            </a:r>
            <a:r>
              <a:rPr lang="en-US" altLang="zh-CN" dirty="0"/>
              <a:t>"};</a:t>
            </a:r>
            <a:endParaRPr lang="zh-CN" altLang="zh-CN" dirty="0"/>
          </a:p>
          <a:p>
            <a:pPr marL="0" indent="0">
              <a:buNone/>
            </a:pPr>
            <a:endParaRPr lang="zh-CN" altLang="zh-CN" dirty="0"/>
          </a:p>
          <a:p>
            <a:pPr marL="0" indent="0">
              <a:buNone/>
            </a:pP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2391529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76672"/>
            <a:ext cx="8496944" cy="6048672"/>
          </a:xfrm>
        </p:spPr>
        <p:txBody>
          <a:bodyPr/>
          <a:lstStyle/>
          <a:p>
            <a:pPr marL="0" indent="0">
              <a:buNone/>
            </a:pPr>
            <a:r>
              <a:rPr lang="en-US" altLang="zh-CN" b="1" dirty="0" smtClean="0">
                <a:solidFill>
                  <a:schemeClr val="tx2">
                    <a:lumMod val="60000"/>
                    <a:lumOff val="40000"/>
                  </a:schemeClr>
                </a:solidFill>
              </a:rPr>
              <a:t>(2)</a:t>
            </a:r>
            <a:r>
              <a:rPr lang="zh-CN" altLang="en-US" b="1" dirty="0" smtClean="0">
                <a:solidFill>
                  <a:schemeClr val="tx2">
                    <a:lumMod val="60000"/>
                    <a:lumOff val="40000"/>
                  </a:schemeClr>
                </a:solidFill>
              </a:rPr>
              <a:t>数据输入</a:t>
            </a:r>
            <a:endParaRPr lang="en-US" altLang="zh-CN" b="1" dirty="0" smtClean="0">
              <a:solidFill>
                <a:schemeClr val="tx2">
                  <a:lumMod val="60000"/>
                  <a:lumOff val="40000"/>
                </a:schemeClr>
              </a:solidFill>
            </a:endParaRPr>
          </a:p>
          <a:p>
            <a:pPr marL="0" indent="0">
              <a:buNone/>
            </a:pPr>
            <a:r>
              <a:rPr lang="en-US" altLang="zh-CN" dirty="0" err="1"/>
              <a:t>cout</a:t>
            </a:r>
            <a:r>
              <a:rPr lang="en-US" altLang="zh-CN" dirty="0"/>
              <a:t>&lt;&lt;"</a:t>
            </a:r>
            <a:r>
              <a:rPr lang="zh-CN" altLang="zh-CN" dirty="0"/>
              <a:t>请输入要查找的书名</a:t>
            </a:r>
            <a:r>
              <a:rPr lang="en-US" altLang="zh-CN" dirty="0"/>
              <a:t>:";</a:t>
            </a:r>
            <a:endParaRPr lang="zh-CN" altLang="zh-CN" dirty="0"/>
          </a:p>
          <a:p>
            <a:pPr marL="0" indent="0">
              <a:buNone/>
            </a:pPr>
            <a:r>
              <a:rPr lang="en-US" altLang="zh-CN" dirty="0" err="1" smtClean="0"/>
              <a:t>cin.getline</a:t>
            </a:r>
            <a:r>
              <a:rPr lang="en-US" altLang="zh-CN" dirty="0" smtClean="0"/>
              <a:t>(searchname,20)</a:t>
            </a:r>
            <a:r>
              <a:rPr lang="zh-CN" altLang="en-US" dirty="0" smtClean="0"/>
              <a:t>；</a:t>
            </a:r>
            <a:endParaRPr lang="en-US" altLang="zh-CN" dirty="0" smtClean="0"/>
          </a:p>
          <a:p>
            <a:pPr marL="0" indent="0">
              <a:buNone/>
            </a:pPr>
            <a:r>
              <a:rPr lang="en-US" altLang="zh-CN" b="1" dirty="0" smtClean="0">
                <a:solidFill>
                  <a:schemeClr val="tx2">
                    <a:lumMod val="60000"/>
                    <a:lumOff val="40000"/>
                  </a:schemeClr>
                </a:solidFill>
              </a:rPr>
              <a:t>(3) </a:t>
            </a:r>
            <a:r>
              <a:rPr lang="zh-CN" altLang="en-US" b="1" dirty="0" smtClean="0">
                <a:solidFill>
                  <a:schemeClr val="tx2">
                    <a:lumMod val="60000"/>
                    <a:lumOff val="40000"/>
                  </a:schemeClr>
                </a:solidFill>
              </a:rPr>
              <a:t>查找过程</a:t>
            </a:r>
            <a:endParaRPr lang="en-US" altLang="zh-CN" b="1" dirty="0" smtClean="0">
              <a:solidFill>
                <a:schemeClr val="tx2">
                  <a:lumMod val="60000"/>
                  <a:lumOff val="40000"/>
                </a:schemeClr>
              </a:solidFill>
            </a:endParaRPr>
          </a:p>
          <a:p>
            <a:pPr marL="0" indent="0">
              <a:buNone/>
            </a:pPr>
            <a:r>
              <a:rPr lang="en-US" altLang="zh-CN" dirty="0"/>
              <a:t>for (i=0; i&lt;10; i++)</a:t>
            </a:r>
            <a:endParaRPr lang="zh-CN" altLang="zh-CN" dirty="0"/>
          </a:p>
          <a:p>
            <a:pPr marL="0" indent="0">
              <a:buNone/>
            </a:pPr>
            <a:r>
              <a:rPr lang="en-US" altLang="zh-CN" dirty="0"/>
              <a:t>  if(</a:t>
            </a:r>
            <a:r>
              <a:rPr lang="en-US" altLang="zh-CN" dirty="0" err="1"/>
              <a:t>strcmp</a:t>
            </a:r>
            <a:r>
              <a:rPr lang="en-US" altLang="zh-CN" dirty="0"/>
              <a:t>(name[i],</a:t>
            </a:r>
            <a:r>
              <a:rPr lang="en-US" altLang="zh-CN" dirty="0" err="1"/>
              <a:t>searchname</a:t>
            </a:r>
            <a:r>
              <a:rPr lang="en-US" altLang="zh-CN" dirty="0"/>
              <a:t>)==</a:t>
            </a:r>
            <a:r>
              <a:rPr lang="en-US" altLang="zh-CN" dirty="0" smtClean="0"/>
              <a:t>0)</a:t>
            </a:r>
          </a:p>
          <a:p>
            <a:pPr marL="0" indent="0">
              <a:buNone/>
            </a:pPr>
            <a:r>
              <a:rPr lang="en-US" altLang="zh-CN" dirty="0"/>
              <a:t> </a:t>
            </a:r>
            <a:r>
              <a:rPr lang="en-US" altLang="zh-CN" dirty="0" smtClean="0"/>
              <a:t>    {   look=1; </a:t>
            </a:r>
          </a:p>
          <a:p>
            <a:pPr marL="0" indent="0">
              <a:buNone/>
            </a:pPr>
            <a:r>
              <a:rPr lang="en-US" altLang="zh-CN" dirty="0"/>
              <a:t> </a:t>
            </a:r>
            <a:r>
              <a:rPr lang="en-US" altLang="zh-CN" dirty="0" smtClean="0"/>
              <a:t>         position=i+1; }</a:t>
            </a:r>
          </a:p>
          <a:p>
            <a:pPr marL="0" indent="0">
              <a:buNone/>
            </a:pPr>
            <a:r>
              <a:rPr lang="en-US" altLang="zh-CN" b="1" dirty="0" smtClean="0">
                <a:solidFill>
                  <a:schemeClr val="tx2">
                    <a:lumMod val="60000"/>
                    <a:lumOff val="40000"/>
                  </a:schemeClr>
                </a:solidFill>
              </a:rPr>
              <a:t>(4) </a:t>
            </a:r>
            <a:r>
              <a:rPr lang="zh-CN" altLang="en-US" b="1" dirty="0" smtClean="0">
                <a:solidFill>
                  <a:schemeClr val="tx2">
                    <a:lumMod val="60000"/>
                    <a:lumOff val="40000"/>
                  </a:schemeClr>
                </a:solidFill>
              </a:rPr>
              <a:t>给出结论</a:t>
            </a:r>
            <a:endParaRPr lang="en-US" altLang="zh-CN" b="1" dirty="0" smtClean="0">
              <a:solidFill>
                <a:schemeClr val="tx2">
                  <a:lumMod val="60000"/>
                  <a:lumOff val="40000"/>
                </a:schemeClr>
              </a:solidFill>
            </a:endParaRPr>
          </a:p>
          <a:p>
            <a:pPr marL="0" indent="0">
              <a:buNone/>
            </a:pPr>
            <a:r>
              <a:rPr lang="en-US" altLang="zh-CN" dirty="0"/>
              <a:t> if (look==1) </a:t>
            </a:r>
            <a:endParaRPr lang="zh-CN" altLang="zh-CN" dirty="0"/>
          </a:p>
          <a:p>
            <a:pPr marL="0" indent="0">
              <a:buNone/>
            </a:pPr>
            <a:r>
              <a:rPr lang="en-US" altLang="zh-CN" dirty="0"/>
              <a:t> </a:t>
            </a:r>
            <a:r>
              <a:rPr lang="en-US" altLang="zh-CN" sz="2400" dirty="0" err="1"/>
              <a:t>cout</a:t>
            </a:r>
            <a:r>
              <a:rPr lang="en-US" altLang="zh-CN" sz="2400" dirty="0"/>
              <a:t>&lt;&lt; </a:t>
            </a:r>
            <a:r>
              <a:rPr lang="en-US" altLang="zh-CN" sz="2400" dirty="0" err="1"/>
              <a:t>searchname</a:t>
            </a:r>
            <a:r>
              <a:rPr lang="en-US" altLang="zh-CN" sz="2400" dirty="0"/>
              <a:t> &lt;&lt;"</a:t>
            </a:r>
            <a:r>
              <a:rPr lang="zh-CN" altLang="zh-CN" sz="2400" dirty="0"/>
              <a:t>存在，其位置是</a:t>
            </a:r>
            <a:r>
              <a:rPr lang="zh-CN" altLang="zh-CN" sz="2400" dirty="0" smtClean="0"/>
              <a:t>：</a:t>
            </a:r>
            <a:r>
              <a:rPr lang="en-US" altLang="zh-CN" sz="2400" dirty="0" smtClean="0"/>
              <a:t>&lt;&lt;</a:t>
            </a:r>
            <a:r>
              <a:rPr lang="en-US" altLang="zh-CN" sz="2400" dirty="0"/>
              <a:t>position&lt;&lt;</a:t>
            </a:r>
            <a:r>
              <a:rPr lang="en-US" altLang="zh-CN" sz="2400" dirty="0" err="1"/>
              <a:t>endl</a:t>
            </a:r>
            <a:r>
              <a:rPr lang="en-US" altLang="zh-CN" sz="2400" dirty="0"/>
              <a:t>;</a:t>
            </a:r>
            <a:endParaRPr lang="zh-CN" altLang="zh-CN" sz="2400" dirty="0"/>
          </a:p>
          <a:p>
            <a:pPr marL="0" indent="0">
              <a:buNone/>
            </a:pPr>
            <a:r>
              <a:rPr lang="en-US" altLang="zh-CN" sz="2400" dirty="0"/>
              <a:t>  else  </a:t>
            </a:r>
            <a:r>
              <a:rPr lang="en-US" altLang="zh-CN" sz="2400" dirty="0" err="1"/>
              <a:t>cout</a:t>
            </a:r>
            <a:r>
              <a:rPr lang="en-US" altLang="zh-CN" sz="2400" dirty="0"/>
              <a:t>&lt;&lt;"</a:t>
            </a:r>
            <a:r>
              <a:rPr lang="zh-CN" altLang="zh-CN" sz="2400" dirty="0"/>
              <a:t>对不起，</a:t>
            </a:r>
            <a:r>
              <a:rPr lang="en-US" altLang="zh-CN" sz="2400" dirty="0"/>
              <a:t>"&lt;&lt;</a:t>
            </a:r>
            <a:r>
              <a:rPr lang="en-US" altLang="zh-CN" sz="2400" dirty="0" err="1"/>
              <a:t>searchname</a:t>
            </a:r>
            <a:r>
              <a:rPr lang="en-US" altLang="zh-CN" sz="2400" dirty="0"/>
              <a:t>&lt;&lt;"</a:t>
            </a:r>
            <a:r>
              <a:rPr lang="zh-CN" altLang="zh-CN" sz="2400" dirty="0"/>
              <a:t>不存在！</a:t>
            </a:r>
            <a:r>
              <a:rPr lang="en-US" altLang="zh-CN" sz="2400" dirty="0"/>
              <a:t>"&lt;&lt;</a:t>
            </a:r>
            <a:r>
              <a:rPr lang="en-US" altLang="zh-CN" sz="2400" dirty="0" err="1"/>
              <a:t>endl</a:t>
            </a:r>
            <a:r>
              <a:rPr lang="en-US" altLang="zh-CN" sz="2400" dirty="0" smtClean="0"/>
              <a:t>;</a:t>
            </a:r>
            <a:endParaRPr lang="zh-CN" altLang="zh-CN"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380903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1000"/>
                                        <p:tgtEl>
                                          <p:spTgt spid="3">
                                            <p:txEl>
                                              <p:pRg st="4" end="4"/>
                                            </p:txEl>
                                          </p:spTgt>
                                        </p:tgtEl>
                                      </p:cBhvr>
                                    </p:animEffect>
                                    <p:anim calcmode="lin" valueType="num">
                                      <p:cBhvr>
                                        <p:cTn id="1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1000"/>
                                        <p:tgtEl>
                                          <p:spTgt spid="3">
                                            <p:txEl>
                                              <p:pRg st="5" end="5"/>
                                            </p:txEl>
                                          </p:spTgt>
                                        </p:tgtEl>
                                      </p:cBhvr>
                                    </p:animEffect>
                                    <p:anim calcmode="lin" valueType="num">
                                      <p:cBhvr>
                                        <p:cTn id="2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1000"/>
                                        <p:tgtEl>
                                          <p:spTgt spid="3">
                                            <p:txEl>
                                              <p:pRg st="6" end="6"/>
                                            </p:txEl>
                                          </p:spTgt>
                                        </p:tgtEl>
                                      </p:cBhvr>
                                    </p:animEffect>
                                    <p:anim calcmode="lin" valueType="num">
                                      <p:cBhvr>
                                        <p:cTn id="2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1000"/>
                                        <p:tgtEl>
                                          <p:spTgt spid="3">
                                            <p:txEl>
                                              <p:pRg st="7" end="7"/>
                                            </p:txEl>
                                          </p:spTgt>
                                        </p:tgtEl>
                                      </p:cBhvr>
                                    </p:animEffect>
                                    <p:anim calcmode="lin" valueType="num">
                                      <p:cBhvr>
                                        <p:cTn id="3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 calcmode="lin" valueType="num">
                                      <p:cBhvr additive="base">
                                        <p:cTn id="4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 calcmode="lin" valueType="num">
                                      <p:cBhvr additive="base">
                                        <p:cTn id="4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1288" y="188640"/>
            <a:ext cx="7010400" cy="685800"/>
          </a:xfrm>
        </p:spPr>
        <p:txBody>
          <a:bodyPr/>
          <a:lstStyle/>
          <a:p>
            <a:r>
              <a:rPr lang="zh-CN" altLang="en-US" sz="3600" b="1" dirty="0" smtClean="0">
                <a:solidFill>
                  <a:srgbClr val="FF0000"/>
                </a:solidFill>
              </a:rPr>
              <a:t>折半查找</a:t>
            </a:r>
            <a:endParaRPr lang="zh-CN" altLang="en-US" sz="3600" b="1" dirty="0">
              <a:solidFill>
                <a:srgbClr val="FF0000"/>
              </a:solidFill>
            </a:endParaRPr>
          </a:p>
        </p:txBody>
      </p:sp>
      <p:sp>
        <p:nvSpPr>
          <p:cNvPr id="3" name="内容占位符 2"/>
          <p:cNvSpPr>
            <a:spLocks noGrp="1"/>
          </p:cNvSpPr>
          <p:nvPr>
            <p:ph idx="1"/>
          </p:nvPr>
        </p:nvSpPr>
        <p:spPr>
          <a:xfrm>
            <a:off x="457200" y="1196752"/>
            <a:ext cx="8229600" cy="4929411"/>
          </a:xfrm>
        </p:spPr>
        <p:txBody>
          <a:bodyPr/>
          <a:lstStyle/>
          <a:p>
            <a:pPr marL="0" indent="0">
              <a:buNone/>
            </a:pPr>
            <a:r>
              <a:rPr lang="en-US" altLang="zh-CN" b="1" dirty="0" smtClean="0"/>
              <a:t>[</a:t>
            </a:r>
            <a:r>
              <a:rPr lang="zh-CN" altLang="en-US" b="1" dirty="0" smtClean="0"/>
              <a:t>例</a:t>
            </a:r>
            <a:r>
              <a:rPr lang="en-US" altLang="zh-CN" b="1" dirty="0" smtClean="0"/>
              <a:t>]</a:t>
            </a:r>
            <a:r>
              <a:rPr lang="zh-CN" altLang="en-US" dirty="0" smtClean="0"/>
              <a:t>用折半查找寻找</a:t>
            </a:r>
            <a:r>
              <a:rPr lang="en-US" altLang="zh-CN" dirty="0" smtClean="0"/>
              <a:t>2</a:t>
            </a:r>
            <a:r>
              <a:rPr lang="zh-CN" altLang="en-US" dirty="0" smtClean="0"/>
              <a:t>，</a:t>
            </a:r>
            <a:r>
              <a:rPr lang="en-US" altLang="zh-CN" dirty="0" smtClean="0"/>
              <a:t>5</a:t>
            </a:r>
            <a:r>
              <a:rPr lang="zh-CN" altLang="en-US" dirty="0" smtClean="0"/>
              <a:t>，</a:t>
            </a:r>
            <a:r>
              <a:rPr lang="en-US" altLang="zh-CN" dirty="0" smtClean="0"/>
              <a:t>7</a:t>
            </a:r>
            <a:r>
              <a:rPr lang="zh-CN" altLang="en-US" dirty="0" smtClean="0"/>
              <a:t>，</a:t>
            </a:r>
            <a:r>
              <a:rPr lang="en-US" altLang="zh-CN" dirty="0" smtClean="0"/>
              <a:t>8</a:t>
            </a:r>
            <a:r>
              <a:rPr lang="zh-CN" altLang="en-US" dirty="0" smtClean="0"/>
              <a:t>，</a:t>
            </a:r>
            <a:r>
              <a:rPr lang="en-US" altLang="zh-CN" dirty="0" smtClean="0"/>
              <a:t>9</a:t>
            </a:r>
            <a:r>
              <a:rPr lang="zh-CN" altLang="en-US" dirty="0" smtClean="0"/>
              <a:t>，</a:t>
            </a:r>
            <a:r>
              <a:rPr lang="en-US" altLang="zh-CN" dirty="0" smtClean="0"/>
              <a:t>11</a:t>
            </a:r>
            <a:r>
              <a:rPr lang="zh-CN" altLang="en-US" dirty="0" smtClean="0"/>
              <a:t>，</a:t>
            </a:r>
            <a:r>
              <a:rPr lang="en-US" altLang="zh-CN" dirty="0" smtClean="0"/>
              <a:t>23</a:t>
            </a:r>
            <a:r>
              <a:rPr lang="zh-CN" altLang="en-US" dirty="0" smtClean="0"/>
              <a:t>，</a:t>
            </a:r>
            <a:r>
              <a:rPr lang="en-US" altLang="zh-CN" dirty="0" smtClean="0"/>
              <a:t>26</a:t>
            </a:r>
            <a:r>
              <a:rPr lang="zh-CN" altLang="en-US" dirty="0" smtClean="0"/>
              <a:t>，</a:t>
            </a:r>
            <a:r>
              <a:rPr lang="en-US" altLang="zh-CN" dirty="0" smtClean="0"/>
              <a:t>32</a:t>
            </a:r>
            <a:r>
              <a:rPr lang="zh-CN" altLang="en-US" dirty="0" smtClean="0"/>
              <a:t>，</a:t>
            </a:r>
            <a:r>
              <a:rPr lang="en-US" altLang="zh-CN" dirty="0" smtClean="0"/>
              <a:t>37</a:t>
            </a:r>
            <a:r>
              <a:rPr lang="zh-CN" altLang="en-US" dirty="0" smtClean="0"/>
              <a:t>种是否存在</a:t>
            </a:r>
            <a:r>
              <a:rPr lang="en-US" altLang="zh-CN" dirty="0" smtClean="0"/>
              <a:t>23.</a:t>
            </a:r>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r>
              <a:rPr lang="zh-CN" altLang="en-US" b="1" dirty="0" smtClean="0">
                <a:solidFill>
                  <a:schemeClr val="tx2">
                    <a:lumMod val="60000"/>
                    <a:lumOff val="40000"/>
                  </a:schemeClr>
                </a:solidFill>
              </a:rPr>
              <a:t>（</a:t>
            </a:r>
            <a:r>
              <a:rPr lang="en-US" altLang="zh-CN" b="1" dirty="0" smtClean="0">
                <a:solidFill>
                  <a:schemeClr val="tx2">
                    <a:lumMod val="60000"/>
                    <a:lumOff val="40000"/>
                  </a:schemeClr>
                </a:solidFill>
              </a:rPr>
              <a:t>1</a:t>
            </a:r>
            <a:r>
              <a:rPr lang="zh-CN" altLang="en-US" b="1" dirty="0" smtClean="0">
                <a:solidFill>
                  <a:schemeClr val="tx2">
                    <a:lumMod val="60000"/>
                    <a:lumOff val="40000"/>
                  </a:schemeClr>
                </a:solidFill>
              </a:rPr>
              <a:t>）数据定义</a:t>
            </a:r>
            <a:endParaRPr lang="en-US" altLang="zh-CN" b="1" dirty="0" smtClean="0">
              <a:solidFill>
                <a:schemeClr val="tx2">
                  <a:lumMod val="60000"/>
                  <a:lumOff val="40000"/>
                </a:schemeClr>
              </a:solidFill>
            </a:endParaRPr>
          </a:p>
          <a:p>
            <a:pPr marL="0" indent="0">
              <a:buNone/>
            </a:pPr>
            <a:r>
              <a:rPr lang="en-US" altLang="zh-CN" dirty="0" err="1" smtClean="0"/>
              <a:t>int</a:t>
            </a:r>
            <a:r>
              <a:rPr lang="en-US" altLang="zh-CN" dirty="0" smtClean="0"/>
              <a:t>   </a:t>
            </a:r>
            <a:r>
              <a:rPr lang="en-US" altLang="zh-CN" dirty="0"/>
              <a:t>array[ ]={2,5,7,8,9,11,23,26,32,37};</a:t>
            </a:r>
            <a:endParaRPr lang="en-US" altLang="zh-CN" dirty="0" smtClean="0"/>
          </a:p>
          <a:p>
            <a:pPr marL="0" indent="0">
              <a:buNone/>
            </a:pP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420888"/>
            <a:ext cx="6408712" cy="2860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725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7" end="7"/>
                                            </p:txEl>
                                          </p:spTgt>
                                        </p:tgtEl>
                                        <p:attrNameLst>
                                          <p:attrName>style.visibility</p:attrName>
                                        </p:attrNameLst>
                                      </p:cBhvr>
                                      <p:to>
                                        <p:strVal val="visible"/>
                                      </p:to>
                                    </p:set>
                                    <p:animEffect transition="in" filter="fade">
                                      <p:cBhvr>
                                        <p:cTn id="14" dur="1000"/>
                                        <p:tgtEl>
                                          <p:spTgt spid="3">
                                            <p:txEl>
                                              <p:pRg st="7" end="7"/>
                                            </p:txEl>
                                          </p:spTgt>
                                        </p:tgtEl>
                                      </p:cBhvr>
                                    </p:animEffect>
                                    <p:anim calcmode="lin" valueType="num">
                                      <p:cBhvr>
                                        <p:cTn id="1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1000"/>
                                        <p:tgtEl>
                                          <p:spTgt spid="3">
                                            <p:txEl>
                                              <p:pRg st="8" end="8"/>
                                            </p:txEl>
                                          </p:spTgt>
                                        </p:tgtEl>
                                      </p:cBhvr>
                                    </p:animEffect>
                                    <p:anim calcmode="lin" valueType="num">
                                      <p:cBhvr>
                                        <p:cTn id="2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435280" cy="6192687"/>
          </a:xfrm>
        </p:spPr>
        <p:txBody>
          <a:bodyPr/>
          <a:lstStyle/>
          <a:p>
            <a:pPr marL="0" indent="0">
              <a:buNone/>
            </a:pPr>
            <a:r>
              <a:rPr lang="zh-CN" altLang="en-US" b="1" dirty="0" smtClean="0">
                <a:solidFill>
                  <a:schemeClr val="tx2">
                    <a:lumMod val="60000"/>
                    <a:lumOff val="40000"/>
                  </a:schemeClr>
                </a:solidFill>
              </a:rPr>
              <a:t>（</a:t>
            </a:r>
            <a:r>
              <a:rPr lang="en-US" altLang="zh-CN" b="1" dirty="0" smtClean="0">
                <a:solidFill>
                  <a:schemeClr val="tx2">
                    <a:lumMod val="60000"/>
                    <a:lumOff val="40000"/>
                  </a:schemeClr>
                </a:solidFill>
              </a:rPr>
              <a:t>2</a:t>
            </a:r>
            <a:r>
              <a:rPr lang="zh-CN" altLang="en-US" b="1" dirty="0" smtClean="0">
                <a:solidFill>
                  <a:schemeClr val="tx2">
                    <a:lumMod val="60000"/>
                    <a:lumOff val="40000"/>
                  </a:schemeClr>
                </a:solidFill>
              </a:rPr>
              <a:t>）输入数据</a:t>
            </a:r>
            <a:endParaRPr lang="en-US" altLang="zh-CN" b="1" dirty="0" smtClean="0">
              <a:solidFill>
                <a:schemeClr val="tx2">
                  <a:lumMod val="60000"/>
                  <a:lumOff val="40000"/>
                </a:schemeClr>
              </a:solidFill>
            </a:endParaRPr>
          </a:p>
          <a:p>
            <a:pPr marL="0" indent="0">
              <a:buNone/>
            </a:pPr>
            <a:r>
              <a:rPr lang="en-US" altLang="zh-CN" dirty="0" err="1"/>
              <a:t>cout</a:t>
            </a:r>
            <a:r>
              <a:rPr lang="en-US" altLang="zh-CN" dirty="0"/>
              <a:t>&lt;&lt;"</a:t>
            </a:r>
            <a:r>
              <a:rPr lang="zh-CN" altLang="zh-CN" dirty="0"/>
              <a:t>请输入要查找的数</a:t>
            </a:r>
            <a:r>
              <a:rPr lang="en-US" altLang="zh-CN" dirty="0"/>
              <a:t>:";</a:t>
            </a:r>
            <a:endParaRPr lang="zh-CN" altLang="zh-CN" dirty="0"/>
          </a:p>
          <a:p>
            <a:pPr marL="0" indent="0">
              <a:buNone/>
            </a:pPr>
            <a:r>
              <a:rPr lang="en-US" altLang="zh-CN" dirty="0" err="1"/>
              <a:t>cin</a:t>
            </a:r>
            <a:r>
              <a:rPr lang="en-US" altLang="zh-CN" dirty="0"/>
              <a:t>&gt;&gt;a;</a:t>
            </a:r>
            <a:endParaRPr lang="zh-CN" altLang="zh-CN" dirty="0"/>
          </a:p>
          <a:p>
            <a:pPr marL="0" indent="0">
              <a:buNone/>
            </a:pPr>
            <a:r>
              <a:rPr lang="zh-CN" altLang="en-US" b="1" dirty="0" smtClean="0">
                <a:solidFill>
                  <a:schemeClr val="tx2">
                    <a:lumMod val="60000"/>
                    <a:lumOff val="40000"/>
                  </a:schemeClr>
                </a:solidFill>
              </a:rPr>
              <a:t>（</a:t>
            </a:r>
            <a:r>
              <a:rPr lang="en-US" altLang="zh-CN" b="1" dirty="0" smtClean="0">
                <a:solidFill>
                  <a:schemeClr val="tx2">
                    <a:lumMod val="60000"/>
                    <a:lumOff val="40000"/>
                  </a:schemeClr>
                </a:solidFill>
              </a:rPr>
              <a:t>3</a:t>
            </a:r>
            <a:r>
              <a:rPr lang="zh-CN" altLang="en-US" b="1" dirty="0" smtClean="0">
                <a:solidFill>
                  <a:schemeClr val="tx2">
                    <a:lumMod val="60000"/>
                    <a:lumOff val="40000"/>
                  </a:schemeClr>
                </a:solidFill>
              </a:rPr>
              <a:t>）查找过程</a:t>
            </a:r>
            <a:endParaRPr lang="en-US" altLang="zh-CN" b="1" dirty="0" smtClean="0">
              <a:solidFill>
                <a:schemeClr val="tx2">
                  <a:lumMod val="60000"/>
                  <a:lumOff val="40000"/>
                </a:schemeClr>
              </a:solidFill>
            </a:endParaRPr>
          </a:p>
          <a:p>
            <a:pPr marL="0" indent="0">
              <a:buNone/>
            </a:pPr>
            <a:r>
              <a:rPr lang="en-US" altLang="zh-CN" dirty="0"/>
              <a:t>mid=(</a:t>
            </a:r>
            <a:r>
              <a:rPr lang="en-US" altLang="zh-CN" dirty="0" err="1"/>
              <a:t>low+high</a:t>
            </a:r>
            <a:r>
              <a:rPr lang="en-US" altLang="zh-CN" dirty="0"/>
              <a:t>)/2;</a:t>
            </a:r>
            <a:endParaRPr lang="zh-CN" altLang="zh-CN" dirty="0"/>
          </a:p>
          <a:p>
            <a:pPr marL="0" indent="0">
              <a:buNone/>
            </a:pPr>
            <a:r>
              <a:rPr lang="en-US" altLang="zh-CN" dirty="0"/>
              <a:t>while(array[mid]!=a &amp;&amp; low&lt;=high)</a:t>
            </a:r>
            <a:endParaRPr lang="zh-CN" altLang="zh-CN" dirty="0"/>
          </a:p>
          <a:p>
            <a:pPr marL="0" indent="0">
              <a:buNone/>
            </a:pPr>
            <a:r>
              <a:rPr lang="en-US" altLang="zh-CN" dirty="0"/>
              <a:t>{ if(a&gt;array[mid])  low=mid+1;</a:t>
            </a:r>
            <a:endParaRPr lang="zh-CN" altLang="zh-CN" dirty="0"/>
          </a:p>
          <a:p>
            <a:pPr marL="0" indent="0">
              <a:buNone/>
            </a:pPr>
            <a:r>
              <a:rPr lang="en-US" altLang="zh-CN" dirty="0"/>
              <a:t>   else  high=mid-1;</a:t>
            </a:r>
            <a:endParaRPr lang="zh-CN" altLang="zh-CN" dirty="0"/>
          </a:p>
          <a:p>
            <a:pPr marL="0" indent="0">
              <a:buNone/>
            </a:pPr>
            <a:r>
              <a:rPr lang="en-US" altLang="zh-CN" dirty="0"/>
              <a:t>   mid=(</a:t>
            </a:r>
            <a:r>
              <a:rPr lang="en-US" altLang="zh-CN" dirty="0" err="1"/>
              <a:t>low+high</a:t>
            </a:r>
            <a:r>
              <a:rPr lang="en-US" altLang="zh-CN" dirty="0"/>
              <a:t>)/2</a:t>
            </a:r>
            <a:r>
              <a:rPr lang="en-US" altLang="zh-CN" dirty="0" smtClean="0"/>
              <a:t>;  }</a:t>
            </a:r>
          </a:p>
          <a:p>
            <a:pPr marL="0" indent="0">
              <a:buNone/>
            </a:pPr>
            <a:r>
              <a:rPr lang="en-US" altLang="zh-CN" b="1" dirty="0" smtClean="0">
                <a:solidFill>
                  <a:schemeClr val="tx2">
                    <a:lumMod val="60000"/>
                    <a:lumOff val="40000"/>
                  </a:schemeClr>
                </a:solidFill>
              </a:rPr>
              <a:t>(4)</a:t>
            </a:r>
            <a:r>
              <a:rPr lang="zh-CN" altLang="en-US" b="1" dirty="0" smtClean="0">
                <a:solidFill>
                  <a:schemeClr val="tx2">
                    <a:lumMod val="60000"/>
                    <a:lumOff val="40000"/>
                  </a:schemeClr>
                </a:solidFill>
              </a:rPr>
              <a:t>输出结论</a:t>
            </a:r>
            <a:endParaRPr lang="en-US" altLang="zh-CN" b="1" dirty="0" smtClean="0">
              <a:solidFill>
                <a:schemeClr val="tx2">
                  <a:lumMod val="60000"/>
                  <a:lumOff val="40000"/>
                </a:schemeClr>
              </a:solidFill>
            </a:endParaRPr>
          </a:p>
          <a:p>
            <a:pPr marL="0" indent="0">
              <a:buNone/>
            </a:pPr>
            <a:r>
              <a:rPr lang="en-US" altLang="zh-CN" sz="2400" dirty="0"/>
              <a:t>if(array[mid]==a) </a:t>
            </a:r>
            <a:r>
              <a:rPr lang="en-US" altLang="zh-CN" sz="2400" dirty="0" err="1"/>
              <a:t>cout</a:t>
            </a:r>
            <a:r>
              <a:rPr lang="en-US" altLang="zh-CN" sz="2400" dirty="0" smtClean="0"/>
              <a:t>&lt;&lt;“</a:t>
            </a:r>
            <a:r>
              <a:rPr lang="zh-CN" altLang="zh-CN" sz="2400" dirty="0" smtClean="0"/>
              <a:t>找</a:t>
            </a:r>
            <a:r>
              <a:rPr lang="zh-CN" altLang="en-US" sz="2400" dirty="0" smtClean="0"/>
              <a:t>到</a:t>
            </a:r>
            <a:r>
              <a:rPr lang="en-US" altLang="zh-CN" sz="2400" dirty="0" smtClean="0"/>
              <a:t>,</a:t>
            </a:r>
            <a:r>
              <a:rPr lang="zh-CN" altLang="zh-CN" sz="2400" dirty="0" smtClean="0"/>
              <a:t>且</a:t>
            </a:r>
            <a:r>
              <a:rPr lang="zh-CN" altLang="zh-CN" sz="2400" dirty="0"/>
              <a:t>下标</a:t>
            </a:r>
            <a:r>
              <a:rPr lang="zh-CN" altLang="zh-CN" sz="2400" dirty="0" smtClean="0"/>
              <a:t>是</a:t>
            </a:r>
            <a:r>
              <a:rPr lang="en-US" altLang="zh-CN" sz="2400" dirty="0" smtClean="0"/>
              <a:t>"&lt;&lt;</a:t>
            </a:r>
            <a:r>
              <a:rPr lang="en-US" altLang="zh-CN" sz="2400" dirty="0"/>
              <a:t>mid+1&lt;&lt;</a:t>
            </a:r>
            <a:r>
              <a:rPr lang="en-US" altLang="zh-CN" sz="2400" dirty="0" err="1"/>
              <a:t>endl</a:t>
            </a:r>
            <a:r>
              <a:rPr lang="en-US" altLang="zh-CN" sz="2400" dirty="0"/>
              <a:t>;</a:t>
            </a:r>
            <a:endParaRPr lang="zh-CN" altLang="zh-CN" sz="2400" dirty="0"/>
          </a:p>
          <a:p>
            <a:pPr marL="0" indent="0">
              <a:buNone/>
            </a:pPr>
            <a:r>
              <a:rPr lang="en-US" altLang="zh-CN" sz="2400" dirty="0"/>
              <a:t>else </a:t>
            </a:r>
            <a:r>
              <a:rPr lang="en-US" altLang="zh-CN" sz="2400" dirty="0" err="1"/>
              <a:t>cout</a:t>
            </a:r>
            <a:r>
              <a:rPr lang="en-US" altLang="zh-CN" sz="2400" dirty="0"/>
              <a:t>&lt;&lt;"</a:t>
            </a:r>
            <a:r>
              <a:rPr lang="zh-CN" altLang="zh-CN" sz="2400" dirty="0"/>
              <a:t>没有找到！</a:t>
            </a:r>
            <a:r>
              <a:rPr lang="en-US" altLang="zh-CN" sz="2400" dirty="0"/>
              <a:t>"&lt;&lt;</a:t>
            </a:r>
            <a:r>
              <a:rPr lang="en-US" altLang="zh-CN" sz="2400" dirty="0" err="1"/>
              <a:t>endl</a:t>
            </a:r>
            <a:r>
              <a:rPr lang="en-US" altLang="zh-CN" sz="2400" dirty="0"/>
              <a:t>;</a:t>
            </a:r>
            <a:endParaRPr lang="zh-CN" altLang="zh-CN" sz="2400" dirty="0"/>
          </a:p>
          <a:p>
            <a:pPr marL="0" indent="0">
              <a:buNone/>
            </a:pPr>
            <a:endParaRPr lang="zh-CN" altLang="zh-CN" dirty="0"/>
          </a:p>
          <a:p>
            <a:pPr marL="0" indent="0">
              <a:buNone/>
            </a:pPr>
            <a:endParaRPr lang="zh-CN" altLang="zh-CN" dirty="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zh-CN" altLang="en-US" dirty="0" smtClean="0"/>
              <a:t>（</a:t>
            </a:r>
            <a:r>
              <a:rPr lang="en-US" altLang="zh-CN" dirty="0" smtClean="0"/>
              <a:t>4</a:t>
            </a:r>
            <a:r>
              <a:rPr lang="zh-CN" altLang="en-US" dirty="0" smtClean="0"/>
              <a:t>）输出</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100167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barn(inVertical)">
                                      <p:cBhvr>
                                        <p:cTn id="39" dur="500"/>
                                        <p:tgtEl>
                                          <p:spTgt spid="3">
                                            <p:txEl>
                                              <p:pRg st="10" end="1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barn(inVertical)">
                                      <p:cBhvr>
                                        <p:cTn id="4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solidFill>
                  <a:srgbClr val="FF0000"/>
                </a:solidFill>
              </a:rPr>
              <a:t>排序</a:t>
            </a:r>
            <a:r>
              <a:rPr lang="zh-CN" altLang="zh-CN" b="1" dirty="0" smtClean="0">
                <a:solidFill>
                  <a:srgbClr val="FF0000"/>
                </a:solidFill>
              </a:rPr>
              <a:t>算法</a:t>
            </a:r>
            <a:endParaRPr lang="zh-CN" altLang="en-US" dirty="0">
              <a:solidFill>
                <a:srgbClr val="FF0000"/>
              </a:solidFill>
            </a:endParaRPr>
          </a:p>
        </p:txBody>
      </p:sp>
      <p:sp>
        <p:nvSpPr>
          <p:cNvPr id="3" name="内容占位符 2"/>
          <p:cNvSpPr>
            <a:spLocks noGrp="1"/>
          </p:cNvSpPr>
          <p:nvPr>
            <p:ph idx="1"/>
          </p:nvPr>
        </p:nvSpPr>
        <p:spPr>
          <a:xfrm>
            <a:off x="457200" y="1524000"/>
            <a:ext cx="3682752" cy="4602163"/>
          </a:xfrm>
        </p:spPr>
        <p:txBody>
          <a:bodyPr/>
          <a:lstStyle/>
          <a:p>
            <a:r>
              <a:rPr lang="zh-CN" altLang="zh-CN" dirty="0">
                <a:solidFill>
                  <a:srgbClr val="FF0000"/>
                </a:solidFill>
              </a:rPr>
              <a:t> </a:t>
            </a:r>
            <a:r>
              <a:rPr lang="zh-CN" altLang="zh-CN" b="1" dirty="0">
                <a:solidFill>
                  <a:srgbClr val="FF0000"/>
                </a:solidFill>
              </a:rPr>
              <a:t>选择排序的基本思想是：</a:t>
            </a:r>
            <a:r>
              <a:rPr lang="zh-CN" altLang="zh-CN" dirty="0"/>
              <a:t>每一次从待排序的数组中选出关键字最小的元素，顺序放在已排好序的子序列的后面，直到全部元素排序完成。</a:t>
            </a: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5" y="1417012"/>
            <a:ext cx="4329121" cy="4244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79721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418767"/>
            <a:ext cx="8208911" cy="685800"/>
          </a:xfrm>
        </p:spPr>
        <p:txBody>
          <a:bodyPr/>
          <a:lstStyle/>
          <a:p>
            <a:r>
              <a:rPr lang="en-US" altLang="zh-CN" b="1" dirty="0">
                <a:solidFill>
                  <a:srgbClr val="000000"/>
                </a:solidFill>
                <a:latin typeface="微软雅黑" panose="020B0503020204020204" pitchFamily="34" charset="-122"/>
                <a:ea typeface="微软雅黑" panose="020B0503020204020204" pitchFamily="34" charset="-122"/>
              </a:rPr>
              <a:t>3. </a:t>
            </a:r>
            <a:r>
              <a:rPr lang="zh-CN" altLang="en-US" b="1" dirty="0">
                <a:solidFill>
                  <a:srgbClr val="000000"/>
                </a:solidFill>
                <a:latin typeface="微软雅黑" panose="020B0503020204020204" pitchFamily="34" charset="-122"/>
                <a:ea typeface="微软雅黑" panose="020B0503020204020204" pitchFamily="34" charset="-122"/>
              </a:rPr>
              <a:t>主   要  内   容</a:t>
            </a:r>
            <a:r>
              <a:rPr lang="en-US" altLang="zh-CN" b="1" dirty="0">
                <a:solidFill>
                  <a:srgbClr val="000000"/>
                </a:solidFill>
                <a:latin typeface="微软雅黑" panose="020B0503020204020204" pitchFamily="34" charset="-122"/>
                <a:ea typeface="微软雅黑" panose="020B0503020204020204" pitchFamily="34" charset="-122"/>
              </a:rPr>
              <a:t>-----</a:t>
            </a:r>
            <a:r>
              <a:rPr lang="zh-CN" altLang="zh-CN" b="1" dirty="0" smtClean="0">
                <a:solidFill>
                  <a:srgbClr val="FF0000"/>
                </a:solidFill>
              </a:rPr>
              <a:t>一</a:t>
            </a:r>
            <a:r>
              <a:rPr lang="zh-CN" altLang="zh-CN" b="1" dirty="0">
                <a:solidFill>
                  <a:srgbClr val="FF0000"/>
                </a:solidFill>
              </a:rPr>
              <a:t>维数组的初始化</a:t>
            </a:r>
            <a:endParaRPr lang="zh-CN" altLang="en-US" b="1" dirty="0">
              <a:solidFill>
                <a:srgbClr val="FF0000"/>
              </a:solidFill>
            </a:endParaRPr>
          </a:p>
        </p:txBody>
      </p:sp>
      <p:sp>
        <p:nvSpPr>
          <p:cNvPr id="3" name="内容占位符 2"/>
          <p:cNvSpPr>
            <a:spLocks noGrp="1"/>
          </p:cNvSpPr>
          <p:nvPr>
            <p:ph idx="1"/>
          </p:nvPr>
        </p:nvSpPr>
        <p:spPr>
          <a:xfrm>
            <a:off x="457200" y="1340768"/>
            <a:ext cx="8229600" cy="4785395"/>
          </a:xfrm>
        </p:spPr>
        <p:txBody>
          <a:bodyPr/>
          <a:lstStyle/>
          <a:p>
            <a:pPr marL="0" indent="0">
              <a:buNone/>
            </a:pPr>
            <a:r>
              <a:rPr lang="zh-CN" altLang="zh-CN" dirty="0"/>
              <a:t>定义一个数组后，数组元素的值是内存随机</a:t>
            </a:r>
            <a:r>
              <a:rPr lang="zh-CN" altLang="zh-CN" dirty="0" smtClean="0"/>
              <a:t>状态值</a:t>
            </a:r>
            <a:r>
              <a:rPr lang="en-US" altLang="zh-CN" dirty="0" smtClean="0"/>
              <a:t>,</a:t>
            </a:r>
            <a:r>
              <a:rPr lang="zh-CN" altLang="en-US" dirty="0" smtClean="0"/>
              <a:t>所以定义数组后一定要先赋值再使用。</a:t>
            </a:r>
            <a:endParaRPr lang="en-US" altLang="zh-CN" dirty="0" smtClean="0"/>
          </a:p>
          <a:p>
            <a:r>
              <a:rPr lang="zh-CN" altLang="en-US" dirty="0" smtClean="0"/>
              <a:t>可以通过</a:t>
            </a:r>
            <a:r>
              <a:rPr lang="en-US" altLang="zh-CN" b="1" dirty="0" err="1" smtClean="0">
                <a:solidFill>
                  <a:srgbClr val="FF0000"/>
                </a:solidFill>
              </a:rPr>
              <a:t>cin</a:t>
            </a:r>
            <a:r>
              <a:rPr lang="zh-CN" altLang="en-US" b="1" dirty="0" smtClean="0">
                <a:solidFill>
                  <a:srgbClr val="FF0000"/>
                </a:solidFill>
              </a:rPr>
              <a:t>语句</a:t>
            </a:r>
            <a:endParaRPr lang="en-US" altLang="zh-CN" b="1" dirty="0" smtClean="0">
              <a:solidFill>
                <a:srgbClr val="FF0000"/>
              </a:solidFill>
            </a:endParaRPr>
          </a:p>
          <a:p>
            <a:r>
              <a:rPr lang="zh-CN" altLang="en-US" dirty="0" smtClean="0"/>
              <a:t>可以通过</a:t>
            </a:r>
            <a:r>
              <a:rPr lang="zh-CN" altLang="en-US" b="1" dirty="0" smtClean="0">
                <a:solidFill>
                  <a:srgbClr val="FF0000"/>
                </a:solidFill>
              </a:rPr>
              <a:t>赋值运算符“</a:t>
            </a:r>
            <a:r>
              <a:rPr lang="en-US" altLang="zh-CN" b="1" dirty="0" smtClean="0">
                <a:solidFill>
                  <a:srgbClr val="FF0000"/>
                </a:solidFill>
              </a:rPr>
              <a:t>=</a:t>
            </a:r>
            <a:r>
              <a:rPr lang="zh-CN" altLang="en-US" b="1" dirty="0" smtClean="0">
                <a:solidFill>
                  <a:srgbClr val="FF0000"/>
                </a:solidFill>
              </a:rPr>
              <a:t>”</a:t>
            </a:r>
            <a:endParaRPr lang="en-US" altLang="zh-CN" b="1" dirty="0" smtClean="0">
              <a:solidFill>
                <a:srgbClr val="FF0000"/>
              </a:solidFill>
            </a:endParaRPr>
          </a:p>
          <a:p>
            <a:r>
              <a:rPr lang="zh-CN" altLang="en-US" dirty="0" smtClean="0"/>
              <a:t>可以定义时就初始化</a:t>
            </a:r>
            <a:endParaRPr lang="en-US" altLang="zh-CN" dirty="0" smtClean="0"/>
          </a:p>
          <a:p>
            <a:pPr marL="0" indent="0">
              <a:buNone/>
            </a:pPr>
            <a:r>
              <a:rPr lang="zh-CN" altLang="en-US" dirty="0" smtClean="0"/>
              <a:t>如：</a:t>
            </a:r>
            <a:r>
              <a:rPr lang="en-US" altLang="zh-CN" dirty="0"/>
              <a:t> </a:t>
            </a:r>
            <a:r>
              <a:rPr lang="en-US" altLang="zh-CN" dirty="0" err="1"/>
              <a:t>int</a:t>
            </a:r>
            <a:r>
              <a:rPr lang="en-US" altLang="zh-CN" dirty="0"/>
              <a:t>     score[5]={88</a:t>
            </a:r>
            <a:r>
              <a:rPr lang="zh-CN" altLang="zh-CN" dirty="0"/>
              <a:t>，</a:t>
            </a:r>
            <a:r>
              <a:rPr lang="en-US" altLang="zh-CN" dirty="0"/>
              <a:t>92</a:t>
            </a:r>
            <a:r>
              <a:rPr lang="zh-CN" altLang="zh-CN" dirty="0"/>
              <a:t>，</a:t>
            </a:r>
            <a:r>
              <a:rPr lang="en-US" altLang="zh-CN" dirty="0"/>
              <a:t>90</a:t>
            </a:r>
            <a:r>
              <a:rPr lang="zh-CN" altLang="zh-CN" dirty="0"/>
              <a:t>，</a:t>
            </a:r>
            <a:r>
              <a:rPr lang="en-US" altLang="zh-CN" dirty="0"/>
              <a:t>90</a:t>
            </a:r>
            <a:r>
              <a:rPr lang="zh-CN" altLang="zh-CN" dirty="0"/>
              <a:t>，</a:t>
            </a:r>
            <a:r>
              <a:rPr lang="en-US" altLang="zh-CN" dirty="0"/>
              <a:t>78}</a:t>
            </a:r>
            <a:r>
              <a:rPr lang="zh-CN" altLang="zh-CN" dirty="0"/>
              <a:t>；</a:t>
            </a:r>
          </a:p>
          <a:p>
            <a:pPr marL="0" indent="0">
              <a:buNone/>
            </a:pPr>
            <a:r>
              <a:rPr lang="en-US" altLang="zh-CN" dirty="0" smtClean="0"/>
              <a:t>         </a:t>
            </a:r>
            <a:r>
              <a:rPr lang="en-US" altLang="zh-CN" dirty="0" err="1" smtClean="0"/>
              <a:t>int</a:t>
            </a:r>
            <a:r>
              <a:rPr lang="en-US" altLang="zh-CN" dirty="0" smtClean="0"/>
              <a:t>     </a:t>
            </a:r>
            <a:r>
              <a:rPr lang="en-US" altLang="zh-CN" dirty="0"/>
              <a:t>score</a:t>
            </a:r>
            <a:r>
              <a:rPr lang="en-US" altLang="zh-CN" dirty="0" smtClean="0"/>
              <a:t>[  ]={</a:t>
            </a:r>
            <a:r>
              <a:rPr lang="en-US" altLang="zh-CN" dirty="0"/>
              <a:t>88</a:t>
            </a:r>
            <a:r>
              <a:rPr lang="zh-CN" altLang="zh-CN" dirty="0"/>
              <a:t>，</a:t>
            </a:r>
            <a:r>
              <a:rPr lang="en-US" altLang="zh-CN" dirty="0"/>
              <a:t>92</a:t>
            </a:r>
            <a:r>
              <a:rPr lang="zh-CN" altLang="zh-CN" dirty="0"/>
              <a:t>，</a:t>
            </a:r>
            <a:r>
              <a:rPr lang="en-US" altLang="zh-CN" dirty="0"/>
              <a:t>90</a:t>
            </a:r>
            <a:r>
              <a:rPr lang="zh-CN" altLang="zh-CN" dirty="0"/>
              <a:t>，</a:t>
            </a:r>
            <a:r>
              <a:rPr lang="en-US" altLang="zh-CN" dirty="0"/>
              <a:t>90</a:t>
            </a:r>
            <a:r>
              <a:rPr lang="zh-CN" altLang="zh-CN" dirty="0"/>
              <a:t>，</a:t>
            </a:r>
            <a:r>
              <a:rPr lang="en-US" altLang="zh-CN" dirty="0"/>
              <a:t>78}</a:t>
            </a:r>
            <a:r>
              <a:rPr lang="zh-CN" altLang="zh-CN" dirty="0"/>
              <a:t>；</a:t>
            </a:r>
          </a:p>
          <a:p>
            <a:pPr marL="0" indent="0">
              <a:buNone/>
            </a:pPr>
            <a:r>
              <a:rPr lang="en-US" altLang="zh-CN" dirty="0" smtClean="0"/>
              <a:t>         double  </a:t>
            </a:r>
            <a:r>
              <a:rPr lang="en-US" altLang="zh-CN" dirty="0"/>
              <a:t>x[5]={3.4</a:t>
            </a:r>
            <a:r>
              <a:rPr lang="zh-CN" altLang="zh-CN" dirty="0"/>
              <a:t>，</a:t>
            </a:r>
            <a:r>
              <a:rPr lang="en-US" altLang="zh-CN" dirty="0"/>
              <a:t>4.2</a:t>
            </a:r>
            <a:r>
              <a:rPr lang="zh-CN" altLang="zh-CN" dirty="0"/>
              <a:t>，</a:t>
            </a:r>
            <a:r>
              <a:rPr lang="en-US" altLang="zh-CN" dirty="0"/>
              <a:t>7}</a:t>
            </a:r>
            <a:r>
              <a:rPr lang="zh-CN" altLang="zh-CN" dirty="0" smtClean="0"/>
              <a:t>；</a:t>
            </a:r>
            <a:endParaRPr lang="en-US" altLang="zh-CN" dirty="0" smtClean="0"/>
          </a:p>
          <a:p>
            <a:pPr marL="0" indent="0">
              <a:buNone/>
            </a:pPr>
            <a:r>
              <a:rPr lang="en-US" altLang="zh-CN" dirty="0"/>
              <a:t> </a:t>
            </a:r>
            <a:r>
              <a:rPr lang="en-US" altLang="zh-CN" dirty="0" smtClean="0"/>
              <a:t>        </a:t>
            </a:r>
            <a:r>
              <a:rPr lang="en-US" altLang="zh-CN" dirty="0" err="1"/>
              <a:t>int</a:t>
            </a:r>
            <a:r>
              <a:rPr lang="en-US" altLang="zh-CN" dirty="0"/>
              <a:t>     y[5]=</a:t>
            </a:r>
            <a:r>
              <a:rPr lang="zh-CN" altLang="zh-CN" dirty="0"/>
              <a:t>｛</a:t>
            </a:r>
            <a:r>
              <a:rPr lang="en-US" altLang="zh-CN" dirty="0"/>
              <a:t>0</a:t>
            </a:r>
            <a:r>
              <a:rPr lang="zh-CN" altLang="zh-CN" dirty="0"/>
              <a:t>｝；</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117430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260648"/>
            <a:ext cx="7010400" cy="685800"/>
          </a:xfrm>
        </p:spPr>
        <p:txBody>
          <a:bodyPr/>
          <a:lstStyle/>
          <a:p>
            <a:r>
              <a:rPr lang="zh-CN" altLang="en-US" b="1" dirty="0" smtClean="0">
                <a:solidFill>
                  <a:srgbClr val="FF0000"/>
                </a:solidFill>
              </a:rPr>
              <a:t>选择排序</a:t>
            </a:r>
            <a:endParaRPr lang="zh-CN" altLang="en-US" b="1" dirty="0">
              <a:solidFill>
                <a:srgbClr val="FF0000"/>
              </a:solidFill>
            </a:endParaRPr>
          </a:p>
        </p:txBody>
      </p:sp>
      <p:sp>
        <p:nvSpPr>
          <p:cNvPr id="3" name="内容占位符 2"/>
          <p:cNvSpPr>
            <a:spLocks noGrp="1"/>
          </p:cNvSpPr>
          <p:nvPr>
            <p:ph idx="1"/>
          </p:nvPr>
        </p:nvSpPr>
        <p:spPr>
          <a:xfrm>
            <a:off x="457200" y="1268760"/>
            <a:ext cx="8229600" cy="4857403"/>
          </a:xfrm>
        </p:spPr>
        <p:txBody>
          <a:bodyPr/>
          <a:lstStyle/>
          <a:p>
            <a:pPr marL="0" indent="0">
              <a:buNone/>
            </a:pPr>
            <a:r>
              <a:rPr lang="zh-CN" altLang="en-US" b="1" dirty="0" smtClean="0">
                <a:solidFill>
                  <a:schemeClr val="tx2">
                    <a:lumMod val="60000"/>
                    <a:lumOff val="40000"/>
                  </a:schemeClr>
                </a:solidFill>
              </a:rPr>
              <a:t>找出最小值的下标。</a:t>
            </a:r>
            <a:endParaRPr lang="en-US" altLang="zh-CN" b="1" dirty="0" smtClean="0">
              <a:solidFill>
                <a:schemeClr val="tx2">
                  <a:lumMod val="60000"/>
                  <a:lumOff val="40000"/>
                </a:schemeClr>
              </a:solidFill>
            </a:endParaRPr>
          </a:p>
          <a:p>
            <a:pPr marL="0" indent="0">
              <a:buNone/>
            </a:pPr>
            <a:r>
              <a:rPr lang="en-US" altLang="zh-CN" dirty="0" smtClean="0"/>
              <a:t>min=0;</a:t>
            </a:r>
          </a:p>
          <a:p>
            <a:pPr marL="0" indent="0">
              <a:buNone/>
            </a:pPr>
            <a:r>
              <a:rPr lang="en-US" altLang="zh-CN" dirty="0" smtClean="0"/>
              <a:t>for(i=1;i</a:t>
            </a:r>
            <a:r>
              <a:rPr lang="en-US" altLang="zh-CN" dirty="0"/>
              <a:t>&lt;=</a:t>
            </a:r>
            <a:r>
              <a:rPr lang="en-US" altLang="zh-CN" dirty="0" err="1"/>
              <a:t>SIZE;i</a:t>
            </a:r>
            <a:r>
              <a:rPr lang="en-US" altLang="zh-CN" dirty="0"/>
              <a:t>++)</a:t>
            </a:r>
            <a:endParaRPr lang="zh-CN" altLang="zh-CN" dirty="0"/>
          </a:p>
          <a:p>
            <a:pPr marL="0" indent="0">
              <a:buNone/>
            </a:pPr>
            <a:r>
              <a:rPr lang="en-US" altLang="zh-CN" dirty="0"/>
              <a:t>if(</a:t>
            </a:r>
            <a:r>
              <a:rPr lang="en-US" altLang="zh-CN" dirty="0" err="1"/>
              <a:t>arr</a:t>
            </a:r>
            <a:r>
              <a:rPr lang="en-US" altLang="zh-CN" dirty="0"/>
              <a:t>[min]&gt;</a:t>
            </a:r>
            <a:r>
              <a:rPr lang="en-US" altLang="zh-CN" dirty="0" err="1"/>
              <a:t>arr</a:t>
            </a:r>
            <a:r>
              <a:rPr lang="en-US" altLang="zh-CN" dirty="0"/>
              <a:t>[i])  min=i; </a:t>
            </a:r>
            <a:endParaRPr lang="en-US" altLang="zh-CN" dirty="0" smtClean="0"/>
          </a:p>
          <a:p>
            <a:pPr marL="0" indent="0">
              <a:buNone/>
            </a:pPr>
            <a:r>
              <a:rPr lang="zh-CN" altLang="en-US" b="1" dirty="0" smtClean="0">
                <a:solidFill>
                  <a:schemeClr val="tx2">
                    <a:lumMod val="60000"/>
                    <a:lumOff val="40000"/>
                  </a:schemeClr>
                </a:solidFill>
              </a:rPr>
              <a:t>将最小元素与第一个元素交换</a:t>
            </a:r>
            <a:endParaRPr lang="en-US" altLang="zh-CN" b="1" dirty="0" smtClean="0">
              <a:solidFill>
                <a:schemeClr val="tx2">
                  <a:lumMod val="60000"/>
                  <a:lumOff val="40000"/>
                </a:schemeClr>
              </a:solidFill>
            </a:endParaRPr>
          </a:p>
          <a:p>
            <a:pPr marL="0" indent="0">
              <a:buNone/>
            </a:pPr>
            <a:r>
              <a:rPr lang="en-US" altLang="zh-CN" dirty="0" err="1"/>
              <a:t>tmp</a:t>
            </a:r>
            <a:r>
              <a:rPr lang="en-US" altLang="zh-CN" dirty="0"/>
              <a:t>=</a:t>
            </a:r>
            <a:r>
              <a:rPr lang="en-US" altLang="zh-CN" dirty="0" err="1"/>
              <a:t>arr</a:t>
            </a:r>
            <a:r>
              <a:rPr lang="en-US" altLang="zh-CN" dirty="0"/>
              <a:t>[j</a:t>
            </a:r>
            <a:r>
              <a:rPr lang="en-US" altLang="zh-CN" dirty="0" smtClean="0"/>
              <a:t>];  </a:t>
            </a:r>
            <a:r>
              <a:rPr lang="en-US" altLang="zh-CN" dirty="0" err="1" smtClean="0"/>
              <a:t>arr</a:t>
            </a:r>
            <a:r>
              <a:rPr lang="en-US" altLang="zh-CN" dirty="0" smtClean="0"/>
              <a:t>[j</a:t>
            </a:r>
            <a:r>
              <a:rPr lang="en-US" altLang="zh-CN" dirty="0"/>
              <a:t>]=</a:t>
            </a:r>
            <a:r>
              <a:rPr lang="en-US" altLang="zh-CN" dirty="0" err="1"/>
              <a:t>arr</a:t>
            </a:r>
            <a:r>
              <a:rPr lang="en-US" altLang="zh-CN" dirty="0"/>
              <a:t>[min]; </a:t>
            </a:r>
            <a:r>
              <a:rPr lang="en-US" altLang="zh-CN" dirty="0" smtClean="0"/>
              <a:t>   </a:t>
            </a:r>
            <a:r>
              <a:rPr lang="en-US" altLang="zh-CN" dirty="0" err="1" smtClean="0"/>
              <a:t>arr</a:t>
            </a:r>
            <a:r>
              <a:rPr lang="en-US" altLang="zh-CN" dirty="0" smtClean="0"/>
              <a:t>[min</a:t>
            </a:r>
            <a:r>
              <a:rPr lang="en-US" altLang="zh-CN" dirty="0"/>
              <a:t>]=</a:t>
            </a:r>
            <a:r>
              <a:rPr lang="en-US" altLang="zh-CN" dirty="0" err="1"/>
              <a:t>tmp</a:t>
            </a:r>
            <a:r>
              <a:rPr lang="en-US" altLang="zh-CN" dirty="0" smtClean="0"/>
              <a:t>;</a:t>
            </a:r>
          </a:p>
          <a:p>
            <a:pPr marL="0" indent="0">
              <a:buNone/>
            </a:pPr>
            <a:r>
              <a:rPr lang="en-US" altLang="zh-CN" dirty="0" smtClean="0"/>
              <a:t>8</a:t>
            </a:r>
            <a:r>
              <a:rPr lang="zh-CN" altLang="en-US" dirty="0" smtClean="0"/>
              <a:t>个元素的数组将上述过程循环</a:t>
            </a:r>
            <a:r>
              <a:rPr lang="en-US" altLang="zh-CN" dirty="0" smtClean="0"/>
              <a:t>8-1</a:t>
            </a:r>
            <a:r>
              <a:rPr lang="zh-CN" altLang="en-US" dirty="0" smtClean="0"/>
              <a:t>次即可。</a:t>
            </a:r>
            <a:r>
              <a:rPr lang="en-US" altLang="zh-CN" dirty="0" smtClean="0"/>
              <a:t> </a:t>
            </a: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401512825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260648"/>
            <a:ext cx="7010400" cy="685800"/>
          </a:xfrm>
        </p:spPr>
        <p:txBody>
          <a:bodyPr/>
          <a:lstStyle/>
          <a:p>
            <a:r>
              <a:rPr lang="zh-CN" altLang="zh-CN" sz="3600" b="1" dirty="0">
                <a:solidFill>
                  <a:srgbClr val="FF0000"/>
                </a:solidFill>
              </a:rPr>
              <a:t>贪心算法</a:t>
            </a:r>
            <a:r>
              <a:rPr lang="en-US" altLang="zh-CN" sz="3600" b="1" dirty="0">
                <a:solidFill>
                  <a:srgbClr val="FF0000"/>
                </a:solidFill>
              </a:rPr>
              <a:t>---</a:t>
            </a:r>
            <a:r>
              <a:rPr lang="zh-CN" altLang="zh-CN" sz="3600" b="1" dirty="0">
                <a:solidFill>
                  <a:srgbClr val="FF0000"/>
                </a:solidFill>
              </a:rPr>
              <a:t>装船问题</a:t>
            </a:r>
            <a:endParaRPr lang="zh-CN" altLang="en-US" sz="3600" b="1" dirty="0">
              <a:solidFill>
                <a:srgbClr val="FF0000"/>
              </a:solidFill>
            </a:endParaRPr>
          </a:p>
        </p:txBody>
      </p:sp>
      <p:sp>
        <p:nvSpPr>
          <p:cNvPr id="3" name="内容占位符 2"/>
          <p:cNvSpPr>
            <a:spLocks noGrp="1"/>
          </p:cNvSpPr>
          <p:nvPr>
            <p:ph idx="1"/>
          </p:nvPr>
        </p:nvSpPr>
        <p:spPr>
          <a:xfrm>
            <a:off x="457200" y="1196752"/>
            <a:ext cx="8229600" cy="4929411"/>
          </a:xfrm>
        </p:spPr>
        <p:txBody>
          <a:bodyPr/>
          <a:lstStyle/>
          <a:p>
            <a:pPr marL="0" indent="0">
              <a:buNone/>
            </a:pPr>
            <a:r>
              <a:rPr lang="zh-CN" altLang="zh-CN" dirty="0"/>
              <a:t>【</a:t>
            </a:r>
            <a:r>
              <a:rPr lang="zh-CN" altLang="zh-CN" b="1" dirty="0"/>
              <a:t>例</a:t>
            </a:r>
            <a:r>
              <a:rPr lang="en-US" altLang="zh-CN" b="1" dirty="0"/>
              <a:t>5.16</a:t>
            </a:r>
            <a:r>
              <a:rPr lang="zh-CN" altLang="zh-CN" dirty="0"/>
              <a:t>】某货轮的最大载重量为</a:t>
            </a:r>
            <a:r>
              <a:rPr lang="en-US" altLang="zh-CN" dirty="0"/>
              <a:t>M</a:t>
            </a:r>
            <a:r>
              <a:rPr lang="zh-CN" altLang="zh-CN" dirty="0"/>
              <a:t>，现有</a:t>
            </a:r>
            <a:r>
              <a:rPr lang="en-US" altLang="zh-CN" dirty="0"/>
              <a:t>N</a:t>
            </a:r>
            <a:r>
              <a:rPr lang="zh-CN" altLang="zh-CN" dirty="0"/>
              <a:t>件货物供选择装船，且每件货物的重量和价值均不同。要求从</a:t>
            </a:r>
            <a:r>
              <a:rPr lang="en-US" altLang="zh-CN" dirty="0"/>
              <a:t>N</a:t>
            </a:r>
            <a:r>
              <a:rPr lang="zh-CN" altLang="zh-CN" dirty="0"/>
              <a:t>件货物中挑选若干件上船，在满足货物总重量小于等于</a:t>
            </a:r>
            <a:r>
              <a:rPr lang="en-US" altLang="zh-CN" dirty="0"/>
              <a:t>M</a:t>
            </a:r>
            <a:r>
              <a:rPr lang="zh-CN" altLang="zh-CN" dirty="0"/>
              <a:t>的前提下，运输货物的总价值最大。</a:t>
            </a:r>
          </a:p>
          <a:p>
            <a:r>
              <a:rPr lang="zh-CN" altLang="zh-CN" dirty="0"/>
              <a:t>分析：本题可以</a:t>
            </a:r>
            <a:r>
              <a:rPr lang="zh-CN" altLang="zh-CN" b="1" dirty="0">
                <a:solidFill>
                  <a:srgbClr val="FF0000"/>
                </a:solidFill>
              </a:rPr>
              <a:t>选择贪心算法</a:t>
            </a:r>
            <a:r>
              <a:rPr lang="zh-CN" altLang="zh-CN" dirty="0"/>
              <a:t>，优先挑价钱高且重量轻的货物装船</a:t>
            </a:r>
            <a:r>
              <a:rPr lang="zh-CN" altLang="zh-CN" dirty="0" smtClean="0"/>
              <a:t>。</a:t>
            </a:r>
            <a:endParaRPr lang="en-US" altLang="zh-CN" dirty="0" smtClean="0"/>
          </a:p>
          <a:p>
            <a:pPr marL="0" indent="0">
              <a:buNone/>
            </a:pPr>
            <a:r>
              <a:rPr lang="en-US" altLang="zh-CN" dirty="0"/>
              <a:t> </a:t>
            </a:r>
            <a:r>
              <a:rPr lang="en-US" altLang="zh-CN" dirty="0" smtClean="0"/>
              <a:t>     </a:t>
            </a:r>
            <a:r>
              <a:rPr lang="zh-CN" altLang="zh-CN" dirty="0" smtClean="0"/>
              <a:t>对</a:t>
            </a:r>
            <a:r>
              <a:rPr lang="zh-CN" altLang="zh-CN" dirty="0"/>
              <a:t>每件货物，计算其价值与重量之比，称之为</a:t>
            </a:r>
            <a:r>
              <a:rPr lang="zh-CN" altLang="zh-CN" b="1" dirty="0">
                <a:solidFill>
                  <a:srgbClr val="FF0000"/>
                </a:solidFill>
              </a:rPr>
              <a:t>“价重比”，</a:t>
            </a:r>
            <a:r>
              <a:rPr lang="zh-CN" altLang="zh-CN" dirty="0"/>
              <a:t>价重比高的货物优先装船，每装一件累计其重量，总重量不超过货轮的载重量</a:t>
            </a:r>
            <a:r>
              <a:rPr lang="en-US" altLang="zh-CN" dirty="0"/>
              <a:t>M</a:t>
            </a:r>
            <a:r>
              <a:rPr lang="zh-CN" altLang="zh-CN" dirty="0"/>
              <a:t>。</a:t>
            </a: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291522722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b="1" dirty="0">
                <a:solidFill>
                  <a:srgbClr val="FF0000"/>
                </a:solidFill>
              </a:rPr>
              <a:t>贪心算法</a:t>
            </a:r>
            <a:r>
              <a:rPr lang="en-US" altLang="zh-CN" sz="3600" b="1" dirty="0">
                <a:solidFill>
                  <a:srgbClr val="FF0000"/>
                </a:solidFill>
              </a:rPr>
              <a:t>---</a:t>
            </a:r>
            <a:r>
              <a:rPr lang="zh-CN" altLang="zh-CN" sz="3600" b="1" dirty="0">
                <a:solidFill>
                  <a:srgbClr val="FF0000"/>
                </a:solidFill>
              </a:rPr>
              <a:t>装船问题</a:t>
            </a:r>
            <a:endParaRPr lang="zh-CN" altLang="en-US" sz="3600" dirty="0"/>
          </a:p>
        </p:txBody>
      </p:sp>
      <p:sp>
        <p:nvSpPr>
          <p:cNvPr id="3" name="内容占位符 2"/>
          <p:cNvSpPr>
            <a:spLocks noGrp="1"/>
          </p:cNvSpPr>
          <p:nvPr>
            <p:ph idx="1"/>
          </p:nvPr>
        </p:nvSpPr>
        <p:spPr>
          <a:xfrm>
            <a:off x="457200" y="1196752"/>
            <a:ext cx="8229600" cy="4929411"/>
          </a:xfrm>
        </p:spPr>
        <p:txBody>
          <a:bodyPr/>
          <a:lstStyle/>
          <a:p>
            <a:pPr marL="0" indent="0">
              <a:buNone/>
            </a:pPr>
            <a:r>
              <a:rPr lang="zh-CN" altLang="zh-CN" dirty="0"/>
              <a:t>完整程序主要由</a:t>
            </a:r>
            <a:r>
              <a:rPr lang="en-US" altLang="zh-CN" dirty="0"/>
              <a:t>4</a:t>
            </a:r>
            <a:r>
              <a:rPr lang="zh-CN" altLang="zh-CN" dirty="0"/>
              <a:t>部分组成：</a:t>
            </a:r>
          </a:p>
          <a:p>
            <a:pPr marL="0" indent="0">
              <a:buNone/>
            </a:pPr>
            <a:r>
              <a:rPr lang="zh-CN" altLang="zh-CN" dirty="0"/>
              <a:t>（</a:t>
            </a:r>
            <a:r>
              <a:rPr lang="en-US" altLang="zh-CN" dirty="0"/>
              <a:t>1</a:t>
            </a:r>
            <a:r>
              <a:rPr lang="zh-CN" altLang="zh-CN" dirty="0"/>
              <a:t>）根据需要定义</a:t>
            </a:r>
            <a:r>
              <a:rPr lang="en-US" altLang="zh-CN" dirty="0"/>
              <a:t>3</a:t>
            </a:r>
            <a:r>
              <a:rPr lang="zh-CN" altLang="zh-CN" dirty="0"/>
              <a:t>个数组。</a:t>
            </a:r>
          </a:p>
          <a:p>
            <a:pPr marL="0" indent="0">
              <a:buNone/>
            </a:pPr>
            <a:r>
              <a:rPr lang="zh-CN" altLang="zh-CN" dirty="0"/>
              <a:t>（</a:t>
            </a:r>
            <a:r>
              <a:rPr lang="en-US" altLang="zh-CN" dirty="0"/>
              <a:t>2</a:t>
            </a:r>
            <a:r>
              <a:rPr lang="zh-CN" altLang="zh-CN" dirty="0"/>
              <a:t>）输入各货物的重量和价值，并计算出相应的价重比存入相应的数组。</a:t>
            </a:r>
          </a:p>
          <a:p>
            <a:pPr marL="0" indent="0">
              <a:buNone/>
            </a:pPr>
            <a:r>
              <a:rPr lang="zh-CN" altLang="zh-CN" dirty="0"/>
              <a:t>（</a:t>
            </a:r>
            <a:r>
              <a:rPr lang="en-US" altLang="zh-CN" dirty="0"/>
              <a:t>3</a:t>
            </a:r>
            <a:r>
              <a:rPr lang="zh-CN" altLang="zh-CN" dirty="0"/>
              <a:t>）对存储价重比数据的数组排序，并以此为依据对另外两数组排序。</a:t>
            </a:r>
          </a:p>
          <a:p>
            <a:pPr marL="0" indent="0">
              <a:buNone/>
            </a:pPr>
            <a:r>
              <a:rPr lang="zh-CN" altLang="zh-CN" dirty="0"/>
              <a:t>（</a:t>
            </a:r>
            <a:r>
              <a:rPr lang="en-US" altLang="zh-CN" dirty="0"/>
              <a:t>4</a:t>
            </a:r>
            <a:r>
              <a:rPr lang="zh-CN" altLang="zh-CN" dirty="0"/>
              <a:t>）使用循环语句依据贪心策略开始装船。</a:t>
            </a:r>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223791949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196752"/>
            <a:ext cx="8892480" cy="4929411"/>
          </a:xfrm>
        </p:spPr>
        <p:txBody>
          <a:bodyPr/>
          <a:lstStyle/>
          <a:p>
            <a:r>
              <a:rPr lang="zh-CN" altLang="en-US" b="1" dirty="0" smtClean="0">
                <a:solidFill>
                  <a:schemeClr val="tx2">
                    <a:lumMod val="60000"/>
                    <a:lumOff val="40000"/>
                  </a:schemeClr>
                </a:solidFill>
              </a:rPr>
              <a:t>数据定义</a:t>
            </a:r>
            <a:endParaRPr lang="en-US" altLang="zh-CN" b="1" dirty="0" smtClean="0">
              <a:solidFill>
                <a:schemeClr val="tx2">
                  <a:lumMod val="60000"/>
                  <a:lumOff val="40000"/>
                </a:schemeClr>
              </a:solidFill>
            </a:endParaRPr>
          </a:p>
          <a:p>
            <a:pPr marL="0" indent="0">
              <a:buNone/>
            </a:pPr>
            <a:r>
              <a:rPr lang="en-US" altLang="zh-CN" dirty="0" smtClean="0"/>
              <a:t>double  weight[N]</a:t>
            </a:r>
            <a:r>
              <a:rPr lang="en-US" altLang="zh-CN" dirty="0"/>
              <a:t>,</a:t>
            </a:r>
            <a:r>
              <a:rPr lang="en-US" altLang="zh-CN" dirty="0" smtClean="0"/>
              <a:t>double  </a:t>
            </a:r>
            <a:r>
              <a:rPr lang="en-US" altLang="zh-CN" dirty="0"/>
              <a:t>price[N</a:t>
            </a:r>
            <a:r>
              <a:rPr lang="en-US" altLang="zh-CN" dirty="0" smtClean="0"/>
              <a:t>] ,double  </a:t>
            </a:r>
            <a:r>
              <a:rPr lang="en-US" altLang="zh-CN" dirty="0" err="1"/>
              <a:t>pWeight</a:t>
            </a:r>
            <a:r>
              <a:rPr lang="en-US" altLang="zh-CN" dirty="0"/>
              <a:t>[N</a:t>
            </a:r>
            <a:r>
              <a:rPr lang="en-US" altLang="zh-CN" dirty="0" smtClean="0"/>
              <a:t>];</a:t>
            </a:r>
          </a:p>
          <a:p>
            <a:r>
              <a:rPr lang="en-US" altLang="zh-CN" dirty="0"/>
              <a:t> </a:t>
            </a:r>
            <a:r>
              <a:rPr lang="zh-CN" altLang="en-US" b="1" dirty="0" smtClean="0">
                <a:solidFill>
                  <a:schemeClr val="tx2">
                    <a:lumMod val="60000"/>
                    <a:lumOff val="40000"/>
                  </a:schemeClr>
                </a:solidFill>
              </a:rPr>
              <a:t>输入各货物的重量和价值，并计算“价重比”。</a:t>
            </a:r>
            <a:endParaRPr lang="en-US" altLang="zh-CN" b="1" dirty="0" smtClean="0">
              <a:solidFill>
                <a:schemeClr val="tx2">
                  <a:lumMod val="60000"/>
                  <a:lumOff val="40000"/>
                </a:schemeClr>
              </a:solidFill>
            </a:endParaRPr>
          </a:p>
          <a:p>
            <a:pPr marL="0" indent="0">
              <a:buNone/>
            </a:pPr>
            <a:r>
              <a:rPr lang="en-US" altLang="zh-CN" dirty="0"/>
              <a:t> </a:t>
            </a:r>
            <a:r>
              <a:rPr lang="en-US" altLang="zh-CN" dirty="0" smtClean="0"/>
              <a:t> for(i=0;i&lt;</a:t>
            </a:r>
            <a:r>
              <a:rPr lang="en-US" altLang="zh-CN" dirty="0" err="1" smtClean="0"/>
              <a:t>N;i</a:t>
            </a:r>
            <a:r>
              <a:rPr lang="en-US" altLang="zh-CN" dirty="0"/>
              <a:t>++)</a:t>
            </a:r>
            <a:endParaRPr lang="zh-CN" altLang="zh-CN" dirty="0"/>
          </a:p>
          <a:p>
            <a:pPr marL="0" indent="0">
              <a:buNone/>
            </a:pPr>
            <a:r>
              <a:rPr lang="en-US" altLang="zh-CN" dirty="0"/>
              <a:t>      </a:t>
            </a:r>
            <a:r>
              <a:rPr lang="en-US" altLang="zh-CN" dirty="0" err="1"/>
              <a:t>cin</a:t>
            </a:r>
            <a:r>
              <a:rPr lang="en-US" altLang="zh-CN" dirty="0"/>
              <a:t>&gt;&gt;</a:t>
            </a:r>
            <a:r>
              <a:rPr lang="en-US" altLang="zh-CN" dirty="0" smtClean="0"/>
              <a:t>weight[i]</a:t>
            </a:r>
          </a:p>
          <a:p>
            <a:pPr marL="0" indent="0">
              <a:buNone/>
            </a:pPr>
            <a:r>
              <a:rPr lang="en-US" altLang="zh-CN" dirty="0" smtClean="0"/>
              <a:t>  </a:t>
            </a:r>
            <a:r>
              <a:rPr lang="en-US" altLang="zh-CN" dirty="0" err="1"/>
              <a:t>cout</a:t>
            </a:r>
            <a:r>
              <a:rPr lang="en-US" altLang="zh-CN" dirty="0"/>
              <a:t>&lt;&lt;"</a:t>
            </a:r>
            <a:r>
              <a:rPr lang="zh-CN" altLang="zh-CN" dirty="0"/>
              <a:t>输入各货物的价值：</a:t>
            </a:r>
            <a:r>
              <a:rPr lang="en-US" altLang="zh-CN" dirty="0"/>
              <a:t>";</a:t>
            </a:r>
            <a:endParaRPr lang="zh-CN" altLang="zh-CN" dirty="0"/>
          </a:p>
          <a:p>
            <a:pPr marL="0" indent="0">
              <a:buNone/>
            </a:pPr>
            <a:r>
              <a:rPr lang="en-US" altLang="zh-CN" dirty="0"/>
              <a:t>  for(i=0;i&lt;</a:t>
            </a:r>
            <a:r>
              <a:rPr lang="en-US" altLang="zh-CN" dirty="0" err="1"/>
              <a:t>N;i</a:t>
            </a:r>
            <a:r>
              <a:rPr lang="en-US" altLang="zh-CN" dirty="0" smtClean="0"/>
              <a:t>++)</a:t>
            </a:r>
            <a:endParaRPr lang="en-US" altLang="zh-CN" dirty="0"/>
          </a:p>
          <a:p>
            <a:pPr marL="0" indent="0">
              <a:buNone/>
            </a:pPr>
            <a:r>
              <a:rPr lang="en-US" altLang="zh-CN" dirty="0"/>
              <a:t> </a:t>
            </a:r>
            <a:r>
              <a:rPr lang="en-US" altLang="zh-CN" dirty="0" smtClean="0"/>
              <a:t>  { </a:t>
            </a:r>
            <a:r>
              <a:rPr lang="en-US" altLang="zh-CN" dirty="0" err="1"/>
              <a:t>cin</a:t>
            </a:r>
            <a:r>
              <a:rPr lang="en-US" altLang="zh-CN" dirty="0"/>
              <a:t>&gt;&gt; price[i]; </a:t>
            </a:r>
            <a:endParaRPr lang="en-US" altLang="zh-CN" dirty="0" smtClean="0"/>
          </a:p>
          <a:p>
            <a:pPr marL="0" indent="0">
              <a:buNone/>
            </a:pPr>
            <a:r>
              <a:rPr lang="en-US" altLang="zh-CN" dirty="0" smtClean="0"/>
              <a:t>   </a:t>
            </a:r>
            <a:r>
              <a:rPr lang="en-US" altLang="zh-CN" dirty="0" err="1"/>
              <a:t>pWeight</a:t>
            </a:r>
            <a:r>
              <a:rPr lang="en-US" altLang="zh-CN" dirty="0"/>
              <a:t>[i]=price[i]/weight[i]; 	 }</a:t>
            </a:r>
            <a:endParaRPr lang="zh-CN" altLang="zh-CN" dirty="0"/>
          </a:p>
          <a:p>
            <a:pPr marL="0" indent="0">
              <a:buNone/>
            </a:pPr>
            <a:endParaRPr lang="zh-CN" altLang="zh-CN" dirty="0"/>
          </a:p>
          <a:p>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标题 1"/>
          <p:cNvSpPr>
            <a:spLocks noGrp="1"/>
          </p:cNvSpPr>
          <p:nvPr>
            <p:ph type="title"/>
          </p:nvPr>
        </p:nvSpPr>
        <p:spPr/>
        <p:txBody>
          <a:bodyPr/>
          <a:lstStyle/>
          <a:p>
            <a:r>
              <a:rPr lang="zh-CN" altLang="zh-CN" sz="3600" b="1" dirty="0">
                <a:solidFill>
                  <a:srgbClr val="FF0000"/>
                </a:solidFill>
              </a:rPr>
              <a:t>贪心算法</a:t>
            </a:r>
            <a:r>
              <a:rPr lang="en-US" altLang="zh-CN" sz="3600" b="1" dirty="0">
                <a:solidFill>
                  <a:srgbClr val="FF0000"/>
                </a:solidFill>
              </a:rPr>
              <a:t>---</a:t>
            </a:r>
            <a:r>
              <a:rPr lang="zh-CN" altLang="zh-CN" sz="3600" b="1" dirty="0">
                <a:solidFill>
                  <a:srgbClr val="FF0000"/>
                </a:solidFill>
              </a:rPr>
              <a:t>装船问题</a:t>
            </a:r>
            <a:endParaRPr lang="zh-CN" altLang="en-US" sz="3600" dirty="0"/>
          </a:p>
        </p:txBody>
      </p:sp>
    </p:spTree>
    <p:extLst>
      <p:ext uri="{BB962C8B-B14F-4D97-AF65-F5344CB8AC3E}">
        <p14:creationId xmlns:p14="http://schemas.microsoft.com/office/powerpoint/2010/main" val="4176521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1000"/>
                                        <p:tgtEl>
                                          <p:spTgt spid="3">
                                            <p:txEl>
                                              <p:pRg st="7" end="7"/>
                                            </p:txEl>
                                          </p:spTgt>
                                        </p:tgtEl>
                                      </p:cBhvr>
                                    </p:animEffect>
                                    <p:anim calcmode="lin" valueType="num">
                                      <p:cBhvr>
                                        <p:cTn id="2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1000"/>
                                        <p:tgtEl>
                                          <p:spTgt spid="3">
                                            <p:txEl>
                                              <p:pRg st="8" end="8"/>
                                            </p:txEl>
                                          </p:spTgt>
                                        </p:tgtEl>
                                      </p:cBhvr>
                                    </p:animEffect>
                                    <p:anim calcmode="lin" valueType="num">
                                      <p:cBhvr>
                                        <p:cTn id="3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435280" cy="4857403"/>
          </a:xfrm>
        </p:spPr>
        <p:txBody>
          <a:bodyPr/>
          <a:lstStyle/>
          <a:p>
            <a:r>
              <a:rPr lang="zh-CN" altLang="en-US" b="1" dirty="0" smtClean="0">
                <a:solidFill>
                  <a:schemeClr val="tx2">
                    <a:lumMod val="60000"/>
                    <a:lumOff val="40000"/>
                  </a:schemeClr>
                </a:solidFill>
              </a:rPr>
              <a:t>利用“价重比”作为依据对</a:t>
            </a:r>
            <a:r>
              <a:rPr lang="en-US" altLang="zh-CN" b="1" dirty="0" smtClean="0">
                <a:solidFill>
                  <a:schemeClr val="tx2">
                    <a:lumMod val="60000"/>
                    <a:lumOff val="40000"/>
                  </a:schemeClr>
                </a:solidFill>
              </a:rPr>
              <a:t>3</a:t>
            </a:r>
            <a:r>
              <a:rPr lang="zh-CN" altLang="en-US" b="1" dirty="0" smtClean="0">
                <a:solidFill>
                  <a:schemeClr val="tx2">
                    <a:lumMod val="60000"/>
                    <a:lumOff val="40000"/>
                  </a:schemeClr>
                </a:solidFill>
              </a:rPr>
              <a:t>个数组排序。</a:t>
            </a:r>
            <a:endParaRPr lang="en-US" altLang="zh-CN" b="1" dirty="0" smtClean="0">
              <a:solidFill>
                <a:schemeClr val="tx2">
                  <a:lumMod val="60000"/>
                  <a:lumOff val="40000"/>
                </a:schemeClr>
              </a:solidFill>
            </a:endParaRPr>
          </a:p>
          <a:p>
            <a:endParaRPr lang="en-US" altLang="zh-CN" dirty="0"/>
          </a:p>
          <a:p>
            <a:r>
              <a:rPr lang="zh-CN" altLang="en-US" b="1" dirty="0" smtClean="0">
                <a:solidFill>
                  <a:schemeClr val="tx2">
                    <a:lumMod val="60000"/>
                    <a:lumOff val="40000"/>
                  </a:schemeClr>
                </a:solidFill>
              </a:rPr>
              <a:t>将排序后的数组，在不超过总价值前提下依次装船</a:t>
            </a:r>
            <a:endParaRPr lang="en-US" altLang="zh-CN" b="1" dirty="0" smtClean="0">
              <a:solidFill>
                <a:schemeClr val="tx2">
                  <a:lumMod val="60000"/>
                  <a:lumOff val="40000"/>
                </a:schemeClr>
              </a:solidFill>
            </a:endParaRPr>
          </a:p>
          <a:p>
            <a:pPr marL="0" indent="0">
              <a:buNone/>
            </a:pPr>
            <a:r>
              <a:rPr lang="en-US" altLang="zh-CN" dirty="0"/>
              <a:t>while((</a:t>
            </a:r>
            <a:r>
              <a:rPr lang="en-US" altLang="zh-CN" dirty="0" err="1"/>
              <a:t>sumW+weight</a:t>
            </a:r>
            <a:r>
              <a:rPr lang="en-US" altLang="zh-CN" dirty="0"/>
              <a:t>[</a:t>
            </a:r>
            <a:r>
              <a:rPr lang="en-US" altLang="zh-CN" dirty="0" err="1"/>
              <a:t>num</a:t>
            </a:r>
            <a:r>
              <a:rPr lang="en-US" altLang="zh-CN" dirty="0"/>
              <a:t>])&lt;=w &amp;&amp; </a:t>
            </a:r>
            <a:r>
              <a:rPr lang="en-US" altLang="zh-CN" dirty="0" err="1"/>
              <a:t>num</a:t>
            </a:r>
            <a:r>
              <a:rPr lang="en-US" altLang="zh-CN" dirty="0"/>
              <a:t>&lt;N )</a:t>
            </a:r>
            <a:endParaRPr lang="zh-CN" altLang="zh-CN" dirty="0"/>
          </a:p>
          <a:p>
            <a:pPr marL="0" indent="0">
              <a:buNone/>
            </a:pPr>
            <a:r>
              <a:rPr lang="en-US" altLang="zh-CN" dirty="0"/>
              <a:t>{ </a:t>
            </a:r>
            <a:endParaRPr lang="zh-CN" altLang="zh-CN" dirty="0"/>
          </a:p>
          <a:p>
            <a:pPr marL="0" indent="0">
              <a:buNone/>
            </a:pPr>
            <a:r>
              <a:rPr lang="en-US" altLang="zh-CN" dirty="0"/>
              <a:t>   </a:t>
            </a:r>
            <a:r>
              <a:rPr lang="en-US" altLang="zh-CN" dirty="0" err="1"/>
              <a:t>sumW</a:t>
            </a:r>
            <a:r>
              <a:rPr lang="en-US" altLang="zh-CN" dirty="0"/>
              <a:t>=</a:t>
            </a:r>
            <a:r>
              <a:rPr lang="en-US" altLang="zh-CN" dirty="0" err="1"/>
              <a:t>sumW+weight</a:t>
            </a:r>
            <a:r>
              <a:rPr lang="en-US" altLang="zh-CN" dirty="0"/>
              <a:t>[</a:t>
            </a:r>
            <a:r>
              <a:rPr lang="en-US" altLang="zh-CN" dirty="0" err="1"/>
              <a:t>num</a:t>
            </a:r>
            <a:r>
              <a:rPr lang="en-US" altLang="zh-CN" dirty="0"/>
              <a:t>];</a:t>
            </a:r>
            <a:endParaRPr lang="zh-CN" altLang="zh-CN" dirty="0"/>
          </a:p>
          <a:p>
            <a:pPr marL="0" indent="0">
              <a:buNone/>
            </a:pPr>
            <a:r>
              <a:rPr lang="en-US" altLang="zh-CN" dirty="0"/>
              <a:t>   </a:t>
            </a:r>
            <a:r>
              <a:rPr lang="en-US" altLang="zh-CN" dirty="0" err="1"/>
              <a:t>sumP</a:t>
            </a:r>
            <a:r>
              <a:rPr lang="en-US" altLang="zh-CN" dirty="0"/>
              <a:t>=</a:t>
            </a:r>
            <a:r>
              <a:rPr lang="en-US" altLang="zh-CN" dirty="0" err="1"/>
              <a:t>sumP+price</a:t>
            </a:r>
            <a:r>
              <a:rPr lang="en-US" altLang="zh-CN" dirty="0"/>
              <a:t>[</a:t>
            </a:r>
            <a:r>
              <a:rPr lang="en-US" altLang="zh-CN" dirty="0" err="1"/>
              <a:t>num</a:t>
            </a:r>
            <a:r>
              <a:rPr lang="en-US" altLang="zh-CN" dirty="0"/>
              <a:t>];</a:t>
            </a:r>
            <a:endParaRPr lang="zh-CN" altLang="zh-CN" dirty="0"/>
          </a:p>
          <a:p>
            <a:pPr marL="0" indent="0">
              <a:buNone/>
            </a:pPr>
            <a:r>
              <a:rPr lang="en-US" altLang="zh-CN" dirty="0"/>
              <a:t>   </a:t>
            </a:r>
            <a:r>
              <a:rPr lang="en-US" altLang="zh-CN" dirty="0" err="1"/>
              <a:t>num</a:t>
            </a:r>
            <a:r>
              <a:rPr lang="en-US" altLang="zh-CN" dirty="0"/>
              <a:t>++;</a:t>
            </a:r>
            <a:endParaRPr lang="zh-CN" altLang="zh-CN" dirty="0"/>
          </a:p>
          <a:p>
            <a:pPr marL="0" indent="0">
              <a:buNone/>
            </a:pPr>
            <a:r>
              <a:rPr lang="en-US" altLang="zh-CN" dirty="0"/>
              <a:t>}</a:t>
            </a:r>
            <a:endParaRPr lang="zh-CN" altLang="zh-CN" dirty="0"/>
          </a:p>
          <a:p>
            <a:pPr marL="0" indent="0">
              <a:buNone/>
            </a:pP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
        <p:nvSpPr>
          <p:cNvPr id="5" name="标题 1"/>
          <p:cNvSpPr>
            <a:spLocks noGrp="1"/>
          </p:cNvSpPr>
          <p:nvPr>
            <p:ph type="title"/>
          </p:nvPr>
        </p:nvSpPr>
        <p:spPr>
          <a:xfrm>
            <a:off x="755576" y="188640"/>
            <a:ext cx="7010400" cy="685800"/>
          </a:xfrm>
        </p:spPr>
        <p:txBody>
          <a:bodyPr/>
          <a:lstStyle/>
          <a:p>
            <a:r>
              <a:rPr lang="zh-CN" altLang="zh-CN" sz="3600" b="1" dirty="0">
                <a:solidFill>
                  <a:srgbClr val="FF0000"/>
                </a:solidFill>
              </a:rPr>
              <a:t>贪心算法</a:t>
            </a:r>
            <a:r>
              <a:rPr lang="en-US" altLang="zh-CN" sz="3600" b="1" dirty="0">
                <a:solidFill>
                  <a:srgbClr val="FF0000"/>
                </a:solidFill>
              </a:rPr>
              <a:t>---</a:t>
            </a:r>
            <a:r>
              <a:rPr lang="zh-CN" altLang="zh-CN" sz="3600" b="1" dirty="0">
                <a:solidFill>
                  <a:srgbClr val="FF0000"/>
                </a:solidFill>
              </a:rPr>
              <a:t>装船问题</a:t>
            </a:r>
            <a:endParaRPr lang="zh-CN" altLang="en-US" sz="3600" dirty="0"/>
          </a:p>
        </p:txBody>
      </p:sp>
    </p:spTree>
    <p:extLst>
      <p:ext uri="{BB962C8B-B14F-4D97-AF65-F5344CB8AC3E}">
        <p14:creationId xmlns:p14="http://schemas.microsoft.com/office/powerpoint/2010/main" val="213121410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dt" sz="quarter" idx="2"/>
          </p:nvPr>
        </p:nvSpPr>
        <p:spPr/>
        <p:txBody>
          <a:bodyPr/>
          <a:lstStyle/>
          <a:p>
            <a:r>
              <a:rPr lang="zh-CN" altLang="en-US" dirty="0" smtClean="0"/>
              <a:t>网络与计算中心</a:t>
            </a:r>
            <a:endParaRPr lang="en-US" altLang="zh-CN" dirty="0" smtClean="0"/>
          </a:p>
        </p:txBody>
      </p:sp>
      <p:sp>
        <p:nvSpPr>
          <p:cNvPr id="16391" name="WordArt 7"/>
          <p:cNvSpPr>
            <a:spLocks noChangeArrowheads="1" noChangeShapeType="1" noTextEdit="1"/>
          </p:cNvSpPr>
          <p:nvPr/>
        </p:nvSpPr>
        <p:spPr bwMode="gray">
          <a:xfrm>
            <a:off x="1981200" y="2895600"/>
            <a:ext cx="5181600" cy="949325"/>
          </a:xfrm>
          <a:prstGeom prst="rect">
            <a:avLst/>
          </a:prstGeom>
        </p:spPr>
        <p:txBody>
          <a:bodyPr wrap="none" fromWordArt="1">
            <a:prstTxWarp prst="textPlain">
              <a:avLst>
                <a:gd name="adj" fmla="val 50000"/>
              </a:avLst>
            </a:prstTxWarp>
          </a:bodyPr>
          <a:lstStyle/>
          <a:p>
            <a:pPr algn="ctr"/>
            <a:r>
              <a:rPr lang="en-US" altLang="zh-CN" sz="3600" b="1" kern="10">
                <a:ln w="9525">
                  <a:solidFill>
                    <a:srgbClr val="FFFFFF"/>
                  </a:solidFill>
                  <a:round/>
                  <a:headEnd/>
                  <a:tailEnd/>
                </a:ln>
                <a:solidFill>
                  <a:schemeClr val="accent1"/>
                </a:solidFill>
                <a:effectLst>
                  <a:outerShdw sy="50000" rotWithShape="0">
                    <a:srgbClr val="B2B2B2">
                      <a:alpha val="50000"/>
                    </a:srgbClr>
                  </a:outerShdw>
                </a:effectLst>
                <a:latin typeface="Palatino Linotype"/>
              </a:rPr>
              <a:t>Thank You !</a:t>
            </a:r>
            <a:endParaRPr lang="zh-CN" altLang="en-US" sz="3600" b="1" kern="10">
              <a:ln w="9525">
                <a:solidFill>
                  <a:srgbClr val="FFFFFF"/>
                </a:solidFill>
                <a:round/>
                <a:headEnd/>
                <a:tailEnd/>
              </a:ln>
              <a:solidFill>
                <a:schemeClr val="accent1"/>
              </a:solidFill>
              <a:effectLst>
                <a:outerShdw sy="50000" rotWithShape="0">
                  <a:srgbClr val="B2B2B2">
                    <a:alpha val="50000"/>
                  </a:srgbClr>
                </a:outerShdw>
              </a:effectLst>
              <a:latin typeface="Palatino Linotype"/>
            </a:endParaRPr>
          </a:p>
        </p:txBody>
      </p:sp>
      <p:sp>
        <p:nvSpPr>
          <p:cNvPr id="16392" name="Rectangle 8"/>
          <p:cNvSpPr>
            <a:spLocks noGrp="1" noChangeArrowheads="1"/>
          </p:cNvSpPr>
          <p:nvPr>
            <p:ph type="subTitle" idx="1"/>
          </p:nvPr>
        </p:nvSpPr>
        <p:spPr>
          <a:xfrm>
            <a:off x="1371600" y="4038600"/>
            <a:ext cx="6400800" cy="533400"/>
          </a:xfrm>
        </p:spPr>
        <p:txBody>
          <a:bodyPr/>
          <a:lstStyle/>
          <a:p>
            <a:endParaRPr lang="en-US" altLang="zh-CN" dirty="0">
              <a:ea typeface="宋体"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418767"/>
            <a:ext cx="7637041" cy="685800"/>
          </a:xfrm>
        </p:spPr>
        <p:txBody>
          <a:bodyPr/>
          <a:lstStyle/>
          <a:p>
            <a:r>
              <a:rPr lang="en-US" altLang="zh-CN" b="1" dirty="0">
                <a:solidFill>
                  <a:srgbClr val="000000"/>
                </a:solidFill>
                <a:latin typeface="微软雅黑" panose="020B0503020204020204" pitchFamily="34" charset="-122"/>
                <a:ea typeface="微软雅黑" panose="020B0503020204020204" pitchFamily="34" charset="-122"/>
              </a:rPr>
              <a:t>3. </a:t>
            </a:r>
            <a:r>
              <a:rPr lang="zh-CN" altLang="en-US" b="1" dirty="0">
                <a:solidFill>
                  <a:srgbClr val="000000"/>
                </a:solidFill>
                <a:latin typeface="微软雅黑" panose="020B0503020204020204" pitchFamily="34" charset="-122"/>
                <a:ea typeface="微软雅黑" panose="020B0503020204020204" pitchFamily="34" charset="-122"/>
              </a:rPr>
              <a:t>主   要  内   容</a:t>
            </a:r>
            <a:r>
              <a:rPr lang="en-US" altLang="zh-CN" b="1" dirty="0">
                <a:solidFill>
                  <a:srgbClr val="000000"/>
                </a:solidFill>
                <a:latin typeface="微软雅黑" panose="020B0503020204020204" pitchFamily="34" charset="-122"/>
                <a:ea typeface="微软雅黑" panose="020B0503020204020204" pitchFamily="34" charset="-122"/>
              </a:rPr>
              <a:t>-----</a:t>
            </a:r>
            <a:r>
              <a:rPr lang="zh-CN" altLang="zh-CN" b="1" dirty="0">
                <a:solidFill>
                  <a:srgbClr val="FF0000"/>
                </a:solidFill>
              </a:rPr>
              <a:t>一维数组</a:t>
            </a:r>
            <a:r>
              <a:rPr lang="zh-CN" altLang="zh-CN" b="1" dirty="0" smtClean="0">
                <a:solidFill>
                  <a:srgbClr val="FF0000"/>
                </a:solidFill>
              </a:rPr>
              <a:t>的</a:t>
            </a:r>
            <a:r>
              <a:rPr lang="zh-CN" altLang="en-US" b="1" dirty="0" smtClean="0">
                <a:solidFill>
                  <a:srgbClr val="FF0000"/>
                </a:solidFill>
              </a:rPr>
              <a:t>使用</a:t>
            </a:r>
            <a:endParaRPr lang="zh-CN" altLang="en-US" dirty="0"/>
          </a:p>
        </p:txBody>
      </p:sp>
      <p:sp>
        <p:nvSpPr>
          <p:cNvPr id="3" name="内容占位符 2"/>
          <p:cNvSpPr>
            <a:spLocks noGrp="1"/>
          </p:cNvSpPr>
          <p:nvPr>
            <p:ph idx="1"/>
          </p:nvPr>
        </p:nvSpPr>
        <p:spPr>
          <a:xfrm>
            <a:off x="395536" y="1268760"/>
            <a:ext cx="8363272" cy="4929336"/>
          </a:xfrm>
        </p:spPr>
        <p:txBody>
          <a:bodyPr/>
          <a:lstStyle/>
          <a:p>
            <a:r>
              <a:rPr lang="zh-CN" altLang="en-US" dirty="0" smtClean="0"/>
              <a:t>定义一个一维数组后，数组是包含多个元素的结构变量，</a:t>
            </a:r>
            <a:r>
              <a:rPr lang="zh-CN" altLang="en-US" b="1" dirty="0" smtClean="0">
                <a:solidFill>
                  <a:srgbClr val="FF0000"/>
                </a:solidFill>
              </a:rPr>
              <a:t>不能整体访问，只能访问数组元素。</a:t>
            </a:r>
            <a:endParaRPr lang="en-US" altLang="zh-CN" b="1" dirty="0" smtClean="0">
              <a:solidFill>
                <a:srgbClr val="FF0000"/>
              </a:solidFill>
            </a:endParaRPr>
          </a:p>
          <a:p>
            <a:r>
              <a:rPr lang="zh-CN" altLang="zh-CN" dirty="0"/>
              <a:t>数组元素在存储单元中是按下标的顺序连续存放，任何一个元素都可以当作是一个同类型的变量单独访问</a:t>
            </a:r>
            <a:r>
              <a:rPr lang="zh-CN" altLang="zh-CN" dirty="0" smtClean="0"/>
              <a:t>。</a:t>
            </a:r>
            <a:endParaRPr lang="en-US" altLang="zh-CN" dirty="0" smtClean="0"/>
          </a:p>
          <a:p>
            <a:r>
              <a:rPr lang="zh-CN" altLang="en-US" dirty="0" smtClean="0"/>
              <a:t>访问格式为  </a:t>
            </a:r>
            <a:r>
              <a:rPr lang="zh-CN" altLang="en-US" b="1" dirty="0" smtClean="0">
                <a:solidFill>
                  <a:srgbClr val="FF0000"/>
                </a:solidFill>
              </a:rPr>
              <a:t>： 数组名</a:t>
            </a:r>
            <a:r>
              <a:rPr lang="en-US" altLang="zh-CN" b="1" dirty="0" smtClean="0">
                <a:solidFill>
                  <a:srgbClr val="FF0000"/>
                </a:solidFill>
              </a:rPr>
              <a:t>[</a:t>
            </a:r>
            <a:r>
              <a:rPr lang="zh-CN" altLang="en-US" b="1" dirty="0" smtClean="0">
                <a:solidFill>
                  <a:srgbClr val="FF0000"/>
                </a:solidFill>
              </a:rPr>
              <a:t>下标表达式</a:t>
            </a:r>
            <a:r>
              <a:rPr lang="en-US" altLang="zh-CN" b="1" dirty="0" smtClean="0">
                <a:solidFill>
                  <a:srgbClr val="FF0000"/>
                </a:solidFill>
              </a:rPr>
              <a:t>]</a:t>
            </a:r>
          </a:p>
          <a:p>
            <a:pPr marL="0" indent="0">
              <a:buNone/>
            </a:pPr>
            <a:r>
              <a:rPr lang="zh-CN" altLang="en-US" dirty="0" smtClean="0"/>
              <a:t>     例如</a:t>
            </a:r>
            <a:r>
              <a:rPr lang="en-US" altLang="zh-CN" dirty="0" smtClean="0"/>
              <a:t>double score[10]; </a:t>
            </a:r>
          </a:p>
          <a:p>
            <a:pPr marL="0" indent="0">
              <a:buNone/>
            </a:pPr>
            <a:r>
              <a:rPr lang="zh-CN" altLang="en-US" dirty="0" smtClean="0"/>
              <a:t>    其各元素表示为： </a:t>
            </a:r>
            <a:r>
              <a:rPr lang="en-US" altLang="zh-CN" dirty="0" smtClean="0"/>
              <a:t>score[1],score[2]……</a:t>
            </a:r>
            <a:r>
              <a:rPr lang="en-US" altLang="zh-CN" dirty="0" err="1" smtClean="0"/>
              <a:t>sccore</a:t>
            </a:r>
            <a:r>
              <a:rPr lang="en-US" altLang="zh-CN" dirty="0" smtClean="0"/>
              <a:t>[9]</a:t>
            </a:r>
          </a:p>
          <a:p>
            <a:pPr marL="0" indent="0">
              <a:buNone/>
            </a:pPr>
            <a:r>
              <a:rPr lang="en-US" altLang="zh-CN" b="1" dirty="0">
                <a:solidFill>
                  <a:srgbClr val="FF0000"/>
                </a:solidFill>
              </a:rPr>
              <a:t> </a:t>
            </a:r>
            <a:r>
              <a:rPr lang="en-US" altLang="zh-CN" b="1" dirty="0" smtClean="0">
                <a:solidFill>
                  <a:srgbClr val="FF0000"/>
                </a:solidFill>
              </a:rPr>
              <a:t>     </a:t>
            </a:r>
            <a:r>
              <a:rPr lang="zh-CN" altLang="en-US" b="1" dirty="0" smtClean="0">
                <a:solidFill>
                  <a:srgbClr val="FF0000"/>
                </a:solidFill>
              </a:rPr>
              <a:t>通式为：</a:t>
            </a:r>
            <a:r>
              <a:rPr lang="en-US" altLang="zh-CN" b="1" dirty="0" smtClean="0">
                <a:solidFill>
                  <a:srgbClr val="FF0000"/>
                </a:solidFill>
              </a:rPr>
              <a:t>score[i] </a:t>
            </a:r>
          </a:p>
          <a:p>
            <a:pPr marL="0" indent="0">
              <a:buNone/>
            </a:pPr>
            <a:r>
              <a:rPr lang="zh-CN" altLang="en-US" b="1" dirty="0" smtClean="0">
                <a:solidFill>
                  <a:schemeClr val="tx2">
                    <a:lumMod val="60000"/>
                    <a:lumOff val="40000"/>
                  </a:schemeClr>
                </a:solidFill>
              </a:rPr>
              <a:t>注意与定义数组的格式</a:t>
            </a:r>
            <a:r>
              <a:rPr lang="zh-CN" altLang="en-US" b="1" dirty="0">
                <a:solidFill>
                  <a:srgbClr val="FF0000"/>
                </a:solidFill>
              </a:rPr>
              <a:t>数组名</a:t>
            </a:r>
            <a:r>
              <a:rPr lang="en-US" altLang="zh-CN" b="1" dirty="0" smtClean="0">
                <a:solidFill>
                  <a:srgbClr val="FF0000"/>
                </a:solidFill>
              </a:rPr>
              <a:t>[</a:t>
            </a:r>
            <a:r>
              <a:rPr lang="zh-CN" altLang="en-US" b="1" dirty="0" smtClean="0">
                <a:solidFill>
                  <a:srgbClr val="FF0000"/>
                </a:solidFill>
              </a:rPr>
              <a:t> 常量表达式</a:t>
            </a:r>
            <a:r>
              <a:rPr lang="en-US" altLang="zh-CN" b="1" dirty="0" smtClean="0">
                <a:solidFill>
                  <a:srgbClr val="FF0000"/>
                </a:solidFill>
              </a:rPr>
              <a:t>]</a:t>
            </a:r>
            <a:r>
              <a:rPr lang="zh-CN" altLang="en-US" b="1" dirty="0" smtClean="0">
                <a:solidFill>
                  <a:schemeClr val="tx2">
                    <a:lumMod val="60000"/>
                    <a:lumOff val="40000"/>
                  </a:schemeClr>
                </a:solidFill>
              </a:rPr>
              <a:t>的区别</a:t>
            </a:r>
            <a:endParaRPr lang="en-US" altLang="zh-CN" b="1" dirty="0">
              <a:solidFill>
                <a:schemeClr val="tx2">
                  <a:lumMod val="60000"/>
                  <a:lumOff val="40000"/>
                </a:schemeClr>
              </a:solidFill>
            </a:endParaRPr>
          </a:p>
          <a:p>
            <a:pPr marL="0" indent="0">
              <a:buNone/>
            </a:pPr>
            <a:endParaRPr lang="zh-CN" altLang="en-US" dirty="0"/>
          </a:p>
        </p:txBody>
      </p:sp>
      <p:sp>
        <p:nvSpPr>
          <p:cNvPr id="4" name="日期占位符 3"/>
          <p:cNvSpPr>
            <a:spLocks noGrp="1"/>
          </p:cNvSpPr>
          <p:nvPr>
            <p:ph type="dt" sz="half" idx="10"/>
          </p:nvPr>
        </p:nvSpPr>
        <p:spPr/>
        <p:txBody>
          <a:bodyPr/>
          <a:lstStyle/>
          <a:p>
            <a:r>
              <a:rPr lang="zh-CN" altLang="en-US" smtClean="0"/>
              <a:t>网络与计算中心</a:t>
            </a:r>
            <a:endParaRPr lang="en-US" altLang="zh-CN" dirty="0"/>
          </a:p>
        </p:txBody>
      </p:sp>
    </p:spTree>
    <p:extLst>
      <p:ext uri="{BB962C8B-B14F-4D97-AF65-F5344CB8AC3E}">
        <p14:creationId xmlns:p14="http://schemas.microsoft.com/office/powerpoint/2010/main" val="156312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058">
  <a:themeElements>
    <a:clrScheme name="Maple 2">
      <a:dk1>
        <a:srgbClr val="000000"/>
      </a:dk1>
      <a:lt1>
        <a:srgbClr val="FFFFFF"/>
      </a:lt1>
      <a:dk2>
        <a:srgbClr val="000066"/>
      </a:dk2>
      <a:lt2>
        <a:srgbClr val="808080"/>
      </a:lt2>
      <a:accent1>
        <a:srgbClr val="194293"/>
      </a:accent1>
      <a:accent2>
        <a:srgbClr val="9999CC"/>
      </a:accent2>
      <a:accent3>
        <a:srgbClr val="FFFFFF"/>
      </a:accent3>
      <a:accent4>
        <a:srgbClr val="000000"/>
      </a:accent4>
      <a:accent5>
        <a:srgbClr val="ABB0C8"/>
      </a:accent5>
      <a:accent6>
        <a:srgbClr val="8A8AB9"/>
      </a:accent6>
      <a:hlink>
        <a:srgbClr val="CCCCE6"/>
      </a:hlink>
      <a:folHlink>
        <a:srgbClr val="B2B2B2"/>
      </a:folHlink>
    </a:clrScheme>
    <a:fontScheme name="Maple">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aple 1">
        <a:dk1>
          <a:srgbClr val="000000"/>
        </a:dk1>
        <a:lt1>
          <a:srgbClr val="F2F3C7"/>
        </a:lt1>
        <a:dk2>
          <a:srgbClr val="333300"/>
        </a:dk2>
        <a:lt2>
          <a:srgbClr val="808080"/>
        </a:lt2>
        <a:accent1>
          <a:srgbClr val="747660"/>
        </a:accent1>
        <a:accent2>
          <a:srgbClr val="A99B69"/>
        </a:accent2>
        <a:accent3>
          <a:srgbClr val="F7F8E0"/>
        </a:accent3>
        <a:accent4>
          <a:srgbClr val="000000"/>
        </a:accent4>
        <a:accent5>
          <a:srgbClr val="BCBDB6"/>
        </a:accent5>
        <a:accent6>
          <a:srgbClr val="998C5E"/>
        </a:accent6>
        <a:hlink>
          <a:srgbClr val="959167"/>
        </a:hlink>
        <a:folHlink>
          <a:srgbClr val="B2B2B2"/>
        </a:folHlink>
      </a:clrScheme>
      <a:clrMap bg1="lt1" tx1="dk1" bg2="lt2" tx2="dk2" accent1="accent1" accent2="accent2" accent3="accent3" accent4="accent4" accent5="accent5" accent6="accent6" hlink="hlink" folHlink="folHlink"/>
    </a:extraClrScheme>
    <a:extraClrScheme>
      <a:clrScheme name="Maple 2">
        <a:dk1>
          <a:srgbClr val="000000"/>
        </a:dk1>
        <a:lt1>
          <a:srgbClr val="FFFFFF"/>
        </a:lt1>
        <a:dk2>
          <a:srgbClr val="000066"/>
        </a:dk2>
        <a:lt2>
          <a:srgbClr val="808080"/>
        </a:lt2>
        <a:accent1>
          <a:srgbClr val="194293"/>
        </a:accent1>
        <a:accent2>
          <a:srgbClr val="9999CC"/>
        </a:accent2>
        <a:accent3>
          <a:srgbClr val="FFFFFF"/>
        </a:accent3>
        <a:accent4>
          <a:srgbClr val="000000"/>
        </a:accent4>
        <a:accent5>
          <a:srgbClr val="ABB0C8"/>
        </a:accent5>
        <a:accent6>
          <a:srgbClr val="8A8AB9"/>
        </a:accent6>
        <a:hlink>
          <a:srgbClr val="CCCCE6"/>
        </a:hlink>
        <a:folHlink>
          <a:srgbClr val="B2B2B2"/>
        </a:folHlink>
      </a:clrScheme>
      <a:clrMap bg1="lt1" tx1="dk1" bg2="lt2" tx2="dk2" accent1="accent1" accent2="accent2" accent3="accent3" accent4="accent4" accent5="accent5" accent6="accent6" hlink="hlink" folHlink="folHlink"/>
    </a:extraClrScheme>
    <a:extraClrScheme>
      <a:clrScheme name="Maple 3">
        <a:dk1>
          <a:srgbClr val="000000"/>
        </a:dk1>
        <a:lt1>
          <a:srgbClr val="FFFFFF"/>
        </a:lt1>
        <a:dk2>
          <a:srgbClr val="4C0026"/>
        </a:dk2>
        <a:lt2>
          <a:srgbClr val="808080"/>
        </a:lt2>
        <a:accent1>
          <a:srgbClr val="7C1C45"/>
        </a:accent1>
        <a:accent2>
          <a:srgbClr val="C15D75"/>
        </a:accent2>
        <a:accent3>
          <a:srgbClr val="FFFFFF"/>
        </a:accent3>
        <a:accent4>
          <a:srgbClr val="000000"/>
        </a:accent4>
        <a:accent5>
          <a:srgbClr val="BFABB0"/>
        </a:accent5>
        <a:accent6>
          <a:srgbClr val="AF5369"/>
        </a:accent6>
        <a:hlink>
          <a:srgbClr val="C29D28"/>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058</Template>
  <TotalTime>903</TotalTime>
  <Words>6573</Words>
  <Application>Microsoft Office PowerPoint</Application>
  <PresentationFormat>全屏显示(4:3)</PresentationFormat>
  <Paragraphs>1084</Paragraphs>
  <Slides>85</Slides>
  <Notes>4</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85</vt:i4>
      </vt:variant>
    </vt:vector>
  </HeadingPairs>
  <TitlesOfParts>
    <vt:vector size="103" baseType="lpstr">
      <vt:lpstr>PMingLiU</vt:lpstr>
      <vt:lpstr>黑体</vt:lpstr>
      <vt:lpstr>华文行楷</vt:lpstr>
      <vt:lpstr>华文隶书</vt:lpstr>
      <vt:lpstr>华文新魏</vt:lpstr>
      <vt:lpstr>楷体_GB2312</vt:lpstr>
      <vt:lpstr>隶书</vt:lpstr>
      <vt:lpstr>宋体</vt:lpstr>
      <vt:lpstr>微软雅黑</vt:lpstr>
      <vt:lpstr>幼圆</vt:lpstr>
      <vt:lpstr>Arial</vt:lpstr>
      <vt:lpstr>Arial Black</vt:lpstr>
      <vt:lpstr>Calibri</vt:lpstr>
      <vt:lpstr>Palatino Linotype</vt:lpstr>
      <vt:lpstr>Tahoma</vt:lpstr>
      <vt:lpstr>Times New Roman</vt:lpstr>
      <vt:lpstr>Wingdings</vt:lpstr>
      <vt:lpstr>058</vt:lpstr>
      <vt:lpstr>第5章 数组与指针</vt:lpstr>
      <vt:lpstr>第1章  计算机基础知识 </vt:lpstr>
      <vt:lpstr>1.本  章  概  述</vt:lpstr>
      <vt:lpstr>2. 学  习  目  标</vt:lpstr>
      <vt:lpstr>3. 主   要  内   容-----一维数组</vt:lpstr>
      <vt:lpstr>3. 主   要  内   容-----一维数组的定义</vt:lpstr>
      <vt:lpstr>3. 主   要  内   容-----一维数组的定义</vt:lpstr>
      <vt:lpstr>3. 主   要  内   容-----一维数组的初始化</vt:lpstr>
      <vt:lpstr>3. 主   要  内   容-----一维数组的使用</vt:lpstr>
      <vt:lpstr>利用一维数组解决评委打分问题</vt:lpstr>
      <vt:lpstr>解决10个数找最大值最小值问题</vt:lpstr>
      <vt:lpstr>找最大最小值关键代码</vt:lpstr>
      <vt:lpstr>评委打分问题完整程序</vt:lpstr>
      <vt:lpstr>PowerPoint 演示文稿</vt:lpstr>
      <vt:lpstr>一维数组应用举例</vt:lpstr>
      <vt:lpstr>判断回文数关键代码</vt:lpstr>
      <vt:lpstr>3. 主   要  内   容-----字符数组与字符串</vt:lpstr>
      <vt:lpstr>3. 主   要  内   容-----字符数组与字符串</vt:lpstr>
      <vt:lpstr>3. 主   要  内   容-----字符数组与字符串</vt:lpstr>
      <vt:lpstr>字符串的输入</vt:lpstr>
      <vt:lpstr>字符数组举例</vt:lpstr>
      <vt:lpstr>统计单词数程序的关键代码</vt:lpstr>
      <vt:lpstr>字符数组举例</vt:lpstr>
      <vt:lpstr>3. 主   要  内   容-----二维数组</vt:lpstr>
      <vt:lpstr>3. 主   要  内   容-----二维数组</vt:lpstr>
      <vt:lpstr>3. 主   要  内   容-----二维数组</vt:lpstr>
      <vt:lpstr>C++中高维数组在内存中存放。</vt:lpstr>
      <vt:lpstr>二维数组的初始化</vt:lpstr>
      <vt:lpstr>二维数组的访问</vt:lpstr>
      <vt:lpstr>二维数组的访问</vt:lpstr>
      <vt:lpstr>二维数组的访问</vt:lpstr>
      <vt:lpstr>二维数组应用举例</vt:lpstr>
      <vt:lpstr>二维数组应用举例</vt:lpstr>
      <vt:lpstr> 指针与数组 </vt:lpstr>
      <vt:lpstr>指针的定义</vt:lpstr>
      <vt:lpstr>指针类型变量的赋值与初始化</vt:lpstr>
      <vt:lpstr>指针类型变量的赋值与初始化</vt:lpstr>
      <vt:lpstr>指针变量与间址访问</vt:lpstr>
      <vt:lpstr>指针变量与间址访问</vt:lpstr>
      <vt:lpstr>指针变量与间址访问</vt:lpstr>
      <vt:lpstr>指针变量与间址访问</vt:lpstr>
      <vt:lpstr>指针变量与间址访问</vt:lpstr>
      <vt:lpstr>指针变量与间址访问</vt:lpstr>
      <vt:lpstr>指针变量与间址访问</vt:lpstr>
      <vt:lpstr>指针变量与间址访问</vt:lpstr>
      <vt:lpstr>指针变量与间址访问</vt:lpstr>
      <vt:lpstr>指针变量与间址访问</vt:lpstr>
      <vt:lpstr>指针变量与间址访问</vt:lpstr>
      <vt:lpstr>指针变量与间址访问</vt:lpstr>
      <vt:lpstr>指针变量与间址访问</vt:lpstr>
      <vt:lpstr>指针变量与间址访问</vt:lpstr>
      <vt:lpstr>指针变量与间址访问</vt:lpstr>
      <vt:lpstr>指针变量与间址访问</vt:lpstr>
      <vt:lpstr>指针变量与间址访问</vt:lpstr>
      <vt:lpstr>指针变量的算术运算</vt:lpstr>
      <vt:lpstr>指针变量的关系运算</vt:lpstr>
      <vt:lpstr>指针与数组的关系</vt:lpstr>
      <vt:lpstr>指针与数组的关系</vt:lpstr>
      <vt:lpstr>指针与数组的关系</vt:lpstr>
      <vt:lpstr>5.5 动态内存分配</vt:lpstr>
      <vt:lpstr>自由存储内存的分配和释放</vt:lpstr>
      <vt:lpstr>自由存储内存的分配和释放</vt:lpstr>
      <vt:lpstr>自由存储区内存的分配与释放</vt:lpstr>
      <vt:lpstr>自由存储内存的分配和释放</vt:lpstr>
      <vt:lpstr>自由存储内存的分配和释放</vt:lpstr>
      <vt:lpstr>动态数组</vt:lpstr>
      <vt:lpstr>动态数组</vt:lpstr>
      <vt:lpstr>动态数组举例</vt:lpstr>
      <vt:lpstr>动态数组举例</vt:lpstr>
      <vt:lpstr>动态数组举例</vt:lpstr>
      <vt:lpstr>动态数组举例</vt:lpstr>
      <vt:lpstr>动态数组举例</vt:lpstr>
      <vt:lpstr>动态数组举例</vt:lpstr>
      <vt:lpstr>5.6 数组的应用举例</vt:lpstr>
      <vt:lpstr>5.6 数组的应用举例</vt:lpstr>
      <vt:lpstr>PowerPoint 演示文稿</vt:lpstr>
      <vt:lpstr>折半查找</vt:lpstr>
      <vt:lpstr>PowerPoint 演示文稿</vt:lpstr>
      <vt:lpstr>排序算法</vt:lpstr>
      <vt:lpstr>选择排序</vt:lpstr>
      <vt:lpstr>贪心算法---装船问题</vt:lpstr>
      <vt:lpstr>贪心算法---装船问题</vt:lpstr>
      <vt:lpstr>贪心算法---装船问题</vt:lpstr>
      <vt:lpstr>贪心算法---装船问题</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SkyUN.Org</dc:creator>
  <cp:lastModifiedBy>USER-</cp:lastModifiedBy>
  <cp:revision>78</cp:revision>
  <dcterms:created xsi:type="dcterms:W3CDTF">2014-09-11T09:01:47Z</dcterms:created>
  <dcterms:modified xsi:type="dcterms:W3CDTF">2016-11-10T02:40:23Z</dcterms:modified>
</cp:coreProperties>
</file>