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00"/>
  </p:notesMasterIdLst>
  <p:sldIdLst>
    <p:sldId id="256" r:id="rId2"/>
    <p:sldId id="259" r:id="rId3"/>
    <p:sldId id="267" r:id="rId4"/>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94" r:id="rId20"/>
    <p:sldId id="295" r:id="rId21"/>
    <p:sldId id="284" r:id="rId22"/>
    <p:sldId id="293" r:id="rId23"/>
    <p:sldId id="285" r:id="rId24"/>
    <p:sldId id="289" r:id="rId25"/>
    <p:sldId id="290" r:id="rId26"/>
    <p:sldId id="291" r:id="rId27"/>
    <p:sldId id="296" r:id="rId28"/>
    <p:sldId id="297" r:id="rId29"/>
    <p:sldId id="298" r:id="rId30"/>
    <p:sldId id="301" r:id="rId31"/>
    <p:sldId id="292" r:id="rId32"/>
    <p:sldId id="299" r:id="rId33"/>
    <p:sldId id="300" r:id="rId34"/>
    <p:sldId id="302" r:id="rId35"/>
    <p:sldId id="303" r:id="rId36"/>
    <p:sldId id="304" r:id="rId37"/>
    <p:sldId id="305" r:id="rId38"/>
    <p:sldId id="306" r:id="rId39"/>
    <p:sldId id="307" r:id="rId40"/>
    <p:sldId id="308" r:id="rId41"/>
    <p:sldId id="309" r:id="rId42"/>
    <p:sldId id="310" r:id="rId43"/>
    <p:sldId id="311" r:id="rId44"/>
    <p:sldId id="313" r:id="rId45"/>
    <p:sldId id="312"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8" r:id="rId60"/>
    <p:sldId id="331" r:id="rId61"/>
    <p:sldId id="332" r:id="rId62"/>
    <p:sldId id="333" r:id="rId63"/>
    <p:sldId id="334" r:id="rId64"/>
    <p:sldId id="329" r:id="rId65"/>
    <p:sldId id="335" r:id="rId66"/>
    <p:sldId id="336" r:id="rId67"/>
    <p:sldId id="337" r:id="rId68"/>
    <p:sldId id="338" r:id="rId69"/>
    <p:sldId id="339" r:id="rId70"/>
    <p:sldId id="340" r:id="rId71"/>
    <p:sldId id="341" r:id="rId72"/>
    <p:sldId id="342" r:id="rId73"/>
    <p:sldId id="343" r:id="rId74"/>
    <p:sldId id="344" r:id="rId75"/>
    <p:sldId id="345" r:id="rId76"/>
    <p:sldId id="330" r:id="rId77"/>
    <p:sldId id="327" r:id="rId78"/>
    <p:sldId id="347" r:id="rId79"/>
    <p:sldId id="348" r:id="rId80"/>
    <p:sldId id="349" r:id="rId81"/>
    <p:sldId id="350" r:id="rId82"/>
    <p:sldId id="351" r:id="rId83"/>
    <p:sldId id="352" r:id="rId84"/>
    <p:sldId id="353" r:id="rId85"/>
    <p:sldId id="354" r:id="rId86"/>
    <p:sldId id="346" r:id="rId87"/>
    <p:sldId id="355" r:id="rId88"/>
    <p:sldId id="357" r:id="rId89"/>
    <p:sldId id="358" r:id="rId90"/>
    <p:sldId id="359" r:id="rId91"/>
    <p:sldId id="360" r:id="rId92"/>
    <p:sldId id="361" r:id="rId93"/>
    <p:sldId id="362" r:id="rId94"/>
    <p:sldId id="363" r:id="rId95"/>
    <p:sldId id="364" r:id="rId96"/>
    <p:sldId id="365" r:id="rId97"/>
    <p:sldId id="366" r:id="rId98"/>
    <p:sldId id="266" r:id="rId9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50" autoAdjust="0"/>
    <p:restoredTop sz="94660"/>
  </p:normalViewPr>
  <p:slideViewPr>
    <p:cSldViewPr>
      <p:cViewPr>
        <p:scale>
          <a:sx n="41" d="100"/>
          <a:sy n="41" d="100"/>
        </p:scale>
        <p:origin x="-82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5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17FD9-8601-4B9E-A687-2846351E2341}" type="datetimeFigureOut">
              <a:rPr lang="zh-CN" altLang="en-US" smtClean="0"/>
              <a:t>2014/11/28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05735-3898-455E-B7FA-2C1A882681EF}" type="slidenum">
              <a:rPr lang="zh-CN" altLang="en-US" smtClean="0"/>
              <a:t>‹#›</a:t>
            </a:fld>
            <a:endParaRPr lang="zh-CN" altLang="en-US"/>
          </a:p>
        </p:txBody>
      </p:sp>
    </p:spTree>
    <p:extLst>
      <p:ext uri="{BB962C8B-B14F-4D97-AF65-F5344CB8AC3E}">
        <p14:creationId xmlns:p14="http://schemas.microsoft.com/office/powerpoint/2010/main" val="368918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855663" y="744538"/>
            <a:ext cx="4964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0010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855663" y="744538"/>
            <a:ext cx="4964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6657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855663" y="744538"/>
            <a:ext cx="4964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33243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257300" y="2971800"/>
            <a:ext cx="6629400" cy="838200"/>
            <a:chOff x="792" y="1872"/>
            <a:chExt cx="4176" cy="528"/>
          </a:xfrm>
        </p:grpSpPr>
        <p:sp>
          <p:nvSpPr>
            <p:cNvPr id="22531"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4" name="Rectangle 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Rectangle 8"/>
          <p:cNvSpPr>
            <a:spLocks noGrp="1" noChangeArrowheads="1"/>
          </p:cNvSpPr>
          <p:nvPr>
            <p:ph type="ctrTitle" sz="quarter"/>
          </p:nvPr>
        </p:nvSpPr>
        <p:spPr>
          <a:xfrm>
            <a:off x="1447800" y="2667000"/>
            <a:ext cx="6172200" cy="1470025"/>
          </a:xfrm>
        </p:spPr>
        <p:txBody>
          <a:bodyPr/>
          <a:lstStyle>
            <a:lvl1pPr algn="ctr">
              <a:defRPr sz="3600"/>
            </a:lvl1pPr>
          </a:lstStyle>
          <a:p>
            <a:pPr lvl="0"/>
            <a:r>
              <a:rPr lang="zh-CN" altLang="en-US" noProof="0" smtClean="0"/>
              <a:t>单击此处编辑母版标题样式</a:t>
            </a:r>
            <a:endParaRPr lang="en-US" altLang="zh-CN" noProof="0" smtClean="0"/>
          </a:p>
        </p:txBody>
      </p:sp>
      <p:sp>
        <p:nvSpPr>
          <p:cNvPr id="22537" name="Rectangle 9"/>
          <p:cNvSpPr>
            <a:spLocks noGrp="1" noChangeArrowheads="1"/>
          </p:cNvSpPr>
          <p:nvPr>
            <p:ph type="subTitle" sz="quarter" idx="1"/>
          </p:nvPr>
        </p:nvSpPr>
        <p:spPr>
          <a:xfrm>
            <a:off x="1371600" y="4191000"/>
            <a:ext cx="6400800" cy="685800"/>
          </a:xfrm>
        </p:spPr>
        <p:txBody>
          <a:bodyPr/>
          <a:lstStyle>
            <a:lvl1pPr marL="0" indent="0" algn="ctr">
              <a:buFont typeface="Wingdings" pitchFamily="2" charset="2"/>
              <a:buNone/>
              <a:defRPr sz="2400" b="1"/>
            </a:lvl1pPr>
          </a:lstStyle>
          <a:p>
            <a:pPr lvl="0"/>
            <a:r>
              <a:rPr lang="zh-CN" altLang="en-US" noProof="0" smtClean="0"/>
              <a:t>单击此处编辑母版副标题样式</a:t>
            </a:r>
            <a:endParaRPr lang="en-US" altLang="zh-CN" noProof="0" smtClean="0"/>
          </a:p>
        </p:txBody>
      </p:sp>
      <p:sp>
        <p:nvSpPr>
          <p:cNvPr id="22538" name="Rectangle 10"/>
          <p:cNvSpPr>
            <a:spLocks noGrp="1" noChangeArrowheads="1"/>
          </p:cNvSpPr>
          <p:nvPr>
            <p:ph type="dt" sz="quarter" idx="2"/>
          </p:nvPr>
        </p:nvSpPr>
        <p:spPr>
          <a:xfrm>
            <a:off x="107950" y="6537325"/>
            <a:ext cx="2133600" cy="320675"/>
          </a:xfrm>
        </p:spPr>
        <p:txBody>
          <a:bodyPr/>
          <a:lstStyle>
            <a:lvl1pPr>
              <a:defRPr/>
            </a:lvl1pPr>
          </a:lstStyle>
          <a:p>
            <a:r>
              <a:rPr lang="zh-CN" altLang="en-US" dirty="0" smtClean="0"/>
              <a:t>网络与计算中心</a:t>
            </a:r>
            <a:endParaRPr lang="en-US" altLang="zh-CN" dirty="0"/>
          </a:p>
        </p:txBody>
      </p:sp>
      <p:sp>
        <p:nvSpPr>
          <p:cNvPr id="22539" name="Rectangle 11"/>
          <p:cNvSpPr>
            <a:spLocks noGrp="1" noChangeArrowheads="1"/>
          </p:cNvSpPr>
          <p:nvPr>
            <p:ph type="ftr" sz="quarter" idx="3"/>
          </p:nvPr>
        </p:nvSpPr>
        <p:spPr>
          <a:xfrm>
            <a:off x="3124200" y="6537325"/>
            <a:ext cx="2895600" cy="320675"/>
          </a:xfrm>
        </p:spPr>
        <p:txBody>
          <a:bodyPr/>
          <a:lstStyle>
            <a:lvl1pPr>
              <a:defRPr sz="1200" b="1"/>
            </a:lvl1pPr>
          </a:lstStyle>
          <a:p>
            <a:endParaRPr lang="en-US" altLang="zh-CN"/>
          </a:p>
        </p:txBody>
      </p:sp>
      <p:sp>
        <p:nvSpPr>
          <p:cNvPr id="22540" name="Rectangle 12"/>
          <p:cNvSpPr>
            <a:spLocks noGrp="1" noChangeArrowheads="1"/>
          </p:cNvSpPr>
          <p:nvPr>
            <p:ph type="sldNum" sz="quarter" idx="4"/>
          </p:nvPr>
        </p:nvSpPr>
        <p:spPr>
          <a:xfrm>
            <a:off x="6553200" y="6537325"/>
            <a:ext cx="2133600" cy="320675"/>
          </a:xfrm>
        </p:spPr>
        <p:txBody>
          <a:bodyPr/>
          <a:lstStyle>
            <a:lvl1pPr>
              <a:defRPr sz="1200" b="1"/>
            </a:lvl1pPr>
          </a:lstStyle>
          <a:p>
            <a:fld id="{4F5D6576-12EC-499C-A32A-3887B239077A}" type="slidenum">
              <a:rPr lang="en-US" altLang="zh-CN"/>
              <a:pPr/>
              <a:t>‹#›</a:t>
            </a:fld>
            <a:endParaRPr lang="en-US" altLang="zh-CN"/>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078" y="-2600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77DBA6-C8AF-4051-8288-86FA63B3DAF6}" type="slidenum">
              <a:rPr lang="en-US" altLang="zh-CN"/>
              <a:pPr/>
              <a:t>‹#›</a:t>
            </a:fld>
            <a:endParaRPr lang="en-US" altLang="zh-CN"/>
          </a:p>
        </p:txBody>
      </p:sp>
    </p:spTree>
    <p:extLst>
      <p:ext uri="{BB962C8B-B14F-4D97-AF65-F5344CB8AC3E}">
        <p14:creationId xmlns:p14="http://schemas.microsoft.com/office/powerpoint/2010/main" val="370202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45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45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6AF77A-7026-4B96-947A-DA69C4E60E82}" type="slidenum">
              <a:rPr lang="en-US" altLang="zh-CN"/>
              <a:pPr/>
              <a:t>‹#›</a:t>
            </a:fld>
            <a:endParaRPr lang="en-US" altLang="zh-CN"/>
          </a:p>
        </p:txBody>
      </p:sp>
    </p:spTree>
    <p:extLst>
      <p:ext uri="{BB962C8B-B14F-4D97-AF65-F5344CB8AC3E}">
        <p14:creationId xmlns:p14="http://schemas.microsoft.com/office/powerpoint/2010/main" val="15843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2F49AC-6A7B-4796-921A-49C4825F185F}" type="slidenum">
              <a:rPr lang="en-US" altLang="zh-CN"/>
              <a:pPr/>
              <a:t>‹#›</a:t>
            </a:fld>
            <a:endParaRPr lang="en-US" altLang="zh-CN"/>
          </a:p>
        </p:txBody>
      </p:sp>
    </p:spTree>
    <p:extLst>
      <p:ext uri="{BB962C8B-B14F-4D97-AF65-F5344CB8AC3E}">
        <p14:creationId xmlns:p14="http://schemas.microsoft.com/office/powerpoint/2010/main" val="39471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864BFF-5AFA-4205-B4F7-E4FA93663ED0}" type="slidenum">
              <a:rPr lang="en-US" altLang="zh-CN"/>
              <a:pPr/>
              <a:t>‹#›</a:t>
            </a:fld>
            <a:endParaRPr lang="en-US" altLang="zh-CN"/>
          </a:p>
        </p:txBody>
      </p:sp>
    </p:spTree>
    <p:extLst>
      <p:ext uri="{BB962C8B-B14F-4D97-AF65-F5344CB8AC3E}">
        <p14:creationId xmlns:p14="http://schemas.microsoft.com/office/powerpoint/2010/main" val="32760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FE5A86-DFC0-411D-86D7-9AD2585B0437}" type="slidenum">
              <a:rPr lang="en-US" altLang="zh-CN"/>
              <a:pPr/>
              <a:t>‹#›</a:t>
            </a:fld>
            <a:endParaRPr lang="en-US" altLang="zh-CN"/>
          </a:p>
        </p:txBody>
      </p:sp>
    </p:spTree>
    <p:extLst>
      <p:ext uri="{BB962C8B-B14F-4D97-AF65-F5344CB8AC3E}">
        <p14:creationId xmlns:p14="http://schemas.microsoft.com/office/powerpoint/2010/main" val="1329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D1CC47D-14F5-4E27-BCAD-994A686107C0}" type="slidenum">
              <a:rPr lang="en-US" altLang="zh-CN"/>
              <a:pPr/>
              <a:t>‹#›</a:t>
            </a:fld>
            <a:endParaRPr lang="en-US" altLang="zh-CN"/>
          </a:p>
        </p:txBody>
      </p:sp>
    </p:spTree>
    <p:extLst>
      <p:ext uri="{BB962C8B-B14F-4D97-AF65-F5344CB8AC3E}">
        <p14:creationId xmlns:p14="http://schemas.microsoft.com/office/powerpoint/2010/main" val="123081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99E545-4CAC-4B72-8462-E32220EE3A30}" type="slidenum">
              <a:rPr lang="en-US" altLang="zh-CN"/>
              <a:pPr/>
              <a:t>‹#›</a:t>
            </a:fld>
            <a:endParaRPr lang="en-US" altLang="zh-CN"/>
          </a:p>
        </p:txBody>
      </p:sp>
    </p:spTree>
    <p:extLst>
      <p:ext uri="{BB962C8B-B14F-4D97-AF65-F5344CB8AC3E}">
        <p14:creationId xmlns:p14="http://schemas.microsoft.com/office/powerpoint/2010/main" val="3133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14A9F38-295D-4546-BE0D-D0FA76D86A4F}" type="slidenum">
              <a:rPr lang="en-US" altLang="zh-CN"/>
              <a:pPr/>
              <a:t>‹#›</a:t>
            </a:fld>
            <a:endParaRPr lang="en-US" altLang="zh-CN"/>
          </a:p>
        </p:txBody>
      </p:sp>
    </p:spTree>
    <p:extLst>
      <p:ext uri="{BB962C8B-B14F-4D97-AF65-F5344CB8AC3E}">
        <p14:creationId xmlns:p14="http://schemas.microsoft.com/office/powerpoint/2010/main" val="118074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798904-3FD3-4029-A008-89A99F27E1CA}" type="slidenum">
              <a:rPr lang="en-US" altLang="zh-CN"/>
              <a:pPr/>
              <a:t>‹#›</a:t>
            </a:fld>
            <a:endParaRPr lang="en-US" altLang="zh-CN"/>
          </a:p>
        </p:txBody>
      </p:sp>
    </p:spTree>
    <p:extLst>
      <p:ext uri="{BB962C8B-B14F-4D97-AF65-F5344CB8AC3E}">
        <p14:creationId xmlns:p14="http://schemas.microsoft.com/office/powerpoint/2010/main" val="19621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6E413D-A114-487C-99B4-20EC3D86B41F}" type="slidenum">
              <a:rPr lang="en-US" altLang="zh-CN"/>
              <a:pPr/>
              <a:t>‹#›</a:t>
            </a:fld>
            <a:endParaRPr lang="en-US" altLang="zh-CN"/>
          </a:p>
        </p:txBody>
      </p:sp>
    </p:spTree>
    <p:extLst>
      <p:ext uri="{BB962C8B-B14F-4D97-AF65-F5344CB8AC3E}">
        <p14:creationId xmlns:p14="http://schemas.microsoft.com/office/powerpoint/2010/main" val="20577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ltGray">
          <a:xfrm>
            <a:off x="533400" y="1009650"/>
            <a:ext cx="7239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 name="Rectangle 3"/>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6"/>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7"/>
          <p:cNvSpPr>
            <a:spLocks noGrp="1" noChangeArrowheads="1"/>
          </p:cNvSpPr>
          <p:nvPr>
            <p:ph type="title"/>
          </p:nvPr>
        </p:nvSpPr>
        <p:spPr bwMode="auto">
          <a:xfrm>
            <a:off x="878161" y="418767"/>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21512" name="Rectangle 8"/>
          <p:cNvSpPr>
            <a:spLocks noGrp="1" noChangeArrowheads="1"/>
          </p:cNvSpPr>
          <p:nvPr>
            <p:ph type="body" idx="1"/>
          </p:nvPr>
        </p:nvSpPr>
        <p:spPr bwMode="auto">
          <a:xfrm>
            <a:off x="457200" y="15240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21513" name="Rectangle 9"/>
          <p:cNvSpPr>
            <a:spLocks noGrp="1" noChangeArrowheads="1"/>
          </p:cNvSpPr>
          <p:nvPr>
            <p:ph type="dt" sz="half" idx="2"/>
          </p:nvPr>
        </p:nvSpPr>
        <p:spPr bwMode="white">
          <a:xfrm>
            <a:off x="109538"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chemeClr val="bg1"/>
                </a:solidFill>
                <a:ea typeface="宋体" charset="-122"/>
              </a:defRPr>
            </a:lvl1pPr>
          </a:lstStyle>
          <a:p>
            <a:r>
              <a:rPr lang="zh-CN" altLang="en-US" dirty="0" smtClean="0"/>
              <a:t>网络与计算中心</a:t>
            </a:r>
            <a:endParaRPr lang="en-US" altLang="zh-CN" dirty="0"/>
          </a:p>
        </p:txBody>
      </p:sp>
      <p:sp>
        <p:nvSpPr>
          <p:cNvPr id="21514" name="Rectangle 10"/>
          <p:cNvSpPr>
            <a:spLocks noGrp="1" noChangeArrowheads="1"/>
          </p:cNvSpPr>
          <p:nvPr>
            <p:ph type="ftr" sz="quarter" idx="3"/>
          </p:nvPr>
        </p:nvSpPr>
        <p:spPr bwMode="auto">
          <a:xfrm>
            <a:off x="3124200" y="6573838"/>
            <a:ext cx="2895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charset="-122"/>
              </a:defRPr>
            </a:lvl1pPr>
          </a:lstStyle>
          <a:p>
            <a:endParaRPr lang="en-US" altLang="zh-CN"/>
          </a:p>
        </p:txBody>
      </p:sp>
      <p:sp>
        <p:nvSpPr>
          <p:cNvPr id="21515" name="Rectangle 11"/>
          <p:cNvSpPr>
            <a:spLocks noGrp="1" noChangeArrowheads="1"/>
          </p:cNvSpPr>
          <p:nvPr>
            <p:ph type="sldNum" sz="quarter" idx="4"/>
          </p:nvPr>
        </p:nvSpPr>
        <p:spPr bwMode="auto">
          <a:xfrm>
            <a:off x="6553200"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ea typeface="宋体" charset="-122"/>
              </a:defRPr>
            </a:lvl1pPr>
          </a:lstStyle>
          <a:p>
            <a:fld id="{C786BF0B-6BA5-40FA-BABA-320ED1C38609}" type="slidenum">
              <a:rPr lang="en-US" altLang="zh-CN"/>
              <a:pPr/>
              <a:t>‹#›</a:t>
            </a:fld>
            <a:endParaRPr lang="en-US" altLang="zh-CN"/>
          </a:p>
        </p:txBody>
      </p:sp>
      <p:sp>
        <p:nvSpPr>
          <p:cNvPr id="21516" name="Text Box 12"/>
          <p:cNvSpPr txBox="1">
            <a:spLocks noChangeArrowheads="1"/>
          </p:cNvSpPr>
          <p:nvPr/>
        </p:nvSpPr>
        <p:spPr bwMode="white">
          <a:xfrm>
            <a:off x="7620000" y="6858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i="1" dirty="0">
                <a:solidFill>
                  <a:schemeClr val="bg1"/>
                </a:solidFill>
                <a:latin typeface="Arial Black" pitchFamily="34" charset="0"/>
                <a:ea typeface="宋体" charset="-122"/>
              </a:rPr>
              <a:t>LOGO</a:t>
            </a:r>
          </a:p>
        </p:txBody>
      </p:sp>
      <p:pic>
        <p:nvPicPr>
          <p:cNvPr id="21517"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95531" y="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2051" name="Rectangle 3"/>
          <p:cNvSpPr>
            <a:spLocks noGrp="1" noChangeArrowheads="1"/>
          </p:cNvSpPr>
          <p:nvPr>
            <p:ph type="subTitle" idx="1"/>
          </p:nvPr>
        </p:nvSpPr>
        <p:spPr>
          <a:xfrm>
            <a:off x="2032000" y="4293096"/>
            <a:ext cx="5276304" cy="504056"/>
          </a:xfrm>
        </p:spPr>
        <p:txBody>
          <a:bodyPr/>
          <a:lstStyle/>
          <a:p>
            <a:r>
              <a:rPr lang="zh-CN" altLang="en-US" dirty="0" smtClean="0">
                <a:ea typeface="宋体" charset="-122"/>
              </a:rPr>
              <a:t>主讲</a:t>
            </a:r>
            <a:r>
              <a:rPr lang="zh-CN" altLang="en-US" smtClean="0">
                <a:ea typeface="宋体" charset="-122"/>
              </a:rPr>
              <a:t>老师</a:t>
            </a:r>
            <a:r>
              <a:rPr lang="zh-CN" altLang="en-US" smtClean="0">
                <a:ea typeface="宋体" charset="-122"/>
              </a:rPr>
              <a:t>：</a:t>
            </a:r>
            <a:r>
              <a:rPr lang="zh-CN" altLang="en-US">
                <a:ea typeface="宋体" charset="-122"/>
              </a:rPr>
              <a:t>徐永兵</a:t>
            </a:r>
            <a:r>
              <a:rPr lang="zh-CN" altLang="en-US" smtClean="0">
                <a:ea typeface="宋体" charset="-122"/>
              </a:rPr>
              <a:t>       </a:t>
            </a:r>
            <a:endParaRPr lang="en-US" altLang="zh-CN" dirty="0" smtClean="0">
              <a:ea typeface="宋体" charset="-122"/>
            </a:endParaRPr>
          </a:p>
          <a:p>
            <a:endParaRPr lang="en-US" altLang="zh-CN" dirty="0">
              <a:ea typeface="宋体" charset="-122"/>
            </a:endParaRPr>
          </a:p>
        </p:txBody>
      </p:sp>
      <p:sp>
        <p:nvSpPr>
          <p:cNvPr id="2050" name="Rectangle 2"/>
          <p:cNvSpPr>
            <a:spLocks noGrp="1" noChangeArrowheads="1"/>
          </p:cNvSpPr>
          <p:nvPr>
            <p:ph type="ctrTitle"/>
          </p:nvPr>
        </p:nvSpPr>
        <p:spPr>
          <a:xfrm>
            <a:off x="1657350" y="2797175"/>
            <a:ext cx="5810250" cy="1165225"/>
          </a:xfrm>
        </p:spPr>
        <p:txBody>
          <a:bodyPr/>
          <a:lstStyle/>
          <a:p>
            <a:r>
              <a:rPr lang="zh-CN" altLang="en-US" b="1" i="0" dirty="0" smtClean="0">
                <a:ea typeface="宋体" charset="-122"/>
              </a:rPr>
              <a:t>计算机与程序设计基础</a:t>
            </a:r>
            <a:r>
              <a:rPr lang="en-US" altLang="zh-CN" b="1" i="0" dirty="0" smtClean="0">
                <a:ea typeface="宋体" charset="-122"/>
              </a:rPr>
              <a:t/>
            </a:r>
            <a:br>
              <a:rPr lang="en-US" altLang="zh-CN" b="1" i="0" dirty="0" smtClean="0">
                <a:ea typeface="宋体" charset="-122"/>
              </a:rPr>
            </a:br>
            <a:r>
              <a:rPr lang="zh-CN" altLang="en-US" b="1" i="0" dirty="0" smtClean="0">
                <a:ea typeface="宋体" charset="-122"/>
              </a:rPr>
              <a:t>（</a:t>
            </a:r>
            <a:r>
              <a:rPr lang="en-US" altLang="zh-CN" b="1" i="0" dirty="0" smtClean="0">
                <a:ea typeface="宋体" charset="-122"/>
              </a:rPr>
              <a:t>C++</a:t>
            </a:r>
            <a:r>
              <a:rPr lang="zh-CN" altLang="en-US" b="1" i="0" dirty="0" smtClean="0">
                <a:ea typeface="宋体" charset="-122"/>
              </a:rPr>
              <a:t>）</a:t>
            </a:r>
            <a:endParaRPr lang="en-US" altLang="zh-CN" b="1" i="0" dirty="0">
              <a:ea typeface="宋体" charset="-122"/>
            </a:endParaRPr>
          </a:p>
        </p:txBody>
      </p:sp>
      <p:sp>
        <p:nvSpPr>
          <p:cNvPr id="2052" name="Rectangle 4"/>
          <p:cNvSpPr>
            <a:spLocks noChangeArrowheads="1"/>
          </p:cNvSpPr>
          <p:nvPr/>
        </p:nvSpPr>
        <p:spPr bwMode="auto">
          <a:xfrm>
            <a:off x="4241800" y="1981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5"/>
          <p:cNvSpPr>
            <a:spLocks noChangeArrowheads="1"/>
          </p:cNvSpPr>
          <p:nvPr/>
        </p:nvSpPr>
        <p:spPr bwMode="auto">
          <a:xfrm>
            <a:off x="4622800" y="1981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Rectangle 6"/>
          <p:cNvSpPr>
            <a:spLocks noChangeArrowheads="1"/>
          </p:cNvSpPr>
          <p:nvPr/>
        </p:nvSpPr>
        <p:spPr bwMode="auto">
          <a:xfrm>
            <a:off x="4241800" y="2362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Rectangle 7"/>
          <p:cNvSpPr>
            <a:spLocks noChangeArrowheads="1"/>
          </p:cNvSpPr>
          <p:nvPr/>
        </p:nvSpPr>
        <p:spPr bwMode="auto">
          <a:xfrm>
            <a:off x="4622800" y="2362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9404"/>
            <a:ext cx="7010400" cy="685800"/>
          </a:xfrm>
        </p:spPr>
        <p:txBody>
          <a:bodyPr/>
          <a:lstStyle/>
          <a:p>
            <a:r>
              <a:rPr lang="en-US" altLang="zh-CN" dirty="0"/>
              <a:t>6</a:t>
            </a:r>
            <a:r>
              <a:rPr lang="en-US" altLang="zh-CN" dirty="0" smtClean="0"/>
              <a:t>.2  </a:t>
            </a:r>
            <a:r>
              <a:rPr lang="zh-CN" altLang="en-US" dirty="0"/>
              <a:t>函数的声明、定义与调用</a:t>
            </a:r>
          </a:p>
        </p:txBody>
      </p:sp>
      <p:sp>
        <p:nvSpPr>
          <p:cNvPr id="3" name="内容占位符 2"/>
          <p:cNvSpPr>
            <a:spLocks noGrp="1"/>
          </p:cNvSpPr>
          <p:nvPr>
            <p:ph idx="1"/>
          </p:nvPr>
        </p:nvSpPr>
        <p:spPr>
          <a:xfrm>
            <a:off x="323528" y="1528439"/>
            <a:ext cx="8568952" cy="4602163"/>
          </a:xfrm>
        </p:spPr>
        <p:txBody>
          <a:bodyPr/>
          <a:lstStyle/>
          <a:p>
            <a:r>
              <a:rPr lang="zh-CN" altLang="en-US" dirty="0"/>
              <a:t>函数是</a:t>
            </a:r>
            <a:r>
              <a:rPr lang="en-US" altLang="zh-CN" dirty="0" smtClean="0"/>
              <a:t>C++</a:t>
            </a:r>
            <a:r>
              <a:rPr lang="zh-CN" altLang="en-US" dirty="0" smtClean="0"/>
              <a:t>语言</a:t>
            </a:r>
            <a:r>
              <a:rPr lang="zh-CN" altLang="en-US" dirty="0"/>
              <a:t>中模块化编程的最小单位</a:t>
            </a:r>
          </a:p>
          <a:p>
            <a:pPr lvl="1"/>
            <a:r>
              <a:rPr lang="zh-CN" altLang="en-US" dirty="0"/>
              <a:t>可以把每个函数看作一个模块（ </a:t>
            </a:r>
            <a:r>
              <a:rPr lang="en-US" altLang="zh-CN" dirty="0"/>
              <a:t>Module </a:t>
            </a:r>
            <a:r>
              <a:rPr lang="zh-CN" altLang="en-US" dirty="0"/>
              <a:t>）</a:t>
            </a:r>
          </a:p>
          <a:p>
            <a:r>
              <a:rPr lang="zh-CN" altLang="en-US" dirty="0"/>
              <a:t>如把编程比做制造一台机器，函数就好比其零部件</a:t>
            </a:r>
          </a:p>
          <a:p>
            <a:pPr lvl="1"/>
            <a:r>
              <a:rPr lang="zh-CN" altLang="en-US" dirty="0"/>
              <a:t>可将这些“零部件”单独设计、调试、测试好，用时拿出来装配，再总体调试。</a:t>
            </a:r>
          </a:p>
          <a:p>
            <a:pPr lvl="1"/>
            <a:r>
              <a:rPr lang="zh-CN" altLang="en-US" dirty="0"/>
              <a:t>这些“零部件”可以是自己设计制造</a:t>
            </a:r>
            <a:r>
              <a:rPr lang="en-US" altLang="zh-CN" dirty="0"/>
              <a:t>/</a:t>
            </a:r>
            <a:r>
              <a:rPr lang="zh-CN" altLang="en-US" dirty="0"/>
              <a:t>别人设计制造</a:t>
            </a:r>
            <a:r>
              <a:rPr lang="en-US" altLang="zh-CN" dirty="0"/>
              <a:t>/</a:t>
            </a:r>
            <a:r>
              <a:rPr lang="zh-CN" altLang="en-US" dirty="0"/>
              <a:t>现成的标准产品</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02347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724" y="354691"/>
            <a:ext cx="7010400" cy="685800"/>
          </a:xfrm>
        </p:spPr>
        <p:txBody>
          <a:bodyPr/>
          <a:lstStyle/>
          <a:p>
            <a:r>
              <a:rPr lang="zh-CN" altLang="en-US" dirty="0" smtClean="0"/>
              <a:t>提出问题</a:t>
            </a:r>
            <a:endParaRPr lang="zh-CN" altLang="en-US" dirty="0"/>
          </a:p>
        </p:txBody>
      </p:sp>
      <p:sp>
        <p:nvSpPr>
          <p:cNvPr id="3" name="内容占位符 2"/>
          <p:cNvSpPr>
            <a:spLocks noGrp="1"/>
          </p:cNvSpPr>
          <p:nvPr>
            <p:ph idx="1"/>
          </p:nvPr>
        </p:nvSpPr>
        <p:spPr/>
        <p:txBody>
          <a:bodyPr/>
          <a:lstStyle/>
          <a:p>
            <a:r>
              <a:rPr lang="zh-CN" altLang="en-US" dirty="0"/>
              <a:t>思考求从</a:t>
            </a:r>
            <a:r>
              <a:rPr lang="en-US" altLang="zh-CN" dirty="0"/>
              <a:t>m</a:t>
            </a:r>
            <a:r>
              <a:rPr lang="zh-CN" altLang="en-US" dirty="0"/>
              <a:t>个不同元素中取出</a:t>
            </a:r>
            <a:r>
              <a:rPr lang="en-US" altLang="zh-CN" dirty="0"/>
              <a:t>n</a:t>
            </a:r>
            <a:r>
              <a:rPr lang="zh-CN" altLang="en-US" dirty="0"/>
              <a:t>（</a:t>
            </a:r>
            <a:r>
              <a:rPr lang="en-US" altLang="zh-CN" dirty="0" err="1"/>
              <a:t>n≤m</a:t>
            </a:r>
            <a:r>
              <a:rPr lang="zh-CN" altLang="en-US" dirty="0"/>
              <a:t>）个元素的所有组合的个数的问题，有数学公式为如下</a:t>
            </a:r>
            <a:r>
              <a:rPr lang="zh-CN" altLang="en-US" dirty="0" smtClean="0"/>
              <a:t>：</a:t>
            </a:r>
            <a:endParaRPr lang="en-US" altLang="zh-CN" dirty="0" smtClean="0"/>
          </a:p>
          <a:p>
            <a:endParaRPr lang="en-US" altLang="zh-CN" dirty="0"/>
          </a:p>
          <a:p>
            <a:endParaRPr lang="en-US" altLang="zh-CN" dirty="0" smtClean="0"/>
          </a:p>
          <a:p>
            <a:pPr marL="0" indent="0">
              <a:buNone/>
            </a:pP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p:cNvPicPr>
            <a:picLocks noChangeAspect="1"/>
          </p:cNvPicPr>
          <p:nvPr/>
        </p:nvPicPr>
        <p:blipFill>
          <a:blip r:embed="rId2"/>
          <a:stretch>
            <a:fillRect/>
          </a:stretch>
        </p:blipFill>
        <p:spPr>
          <a:xfrm>
            <a:off x="2079391" y="2492896"/>
            <a:ext cx="3356705" cy="1364339"/>
          </a:xfrm>
          <a:prstGeom prst="rect">
            <a:avLst/>
          </a:prstGeom>
        </p:spPr>
      </p:pic>
    </p:spTree>
    <p:extLst>
      <p:ext uri="{BB962C8B-B14F-4D97-AF65-F5344CB8AC3E}">
        <p14:creationId xmlns:p14="http://schemas.microsoft.com/office/powerpoint/2010/main" val="309090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89765"/>
            <a:ext cx="7010400" cy="685800"/>
          </a:xfrm>
        </p:spPr>
        <p:txBody>
          <a:bodyPr/>
          <a:lstStyle/>
          <a:p>
            <a:r>
              <a:rPr lang="zh-CN" altLang="en-US" dirty="0" smtClean="0"/>
              <a:t>解决方案</a:t>
            </a:r>
            <a:endParaRPr lang="zh-CN" altLang="en-US" dirty="0"/>
          </a:p>
        </p:txBody>
      </p:sp>
      <p:sp>
        <p:nvSpPr>
          <p:cNvPr id="3" name="内容占位符 2"/>
          <p:cNvSpPr>
            <a:spLocks noGrp="1"/>
          </p:cNvSpPr>
          <p:nvPr>
            <p:ph idx="1"/>
          </p:nvPr>
        </p:nvSpPr>
        <p:spPr>
          <a:xfrm>
            <a:off x="467544" y="1196752"/>
            <a:ext cx="8280920" cy="4602163"/>
          </a:xfrm>
        </p:spPr>
        <p:txBody>
          <a:bodyPr/>
          <a:lstStyle/>
          <a:p>
            <a:pPr indent="0" algn="just">
              <a:spcAft>
                <a:spcPts val="0"/>
              </a:spcAft>
              <a:buNone/>
            </a:pPr>
            <a:r>
              <a:rPr lang="en-US" altLang="zh-CN" sz="2000" kern="100" dirty="0">
                <a:latin typeface="Times New Roman" panose="02020603050405020304" pitchFamily="18" charset="0"/>
                <a:ea typeface="宋体" panose="02010600030101010101" pitchFamily="2" charset="-122"/>
              </a:rPr>
              <a:t>#include &lt;</a:t>
            </a:r>
            <a:r>
              <a:rPr lang="en-US" altLang="zh-CN" sz="2000" kern="100" dirty="0" err="1">
                <a:latin typeface="Times New Roman" panose="02020603050405020304" pitchFamily="18" charset="0"/>
                <a:ea typeface="宋体" panose="02010600030101010101" pitchFamily="2" charset="-122"/>
              </a:rPr>
              <a:t>iostream</a:t>
            </a:r>
            <a:r>
              <a:rPr lang="en-US" altLang="zh-CN" sz="2000" kern="100" dirty="0">
                <a:latin typeface="Times New Roman" panose="02020603050405020304" pitchFamily="18" charset="0"/>
                <a:ea typeface="宋体" panose="02010600030101010101" pitchFamily="2" charset="-122"/>
              </a:rPr>
              <a:t>&gt;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using namespace </a:t>
            </a:r>
            <a:r>
              <a:rPr lang="en-US" altLang="zh-CN" sz="2000" kern="100" dirty="0" err="1">
                <a:latin typeface="Times New Roman" panose="02020603050405020304" pitchFamily="18" charset="0"/>
                <a:ea typeface="宋体" panose="02010600030101010101" pitchFamily="2" charset="-122"/>
              </a:rPr>
              <a:t>std</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double factorial (double); </a:t>
            </a:r>
            <a:endParaRPr lang="en-US" altLang="zh-CN" sz="2000" kern="100" dirty="0" smtClean="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int </a:t>
            </a:r>
            <a:r>
              <a:rPr lang="en-US" altLang="zh-CN" sz="2000" kern="100" dirty="0">
                <a:latin typeface="Times New Roman" panose="02020603050405020304" pitchFamily="18" charset="0"/>
                <a:ea typeface="宋体" panose="02010600030101010101" pitchFamily="2" charset="-122"/>
              </a:rPr>
              <a:t>main()</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int </a:t>
            </a:r>
            <a:r>
              <a:rPr lang="en-US" altLang="zh-CN" sz="2000" kern="100" dirty="0" err="1">
                <a:latin typeface="Times New Roman" panose="02020603050405020304" pitchFamily="18" charset="0"/>
                <a:ea typeface="宋体" panose="02010600030101010101" pitchFamily="2" charset="-122"/>
              </a:rPr>
              <a:t>m,n</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double result;   </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r>
              <a:rPr lang="en-US" altLang="zh-CN" sz="2000" kern="100" dirty="0" err="1">
                <a:latin typeface="Times New Roman" panose="02020603050405020304" pitchFamily="18" charset="0"/>
                <a:ea typeface="宋体" panose="02010600030101010101" pitchFamily="2" charset="-122"/>
              </a:rPr>
              <a:t>cout</a:t>
            </a:r>
            <a:r>
              <a:rPr lang="en-US" altLang="zh-CN" sz="2000" kern="100" dirty="0">
                <a:latin typeface="Times New Roman" panose="02020603050405020304" pitchFamily="18" charset="0"/>
                <a:ea typeface="宋体" panose="02010600030101010101" pitchFamily="2" charset="-122"/>
              </a:rPr>
              <a:t>&lt;&lt;"</a:t>
            </a:r>
            <a:r>
              <a:rPr lang="zh-CN" altLang="zh-CN" sz="2000" kern="100" dirty="0">
                <a:latin typeface="Times New Roman" panose="02020603050405020304" pitchFamily="18" charset="0"/>
                <a:ea typeface="宋体" panose="02010600030101010101" pitchFamily="2" charset="-122"/>
              </a:rPr>
              <a:t>请输入要计算的</a:t>
            </a:r>
            <a:r>
              <a:rPr lang="en-US" altLang="zh-CN" sz="2000" kern="100" dirty="0">
                <a:latin typeface="Times New Roman" panose="02020603050405020304" pitchFamily="18" charset="0"/>
                <a:ea typeface="宋体" panose="02010600030101010101" pitchFamily="2" charset="-122"/>
              </a:rPr>
              <a:t>m</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n</a:t>
            </a:r>
            <a:r>
              <a:rPr lang="zh-CN" altLang="zh-CN" sz="2000" kern="100" dirty="0">
                <a:latin typeface="Times New Roman" panose="02020603050405020304" pitchFamily="18" charset="0"/>
                <a:ea typeface="宋体" panose="02010600030101010101" pitchFamily="2" charset="-122"/>
              </a:rPr>
              <a:t>值</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r>
              <a:rPr lang="en-US" altLang="zh-CN" sz="2000" kern="100" dirty="0" err="1">
                <a:latin typeface="Times New Roman" panose="02020603050405020304" pitchFamily="18" charset="0"/>
                <a:ea typeface="宋体" panose="02010600030101010101" pitchFamily="2" charset="-122"/>
              </a:rPr>
              <a:t>cin</a:t>
            </a:r>
            <a:r>
              <a:rPr lang="en-US" altLang="zh-CN" sz="2000" kern="100" dirty="0">
                <a:latin typeface="Times New Roman" panose="02020603050405020304" pitchFamily="18" charset="0"/>
                <a:ea typeface="宋体" panose="02010600030101010101" pitchFamily="2" charset="-122"/>
              </a:rPr>
              <a:t>&gt;&gt;m&gt;&gt;n;</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result= factorial (m)/( factorial (n)* factorial (m-n)); </a:t>
            </a:r>
            <a:endParaRPr lang="en-US" altLang="zh-CN" sz="2000" kern="100" dirty="0" smtClean="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r>
              <a:rPr lang="en-US" altLang="zh-CN" sz="2000" kern="100" dirty="0" smtClean="0">
                <a:latin typeface="Times New Roman" panose="02020603050405020304" pitchFamily="18" charset="0"/>
                <a:ea typeface="宋体" panose="02010600030101010101" pitchFamily="2" charset="-122"/>
              </a:rPr>
              <a:t>  </a:t>
            </a:r>
            <a:r>
              <a:rPr lang="en-US" altLang="zh-CN" sz="2000" kern="100" dirty="0" err="1" smtClean="0">
                <a:latin typeface="Times New Roman" panose="02020603050405020304" pitchFamily="18" charset="0"/>
                <a:ea typeface="宋体" panose="02010600030101010101" pitchFamily="2" charset="-122"/>
              </a:rPr>
              <a:t>cout</a:t>
            </a:r>
            <a:r>
              <a:rPr lang="en-US" altLang="zh-CN" sz="2000" kern="100" dirty="0">
                <a:latin typeface="Times New Roman" panose="02020603050405020304" pitchFamily="18" charset="0"/>
                <a:ea typeface="宋体" panose="02010600030101010101" pitchFamily="2" charset="-122"/>
              </a:rPr>
              <a:t>&lt;&lt;"m</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n</a:t>
            </a:r>
            <a:r>
              <a:rPr lang="zh-CN" altLang="zh-CN" sz="2000" kern="100" dirty="0">
                <a:latin typeface="Times New Roman" panose="02020603050405020304" pitchFamily="18" charset="0"/>
                <a:ea typeface="宋体" panose="02010600030101010101" pitchFamily="2" charset="-122"/>
              </a:rPr>
              <a:t>组合数</a:t>
            </a:r>
            <a:r>
              <a:rPr lang="en-US" altLang="zh-CN" sz="2000" kern="100" dirty="0">
                <a:latin typeface="Times New Roman" panose="02020603050405020304" pitchFamily="18" charset="0"/>
                <a:ea typeface="宋体" panose="02010600030101010101" pitchFamily="2" charset="-122"/>
              </a:rPr>
              <a:t>="&lt;&lt;result&lt;&lt;</a:t>
            </a:r>
            <a:r>
              <a:rPr lang="en-US" altLang="zh-CN" sz="2000" kern="100" dirty="0" err="1">
                <a:latin typeface="Times New Roman" panose="02020603050405020304" pitchFamily="18" charset="0"/>
                <a:ea typeface="宋体" panose="02010600030101010101" pitchFamily="2" charset="-122"/>
              </a:rPr>
              <a:t>endl</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return 0;</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0" indent="0">
              <a:buNone/>
            </a:pPr>
            <a:endParaRPr lang="zh-CN" altLang="en-US" sz="200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5"/>
          <p:cNvSpPr>
            <a:spLocks noChangeArrowheads="1"/>
          </p:cNvSpPr>
          <p:nvPr/>
        </p:nvSpPr>
        <p:spPr bwMode="auto">
          <a:xfrm>
            <a:off x="2843808" y="399381"/>
            <a:ext cx="3888432" cy="1008062"/>
          </a:xfrm>
          <a:prstGeom prst="wedgeEllipseCallout">
            <a:avLst>
              <a:gd name="adj1" fmla="val -39981"/>
              <a:gd name="adj2" fmla="val 106380"/>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smtClean="0">
                <a:solidFill>
                  <a:srgbClr val="000066"/>
                </a:solidFill>
                <a:ea typeface="宋体" panose="02010600030101010101" pitchFamily="2" charset="-122"/>
              </a:rPr>
              <a:t>求</a:t>
            </a:r>
            <a:r>
              <a:rPr lang="zh-CN" altLang="en-US" b="1" dirty="0">
                <a:solidFill>
                  <a:srgbClr val="000066"/>
                </a:solidFill>
                <a:ea typeface="宋体" panose="02010600030101010101" pitchFamily="2" charset="-122"/>
              </a:rPr>
              <a:t>阶乘的函数声明</a:t>
            </a:r>
          </a:p>
        </p:txBody>
      </p:sp>
      <p:sp>
        <p:nvSpPr>
          <p:cNvPr id="6" name="AutoShape 5"/>
          <p:cNvSpPr>
            <a:spLocks noChangeArrowheads="1"/>
          </p:cNvSpPr>
          <p:nvPr/>
        </p:nvSpPr>
        <p:spPr bwMode="auto">
          <a:xfrm>
            <a:off x="5255568" y="2993802"/>
            <a:ext cx="3888432" cy="1008062"/>
          </a:xfrm>
          <a:prstGeom prst="wedgeEllipseCallout">
            <a:avLst>
              <a:gd name="adj1" fmla="val -39981"/>
              <a:gd name="adj2" fmla="val 106380"/>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smtClean="0">
                <a:solidFill>
                  <a:srgbClr val="000066"/>
                </a:solidFill>
                <a:ea typeface="宋体" panose="02010600030101010101" pitchFamily="2" charset="-122"/>
              </a:rPr>
              <a:t>函数</a:t>
            </a:r>
            <a:r>
              <a:rPr lang="zh-CN" altLang="en-US" b="1" dirty="0">
                <a:solidFill>
                  <a:srgbClr val="000066"/>
                </a:solidFill>
                <a:ea typeface="宋体" panose="02010600030101010101" pitchFamily="2" charset="-122"/>
              </a:rPr>
              <a:t>调用</a:t>
            </a:r>
          </a:p>
        </p:txBody>
      </p:sp>
    </p:spTree>
    <p:extLst>
      <p:ext uri="{BB962C8B-B14F-4D97-AF65-F5344CB8AC3E}">
        <p14:creationId xmlns:p14="http://schemas.microsoft.com/office/powerpoint/2010/main" val="28565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7010400" cy="685800"/>
          </a:xfrm>
        </p:spPr>
        <p:txBody>
          <a:bodyPr/>
          <a:lstStyle/>
          <a:p>
            <a:r>
              <a:rPr lang="zh-CN" altLang="en-US" dirty="0"/>
              <a:t>解决</a:t>
            </a:r>
            <a:r>
              <a:rPr lang="zh-CN" altLang="en-US" dirty="0" smtClean="0"/>
              <a:t>方案（续）</a:t>
            </a:r>
            <a:endParaRPr lang="zh-CN" altLang="en-US" dirty="0"/>
          </a:p>
        </p:txBody>
      </p:sp>
      <p:sp>
        <p:nvSpPr>
          <p:cNvPr id="3" name="内容占位符 2"/>
          <p:cNvSpPr>
            <a:spLocks noGrp="1"/>
          </p:cNvSpPr>
          <p:nvPr>
            <p:ph idx="1"/>
          </p:nvPr>
        </p:nvSpPr>
        <p:spPr>
          <a:xfrm>
            <a:off x="395536" y="1117733"/>
            <a:ext cx="8229600" cy="4183475"/>
          </a:xfrm>
        </p:spPr>
        <p:txBody>
          <a:bodyPr/>
          <a:lstStyle/>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double </a:t>
            </a:r>
            <a:r>
              <a:rPr lang="en-US" altLang="zh-CN" sz="2000" kern="100" dirty="0">
                <a:latin typeface="Times New Roman" panose="02020603050405020304" pitchFamily="18" charset="0"/>
                <a:ea typeface="宋体" panose="02010600030101010101" pitchFamily="2" charset="-122"/>
              </a:rPr>
              <a:t>factorial (double number</a:t>
            </a:r>
            <a:r>
              <a:rPr lang="en-US" altLang="zh-CN" sz="2000" kern="100" dirty="0" smtClean="0">
                <a:latin typeface="Times New Roman" panose="02020603050405020304" pitchFamily="18" charset="0"/>
                <a:ea typeface="宋体" panose="02010600030101010101" pitchFamily="2" charset="-122"/>
              </a:rPr>
              <a:t>)</a:t>
            </a: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int </a:t>
            </a:r>
            <a:r>
              <a:rPr lang="en-US" altLang="zh-CN" sz="2000" kern="100" dirty="0" err="1">
                <a:latin typeface="Times New Roman" panose="02020603050405020304" pitchFamily="18" charset="0"/>
                <a:ea typeface="宋体" panose="02010600030101010101" pitchFamily="2" charset="-122"/>
              </a:rPr>
              <a:t>i</a:t>
            </a:r>
            <a:r>
              <a:rPr lang="en-US" altLang="zh-CN" sz="2000" kern="100" dirty="0">
                <a:latin typeface="Times New Roman" panose="02020603050405020304" pitchFamily="18"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double </a:t>
            </a:r>
            <a:r>
              <a:rPr lang="en-US" altLang="zh-CN" sz="2000" kern="100" dirty="0" err="1">
                <a:latin typeface="Times New Roman" panose="02020603050405020304" pitchFamily="18" charset="0"/>
                <a:ea typeface="宋体" panose="02010600030101010101" pitchFamily="2" charset="-122"/>
              </a:rPr>
              <a:t>fac</a:t>
            </a:r>
            <a:r>
              <a:rPr lang="en-US" altLang="zh-CN" sz="2000" kern="100" dirty="0">
                <a:latin typeface="Times New Roman" panose="02020603050405020304" pitchFamily="18"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while(</a:t>
            </a:r>
            <a:r>
              <a:rPr lang="en-US" altLang="zh-CN" sz="2000" kern="100" dirty="0" err="1">
                <a:latin typeface="Times New Roman" panose="02020603050405020304" pitchFamily="18" charset="0"/>
                <a:ea typeface="宋体" panose="02010600030101010101" pitchFamily="2" charset="-122"/>
              </a:rPr>
              <a:t>i</a:t>
            </a:r>
            <a:r>
              <a:rPr lang="en-US" altLang="zh-CN" sz="2000" kern="100" dirty="0">
                <a:latin typeface="Times New Roman" panose="02020603050405020304" pitchFamily="18" charset="0"/>
                <a:ea typeface="宋体" panose="02010600030101010101" pitchFamily="2" charset="-122"/>
              </a:rPr>
              <a:t>&lt;=number) {</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r>
              <a:rPr lang="en-US" altLang="zh-CN" sz="2000" kern="100" dirty="0" err="1">
                <a:latin typeface="Times New Roman" panose="02020603050405020304" pitchFamily="18" charset="0"/>
                <a:ea typeface="宋体" panose="02010600030101010101" pitchFamily="2" charset="-122"/>
              </a:rPr>
              <a:t>fac</a:t>
            </a:r>
            <a:r>
              <a:rPr lang="en-US" altLang="zh-CN" sz="2000" kern="100" dirty="0">
                <a:latin typeface="Times New Roman" panose="02020603050405020304" pitchFamily="18" charset="0"/>
                <a:ea typeface="宋体" panose="02010600030101010101" pitchFamily="2" charset="-122"/>
              </a:rPr>
              <a:t>*=</a:t>
            </a:r>
            <a:r>
              <a:rPr lang="en-US" altLang="zh-CN" sz="2000" kern="100" dirty="0" err="1">
                <a:latin typeface="Times New Roman" panose="02020603050405020304" pitchFamily="18" charset="0"/>
                <a:ea typeface="宋体" panose="02010600030101010101" pitchFamily="2" charset="-122"/>
              </a:rPr>
              <a:t>i</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r>
              <a:rPr lang="en-US" altLang="zh-CN" sz="2000" kern="100" dirty="0" err="1">
                <a:latin typeface="Times New Roman" panose="02020603050405020304" pitchFamily="18" charset="0"/>
                <a:ea typeface="宋体" panose="02010600030101010101" pitchFamily="2" charset="-122"/>
              </a:rPr>
              <a:t>i</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return </a:t>
            </a:r>
            <a:r>
              <a:rPr lang="en-US" altLang="zh-CN" sz="2000" kern="100" dirty="0" err="1">
                <a:latin typeface="Times New Roman" panose="02020603050405020304" pitchFamily="18" charset="0"/>
                <a:ea typeface="宋体" panose="02010600030101010101" pitchFamily="2" charset="-122"/>
              </a:rPr>
              <a:t>fac</a:t>
            </a: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返回</a:t>
            </a:r>
            <a:r>
              <a:rPr lang="en-US" altLang="zh-CN" sz="2000" kern="100" dirty="0" err="1">
                <a:latin typeface="Times New Roman" panose="02020603050405020304" pitchFamily="18" charset="0"/>
                <a:ea typeface="宋体" panose="02010600030101010101" pitchFamily="2" charset="-122"/>
              </a:rPr>
              <a:t>fac</a:t>
            </a:r>
            <a:r>
              <a:rPr lang="zh-CN" altLang="zh-CN" sz="2000" kern="100" dirty="0">
                <a:latin typeface="Times New Roman" panose="02020603050405020304" pitchFamily="18" charset="0"/>
                <a:ea typeface="宋体" panose="02010600030101010101" pitchFamily="2" charset="-122"/>
              </a:rPr>
              <a:t>的值到主调函数中调用的地方</a:t>
            </a:r>
          </a:p>
          <a:p>
            <a:pPr indent="0" algn="just">
              <a:spcAft>
                <a:spcPts val="0"/>
              </a:spcAft>
              <a:buNone/>
            </a:pPr>
            <a:r>
              <a:rPr lang="en-US" altLang="zh-CN" kern="100" dirty="0" smtClean="0">
                <a:latin typeface="Times New Roman" panose="02020603050405020304" pitchFamily="18" charset="0"/>
                <a:ea typeface="宋体" panose="02010600030101010101" pitchFamily="2" charset="-122"/>
              </a:rPr>
              <a:t>}</a:t>
            </a:r>
          </a:p>
          <a:p>
            <a:pPr marL="0" indent="0">
              <a:buNone/>
            </a:pPr>
            <a:r>
              <a:rPr lang="zh-CN" altLang="en-US" sz="2400" dirty="0" smtClean="0"/>
              <a:t>    在</a:t>
            </a:r>
            <a:r>
              <a:rPr lang="zh-CN" altLang="en-US" sz="2400" dirty="0"/>
              <a:t>上述程序中，包括了函数的</a:t>
            </a:r>
            <a:r>
              <a:rPr lang="zh-CN" altLang="en-US" sz="2400" dirty="0">
                <a:solidFill>
                  <a:srgbClr val="FF0000"/>
                </a:solidFill>
              </a:rPr>
              <a:t>函数声明、函数定义及函数调用三个部分</a:t>
            </a:r>
            <a:r>
              <a:rPr lang="zh-CN" altLang="en-US" sz="2400" dirty="0"/>
              <a:t>，这是学习函数非常关键的内容。</a:t>
            </a:r>
            <a:endParaRPr lang="zh-CN" altLang="zh-CN" sz="2400"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5"/>
          <p:cNvSpPr>
            <a:spLocks noChangeArrowheads="1"/>
          </p:cNvSpPr>
          <p:nvPr/>
        </p:nvSpPr>
        <p:spPr bwMode="auto">
          <a:xfrm>
            <a:off x="3491880" y="21838"/>
            <a:ext cx="3888432" cy="1008062"/>
          </a:xfrm>
          <a:prstGeom prst="wedgeEllipseCallout">
            <a:avLst>
              <a:gd name="adj1" fmla="val -39981"/>
              <a:gd name="adj2" fmla="val 106380"/>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smtClean="0">
                <a:solidFill>
                  <a:srgbClr val="000066"/>
                </a:solidFill>
                <a:ea typeface="宋体" panose="02010600030101010101" pitchFamily="2" charset="-122"/>
              </a:rPr>
              <a:t>求</a:t>
            </a:r>
            <a:r>
              <a:rPr lang="zh-CN" altLang="en-US" b="1" dirty="0">
                <a:solidFill>
                  <a:srgbClr val="000066"/>
                </a:solidFill>
                <a:ea typeface="宋体" panose="02010600030101010101" pitchFamily="2" charset="-122"/>
              </a:rPr>
              <a:t>阶乘的函数定义</a:t>
            </a:r>
          </a:p>
        </p:txBody>
      </p:sp>
    </p:spTree>
    <p:extLst>
      <p:ext uri="{BB962C8B-B14F-4D97-AF65-F5344CB8AC3E}">
        <p14:creationId xmlns:p14="http://schemas.microsoft.com/office/powerpoint/2010/main" val="5266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68339"/>
            <a:ext cx="7010400" cy="685800"/>
          </a:xfrm>
        </p:spPr>
        <p:txBody>
          <a:bodyPr/>
          <a:lstStyle/>
          <a:p>
            <a:r>
              <a:rPr lang="zh-CN" altLang="en-US" dirty="0"/>
              <a:t>函数声明</a:t>
            </a:r>
          </a:p>
        </p:txBody>
      </p:sp>
      <p:sp>
        <p:nvSpPr>
          <p:cNvPr id="3" name="内容占位符 2"/>
          <p:cNvSpPr>
            <a:spLocks noGrp="1"/>
          </p:cNvSpPr>
          <p:nvPr>
            <p:ph idx="1"/>
          </p:nvPr>
        </p:nvSpPr>
        <p:spPr>
          <a:xfrm>
            <a:off x="395536" y="1340768"/>
            <a:ext cx="8424936" cy="4602163"/>
          </a:xfrm>
        </p:spPr>
        <p:txBody>
          <a:bodyPr/>
          <a:lstStyle/>
          <a:p>
            <a:r>
              <a:rPr lang="zh-CN" altLang="en-US" dirty="0"/>
              <a:t>意义</a:t>
            </a:r>
            <a:endParaRPr lang="en-US" altLang="zh-CN" dirty="0"/>
          </a:p>
          <a:p>
            <a:pPr lvl="1"/>
            <a:r>
              <a:rPr lang="zh-CN" altLang="en-US" dirty="0"/>
              <a:t>在调用函数前先声明其返回值类型、函数名和参数</a:t>
            </a:r>
          </a:p>
          <a:p>
            <a:pPr lvl="1"/>
            <a:r>
              <a:rPr lang="zh-CN" altLang="en-US" dirty="0"/>
              <a:t>函数原型有助于编译器对函数参数类型的匹配检查 </a:t>
            </a:r>
            <a:endParaRPr lang="en-US" altLang="zh-CN" dirty="0" smtClean="0"/>
          </a:p>
          <a:p>
            <a:pPr lvl="1"/>
            <a:endParaRPr lang="en-US" altLang="zh-CN" dirty="0" smtClean="0"/>
          </a:p>
          <a:p>
            <a:r>
              <a:rPr lang="zh-CN" altLang="en-US" dirty="0"/>
              <a:t>一个函数声明需要给三个关键部分：</a:t>
            </a:r>
          </a:p>
          <a:p>
            <a:pPr lvl="1"/>
            <a:r>
              <a:rPr lang="zh-CN" altLang="en-US" dirty="0" smtClean="0"/>
              <a:t>函数</a:t>
            </a:r>
            <a:r>
              <a:rPr lang="zh-CN" altLang="en-US" dirty="0"/>
              <a:t>的名字</a:t>
            </a:r>
          </a:p>
          <a:p>
            <a:pPr lvl="1"/>
            <a:r>
              <a:rPr lang="zh-CN" altLang="en-US" dirty="0" smtClean="0"/>
              <a:t>函数</a:t>
            </a:r>
            <a:r>
              <a:rPr lang="zh-CN" altLang="en-US" dirty="0"/>
              <a:t>返回值的类型</a:t>
            </a:r>
          </a:p>
          <a:p>
            <a:pPr lvl="1"/>
            <a:r>
              <a:rPr lang="zh-CN" altLang="en-US" dirty="0" smtClean="0"/>
              <a:t>调用</a:t>
            </a:r>
            <a:r>
              <a:rPr lang="zh-CN" altLang="en-US" dirty="0"/>
              <a:t>这个函数的时候必须提供的参数的个数和参数类型</a:t>
            </a:r>
            <a:r>
              <a:rPr lang="zh-CN" altLang="en-US" dirty="0" smtClean="0"/>
              <a:t>。</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509275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47527"/>
            <a:ext cx="7010400" cy="685800"/>
          </a:xfrm>
        </p:spPr>
        <p:txBody>
          <a:bodyPr/>
          <a:lstStyle/>
          <a:p>
            <a:r>
              <a:rPr lang="zh-CN" altLang="en-US" dirty="0" smtClean="0"/>
              <a:t>函数声明格式</a:t>
            </a:r>
            <a:endParaRPr lang="zh-CN" altLang="en-US" dirty="0"/>
          </a:p>
        </p:txBody>
      </p:sp>
      <p:sp>
        <p:nvSpPr>
          <p:cNvPr id="3" name="内容占位符 2"/>
          <p:cNvSpPr>
            <a:spLocks noGrp="1"/>
          </p:cNvSpPr>
          <p:nvPr>
            <p:ph idx="1"/>
          </p:nvPr>
        </p:nvSpPr>
        <p:spPr>
          <a:xfrm>
            <a:off x="433241" y="1245934"/>
            <a:ext cx="8424936" cy="1512168"/>
          </a:xfrm>
        </p:spPr>
        <p:txBody>
          <a:bodyPr/>
          <a:lstStyle/>
          <a:p>
            <a:pPr marL="0" indent="0">
              <a:buNone/>
            </a:pPr>
            <a:r>
              <a:rPr lang="zh-CN" altLang="en-US" sz="3200" dirty="0">
                <a:solidFill>
                  <a:srgbClr val="C00000"/>
                </a:solidFill>
                <a:latin typeface="幼圆" pitchFamily="49" charset="-122"/>
                <a:ea typeface="幼圆" pitchFamily="49" charset="-122"/>
                <a:cs typeface="Courier New" pitchFamily="49" charset="0"/>
              </a:rPr>
              <a:t>数据类型 函数名</a:t>
            </a:r>
            <a:r>
              <a:rPr lang="en-US" altLang="zh-CN" sz="3200" dirty="0">
                <a:solidFill>
                  <a:srgbClr val="C00000"/>
                </a:solidFill>
                <a:latin typeface="幼圆" pitchFamily="49" charset="-122"/>
                <a:ea typeface="幼圆" pitchFamily="49" charset="-122"/>
                <a:cs typeface="Courier New" pitchFamily="49" charset="0"/>
              </a:rPr>
              <a:t>(</a:t>
            </a:r>
            <a:r>
              <a:rPr lang="zh-CN" altLang="en-US" sz="3200" dirty="0">
                <a:solidFill>
                  <a:srgbClr val="C00000"/>
                </a:solidFill>
                <a:latin typeface="幼圆" pitchFamily="49" charset="-122"/>
                <a:ea typeface="幼圆" pitchFamily="49" charset="-122"/>
                <a:cs typeface="Courier New" pitchFamily="49" charset="0"/>
              </a:rPr>
              <a:t>形参列表</a:t>
            </a:r>
            <a:r>
              <a:rPr lang="en-US" altLang="zh-CN" sz="3200" dirty="0">
                <a:solidFill>
                  <a:srgbClr val="C00000"/>
                </a:solidFill>
                <a:latin typeface="幼圆" pitchFamily="49" charset="-122"/>
                <a:ea typeface="幼圆" pitchFamily="49" charset="-122"/>
                <a:cs typeface="Courier New" pitchFamily="49" charset="0"/>
              </a:rPr>
              <a:t>)</a:t>
            </a:r>
            <a:r>
              <a:rPr lang="zh-CN" altLang="en-US" sz="3200" dirty="0">
                <a:solidFill>
                  <a:srgbClr val="C00000"/>
                </a:solidFill>
                <a:latin typeface="幼圆" pitchFamily="49" charset="-122"/>
                <a:ea typeface="幼圆" pitchFamily="49" charset="-122"/>
                <a:cs typeface="Courier New" pitchFamily="49" charset="0"/>
              </a:rPr>
              <a:t>；</a:t>
            </a:r>
            <a:endParaRPr lang="en-US" altLang="zh-CN" sz="3200" dirty="0">
              <a:solidFill>
                <a:srgbClr val="C00000"/>
              </a:solidFill>
              <a:latin typeface="幼圆" pitchFamily="49" charset="-122"/>
              <a:ea typeface="幼圆" pitchFamily="49" charset="-122"/>
              <a:cs typeface="Courier New" pitchFamily="49" charset="0"/>
            </a:endParaRPr>
          </a:p>
          <a:p>
            <a:pPr marL="400050" lvl="1" indent="0">
              <a:buNone/>
            </a:pPr>
            <a:r>
              <a:rPr lang="zh-CN" altLang="en-US" i="1" dirty="0" smtClean="0"/>
              <a:t>形参</a:t>
            </a:r>
            <a:r>
              <a:rPr lang="zh-CN" altLang="en-US" i="1" dirty="0"/>
              <a:t>列表：格式类似变量的定义，但每个形参必须给出独立的类型说明。</a:t>
            </a:r>
            <a:endParaRPr lang="en-US" altLang="zh-CN" i="1" dirty="0"/>
          </a:p>
          <a:p>
            <a:pPr marL="0" indent="0">
              <a:buNone/>
            </a:pP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文本框 5"/>
          <p:cNvSpPr txBox="1"/>
          <p:nvPr/>
        </p:nvSpPr>
        <p:spPr>
          <a:xfrm>
            <a:off x="787" y="2943909"/>
            <a:ext cx="8720258" cy="3859518"/>
          </a:xfrm>
          <a:prstGeom prst="rect">
            <a:avLst/>
          </a:prstGeom>
          <a:noFill/>
        </p:spPr>
        <p:txBody>
          <a:bodyPr wrap="square" rtlCol="0">
            <a:spAutoFit/>
          </a:bodyPr>
          <a:lstStyle/>
          <a:p>
            <a:pPr marL="400050" lvl="1">
              <a:spcBef>
                <a:spcPct val="20000"/>
              </a:spcBef>
              <a:buClr>
                <a:srgbClr val="9999CC"/>
              </a:buClr>
              <a:buSzPct val="80000"/>
            </a:pPr>
            <a:r>
              <a:rPr lang="zh-CN" altLang="en-US" sz="2400" kern="0" dirty="0">
                <a:solidFill>
                  <a:srgbClr val="000000"/>
                </a:solidFill>
                <a:latin typeface="Arial"/>
              </a:rPr>
              <a:t>示例：计算阶乘的函数声明应为如下形式：</a:t>
            </a:r>
            <a:endParaRPr lang="en-US" altLang="zh-CN" sz="2400" kern="0" dirty="0">
              <a:solidFill>
                <a:srgbClr val="000000"/>
              </a:solidFill>
              <a:latin typeface="Arial"/>
            </a:endParaRPr>
          </a:p>
          <a:p>
            <a:pPr marL="400050" lvl="1">
              <a:spcBef>
                <a:spcPct val="20000"/>
              </a:spcBef>
              <a:buClr>
                <a:srgbClr val="9999CC"/>
              </a:buClr>
              <a:buSzPct val="80000"/>
            </a:pPr>
            <a:r>
              <a:rPr lang="en-US" altLang="zh-CN" sz="2400" kern="0" dirty="0">
                <a:solidFill>
                  <a:srgbClr val="000000"/>
                </a:solidFill>
                <a:latin typeface="Arial"/>
              </a:rPr>
              <a:t>double factorial (double number);</a:t>
            </a:r>
          </a:p>
          <a:p>
            <a:pPr marL="400050" lvl="1">
              <a:spcBef>
                <a:spcPct val="20000"/>
              </a:spcBef>
              <a:buClr>
                <a:srgbClr val="9999CC"/>
              </a:buClr>
              <a:buSzPct val="80000"/>
            </a:pPr>
            <a:r>
              <a:rPr lang="zh-CN" altLang="en-US" sz="2400" kern="0" dirty="0">
                <a:solidFill>
                  <a:srgbClr val="000000"/>
                </a:solidFill>
                <a:latin typeface="Arial"/>
              </a:rPr>
              <a:t>说明：</a:t>
            </a:r>
          </a:p>
          <a:p>
            <a:pPr marL="400050" lvl="1">
              <a:spcBef>
                <a:spcPct val="20000"/>
              </a:spcBef>
              <a:buClr>
                <a:srgbClr val="9999CC"/>
              </a:buClr>
              <a:buSzPct val="80000"/>
            </a:pPr>
            <a:r>
              <a:rPr lang="en-US" altLang="zh-CN" sz="2400" kern="0" dirty="0">
                <a:solidFill>
                  <a:srgbClr val="000000"/>
                </a:solidFill>
                <a:latin typeface="Arial"/>
              </a:rPr>
              <a:t>1</a:t>
            </a:r>
            <a:r>
              <a:rPr lang="zh-CN" altLang="en-US" sz="2400" kern="0" dirty="0">
                <a:solidFill>
                  <a:srgbClr val="000000"/>
                </a:solidFill>
                <a:latin typeface="Arial"/>
              </a:rPr>
              <a:t>）第一个</a:t>
            </a:r>
            <a:r>
              <a:rPr lang="en-US" altLang="zh-CN" sz="2400" kern="0" dirty="0">
                <a:solidFill>
                  <a:srgbClr val="000000"/>
                </a:solidFill>
                <a:latin typeface="Arial"/>
              </a:rPr>
              <a:t>double</a:t>
            </a:r>
            <a:r>
              <a:rPr lang="zh-CN" altLang="en-US" sz="2400" kern="0" dirty="0">
                <a:solidFill>
                  <a:srgbClr val="000000"/>
                </a:solidFill>
                <a:latin typeface="Arial"/>
              </a:rPr>
              <a:t>表明该函数有返回值，且返回值的类型为</a:t>
            </a:r>
            <a:r>
              <a:rPr lang="en-US" altLang="zh-CN" sz="2400" kern="0" dirty="0">
                <a:solidFill>
                  <a:srgbClr val="000000"/>
                </a:solidFill>
                <a:latin typeface="Arial"/>
              </a:rPr>
              <a:t>double</a:t>
            </a:r>
            <a:r>
              <a:rPr lang="zh-CN" altLang="en-US" sz="2400" kern="0" dirty="0">
                <a:solidFill>
                  <a:srgbClr val="000000"/>
                </a:solidFill>
                <a:latin typeface="Arial"/>
              </a:rPr>
              <a:t>；</a:t>
            </a:r>
          </a:p>
          <a:p>
            <a:pPr marL="400050" lvl="1">
              <a:spcBef>
                <a:spcPct val="20000"/>
              </a:spcBef>
              <a:buClr>
                <a:srgbClr val="9999CC"/>
              </a:buClr>
              <a:buSzPct val="80000"/>
            </a:pPr>
            <a:r>
              <a:rPr lang="en-US" altLang="zh-CN" sz="2400" kern="0" dirty="0">
                <a:solidFill>
                  <a:srgbClr val="000000"/>
                </a:solidFill>
                <a:latin typeface="Arial"/>
              </a:rPr>
              <a:t>2</a:t>
            </a:r>
            <a:r>
              <a:rPr lang="zh-CN" altLang="en-US" sz="2400" kern="0" dirty="0">
                <a:solidFill>
                  <a:srgbClr val="000000"/>
                </a:solidFill>
                <a:latin typeface="Arial"/>
              </a:rPr>
              <a:t>）</a:t>
            </a:r>
            <a:r>
              <a:rPr lang="en-US" altLang="zh-CN" sz="2400" kern="0" dirty="0">
                <a:solidFill>
                  <a:srgbClr val="000000"/>
                </a:solidFill>
                <a:latin typeface="Arial"/>
              </a:rPr>
              <a:t>factorial</a:t>
            </a:r>
            <a:r>
              <a:rPr lang="zh-CN" altLang="en-US" sz="2400" kern="0" dirty="0">
                <a:solidFill>
                  <a:srgbClr val="000000"/>
                </a:solidFill>
                <a:latin typeface="Arial"/>
              </a:rPr>
              <a:t>是函数的名字；</a:t>
            </a:r>
          </a:p>
          <a:p>
            <a:pPr marL="400050" lvl="1">
              <a:spcBef>
                <a:spcPct val="20000"/>
              </a:spcBef>
              <a:buClr>
                <a:srgbClr val="9999CC"/>
              </a:buClr>
              <a:buSzPct val="80000"/>
            </a:pPr>
            <a:r>
              <a:rPr lang="en-US" altLang="zh-CN" sz="2400" kern="0" dirty="0">
                <a:solidFill>
                  <a:srgbClr val="000000"/>
                </a:solidFill>
                <a:latin typeface="Arial"/>
              </a:rPr>
              <a:t>3</a:t>
            </a:r>
            <a:r>
              <a:rPr lang="zh-CN" altLang="en-US" sz="2400" kern="0" dirty="0">
                <a:solidFill>
                  <a:srgbClr val="000000"/>
                </a:solidFill>
                <a:latin typeface="Arial"/>
              </a:rPr>
              <a:t>）函数名后用小括号括起来的是函数的形参，本例有一个形参，形参名字是</a:t>
            </a:r>
            <a:r>
              <a:rPr lang="en-US" altLang="zh-CN" sz="2400" kern="0" dirty="0">
                <a:solidFill>
                  <a:srgbClr val="000000"/>
                </a:solidFill>
                <a:latin typeface="Arial"/>
              </a:rPr>
              <a:t>number</a:t>
            </a:r>
            <a:r>
              <a:rPr lang="zh-CN" altLang="en-US" sz="2400" kern="0" dirty="0">
                <a:solidFill>
                  <a:srgbClr val="000000"/>
                </a:solidFill>
                <a:latin typeface="Arial"/>
              </a:rPr>
              <a:t>，类型是</a:t>
            </a:r>
            <a:r>
              <a:rPr lang="en-US" altLang="zh-CN" sz="2400" kern="0" dirty="0">
                <a:solidFill>
                  <a:srgbClr val="000000"/>
                </a:solidFill>
                <a:latin typeface="Arial"/>
              </a:rPr>
              <a:t>double</a:t>
            </a:r>
            <a:r>
              <a:rPr lang="zh-CN" altLang="en-US" sz="2400" kern="0" dirty="0">
                <a:solidFill>
                  <a:srgbClr val="000000"/>
                </a:solidFill>
                <a:latin typeface="Arial"/>
              </a:rPr>
              <a:t>。</a:t>
            </a:r>
          </a:p>
          <a:p>
            <a:pPr marL="400050" lvl="1">
              <a:spcBef>
                <a:spcPct val="20000"/>
              </a:spcBef>
              <a:buClr>
                <a:srgbClr val="9999CC"/>
              </a:buClr>
              <a:buSzPct val="80000"/>
            </a:pPr>
            <a:endParaRPr lang="en-US" altLang="zh-CN" sz="2400" kern="0" dirty="0">
              <a:solidFill>
                <a:srgbClr val="000000"/>
              </a:solidFill>
              <a:latin typeface="Arial"/>
            </a:endParaRPr>
          </a:p>
        </p:txBody>
      </p:sp>
    </p:spTree>
    <p:extLst>
      <p:ext uri="{BB962C8B-B14F-4D97-AF65-F5344CB8AC3E}">
        <p14:creationId xmlns:p14="http://schemas.microsoft.com/office/powerpoint/2010/main" val="3081118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401283" y="251855"/>
            <a:ext cx="8643937" cy="839787"/>
          </a:xfrm>
        </p:spPr>
        <p:txBody>
          <a:bodyPr/>
          <a:lstStyle/>
          <a:p>
            <a:pPr>
              <a:defRPr/>
            </a:pPr>
            <a:r>
              <a:rPr lang="zh-CN" altLang="en-US" dirty="0" smtClean="0"/>
              <a:t>函数定义</a:t>
            </a:r>
            <a:endParaRPr lang="en-US" altLang="zh-CN" dirty="0"/>
          </a:p>
        </p:txBody>
      </p:sp>
      <p:sp>
        <p:nvSpPr>
          <p:cNvPr id="156675" name="Rectangle 3"/>
          <p:cNvSpPr>
            <a:spLocks noGrp="1" noChangeArrowheads="1"/>
          </p:cNvSpPr>
          <p:nvPr>
            <p:ph type="body" idx="4294967295"/>
          </p:nvPr>
        </p:nvSpPr>
        <p:spPr>
          <a:xfrm>
            <a:off x="900113" y="2705894"/>
            <a:ext cx="8243887" cy="3387725"/>
          </a:xfrm>
        </p:spPr>
        <p:txBody>
          <a:bodyPr/>
          <a:lstStyle/>
          <a:p>
            <a:pPr marL="0" indent="0">
              <a:buFont typeface="Monotype Sorts" charset="2"/>
              <a:buNone/>
              <a:defRPr/>
            </a:pPr>
            <a:r>
              <a:rPr lang="zh-CN" altLang="en-US" dirty="0" smtClean="0">
                <a:solidFill>
                  <a:srgbClr val="000000"/>
                </a:solidFill>
                <a:latin typeface="华文仿宋" pitchFamily="2" charset="-122"/>
                <a:ea typeface="华文仿宋" pitchFamily="2" charset="-122"/>
              </a:rPr>
              <a:t>类型  函数名</a:t>
            </a:r>
            <a:r>
              <a:rPr lang="en-US" altLang="zh-CN" dirty="0" smtClean="0">
                <a:solidFill>
                  <a:srgbClr val="000000"/>
                </a:solidFill>
                <a:latin typeface="华文仿宋" pitchFamily="2" charset="-122"/>
                <a:ea typeface="华文仿宋" pitchFamily="2" charset="-122"/>
              </a:rPr>
              <a:t>(</a:t>
            </a:r>
            <a:r>
              <a:rPr lang="zh-CN" altLang="en-US" dirty="0" smtClean="0">
                <a:solidFill>
                  <a:srgbClr val="000000"/>
                </a:solidFill>
                <a:latin typeface="华文仿宋" pitchFamily="2" charset="-122"/>
                <a:ea typeface="华文仿宋" pitchFamily="2" charset="-122"/>
              </a:rPr>
              <a:t>类型 参数</a:t>
            </a:r>
            <a:r>
              <a:rPr lang="en-US" altLang="zh-CN" dirty="0" smtClean="0">
                <a:solidFill>
                  <a:srgbClr val="000000"/>
                </a:solidFill>
                <a:latin typeface="华文仿宋" pitchFamily="2" charset="-122"/>
                <a:ea typeface="华文仿宋" pitchFamily="2" charset="-122"/>
              </a:rPr>
              <a:t>1,  </a:t>
            </a:r>
            <a:r>
              <a:rPr lang="zh-CN" altLang="en-US" dirty="0" smtClean="0">
                <a:solidFill>
                  <a:srgbClr val="000000"/>
                </a:solidFill>
                <a:latin typeface="华文仿宋" pitchFamily="2" charset="-122"/>
                <a:ea typeface="华文仿宋" pitchFamily="2" charset="-122"/>
              </a:rPr>
              <a:t>类型 参数</a:t>
            </a:r>
            <a:r>
              <a:rPr lang="en-US" altLang="zh-CN" dirty="0" smtClean="0">
                <a:solidFill>
                  <a:srgbClr val="000000"/>
                </a:solidFill>
                <a:latin typeface="华文仿宋" pitchFamily="2" charset="-122"/>
                <a:ea typeface="华文仿宋" pitchFamily="2" charset="-122"/>
              </a:rPr>
              <a:t>2, ……)</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rPr>
              <a:t>{</a:t>
            </a:r>
            <a:br>
              <a:rPr lang="en-US" altLang="zh-CN" dirty="0" smtClean="0">
                <a:solidFill>
                  <a:srgbClr val="000000"/>
                </a:solidFill>
              </a:rPr>
            </a:br>
            <a:r>
              <a:rPr lang="en-US" altLang="zh-CN" dirty="0" smtClean="0">
                <a:solidFill>
                  <a:srgbClr val="000000"/>
                </a:solidFill>
              </a:rPr>
              <a:t>	</a:t>
            </a:r>
            <a:r>
              <a:rPr lang="zh-CN" altLang="en-US" dirty="0" smtClean="0">
                <a:latin typeface="华文仿宋" pitchFamily="2" charset="-122"/>
                <a:ea typeface="华文仿宋" pitchFamily="2" charset="-122"/>
              </a:rPr>
              <a:t>声明语句序列</a:t>
            </a:r>
          </a:p>
          <a:p>
            <a:pPr marL="0" indent="0">
              <a:buFont typeface="Monotype Sorts" charset="2"/>
              <a:buNone/>
              <a:defRPr/>
            </a:pPr>
            <a:r>
              <a:rPr lang="zh-CN" altLang="en-US" dirty="0" smtClean="0">
                <a:latin typeface="华文仿宋" pitchFamily="2" charset="-122"/>
                <a:ea typeface="华文仿宋" pitchFamily="2" charset="-122"/>
              </a:rPr>
              <a:t>           可执行语句序列 </a:t>
            </a:r>
            <a:r>
              <a:rPr lang="en-US" altLang="zh-CN" dirty="0" smtClean="0">
                <a:solidFill>
                  <a:srgbClr val="000000"/>
                </a:solidFill>
                <a:latin typeface="华文仿宋" pitchFamily="2" charset="-122"/>
                <a:ea typeface="华文仿宋" pitchFamily="2" charset="-122"/>
              </a:rPr>
              <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latin typeface="华文仿宋" pitchFamily="2" charset="-122"/>
                <a:ea typeface="华文仿宋" pitchFamily="2" charset="-122"/>
              </a:rPr>
              <a:t>	</a:t>
            </a:r>
            <a:r>
              <a:rPr lang="en-US" altLang="zh-CN" dirty="0" smtClean="0">
                <a:solidFill>
                  <a:srgbClr val="880000"/>
                </a:solidFill>
                <a:latin typeface="Courier New" pitchFamily="49" charset="0"/>
                <a:ea typeface="华文仿宋" pitchFamily="2" charset="-122"/>
                <a:cs typeface="Courier New" pitchFamily="49" charset="0"/>
              </a:rPr>
              <a:t>return</a:t>
            </a:r>
            <a:r>
              <a:rPr lang="en-US" altLang="zh-CN" dirty="0" smtClean="0">
                <a:solidFill>
                  <a:srgbClr val="000000"/>
                </a:solidFill>
                <a:latin typeface="Courier New" pitchFamily="49" charset="0"/>
                <a:ea typeface="华文仿宋" pitchFamily="2" charset="-122"/>
                <a:cs typeface="Courier New" pitchFamily="49" charset="0"/>
              </a:rPr>
              <a:t> </a:t>
            </a:r>
            <a:r>
              <a:rPr lang="zh-CN" altLang="en-US" dirty="0" smtClean="0">
                <a:solidFill>
                  <a:srgbClr val="000000"/>
                </a:solidFill>
                <a:latin typeface="华文仿宋" pitchFamily="2" charset="-122"/>
                <a:ea typeface="华文仿宋" pitchFamily="2" charset="-122"/>
              </a:rPr>
              <a:t>表达式</a:t>
            </a:r>
            <a:r>
              <a:rPr lang="en-US" altLang="zh-CN" dirty="0" smtClean="0">
                <a:solidFill>
                  <a:srgbClr val="000000"/>
                </a:solidFill>
                <a:latin typeface="华文仿宋" pitchFamily="2" charset="-122"/>
                <a:ea typeface="华文仿宋" pitchFamily="2" charset="-122"/>
              </a:rPr>
              <a:t>;</a:t>
            </a:r>
            <a:r>
              <a:rPr lang="en-US" altLang="zh-CN" dirty="0" smtClean="0">
                <a:solidFill>
                  <a:srgbClr val="000000"/>
                </a:solidFill>
              </a:rPr>
              <a:t/>
            </a:r>
            <a:br>
              <a:rPr lang="en-US" altLang="zh-CN" dirty="0" smtClean="0">
                <a:solidFill>
                  <a:srgbClr val="000000"/>
                </a:solidFill>
              </a:rPr>
            </a:br>
            <a:r>
              <a:rPr lang="en-US" altLang="zh-CN" dirty="0" smtClean="0">
                <a:solidFill>
                  <a:srgbClr val="000000"/>
                </a:solidFill>
              </a:rPr>
              <a:t>}</a:t>
            </a:r>
          </a:p>
        </p:txBody>
      </p:sp>
      <p:sp>
        <p:nvSpPr>
          <p:cNvPr id="156676" name="AutoShape 4"/>
          <p:cNvSpPr>
            <a:spLocks noChangeArrowheads="1"/>
          </p:cNvSpPr>
          <p:nvPr/>
        </p:nvSpPr>
        <p:spPr bwMode="auto">
          <a:xfrm>
            <a:off x="500063" y="1269206"/>
            <a:ext cx="1770062" cy="1081088"/>
          </a:xfrm>
          <a:prstGeom prst="wedgeEllipseCallout">
            <a:avLst>
              <a:gd name="adj1" fmla="val -3949"/>
              <a:gd name="adj2" fmla="val 75843"/>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返回值类型</a:t>
            </a:r>
            <a:endParaRPr lang="en-US" altLang="zh-CN" b="1">
              <a:ea typeface="宋体" panose="02010600030101010101" pitchFamily="2" charset="-122"/>
            </a:endParaRPr>
          </a:p>
        </p:txBody>
      </p:sp>
      <p:sp>
        <p:nvSpPr>
          <p:cNvPr id="156677" name="AutoShape 5"/>
          <p:cNvSpPr>
            <a:spLocks noChangeArrowheads="1"/>
          </p:cNvSpPr>
          <p:nvPr/>
        </p:nvSpPr>
        <p:spPr bwMode="auto">
          <a:xfrm>
            <a:off x="2414588" y="1197769"/>
            <a:ext cx="3300412" cy="1008062"/>
          </a:xfrm>
          <a:prstGeom prst="wedgeEllipseCallout">
            <a:avLst>
              <a:gd name="adj1" fmla="val -39981"/>
              <a:gd name="adj2" fmla="val 106380"/>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a:solidFill>
                  <a:srgbClr val="000066"/>
                </a:solidFill>
                <a:ea typeface="宋体" panose="02010600030101010101" pitchFamily="2" charset="-122"/>
              </a:rPr>
              <a:t>函数名</a:t>
            </a:r>
            <a:r>
              <a:rPr lang="zh-CN" altLang="en-US" b="1" dirty="0" smtClean="0">
                <a:ea typeface="宋体" panose="02010600030101010101" pitchFamily="2" charset="-122"/>
              </a:rPr>
              <a:t>标识符</a:t>
            </a:r>
            <a:endParaRPr lang="en-US" altLang="zh-CN" b="1" dirty="0">
              <a:solidFill>
                <a:srgbClr val="000066"/>
              </a:solidFill>
              <a:ea typeface="宋体" panose="02010600030101010101" pitchFamily="2" charset="-122"/>
            </a:endParaRPr>
          </a:p>
        </p:txBody>
      </p:sp>
      <p:sp>
        <p:nvSpPr>
          <p:cNvPr id="156678" name="AutoShape 6"/>
          <p:cNvSpPr>
            <a:spLocks noChangeArrowheads="1"/>
          </p:cNvSpPr>
          <p:nvPr/>
        </p:nvSpPr>
        <p:spPr bwMode="auto">
          <a:xfrm>
            <a:off x="5978525" y="1124744"/>
            <a:ext cx="3022600" cy="1008062"/>
          </a:xfrm>
          <a:prstGeom prst="wedgeEllipseCallout">
            <a:avLst>
              <a:gd name="adj1" fmla="val -32407"/>
              <a:gd name="adj2" fmla="val 73148"/>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参数表</a:t>
            </a:r>
            <a:r>
              <a:rPr lang="zh-CN" altLang="en-US" b="1">
                <a:solidFill>
                  <a:srgbClr val="000066"/>
                </a:solidFill>
                <a:ea typeface="宋体" panose="02010600030101010101" pitchFamily="2" charset="-122"/>
              </a:rPr>
              <a:t>相当于运算的操作数</a:t>
            </a:r>
          </a:p>
        </p:txBody>
      </p:sp>
      <p:sp>
        <p:nvSpPr>
          <p:cNvPr id="156679" name="AutoShape 7"/>
          <p:cNvSpPr>
            <a:spLocks/>
          </p:cNvSpPr>
          <p:nvPr/>
        </p:nvSpPr>
        <p:spPr bwMode="auto">
          <a:xfrm rot="-5400000">
            <a:off x="5111677" y="310703"/>
            <a:ext cx="504825" cy="4320479"/>
          </a:xfrm>
          <a:prstGeom prst="rightBrace">
            <a:avLst>
              <a:gd name="adj1" fmla="val 82023"/>
              <a:gd name="adj2" fmla="val 50000"/>
            </a:avLst>
          </a:prstGeom>
          <a:noFill/>
          <a:ln w="28575">
            <a:solidFill>
              <a:schemeClr val="tx1"/>
            </a:solidFill>
            <a:round/>
            <a:headEnd type="none" w="sm" len="sm"/>
            <a:tailEnd type="none" w="sm" len="sm"/>
          </a:ln>
        </p:spPr>
        <p:txBody>
          <a:bodyPr vert="eaVert" wrap="none" anchor="ctr"/>
          <a:lstStyle/>
          <a:p>
            <a:pPr algn="ctr" eaLnBrk="0" hangingPunct="0">
              <a:defRPr/>
            </a:pPr>
            <a:endParaRPr lang="zh-CN" altLang="en-US" b="1">
              <a:effectLst>
                <a:outerShdw blurRad="38100" dist="38100" dir="2700000" algn="tl">
                  <a:srgbClr val="000000">
                    <a:alpha val="43137"/>
                  </a:srgbClr>
                </a:outerShdw>
              </a:effectLst>
              <a:ea typeface="宋体" pitchFamily="2" charset="-122"/>
            </a:endParaRPr>
          </a:p>
        </p:txBody>
      </p:sp>
      <p:sp>
        <p:nvSpPr>
          <p:cNvPr id="156680" name="AutoShape 8"/>
          <p:cNvSpPr>
            <a:spLocks noChangeArrowheads="1"/>
          </p:cNvSpPr>
          <p:nvPr/>
        </p:nvSpPr>
        <p:spPr bwMode="auto">
          <a:xfrm>
            <a:off x="4427538" y="5230019"/>
            <a:ext cx="3313112" cy="792162"/>
          </a:xfrm>
          <a:prstGeom prst="wedgeEllipseCallout">
            <a:avLst>
              <a:gd name="adj1" fmla="val -66435"/>
              <a:gd name="adj2" fmla="val -91685"/>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返回</a:t>
            </a:r>
            <a:r>
              <a:rPr lang="zh-CN" altLang="en-US" b="1">
                <a:solidFill>
                  <a:srgbClr val="000066"/>
                </a:solidFill>
                <a:ea typeface="宋体" panose="02010600030101010101" pitchFamily="2" charset="-122"/>
              </a:rPr>
              <a:t>运算的结果</a:t>
            </a:r>
            <a:endParaRPr lang="en-US" altLang="zh-CN" b="1">
              <a:solidFill>
                <a:srgbClr val="000066"/>
              </a:solidFill>
              <a:ea typeface="宋体" panose="02010600030101010101" pitchFamily="2" charset="-122"/>
            </a:endParaRPr>
          </a:p>
        </p:txBody>
      </p:sp>
      <p:sp>
        <p:nvSpPr>
          <p:cNvPr id="156681" name="AutoShape 9"/>
          <p:cNvSpPr>
            <a:spLocks noChangeArrowheads="1"/>
          </p:cNvSpPr>
          <p:nvPr/>
        </p:nvSpPr>
        <p:spPr bwMode="auto">
          <a:xfrm>
            <a:off x="1763713" y="5301456"/>
            <a:ext cx="2160587" cy="720725"/>
          </a:xfrm>
          <a:prstGeom prst="wedgeEllipseCallout">
            <a:avLst>
              <a:gd name="adj1" fmla="val -28546"/>
              <a:gd name="adj2" fmla="val -103523"/>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函数出口</a:t>
            </a:r>
            <a:endParaRPr lang="en-US" altLang="zh-CN" b="1">
              <a:ea typeface="宋体" panose="02010600030101010101" pitchFamily="2" charset="-122"/>
            </a:endParaRPr>
          </a:p>
        </p:txBody>
      </p:sp>
    </p:spTree>
    <p:extLst>
      <p:ext uri="{BB962C8B-B14F-4D97-AF65-F5344CB8AC3E}">
        <p14:creationId xmlns:p14="http://schemas.microsoft.com/office/powerpoint/2010/main" val="1654885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wipe(down)">
                                      <p:cBhvr>
                                        <p:cTn id="7" dur="500"/>
                                        <p:tgtEl>
                                          <p:spTgt spid="15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wipe(down)">
                                      <p:cBhvr>
                                        <p:cTn id="12" dur="500"/>
                                        <p:tgtEl>
                                          <p:spTgt spid="156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6679"/>
                                        </p:tgtEl>
                                        <p:attrNameLst>
                                          <p:attrName>style.visibility</p:attrName>
                                        </p:attrNameLst>
                                      </p:cBhvr>
                                      <p:to>
                                        <p:strVal val="visible"/>
                                      </p:to>
                                    </p:set>
                                    <p:animEffect transition="in" filter="wipe(down)">
                                      <p:cBhvr>
                                        <p:cTn id="17" dur="500"/>
                                        <p:tgtEl>
                                          <p:spTgt spid="156679"/>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6678"/>
                                        </p:tgtEl>
                                        <p:attrNameLst>
                                          <p:attrName>style.visibility</p:attrName>
                                        </p:attrNameLst>
                                      </p:cBhvr>
                                      <p:to>
                                        <p:strVal val="visible"/>
                                      </p:to>
                                    </p:set>
                                    <p:animEffect transition="in" filter="wipe(down)">
                                      <p:cBhvr>
                                        <p:cTn id="21" dur="500"/>
                                        <p:tgtEl>
                                          <p:spTgt spid="1566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6681"/>
                                        </p:tgtEl>
                                        <p:attrNameLst>
                                          <p:attrName>style.visibility</p:attrName>
                                        </p:attrNameLst>
                                      </p:cBhvr>
                                      <p:to>
                                        <p:strVal val="visible"/>
                                      </p:to>
                                    </p:set>
                                    <p:animEffect transition="in" filter="wipe(up)">
                                      <p:cBhvr>
                                        <p:cTn id="26" dur="500"/>
                                        <p:tgtEl>
                                          <p:spTgt spid="1566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6680"/>
                                        </p:tgtEl>
                                        <p:attrNameLst>
                                          <p:attrName>style.visibility</p:attrName>
                                        </p:attrNameLst>
                                      </p:cBhvr>
                                      <p:to>
                                        <p:strVal val="visible"/>
                                      </p:to>
                                    </p:set>
                                    <p:animEffect transition="in" filter="wipe(left)">
                                      <p:cBhvr>
                                        <p:cTn id="31"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7" grpId="0" animBg="1"/>
      <p:bldP spid="156678" grpId="0" animBg="1"/>
      <p:bldP spid="156679" grpId="0" animBg="1"/>
      <p:bldP spid="156680" grpId="0" animBg="1"/>
      <p:bldP spid="15668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4294967295"/>
          </p:nvPr>
        </p:nvSpPr>
        <p:spPr>
          <a:xfrm>
            <a:off x="755576" y="2705894"/>
            <a:ext cx="8243887" cy="3387725"/>
          </a:xfrm>
        </p:spPr>
        <p:txBody>
          <a:bodyPr/>
          <a:lstStyle/>
          <a:p>
            <a:pPr marL="0" indent="0" eaLnBrk="1" hangingPunct="1">
              <a:buFont typeface="Monotype Sorts" charset="2"/>
              <a:buNone/>
              <a:defRPr/>
            </a:pPr>
            <a:r>
              <a:rPr lang="zh-CN" altLang="en-US" sz="3200" dirty="0" smtClean="0">
                <a:solidFill>
                  <a:srgbClr val="000000"/>
                </a:solidFill>
                <a:latin typeface="华文仿宋" pitchFamily="2" charset="-122"/>
                <a:ea typeface="华文仿宋" pitchFamily="2" charset="-122"/>
              </a:rPr>
              <a:t>类型 函数名</a:t>
            </a:r>
            <a:r>
              <a:rPr lang="en-US" altLang="zh-CN" sz="3200" dirty="0" smtClean="0">
                <a:solidFill>
                  <a:srgbClr val="000000"/>
                </a:solidFill>
                <a:latin typeface="华文仿宋" pitchFamily="2" charset="-122"/>
                <a:ea typeface="华文仿宋" pitchFamily="2" charset="-122"/>
              </a:rPr>
              <a:t>(</a:t>
            </a:r>
            <a:r>
              <a:rPr lang="zh-CN" altLang="en-US" sz="3200" dirty="0" smtClean="0">
                <a:solidFill>
                  <a:srgbClr val="000000"/>
                </a:solidFill>
                <a:latin typeface="华文仿宋" pitchFamily="2" charset="-122"/>
                <a:ea typeface="华文仿宋" pitchFamily="2" charset="-122"/>
              </a:rPr>
              <a:t>类型 参数</a:t>
            </a:r>
            <a:r>
              <a:rPr lang="en-US" altLang="zh-CN" sz="3200" dirty="0" smtClean="0">
                <a:solidFill>
                  <a:srgbClr val="000000"/>
                </a:solidFill>
                <a:latin typeface="华文仿宋" pitchFamily="2" charset="-122"/>
                <a:ea typeface="华文仿宋" pitchFamily="2" charset="-122"/>
              </a:rPr>
              <a:t>1,  </a:t>
            </a:r>
            <a:r>
              <a:rPr lang="zh-CN" altLang="en-US" sz="3200" dirty="0" smtClean="0">
                <a:solidFill>
                  <a:srgbClr val="000000"/>
                </a:solidFill>
                <a:latin typeface="华文仿宋" pitchFamily="2" charset="-122"/>
                <a:ea typeface="华文仿宋" pitchFamily="2" charset="-122"/>
              </a:rPr>
              <a:t>类型 参数</a:t>
            </a:r>
            <a:r>
              <a:rPr lang="en-US" altLang="zh-CN" sz="3200" dirty="0" smtClean="0">
                <a:solidFill>
                  <a:srgbClr val="000000"/>
                </a:solidFill>
                <a:latin typeface="华文仿宋" pitchFamily="2" charset="-122"/>
                <a:ea typeface="华文仿宋" pitchFamily="2" charset="-122"/>
              </a:rPr>
              <a:t>2, ……)</a:t>
            </a:r>
            <a:br>
              <a:rPr lang="en-US" altLang="zh-CN" sz="3200" dirty="0" smtClean="0">
                <a:solidFill>
                  <a:srgbClr val="000000"/>
                </a:solidFill>
                <a:latin typeface="华文仿宋" pitchFamily="2" charset="-122"/>
                <a:ea typeface="华文仿宋" pitchFamily="2" charset="-122"/>
              </a:rPr>
            </a:br>
            <a:r>
              <a:rPr lang="en-US" altLang="zh-CN" dirty="0" smtClean="0">
                <a:solidFill>
                  <a:srgbClr val="000000"/>
                </a:solidFill>
              </a:rPr>
              <a:t>{</a:t>
            </a:r>
            <a:br>
              <a:rPr lang="en-US" altLang="zh-CN" dirty="0" smtClean="0">
                <a:solidFill>
                  <a:srgbClr val="000000"/>
                </a:solidFill>
              </a:rPr>
            </a:br>
            <a:r>
              <a:rPr lang="en-US" altLang="zh-CN" dirty="0" smtClean="0">
                <a:solidFill>
                  <a:srgbClr val="000000"/>
                </a:solidFill>
              </a:rPr>
              <a:t>          </a:t>
            </a:r>
            <a:r>
              <a:rPr lang="zh-CN" altLang="en-US" dirty="0" smtClean="0">
                <a:latin typeface="Courier New" pitchFamily="49" charset="0"/>
                <a:ea typeface="华文仿宋" pitchFamily="2" charset="-122"/>
                <a:cs typeface="Courier New" pitchFamily="49" charset="0"/>
              </a:rPr>
              <a:t>声明语句序列</a:t>
            </a:r>
            <a:endParaRPr lang="en-US" altLang="zh-CN" dirty="0" smtClean="0">
              <a:latin typeface="Courier New" pitchFamily="49" charset="0"/>
              <a:ea typeface="华文仿宋" pitchFamily="2" charset="-122"/>
              <a:cs typeface="Courier New" pitchFamily="49" charset="0"/>
            </a:endParaRPr>
          </a:p>
          <a:p>
            <a:pPr marL="0" indent="0" eaLnBrk="1" hangingPunct="1">
              <a:buFont typeface="Monotype Sorts" charset="2"/>
              <a:buNone/>
              <a:defRPr/>
            </a:pPr>
            <a:r>
              <a:rPr lang="en-US" altLang="zh-CN" dirty="0" smtClean="0">
                <a:latin typeface="Courier New" pitchFamily="49" charset="0"/>
                <a:ea typeface="华文仿宋" pitchFamily="2" charset="-122"/>
                <a:cs typeface="Courier New" pitchFamily="49" charset="0"/>
              </a:rPr>
              <a:t>    </a:t>
            </a:r>
            <a:r>
              <a:rPr lang="zh-CN" altLang="en-US" dirty="0" smtClean="0">
                <a:latin typeface="Courier New" pitchFamily="49" charset="0"/>
                <a:ea typeface="华文仿宋" pitchFamily="2" charset="-122"/>
                <a:cs typeface="Courier New" pitchFamily="49" charset="0"/>
              </a:rPr>
              <a:t>可执行语句序列 </a:t>
            </a:r>
            <a:r>
              <a:rPr lang="en-US" altLang="zh-CN" dirty="0" smtClean="0">
                <a:solidFill>
                  <a:srgbClr val="000000"/>
                </a:solidFill>
                <a:latin typeface="Courier New" pitchFamily="49" charset="0"/>
                <a:ea typeface="华文仿宋" pitchFamily="2" charset="-122"/>
                <a:cs typeface="Courier New" pitchFamily="49" charset="0"/>
              </a:rPr>
              <a:t/>
            </a:r>
            <a:br>
              <a:rPr lang="en-US" altLang="zh-CN" dirty="0" smtClean="0">
                <a:solidFill>
                  <a:srgbClr val="000000"/>
                </a:solidFill>
                <a:latin typeface="Courier New" pitchFamily="49" charset="0"/>
                <a:ea typeface="华文仿宋" pitchFamily="2" charset="-122"/>
                <a:cs typeface="Courier New" pitchFamily="49" charset="0"/>
              </a:rPr>
            </a:br>
            <a:r>
              <a:rPr lang="en-US" altLang="zh-CN" dirty="0" smtClean="0">
                <a:solidFill>
                  <a:srgbClr val="000000"/>
                </a:solidFill>
                <a:latin typeface="Courier New" pitchFamily="49" charset="0"/>
                <a:ea typeface="华文仿宋" pitchFamily="2" charset="-122"/>
                <a:cs typeface="Courier New" pitchFamily="49" charset="0"/>
              </a:rPr>
              <a:t>	</a:t>
            </a:r>
            <a:r>
              <a:rPr lang="en-US" altLang="zh-CN" dirty="0" smtClean="0">
                <a:solidFill>
                  <a:srgbClr val="880000"/>
                </a:solidFill>
                <a:latin typeface="Courier New" pitchFamily="49" charset="0"/>
                <a:ea typeface="华文仿宋" pitchFamily="2" charset="-122"/>
                <a:cs typeface="Courier New" pitchFamily="49" charset="0"/>
              </a:rPr>
              <a:t>return</a:t>
            </a:r>
            <a:r>
              <a:rPr lang="en-US" altLang="zh-CN" dirty="0" smtClean="0">
                <a:solidFill>
                  <a:srgbClr val="000000"/>
                </a:solidFill>
                <a:latin typeface="Courier New" pitchFamily="49" charset="0"/>
                <a:ea typeface="华文仿宋" pitchFamily="2" charset="-122"/>
                <a:cs typeface="Courier New" pitchFamily="49" charset="0"/>
              </a:rPr>
              <a:t> </a:t>
            </a:r>
            <a:r>
              <a:rPr lang="zh-CN" altLang="en-US" dirty="0" smtClean="0">
                <a:solidFill>
                  <a:srgbClr val="000000"/>
                </a:solidFill>
                <a:latin typeface="Courier New" pitchFamily="49" charset="0"/>
                <a:ea typeface="华文仿宋" pitchFamily="2" charset="-122"/>
                <a:cs typeface="Courier New" pitchFamily="49" charset="0"/>
              </a:rPr>
              <a:t>表达式</a:t>
            </a:r>
            <a:r>
              <a:rPr lang="en-US" altLang="zh-CN" dirty="0" smtClean="0">
                <a:solidFill>
                  <a:srgbClr val="000000"/>
                </a:solidFill>
                <a:latin typeface="Courier New" pitchFamily="49" charset="0"/>
                <a:ea typeface="华文仿宋" pitchFamily="2" charset="-122"/>
                <a:cs typeface="Courier New" pitchFamily="49" charset="0"/>
              </a:rPr>
              <a:t>;</a:t>
            </a:r>
            <a:r>
              <a:rPr lang="en-US" altLang="zh-CN" dirty="0" smtClean="0">
                <a:solidFill>
                  <a:srgbClr val="000000"/>
                </a:solidFill>
              </a:rPr>
              <a:t/>
            </a:r>
            <a:br>
              <a:rPr lang="en-US" altLang="zh-CN" dirty="0" smtClean="0">
                <a:solidFill>
                  <a:srgbClr val="000000"/>
                </a:solidFill>
              </a:rPr>
            </a:br>
            <a:r>
              <a:rPr lang="en-US" altLang="zh-CN" dirty="0" smtClean="0">
                <a:solidFill>
                  <a:srgbClr val="000000"/>
                </a:solidFill>
              </a:rPr>
              <a:t>}</a:t>
            </a:r>
          </a:p>
        </p:txBody>
      </p:sp>
      <p:grpSp>
        <p:nvGrpSpPr>
          <p:cNvPr id="3" name="Group 17"/>
          <p:cNvGrpSpPr>
            <a:grpSpLocks/>
          </p:cNvGrpSpPr>
          <p:nvPr/>
        </p:nvGrpSpPr>
        <p:grpSpPr bwMode="auto">
          <a:xfrm>
            <a:off x="755576" y="3121819"/>
            <a:ext cx="6999287" cy="2252662"/>
            <a:chOff x="753" y="2329"/>
            <a:chExt cx="4409" cy="1107"/>
          </a:xfrm>
        </p:grpSpPr>
        <p:sp>
          <p:nvSpPr>
            <p:cNvPr id="444427" name="Rectangle 11"/>
            <p:cNvSpPr>
              <a:spLocks noChangeArrowheads="1"/>
            </p:cNvSpPr>
            <p:nvPr/>
          </p:nvSpPr>
          <p:spPr bwMode="auto">
            <a:xfrm>
              <a:off x="753" y="2329"/>
              <a:ext cx="240" cy="336"/>
            </a:xfrm>
            <a:prstGeom prst="rect">
              <a:avLst/>
            </a:prstGeom>
            <a:noFill/>
            <a:ln w="57150">
              <a:solidFill>
                <a:srgbClr val="FF9900"/>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444428" name="Line 12"/>
            <p:cNvSpPr>
              <a:spLocks noChangeShapeType="1"/>
            </p:cNvSpPr>
            <p:nvPr/>
          </p:nvSpPr>
          <p:spPr bwMode="auto">
            <a:xfrm flipH="1">
              <a:off x="1130" y="2501"/>
              <a:ext cx="2109" cy="5"/>
            </a:xfrm>
            <a:prstGeom prst="line">
              <a:avLst/>
            </a:prstGeom>
            <a:noFill/>
            <a:ln w="57150">
              <a:solidFill>
                <a:srgbClr val="FF9900"/>
              </a:solidFill>
              <a:miter lim="800000"/>
              <a:headEnd/>
              <a:tailEnd type="triangle" w="med" len="med"/>
            </a:ln>
            <a:effectLst/>
          </p:spPr>
          <p:txBody>
            <a:bodyPr wrap="none"/>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444429" name="Rectangle 13"/>
            <p:cNvSpPr>
              <a:spLocks noChangeArrowheads="1"/>
            </p:cNvSpPr>
            <p:nvPr/>
          </p:nvSpPr>
          <p:spPr bwMode="auto">
            <a:xfrm>
              <a:off x="767" y="3100"/>
              <a:ext cx="240" cy="336"/>
            </a:xfrm>
            <a:prstGeom prst="rect">
              <a:avLst/>
            </a:prstGeom>
            <a:noFill/>
            <a:ln w="57150">
              <a:solidFill>
                <a:srgbClr val="FF9900"/>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444430" name="Line 14"/>
            <p:cNvSpPr>
              <a:spLocks noChangeShapeType="1"/>
            </p:cNvSpPr>
            <p:nvPr/>
          </p:nvSpPr>
          <p:spPr bwMode="auto">
            <a:xfrm flipH="1">
              <a:off x="1145" y="3300"/>
              <a:ext cx="2928" cy="0"/>
            </a:xfrm>
            <a:prstGeom prst="line">
              <a:avLst/>
            </a:prstGeom>
            <a:noFill/>
            <a:ln w="57150">
              <a:solidFill>
                <a:srgbClr val="FF9900"/>
              </a:solidFill>
              <a:miter lim="800000"/>
              <a:headEnd/>
              <a:tailEnd type="triangle" w="med" len="med"/>
            </a:ln>
            <a:effectLst/>
          </p:spPr>
          <p:txBody>
            <a:bodyPr wrap="none"/>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444431" name="Line 15"/>
            <p:cNvSpPr>
              <a:spLocks noChangeShapeType="1"/>
            </p:cNvSpPr>
            <p:nvPr/>
          </p:nvSpPr>
          <p:spPr bwMode="auto">
            <a:xfrm>
              <a:off x="4059" y="2724"/>
              <a:ext cx="0" cy="584"/>
            </a:xfrm>
            <a:prstGeom prst="line">
              <a:avLst/>
            </a:prstGeom>
            <a:noFill/>
            <a:ln w="57150">
              <a:solidFill>
                <a:srgbClr val="FF9900"/>
              </a:solidFill>
              <a:miter lim="800000"/>
              <a:headEnd/>
              <a:tailEnd/>
            </a:ln>
            <a:effectLst/>
          </p:spPr>
          <p:txBody>
            <a:bodyPr wrap="none"/>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16398" name="Text Box 16"/>
            <p:cNvSpPr txBox="1">
              <a:spLocks noChangeArrowheads="1"/>
            </p:cNvSpPr>
            <p:nvPr/>
          </p:nvSpPr>
          <p:spPr bwMode="auto">
            <a:xfrm>
              <a:off x="3242" y="2478"/>
              <a:ext cx="1920" cy="24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pPr>
              <a:r>
                <a:rPr lang="zh-CN" altLang="en-US" sz="3200" b="1">
                  <a:solidFill>
                    <a:srgbClr val="000099"/>
                  </a:solidFill>
                  <a:latin typeface="华文仿宋" panose="02010600040101010101" pitchFamily="2" charset="-122"/>
                  <a:ea typeface="华文仿宋" panose="02010600040101010101" pitchFamily="2" charset="-122"/>
                </a:rPr>
                <a:t>函数体的定界符</a:t>
              </a:r>
            </a:p>
          </p:txBody>
        </p:sp>
      </p:grpSp>
      <p:sp>
        <p:nvSpPr>
          <p:cNvPr id="156679" name="AutoShape 7"/>
          <p:cNvSpPr>
            <a:spLocks/>
          </p:cNvSpPr>
          <p:nvPr/>
        </p:nvSpPr>
        <p:spPr bwMode="auto">
          <a:xfrm rot="16200000">
            <a:off x="5467276" y="-13494"/>
            <a:ext cx="504825" cy="4968875"/>
          </a:xfrm>
          <a:prstGeom prst="rightBrace">
            <a:avLst>
              <a:gd name="adj1" fmla="val 82023"/>
              <a:gd name="adj2" fmla="val 50000"/>
            </a:avLst>
          </a:prstGeom>
          <a:noFill/>
          <a:ln w="28575">
            <a:solidFill>
              <a:schemeClr val="tx1"/>
            </a:solidFill>
            <a:round/>
            <a:headEnd type="none" w="sm" len="sm"/>
            <a:tailEnd type="none" w="sm" len="sm"/>
          </a:ln>
        </p:spPr>
        <p:txBody>
          <a:bodyPr vert="eaVert" wrap="none" anchor="ctr"/>
          <a:lstStyle/>
          <a:p>
            <a:pPr algn="ctr" eaLnBrk="0" hangingPunct="0">
              <a:defRPr/>
            </a:pPr>
            <a:endParaRPr lang="zh-CN" altLang="en-US" b="1">
              <a:effectLst>
                <a:outerShdw blurRad="38100" dist="38100" dir="2700000" algn="tl">
                  <a:srgbClr val="000000">
                    <a:alpha val="43137"/>
                  </a:srgbClr>
                </a:outerShdw>
              </a:effectLst>
              <a:ea typeface="宋体" pitchFamily="2" charset="-122"/>
            </a:endParaRPr>
          </a:p>
        </p:txBody>
      </p:sp>
      <p:sp>
        <p:nvSpPr>
          <p:cNvPr id="156678" name="AutoShape 6"/>
          <p:cNvSpPr>
            <a:spLocks noChangeArrowheads="1"/>
          </p:cNvSpPr>
          <p:nvPr/>
        </p:nvSpPr>
        <p:spPr bwMode="auto">
          <a:xfrm>
            <a:off x="784151" y="1124744"/>
            <a:ext cx="7273925" cy="1008062"/>
          </a:xfrm>
          <a:prstGeom prst="wedgeEllipseCallout">
            <a:avLst>
              <a:gd name="adj1" fmla="val 16454"/>
              <a:gd name="adj2" fmla="val 65907"/>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a:solidFill>
                  <a:srgbClr val="000066"/>
                </a:solidFill>
                <a:ea typeface="宋体" panose="02010600030101010101" pitchFamily="2" charset="-122"/>
              </a:rPr>
              <a:t>参数表里的变量</a:t>
            </a:r>
            <a:r>
              <a:rPr lang="zh-CN" altLang="en-US" b="1" dirty="0" smtClean="0">
                <a:solidFill>
                  <a:srgbClr val="000066"/>
                </a:solidFill>
                <a:ea typeface="宋体" panose="02010600030101010101" pitchFamily="2" charset="-122"/>
              </a:rPr>
              <a:t>（形式参数）</a:t>
            </a:r>
            <a:r>
              <a:rPr lang="zh-CN" altLang="en-US" b="1" dirty="0">
                <a:solidFill>
                  <a:srgbClr val="000066"/>
                </a:solidFill>
                <a:ea typeface="宋体" panose="02010600030101010101" pitchFamily="2" charset="-122"/>
              </a:rPr>
              <a:t>也是内部变量</a:t>
            </a:r>
          </a:p>
        </p:txBody>
      </p:sp>
      <p:sp>
        <p:nvSpPr>
          <p:cNvPr id="444436" name="Rectangle 20"/>
          <p:cNvSpPr>
            <a:spLocks noChangeArrowheads="1"/>
          </p:cNvSpPr>
          <p:nvPr/>
        </p:nvSpPr>
        <p:spPr bwMode="auto">
          <a:xfrm>
            <a:off x="1547738" y="3567906"/>
            <a:ext cx="3094038" cy="1373188"/>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2" name="AutoShape 6"/>
          <p:cNvSpPr>
            <a:spLocks noChangeArrowheads="1"/>
          </p:cNvSpPr>
          <p:nvPr/>
        </p:nvSpPr>
        <p:spPr bwMode="auto">
          <a:xfrm>
            <a:off x="4498901" y="5230019"/>
            <a:ext cx="2000250" cy="720725"/>
          </a:xfrm>
          <a:prstGeom prst="wedgeEllipseCallout">
            <a:avLst>
              <a:gd name="adj1" fmla="val -70778"/>
              <a:gd name="adj2" fmla="val -111454"/>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solidFill>
                  <a:srgbClr val="000066"/>
                </a:solidFill>
                <a:ea typeface="宋体" panose="02010600030101010101" pitchFamily="2" charset="-122"/>
              </a:rPr>
              <a:t>函数体</a:t>
            </a:r>
            <a:endParaRPr lang="en-US" altLang="zh-CN" b="1">
              <a:solidFill>
                <a:srgbClr val="000066"/>
              </a:solidFill>
              <a:ea typeface="宋体" panose="02010600030101010101" pitchFamily="2" charset="-122"/>
            </a:endParaRPr>
          </a:p>
        </p:txBody>
      </p:sp>
      <p:sp>
        <p:nvSpPr>
          <p:cNvPr id="16" name="Rectangle 2"/>
          <p:cNvSpPr txBox="1">
            <a:spLocks noChangeArrowheads="1"/>
          </p:cNvSpPr>
          <p:nvPr/>
        </p:nvSpPr>
        <p:spPr bwMode="auto">
          <a:xfrm>
            <a:off x="401283" y="251855"/>
            <a:ext cx="86439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pPr>
              <a:defRPr/>
            </a:pPr>
            <a:r>
              <a:rPr lang="zh-CN" altLang="en-US" kern="0" dirty="0" smtClean="0"/>
              <a:t>函数定义</a:t>
            </a:r>
            <a:endParaRPr lang="en-US" altLang="zh-CN" kern="0" dirty="0"/>
          </a:p>
        </p:txBody>
      </p:sp>
    </p:spTree>
    <p:extLst>
      <p:ext uri="{BB962C8B-B14F-4D97-AF65-F5344CB8AC3E}">
        <p14:creationId xmlns:p14="http://schemas.microsoft.com/office/powerpoint/2010/main" val="257931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44436"/>
                                        </p:tgtEl>
                                        <p:attrNameLst>
                                          <p:attrName>style.visibility</p:attrName>
                                        </p:attrNameLst>
                                      </p:cBhvr>
                                      <p:to>
                                        <p:strVal val="visible"/>
                                      </p:to>
                                    </p:set>
                                    <p:anim calcmode="lin" valueType="num">
                                      <p:cBhvr>
                                        <p:cTn id="7" dur="500" fill="hold"/>
                                        <p:tgtEl>
                                          <p:spTgt spid="444436"/>
                                        </p:tgtEl>
                                        <p:attrNameLst>
                                          <p:attrName>ppt_w</p:attrName>
                                        </p:attrNameLst>
                                      </p:cBhvr>
                                      <p:tavLst>
                                        <p:tav tm="0">
                                          <p:val>
                                            <p:strVal val="4/3*#ppt_w"/>
                                          </p:val>
                                        </p:tav>
                                        <p:tav tm="100000">
                                          <p:val>
                                            <p:strVal val="#ppt_w"/>
                                          </p:val>
                                        </p:tav>
                                      </p:tavLst>
                                    </p:anim>
                                    <p:anim calcmode="lin" valueType="num">
                                      <p:cBhvr>
                                        <p:cTn id="8" dur="500" fill="hold"/>
                                        <p:tgtEl>
                                          <p:spTgt spid="444436"/>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44436"/>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0"/>
                            </p:stCondLst>
                            <p:childTnLst>
                              <p:par>
                                <p:cTn id="21" presetID="53"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6679"/>
                                        </p:tgtEl>
                                        <p:attrNameLst>
                                          <p:attrName>style.visibility</p:attrName>
                                        </p:attrNameLst>
                                      </p:cBhvr>
                                      <p:to>
                                        <p:strVal val="visible"/>
                                      </p:to>
                                    </p:set>
                                    <p:animEffect transition="in" filter="wipe(down)">
                                      <p:cBhvr>
                                        <p:cTn id="30" dur="500"/>
                                        <p:tgtEl>
                                          <p:spTgt spid="156679"/>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56678"/>
                                        </p:tgtEl>
                                        <p:attrNameLst>
                                          <p:attrName>style.visibility</p:attrName>
                                        </p:attrNameLst>
                                      </p:cBhvr>
                                      <p:to>
                                        <p:strVal val="visible"/>
                                      </p:to>
                                    </p:set>
                                    <p:animEffect transition="in" filter="wipe(down)">
                                      <p:cBhvr>
                                        <p:cTn id="34"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P spid="156678" grpId="0" animBg="1"/>
      <p:bldP spid="444436" grpId="0" animBg="1"/>
      <p:bldP spid="444436" grpId="1" animBg="1"/>
      <p:bldP spid="2" grpId="0" animBg="1"/>
      <p:bldP spid="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4294967295"/>
          </p:nvPr>
        </p:nvSpPr>
        <p:spPr>
          <a:xfrm>
            <a:off x="2122488" y="2554064"/>
            <a:ext cx="4032250" cy="3387725"/>
          </a:xfrm>
        </p:spPr>
        <p:txBody>
          <a:bodyPr/>
          <a:lstStyle/>
          <a:p>
            <a:pPr marL="0" indent="0" eaLnBrk="1" hangingPunct="1">
              <a:buFont typeface="Monotype Sorts" charset="2"/>
              <a:buNone/>
              <a:defRPr/>
            </a:pPr>
            <a:r>
              <a:rPr lang="en-US" altLang="zh-CN" sz="3200" dirty="0" smtClean="0">
                <a:solidFill>
                  <a:srgbClr val="880000"/>
                </a:solidFill>
                <a:latin typeface="Courier New" pitchFamily="49" charset="0"/>
                <a:ea typeface="华文仿宋" pitchFamily="2" charset="-122"/>
                <a:cs typeface="Courier New" pitchFamily="49" charset="0"/>
              </a:rPr>
              <a:t>void</a:t>
            </a:r>
            <a:r>
              <a:rPr lang="en-US" altLang="zh-CN" sz="3200" dirty="0" smtClean="0">
                <a:solidFill>
                  <a:srgbClr val="000000"/>
                </a:solidFill>
                <a:latin typeface="Courier New" pitchFamily="49" charset="0"/>
                <a:ea typeface="华文仿宋" pitchFamily="2" charset="-122"/>
                <a:cs typeface="Courier New" pitchFamily="49" charset="0"/>
              </a:rPr>
              <a:t> </a:t>
            </a:r>
            <a:r>
              <a:rPr lang="zh-CN" altLang="en-US" sz="3200" dirty="0" smtClean="0">
                <a:solidFill>
                  <a:srgbClr val="000000"/>
                </a:solidFill>
                <a:latin typeface="Courier New" pitchFamily="49" charset="0"/>
                <a:ea typeface="华文仿宋" pitchFamily="2" charset="-122"/>
                <a:cs typeface="Courier New" pitchFamily="49" charset="0"/>
              </a:rPr>
              <a:t>函数名</a:t>
            </a:r>
            <a:r>
              <a:rPr lang="en-US" altLang="zh-CN" sz="3200" dirty="0" smtClean="0">
                <a:solidFill>
                  <a:srgbClr val="000000"/>
                </a:solidFill>
                <a:latin typeface="Courier New" pitchFamily="49" charset="0"/>
                <a:ea typeface="华文仿宋" pitchFamily="2" charset="-122"/>
                <a:cs typeface="Courier New" pitchFamily="49" charset="0"/>
              </a:rPr>
              <a:t>(</a:t>
            </a:r>
            <a:r>
              <a:rPr lang="en-US" altLang="zh-CN" sz="3200" dirty="0" smtClean="0">
                <a:solidFill>
                  <a:srgbClr val="880000"/>
                </a:solidFill>
                <a:latin typeface="Courier New" pitchFamily="49" charset="0"/>
                <a:ea typeface="华文仿宋" pitchFamily="2" charset="-122"/>
                <a:cs typeface="Courier New" pitchFamily="49" charset="0"/>
              </a:rPr>
              <a:t>void</a:t>
            </a:r>
            <a:r>
              <a:rPr lang="en-US" altLang="zh-CN" sz="3200" dirty="0" smtClean="0">
                <a:solidFill>
                  <a:srgbClr val="000000"/>
                </a:solidFill>
                <a:latin typeface="Courier New" pitchFamily="49" charset="0"/>
                <a:ea typeface="华文仿宋" pitchFamily="2" charset="-122"/>
                <a:cs typeface="Courier New" pitchFamily="49" charset="0"/>
              </a:rPr>
              <a:t>)</a:t>
            </a:r>
            <a:r>
              <a:rPr lang="en-US" altLang="zh-CN" dirty="0" smtClean="0">
                <a:solidFill>
                  <a:srgbClr val="000000"/>
                </a:solidFill>
                <a:latin typeface="华文仿宋" pitchFamily="2" charset="-122"/>
                <a:ea typeface="华文仿宋" pitchFamily="2" charset="-122"/>
              </a:rPr>
              <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latin typeface="华文仿宋" pitchFamily="2" charset="-122"/>
                <a:ea typeface="华文仿宋" pitchFamily="2" charset="-122"/>
              </a:rPr>
              <a:t>{</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latin typeface="华文仿宋" pitchFamily="2" charset="-122"/>
                <a:ea typeface="华文仿宋" pitchFamily="2" charset="-122"/>
              </a:rPr>
              <a:t>	</a:t>
            </a:r>
            <a:r>
              <a:rPr lang="zh-CN" altLang="en-US" dirty="0" smtClean="0">
                <a:latin typeface="华文仿宋" pitchFamily="2" charset="-122"/>
                <a:ea typeface="华文仿宋" pitchFamily="2" charset="-122"/>
              </a:rPr>
              <a:t>声明语句序列</a:t>
            </a:r>
          </a:p>
          <a:p>
            <a:pPr marL="0" indent="0">
              <a:buFont typeface="Monotype Sorts" charset="2"/>
              <a:buNone/>
              <a:defRPr/>
            </a:pPr>
            <a:r>
              <a:rPr lang="zh-CN" altLang="en-US" dirty="0" smtClean="0">
                <a:latin typeface="华文仿宋" pitchFamily="2" charset="-122"/>
                <a:ea typeface="华文仿宋" pitchFamily="2" charset="-122"/>
              </a:rPr>
              <a:t>           可执行语句序列 </a:t>
            </a:r>
            <a:r>
              <a:rPr lang="en-US" altLang="zh-CN" dirty="0" smtClean="0">
                <a:solidFill>
                  <a:srgbClr val="000000"/>
                </a:solidFill>
                <a:latin typeface="华文仿宋" pitchFamily="2" charset="-122"/>
                <a:ea typeface="华文仿宋" pitchFamily="2" charset="-122"/>
              </a:rPr>
              <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latin typeface="华文仿宋" pitchFamily="2" charset="-122"/>
                <a:ea typeface="华文仿宋" pitchFamily="2" charset="-122"/>
              </a:rPr>
              <a:t>	</a:t>
            </a:r>
            <a:r>
              <a:rPr lang="en-US" altLang="zh-CN" dirty="0" smtClean="0">
                <a:solidFill>
                  <a:srgbClr val="880000"/>
                </a:solidFill>
                <a:latin typeface="Courier New" pitchFamily="49" charset="0"/>
                <a:ea typeface="华文仿宋" pitchFamily="2" charset="-122"/>
                <a:cs typeface="Courier New" pitchFamily="49" charset="0"/>
              </a:rPr>
              <a:t>return</a:t>
            </a:r>
            <a:r>
              <a:rPr lang="en-US" altLang="zh-CN" dirty="0" smtClean="0">
                <a:solidFill>
                  <a:srgbClr val="000000"/>
                </a:solidFill>
                <a:latin typeface="Courier New" pitchFamily="49" charset="0"/>
                <a:ea typeface="华文仿宋" pitchFamily="2" charset="-122"/>
                <a:cs typeface="Courier New" pitchFamily="49" charset="0"/>
              </a:rPr>
              <a:t>;</a:t>
            </a:r>
            <a:r>
              <a:rPr lang="en-US" altLang="zh-CN" dirty="0" smtClean="0">
                <a:solidFill>
                  <a:srgbClr val="000000"/>
                </a:solidFill>
                <a:latin typeface="华文仿宋" pitchFamily="2" charset="-122"/>
                <a:ea typeface="华文仿宋" pitchFamily="2" charset="-122"/>
              </a:rPr>
              <a:t/>
            </a:r>
            <a:br>
              <a:rPr lang="en-US" altLang="zh-CN" dirty="0" smtClean="0">
                <a:solidFill>
                  <a:srgbClr val="000000"/>
                </a:solidFill>
                <a:latin typeface="华文仿宋" pitchFamily="2" charset="-122"/>
                <a:ea typeface="华文仿宋" pitchFamily="2" charset="-122"/>
              </a:rPr>
            </a:br>
            <a:r>
              <a:rPr lang="en-US" altLang="zh-CN" dirty="0" smtClean="0">
                <a:solidFill>
                  <a:srgbClr val="000000"/>
                </a:solidFill>
                <a:latin typeface="华文仿宋" pitchFamily="2" charset="-122"/>
                <a:ea typeface="华文仿宋" pitchFamily="2" charset="-122"/>
              </a:rPr>
              <a:t>}</a:t>
            </a:r>
          </a:p>
        </p:txBody>
      </p:sp>
      <p:sp>
        <p:nvSpPr>
          <p:cNvPr id="156676" name="AutoShape 4"/>
          <p:cNvSpPr>
            <a:spLocks noChangeArrowheads="1"/>
          </p:cNvSpPr>
          <p:nvPr/>
        </p:nvSpPr>
        <p:spPr bwMode="auto">
          <a:xfrm>
            <a:off x="285750" y="1266602"/>
            <a:ext cx="4500563" cy="1009650"/>
          </a:xfrm>
          <a:prstGeom prst="wedgeEllipseCallout">
            <a:avLst>
              <a:gd name="adj1" fmla="val -1324"/>
              <a:gd name="adj2" fmla="val 72949"/>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95000"/>
              </a:lnSpc>
              <a:spcBef>
                <a:spcPct val="20000"/>
              </a:spcBef>
              <a:buClr>
                <a:srgbClr val="FFCC66"/>
              </a:buClr>
              <a:buSzPct val="80000"/>
              <a:buFont typeface="Monotype Sorts" pitchFamily="2" charset="2"/>
              <a:buNone/>
            </a:pPr>
            <a:r>
              <a:rPr lang="zh-CN" altLang="en-US" b="1">
                <a:solidFill>
                  <a:srgbClr val="000066"/>
                </a:solidFill>
                <a:ea typeface="宋体" panose="02010600030101010101" pitchFamily="2" charset="-122"/>
              </a:rPr>
              <a:t>函数无返回值，用</a:t>
            </a:r>
            <a:r>
              <a:rPr lang="en-US" altLang="zh-CN" b="1">
                <a:solidFill>
                  <a:srgbClr val="000066"/>
                </a:solidFill>
                <a:latin typeface="Courier New" panose="02070309020205020404" pitchFamily="49" charset="0"/>
                <a:ea typeface="宋体" panose="02010600030101010101" pitchFamily="2" charset="-122"/>
                <a:cs typeface="Courier New" panose="02070309020205020404" pitchFamily="49" charset="0"/>
              </a:rPr>
              <a:t>void</a:t>
            </a:r>
            <a:r>
              <a:rPr lang="zh-CN" altLang="en-US" b="1">
                <a:solidFill>
                  <a:srgbClr val="000066"/>
                </a:solidFill>
                <a:ea typeface="宋体" panose="02010600030101010101" pitchFamily="2" charset="-122"/>
              </a:rPr>
              <a:t>定义返回值类型</a:t>
            </a:r>
            <a:endParaRPr lang="en-US" altLang="zh-CN" b="1">
              <a:solidFill>
                <a:srgbClr val="000066"/>
              </a:solidFill>
              <a:ea typeface="宋体" panose="02010600030101010101" pitchFamily="2" charset="-122"/>
            </a:endParaRPr>
          </a:p>
        </p:txBody>
      </p:sp>
      <p:sp>
        <p:nvSpPr>
          <p:cNvPr id="156678" name="AutoShape 6"/>
          <p:cNvSpPr>
            <a:spLocks noChangeArrowheads="1"/>
          </p:cNvSpPr>
          <p:nvPr/>
        </p:nvSpPr>
        <p:spPr bwMode="auto">
          <a:xfrm>
            <a:off x="4930775" y="1196752"/>
            <a:ext cx="3713163" cy="1008062"/>
          </a:xfrm>
          <a:prstGeom prst="wedgeEllipseCallout">
            <a:avLst>
              <a:gd name="adj1" fmla="val -37588"/>
              <a:gd name="adj2" fmla="val 82519"/>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r>
              <a:rPr lang="zh-CN" altLang="en-US" b="1">
                <a:solidFill>
                  <a:srgbClr val="000066"/>
                </a:solidFill>
                <a:ea typeface="宋体" panose="02010600030101010101" pitchFamily="2" charset="-122"/>
              </a:rPr>
              <a:t>用</a:t>
            </a:r>
            <a:r>
              <a:rPr lang="en-US" altLang="zh-CN" b="1">
                <a:solidFill>
                  <a:srgbClr val="000066"/>
                </a:solidFill>
                <a:latin typeface="Courier New" panose="02070309020205020404" pitchFamily="49" charset="0"/>
                <a:ea typeface="宋体" panose="02010600030101010101" pitchFamily="2" charset="-122"/>
                <a:cs typeface="Courier New" panose="02070309020205020404" pitchFamily="49" charset="0"/>
              </a:rPr>
              <a:t>void</a:t>
            </a:r>
            <a:r>
              <a:rPr lang="zh-CN" altLang="en-US" b="1">
                <a:solidFill>
                  <a:srgbClr val="000066"/>
                </a:solidFill>
                <a:ea typeface="宋体" panose="02010600030101010101" pitchFamily="2" charset="-122"/>
              </a:rPr>
              <a:t>定义参数，表示没有参数</a:t>
            </a:r>
          </a:p>
        </p:txBody>
      </p:sp>
      <p:sp>
        <p:nvSpPr>
          <p:cNvPr id="156680" name="AutoShape 8"/>
          <p:cNvSpPr>
            <a:spLocks noChangeArrowheads="1"/>
          </p:cNvSpPr>
          <p:nvPr/>
        </p:nvSpPr>
        <p:spPr bwMode="auto">
          <a:xfrm>
            <a:off x="1116013" y="5222652"/>
            <a:ext cx="3956050" cy="1008062"/>
          </a:xfrm>
          <a:prstGeom prst="wedgeEllipseCallout">
            <a:avLst>
              <a:gd name="adj1" fmla="val 37069"/>
              <a:gd name="adj2" fmla="val -103856"/>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en-US" altLang="zh-CN" b="1">
                <a:solidFill>
                  <a:srgbClr val="000066"/>
                </a:solidFill>
                <a:latin typeface="Courier New" panose="02070309020205020404" pitchFamily="49" charset="0"/>
                <a:ea typeface="宋体" panose="02010600030101010101" pitchFamily="2" charset="-122"/>
                <a:cs typeface="Courier New" panose="02070309020205020404" pitchFamily="49" charset="0"/>
              </a:rPr>
              <a:t>return</a:t>
            </a:r>
            <a:r>
              <a:rPr lang="zh-CN" altLang="en-US" b="1">
                <a:solidFill>
                  <a:srgbClr val="000066"/>
                </a:solidFill>
                <a:ea typeface="宋体" panose="02010600030101010101" pitchFamily="2" charset="-122"/>
                <a:cs typeface="Courier New" panose="02070309020205020404" pitchFamily="49" charset="0"/>
              </a:rPr>
              <a:t>语句后无需任何表达式</a:t>
            </a:r>
            <a:endParaRPr lang="en-US" altLang="zh-CN" b="1">
              <a:solidFill>
                <a:srgbClr val="000066"/>
              </a:solidFill>
              <a:ea typeface="宋体" panose="02010600030101010101" pitchFamily="2" charset="-122"/>
              <a:cs typeface="Courier New" panose="02070309020205020404" pitchFamily="49" charset="0"/>
            </a:endParaRPr>
          </a:p>
        </p:txBody>
      </p:sp>
      <p:pic>
        <p:nvPicPr>
          <p:cNvPr id="447498" name="Picture 10"/>
          <p:cNvPicPr>
            <a:picLocks noChangeAspect="1" noChangeArrowheads="1"/>
          </p:cNvPicPr>
          <p:nvPr/>
        </p:nvPicPr>
        <p:blipFill>
          <a:blip r:embed="rId3"/>
          <a:srcRect/>
          <a:stretch>
            <a:fillRect/>
          </a:stretch>
        </p:blipFill>
        <p:spPr bwMode="auto">
          <a:xfrm>
            <a:off x="6588125" y="2269902"/>
            <a:ext cx="2143125" cy="1476375"/>
          </a:xfrm>
          <a:prstGeom prst="rect">
            <a:avLst/>
          </a:prstGeom>
          <a:solidFill>
            <a:schemeClr val="accent1">
              <a:lumMod val="60000"/>
              <a:lumOff val="40000"/>
            </a:schemeClr>
          </a:solidFill>
          <a:ln w="25400">
            <a:solidFill>
              <a:srgbClr val="00B050"/>
            </a:solidFill>
            <a:miter lim="800000"/>
            <a:headEnd type="none" w="sm" len="sm"/>
            <a:tailEnd type="none" w="sm" len="sm"/>
          </a:ln>
        </p:spPr>
      </p:pic>
      <p:pic>
        <p:nvPicPr>
          <p:cNvPr id="447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998689"/>
            <a:ext cx="2095500" cy="1857375"/>
          </a:xfrm>
          <a:prstGeom prst="rect">
            <a:avLst/>
          </a:prstGeom>
          <a:noFill/>
          <a:ln w="25400">
            <a:solidFill>
              <a:srgbClr val="00B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0" name="Rectangle 2"/>
          <p:cNvSpPr txBox="1">
            <a:spLocks noChangeArrowheads="1"/>
          </p:cNvSpPr>
          <p:nvPr/>
        </p:nvSpPr>
        <p:spPr bwMode="auto">
          <a:xfrm>
            <a:off x="401283" y="251855"/>
            <a:ext cx="86439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pPr>
              <a:defRPr/>
            </a:pPr>
            <a:r>
              <a:rPr lang="zh-CN" altLang="en-US" kern="0" dirty="0" smtClean="0"/>
              <a:t>函数定义</a:t>
            </a:r>
            <a:endParaRPr lang="en-US" altLang="zh-CN" kern="0" dirty="0"/>
          </a:p>
        </p:txBody>
      </p:sp>
    </p:spTree>
    <p:extLst>
      <p:ext uri="{BB962C8B-B14F-4D97-AF65-F5344CB8AC3E}">
        <p14:creationId xmlns:p14="http://schemas.microsoft.com/office/powerpoint/2010/main" val="1546091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wipe(down)">
                                      <p:cBhvr>
                                        <p:cTn id="7" dur="500"/>
                                        <p:tgtEl>
                                          <p:spTgt spid="15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8"/>
                                        </p:tgtEl>
                                        <p:attrNameLst>
                                          <p:attrName>style.visibility</p:attrName>
                                        </p:attrNameLst>
                                      </p:cBhvr>
                                      <p:to>
                                        <p:strVal val="visible"/>
                                      </p:to>
                                    </p:set>
                                    <p:animEffect transition="in" filter="wipe(down)">
                                      <p:cBhvr>
                                        <p:cTn id="12" dur="500"/>
                                        <p:tgtEl>
                                          <p:spTgt spid="156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680"/>
                                        </p:tgtEl>
                                        <p:attrNameLst>
                                          <p:attrName>style.visibility</p:attrName>
                                        </p:attrNameLst>
                                      </p:cBhvr>
                                      <p:to>
                                        <p:strVal val="visible"/>
                                      </p:to>
                                    </p:set>
                                    <p:animEffect transition="in" filter="wipe(up)">
                                      <p:cBhvr>
                                        <p:cTn id="17" dur="500"/>
                                        <p:tgtEl>
                                          <p:spTgt spid="156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447498"/>
                                        </p:tgtEl>
                                        <p:attrNameLst>
                                          <p:attrName>style.visibility</p:attrName>
                                        </p:attrNameLst>
                                      </p:cBhvr>
                                      <p:to>
                                        <p:strVal val="visible"/>
                                      </p:to>
                                    </p:set>
                                    <p:anim calcmode="lin" valueType="num">
                                      <p:cBhvr>
                                        <p:cTn id="22" dur="500" fill="hold"/>
                                        <p:tgtEl>
                                          <p:spTgt spid="447498"/>
                                        </p:tgtEl>
                                        <p:attrNameLst>
                                          <p:attrName>ppt_w</p:attrName>
                                        </p:attrNameLst>
                                      </p:cBhvr>
                                      <p:tavLst>
                                        <p:tav tm="0">
                                          <p:val>
                                            <p:strVal val="#ppt_w*0.05"/>
                                          </p:val>
                                        </p:tav>
                                        <p:tav tm="100000">
                                          <p:val>
                                            <p:strVal val="#ppt_w"/>
                                          </p:val>
                                        </p:tav>
                                      </p:tavLst>
                                    </p:anim>
                                    <p:anim calcmode="lin" valueType="num">
                                      <p:cBhvr>
                                        <p:cTn id="23" dur="500" fill="hold"/>
                                        <p:tgtEl>
                                          <p:spTgt spid="447498"/>
                                        </p:tgtEl>
                                        <p:attrNameLst>
                                          <p:attrName>ppt_h</p:attrName>
                                        </p:attrNameLst>
                                      </p:cBhvr>
                                      <p:tavLst>
                                        <p:tav tm="0">
                                          <p:val>
                                            <p:strVal val="#ppt_h"/>
                                          </p:val>
                                        </p:tav>
                                        <p:tav tm="100000">
                                          <p:val>
                                            <p:strVal val="#ppt_h"/>
                                          </p:val>
                                        </p:tav>
                                      </p:tavLst>
                                    </p:anim>
                                    <p:anim calcmode="lin" valueType="num">
                                      <p:cBhvr>
                                        <p:cTn id="24" dur="500" fill="hold"/>
                                        <p:tgtEl>
                                          <p:spTgt spid="447498"/>
                                        </p:tgtEl>
                                        <p:attrNameLst>
                                          <p:attrName>ppt_x</p:attrName>
                                        </p:attrNameLst>
                                      </p:cBhvr>
                                      <p:tavLst>
                                        <p:tav tm="0">
                                          <p:val>
                                            <p:strVal val="#ppt_x-.2"/>
                                          </p:val>
                                        </p:tav>
                                        <p:tav tm="100000">
                                          <p:val>
                                            <p:strVal val="#ppt_x"/>
                                          </p:val>
                                        </p:tav>
                                      </p:tavLst>
                                    </p:anim>
                                    <p:anim calcmode="lin" valueType="num">
                                      <p:cBhvr>
                                        <p:cTn id="25" dur="500" fill="hold"/>
                                        <p:tgtEl>
                                          <p:spTgt spid="447498"/>
                                        </p:tgtEl>
                                        <p:attrNameLst>
                                          <p:attrName>ppt_y</p:attrName>
                                        </p:attrNameLst>
                                      </p:cBhvr>
                                      <p:tavLst>
                                        <p:tav tm="0">
                                          <p:val>
                                            <p:strVal val="#ppt_y"/>
                                          </p:val>
                                        </p:tav>
                                        <p:tav tm="100000">
                                          <p:val>
                                            <p:strVal val="#ppt_y"/>
                                          </p:val>
                                        </p:tav>
                                      </p:tavLst>
                                    </p:anim>
                                    <p:animEffect transition="in" filter="fade">
                                      <p:cBhvr>
                                        <p:cTn id="26" dur="500"/>
                                        <p:tgtEl>
                                          <p:spTgt spid="4474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447499"/>
                                        </p:tgtEl>
                                        <p:attrNameLst>
                                          <p:attrName>style.visibility</p:attrName>
                                        </p:attrNameLst>
                                      </p:cBhvr>
                                      <p:to>
                                        <p:strVal val="visible"/>
                                      </p:to>
                                    </p:set>
                                    <p:anim calcmode="lin" valueType="num">
                                      <p:cBhvr>
                                        <p:cTn id="31" dur="500" fill="hold"/>
                                        <p:tgtEl>
                                          <p:spTgt spid="447499"/>
                                        </p:tgtEl>
                                        <p:attrNameLst>
                                          <p:attrName>ppt_w</p:attrName>
                                        </p:attrNameLst>
                                      </p:cBhvr>
                                      <p:tavLst>
                                        <p:tav tm="0">
                                          <p:val>
                                            <p:strVal val="#ppt_w*0.05"/>
                                          </p:val>
                                        </p:tav>
                                        <p:tav tm="100000">
                                          <p:val>
                                            <p:strVal val="#ppt_w"/>
                                          </p:val>
                                        </p:tav>
                                      </p:tavLst>
                                    </p:anim>
                                    <p:anim calcmode="lin" valueType="num">
                                      <p:cBhvr>
                                        <p:cTn id="32" dur="500" fill="hold"/>
                                        <p:tgtEl>
                                          <p:spTgt spid="447499"/>
                                        </p:tgtEl>
                                        <p:attrNameLst>
                                          <p:attrName>ppt_h</p:attrName>
                                        </p:attrNameLst>
                                      </p:cBhvr>
                                      <p:tavLst>
                                        <p:tav tm="0">
                                          <p:val>
                                            <p:strVal val="#ppt_h"/>
                                          </p:val>
                                        </p:tav>
                                        <p:tav tm="100000">
                                          <p:val>
                                            <p:strVal val="#ppt_h"/>
                                          </p:val>
                                        </p:tav>
                                      </p:tavLst>
                                    </p:anim>
                                    <p:anim calcmode="lin" valueType="num">
                                      <p:cBhvr>
                                        <p:cTn id="33" dur="500" fill="hold"/>
                                        <p:tgtEl>
                                          <p:spTgt spid="447499"/>
                                        </p:tgtEl>
                                        <p:attrNameLst>
                                          <p:attrName>ppt_x</p:attrName>
                                        </p:attrNameLst>
                                      </p:cBhvr>
                                      <p:tavLst>
                                        <p:tav tm="0">
                                          <p:val>
                                            <p:strVal val="#ppt_x-.2"/>
                                          </p:val>
                                        </p:tav>
                                        <p:tav tm="100000">
                                          <p:val>
                                            <p:strVal val="#ppt_x"/>
                                          </p:val>
                                        </p:tav>
                                      </p:tavLst>
                                    </p:anim>
                                    <p:anim calcmode="lin" valueType="num">
                                      <p:cBhvr>
                                        <p:cTn id="34" dur="500" fill="hold"/>
                                        <p:tgtEl>
                                          <p:spTgt spid="447499"/>
                                        </p:tgtEl>
                                        <p:attrNameLst>
                                          <p:attrName>ppt_y</p:attrName>
                                        </p:attrNameLst>
                                      </p:cBhvr>
                                      <p:tavLst>
                                        <p:tav tm="0">
                                          <p:val>
                                            <p:strVal val="#ppt_y"/>
                                          </p:val>
                                        </p:tav>
                                        <p:tav tm="100000">
                                          <p:val>
                                            <p:strVal val="#ppt_y"/>
                                          </p:val>
                                        </p:tav>
                                      </p:tavLst>
                                    </p:anim>
                                    <p:animEffect transition="in" filter="fade">
                                      <p:cBhvr>
                                        <p:cTn id="35" dur="500"/>
                                        <p:tgtEl>
                                          <p:spTgt spid="44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8" grpId="0" animBg="1"/>
      <p:bldP spid="1566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smtClean="0"/>
              <a:t>网络与计算中心</a:t>
            </a:r>
            <a:endParaRPr lang="en-US" altLang="zh-CN" dirty="0"/>
          </a:p>
        </p:txBody>
      </p:sp>
      <p:sp>
        <p:nvSpPr>
          <p:cNvPr id="3" name="矩形 2"/>
          <p:cNvSpPr/>
          <p:nvPr/>
        </p:nvSpPr>
        <p:spPr>
          <a:xfrm>
            <a:off x="539552" y="404664"/>
            <a:ext cx="2236510" cy="584775"/>
          </a:xfrm>
          <a:prstGeom prst="rect">
            <a:avLst/>
          </a:prstGeom>
        </p:spPr>
        <p:txBody>
          <a:bodyPr wrap="none">
            <a:spAutoFit/>
          </a:bodyPr>
          <a:lstStyle/>
          <a:p>
            <a:pPr>
              <a:defRPr/>
            </a:pPr>
            <a:r>
              <a:rPr lang="zh-CN" altLang="en-US" sz="3200" i="1" kern="0" dirty="0">
                <a:solidFill>
                  <a:schemeClr val="tx2"/>
                </a:solidFill>
                <a:latin typeface="+mj-lt"/>
                <a:ea typeface="+mj-ea"/>
                <a:cs typeface="+mj-cs"/>
              </a:rPr>
              <a:t>函数返回值</a:t>
            </a:r>
          </a:p>
        </p:txBody>
      </p:sp>
      <p:sp>
        <p:nvSpPr>
          <p:cNvPr id="4" name="矩形 3"/>
          <p:cNvSpPr/>
          <p:nvPr/>
        </p:nvSpPr>
        <p:spPr>
          <a:xfrm>
            <a:off x="395536" y="1196752"/>
            <a:ext cx="8568952" cy="3884140"/>
          </a:xfrm>
          <a:prstGeom prst="rect">
            <a:avLst/>
          </a:prstGeom>
        </p:spPr>
        <p:txBody>
          <a:bodyPr wrap="square">
            <a:spAutoFit/>
          </a:bodyPr>
          <a:lstStyle/>
          <a:p>
            <a:pPr marL="342900" indent="-342900">
              <a:spcBef>
                <a:spcPct val="20000"/>
              </a:spcBef>
              <a:buClr>
                <a:schemeClr val="accent1"/>
              </a:buClr>
              <a:buSzPct val="80000"/>
              <a:buFont typeface="Wingdings" pitchFamily="2" charset="2"/>
              <a:buChar char="n"/>
            </a:pPr>
            <a:r>
              <a:rPr lang="zh-CN" altLang="en-US" sz="2800" dirty="0">
                <a:latin typeface="+mn-lt"/>
              </a:rPr>
              <a:t>函数的值只能通过</a:t>
            </a:r>
            <a:r>
              <a:rPr lang="en-US" altLang="zh-CN" sz="2800" dirty="0">
                <a:latin typeface="+mn-lt"/>
              </a:rPr>
              <a:t>return</a:t>
            </a:r>
            <a:r>
              <a:rPr lang="zh-CN" altLang="en-US" sz="2800" dirty="0">
                <a:latin typeface="+mn-lt"/>
              </a:rPr>
              <a:t>语句返回主调函数。</a:t>
            </a:r>
          </a:p>
          <a:p>
            <a:pPr marL="742950" lvl="1" indent="-285750">
              <a:spcBef>
                <a:spcPct val="20000"/>
              </a:spcBef>
              <a:buClr>
                <a:schemeClr val="accent2"/>
              </a:buClr>
              <a:buSzPct val="80000"/>
              <a:buFont typeface="Wingdings" pitchFamily="2" charset="2"/>
              <a:buChar char="n"/>
            </a:pPr>
            <a:r>
              <a:rPr lang="en-US" altLang="zh-CN" sz="2400" dirty="0">
                <a:latin typeface="+mn-lt"/>
              </a:rPr>
              <a:t>return </a:t>
            </a:r>
            <a:r>
              <a:rPr lang="zh-CN" altLang="en-US" sz="2400" dirty="0">
                <a:latin typeface="+mn-lt"/>
              </a:rPr>
              <a:t>语句的一般形式  </a:t>
            </a:r>
          </a:p>
          <a:p>
            <a:pPr lvl="1">
              <a:spcBef>
                <a:spcPct val="20000"/>
              </a:spcBef>
              <a:buClr>
                <a:schemeClr val="accent1"/>
              </a:buClr>
              <a:buSzPct val="80000"/>
            </a:pPr>
            <a:r>
              <a:rPr lang="zh-CN" altLang="en-US" sz="2400" dirty="0">
                <a:latin typeface="+mn-lt"/>
              </a:rPr>
              <a:t> </a:t>
            </a:r>
            <a:r>
              <a:rPr lang="zh-CN" altLang="en-US" sz="2400" dirty="0" smtClean="0">
                <a:latin typeface="+mn-lt"/>
              </a:rPr>
              <a:t>     </a:t>
            </a:r>
            <a:r>
              <a:rPr lang="en-US" altLang="zh-CN" sz="2400" dirty="0" smtClean="0">
                <a:latin typeface="+mn-lt"/>
              </a:rPr>
              <a:t>return </a:t>
            </a:r>
            <a:r>
              <a:rPr lang="zh-CN" altLang="en-US" sz="2400" dirty="0">
                <a:latin typeface="+mn-lt"/>
              </a:rPr>
              <a:t>表达式</a:t>
            </a:r>
            <a:r>
              <a:rPr lang="en-US" altLang="zh-CN" sz="2400" dirty="0">
                <a:latin typeface="+mn-lt"/>
              </a:rPr>
              <a:t>;     </a:t>
            </a:r>
            <a:r>
              <a:rPr lang="zh-CN" altLang="en-US" sz="2400" dirty="0">
                <a:latin typeface="+mn-lt"/>
              </a:rPr>
              <a:t>或   </a:t>
            </a:r>
            <a:r>
              <a:rPr lang="en-US" altLang="zh-CN" sz="2400" dirty="0">
                <a:latin typeface="+mn-lt"/>
              </a:rPr>
              <a:t>return (</a:t>
            </a:r>
            <a:r>
              <a:rPr lang="zh-CN" altLang="en-US" sz="2400" dirty="0">
                <a:latin typeface="+mn-lt"/>
              </a:rPr>
              <a:t>表达式</a:t>
            </a:r>
            <a:r>
              <a:rPr lang="en-US" altLang="zh-CN" sz="2400" dirty="0">
                <a:latin typeface="+mn-lt"/>
              </a:rPr>
              <a:t>);</a:t>
            </a:r>
          </a:p>
          <a:p>
            <a:pPr lvl="1">
              <a:spcBef>
                <a:spcPct val="20000"/>
              </a:spcBef>
              <a:buClr>
                <a:schemeClr val="accent1"/>
              </a:buClr>
              <a:buSzPct val="80000"/>
            </a:pPr>
            <a:r>
              <a:rPr lang="en-US" altLang="zh-CN" sz="2400" dirty="0">
                <a:latin typeface="+mn-lt"/>
              </a:rPr>
              <a:t> </a:t>
            </a:r>
            <a:r>
              <a:rPr lang="en-US" altLang="zh-CN" sz="2400" dirty="0" smtClean="0">
                <a:latin typeface="+mn-lt"/>
              </a:rPr>
              <a:t>    </a:t>
            </a:r>
            <a:r>
              <a:rPr lang="zh-CN" altLang="en-US" sz="2400" dirty="0" smtClean="0">
                <a:latin typeface="+mn-lt"/>
              </a:rPr>
              <a:t>功能</a:t>
            </a:r>
            <a:r>
              <a:rPr lang="zh-CN" altLang="en-US" sz="2400" dirty="0">
                <a:latin typeface="+mn-lt"/>
              </a:rPr>
              <a:t>是计算表达式的值，并返回给主调函数</a:t>
            </a:r>
            <a:r>
              <a:rPr lang="zh-CN" altLang="en-US" sz="2400" dirty="0" smtClean="0">
                <a:latin typeface="+mn-lt"/>
              </a:rPr>
              <a:t>。</a:t>
            </a:r>
            <a:endParaRPr lang="zh-CN" altLang="en-US" sz="2800" dirty="0">
              <a:latin typeface="+mn-lt"/>
            </a:endParaRPr>
          </a:p>
          <a:p>
            <a:pPr marL="742950" lvl="1" indent="-285750">
              <a:spcBef>
                <a:spcPct val="20000"/>
              </a:spcBef>
              <a:buClr>
                <a:schemeClr val="accent2"/>
              </a:buClr>
              <a:buSzPct val="80000"/>
              <a:buFont typeface="Wingdings" pitchFamily="2" charset="2"/>
              <a:buChar char="n"/>
            </a:pPr>
            <a:r>
              <a:rPr lang="zh-CN" altLang="en-US" sz="2400" dirty="0">
                <a:latin typeface="+mn-lt"/>
              </a:rPr>
              <a:t>在函数中允许有多个</a:t>
            </a:r>
            <a:r>
              <a:rPr lang="en-US" altLang="zh-CN" sz="2400" dirty="0">
                <a:latin typeface="+mn-lt"/>
              </a:rPr>
              <a:t>return</a:t>
            </a:r>
            <a:r>
              <a:rPr lang="zh-CN" altLang="en-US" sz="2400" dirty="0">
                <a:latin typeface="+mn-lt"/>
              </a:rPr>
              <a:t>语句（通常在条件语句中），但每次调用只能有一个</a:t>
            </a:r>
            <a:r>
              <a:rPr lang="en-US" altLang="zh-CN" sz="2400" dirty="0">
                <a:latin typeface="+mn-lt"/>
              </a:rPr>
              <a:t>return </a:t>
            </a:r>
            <a:r>
              <a:rPr lang="zh-CN" altLang="en-US" sz="2400" dirty="0">
                <a:latin typeface="+mn-lt"/>
              </a:rPr>
              <a:t>语句被执行；</a:t>
            </a:r>
          </a:p>
          <a:p>
            <a:pPr marL="742950" lvl="1" indent="-285750">
              <a:spcBef>
                <a:spcPct val="20000"/>
              </a:spcBef>
              <a:buClr>
                <a:schemeClr val="accent2"/>
              </a:buClr>
              <a:buSzPct val="80000"/>
              <a:buFont typeface="Wingdings" pitchFamily="2" charset="2"/>
              <a:buChar char="n"/>
            </a:pPr>
            <a:r>
              <a:rPr lang="zh-CN" altLang="en-US" sz="2400" dirty="0">
                <a:latin typeface="+mn-lt"/>
              </a:rPr>
              <a:t>当</a:t>
            </a:r>
            <a:r>
              <a:rPr lang="en-US" altLang="zh-CN" sz="2400" dirty="0">
                <a:latin typeface="+mn-lt"/>
              </a:rPr>
              <a:t>return</a:t>
            </a:r>
            <a:r>
              <a:rPr lang="zh-CN" altLang="en-US" sz="2400" dirty="0">
                <a:latin typeface="+mn-lt"/>
              </a:rPr>
              <a:t>语句执行时</a:t>
            </a:r>
            <a:r>
              <a:rPr lang="zh-CN" altLang="en-US" sz="2400" dirty="0" smtClean="0">
                <a:latin typeface="+mn-lt"/>
              </a:rPr>
              <a:t>，结束函数的执行，</a:t>
            </a:r>
            <a:r>
              <a:rPr lang="zh-CN" altLang="en-US" sz="2400" dirty="0">
                <a:latin typeface="+mn-lt"/>
              </a:rPr>
              <a:t>返回到主调函数，其他</a:t>
            </a:r>
            <a:r>
              <a:rPr lang="en-US" altLang="zh-CN" sz="2400" dirty="0">
                <a:latin typeface="+mn-lt"/>
              </a:rPr>
              <a:t>return</a:t>
            </a:r>
            <a:r>
              <a:rPr lang="zh-CN" altLang="en-US" sz="2400" dirty="0" smtClean="0">
                <a:latin typeface="+mn-lt"/>
              </a:rPr>
              <a:t>语句不会</a:t>
            </a:r>
            <a:r>
              <a:rPr lang="zh-CN" altLang="en-US" sz="2400" dirty="0">
                <a:latin typeface="+mn-lt"/>
              </a:rPr>
              <a:t>被执行。 </a:t>
            </a:r>
          </a:p>
          <a:p>
            <a:pPr>
              <a:lnSpc>
                <a:spcPct val="110000"/>
              </a:lnSpc>
            </a:pPr>
            <a:endParaRPr lang="en-US" altLang="zh-CN" sz="2400" dirty="0">
              <a:latin typeface="+mn-lt"/>
            </a:endParaRPr>
          </a:p>
        </p:txBody>
      </p:sp>
    </p:spTree>
    <p:extLst>
      <p:ext uri="{BB962C8B-B14F-4D97-AF65-F5344CB8AC3E}">
        <p14:creationId xmlns:p14="http://schemas.microsoft.com/office/powerpoint/2010/main" val="10325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r>
              <a:rPr lang="zh-CN" altLang="en-US" dirty="0" smtClean="0"/>
              <a:t>网络与计算中心</a:t>
            </a:r>
            <a:endParaRPr lang="en-US" altLang="zh-CN" dirty="0" smtClean="0"/>
          </a:p>
        </p:txBody>
      </p:sp>
      <p:sp>
        <p:nvSpPr>
          <p:cNvPr id="9218" name="Rectangle 2"/>
          <p:cNvSpPr>
            <a:spLocks noGrp="1" noChangeArrowheads="1"/>
          </p:cNvSpPr>
          <p:nvPr>
            <p:ph type="title"/>
          </p:nvPr>
        </p:nvSpPr>
        <p:spPr/>
        <p:txBody>
          <a:bodyPr/>
          <a:lstStyle/>
          <a:p>
            <a:r>
              <a:rPr lang="zh-CN" altLang="en-US" b="1" dirty="0" smtClean="0">
                <a:latin typeface="华文隶书" pitchFamily="2" charset="-122"/>
                <a:ea typeface="华文隶书" pitchFamily="2" charset="-122"/>
              </a:rPr>
              <a:t>第</a:t>
            </a:r>
            <a:r>
              <a:rPr lang="en-US" altLang="zh-CN" b="1" dirty="0">
                <a:latin typeface="华文隶书" pitchFamily="2" charset="-122"/>
                <a:ea typeface="华文隶书" pitchFamily="2" charset="-122"/>
              </a:rPr>
              <a:t>6</a:t>
            </a:r>
            <a:r>
              <a:rPr lang="zh-CN" altLang="en-US" b="1" dirty="0" smtClean="0">
                <a:latin typeface="华文隶书" pitchFamily="2" charset="-122"/>
                <a:ea typeface="华文隶书" pitchFamily="2" charset="-122"/>
              </a:rPr>
              <a:t>章  程序模块与函数</a:t>
            </a:r>
            <a:r>
              <a:rPr lang="zh-CN" altLang="en-US" b="1" dirty="0" smtClean="0">
                <a:ea typeface="宋体" charset="-122"/>
              </a:rPr>
              <a:t> </a:t>
            </a:r>
            <a:endParaRPr lang="en-US" altLang="zh-CN" b="1" dirty="0">
              <a:ea typeface="宋体" charset="-122"/>
            </a:endParaRPr>
          </a:p>
        </p:txBody>
      </p:sp>
      <p:sp>
        <p:nvSpPr>
          <p:cNvPr id="9219"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0"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1" name="Text Box 5"/>
          <p:cNvSpPr txBox="1">
            <a:spLocks noChangeArrowheads="1"/>
          </p:cNvSpPr>
          <p:nvPr/>
        </p:nvSpPr>
        <p:spPr bwMode="gray">
          <a:xfrm>
            <a:off x="2888916" y="22653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本  章  概  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2"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rgbClr val="F8F8F8"/>
                </a:solidFill>
                <a:ea typeface="宋体" charset="-122"/>
              </a:rPr>
              <a:t>1</a:t>
            </a:r>
          </a:p>
        </p:txBody>
      </p:sp>
      <p:sp>
        <p:nvSpPr>
          <p:cNvPr id="9223"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4"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5" name="Text Box 9"/>
          <p:cNvSpPr txBox="1">
            <a:spLocks noChangeArrowheads="1"/>
          </p:cNvSpPr>
          <p:nvPr/>
        </p:nvSpPr>
        <p:spPr bwMode="gray">
          <a:xfrm>
            <a:off x="2895600" y="31035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学  习  目  标</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6"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9227"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9" name="Text Box 13"/>
          <p:cNvSpPr txBox="1">
            <a:spLocks noChangeArrowheads="1"/>
          </p:cNvSpPr>
          <p:nvPr/>
        </p:nvSpPr>
        <p:spPr bwMode="gray">
          <a:xfrm>
            <a:off x="2895600" y="39417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主   要  内   容</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0"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9231" name="AutoShape 15"/>
          <p:cNvSpPr>
            <a:spLocks noChangeArrowheads="1"/>
          </p:cNvSpPr>
          <p:nvPr/>
        </p:nvSpPr>
        <p:spPr bwMode="gray">
          <a:xfrm>
            <a:off x="2667000" y="4800600"/>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32" name="AutoShape 16"/>
          <p:cNvSpPr>
            <a:spLocks noChangeArrowheads="1"/>
          </p:cNvSpPr>
          <p:nvPr/>
        </p:nvSpPr>
        <p:spPr bwMode="gray">
          <a:xfrm>
            <a:off x="2286000" y="4681538"/>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33" name="Text Box 17"/>
          <p:cNvSpPr txBox="1">
            <a:spLocks noChangeArrowheads="1"/>
          </p:cNvSpPr>
          <p:nvPr/>
        </p:nvSpPr>
        <p:spPr bwMode="gray">
          <a:xfrm>
            <a:off x="2895600" y="48561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latin typeface="微软雅黑" panose="020B0503020204020204" pitchFamily="34" charset="-122"/>
                <a:ea typeface="微软雅黑" panose="020B0503020204020204" pitchFamily="34" charset="-122"/>
              </a:rPr>
              <a:t>本 </a:t>
            </a:r>
            <a:r>
              <a:rPr lang="zh-CN" altLang="en-US" b="1" dirty="0" smtClean="0">
                <a:solidFill>
                  <a:srgbClr val="000000"/>
                </a:solidFill>
                <a:latin typeface="微软雅黑" panose="020B0503020204020204" pitchFamily="34" charset="-122"/>
                <a:ea typeface="微软雅黑" panose="020B0503020204020204" pitchFamily="34" charset="-122"/>
              </a:rPr>
              <a:t> 章  小   结</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4"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9404"/>
            <a:ext cx="7010400" cy="685800"/>
          </a:xfrm>
        </p:spPr>
        <p:txBody>
          <a:bodyPr/>
          <a:lstStyle/>
          <a:p>
            <a:r>
              <a:rPr lang="zh-CN" altLang="en-US" dirty="0"/>
              <a:t>函数返回值</a:t>
            </a:r>
          </a:p>
        </p:txBody>
      </p:sp>
      <p:sp>
        <p:nvSpPr>
          <p:cNvPr id="3" name="内容占位符 2"/>
          <p:cNvSpPr>
            <a:spLocks noGrp="1"/>
          </p:cNvSpPr>
          <p:nvPr>
            <p:ph idx="1"/>
          </p:nvPr>
        </p:nvSpPr>
        <p:spPr>
          <a:xfrm>
            <a:off x="395536" y="1412776"/>
            <a:ext cx="8424936" cy="4602163"/>
          </a:xfrm>
        </p:spPr>
        <p:txBody>
          <a:bodyPr/>
          <a:lstStyle/>
          <a:p>
            <a:r>
              <a:rPr lang="zh-CN" altLang="en-US" dirty="0" smtClean="0"/>
              <a:t>函数</a:t>
            </a:r>
            <a:r>
              <a:rPr lang="zh-CN" altLang="en-US" dirty="0"/>
              <a:t>的返回值应当属于某一个确定的类型，</a:t>
            </a:r>
          </a:p>
          <a:p>
            <a:pPr lvl="1"/>
            <a:r>
              <a:rPr lang="zh-CN" altLang="en-US" dirty="0"/>
              <a:t>   在定义函数时指定函数返回值的类型</a:t>
            </a:r>
            <a:r>
              <a:rPr lang="zh-CN" altLang="en-US" dirty="0" smtClean="0"/>
              <a:t>。</a:t>
            </a:r>
            <a:endParaRPr lang="zh-CN" altLang="en-US" dirty="0"/>
          </a:p>
          <a:p>
            <a:r>
              <a:rPr lang="zh-CN" altLang="en-US" dirty="0" smtClean="0"/>
              <a:t>函数</a:t>
            </a:r>
            <a:r>
              <a:rPr lang="zh-CN" altLang="en-US" dirty="0"/>
              <a:t>值的类型和函数定义中函数的类型应保持一致。</a:t>
            </a:r>
          </a:p>
          <a:p>
            <a:pPr lvl="1"/>
            <a:r>
              <a:rPr lang="zh-CN" altLang="en-US" dirty="0"/>
              <a:t>如果两者不一致以函数类型为准，</a:t>
            </a:r>
          </a:p>
          <a:p>
            <a:pPr lvl="1"/>
            <a:r>
              <a:rPr lang="zh-CN" altLang="en-US" dirty="0"/>
              <a:t> </a:t>
            </a:r>
            <a:r>
              <a:rPr lang="zh-CN" altLang="en-US" dirty="0" smtClean="0"/>
              <a:t>将</a:t>
            </a:r>
            <a:r>
              <a:rPr lang="zh-CN" altLang="en-US" dirty="0"/>
              <a:t>返回值自动进行类型转换。  </a:t>
            </a:r>
          </a:p>
          <a:p>
            <a:r>
              <a:rPr lang="zh-CN" altLang="en-US" dirty="0" smtClean="0"/>
              <a:t>不</a:t>
            </a:r>
            <a:r>
              <a:rPr lang="zh-CN" altLang="en-US" dirty="0"/>
              <a:t>返回函数值的函数，可以明确定义为空类型， </a:t>
            </a:r>
          </a:p>
          <a:p>
            <a:pPr lvl="1"/>
            <a:r>
              <a:rPr lang="zh-CN" altLang="en-US" dirty="0"/>
              <a:t>类型说明符为“</a:t>
            </a:r>
            <a:r>
              <a:rPr lang="en-US" altLang="zh-CN" dirty="0"/>
              <a:t>void”</a:t>
            </a:r>
            <a:r>
              <a:rPr lang="zh-CN" altLang="en-US" dirty="0"/>
              <a:t>。 </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85260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561975" y="337338"/>
            <a:ext cx="7010400" cy="685800"/>
          </a:xfrm>
          <a:effectLst/>
        </p:spPr>
        <p:txBody>
          <a:bodyPr/>
          <a:lstStyle/>
          <a:p>
            <a:pPr>
              <a:defRPr/>
            </a:pPr>
            <a:r>
              <a:rPr lang="zh-CN" altLang="en-US" dirty="0"/>
              <a:t>计算整数</a:t>
            </a:r>
            <a:r>
              <a:rPr lang="en-US" altLang="zh-CN" dirty="0" smtClean="0"/>
              <a:t>number</a:t>
            </a:r>
            <a:r>
              <a:rPr lang="zh-CN" altLang="en-US" dirty="0" smtClean="0"/>
              <a:t>的</a:t>
            </a:r>
            <a:r>
              <a:rPr lang="zh-CN" altLang="en-US" dirty="0"/>
              <a:t>阶乘</a:t>
            </a:r>
            <a:r>
              <a:rPr lang="en-US" altLang="zh-CN" dirty="0"/>
              <a:t>n</a:t>
            </a:r>
            <a:r>
              <a:rPr lang="zh-CN" altLang="en-US" dirty="0"/>
              <a:t>！ </a:t>
            </a:r>
          </a:p>
        </p:txBody>
      </p:sp>
      <p:sp>
        <p:nvSpPr>
          <p:cNvPr id="395267" name="Rectangle 3"/>
          <p:cNvSpPr>
            <a:spLocks noGrp="1" noChangeArrowheads="1"/>
          </p:cNvSpPr>
          <p:nvPr>
            <p:ph type="body" idx="1"/>
          </p:nvPr>
        </p:nvSpPr>
        <p:spPr>
          <a:xfrm>
            <a:off x="685354" y="1268190"/>
            <a:ext cx="7772400" cy="5040312"/>
          </a:xfrm>
        </p:spPr>
        <p:txBody>
          <a:bodyPr/>
          <a:lstStyle/>
          <a:p>
            <a:pPr>
              <a:buFont typeface="Monotype Sorts" charset="2"/>
              <a:buNone/>
              <a:defRPr/>
            </a:pPr>
            <a:r>
              <a:rPr lang="sv-SE" altLang="zh-CN" sz="2000" dirty="0" smtClean="0">
                <a:latin typeface="Courier New" pitchFamily="49" charset="0"/>
              </a:rPr>
              <a:t>/* </a:t>
            </a:r>
            <a:r>
              <a:rPr lang="zh-CN" altLang="sv-SE" sz="2000" dirty="0" smtClean="0">
                <a:latin typeface="Courier New" pitchFamily="49" charset="0"/>
              </a:rPr>
              <a:t>函数功能：    用迭代法计算</a:t>
            </a:r>
            <a:r>
              <a:rPr lang="en-US" altLang="zh-CN" sz="2000" dirty="0" smtClean="0">
                <a:latin typeface="Courier New" pitchFamily="49" charset="0"/>
              </a:rPr>
              <a:t>number!</a:t>
            </a:r>
            <a:endParaRPr lang="sv-SE" altLang="zh-CN" sz="2000" dirty="0" smtClean="0">
              <a:latin typeface="Courier New" pitchFamily="49" charset="0"/>
            </a:endParaRPr>
          </a:p>
          <a:p>
            <a:pPr>
              <a:buFont typeface="Monotype Sorts" charset="2"/>
              <a:buNone/>
              <a:defRPr/>
            </a:pPr>
            <a:r>
              <a:rPr lang="sv-SE" altLang="zh-CN" sz="2000" dirty="0" smtClean="0">
                <a:latin typeface="Courier New" pitchFamily="49" charset="0"/>
              </a:rPr>
              <a:t>   </a:t>
            </a:r>
            <a:r>
              <a:rPr lang="zh-CN" altLang="sv-SE" sz="2000" dirty="0" smtClean="0">
                <a:latin typeface="Courier New" pitchFamily="49" charset="0"/>
              </a:rPr>
              <a:t>函数入口参数： 整型变量</a:t>
            </a:r>
            <a:r>
              <a:rPr lang="sv-SE" altLang="zh-CN" sz="2000" dirty="0" smtClean="0">
                <a:latin typeface="Courier New" pitchFamily="49" charset="0"/>
              </a:rPr>
              <a:t>number</a:t>
            </a:r>
            <a:r>
              <a:rPr lang="zh-CN" altLang="sv-SE" sz="2000" dirty="0" smtClean="0">
                <a:latin typeface="Courier New" pitchFamily="49" charset="0"/>
              </a:rPr>
              <a:t>表示阶乘的阶数</a:t>
            </a:r>
          </a:p>
          <a:p>
            <a:pPr>
              <a:buFont typeface="Monotype Sorts" charset="2"/>
              <a:buNone/>
              <a:defRPr/>
            </a:pPr>
            <a:r>
              <a:rPr lang="zh-CN" altLang="sv-SE" sz="2000" dirty="0" smtClean="0">
                <a:latin typeface="Courier New" pitchFamily="49" charset="0"/>
              </a:rPr>
              <a:t>   函数返回值：   返回</a:t>
            </a:r>
            <a:r>
              <a:rPr lang="en-US" altLang="zh-CN" sz="2000" dirty="0" smtClean="0">
                <a:latin typeface="Courier New" pitchFamily="49" charset="0"/>
              </a:rPr>
              <a:t>number!</a:t>
            </a:r>
            <a:r>
              <a:rPr lang="zh-CN" altLang="en-US" sz="2000" dirty="0" smtClean="0">
                <a:latin typeface="Courier New" pitchFamily="49" charset="0"/>
              </a:rPr>
              <a:t>的值</a:t>
            </a:r>
            <a:endParaRPr lang="zh-CN" altLang="sv-SE" sz="2000" dirty="0" smtClean="0">
              <a:latin typeface="Courier New" pitchFamily="49" charset="0"/>
            </a:endParaRPr>
          </a:p>
          <a:p>
            <a:pPr>
              <a:buFont typeface="Monotype Sorts" charset="2"/>
              <a:buNone/>
              <a:defRPr/>
            </a:pPr>
            <a:r>
              <a:rPr lang="zh-CN" altLang="sv-SE" sz="2000" dirty="0" smtClean="0">
                <a:latin typeface="Courier New" pitchFamily="49" charset="0"/>
              </a:rPr>
              <a:t>*</a:t>
            </a:r>
            <a:r>
              <a:rPr lang="sv-SE" altLang="zh-CN" sz="2000" dirty="0" smtClean="0">
                <a:latin typeface="Courier New" pitchFamily="49" charset="0"/>
              </a:rPr>
              <a:t>/</a:t>
            </a:r>
          </a:p>
          <a:p>
            <a:pPr>
              <a:buFont typeface="Monotype Sorts" charset="2"/>
              <a:buNone/>
              <a:defRPr/>
            </a:pPr>
            <a:r>
              <a:rPr lang="sv-SE" altLang="zh-CN" sz="2000" dirty="0" smtClean="0">
                <a:latin typeface="Courier New" pitchFamily="49" charset="0"/>
              </a:rPr>
              <a:t>double  factorial(int  number) /* </a:t>
            </a:r>
            <a:r>
              <a:rPr lang="zh-CN" altLang="sv-SE" sz="2000" dirty="0" smtClean="0">
                <a:latin typeface="Courier New" pitchFamily="49" charset="0"/>
              </a:rPr>
              <a:t>函数定义 *</a:t>
            </a:r>
            <a:r>
              <a:rPr lang="sv-SE" altLang="zh-CN" sz="2000" dirty="0" smtClean="0">
                <a:latin typeface="Courier New" pitchFamily="49" charset="0"/>
              </a:rPr>
              <a:t>/</a:t>
            </a:r>
          </a:p>
          <a:p>
            <a:pPr>
              <a:buFont typeface="Monotype Sorts" charset="2"/>
              <a:buNone/>
              <a:defRPr/>
            </a:pPr>
            <a:r>
              <a:rPr lang="sv-SE" altLang="zh-CN" sz="2000" dirty="0" smtClean="0">
                <a:latin typeface="Courier New" pitchFamily="49" charset="0"/>
              </a:rPr>
              <a:t>{</a:t>
            </a:r>
          </a:p>
          <a:p>
            <a:pPr>
              <a:buFont typeface="Monotype Sorts" charset="2"/>
              <a:buNone/>
              <a:defRPr/>
            </a:pPr>
            <a:r>
              <a:rPr lang="sv-SE" altLang="zh-CN" sz="2000" dirty="0" smtClean="0">
                <a:latin typeface="Courier New" pitchFamily="49" charset="0"/>
              </a:rPr>
              <a:t>    int  i=1;</a:t>
            </a:r>
          </a:p>
          <a:p>
            <a:pPr>
              <a:buFont typeface="Monotype Sorts" charset="2"/>
              <a:buNone/>
              <a:defRPr/>
            </a:pPr>
            <a:r>
              <a:rPr lang="sv-SE" altLang="zh-CN" sz="2000" dirty="0" smtClean="0">
                <a:latin typeface="Courier New" pitchFamily="49" charset="0"/>
              </a:rPr>
              <a:t>    double fac = 1;</a:t>
            </a:r>
          </a:p>
          <a:p>
            <a:pPr>
              <a:buFont typeface="Monotype Sorts" charset="2"/>
              <a:buNone/>
              <a:defRPr/>
            </a:pPr>
            <a:r>
              <a:rPr lang="sv-SE" altLang="zh-CN" sz="2000" dirty="0" smtClean="0">
                <a:latin typeface="Courier New" pitchFamily="49" charset="0"/>
              </a:rPr>
              <a:t>    while(i&lt;=number)       </a:t>
            </a:r>
          </a:p>
          <a:p>
            <a:pPr>
              <a:buFont typeface="Monotype Sorts" charset="2"/>
              <a:buNone/>
              <a:defRPr/>
            </a:pPr>
            <a:r>
              <a:rPr lang="sv-SE" altLang="zh-CN" sz="2000" dirty="0" smtClean="0">
                <a:latin typeface="Courier New" pitchFamily="49" charset="0"/>
              </a:rPr>
              <a:t>    {	</a:t>
            </a:r>
          </a:p>
          <a:p>
            <a:pPr>
              <a:buFont typeface="Monotype Sorts" charset="2"/>
              <a:buNone/>
              <a:defRPr/>
            </a:pPr>
            <a:r>
              <a:rPr lang="sv-SE" altLang="zh-CN" sz="2000" dirty="0" smtClean="0">
                <a:latin typeface="Courier New" pitchFamily="49" charset="0"/>
              </a:rPr>
              <a:t>        fac *= i; i++;</a:t>
            </a:r>
          </a:p>
          <a:p>
            <a:pPr>
              <a:buFont typeface="Monotype Sorts" charset="2"/>
              <a:buNone/>
              <a:defRPr/>
            </a:pPr>
            <a:r>
              <a:rPr lang="sv-SE" altLang="zh-CN" sz="2000" dirty="0" smtClean="0">
                <a:latin typeface="Courier New" pitchFamily="49" charset="0"/>
              </a:rPr>
              <a:t>    }</a:t>
            </a:r>
          </a:p>
          <a:p>
            <a:pPr>
              <a:buFont typeface="Monotype Sorts" charset="2"/>
              <a:buNone/>
              <a:defRPr/>
            </a:pPr>
            <a:r>
              <a:rPr lang="sv-SE" altLang="zh-CN" sz="2000" dirty="0" smtClean="0">
                <a:latin typeface="Courier New" pitchFamily="49" charset="0"/>
              </a:rPr>
              <a:t>    return fac;         </a:t>
            </a:r>
          </a:p>
          <a:p>
            <a:pPr>
              <a:buFont typeface="Monotype Sorts" charset="2"/>
              <a:buNone/>
              <a:defRPr/>
            </a:pPr>
            <a:r>
              <a:rPr lang="sv-SE" altLang="zh-CN" sz="2000" dirty="0" smtClean="0">
                <a:latin typeface="Courier New" pitchFamily="49" charset="0"/>
              </a:rPr>
              <a:t>} </a:t>
            </a:r>
            <a:endParaRPr lang="zh-CN" altLang="en-US" sz="2000" dirty="0" smtClean="0">
              <a:latin typeface="Courier New" pitchFamily="49" charset="0"/>
            </a:endParaRPr>
          </a:p>
        </p:txBody>
      </p:sp>
      <p:sp>
        <p:nvSpPr>
          <p:cNvPr id="395268" name="Rectangle 4"/>
          <p:cNvSpPr>
            <a:spLocks noChangeArrowheads="1"/>
          </p:cNvSpPr>
          <p:nvPr/>
        </p:nvSpPr>
        <p:spPr bwMode="auto">
          <a:xfrm>
            <a:off x="683767" y="2625502"/>
            <a:ext cx="1035050" cy="417513"/>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395269" name="Rectangle 5"/>
          <p:cNvSpPr>
            <a:spLocks noChangeArrowheads="1"/>
          </p:cNvSpPr>
          <p:nvPr/>
        </p:nvSpPr>
        <p:spPr bwMode="auto">
          <a:xfrm>
            <a:off x="2057748" y="2685032"/>
            <a:ext cx="1362124" cy="417513"/>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395270" name="Rectangle 6"/>
          <p:cNvSpPr>
            <a:spLocks noChangeArrowheads="1"/>
          </p:cNvSpPr>
          <p:nvPr/>
        </p:nvSpPr>
        <p:spPr bwMode="auto">
          <a:xfrm>
            <a:off x="3419474" y="2700751"/>
            <a:ext cx="2376661" cy="417513"/>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395271" name="Rectangle 7"/>
          <p:cNvSpPr>
            <a:spLocks noChangeArrowheads="1"/>
          </p:cNvSpPr>
          <p:nvPr/>
        </p:nvSpPr>
        <p:spPr bwMode="auto">
          <a:xfrm>
            <a:off x="1115567" y="3486216"/>
            <a:ext cx="2778125" cy="647700"/>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395272" name="Rectangle 8"/>
          <p:cNvSpPr>
            <a:spLocks noChangeArrowheads="1"/>
          </p:cNvSpPr>
          <p:nvPr/>
        </p:nvSpPr>
        <p:spPr bwMode="auto">
          <a:xfrm>
            <a:off x="1115567" y="4256442"/>
            <a:ext cx="3887787" cy="1223962"/>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395273" name="Rectangle 9"/>
          <p:cNvSpPr>
            <a:spLocks noChangeArrowheads="1"/>
          </p:cNvSpPr>
          <p:nvPr/>
        </p:nvSpPr>
        <p:spPr bwMode="auto">
          <a:xfrm>
            <a:off x="1115567" y="5618327"/>
            <a:ext cx="2735262" cy="417513"/>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156676" name="AutoShape 4"/>
          <p:cNvSpPr>
            <a:spLocks noChangeArrowheads="1"/>
          </p:cNvSpPr>
          <p:nvPr/>
        </p:nvSpPr>
        <p:spPr bwMode="auto">
          <a:xfrm>
            <a:off x="107504" y="1412652"/>
            <a:ext cx="2519363" cy="793750"/>
          </a:xfrm>
          <a:prstGeom prst="wedgeEllipseCallout">
            <a:avLst>
              <a:gd name="adj1" fmla="val -12005"/>
              <a:gd name="adj2" fmla="val 118000"/>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返回值类型</a:t>
            </a:r>
            <a:endParaRPr lang="en-US" altLang="zh-CN" b="1">
              <a:ea typeface="宋体" panose="02010600030101010101" pitchFamily="2" charset="-122"/>
            </a:endParaRPr>
          </a:p>
        </p:txBody>
      </p:sp>
      <p:sp>
        <p:nvSpPr>
          <p:cNvPr id="156677" name="AutoShape 5"/>
          <p:cNvSpPr>
            <a:spLocks noChangeArrowheads="1"/>
          </p:cNvSpPr>
          <p:nvPr/>
        </p:nvSpPr>
        <p:spPr bwMode="auto">
          <a:xfrm>
            <a:off x="2638253" y="1612677"/>
            <a:ext cx="2736850" cy="936625"/>
          </a:xfrm>
          <a:prstGeom prst="wedgeEllipseCallout">
            <a:avLst>
              <a:gd name="adj1" fmla="val -55569"/>
              <a:gd name="adj2" fmla="val 82204"/>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dirty="0">
                <a:ea typeface="宋体" panose="02010600030101010101" pitchFamily="2" charset="-122"/>
              </a:rPr>
              <a:t>函数名说明函数的功能</a:t>
            </a:r>
          </a:p>
        </p:txBody>
      </p:sp>
      <p:sp>
        <p:nvSpPr>
          <p:cNvPr id="156680" name="AutoShape 8"/>
          <p:cNvSpPr>
            <a:spLocks noChangeArrowheads="1"/>
          </p:cNvSpPr>
          <p:nvPr/>
        </p:nvSpPr>
        <p:spPr bwMode="auto">
          <a:xfrm>
            <a:off x="4284217" y="4365402"/>
            <a:ext cx="3455987" cy="1009650"/>
          </a:xfrm>
          <a:prstGeom prst="wedgeEllipseCallout">
            <a:avLst>
              <a:gd name="adj1" fmla="val -62722"/>
              <a:gd name="adj2" fmla="val 78616"/>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返回值作为函数调用表达式的值</a:t>
            </a:r>
            <a:endParaRPr lang="en-US" altLang="zh-CN" b="1">
              <a:ea typeface="宋体" panose="02010600030101010101" pitchFamily="2" charset="-122"/>
            </a:endParaRPr>
          </a:p>
        </p:txBody>
      </p:sp>
      <p:sp>
        <p:nvSpPr>
          <p:cNvPr id="395278" name="Rectangle 14"/>
          <p:cNvSpPr>
            <a:spLocks noChangeArrowheads="1"/>
          </p:cNvSpPr>
          <p:nvPr/>
        </p:nvSpPr>
        <p:spPr bwMode="auto">
          <a:xfrm>
            <a:off x="488620" y="1133888"/>
            <a:ext cx="6264275" cy="1439863"/>
          </a:xfrm>
          <a:prstGeom prst="rect">
            <a:avLst/>
          </a:prstGeom>
          <a:noFill/>
          <a:ln w="28575">
            <a:solidFill>
              <a:srgbClr val="FF0000"/>
            </a:solidFill>
            <a:miter lim="800000"/>
            <a:headEnd type="none" w="sm" len="sm"/>
            <a:tailEnd type="none" w="sm" len="sm"/>
          </a:ln>
          <a:effectLst/>
        </p:spPr>
        <p:txBody>
          <a:bodyPr wrap="none" anchor="ctr"/>
          <a:lstStyle/>
          <a:p>
            <a:pPr algn="ctr" eaLnBrk="0" hangingPunct="0">
              <a:defRPr/>
            </a:pPr>
            <a:endParaRPr lang="zh-CN" altLang="en-US">
              <a:effectLst>
                <a:outerShdw blurRad="38100" dist="38100" dir="2700000" algn="tl">
                  <a:srgbClr val="C0C0C0"/>
                </a:outerShdw>
              </a:effectLst>
              <a:ea typeface="宋体" pitchFamily="2" charset="-122"/>
            </a:endParaRPr>
          </a:p>
        </p:txBody>
      </p:sp>
      <p:sp>
        <p:nvSpPr>
          <p:cNvPr id="156678" name="AutoShape 6"/>
          <p:cNvSpPr>
            <a:spLocks noChangeArrowheads="1"/>
          </p:cNvSpPr>
          <p:nvPr/>
        </p:nvSpPr>
        <p:spPr bwMode="auto">
          <a:xfrm>
            <a:off x="4858892" y="1341215"/>
            <a:ext cx="2709862" cy="1081087"/>
          </a:xfrm>
          <a:prstGeom prst="wedgeEllipseCallout">
            <a:avLst>
              <a:gd name="adj1" fmla="val -110407"/>
              <a:gd name="adj2" fmla="val 69676"/>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ea typeface="宋体" panose="02010600030101010101" pitchFamily="2" charset="-122"/>
              </a:rPr>
              <a:t>形参表，函数入口</a:t>
            </a:r>
            <a:endParaRPr lang="en-US" altLang="zh-CN" b="1">
              <a:ea typeface="宋体" panose="02010600030101010101" pitchFamily="2" charset="-122"/>
            </a:endParaRPr>
          </a:p>
        </p:txBody>
      </p:sp>
      <p:sp>
        <p:nvSpPr>
          <p:cNvPr id="2" name="AutoShape 6"/>
          <p:cNvSpPr>
            <a:spLocks noChangeArrowheads="1"/>
          </p:cNvSpPr>
          <p:nvPr/>
        </p:nvSpPr>
        <p:spPr bwMode="auto">
          <a:xfrm>
            <a:off x="4642992" y="2498502"/>
            <a:ext cx="3816350" cy="1512888"/>
          </a:xfrm>
          <a:prstGeom prst="wedgeEllipseCallout">
            <a:avLst>
              <a:gd name="adj1" fmla="val -68319"/>
              <a:gd name="adj2" fmla="val 37375"/>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b="1">
                <a:solidFill>
                  <a:srgbClr val="000066"/>
                </a:solidFill>
                <a:ea typeface="宋体" panose="02010600030101010101" pitchFamily="2" charset="-122"/>
              </a:rPr>
              <a:t>函数内部可以定义只能自己使用的变量，称内部变量</a:t>
            </a:r>
            <a:endParaRPr lang="en-US" altLang="zh-CN" b="1">
              <a:solidFill>
                <a:srgbClr val="000066"/>
              </a:solidFill>
              <a:ea typeface="宋体" panose="02010600030101010101" pitchFamily="2" charset="-122"/>
            </a:endParaRPr>
          </a:p>
        </p:txBody>
      </p:sp>
    </p:spTree>
    <p:extLst>
      <p:ext uri="{BB962C8B-B14F-4D97-AF65-F5344CB8AC3E}">
        <p14:creationId xmlns:p14="http://schemas.microsoft.com/office/powerpoint/2010/main" val="767764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95278"/>
                                        </p:tgtEl>
                                        <p:attrNameLst>
                                          <p:attrName>style.visibility</p:attrName>
                                        </p:attrNameLst>
                                      </p:cBhvr>
                                      <p:to>
                                        <p:strVal val="visible"/>
                                      </p:to>
                                    </p:set>
                                    <p:anim calcmode="lin" valueType="num">
                                      <p:cBhvr>
                                        <p:cTn id="7" dur="500" fill="hold"/>
                                        <p:tgtEl>
                                          <p:spTgt spid="395278"/>
                                        </p:tgtEl>
                                        <p:attrNameLst>
                                          <p:attrName>ppt_w</p:attrName>
                                        </p:attrNameLst>
                                      </p:cBhvr>
                                      <p:tavLst>
                                        <p:tav tm="0">
                                          <p:val>
                                            <p:strVal val="4/3*#ppt_w"/>
                                          </p:val>
                                        </p:tav>
                                        <p:tav tm="100000">
                                          <p:val>
                                            <p:strVal val="#ppt_w"/>
                                          </p:val>
                                        </p:tav>
                                      </p:tavLst>
                                    </p:anim>
                                    <p:anim calcmode="lin" valueType="num">
                                      <p:cBhvr>
                                        <p:cTn id="8" dur="500" fill="hold"/>
                                        <p:tgtEl>
                                          <p:spTgt spid="395278"/>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1" nodeType="clickEffect">
                                  <p:stCondLst>
                                    <p:cond delay="0"/>
                                  </p:stCondLst>
                                  <p:childTnLst>
                                    <p:animEffect transition="out" filter="fade">
                                      <p:cBhvr>
                                        <p:cTn id="12" dur="500"/>
                                        <p:tgtEl>
                                          <p:spTgt spid="395278"/>
                                        </p:tgtEl>
                                      </p:cBhvr>
                                    </p:animEffect>
                                    <p:set>
                                      <p:cBhvr>
                                        <p:cTn id="13" dur="1" fill="hold">
                                          <p:stCondLst>
                                            <p:cond delay="499"/>
                                          </p:stCondLst>
                                        </p:cTn>
                                        <p:tgtEl>
                                          <p:spTgt spid="395278"/>
                                        </p:tgtEl>
                                        <p:attrNameLst>
                                          <p:attrName>style.visibility</p:attrName>
                                        </p:attrNameLst>
                                      </p:cBhvr>
                                      <p:to>
                                        <p:strVal val="hidden"/>
                                      </p:to>
                                    </p:set>
                                  </p:childTnLst>
                                </p:cTn>
                              </p:par>
                              <p:par>
                                <p:cTn id="14" presetID="23" presetClass="entr" presetSubtype="288" fill="hold" grpId="0" nodeType="withEffect">
                                  <p:stCondLst>
                                    <p:cond delay="0"/>
                                  </p:stCondLst>
                                  <p:childTnLst>
                                    <p:set>
                                      <p:cBhvr>
                                        <p:cTn id="15" dur="1" fill="hold">
                                          <p:stCondLst>
                                            <p:cond delay="0"/>
                                          </p:stCondLst>
                                        </p:cTn>
                                        <p:tgtEl>
                                          <p:spTgt spid="395268"/>
                                        </p:tgtEl>
                                        <p:attrNameLst>
                                          <p:attrName>style.visibility</p:attrName>
                                        </p:attrNameLst>
                                      </p:cBhvr>
                                      <p:to>
                                        <p:strVal val="visible"/>
                                      </p:to>
                                    </p:set>
                                    <p:anim calcmode="lin" valueType="num">
                                      <p:cBhvr>
                                        <p:cTn id="16" dur="500" fill="hold"/>
                                        <p:tgtEl>
                                          <p:spTgt spid="395268"/>
                                        </p:tgtEl>
                                        <p:attrNameLst>
                                          <p:attrName>ppt_w</p:attrName>
                                        </p:attrNameLst>
                                      </p:cBhvr>
                                      <p:tavLst>
                                        <p:tav tm="0">
                                          <p:val>
                                            <p:strVal val="4/3*#ppt_w"/>
                                          </p:val>
                                        </p:tav>
                                        <p:tav tm="100000">
                                          <p:val>
                                            <p:strVal val="#ppt_w"/>
                                          </p:val>
                                        </p:tav>
                                      </p:tavLst>
                                    </p:anim>
                                    <p:anim calcmode="lin" valueType="num">
                                      <p:cBhvr>
                                        <p:cTn id="17" dur="500" fill="hold"/>
                                        <p:tgtEl>
                                          <p:spTgt spid="395268"/>
                                        </p:tgtEl>
                                        <p:attrNameLst>
                                          <p:attrName>ppt_h</p:attrName>
                                        </p:attrNameLst>
                                      </p:cBhvr>
                                      <p:tavLst>
                                        <p:tav tm="0">
                                          <p:val>
                                            <p:strVal val="4/3*#ppt_h"/>
                                          </p:val>
                                        </p:tav>
                                        <p:tav tm="100000">
                                          <p:val>
                                            <p:strVal val="#ppt_h"/>
                                          </p:val>
                                        </p:tav>
                                      </p:tavLst>
                                    </p:anim>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6676"/>
                                        </p:tgtEl>
                                        <p:attrNameLst>
                                          <p:attrName>style.visibility</p:attrName>
                                        </p:attrNameLst>
                                      </p:cBhvr>
                                      <p:to>
                                        <p:strVal val="visible"/>
                                      </p:to>
                                    </p:set>
                                    <p:animEffect transition="in" filter="wipe(down)">
                                      <p:cBhvr>
                                        <p:cTn id="21" dur="500"/>
                                        <p:tgtEl>
                                          <p:spTgt spid="1566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1" nodeType="clickEffect">
                                  <p:stCondLst>
                                    <p:cond delay="0"/>
                                  </p:stCondLst>
                                  <p:childTnLst>
                                    <p:animEffect transition="out" filter="fade">
                                      <p:cBhvr>
                                        <p:cTn id="25" dur="500"/>
                                        <p:tgtEl>
                                          <p:spTgt spid="395268"/>
                                        </p:tgtEl>
                                      </p:cBhvr>
                                    </p:animEffect>
                                    <p:set>
                                      <p:cBhvr>
                                        <p:cTn id="26" dur="1" fill="hold">
                                          <p:stCondLst>
                                            <p:cond delay="499"/>
                                          </p:stCondLst>
                                        </p:cTn>
                                        <p:tgtEl>
                                          <p:spTgt spid="395268"/>
                                        </p:tgtEl>
                                        <p:attrNameLst>
                                          <p:attrName>style.visibility</p:attrName>
                                        </p:attrNameLst>
                                      </p:cBhvr>
                                      <p:to>
                                        <p:strVal val="hidden"/>
                                      </p:to>
                                    </p:set>
                                  </p:childTnLst>
                                </p:cTn>
                              </p:par>
                            </p:childTnLst>
                          </p:cTn>
                        </p:par>
                        <p:par>
                          <p:cTn id="27" fill="hold" nodeType="afterGroup">
                            <p:stCondLst>
                              <p:cond delay="500"/>
                            </p:stCondLst>
                            <p:childTnLst>
                              <p:par>
                                <p:cTn id="28" presetID="1" presetClass="exit" presetSubtype="0" fill="hold" grpId="1" nodeType="afterEffect">
                                  <p:stCondLst>
                                    <p:cond delay="0"/>
                                  </p:stCondLst>
                                  <p:childTnLst>
                                    <p:set>
                                      <p:cBhvr>
                                        <p:cTn id="29" dur="1" fill="hold">
                                          <p:stCondLst>
                                            <p:cond delay="0"/>
                                          </p:stCondLst>
                                        </p:cTn>
                                        <p:tgtEl>
                                          <p:spTgt spid="156676"/>
                                        </p:tgtEl>
                                        <p:attrNameLst>
                                          <p:attrName>style.visibility</p:attrName>
                                        </p:attrNameLst>
                                      </p:cBhvr>
                                      <p:to>
                                        <p:strVal val="hidden"/>
                                      </p:to>
                                    </p:set>
                                  </p:childTnLst>
                                </p:cTn>
                              </p:par>
                              <p:par>
                                <p:cTn id="30" presetID="23" presetClass="entr" presetSubtype="288" fill="hold" grpId="0" nodeType="withEffect">
                                  <p:stCondLst>
                                    <p:cond delay="0"/>
                                  </p:stCondLst>
                                  <p:childTnLst>
                                    <p:set>
                                      <p:cBhvr>
                                        <p:cTn id="31" dur="1" fill="hold">
                                          <p:stCondLst>
                                            <p:cond delay="0"/>
                                          </p:stCondLst>
                                        </p:cTn>
                                        <p:tgtEl>
                                          <p:spTgt spid="395269"/>
                                        </p:tgtEl>
                                        <p:attrNameLst>
                                          <p:attrName>style.visibility</p:attrName>
                                        </p:attrNameLst>
                                      </p:cBhvr>
                                      <p:to>
                                        <p:strVal val="visible"/>
                                      </p:to>
                                    </p:set>
                                    <p:anim calcmode="lin" valueType="num">
                                      <p:cBhvr>
                                        <p:cTn id="32" dur="500" fill="hold"/>
                                        <p:tgtEl>
                                          <p:spTgt spid="395269"/>
                                        </p:tgtEl>
                                        <p:attrNameLst>
                                          <p:attrName>ppt_w</p:attrName>
                                        </p:attrNameLst>
                                      </p:cBhvr>
                                      <p:tavLst>
                                        <p:tav tm="0">
                                          <p:val>
                                            <p:strVal val="4/3*#ppt_w"/>
                                          </p:val>
                                        </p:tav>
                                        <p:tav tm="100000">
                                          <p:val>
                                            <p:strVal val="#ppt_w"/>
                                          </p:val>
                                        </p:tav>
                                      </p:tavLst>
                                    </p:anim>
                                    <p:anim calcmode="lin" valueType="num">
                                      <p:cBhvr>
                                        <p:cTn id="33" dur="500" fill="hold"/>
                                        <p:tgtEl>
                                          <p:spTgt spid="395269"/>
                                        </p:tgtEl>
                                        <p:attrNameLst>
                                          <p:attrName>ppt_h</p:attrName>
                                        </p:attrNameLst>
                                      </p:cBhvr>
                                      <p:tavLst>
                                        <p:tav tm="0">
                                          <p:val>
                                            <p:strVal val="4/3*#ppt_h"/>
                                          </p:val>
                                        </p:tav>
                                        <p:tav tm="100000">
                                          <p:val>
                                            <p:strVal val="#ppt_h"/>
                                          </p:val>
                                        </p:tav>
                                      </p:tavLst>
                                    </p:anim>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56677"/>
                                        </p:tgtEl>
                                        <p:attrNameLst>
                                          <p:attrName>style.visibility</p:attrName>
                                        </p:attrNameLst>
                                      </p:cBhvr>
                                      <p:to>
                                        <p:strVal val="visible"/>
                                      </p:to>
                                    </p:set>
                                    <p:animEffect transition="in" filter="wipe(down)">
                                      <p:cBhvr>
                                        <p:cTn id="37" dur="500"/>
                                        <p:tgtEl>
                                          <p:spTgt spid="1566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395269"/>
                                        </p:tgtEl>
                                      </p:cBhvr>
                                    </p:animEffect>
                                    <p:set>
                                      <p:cBhvr>
                                        <p:cTn id="42" dur="1" fill="hold">
                                          <p:stCondLst>
                                            <p:cond delay="499"/>
                                          </p:stCondLst>
                                        </p:cTn>
                                        <p:tgtEl>
                                          <p:spTgt spid="39526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6677"/>
                                        </p:tgtEl>
                                        <p:attrNameLst>
                                          <p:attrName>style.visibility</p:attrName>
                                        </p:attrNameLst>
                                      </p:cBhvr>
                                      <p:to>
                                        <p:strVal val="hidden"/>
                                      </p:to>
                                    </p:set>
                                  </p:childTnLst>
                                </p:cTn>
                              </p:par>
                              <p:par>
                                <p:cTn id="45" presetID="23" presetClass="entr" presetSubtype="288" fill="hold" grpId="0" nodeType="withEffect">
                                  <p:stCondLst>
                                    <p:cond delay="0"/>
                                  </p:stCondLst>
                                  <p:childTnLst>
                                    <p:set>
                                      <p:cBhvr>
                                        <p:cTn id="46" dur="1" fill="hold">
                                          <p:stCondLst>
                                            <p:cond delay="0"/>
                                          </p:stCondLst>
                                        </p:cTn>
                                        <p:tgtEl>
                                          <p:spTgt spid="395270"/>
                                        </p:tgtEl>
                                        <p:attrNameLst>
                                          <p:attrName>style.visibility</p:attrName>
                                        </p:attrNameLst>
                                      </p:cBhvr>
                                      <p:to>
                                        <p:strVal val="visible"/>
                                      </p:to>
                                    </p:set>
                                    <p:anim calcmode="lin" valueType="num">
                                      <p:cBhvr>
                                        <p:cTn id="47" dur="500" fill="hold"/>
                                        <p:tgtEl>
                                          <p:spTgt spid="395270"/>
                                        </p:tgtEl>
                                        <p:attrNameLst>
                                          <p:attrName>ppt_w</p:attrName>
                                        </p:attrNameLst>
                                      </p:cBhvr>
                                      <p:tavLst>
                                        <p:tav tm="0">
                                          <p:val>
                                            <p:strVal val="4/3*#ppt_w"/>
                                          </p:val>
                                        </p:tav>
                                        <p:tav tm="100000">
                                          <p:val>
                                            <p:strVal val="#ppt_w"/>
                                          </p:val>
                                        </p:tav>
                                      </p:tavLst>
                                    </p:anim>
                                    <p:anim calcmode="lin" valueType="num">
                                      <p:cBhvr>
                                        <p:cTn id="48" dur="500" fill="hold"/>
                                        <p:tgtEl>
                                          <p:spTgt spid="395270"/>
                                        </p:tgtEl>
                                        <p:attrNameLst>
                                          <p:attrName>ppt_h</p:attrName>
                                        </p:attrNameLst>
                                      </p:cBhvr>
                                      <p:tavLst>
                                        <p:tav tm="0">
                                          <p:val>
                                            <p:strVal val="4/3*#ppt_h"/>
                                          </p:val>
                                        </p:tav>
                                        <p:tav tm="100000">
                                          <p:val>
                                            <p:strVal val="#ppt_h"/>
                                          </p:val>
                                        </p:tav>
                                      </p:tavLst>
                                    </p:anim>
                                  </p:childTnLst>
                                </p:cTn>
                              </p:par>
                            </p:childTnLst>
                          </p:cTn>
                        </p:par>
                        <p:par>
                          <p:cTn id="49" fill="hold" nodeType="afterGroup">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56678"/>
                                        </p:tgtEl>
                                        <p:attrNameLst>
                                          <p:attrName>style.visibility</p:attrName>
                                        </p:attrNameLst>
                                      </p:cBhvr>
                                      <p:to>
                                        <p:strVal val="visible"/>
                                      </p:to>
                                    </p:set>
                                    <p:animEffect transition="in" filter="wipe(down)">
                                      <p:cBhvr>
                                        <p:cTn id="52" dur="500"/>
                                        <p:tgtEl>
                                          <p:spTgt spid="1566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500"/>
                                        <p:tgtEl>
                                          <p:spTgt spid="395270"/>
                                        </p:tgtEl>
                                      </p:cBhvr>
                                    </p:animEffect>
                                    <p:set>
                                      <p:cBhvr>
                                        <p:cTn id="57" dur="1" fill="hold">
                                          <p:stCondLst>
                                            <p:cond delay="499"/>
                                          </p:stCondLst>
                                        </p:cTn>
                                        <p:tgtEl>
                                          <p:spTgt spid="395270"/>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56678"/>
                                        </p:tgtEl>
                                        <p:attrNameLst>
                                          <p:attrName>style.visibility</p:attrName>
                                        </p:attrNameLst>
                                      </p:cBhvr>
                                      <p:to>
                                        <p:strVal val="hidden"/>
                                      </p:to>
                                    </p:set>
                                  </p:childTnLst>
                                </p:cTn>
                              </p:par>
                              <p:par>
                                <p:cTn id="60" presetID="23" presetClass="entr" presetSubtype="288" fill="hold" grpId="0" nodeType="withEffect">
                                  <p:stCondLst>
                                    <p:cond delay="0"/>
                                  </p:stCondLst>
                                  <p:childTnLst>
                                    <p:set>
                                      <p:cBhvr>
                                        <p:cTn id="61" dur="1" fill="hold">
                                          <p:stCondLst>
                                            <p:cond delay="0"/>
                                          </p:stCondLst>
                                        </p:cTn>
                                        <p:tgtEl>
                                          <p:spTgt spid="395271"/>
                                        </p:tgtEl>
                                        <p:attrNameLst>
                                          <p:attrName>style.visibility</p:attrName>
                                        </p:attrNameLst>
                                      </p:cBhvr>
                                      <p:to>
                                        <p:strVal val="visible"/>
                                      </p:to>
                                    </p:set>
                                    <p:anim calcmode="lin" valueType="num">
                                      <p:cBhvr>
                                        <p:cTn id="62" dur="500" fill="hold"/>
                                        <p:tgtEl>
                                          <p:spTgt spid="395271"/>
                                        </p:tgtEl>
                                        <p:attrNameLst>
                                          <p:attrName>ppt_w</p:attrName>
                                        </p:attrNameLst>
                                      </p:cBhvr>
                                      <p:tavLst>
                                        <p:tav tm="0">
                                          <p:val>
                                            <p:strVal val="4/3*#ppt_w"/>
                                          </p:val>
                                        </p:tav>
                                        <p:tav tm="100000">
                                          <p:val>
                                            <p:strVal val="#ppt_w"/>
                                          </p:val>
                                        </p:tav>
                                      </p:tavLst>
                                    </p:anim>
                                    <p:anim calcmode="lin" valueType="num">
                                      <p:cBhvr>
                                        <p:cTn id="63" dur="500" fill="hold"/>
                                        <p:tgtEl>
                                          <p:spTgt spid="395271"/>
                                        </p:tgtEl>
                                        <p:attrNameLst>
                                          <p:attrName>ppt_h</p:attrName>
                                        </p:attrNameLst>
                                      </p:cBhvr>
                                      <p:tavLst>
                                        <p:tav tm="0">
                                          <p:val>
                                            <p:strVal val="4/3*#ppt_h"/>
                                          </p:val>
                                        </p:tav>
                                        <p:tav tm="100000">
                                          <p:val>
                                            <p:strVal val="#ppt_h"/>
                                          </p:val>
                                        </p:tav>
                                      </p:tavLst>
                                    </p:anim>
                                  </p:childTnLst>
                                </p:cTn>
                              </p:par>
                            </p:childTnLst>
                          </p:cTn>
                        </p:par>
                        <p:par>
                          <p:cTn id="64" fill="hold" nodeType="afterGroup">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500"/>
                                        <p:tgtEl>
                                          <p:spTgt spid="395271"/>
                                        </p:tgtEl>
                                      </p:cBhvr>
                                    </p:animEffect>
                                    <p:set>
                                      <p:cBhvr>
                                        <p:cTn id="72" dur="1" fill="hold">
                                          <p:stCondLst>
                                            <p:cond delay="499"/>
                                          </p:stCondLst>
                                        </p:cTn>
                                        <p:tgtEl>
                                          <p:spTgt spid="39527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
                                        </p:tgtEl>
                                        <p:attrNameLst>
                                          <p:attrName>style.visibility</p:attrName>
                                        </p:attrNameLst>
                                      </p:cBhvr>
                                      <p:to>
                                        <p:strVal val="hidden"/>
                                      </p:to>
                                    </p:set>
                                  </p:childTnLst>
                                </p:cTn>
                              </p:par>
                              <p:par>
                                <p:cTn id="75" presetID="23" presetClass="entr" presetSubtype="288" fill="hold" grpId="0" nodeType="withEffect">
                                  <p:stCondLst>
                                    <p:cond delay="0"/>
                                  </p:stCondLst>
                                  <p:childTnLst>
                                    <p:set>
                                      <p:cBhvr>
                                        <p:cTn id="76" dur="1" fill="hold">
                                          <p:stCondLst>
                                            <p:cond delay="0"/>
                                          </p:stCondLst>
                                        </p:cTn>
                                        <p:tgtEl>
                                          <p:spTgt spid="395272"/>
                                        </p:tgtEl>
                                        <p:attrNameLst>
                                          <p:attrName>style.visibility</p:attrName>
                                        </p:attrNameLst>
                                      </p:cBhvr>
                                      <p:to>
                                        <p:strVal val="visible"/>
                                      </p:to>
                                    </p:set>
                                    <p:anim calcmode="lin" valueType="num">
                                      <p:cBhvr>
                                        <p:cTn id="77" dur="500" fill="hold"/>
                                        <p:tgtEl>
                                          <p:spTgt spid="395272"/>
                                        </p:tgtEl>
                                        <p:attrNameLst>
                                          <p:attrName>ppt_w</p:attrName>
                                        </p:attrNameLst>
                                      </p:cBhvr>
                                      <p:tavLst>
                                        <p:tav tm="0">
                                          <p:val>
                                            <p:strVal val="4/3*#ppt_w"/>
                                          </p:val>
                                        </p:tav>
                                        <p:tav tm="100000">
                                          <p:val>
                                            <p:strVal val="#ppt_w"/>
                                          </p:val>
                                        </p:tav>
                                      </p:tavLst>
                                    </p:anim>
                                    <p:anim calcmode="lin" valueType="num">
                                      <p:cBhvr>
                                        <p:cTn id="78" dur="500" fill="hold"/>
                                        <p:tgtEl>
                                          <p:spTgt spid="395272"/>
                                        </p:tgtEl>
                                        <p:attrNameLst>
                                          <p:attrName>ppt_h</p:attrName>
                                        </p:attrNameLst>
                                      </p:cBhvr>
                                      <p:tavLst>
                                        <p:tav tm="0">
                                          <p:val>
                                            <p:strVal val="4/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xit" presetSubtype="0" fill="hold" grpId="1" nodeType="clickEffect">
                                  <p:stCondLst>
                                    <p:cond delay="0"/>
                                  </p:stCondLst>
                                  <p:childTnLst>
                                    <p:animEffect transition="out" filter="fade">
                                      <p:cBhvr>
                                        <p:cTn id="82" dur="500"/>
                                        <p:tgtEl>
                                          <p:spTgt spid="395272"/>
                                        </p:tgtEl>
                                      </p:cBhvr>
                                    </p:animEffect>
                                    <p:set>
                                      <p:cBhvr>
                                        <p:cTn id="83" dur="1" fill="hold">
                                          <p:stCondLst>
                                            <p:cond delay="499"/>
                                          </p:stCondLst>
                                        </p:cTn>
                                        <p:tgtEl>
                                          <p:spTgt spid="395272"/>
                                        </p:tgtEl>
                                        <p:attrNameLst>
                                          <p:attrName>style.visibility</p:attrName>
                                        </p:attrNameLst>
                                      </p:cBhvr>
                                      <p:to>
                                        <p:strVal val="hidden"/>
                                      </p:to>
                                    </p:set>
                                  </p:childTnLst>
                                </p:cTn>
                              </p:par>
                              <p:par>
                                <p:cTn id="84" presetID="22" presetClass="entr" presetSubtype="8" fill="hold" grpId="0" nodeType="withEffect">
                                  <p:stCondLst>
                                    <p:cond delay="0"/>
                                  </p:stCondLst>
                                  <p:childTnLst>
                                    <p:set>
                                      <p:cBhvr>
                                        <p:cTn id="85" dur="1" fill="hold">
                                          <p:stCondLst>
                                            <p:cond delay="0"/>
                                          </p:stCondLst>
                                        </p:cTn>
                                        <p:tgtEl>
                                          <p:spTgt spid="156680"/>
                                        </p:tgtEl>
                                        <p:attrNameLst>
                                          <p:attrName>style.visibility</p:attrName>
                                        </p:attrNameLst>
                                      </p:cBhvr>
                                      <p:to>
                                        <p:strVal val="visible"/>
                                      </p:to>
                                    </p:set>
                                    <p:animEffect transition="in" filter="wipe(left)">
                                      <p:cBhvr>
                                        <p:cTn id="86" dur="500"/>
                                        <p:tgtEl>
                                          <p:spTgt spid="156680"/>
                                        </p:tgtEl>
                                      </p:cBhvr>
                                    </p:animEffect>
                                  </p:childTnLst>
                                </p:cTn>
                              </p:par>
                              <p:par>
                                <p:cTn id="87" presetID="23" presetClass="entr" presetSubtype="288" fill="hold" grpId="0" nodeType="withEffect">
                                  <p:stCondLst>
                                    <p:cond delay="0"/>
                                  </p:stCondLst>
                                  <p:childTnLst>
                                    <p:set>
                                      <p:cBhvr>
                                        <p:cTn id="88" dur="1" fill="hold">
                                          <p:stCondLst>
                                            <p:cond delay="0"/>
                                          </p:stCondLst>
                                        </p:cTn>
                                        <p:tgtEl>
                                          <p:spTgt spid="395273"/>
                                        </p:tgtEl>
                                        <p:attrNameLst>
                                          <p:attrName>style.visibility</p:attrName>
                                        </p:attrNameLst>
                                      </p:cBhvr>
                                      <p:to>
                                        <p:strVal val="visible"/>
                                      </p:to>
                                    </p:set>
                                    <p:anim calcmode="lin" valueType="num">
                                      <p:cBhvr>
                                        <p:cTn id="89" dur="500" fill="hold"/>
                                        <p:tgtEl>
                                          <p:spTgt spid="395273"/>
                                        </p:tgtEl>
                                        <p:attrNameLst>
                                          <p:attrName>ppt_w</p:attrName>
                                        </p:attrNameLst>
                                      </p:cBhvr>
                                      <p:tavLst>
                                        <p:tav tm="0">
                                          <p:val>
                                            <p:strVal val="4/3*#ppt_w"/>
                                          </p:val>
                                        </p:tav>
                                        <p:tav tm="100000">
                                          <p:val>
                                            <p:strVal val="#ppt_w"/>
                                          </p:val>
                                        </p:tav>
                                      </p:tavLst>
                                    </p:anim>
                                    <p:anim calcmode="lin" valueType="num">
                                      <p:cBhvr>
                                        <p:cTn id="90" dur="500" fill="hold"/>
                                        <p:tgtEl>
                                          <p:spTgt spid="39527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animBg="1"/>
      <p:bldP spid="395268" grpId="1" animBg="1"/>
      <p:bldP spid="395269" grpId="0" animBg="1"/>
      <p:bldP spid="395269" grpId="1" animBg="1"/>
      <p:bldP spid="395270" grpId="0" animBg="1"/>
      <p:bldP spid="395270" grpId="1" animBg="1"/>
      <p:bldP spid="395271" grpId="0" animBg="1"/>
      <p:bldP spid="395271" grpId="1" animBg="1"/>
      <p:bldP spid="395272" grpId="0" animBg="1"/>
      <p:bldP spid="395272" grpId="1" animBg="1"/>
      <p:bldP spid="395273" grpId="0" animBg="1"/>
      <p:bldP spid="156676" grpId="0" animBg="1"/>
      <p:bldP spid="156676" grpId="1" animBg="1"/>
      <p:bldP spid="156677" grpId="0" animBg="1"/>
      <p:bldP spid="156677" grpId="1" animBg="1"/>
      <p:bldP spid="156680" grpId="0" animBg="1"/>
      <p:bldP spid="395278" grpId="0" animBg="1"/>
      <p:bldP spid="395278" grpId="1" animBg="1"/>
      <p:bldP spid="156678" grpId="0" animBg="1"/>
      <p:bldP spid="156678" grpId="1" animBg="1"/>
      <p:bldP spid="2" grpId="0" animBg="1"/>
      <p:bldP spid="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051" y="358461"/>
            <a:ext cx="7010400" cy="685800"/>
          </a:xfrm>
        </p:spPr>
        <p:txBody>
          <a:bodyPr/>
          <a:lstStyle/>
          <a:p>
            <a:r>
              <a:rPr lang="zh-CN" altLang="en-US" dirty="0"/>
              <a:t>函数定义与函数声明的区别</a:t>
            </a:r>
          </a:p>
        </p:txBody>
      </p:sp>
      <p:sp>
        <p:nvSpPr>
          <p:cNvPr id="3" name="内容占位符 2"/>
          <p:cNvSpPr>
            <a:spLocks noGrp="1"/>
          </p:cNvSpPr>
          <p:nvPr>
            <p:ph idx="1"/>
          </p:nvPr>
        </p:nvSpPr>
        <p:spPr>
          <a:xfrm>
            <a:off x="323528" y="1196752"/>
            <a:ext cx="8424936" cy="4602163"/>
          </a:xfrm>
        </p:spPr>
        <p:txBody>
          <a:bodyPr/>
          <a:lstStyle/>
          <a:p>
            <a:pPr>
              <a:lnSpc>
                <a:spcPct val="105000"/>
              </a:lnSpc>
              <a:spcBef>
                <a:spcPts val="600"/>
              </a:spcBef>
              <a:buFont typeface="Monotype Sorts" charset="2"/>
              <a:buChar char=""/>
              <a:defRPr/>
            </a:pPr>
            <a:r>
              <a:rPr kumimoji="1" lang="zh-CN" altLang="en-US" sz="3200" dirty="0">
                <a:solidFill>
                  <a:srgbClr val="000099"/>
                </a:solidFill>
                <a:latin typeface="华文仿宋" pitchFamily="2" charset="-122"/>
                <a:ea typeface="华文仿宋" pitchFamily="2" charset="-122"/>
              </a:rPr>
              <a:t>函数定义</a:t>
            </a: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指函数功能的确立</a:t>
            </a: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指定函数名、函数类型、形参及类型、函数体等</a:t>
            </a: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是完整独立的单位</a:t>
            </a:r>
          </a:p>
          <a:p>
            <a:pPr>
              <a:lnSpc>
                <a:spcPct val="105000"/>
              </a:lnSpc>
              <a:spcBef>
                <a:spcPts val="600"/>
              </a:spcBef>
              <a:buFont typeface="Monotype Sorts" charset="2"/>
              <a:buChar char=""/>
              <a:defRPr/>
            </a:pPr>
            <a:r>
              <a:rPr kumimoji="1" lang="zh-CN" altLang="en-US" dirty="0">
                <a:solidFill>
                  <a:schemeClr val="hlink"/>
                </a:solidFill>
                <a:latin typeface="华文仿宋" pitchFamily="2" charset="-122"/>
                <a:ea typeface="华文仿宋" pitchFamily="2" charset="-122"/>
              </a:rPr>
              <a:t> </a:t>
            </a:r>
            <a:r>
              <a:rPr kumimoji="1" lang="zh-CN" altLang="en-US" sz="3200" dirty="0">
                <a:solidFill>
                  <a:srgbClr val="000099"/>
                </a:solidFill>
                <a:latin typeface="华文仿宋" pitchFamily="2" charset="-122"/>
                <a:ea typeface="华文仿宋" pitchFamily="2" charset="-122"/>
              </a:rPr>
              <a:t>函数声明</a:t>
            </a:r>
            <a:endParaRPr kumimoji="1" lang="zh-CN" altLang="en-US" dirty="0">
              <a:solidFill>
                <a:srgbClr val="000099"/>
              </a:solidFill>
              <a:latin typeface="华文仿宋" pitchFamily="2" charset="-122"/>
              <a:ea typeface="华文仿宋" pitchFamily="2" charset="-122"/>
            </a:endParaRP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是对函数名、返回值类型、形参类型的说明</a:t>
            </a: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不包括函数体</a:t>
            </a:r>
          </a:p>
          <a:p>
            <a:pPr lvl="1">
              <a:lnSpc>
                <a:spcPct val="105000"/>
              </a:lnSpc>
              <a:spcBef>
                <a:spcPts val="600"/>
              </a:spcBef>
              <a:defRPr/>
            </a:pPr>
            <a:r>
              <a:rPr kumimoji="1" lang="zh-CN" altLang="en-US" sz="2800" dirty="0">
                <a:solidFill>
                  <a:schemeClr val="tx2"/>
                </a:solidFill>
                <a:latin typeface="华文仿宋" pitchFamily="2" charset="-122"/>
                <a:ea typeface="华文仿宋" pitchFamily="2" charset="-122"/>
              </a:rPr>
              <a:t>是一条语句，以分号结束，只起一个声明作用</a:t>
            </a:r>
          </a:p>
          <a:p>
            <a:endParaRPr lang="zh-CN" altLang="en-US" dirty="0">
              <a:solidFill>
                <a:schemeClr val="tx2"/>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80341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395536" y="910108"/>
            <a:ext cx="8497887" cy="5183188"/>
          </a:xfrm>
        </p:spPr>
        <p:txBody>
          <a:bodyPr/>
          <a:lstStyle/>
          <a:p>
            <a:pPr eaLnBrk="1" hangingPunct="1">
              <a:lnSpc>
                <a:spcPct val="105000"/>
              </a:lnSpc>
              <a:buFont typeface="Monotype Sorts" charset="2"/>
              <a:buNone/>
              <a:defRPr/>
            </a:pPr>
            <a:r>
              <a:rPr lang="zh-CN" altLang="en-US" dirty="0" smtClean="0">
                <a:solidFill>
                  <a:srgbClr val="000000"/>
                </a:solidFill>
                <a:latin typeface="Courier New" pitchFamily="49" charset="0"/>
                <a:ea typeface="宋体" pitchFamily="2" charset="-122"/>
              </a:rPr>
              <a:t>     </a:t>
            </a:r>
            <a:r>
              <a:rPr lang="zh-CN" altLang="en-US" sz="3200" dirty="0" smtClean="0">
                <a:solidFill>
                  <a:srgbClr val="C00000"/>
                </a:solidFill>
                <a:latin typeface="幼圆" pitchFamily="49" charset="-122"/>
                <a:ea typeface="幼圆" pitchFamily="49" charset="-122"/>
                <a:cs typeface="Courier New" pitchFamily="49" charset="0"/>
              </a:rPr>
              <a:t>函数名</a:t>
            </a:r>
            <a:r>
              <a:rPr lang="en-US" altLang="zh-CN" sz="3200" dirty="0" smtClean="0">
                <a:solidFill>
                  <a:srgbClr val="C00000"/>
                </a:solidFill>
                <a:latin typeface="幼圆" pitchFamily="49" charset="-122"/>
                <a:ea typeface="幼圆" pitchFamily="49" charset="-122"/>
                <a:cs typeface="Courier New" pitchFamily="49" charset="0"/>
              </a:rPr>
              <a:t>(</a:t>
            </a:r>
            <a:r>
              <a:rPr lang="zh-CN" altLang="en-US" sz="3200" dirty="0" smtClean="0">
                <a:solidFill>
                  <a:srgbClr val="C00000"/>
                </a:solidFill>
                <a:latin typeface="幼圆" pitchFamily="49" charset="-122"/>
                <a:ea typeface="幼圆" pitchFamily="49" charset="-122"/>
                <a:cs typeface="Courier New" pitchFamily="49" charset="0"/>
              </a:rPr>
              <a:t>表达式</a:t>
            </a:r>
            <a:r>
              <a:rPr lang="en-US" altLang="zh-CN" sz="3200" dirty="0" smtClean="0">
                <a:solidFill>
                  <a:srgbClr val="C00000"/>
                </a:solidFill>
                <a:latin typeface="幼圆" pitchFamily="49" charset="-122"/>
                <a:ea typeface="幼圆" pitchFamily="49" charset="-122"/>
                <a:cs typeface="Courier New" pitchFamily="49" charset="0"/>
              </a:rPr>
              <a:t>1, </a:t>
            </a:r>
            <a:r>
              <a:rPr lang="zh-CN" altLang="en-US" sz="3200" dirty="0" smtClean="0">
                <a:solidFill>
                  <a:srgbClr val="C00000"/>
                </a:solidFill>
                <a:latin typeface="幼圆" pitchFamily="49" charset="-122"/>
                <a:ea typeface="幼圆" pitchFamily="49" charset="-122"/>
                <a:cs typeface="Courier New" pitchFamily="49" charset="0"/>
              </a:rPr>
              <a:t>表达式</a:t>
            </a:r>
            <a:r>
              <a:rPr lang="en-US" altLang="zh-CN" sz="3200" dirty="0" smtClean="0">
                <a:solidFill>
                  <a:srgbClr val="C00000"/>
                </a:solidFill>
                <a:latin typeface="幼圆" pitchFamily="49" charset="-122"/>
                <a:ea typeface="幼圆" pitchFamily="49" charset="-122"/>
                <a:cs typeface="Courier New" pitchFamily="49" charset="0"/>
              </a:rPr>
              <a:t>2, ……);</a:t>
            </a:r>
            <a:endParaRPr lang="zh-CN" altLang="en-US" dirty="0" smtClean="0">
              <a:solidFill>
                <a:srgbClr val="C00000"/>
              </a:solidFill>
              <a:latin typeface="幼圆" pitchFamily="49" charset="-122"/>
              <a:ea typeface="幼圆" pitchFamily="49" charset="-122"/>
              <a:cs typeface="Courier New" pitchFamily="49" charset="0"/>
            </a:endParaRPr>
          </a:p>
          <a:p>
            <a:pPr eaLnBrk="1" hangingPunct="1">
              <a:buFont typeface="Monotype Sorts" charset="2"/>
              <a:buChar char=""/>
              <a:defRPr/>
            </a:pPr>
            <a:r>
              <a:rPr lang="zh-CN" altLang="en-US" dirty="0" smtClean="0">
                <a:latin typeface="华文仿宋" pitchFamily="2" charset="-122"/>
                <a:ea typeface="华文仿宋" pitchFamily="2" charset="-122"/>
              </a:rPr>
              <a:t>实际参数</a:t>
            </a:r>
            <a:endParaRPr lang="en-US" altLang="zh-CN" dirty="0" smtClean="0">
              <a:latin typeface="华文仿宋" pitchFamily="2" charset="-122"/>
              <a:ea typeface="华文仿宋" pitchFamily="2" charset="-122"/>
            </a:endParaRPr>
          </a:p>
          <a:p>
            <a:pPr lvl="1" eaLnBrk="1" hangingPunct="1">
              <a:defRPr/>
            </a:pPr>
            <a:r>
              <a:rPr lang="zh-CN" altLang="en-US" dirty="0" smtClean="0">
                <a:latin typeface="华文仿宋" pitchFamily="2" charset="-122"/>
                <a:ea typeface="华文仿宋" pitchFamily="2" charset="-122"/>
              </a:rPr>
              <a:t>函数调用时提供的表达式</a:t>
            </a:r>
          </a:p>
          <a:p>
            <a:pPr>
              <a:lnSpc>
                <a:spcPct val="90000"/>
              </a:lnSpc>
              <a:buFont typeface="Monotype Sorts" charset="2"/>
              <a:buChar char=""/>
              <a:defRPr/>
            </a:pPr>
            <a:r>
              <a:rPr lang="zh-CN" altLang="en-US" dirty="0" smtClean="0">
                <a:latin typeface="华文仿宋" pitchFamily="2" charset="-122"/>
                <a:ea typeface="华文仿宋" pitchFamily="2" charset="-122"/>
              </a:rPr>
              <a:t>有返回值时</a:t>
            </a:r>
          </a:p>
          <a:p>
            <a:pPr lvl="1">
              <a:lnSpc>
                <a:spcPct val="90000"/>
              </a:lnSpc>
              <a:defRPr/>
            </a:pPr>
            <a:r>
              <a:rPr lang="zh-CN" altLang="en-US" dirty="0" smtClean="0">
                <a:latin typeface="华文仿宋" pitchFamily="2" charset="-122"/>
                <a:ea typeface="华文仿宋" pitchFamily="2" charset="-122"/>
              </a:rPr>
              <a:t>放到一个数值表达式中</a:t>
            </a:r>
            <a:endParaRPr lang="en-US" altLang="zh-CN" dirty="0" smtClean="0">
              <a:latin typeface="华文仿宋" pitchFamily="2" charset="-122"/>
              <a:ea typeface="华文仿宋" pitchFamily="2" charset="-122"/>
            </a:endParaRPr>
          </a:p>
          <a:p>
            <a:pPr marL="457200" lvl="1" indent="0">
              <a:lnSpc>
                <a:spcPct val="90000"/>
              </a:lnSpc>
              <a:buNone/>
              <a:defRPr/>
            </a:pPr>
            <a:r>
              <a:rPr lang="en-US" altLang="zh-CN" dirty="0" smtClean="0">
                <a:latin typeface="华文仿宋" pitchFamily="2" charset="-122"/>
                <a:ea typeface="华文仿宋" pitchFamily="2" charset="-122"/>
              </a:rPr>
              <a:t> c </a:t>
            </a:r>
            <a:r>
              <a:rPr lang="en-US" altLang="zh-CN" dirty="0">
                <a:latin typeface="华文仿宋" pitchFamily="2" charset="-122"/>
                <a:ea typeface="华文仿宋" pitchFamily="2" charset="-122"/>
              </a:rPr>
              <a:t>= max(</a:t>
            </a:r>
            <a:r>
              <a:rPr lang="en-US" altLang="zh-CN" dirty="0" err="1">
                <a:latin typeface="华文仿宋" pitchFamily="2" charset="-122"/>
                <a:ea typeface="华文仿宋" pitchFamily="2" charset="-122"/>
              </a:rPr>
              <a:t>a,b</a:t>
            </a:r>
            <a:r>
              <a:rPr lang="en-US" altLang="zh-CN" dirty="0" smtClean="0">
                <a:latin typeface="华文仿宋" pitchFamily="2" charset="-122"/>
                <a:ea typeface="华文仿宋" pitchFamily="2" charset="-122"/>
              </a:rPr>
              <a:t>);</a:t>
            </a:r>
            <a:endParaRPr lang="en-US" altLang="zh-CN" dirty="0">
              <a:latin typeface="华文仿宋" pitchFamily="2" charset="-122"/>
              <a:ea typeface="华文仿宋" pitchFamily="2" charset="-122"/>
            </a:endParaRPr>
          </a:p>
          <a:p>
            <a:pPr lvl="1">
              <a:lnSpc>
                <a:spcPct val="90000"/>
              </a:lnSpc>
              <a:defRPr/>
            </a:pPr>
            <a:r>
              <a:rPr lang="en-US" altLang="zh-CN" dirty="0" err="1">
                <a:latin typeface="华文仿宋" pitchFamily="2" charset="-122"/>
                <a:ea typeface="华文仿宋" pitchFamily="2" charset="-122"/>
              </a:rPr>
              <a:t>cout</a:t>
            </a:r>
            <a:r>
              <a:rPr lang="zh-CN" altLang="en-US" dirty="0">
                <a:latin typeface="华文仿宋" pitchFamily="2" charset="-122"/>
                <a:ea typeface="华文仿宋" pitchFamily="2" charset="-122"/>
              </a:rPr>
              <a:t>输出流中调用</a:t>
            </a:r>
            <a:r>
              <a:rPr lang="zh-CN" altLang="en-US" dirty="0" smtClean="0">
                <a:latin typeface="华文仿宋" pitchFamily="2" charset="-122"/>
                <a:ea typeface="华文仿宋" pitchFamily="2" charset="-122"/>
              </a:rPr>
              <a:t>函数</a:t>
            </a:r>
            <a:endParaRPr lang="en-US" altLang="zh-CN" dirty="0" smtClean="0">
              <a:latin typeface="华文仿宋" pitchFamily="2" charset="-122"/>
              <a:ea typeface="华文仿宋" pitchFamily="2" charset="-122"/>
            </a:endParaRPr>
          </a:p>
          <a:p>
            <a:pPr marL="457200" lvl="1" indent="0">
              <a:lnSpc>
                <a:spcPct val="90000"/>
              </a:lnSpc>
              <a:buNone/>
              <a:defRPr/>
            </a:pPr>
            <a:r>
              <a:rPr lang="en-US" altLang="zh-CN" dirty="0" err="1">
                <a:latin typeface="华文仿宋" pitchFamily="2" charset="-122"/>
                <a:ea typeface="华文仿宋" pitchFamily="2" charset="-122"/>
              </a:rPr>
              <a:t>c</a:t>
            </a:r>
            <a:r>
              <a:rPr lang="en-US" altLang="zh-CN" dirty="0" err="1" smtClean="0">
                <a:latin typeface="华文仿宋" pitchFamily="2" charset="-122"/>
                <a:ea typeface="华文仿宋" pitchFamily="2" charset="-122"/>
              </a:rPr>
              <a:t>out</a:t>
            </a:r>
            <a:r>
              <a:rPr lang="en-US" altLang="zh-CN" dirty="0" smtClean="0">
                <a:latin typeface="华文仿宋" pitchFamily="2" charset="-122"/>
                <a:ea typeface="华文仿宋" pitchFamily="2" charset="-122"/>
              </a:rPr>
              <a:t>&lt;&lt;max(</a:t>
            </a:r>
            <a:r>
              <a:rPr lang="en-US" altLang="zh-CN" dirty="0" err="1" smtClean="0">
                <a:latin typeface="华文仿宋" pitchFamily="2" charset="-122"/>
                <a:ea typeface="华文仿宋" pitchFamily="2" charset="-122"/>
              </a:rPr>
              <a:t>a,b</a:t>
            </a:r>
            <a:r>
              <a:rPr lang="en-US" altLang="zh-CN" dirty="0" smtClean="0">
                <a:latin typeface="华文仿宋" pitchFamily="2" charset="-122"/>
                <a:ea typeface="华文仿宋" pitchFamily="2" charset="-122"/>
              </a:rPr>
              <a:t>);</a:t>
            </a:r>
            <a:endParaRPr lang="en-US" altLang="zh-CN" dirty="0">
              <a:latin typeface="华文仿宋" pitchFamily="2" charset="-122"/>
              <a:ea typeface="华文仿宋" pitchFamily="2" charset="-122"/>
            </a:endParaRPr>
          </a:p>
          <a:p>
            <a:pPr lvl="1">
              <a:lnSpc>
                <a:spcPct val="90000"/>
              </a:lnSpc>
              <a:defRPr/>
            </a:pPr>
            <a:r>
              <a:rPr lang="zh-CN" altLang="en-US" dirty="0" smtClean="0">
                <a:latin typeface="华文仿宋" pitchFamily="2" charset="-122"/>
                <a:ea typeface="华文仿宋" pitchFamily="2" charset="-122"/>
              </a:rPr>
              <a:t>作为另一个函数调用的参数</a:t>
            </a:r>
          </a:p>
          <a:p>
            <a:pPr lvl="2">
              <a:lnSpc>
                <a:spcPct val="90000"/>
              </a:lnSpc>
              <a:buFont typeface="Monotype Sorts" charset="2"/>
              <a:buNone/>
              <a:defRPr/>
            </a:pPr>
            <a:r>
              <a:rPr lang="en-US" altLang="zh-CN" dirty="0" smtClean="0">
                <a:solidFill>
                  <a:srgbClr val="0033CC"/>
                </a:solidFill>
                <a:latin typeface="Courier New" pitchFamily="49" charset="0"/>
                <a:ea typeface="宋体" pitchFamily="2" charset="-122"/>
              </a:rPr>
              <a:t>  </a:t>
            </a:r>
            <a:r>
              <a:rPr lang="en-US" altLang="zh-CN" sz="2400" dirty="0" smtClean="0">
                <a:latin typeface="Courier New" pitchFamily="49" charset="0"/>
                <a:ea typeface="宋体" pitchFamily="2" charset="-122"/>
              </a:rPr>
              <a:t>c = max(max(</a:t>
            </a:r>
            <a:r>
              <a:rPr lang="en-US" altLang="zh-CN" sz="2400" dirty="0" err="1" smtClean="0">
                <a:latin typeface="Courier New" pitchFamily="49" charset="0"/>
                <a:ea typeface="宋体" pitchFamily="2" charset="-122"/>
              </a:rPr>
              <a:t>a,b</a:t>
            </a:r>
            <a:r>
              <a:rPr lang="en-US" altLang="zh-CN" sz="2400" dirty="0" smtClean="0">
                <a:latin typeface="Courier New" pitchFamily="49" charset="0"/>
                <a:ea typeface="宋体" pitchFamily="2" charset="-122"/>
              </a:rPr>
              <a:t>),c);</a:t>
            </a:r>
            <a:endParaRPr lang="en-US" altLang="zh-CN" dirty="0" smtClean="0">
              <a:solidFill>
                <a:schemeClr val="tx1"/>
              </a:solidFill>
              <a:latin typeface="Courier New" pitchFamily="49" charset="0"/>
              <a:ea typeface="宋体" pitchFamily="2" charset="-122"/>
            </a:endParaRPr>
          </a:p>
          <a:p>
            <a:pPr>
              <a:lnSpc>
                <a:spcPct val="90000"/>
              </a:lnSpc>
              <a:buFont typeface="Monotype Sorts" charset="2"/>
              <a:buChar char=""/>
              <a:defRPr/>
            </a:pPr>
            <a:r>
              <a:rPr lang="zh-CN" altLang="en-US" dirty="0" smtClean="0">
                <a:latin typeface="华文仿宋" pitchFamily="2" charset="-122"/>
                <a:ea typeface="华文仿宋" pitchFamily="2" charset="-122"/>
              </a:rPr>
              <a:t>无返回值时</a:t>
            </a:r>
          </a:p>
          <a:p>
            <a:pPr lvl="1">
              <a:lnSpc>
                <a:spcPct val="90000"/>
              </a:lnSpc>
              <a:defRPr/>
            </a:pPr>
            <a:r>
              <a:rPr lang="zh-CN" altLang="en-US" dirty="0" smtClean="0">
                <a:latin typeface="华文仿宋" pitchFamily="2" charset="-122"/>
                <a:ea typeface="华文仿宋" pitchFamily="2" charset="-122"/>
              </a:rPr>
              <a:t>函数调用表达式</a:t>
            </a:r>
          </a:p>
          <a:p>
            <a:pPr lvl="2">
              <a:lnSpc>
                <a:spcPct val="90000"/>
              </a:lnSpc>
              <a:buFont typeface="Monotype Sorts" charset="2"/>
              <a:buNone/>
              <a:defRPr/>
            </a:pPr>
            <a:r>
              <a:rPr lang="en-US" altLang="zh-CN" dirty="0" smtClean="0">
                <a:latin typeface="Courier New" pitchFamily="49" charset="0"/>
                <a:ea typeface="宋体" pitchFamily="2" charset="-122"/>
              </a:rPr>
              <a:t>  display(</a:t>
            </a:r>
            <a:r>
              <a:rPr lang="en-US" altLang="zh-CN" dirty="0" err="1" smtClean="0">
                <a:latin typeface="Courier New" pitchFamily="49" charset="0"/>
                <a:ea typeface="宋体" pitchFamily="2" charset="-122"/>
              </a:rPr>
              <a:t>a,b</a:t>
            </a:r>
            <a:r>
              <a:rPr lang="en-US" altLang="zh-CN" dirty="0" smtClean="0">
                <a:latin typeface="Courier New" pitchFamily="49" charset="0"/>
                <a:ea typeface="宋体" pitchFamily="2" charset="-122"/>
              </a:rPr>
              <a:t>);</a:t>
            </a:r>
          </a:p>
        </p:txBody>
      </p:sp>
      <p:grpSp>
        <p:nvGrpSpPr>
          <p:cNvPr id="2" name="Group 4"/>
          <p:cNvGrpSpPr>
            <a:grpSpLocks/>
          </p:cNvGrpSpPr>
          <p:nvPr/>
        </p:nvGrpSpPr>
        <p:grpSpPr bwMode="auto">
          <a:xfrm>
            <a:off x="4644480" y="2787327"/>
            <a:ext cx="4319587" cy="714375"/>
            <a:chOff x="2064" y="1434"/>
            <a:chExt cx="3129" cy="545"/>
          </a:xfrm>
        </p:grpSpPr>
        <p:sp>
          <p:nvSpPr>
            <p:cNvPr id="397317" name="AutoShape 5"/>
            <p:cNvSpPr>
              <a:spLocks noChangeArrowheads="1"/>
            </p:cNvSpPr>
            <p:nvPr/>
          </p:nvSpPr>
          <p:spPr bwMode="auto">
            <a:xfrm>
              <a:off x="2064" y="1434"/>
              <a:ext cx="3129" cy="545"/>
            </a:xfrm>
            <a:prstGeom prst="foldedCorner">
              <a:avLst>
                <a:gd name="adj" fmla="val 12500"/>
              </a:avLst>
            </a:prstGeom>
            <a:solidFill>
              <a:srgbClr val="CCFFCC"/>
            </a:solidFill>
            <a:ln w="19050">
              <a:solidFill>
                <a:srgbClr val="3366FF"/>
              </a:solidFill>
              <a:round/>
              <a:headEnd/>
              <a:tailEnd/>
            </a:ln>
            <a:effectLst>
              <a:outerShdw dist="35921" dir="2700000" algn="ctr" rotWithShape="0">
                <a:srgbClr val="990000"/>
              </a:outerShdw>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397318" name="Text Box 6"/>
            <p:cNvSpPr txBox="1">
              <a:spLocks noChangeArrowheads="1"/>
            </p:cNvSpPr>
            <p:nvPr/>
          </p:nvSpPr>
          <p:spPr bwMode="auto">
            <a:xfrm>
              <a:off x="2064" y="1565"/>
              <a:ext cx="3129" cy="282"/>
            </a:xfrm>
            <a:prstGeom prst="rect">
              <a:avLst/>
            </a:prstGeom>
            <a:noFill/>
            <a:ln w="19050" algn="ctr">
              <a:noFill/>
              <a:miter lim="800000"/>
              <a:headEnd/>
              <a:tailEnd/>
            </a:ln>
            <a:effectLst/>
          </p:spPr>
          <p:txBody>
            <a:bodyPr lIns="0" tIns="0" rIns="0" bIns="0">
              <a:spAutoFit/>
            </a:bodyPr>
            <a:lstStyle/>
            <a:p>
              <a:pPr algn="ctr">
                <a:spcBef>
                  <a:spcPct val="50000"/>
                </a:spcBef>
                <a:defRPr/>
              </a:pPr>
              <a:r>
                <a:rPr lang="zh-CN" altLang="en-US" b="1" dirty="0">
                  <a:solidFill>
                    <a:srgbClr val="000000"/>
                  </a:solidFill>
                  <a:effectLst>
                    <a:outerShdw blurRad="38100" dist="38100" dir="2700000" algn="tl">
                      <a:srgbClr val="C0C0C0"/>
                    </a:outerShdw>
                  </a:effectLst>
                  <a:latin typeface="Courier New" pitchFamily="49" charset="0"/>
                  <a:ea typeface="宋体" pitchFamily="2" charset="-122"/>
                </a:rPr>
                <a:t> </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返回值 </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函数名</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实参表列</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p>
          </p:txBody>
        </p:sp>
      </p:grpSp>
      <p:grpSp>
        <p:nvGrpSpPr>
          <p:cNvPr id="3" name="Group 7"/>
          <p:cNvGrpSpPr>
            <a:grpSpLocks/>
          </p:cNvGrpSpPr>
          <p:nvPr/>
        </p:nvGrpSpPr>
        <p:grpSpPr bwMode="auto">
          <a:xfrm>
            <a:off x="4658370" y="5387646"/>
            <a:ext cx="4270375" cy="792162"/>
            <a:chOff x="2064" y="1434"/>
            <a:chExt cx="3129" cy="545"/>
          </a:xfrm>
        </p:grpSpPr>
        <p:sp>
          <p:nvSpPr>
            <p:cNvPr id="397320" name="AutoShape 8"/>
            <p:cNvSpPr>
              <a:spLocks noChangeArrowheads="1"/>
            </p:cNvSpPr>
            <p:nvPr/>
          </p:nvSpPr>
          <p:spPr bwMode="auto">
            <a:xfrm>
              <a:off x="2064" y="1434"/>
              <a:ext cx="3129" cy="545"/>
            </a:xfrm>
            <a:prstGeom prst="foldedCorner">
              <a:avLst>
                <a:gd name="adj" fmla="val 12500"/>
              </a:avLst>
            </a:prstGeom>
            <a:solidFill>
              <a:srgbClr val="CCFFCC"/>
            </a:solidFill>
            <a:ln w="19050">
              <a:solidFill>
                <a:srgbClr val="3366FF"/>
              </a:solidFill>
              <a:round/>
              <a:headEnd/>
              <a:tailEnd/>
            </a:ln>
            <a:effectLst>
              <a:outerShdw dist="35921" dir="2700000" algn="ctr" rotWithShape="0">
                <a:srgbClr val="990000"/>
              </a:outerShdw>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a typeface="+mn-ea"/>
              </a:endParaRPr>
            </a:p>
          </p:txBody>
        </p:sp>
        <p:sp>
          <p:nvSpPr>
            <p:cNvPr id="397321" name="Text Box 9"/>
            <p:cNvSpPr txBox="1">
              <a:spLocks noChangeArrowheads="1"/>
            </p:cNvSpPr>
            <p:nvPr/>
          </p:nvSpPr>
          <p:spPr bwMode="auto">
            <a:xfrm>
              <a:off x="2064" y="1576"/>
              <a:ext cx="3129" cy="254"/>
            </a:xfrm>
            <a:prstGeom prst="rect">
              <a:avLst/>
            </a:prstGeom>
            <a:noFill/>
            <a:ln w="19050" algn="ctr">
              <a:noFill/>
              <a:miter lim="800000"/>
              <a:headEnd/>
              <a:tailEnd/>
            </a:ln>
            <a:effectLst/>
          </p:spPr>
          <p:txBody>
            <a:bodyPr lIns="0" tIns="0" rIns="0" bIns="0">
              <a:spAutoFit/>
            </a:bodyPr>
            <a:lstStyle/>
            <a:p>
              <a:pPr algn="ctr">
                <a:spcBef>
                  <a:spcPct val="50000"/>
                </a:spcBef>
                <a:defRPr/>
              </a:pP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 函数名</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实参表列</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p>
          </p:txBody>
        </p:sp>
      </p:grpSp>
      <p:sp>
        <p:nvSpPr>
          <p:cNvPr id="11" name="Rectangle 2"/>
          <p:cNvSpPr txBox="1">
            <a:spLocks noChangeArrowheads="1"/>
          </p:cNvSpPr>
          <p:nvPr/>
        </p:nvSpPr>
        <p:spPr bwMode="auto">
          <a:xfrm>
            <a:off x="401283" y="251855"/>
            <a:ext cx="86439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pPr>
              <a:defRPr/>
            </a:pPr>
            <a:r>
              <a:rPr lang="zh-CN" altLang="en-US" kern="0" dirty="0" smtClean="0"/>
              <a:t>函数调用</a:t>
            </a:r>
            <a:endParaRPr lang="en-US" altLang="zh-CN" kern="0" dirty="0"/>
          </a:p>
        </p:txBody>
      </p:sp>
    </p:spTree>
    <p:extLst>
      <p:ext uri="{BB962C8B-B14F-4D97-AF65-F5344CB8AC3E}">
        <p14:creationId xmlns:p14="http://schemas.microsoft.com/office/powerpoint/2010/main" val="3288060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5">
                                            <p:txEl>
                                              <p:pRg st="1" end="1"/>
                                            </p:txEl>
                                          </p:spTgt>
                                        </p:tgtEl>
                                        <p:attrNameLst>
                                          <p:attrName>style.visibility</p:attrName>
                                        </p:attrNameLst>
                                      </p:cBhvr>
                                      <p:to>
                                        <p:strVal val="visible"/>
                                      </p:to>
                                    </p:set>
                                    <p:animEffect transition="in" filter="wipe(left)">
                                      <p:cBhvr>
                                        <p:cTn id="7" dur="500"/>
                                        <p:tgtEl>
                                          <p:spTgt spid="39731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7315">
                                            <p:txEl>
                                              <p:pRg st="2" end="2"/>
                                            </p:txEl>
                                          </p:spTgt>
                                        </p:tgtEl>
                                        <p:attrNameLst>
                                          <p:attrName>style.visibility</p:attrName>
                                        </p:attrNameLst>
                                      </p:cBhvr>
                                      <p:to>
                                        <p:strVal val="visible"/>
                                      </p:to>
                                    </p:set>
                                    <p:animEffect transition="in" filter="wipe(left)">
                                      <p:cBhvr>
                                        <p:cTn id="10" dur="500"/>
                                        <p:tgtEl>
                                          <p:spTgt spid="3973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7315">
                                            <p:txEl>
                                              <p:pRg st="3" end="3"/>
                                            </p:txEl>
                                          </p:spTgt>
                                        </p:tgtEl>
                                        <p:attrNameLst>
                                          <p:attrName>style.visibility</p:attrName>
                                        </p:attrNameLst>
                                      </p:cBhvr>
                                      <p:to>
                                        <p:strVal val="visible"/>
                                      </p:to>
                                    </p:set>
                                    <p:animEffect transition="in" filter="wipe(left)">
                                      <p:cBhvr>
                                        <p:cTn id="15" dur="500"/>
                                        <p:tgtEl>
                                          <p:spTgt spid="39731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97315">
                                            <p:txEl>
                                              <p:pRg st="4" end="4"/>
                                            </p:txEl>
                                          </p:spTgt>
                                        </p:tgtEl>
                                        <p:attrNameLst>
                                          <p:attrName>style.visibility</p:attrName>
                                        </p:attrNameLst>
                                      </p:cBhvr>
                                      <p:to>
                                        <p:strVal val="visible"/>
                                      </p:to>
                                    </p:set>
                                    <p:animEffect transition="in" filter="wipe(left)">
                                      <p:cBhvr>
                                        <p:cTn id="25" dur="500"/>
                                        <p:tgtEl>
                                          <p:spTgt spid="3973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97315">
                                            <p:txEl>
                                              <p:pRg st="5" end="5"/>
                                            </p:txEl>
                                          </p:spTgt>
                                        </p:tgtEl>
                                        <p:attrNameLst>
                                          <p:attrName>style.visibility</p:attrName>
                                        </p:attrNameLst>
                                      </p:cBhvr>
                                      <p:to>
                                        <p:strVal val="visible"/>
                                      </p:to>
                                    </p:set>
                                    <p:animEffect transition="in" filter="wipe(left)">
                                      <p:cBhvr>
                                        <p:cTn id="28" dur="500"/>
                                        <p:tgtEl>
                                          <p:spTgt spid="3973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97315">
                                            <p:txEl>
                                              <p:pRg st="6" end="6"/>
                                            </p:txEl>
                                          </p:spTgt>
                                        </p:tgtEl>
                                        <p:attrNameLst>
                                          <p:attrName>style.visibility</p:attrName>
                                        </p:attrNameLst>
                                      </p:cBhvr>
                                      <p:to>
                                        <p:strVal val="visible"/>
                                      </p:to>
                                    </p:set>
                                    <p:animEffect transition="in" filter="wipe(left)">
                                      <p:cBhvr>
                                        <p:cTn id="31" dur="500"/>
                                        <p:tgtEl>
                                          <p:spTgt spid="3973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97315">
                                            <p:txEl>
                                              <p:pRg st="7" end="7"/>
                                            </p:txEl>
                                          </p:spTgt>
                                        </p:tgtEl>
                                        <p:attrNameLst>
                                          <p:attrName>style.visibility</p:attrName>
                                        </p:attrNameLst>
                                      </p:cBhvr>
                                      <p:to>
                                        <p:strVal val="visible"/>
                                      </p:to>
                                    </p:set>
                                    <p:animEffect transition="in" filter="wipe(left)">
                                      <p:cBhvr>
                                        <p:cTn id="34" dur="500"/>
                                        <p:tgtEl>
                                          <p:spTgt spid="3973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97315">
                                            <p:txEl>
                                              <p:pRg st="8" end="8"/>
                                            </p:txEl>
                                          </p:spTgt>
                                        </p:tgtEl>
                                        <p:attrNameLst>
                                          <p:attrName>style.visibility</p:attrName>
                                        </p:attrNameLst>
                                      </p:cBhvr>
                                      <p:to>
                                        <p:strVal val="visible"/>
                                      </p:to>
                                    </p:set>
                                    <p:animEffect transition="in" filter="wipe(left)">
                                      <p:cBhvr>
                                        <p:cTn id="37" dur="500"/>
                                        <p:tgtEl>
                                          <p:spTgt spid="397315">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97315">
                                            <p:txEl>
                                              <p:pRg st="9" end="9"/>
                                            </p:txEl>
                                          </p:spTgt>
                                        </p:tgtEl>
                                        <p:attrNameLst>
                                          <p:attrName>style.visibility</p:attrName>
                                        </p:attrNameLst>
                                      </p:cBhvr>
                                      <p:to>
                                        <p:strVal val="visible"/>
                                      </p:to>
                                    </p:set>
                                    <p:animEffect transition="in" filter="wipe(left)">
                                      <p:cBhvr>
                                        <p:cTn id="40" dur="500"/>
                                        <p:tgtEl>
                                          <p:spTgt spid="397315">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97315">
                                            <p:txEl>
                                              <p:pRg st="10" end="10"/>
                                            </p:txEl>
                                          </p:spTgt>
                                        </p:tgtEl>
                                        <p:attrNameLst>
                                          <p:attrName>style.visibility</p:attrName>
                                        </p:attrNameLst>
                                      </p:cBhvr>
                                      <p:to>
                                        <p:strVal val="visible"/>
                                      </p:to>
                                    </p:set>
                                    <p:animEffect transition="in" filter="wipe(left)">
                                      <p:cBhvr>
                                        <p:cTn id="45" dur="500"/>
                                        <p:tgtEl>
                                          <p:spTgt spid="397315">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ox(in)">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97315">
                                            <p:txEl>
                                              <p:pRg st="11" end="11"/>
                                            </p:txEl>
                                          </p:spTgt>
                                        </p:tgtEl>
                                        <p:attrNameLst>
                                          <p:attrName>style.visibility</p:attrName>
                                        </p:attrNameLst>
                                      </p:cBhvr>
                                      <p:to>
                                        <p:strVal val="visible"/>
                                      </p:to>
                                    </p:set>
                                    <p:animEffect transition="in" filter="wipe(left)">
                                      <p:cBhvr>
                                        <p:cTn id="55" dur="500"/>
                                        <p:tgtEl>
                                          <p:spTgt spid="397315">
                                            <p:txEl>
                                              <p:pRg st="11" end="11"/>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97315">
                                            <p:txEl>
                                              <p:pRg st="12" end="12"/>
                                            </p:txEl>
                                          </p:spTgt>
                                        </p:tgtEl>
                                        <p:attrNameLst>
                                          <p:attrName>style.visibility</p:attrName>
                                        </p:attrNameLst>
                                      </p:cBhvr>
                                      <p:to>
                                        <p:strVal val="visible"/>
                                      </p:to>
                                    </p:set>
                                    <p:animEffect transition="in" filter="wipe(left)">
                                      <p:cBhvr>
                                        <p:cTn id="58" dur="500"/>
                                        <p:tgtEl>
                                          <p:spTgt spid="397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9545"/>
            <a:ext cx="7010400" cy="685800"/>
          </a:xfrm>
        </p:spPr>
        <p:txBody>
          <a:bodyPr/>
          <a:lstStyle/>
          <a:p>
            <a:r>
              <a:rPr lang="zh-CN" altLang="en-US" dirty="0"/>
              <a:t>函数调用流程</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3" name="图片 2"/>
          <p:cNvPicPr>
            <a:picLocks noChangeAspect="1"/>
          </p:cNvPicPr>
          <p:nvPr/>
        </p:nvPicPr>
        <p:blipFill>
          <a:blip r:embed="rId2"/>
          <a:stretch>
            <a:fillRect/>
          </a:stretch>
        </p:blipFill>
        <p:spPr>
          <a:xfrm>
            <a:off x="323528" y="1844824"/>
            <a:ext cx="8498477" cy="3096344"/>
          </a:xfrm>
          <a:prstGeom prst="rect">
            <a:avLst/>
          </a:prstGeom>
        </p:spPr>
      </p:pic>
    </p:spTree>
    <p:extLst>
      <p:ext uri="{BB962C8B-B14F-4D97-AF65-F5344CB8AC3E}">
        <p14:creationId xmlns:p14="http://schemas.microsoft.com/office/powerpoint/2010/main" val="360899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66961"/>
            <a:ext cx="7010400" cy="685800"/>
          </a:xfrm>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395536" y="1340768"/>
            <a:ext cx="8568952" cy="4602163"/>
          </a:xfrm>
        </p:spPr>
        <p:txBody>
          <a:bodyPr/>
          <a:lstStyle/>
          <a:p>
            <a:pPr marL="0" indent="0">
              <a:buNone/>
            </a:pPr>
            <a:r>
              <a:rPr lang="en-US" altLang="zh-CN" dirty="0" smtClean="0"/>
              <a:t>【</a:t>
            </a:r>
            <a:r>
              <a:rPr lang="zh-CN" altLang="en-US" dirty="0" smtClean="0"/>
              <a:t>例</a:t>
            </a:r>
            <a:r>
              <a:rPr lang="en-US" altLang="zh-CN" dirty="0" smtClean="0"/>
              <a:t>6.4</a:t>
            </a:r>
            <a:r>
              <a:rPr lang="en-US" altLang="zh-CN" dirty="0"/>
              <a:t>】</a:t>
            </a:r>
            <a:r>
              <a:rPr lang="zh-CN" altLang="en-US" dirty="0" smtClean="0"/>
              <a:t>编写</a:t>
            </a:r>
            <a:r>
              <a:rPr lang="zh-CN" altLang="en-US" dirty="0"/>
              <a:t>一个求</a:t>
            </a:r>
            <a:r>
              <a:rPr lang="en-US" altLang="zh-CN" dirty="0"/>
              <a:t>x</a:t>
            </a:r>
            <a:r>
              <a:rPr lang="zh-CN" altLang="en-US" dirty="0"/>
              <a:t>的</a:t>
            </a:r>
            <a:r>
              <a:rPr lang="en-US" altLang="zh-CN" dirty="0"/>
              <a:t>y</a:t>
            </a:r>
            <a:r>
              <a:rPr lang="zh-CN" altLang="en-US" dirty="0"/>
              <a:t>次幂的函数</a:t>
            </a:r>
            <a:r>
              <a:rPr lang="en-US" altLang="zh-CN" dirty="0"/>
              <a:t>power</a:t>
            </a:r>
            <a:r>
              <a:rPr lang="zh-CN" altLang="en-US" dirty="0"/>
              <a:t>，在</a:t>
            </a:r>
            <a:r>
              <a:rPr lang="en-US" altLang="zh-CN" dirty="0"/>
              <a:t>main</a:t>
            </a:r>
            <a:r>
              <a:rPr lang="zh-CN" altLang="en-US" dirty="0"/>
              <a:t>函数中从键盘输入</a:t>
            </a:r>
            <a:r>
              <a:rPr lang="en-US" altLang="zh-CN" dirty="0"/>
              <a:t>x</a:t>
            </a:r>
            <a:r>
              <a:rPr lang="zh-CN" altLang="en-US" dirty="0"/>
              <a:t>，</a:t>
            </a:r>
            <a:r>
              <a:rPr lang="en-US" altLang="zh-CN" dirty="0"/>
              <a:t>y</a:t>
            </a:r>
            <a:r>
              <a:rPr lang="zh-CN" altLang="en-US" dirty="0"/>
              <a:t>的值，然后调用</a:t>
            </a:r>
            <a:r>
              <a:rPr lang="en-US" altLang="zh-CN" dirty="0"/>
              <a:t>power</a:t>
            </a:r>
            <a:r>
              <a:rPr lang="zh-CN" altLang="en-US" dirty="0"/>
              <a:t>函数求</a:t>
            </a:r>
            <a:r>
              <a:rPr lang="en-US" altLang="zh-CN" dirty="0"/>
              <a:t>x</a:t>
            </a:r>
            <a:r>
              <a:rPr lang="zh-CN" altLang="en-US" dirty="0"/>
              <a:t>的</a:t>
            </a:r>
            <a:r>
              <a:rPr lang="en-US" altLang="zh-CN" dirty="0"/>
              <a:t>y</a:t>
            </a:r>
            <a:r>
              <a:rPr lang="zh-CN" altLang="en-US" dirty="0"/>
              <a:t>次幂，并输出结果</a:t>
            </a:r>
            <a:r>
              <a:rPr lang="zh-CN" altLang="en-US" dirty="0" smtClean="0"/>
              <a:t>。</a:t>
            </a:r>
            <a:endParaRPr lang="en-US" altLang="zh-CN" dirty="0" smtClean="0"/>
          </a:p>
          <a:p>
            <a:pPr marL="0" indent="0">
              <a:buNone/>
            </a:pPr>
            <a:r>
              <a:rPr lang="zh-CN" altLang="en-US" dirty="0" smtClean="0"/>
              <a:t>分析：</a:t>
            </a:r>
            <a:endParaRPr lang="en-US" altLang="zh-CN" dirty="0" smtClean="0"/>
          </a:p>
          <a:p>
            <a:pPr marL="0" indent="0">
              <a:buNone/>
            </a:pPr>
            <a:r>
              <a:rPr lang="zh-CN" altLang="en-US" dirty="0" smtClean="0"/>
              <a:t>   函数</a:t>
            </a:r>
            <a:r>
              <a:rPr lang="zh-CN" altLang="en-US" dirty="0"/>
              <a:t>的功能是计算</a:t>
            </a:r>
            <a:r>
              <a:rPr lang="en-US" altLang="zh-CN" dirty="0"/>
              <a:t>x</a:t>
            </a:r>
            <a:r>
              <a:rPr lang="zh-CN" altLang="en-US" dirty="0"/>
              <a:t>的</a:t>
            </a:r>
            <a:r>
              <a:rPr lang="en-US" altLang="zh-CN" dirty="0"/>
              <a:t>y</a:t>
            </a:r>
            <a:r>
              <a:rPr lang="zh-CN" altLang="en-US" dirty="0"/>
              <a:t>次幂，函数名为</a:t>
            </a:r>
            <a:r>
              <a:rPr lang="en-US" altLang="zh-CN" dirty="0"/>
              <a:t>power</a:t>
            </a:r>
            <a:r>
              <a:rPr lang="zh-CN" altLang="en-US" dirty="0"/>
              <a:t>，函数应设置两个形参用于获取要计算的</a:t>
            </a:r>
            <a:r>
              <a:rPr lang="en-US" altLang="zh-CN" dirty="0"/>
              <a:t>x</a:t>
            </a:r>
            <a:r>
              <a:rPr lang="zh-CN" altLang="en-US" dirty="0"/>
              <a:t>和</a:t>
            </a:r>
            <a:r>
              <a:rPr lang="en-US" altLang="zh-CN" dirty="0"/>
              <a:t>y</a:t>
            </a:r>
            <a:r>
              <a:rPr lang="zh-CN" altLang="en-US" dirty="0"/>
              <a:t>值。函数执行完毕得到</a:t>
            </a:r>
            <a:r>
              <a:rPr lang="en-US" altLang="zh-CN" dirty="0"/>
              <a:t>x</a:t>
            </a:r>
            <a:r>
              <a:rPr lang="zh-CN" altLang="en-US" dirty="0"/>
              <a:t>的</a:t>
            </a:r>
            <a:r>
              <a:rPr lang="en-US" altLang="zh-CN" dirty="0"/>
              <a:t>y</a:t>
            </a:r>
            <a:r>
              <a:rPr lang="zh-CN" altLang="en-US" dirty="0"/>
              <a:t>次幂的结果，使用</a:t>
            </a:r>
            <a:r>
              <a:rPr lang="en-US" altLang="zh-CN" dirty="0"/>
              <a:t>return</a:t>
            </a:r>
            <a:r>
              <a:rPr lang="zh-CN" altLang="en-US" dirty="0"/>
              <a:t>语句返回。</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589078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728" y="323188"/>
            <a:ext cx="7010400" cy="685800"/>
          </a:xfrm>
        </p:spPr>
        <p:txBody>
          <a:bodyPr/>
          <a:lstStyle/>
          <a:p>
            <a:r>
              <a:rPr lang="zh-CN" altLang="en-US" dirty="0"/>
              <a:t>程序实例</a:t>
            </a:r>
          </a:p>
        </p:txBody>
      </p:sp>
      <p:sp>
        <p:nvSpPr>
          <p:cNvPr id="3" name="内容占位符 2"/>
          <p:cNvSpPr>
            <a:spLocks noGrp="1"/>
          </p:cNvSpPr>
          <p:nvPr>
            <p:ph idx="1"/>
          </p:nvPr>
        </p:nvSpPr>
        <p:spPr>
          <a:xfrm>
            <a:off x="113521" y="1295725"/>
            <a:ext cx="4087415" cy="4602163"/>
          </a:xfrm>
        </p:spPr>
        <p:txBody>
          <a:bodyPr/>
          <a:lstStyle/>
          <a:p>
            <a:pPr indent="0" algn="just">
              <a:spcAft>
                <a:spcPts val="0"/>
              </a:spcAft>
              <a:buNone/>
            </a:pPr>
            <a:r>
              <a:rPr lang="en-US" altLang="zh-CN" sz="2000" kern="100" dirty="0">
                <a:latin typeface="Times New Roman" panose="02020603050405020304" pitchFamily="18" charset="0"/>
                <a:ea typeface="宋体" panose="02010600030101010101" pitchFamily="2" charset="-122"/>
              </a:rPr>
              <a:t>#include &lt;</a:t>
            </a:r>
            <a:r>
              <a:rPr lang="en-US" altLang="zh-CN" sz="2000" kern="100" dirty="0" err="1">
                <a:latin typeface="Times New Roman" panose="02020603050405020304" pitchFamily="18" charset="0"/>
                <a:ea typeface="宋体" panose="02010600030101010101" pitchFamily="2" charset="-122"/>
              </a:rPr>
              <a:t>iostream</a:t>
            </a:r>
            <a:r>
              <a:rPr lang="en-US" altLang="zh-CN" sz="2000" kern="100" dirty="0">
                <a:latin typeface="Times New Roman" panose="02020603050405020304" pitchFamily="18" charset="0"/>
                <a:ea typeface="宋体" panose="02010600030101010101" pitchFamily="2" charset="-122"/>
              </a:rPr>
              <a:t>&gt;</a:t>
            </a: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using namespace </a:t>
            </a:r>
            <a:r>
              <a:rPr lang="en-US" altLang="zh-CN" sz="2000" kern="100" dirty="0" err="1">
                <a:latin typeface="Times New Roman" panose="02020603050405020304" pitchFamily="18" charset="0"/>
                <a:ea typeface="宋体" panose="02010600030101010101" pitchFamily="2" charset="-122"/>
              </a:rPr>
              <a:t>std</a:t>
            </a:r>
            <a:r>
              <a:rPr lang="en-US" altLang="zh-CN" sz="2000" kern="100" dirty="0">
                <a:latin typeface="Times New Roman" panose="02020603050405020304" pitchFamily="18" charset="0"/>
                <a:ea typeface="宋体" panose="02010600030101010101" pitchFamily="2" charset="-122"/>
              </a:rPr>
              <a:t>;</a:t>
            </a: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double </a:t>
            </a:r>
            <a:r>
              <a:rPr lang="en-US" altLang="zh-CN" sz="2000" kern="100" dirty="0">
                <a:latin typeface="Times New Roman" panose="02020603050405020304" pitchFamily="18" charset="0"/>
                <a:ea typeface="宋体" panose="02010600030101010101" pitchFamily="2" charset="-122"/>
              </a:rPr>
              <a:t>power(int </a:t>
            </a:r>
            <a:r>
              <a:rPr lang="en-US" altLang="zh-CN" sz="2000" kern="100" dirty="0" err="1">
                <a:latin typeface="Times New Roman" panose="02020603050405020304" pitchFamily="18" charset="0"/>
                <a:ea typeface="宋体" panose="02010600030101010101" pitchFamily="2" charset="-122"/>
              </a:rPr>
              <a:t>a,int</a:t>
            </a:r>
            <a:r>
              <a:rPr lang="en-US" altLang="zh-CN" sz="2000" kern="100" dirty="0">
                <a:latin typeface="Times New Roman" panose="02020603050405020304" pitchFamily="18" charset="0"/>
                <a:ea typeface="宋体" panose="02010600030101010101" pitchFamily="2" charset="-122"/>
              </a:rPr>
              <a:t> b) </a:t>
            </a:r>
            <a:endParaRPr lang="zh-CN" altLang="en-US" sz="2000" kern="100" dirty="0">
              <a:solidFill>
                <a:srgbClr val="00B050"/>
              </a:solidFill>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  double </a:t>
            </a:r>
            <a:r>
              <a:rPr lang="en-US" altLang="zh-CN" sz="2000" kern="100" dirty="0">
                <a:latin typeface="Times New Roman" panose="02020603050405020304" pitchFamily="18" charset="0"/>
                <a:ea typeface="宋体" panose="02010600030101010101" pitchFamily="2" charset="-122"/>
              </a:rPr>
              <a:t>result=1</a:t>
            </a:r>
            <a:r>
              <a:rPr lang="en-US" altLang="zh-CN" sz="2000" kern="100" dirty="0">
                <a:solidFill>
                  <a:srgbClr val="00B050"/>
                </a:solidFill>
                <a:latin typeface="Times New Roman" panose="02020603050405020304" pitchFamily="18" charset="0"/>
                <a:ea typeface="宋体" panose="02010600030101010101" pitchFamily="2" charset="-122"/>
              </a:rPr>
              <a:t>;    </a:t>
            </a: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while(b&gt;0</a:t>
            </a:r>
            <a:r>
              <a:rPr lang="en-US" altLang="zh-CN" sz="2000" kern="100" dirty="0" smtClean="0">
                <a:latin typeface="Times New Roman" panose="02020603050405020304" pitchFamily="18" charset="0"/>
                <a:ea typeface="宋体" panose="02010600030101010101" pitchFamily="2" charset="-122"/>
              </a:rPr>
              <a:t>)</a:t>
            </a: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a:t>
            </a:r>
            <a:endParaRPr lang="en-US"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   result*=a</a:t>
            </a:r>
            <a:r>
              <a:rPr lang="en-US" altLang="zh-CN" sz="2000" kern="100" dirty="0" smtClean="0">
                <a:latin typeface="Times New Roman" panose="02020603050405020304" pitchFamily="18" charset="0"/>
                <a:ea typeface="宋体" panose="02010600030101010101" pitchFamily="2" charset="-122"/>
              </a:rPr>
              <a:t>;     </a:t>
            </a:r>
            <a:endParaRPr lang="zh-CN" altLang="en-US" sz="2000" kern="100" dirty="0">
              <a:solidFill>
                <a:srgbClr val="00B050"/>
              </a:solidFill>
              <a:latin typeface="Times New Roman" panose="02020603050405020304" pitchFamily="18" charset="0"/>
              <a:ea typeface="宋体" panose="02010600030101010101" pitchFamily="2" charset="-122"/>
            </a:endParaRPr>
          </a:p>
          <a:p>
            <a:pPr indent="0" algn="just">
              <a:spcAft>
                <a:spcPts val="0"/>
              </a:spcAft>
              <a:buNone/>
            </a:pPr>
            <a:r>
              <a:rPr lang="zh-CN" altLang="en-US" sz="2000" kern="100" dirty="0">
                <a:latin typeface="Times New Roman" panose="02020603050405020304" pitchFamily="18" charset="0"/>
                <a:ea typeface="宋体" panose="02010600030101010101" pitchFamily="2" charset="-122"/>
              </a:rPr>
              <a:t>   </a:t>
            </a:r>
            <a:r>
              <a:rPr lang="en-US" altLang="zh-CN" sz="2000" kern="100" dirty="0">
                <a:latin typeface="Times New Roman" panose="02020603050405020304" pitchFamily="18" charset="0"/>
                <a:ea typeface="宋体" panose="02010600030101010101" pitchFamily="2" charset="-122"/>
              </a:rPr>
              <a:t>b-</a:t>
            </a:r>
            <a:r>
              <a:rPr lang="en-US" altLang="zh-CN" sz="2000" kern="100" dirty="0" smtClean="0">
                <a:latin typeface="Times New Roman" panose="02020603050405020304" pitchFamily="18" charset="0"/>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0" algn="just">
              <a:spcAft>
                <a:spcPts val="0"/>
              </a:spcAft>
              <a:buNone/>
            </a:pPr>
            <a:r>
              <a:rPr lang="en-US" altLang="zh-CN" sz="2000" kern="100" dirty="0">
                <a:latin typeface="Times New Roman" panose="02020603050405020304" pitchFamily="18" charset="0"/>
                <a:ea typeface="宋体" panose="02010600030101010101" pitchFamily="2" charset="-122"/>
              </a:rPr>
              <a:t>return result</a:t>
            </a:r>
            <a:r>
              <a:rPr lang="en-US" altLang="zh-CN" sz="2000" kern="100" dirty="0" smtClean="0">
                <a:latin typeface="Times New Roman" panose="02020603050405020304" pitchFamily="18" charset="0"/>
                <a:ea typeface="宋体" panose="02010600030101010101" pitchFamily="2" charset="-122"/>
              </a:rPr>
              <a:t>;</a:t>
            </a:r>
          </a:p>
          <a:p>
            <a:pPr indent="0" algn="just">
              <a:spcAft>
                <a:spcPts val="0"/>
              </a:spcAft>
              <a:buNone/>
            </a:pPr>
            <a:r>
              <a:rPr lang="en-US" altLang="zh-CN" sz="2000" kern="100" dirty="0" smtClean="0">
                <a:latin typeface="Times New Roman" panose="02020603050405020304" pitchFamily="18" charset="0"/>
                <a:ea typeface="宋体" panose="02010600030101010101" pitchFamily="2" charset="-122"/>
              </a:rPr>
              <a:t>}</a:t>
            </a:r>
            <a:endParaRPr lang="en-US" altLang="zh-CN" sz="2000" kern="100" dirty="0">
              <a:latin typeface="Times New Roman" panose="02020603050405020304" pitchFamily="18" charset="0"/>
              <a:ea typeface="宋体" panose="02010600030101010101" pitchFamily="2"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4274124" y="1008988"/>
            <a:ext cx="4869876" cy="2985433"/>
          </a:xfrm>
          <a:prstGeom prst="rect">
            <a:avLst/>
          </a:prstGeom>
        </p:spPr>
        <p:txBody>
          <a:bodyPr wrap="square">
            <a:spAutoFit/>
          </a:bodyPr>
          <a:lstStyle/>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int main</a:t>
            </a:r>
            <a:r>
              <a:rPr lang="en-US" altLang="zh-CN" sz="2000" kern="100" dirty="0" smtClean="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smtClean="0">
                <a:solidFill>
                  <a:srgbClr val="000000"/>
                </a:solidFill>
                <a:latin typeface="Times New Roman" panose="02020603050405020304" pitchFamily="18" charset="0"/>
                <a:ea typeface="宋体" panose="02010600030101010101" pitchFamily="2" charset="-122"/>
              </a:rPr>
              <a:t>{</a:t>
            </a:r>
            <a:endParaRPr lang="en-US" altLang="zh-CN" sz="2000" kern="100" dirty="0">
              <a:solidFill>
                <a:srgbClr val="000000"/>
              </a:solidFill>
              <a:latin typeface="Times New Roman" panose="02020603050405020304" pitchFamily="18" charset="0"/>
              <a:ea typeface="宋体" panose="02010600030101010101" pitchFamily="2" charset="-122"/>
            </a:endParaRP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x,y</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请输入要计算的</a:t>
            </a:r>
            <a:r>
              <a:rPr lang="en-US" altLang="zh-CN" sz="2000" kern="100" dirty="0">
                <a:solidFill>
                  <a:srgbClr val="000000"/>
                </a:solidFill>
                <a:latin typeface="Times New Roman" panose="02020603050405020304" pitchFamily="18" charset="0"/>
                <a:ea typeface="宋体" panose="02010600030101010101" pitchFamily="2" charset="-122"/>
              </a:rPr>
              <a:t>x</a:t>
            </a:r>
            <a:r>
              <a:rPr lang="zh-CN" altLang="en-US" sz="2000" kern="100" dirty="0">
                <a:solidFill>
                  <a:srgbClr val="000000"/>
                </a:solidFill>
                <a:latin typeface="Times New Roman" panose="02020603050405020304" pitchFamily="18" charset="0"/>
                <a:ea typeface="宋体" panose="02010600030101010101" pitchFamily="2" charset="-122"/>
              </a:rPr>
              <a:t>，</a:t>
            </a:r>
            <a:r>
              <a:rPr lang="en-US" altLang="zh-CN" sz="2000" kern="100" dirty="0">
                <a:solidFill>
                  <a:srgbClr val="000000"/>
                </a:solidFill>
                <a:latin typeface="Times New Roman" panose="02020603050405020304" pitchFamily="18" charset="0"/>
                <a:ea typeface="宋体" panose="02010600030101010101" pitchFamily="2" charset="-122"/>
              </a:rPr>
              <a:t>y</a:t>
            </a:r>
            <a:r>
              <a:rPr lang="zh-CN" altLang="en-US" sz="2000" kern="100" dirty="0">
                <a:solidFill>
                  <a:srgbClr val="000000"/>
                </a:solidFill>
                <a:latin typeface="Times New Roman" panose="02020603050405020304" pitchFamily="18" charset="0"/>
                <a:ea typeface="宋体" panose="02010600030101010101" pitchFamily="2" charset="-122"/>
              </a:rPr>
              <a:t>值</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&gt;&gt;x&gt;&gt;y;  </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&lt;&lt;power(</a:t>
            </a:r>
            <a:r>
              <a:rPr lang="en-US" altLang="zh-CN" sz="2000" kern="100" dirty="0" err="1">
                <a:solidFill>
                  <a:srgbClr val="000000"/>
                </a:solidFill>
                <a:latin typeface="Times New Roman" panose="02020603050405020304" pitchFamily="18" charset="0"/>
                <a:ea typeface="宋体" panose="02010600030101010101" pitchFamily="2" charset="-122"/>
              </a:rPr>
              <a:t>x,y</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B050"/>
                </a:solidFill>
                <a:latin typeface="Times New Roman" panose="02020603050405020304" pitchFamily="18" charset="0"/>
                <a:ea typeface="宋体" panose="02010600030101010101" pitchFamily="2" charset="-122"/>
              </a:rPr>
              <a:t>//</a:t>
            </a:r>
            <a:r>
              <a:rPr lang="zh-CN" altLang="en-US" sz="2000" kern="100" dirty="0">
                <a:solidFill>
                  <a:srgbClr val="00B050"/>
                </a:solidFill>
                <a:latin typeface="Times New Roman" panose="02020603050405020304" pitchFamily="18" charset="0"/>
                <a:ea typeface="宋体" panose="02010600030101010101" pitchFamily="2" charset="-122"/>
              </a:rPr>
              <a:t>函数调用</a:t>
            </a:r>
          </a:p>
          <a:p>
            <a:pPr marL="342900" lvl="0" algn="just">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return 0;</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pic>
        <p:nvPicPr>
          <p:cNvPr id="7" name="图片 6"/>
          <p:cNvPicPr>
            <a:picLocks noChangeAspect="1"/>
          </p:cNvPicPr>
          <p:nvPr/>
        </p:nvPicPr>
        <p:blipFill>
          <a:blip r:embed="rId2"/>
          <a:stretch>
            <a:fillRect/>
          </a:stretch>
        </p:blipFill>
        <p:spPr>
          <a:xfrm>
            <a:off x="3462108" y="4437112"/>
            <a:ext cx="5574388" cy="1613639"/>
          </a:xfrm>
          <a:prstGeom prst="rect">
            <a:avLst/>
          </a:prstGeom>
        </p:spPr>
      </p:pic>
      <p:sp>
        <p:nvSpPr>
          <p:cNvPr id="8" name="AutoShape 6"/>
          <p:cNvSpPr>
            <a:spLocks noChangeArrowheads="1"/>
          </p:cNvSpPr>
          <p:nvPr/>
        </p:nvSpPr>
        <p:spPr bwMode="auto">
          <a:xfrm>
            <a:off x="1950808" y="756049"/>
            <a:ext cx="3022600" cy="1079351"/>
          </a:xfrm>
          <a:prstGeom prst="wedgeEllipseCallout">
            <a:avLst>
              <a:gd name="adj1" fmla="val -32407"/>
              <a:gd name="adj2" fmla="val 73148"/>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sz="1800" b="1" dirty="0" smtClean="0">
                <a:ea typeface="宋体" panose="02010600030101010101" pitchFamily="2" charset="-122"/>
              </a:rPr>
              <a:t>函数</a:t>
            </a:r>
            <a:r>
              <a:rPr lang="zh-CN" altLang="en-US" sz="1800" b="1" dirty="0">
                <a:ea typeface="宋体" panose="02010600030101010101" pitchFamily="2" charset="-122"/>
              </a:rPr>
              <a:t>定义写在函数调用之前，可以省略函数的声明</a:t>
            </a:r>
          </a:p>
        </p:txBody>
      </p:sp>
    </p:spTree>
    <p:extLst>
      <p:ext uri="{BB962C8B-B14F-4D97-AF65-F5344CB8AC3E}">
        <p14:creationId xmlns:p14="http://schemas.microsoft.com/office/powerpoint/2010/main" val="1023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72108"/>
            <a:ext cx="7010400" cy="685800"/>
          </a:xfrm>
        </p:spPr>
        <p:txBody>
          <a:bodyPr/>
          <a:lstStyle/>
          <a:p>
            <a:r>
              <a:rPr lang="zh-CN" altLang="en-US" dirty="0"/>
              <a:t>程序实例</a:t>
            </a:r>
          </a:p>
        </p:txBody>
      </p:sp>
      <p:sp>
        <p:nvSpPr>
          <p:cNvPr id="3" name="内容占位符 2"/>
          <p:cNvSpPr>
            <a:spLocks noGrp="1"/>
          </p:cNvSpPr>
          <p:nvPr>
            <p:ph idx="1"/>
          </p:nvPr>
        </p:nvSpPr>
        <p:spPr>
          <a:xfrm>
            <a:off x="395536" y="1196752"/>
            <a:ext cx="8496944" cy="4602163"/>
          </a:xfrm>
        </p:spPr>
        <p:txBody>
          <a:bodyPr/>
          <a:lstStyle/>
          <a:p>
            <a:pPr marL="0" indent="0">
              <a:buNone/>
            </a:pPr>
            <a:r>
              <a:rPr lang="en-US" altLang="zh-CN" dirty="0" smtClean="0"/>
              <a:t>【</a:t>
            </a:r>
            <a:r>
              <a:rPr lang="zh-CN" altLang="en-US" dirty="0" smtClean="0"/>
              <a:t>例</a:t>
            </a:r>
            <a:r>
              <a:rPr lang="en-US" altLang="zh-CN" dirty="0"/>
              <a:t>6</a:t>
            </a:r>
            <a:r>
              <a:rPr lang="en-US" altLang="zh-CN" dirty="0" smtClean="0"/>
              <a:t>.5</a:t>
            </a:r>
            <a:r>
              <a:rPr lang="en-US" altLang="zh-CN" dirty="0"/>
              <a:t>】 </a:t>
            </a:r>
            <a:r>
              <a:rPr lang="zh-CN" altLang="en-US" dirty="0"/>
              <a:t>编写一个函数，判断给定的三边长能否构成直角三角形，能构成直角三角形则返回</a:t>
            </a:r>
            <a:r>
              <a:rPr lang="en-US" altLang="zh-CN" dirty="0"/>
              <a:t>1</a:t>
            </a:r>
            <a:r>
              <a:rPr lang="zh-CN" altLang="en-US" dirty="0"/>
              <a:t>，否则返回</a:t>
            </a:r>
            <a:r>
              <a:rPr lang="en-US" altLang="zh-CN" dirty="0"/>
              <a:t>0</a:t>
            </a:r>
            <a:r>
              <a:rPr lang="zh-CN" altLang="en-US" dirty="0"/>
              <a:t>。在</a:t>
            </a:r>
            <a:r>
              <a:rPr lang="en-US" altLang="zh-CN" dirty="0"/>
              <a:t>main</a:t>
            </a:r>
            <a:r>
              <a:rPr lang="zh-CN" altLang="en-US" dirty="0"/>
              <a:t>函数中输入三边长，调用该函数，若是直角三角形则输出“能构成直角三角形”</a:t>
            </a:r>
            <a:r>
              <a:rPr lang="en-US" altLang="zh-CN" dirty="0"/>
              <a:t>,</a:t>
            </a:r>
            <a:r>
              <a:rPr lang="zh-CN" altLang="en-US" dirty="0"/>
              <a:t>若不是则输出“不能构成直角三角形”。构成直角三角形的条件是两条边平方和等于第三边的平方和。</a:t>
            </a:r>
          </a:p>
          <a:p>
            <a:pPr marL="0" indent="0">
              <a:buNone/>
            </a:pPr>
            <a:r>
              <a:rPr lang="zh-CN" altLang="en-US" dirty="0"/>
              <a:t>分析：</a:t>
            </a:r>
          </a:p>
          <a:p>
            <a:pPr marL="0" indent="0">
              <a:buNone/>
            </a:pPr>
            <a:r>
              <a:rPr lang="zh-CN" altLang="en-US" dirty="0"/>
              <a:t>函数的功能是根据输入的三条边判断能否构成直角三角形，需要设置三个形参用于接受三条边的数据，其结果用</a:t>
            </a:r>
            <a:r>
              <a:rPr lang="en-US" altLang="zh-CN" dirty="0"/>
              <a:t>return</a:t>
            </a:r>
            <a:r>
              <a:rPr lang="zh-CN" altLang="en-US" dirty="0"/>
              <a:t>语句返回或者</a:t>
            </a:r>
            <a:r>
              <a:rPr lang="en-US" altLang="zh-CN" dirty="0"/>
              <a:t>1</a:t>
            </a:r>
            <a:r>
              <a:rPr lang="zh-CN" altLang="en-US" dirty="0"/>
              <a:t>或者</a:t>
            </a:r>
            <a:r>
              <a:rPr lang="en-US" altLang="zh-CN" dirty="0"/>
              <a:t>0</a:t>
            </a:r>
            <a:r>
              <a:rPr lang="zh-CN" altLang="en-US" dirty="0"/>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7110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0525"/>
            <a:ext cx="7010400" cy="685800"/>
          </a:xfrm>
        </p:spPr>
        <p:txBody>
          <a:bodyPr/>
          <a:lstStyle/>
          <a:p>
            <a:r>
              <a:rPr lang="zh-CN" altLang="en-US" dirty="0"/>
              <a:t>程序实例</a:t>
            </a:r>
          </a:p>
        </p:txBody>
      </p:sp>
      <p:sp>
        <p:nvSpPr>
          <p:cNvPr id="3" name="内容占位符 2"/>
          <p:cNvSpPr>
            <a:spLocks noGrp="1"/>
          </p:cNvSpPr>
          <p:nvPr>
            <p:ph idx="1"/>
          </p:nvPr>
        </p:nvSpPr>
        <p:spPr>
          <a:xfrm>
            <a:off x="109538" y="1076325"/>
            <a:ext cx="8782942" cy="4602163"/>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a:t>
            </a:r>
            <a:r>
              <a:rPr lang="en-US" altLang="zh-CN" sz="2000" kern="100" dirty="0" err="1">
                <a:solidFill>
                  <a:srgbClr val="000000"/>
                </a:solidFill>
                <a:latin typeface="Times New Roman" panose="02020603050405020304" pitchFamily="18" charset="0"/>
                <a:ea typeface="宋体" panose="02010600030101010101" pitchFamily="2" charset="-122"/>
              </a:rPr>
              <a:t>funIs</a:t>
            </a:r>
            <a:r>
              <a:rPr lang="en-US" altLang="zh-CN" sz="2000" kern="100" dirty="0">
                <a:solidFill>
                  <a:srgbClr val="000000"/>
                </a:solidFill>
                <a:latin typeface="Times New Roman" panose="02020603050405020304" pitchFamily="18" charset="0"/>
                <a:ea typeface="宋体" panose="02010600030101010101" pitchFamily="2" charset="-122"/>
              </a:rPr>
              <a:t>(</a:t>
            </a:r>
            <a:r>
              <a:rPr lang="en-US" altLang="zh-CN" sz="2000" kern="100" dirty="0" err="1">
                <a:solidFill>
                  <a:srgbClr val="000000"/>
                </a:solidFill>
                <a:latin typeface="Times New Roman" panose="02020603050405020304" pitchFamily="18" charset="0"/>
                <a:ea typeface="宋体" panose="02010600030101010101" pitchFamily="2" charset="-122"/>
              </a:rPr>
              <a:t>double,double,double</a:t>
            </a:r>
            <a:r>
              <a:rPr lang="en-US" altLang="zh-CN" sz="2000" kern="100" dirty="0">
                <a:solidFill>
                  <a:srgbClr val="000000"/>
                </a:solidFill>
                <a:latin typeface="Times New Roman" panose="02020603050405020304" pitchFamily="18" charset="0"/>
                <a:ea typeface="宋体" panose="02010600030101010101" pitchFamily="2" charset="-122"/>
              </a:rPr>
              <a:t>);//</a:t>
            </a:r>
            <a:r>
              <a:rPr lang="zh-CN" altLang="zh-CN" sz="2000" kern="100" dirty="0">
                <a:solidFill>
                  <a:srgbClr val="000000"/>
                </a:solidFill>
                <a:latin typeface="Times New Roman" panose="02020603050405020304" pitchFamily="18" charset="0"/>
                <a:ea typeface="宋体" panose="02010600030101010101" pitchFamily="2" charset="-122"/>
              </a:rPr>
              <a:t>函数声明</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zh-CN" sz="2000" kern="100" dirty="0">
                <a:solidFill>
                  <a:srgbClr val="000000"/>
                </a:solidFill>
                <a:latin typeface="Times New Roman" panose="02020603050405020304" pitchFamily="18" charset="0"/>
                <a:ea typeface="宋体" panose="02010600030101010101" pitchFamily="2" charset="-122"/>
              </a:rPr>
              <a:t>返回类型可用</a:t>
            </a:r>
            <a:r>
              <a:rPr lang="en-US" altLang="zh-CN" sz="2000" kern="100" dirty="0">
                <a:solidFill>
                  <a:srgbClr val="000000"/>
                </a:solidFill>
                <a:latin typeface="Times New Roman" panose="02020603050405020304" pitchFamily="18" charset="0"/>
                <a:ea typeface="宋体" panose="02010600030101010101" pitchFamily="2" charset="-122"/>
              </a:rPr>
              <a:t>int</a:t>
            </a:r>
            <a:r>
              <a:rPr lang="zh-CN" altLang="zh-CN" sz="2000" kern="100" dirty="0">
                <a:solidFill>
                  <a:srgbClr val="000000"/>
                </a:solidFill>
                <a:latin typeface="Times New Roman" panose="02020603050405020304" pitchFamily="18" charset="0"/>
                <a:ea typeface="宋体" panose="02010600030101010101" pitchFamily="2" charset="-122"/>
              </a:rPr>
              <a:t>或者</a:t>
            </a:r>
            <a:r>
              <a:rPr lang="en-US" altLang="zh-CN" sz="2000" kern="100" dirty="0" err="1">
                <a:solidFill>
                  <a:srgbClr val="000000"/>
                </a:solidFill>
                <a:latin typeface="Times New Roman" panose="02020603050405020304" pitchFamily="18" charset="0"/>
                <a:ea typeface="宋体" panose="02010600030101010101" pitchFamily="2" charset="-122"/>
              </a:rPr>
              <a:t>bool</a:t>
            </a:r>
            <a:r>
              <a:rPr lang="zh-CN" altLang="zh-CN" sz="2000" kern="100" dirty="0">
                <a:solidFill>
                  <a:srgbClr val="000000"/>
                </a:solidFill>
                <a:latin typeface="Times New Roman" panose="02020603050405020304" pitchFamily="18" charset="0"/>
                <a:ea typeface="宋体" panose="02010600030101010101" pitchFamily="2" charset="-122"/>
              </a:rPr>
              <a:t>类型</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x,y,z</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zh-CN" sz="2000" kern="100" dirty="0">
                <a:solidFill>
                  <a:srgbClr val="000000"/>
                </a:solidFill>
                <a:latin typeface="Times New Roman" panose="02020603050405020304" pitchFamily="18" charset="0"/>
                <a:ea typeface="宋体" panose="02010600030101010101" pitchFamily="2" charset="-122"/>
              </a:rPr>
              <a:t>请输入三角形三边长度</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&gt;&gt;x&gt;&gt;y&gt;&gt;z; </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a:t>
            </a:r>
            <a:r>
              <a:rPr lang="en-US" altLang="zh-CN" sz="2000" kern="100" dirty="0" err="1">
                <a:solidFill>
                  <a:srgbClr val="000000"/>
                </a:solidFill>
                <a:latin typeface="Times New Roman" panose="02020603050405020304" pitchFamily="18" charset="0"/>
                <a:ea typeface="宋体" panose="02010600030101010101" pitchFamily="2" charset="-122"/>
              </a:rPr>
              <a:t>funIs</a:t>
            </a:r>
            <a:r>
              <a:rPr lang="en-US" altLang="zh-CN" sz="2000" kern="100" dirty="0">
                <a:solidFill>
                  <a:srgbClr val="000000"/>
                </a:solidFill>
                <a:latin typeface="Times New Roman" panose="02020603050405020304" pitchFamily="18" charset="0"/>
                <a:ea typeface="宋体" panose="02010600030101010101" pitchFamily="2" charset="-122"/>
              </a:rPr>
              <a:t>(</a:t>
            </a:r>
            <a:r>
              <a:rPr lang="en-US" altLang="zh-CN" sz="2000" kern="100" dirty="0" err="1">
                <a:solidFill>
                  <a:srgbClr val="000000"/>
                </a:solidFill>
                <a:latin typeface="Times New Roman" panose="02020603050405020304" pitchFamily="18" charset="0"/>
                <a:ea typeface="宋体" panose="02010600030101010101" pitchFamily="2" charset="-122"/>
              </a:rPr>
              <a:t>x,y,z</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zh-CN" sz="2000" kern="100" dirty="0">
                <a:solidFill>
                  <a:srgbClr val="000000"/>
                </a:solidFill>
                <a:latin typeface="Times New Roman" panose="02020603050405020304" pitchFamily="18" charset="0"/>
                <a:ea typeface="宋体" panose="02010600030101010101" pitchFamily="2" charset="-122"/>
              </a:rPr>
              <a:t>调用函数。若返回值为</a:t>
            </a:r>
            <a:r>
              <a:rPr lang="en-US" altLang="zh-CN" sz="2000" kern="100" dirty="0">
                <a:solidFill>
                  <a:srgbClr val="000000"/>
                </a:solidFill>
                <a:latin typeface="Times New Roman" panose="02020603050405020304" pitchFamily="18" charset="0"/>
                <a:ea typeface="宋体" panose="02010600030101010101" pitchFamily="2" charset="-122"/>
              </a:rPr>
              <a:t>1</a:t>
            </a:r>
            <a:r>
              <a:rPr lang="zh-CN" altLang="zh-CN" sz="2000" kern="100" dirty="0">
                <a:solidFill>
                  <a:srgbClr val="000000"/>
                </a:solidFill>
                <a:latin typeface="Times New Roman" panose="02020603050405020304" pitchFamily="18" charset="0"/>
                <a:ea typeface="宋体" panose="02010600030101010101" pitchFamily="2" charset="-122"/>
              </a:rPr>
              <a:t>，</a:t>
            </a:r>
            <a:r>
              <a:rPr lang="en-US" altLang="zh-CN" sz="2000" kern="100" dirty="0">
                <a:solidFill>
                  <a:srgbClr val="000000"/>
                </a:solidFill>
                <a:latin typeface="Times New Roman" panose="02020603050405020304" pitchFamily="18" charset="0"/>
                <a:ea typeface="宋体" panose="02010600030101010101" pitchFamily="2" charset="-122"/>
              </a:rPr>
              <a:t>if</a:t>
            </a:r>
            <a:r>
              <a:rPr lang="zh-CN" altLang="zh-CN" sz="2000" kern="100" dirty="0">
                <a:solidFill>
                  <a:srgbClr val="000000"/>
                </a:solidFill>
                <a:latin typeface="Times New Roman" panose="02020603050405020304" pitchFamily="18" charset="0"/>
                <a:ea typeface="宋体" panose="02010600030101010101" pitchFamily="2" charset="-122"/>
              </a:rPr>
              <a:t>语句条件为真，反之为假</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&lt;&lt;x&lt;&lt;y&lt;&lt;z&lt;&lt;" </a:t>
            </a:r>
            <a:r>
              <a:rPr lang="zh-CN" altLang="zh-CN" sz="2000" kern="100" dirty="0">
                <a:solidFill>
                  <a:srgbClr val="000000"/>
                </a:solidFill>
                <a:latin typeface="Times New Roman" panose="02020603050405020304" pitchFamily="18" charset="0"/>
                <a:ea typeface="宋体" panose="02010600030101010101" pitchFamily="2" charset="-122"/>
              </a:rPr>
              <a:t>能构成直角三角形</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else</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&lt;&lt;x&lt;&lt;y&lt;&lt;z&lt;&lt;"</a:t>
            </a:r>
            <a:r>
              <a:rPr lang="zh-CN" altLang="zh-CN" sz="2000" kern="100" dirty="0">
                <a:solidFill>
                  <a:srgbClr val="000000"/>
                </a:solidFill>
                <a:latin typeface="Times New Roman" panose="02020603050405020304" pitchFamily="18" charset="0"/>
                <a:ea typeface="宋体" panose="02010600030101010101" pitchFamily="2" charset="-122"/>
              </a:rPr>
              <a:t>不能构成直角三角形</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86270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72108"/>
            <a:ext cx="7010400" cy="685800"/>
          </a:xfrm>
        </p:spPr>
        <p:txBody>
          <a:bodyPr/>
          <a:lstStyle/>
          <a:p>
            <a:r>
              <a:rPr lang="zh-CN" altLang="en-US" dirty="0"/>
              <a:t>程序实例</a:t>
            </a:r>
          </a:p>
        </p:txBody>
      </p:sp>
      <p:sp>
        <p:nvSpPr>
          <p:cNvPr id="3" name="内容占位符 2"/>
          <p:cNvSpPr>
            <a:spLocks noGrp="1"/>
          </p:cNvSpPr>
          <p:nvPr>
            <p:ph idx="1"/>
          </p:nvPr>
        </p:nvSpPr>
        <p:spPr>
          <a:xfrm>
            <a:off x="117470" y="1340769"/>
            <a:ext cx="8775010" cy="2952328"/>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a:t>
            </a:r>
            <a:r>
              <a:rPr lang="en-US" altLang="zh-CN" sz="2000" kern="100" dirty="0" err="1">
                <a:solidFill>
                  <a:srgbClr val="000000"/>
                </a:solidFill>
                <a:latin typeface="Times New Roman" panose="02020603050405020304" pitchFamily="18" charset="0"/>
                <a:ea typeface="宋体" panose="02010600030101010101" pitchFamily="2" charset="-122"/>
              </a:rPr>
              <a:t>funIs</a:t>
            </a:r>
            <a:r>
              <a:rPr lang="en-US" altLang="zh-CN" sz="2000" kern="100" dirty="0">
                <a:solidFill>
                  <a:srgbClr val="000000"/>
                </a:solidFill>
                <a:latin typeface="Times New Roman" panose="02020603050405020304" pitchFamily="18" charset="0"/>
                <a:ea typeface="宋体" panose="02010600030101010101" pitchFamily="2" charset="-122"/>
              </a:rPr>
              <a:t>(double a ,double b ,double c) //</a:t>
            </a:r>
            <a:r>
              <a:rPr lang="zh-CN" altLang="en-US" sz="2000" kern="100" dirty="0">
                <a:solidFill>
                  <a:srgbClr val="000000"/>
                </a:solidFill>
                <a:latin typeface="Times New Roman" panose="02020603050405020304" pitchFamily="18" charset="0"/>
                <a:ea typeface="宋体" panose="02010600030101010101" pitchFamily="2" charset="-122"/>
              </a:rPr>
              <a:t>函数定义开始，注意形参名不能省略</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if((a*</a:t>
            </a:r>
            <a:r>
              <a:rPr lang="en-US" altLang="zh-CN" sz="2000" kern="100" dirty="0" err="1">
                <a:solidFill>
                  <a:srgbClr val="000000"/>
                </a:solidFill>
                <a:latin typeface="Times New Roman" panose="02020603050405020304" pitchFamily="18" charset="0"/>
                <a:ea typeface="宋体" panose="02010600030101010101" pitchFamily="2" charset="-122"/>
              </a:rPr>
              <a:t>a+b</a:t>
            </a:r>
            <a:r>
              <a:rPr lang="en-US" altLang="zh-CN" sz="2000" kern="100" dirty="0">
                <a:solidFill>
                  <a:srgbClr val="000000"/>
                </a:solidFill>
                <a:latin typeface="Times New Roman" panose="02020603050405020304" pitchFamily="18" charset="0"/>
                <a:ea typeface="宋体" panose="02010600030101010101" pitchFamily="2" charset="-122"/>
              </a:rPr>
              <a:t>*b==c*c)||(c*</a:t>
            </a:r>
            <a:r>
              <a:rPr lang="en-US" altLang="zh-CN" sz="2000" kern="100" dirty="0" err="1">
                <a:solidFill>
                  <a:srgbClr val="000000"/>
                </a:solidFill>
                <a:latin typeface="Times New Roman" panose="02020603050405020304" pitchFamily="18" charset="0"/>
                <a:ea typeface="宋体" panose="02010600030101010101" pitchFamily="2" charset="-122"/>
              </a:rPr>
              <a:t>c+b</a:t>
            </a:r>
            <a:r>
              <a:rPr lang="en-US" altLang="zh-CN" sz="2000" kern="100" dirty="0">
                <a:solidFill>
                  <a:srgbClr val="000000"/>
                </a:solidFill>
                <a:latin typeface="Times New Roman" panose="02020603050405020304" pitchFamily="18" charset="0"/>
                <a:ea typeface="宋体" panose="02010600030101010101" pitchFamily="2" charset="-122"/>
              </a:rPr>
              <a:t>*b==a*a)||(a*</a:t>
            </a:r>
            <a:r>
              <a:rPr lang="en-US" altLang="zh-CN" sz="2000" kern="100" dirty="0" err="1">
                <a:solidFill>
                  <a:srgbClr val="000000"/>
                </a:solidFill>
                <a:latin typeface="Times New Roman" panose="02020603050405020304" pitchFamily="18" charset="0"/>
                <a:ea typeface="宋体" panose="02010600030101010101" pitchFamily="2" charset="-122"/>
              </a:rPr>
              <a:t>a+c</a:t>
            </a:r>
            <a:r>
              <a:rPr lang="en-US" altLang="zh-CN" sz="2000" kern="100" dirty="0">
                <a:solidFill>
                  <a:srgbClr val="000000"/>
                </a:solidFill>
                <a:latin typeface="Times New Roman" panose="02020603050405020304" pitchFamily="18" charset="0"/>
                <a:ea typeface="宋体" panose="02010600030101010101" pitchFamily="2" charset="-122"/>
              </a:rPr>
              <a:t>*c==b*b))  //</a:t>
            </a:r>
            <a:r>
              <a:rPr lang="zh-CN" altLang="en-US" sz="2000" kern="100" dirty="0">
                <a:solidFill>
                  <a:srgbClr val="000000"/>
                </a:solidFill>
                <a:latin typeface="Times New Roman" panose="02020603050405020304" pitchFamily="18" charset="0"/>
                <a:ea typeface="宋体" panose="02010600030101010101" pitchFamily="2" charset="-122"/>
              </a:rPr>
              <a:t>判断直角三角形的条件</a:t>
            </a:r>
          </a:p>
          <a:p>
            <a:pPr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return 1;</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else</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indent="0" algn="just">
              <a:spcAft>
                <a:spcPts val="0"/>
              </a:spcAft>
              <a:buClr>
                <a:srgbClr val="194293"/>
              </a:buClr>
              <a:buNone/>
            </a:pPr>
            <a:r>
              <a:rPr lang="en-US" altLang="zh-CN" sz="2000" kern="100" dirty="0" smtClean="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endParaRPr lang="en-US" altLang="zh-CN" sz="2000" kern="100" dirty="0">
              <a:solidFill>
                <a:srgbClr val="000000"/>
              </a:solidFill>
              <a:latin typeface="Times New Roman" panose="02020603050405020304" pitchFamily="18" charset="0"/>
              <a:ea typeface="宋体" panose="02010600030101010101" pitchFamily="2"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457200" y="4575958"/>
            <a:ext cx="8496944" cy="1200329"/>
          </a:xfrm>
          <a:prstGeom prst="rect">
            <a:avLst/>
          </a:prstGeom>
        </p:spPr>
        <p:txBody>
          <a:bodyPr wrap="square">
            <a:spAutoFit/>
          </a:bodyPr>
          <a:lstStyle/>
          <a:p>
            <a:r>
              <a:rPr lang="zh-CN" altLang="en-US" sz="2400" dirty="0">
                <a:latin typeface="+mn-lt"/>
              </a:rPr>
              <a:t>说明：在一个函数体内，</a:t>
            </a:r>
            <a:r>
              <a:rPr lang="en-US" altLang="zh-CN" sz="2400" dirty="0">
                <a:latin typeface="+mn-lt"/>
              </a:rPr>
              <a:t>return</a:t>
            </a:r>
            <a:r>
              <a:rPr lang="zh-CN" altLang="en-US" sz="2400" dirty="0">
                <a:latin typeface="+mn-lt"/>
              </a:rPr>
              <a:t>语句可以出现多次，一旦执行到某个</a:t>
            </a:r>
            <a:r>
              <a:rPr lang="en-US" altLang="zh-CN" sz="2400" dirty="0">
                <a:latin typeface="+mn-lt"/>
              </a:rPr>
              <a:t>return</a:t>
            </a:r>
            <a:r>
              <a:rPr lang="zh-CN" altLang="en-US" sz="2400" dirty="0">
                <a:latin typeface="+mn-lt"/>
              </a:rPr>
              <a:t>语句，函数立刻中止返回到主调函数，因此这种情况一般用在条件分支中。</a:t>
            </a:r>
          </a:p>
        </p:txBody>
      </p:sp>
    </p:spTree>
    <p:extLst>
      <p:ext uri="{BB962C8B-B14F-4D97-AF65-F5344CB8AC3E}">
        <p14:creationId xmlns:p14="http://schemas.microsoft.com/office/powerpoint/2010/main" val="279638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54993"/>
            <a:ext cx="7010400" cy="685800"/>
          </a:xfrm>
        </p:spPr>
        <p:txBody>
          <a:bodyPr/>
          <a:lstStyle/>
          <a:p>
            <a:r>
              <a:rPr lang="zh-CN" altLang="en-US" dirty="0"/>
              <a:t>本  章  概  述</a:t>
            </a:r>
            <a:br>
              <a:rPr lang="zh-CN" altLang="en-US" dirty="0"/>
            </a:br>
            <a:endParaRPr lang="zh-CN" altLang="en-US" dirty="0"/>
          </a:p>
        </p:txBody>
      </p:sp>
      <p:sp>
        <p:nvSpPr>
          <p:cNvPr id="3" name="内容占位符 2"/>
          <p:cNvSpPr>
            <a:spLocks noGrp="1"/>
          </p:cNvSpPr>
          <p:nvPr>
            <p:ph idx="1"/>
          </p:nvPr>
        </p:nvSpPr>
        <p:spPr>
          <a:xfrm>
            <a:off x="395536" y="1484784"/>
            <a:ext cx="8229600" cy="4602163"/>
          </a:xfrm>
        </p:spPr>
        <p:txBody>
          <a:bodyPr/>
          <a:lstStyle/>
          <a:p>
            <a:r>
              <a:rPr lang="zh-CN" altLang="en-US" dirty="0"/>
              <a:t>函数是一系列</a:t>
            </a:r>
            <a:r>
              <a:rPr lang="en-US" altLang="zh-CN" dirty="0"/>
              <a:t>C++</a:t>
            </a:r>
            <a:r>
              <a:rPr lang="zh-CN" altLang="en-US" dirty="0"/>
              <a:t>语句的集合，一个函数通常完成一个特定的功能，利用函数组织程序可以简化代码，实现代码</a:t>
            </a:r>
            <a:r>
              <a:rPr lang="zh-CN" altLang="en-US" dirty="0" smtClean="0"/>
              <a:t>重用。</a:t>
            </a:r>
            <a:endParaRPr lang="en-US" altLang="zh-CN" dirty="0" smtClean="0"/>
          </a:p>
          <a:p>
            <a:endParaRPr lang="en-US" altLang="zh-CN" dirty="0" smtClean="0"/>
          </a:p>
          <a:p>
            <a:r>
              <a:rPr lang="zh-CN" altLang="en-US" dirty="0"/>
              <a:t>本章以多个实例为引导，循序渐进地讨论函数声明、定义、调用，参数传递，嵌套及递归调用，局部变量和全局变量，变量存储方式等相关知识。通过本章的学习，掌握</a:t>
            </a:r>
            <a:r>
              <a:rPr lang="en-US" altLang="zh-CN" dirty="0"/>
              <a:t>C++</a:t>
            </a:r>
            <a:r>
              <a:rPr lang="zh-CN" altLang="en-US" dirty="0"/>
              <a:t>语言函数的基本应用。</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76998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008" y="361951"/>
            <a:ext cx="7010400" cy="685800"/>
          </a:xfrm>
        </p:spPr>
        <p:txBody>
          <a:bodyPr/>
          <a:lstStyle/>
          <a:p>
            <a:r>
              <a:rPr lang="zh-CN" altLang="en-US" dirty="0"/>
              <a:t>函数设计的基本原则</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3"/>
          <p:cNvSpPr txBox="1">
            <a:spLocks noChangeArrowheads="1"/>
          </p:cNvSpPr>
          <p:nvPr/>
        </p:nvSpPr>
        <p:spPr bwMode="auto">
          <a:xfrm>
            <a:off x="685800" y="1697038"/>
            <a:ext cx="7772400" cy="461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a:buFont typeface="Monotype Sorts" charset="2"/>
              <a:buChar char=""/>
              <a:defRPr/>
            </a:pPr>
            <a:r>
              <a:rPr lang="zh-CN" altLang="en-US" kern="0" smtClean="0">
                <a:ea typeface="宋体" pitchFamily="2" charset="-122"/>
              </a:rPr>
              <a:t> </a:t>
            </a:r>
            <a:r>
              <a:rPr lang="zh-CN" altLang="en-US" sz="3200" kern="0" smtClean="0">
                <a:latin typeface="华文仿宋" pitchFamily="2" charset="-122"/>
                <a:ea typeface="华文仿宋" pitchFamily="2" charset="-122"/>
              </a:rPr>
              <a:t>信息隐藏</a:t>
            </a:r>
            <a:endParaRPr lang="en-US" altLang="zh-CN" sz="3200" kern="0" dirty="0" smtClean="0">
              <a:latin typeface="华文仿宋" pitchFamily="2" charset="-122"/>
              <a:ea typeface="华文仿宋" pitchFamily="2" charset="-122"/>
            </a:endParaRPr>
          </a:p>
        </p:txBody>
      </p:sp>
      <p:grpSp>
        <p:nvGrpSpPr>
          <p:cNvPr id="6" name="Group 16"/>
          <p:cNvGrpSpPr>
            <a:grpSpLocks/>
          </p:cNvGrpSpPr>
          <p:nvPr/>
        </p:nvGrpSpPr>
        <p:grpSpPr bwMode="auto">
          <a:xfrm>
            <a:off x="762000" y="3200400"/>
            <a:ext cx="2195513" cy="3048000"/>
            <a:chOff x="720" y="1296"/>
            <a:chExt cx="1367" cy="2542"/>
          </a:xfrm>
        </p:grpSpPr>
        <p:sp>
          <p:nvSpPr>
            <p:cNvPr id="7" name="AutoShape 17"/>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8" name="AutoShape 18"/>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9" name="AutoShape 19"/>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0" name="AutoShape 20"/>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1" name="AutoShape 21"/>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2" name="AutoShape 22"/>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nvGrpSpPr>
            <p:cNvPr id="13" name="Group 23"/>
            <p:cNvGrpSpPr>
              <a:grpSpLocks/>
            </p:cNvGrpSpPr>
            <p:nvPr/>
          </p:nvGrpSpPr>
          <p:grpSpPr bwMode="auto">
            <a:xfrm>
              <a:off x="1189" y="1296"/>
              <a:ext cx="405" cy="405"/>
              <a:chOff x="1289" y="582"/>
              <a:chExt cx="668" cy="668"/>
            </a:xfrm>
          </p:grpSpPr>
          <p:sp>
            <p:nvSpPr>
              <p:cNvPr id="16" name="Oval 24"/>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7" name="Oval 25"/>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8" name="Oval 26"/>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19" name="Oval 27"/>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0" name="Oval 28"/>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sp>
          <p:nvSpPr>
            <p:cNvPr id="14" name="Text Box 29"/>
            <p:cNvSpPr txBox="1">
              <a:spLocks noChangeArrowheads="1"/>
            </p:cNvSpPr>
            <p:nvPr/>
          </p:nvSpPr>
          <p:spPr bwMode="gray">
            <a:xfrm>
              <a:off x="1276" y="1354"/>
              <a:ext cx="223"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r>
                <a:rPr lang="en-US" altLang="zh-CN" b="1">
                  <a:solidFill>
                    <a:srgbClr val="000000"/>
                  </a:solidFill>
                  <a:latin typeface="Arial" panose="020B0604020202020204" pitchFamily="34" charset="0"/>
                  <a:ea typeface="宋体" panose="02010600030101010101" pitchFamily="2" charset="-122"/>
                </a:rPr>
                <a:t>1</a:t>
              </a:r>
              <a:endParaRPr lang="en-US" altLang="zh-CN" sz="1800" b="1">
                <a:latin typeface="Arial" panose="020B0604020202020204" pitchFamily="34" charset="0"/>
                <a:ea typeface="宋体" panose="02010600030101010101" pitchFamily="2" charset="-122"/>
              </a:endParaRPr>
            </a:p>
          </p:txBody>
        </p:sp>
        <p:sp>
          <p:nvSpPr>
            <p:cNvPr id="15" name="Text Box 30"/>
            <p:cNvSpPr txBox="1">
              <a:spLocks noChangeArrowheads="1"/>
            </p:cNvSpPr>
            <p:nvPr/>
          </p:nvSpPr>
          <p:spPr bwMode="gray">
            <a:xfrm>
              <a:off x="767" y="2010"/>
              <a:ext cx="1296"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r>
                <a:rPr lang="zh-CN" altLang="zh-CN" sz="2800" b="1">
                  <a:latin typeface="幼圆" panose="02010509060101010101" pitchFamily="49" charset="-122"/>
                  <a:ea typeface="幼圆" panose="02010509060101010101" pitchFamily="49" charset="-122"/>
                </a:rPr>
                <a:t>函数规模</a:t>
              </a:r>
              <a:endParaRPr lang="zh-CN" altLang="en-US" sz="2800" b="1">
                <a:latin typeface="幼圆" panose="02010509060101010101" pitchFamily="49" charset="-122"/>
                <a:ea typeface="幼圆" panose="02010509060101010101" pitchFamily="49" charset="-122"/>
              </a:endParaRPr>
            </a:p>
            <a:p>
              <a:pPr algn="ctr" eaLnBrk="1" hangingPunct="1"/>
              <a:r>
                <a:rPr lang="zh-CN" altLang="zh-CN" sz="2800" b="1">
                  <a:latin typeface="幼圆" panose="02010509060101010101" pitchFamily="49" charset="-122"/>
                  <a:ea typeface="幼圆" panose="02010509060101010101" pitchFamily="49" charset="-122"/>
                </a:rPr>
                <a:t>要小</a:t>
              </a:r>
              <a:endParaRPr lang="en-US" altLang="zh-CN" sz="2800" b="1">
                <a:latin typeface="幼圆" panose="02010509060101010101" pitchFamily="49" charset="-122"/>
                <a:ea typeface="幼圆" panose="02010509060101010101" pitchFamily="49" charset="-122"/>
              </a:endParaRPr>
            </a:p>
          </p:txBody>
        </p:sp>
      </p:grpSp>
      <p:grpSp>
        <p:nvGrpSpPr>
          <p:cNvPr id="21" name="Group 31"/>
          <p:cNvGrpSpPr>
            <a:grpSpLocks/>
          </p:cNvGrpSpPr>
          <p:nvPr/>
        </p:nvGrpSpPr>
        <p:grpSpPr bwMode="auto">
          <a:xfrm>
            <a:off x="3478213" y="3200400"/>
            <a:ext cx="2166937" cy="3124200"/>
            <a:chOff x="2208" y="1296"/>
            <a:chExt cx="1365" cy="2542"/>
          </a:xfrm>
        </p:grpSpPr>
        <p:sp>
          <p:nvSpPr>
            <p:cNvPr id="22" name="AutoShape 32"/>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3" name="AutoShape 33"/>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4" name="AutoShape 34"/>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5" name="AutoShape 35"/>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6" name="Oval 36"/>
            <p:cNvSpPr>
              <a:spLocks noChangeArrowheads="1"/>
            </p:cNvSpPr>
            <p:nvPr/>
          </p:nvSpPr>
          <p:spPr bwMode="gray">
            <a:xfrm>
              <a:off x="2677" y="1296"/>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7" name="Oval 37"/>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8" name="Oval 38"/>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29" name="Oval 39"/>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0" name="Oval 40"/>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1" name="Text Box 41"/>
            <p:cNvSpPr txBox="1">
              <a:spLocks noChangeArrowheads="1"/>
            </p:cNvSpPr>
            <p:nvPr/>
          </p:nvSpPr>
          <p:spPr bwMode="gray">
            <a:xfrm>
              <a:off x="2764" y="1354"/>
              <a:ext cx="223"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r>
                <a:rPr lang="en-US" altLang="zh-CN">
                  <a:solidFill>
                    <a:srgbClr val="000000"/>
                  </a:solidFill>
                  <a:latin typeface="Arial" panose="020B0604020202020204" pitchFamily="34" charset="0"/>
                  <a:ea typeface="宋体" panose="02010600030101010101" pitchFamily="2" charset="-122"/>
                </a:rPr>
                <a:t>2</a:t>
              </a:r>
              <a:endParaRPr lang="en-US" altLang="zh-CN" sz="1800">
                <a:latin typeface="Arial" panose="020B0604020202020204" pitchFamily="34" charset="0"/>
                <a:ea typeface="宋体" panose="02010600030101010101" pitchFamily="2" charset="-122"/>
              </a:endParaRPr>
            </a:p>
          </p:txBody>
        </p:sp>
        <p:sp>
          <p:nvSpPr>
            <p:cNvPr id="32" name="Text Box 42"/>
            <p:cNvSpPr txBox="1">
              <a:spLocks noChangeArrowheads="1"/>
            </p:cNvSpPr>
            <p:nvPr/>
          </p:nvSpPr>
          <p:spPr bwMode="gray">
            <a:xfrm>
              <a:off x="2289" y="1540"/>
              <a:ext cx="1176"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30000"/>
                </a:lnSpc>
              </a:pPr>
              <a:endParaRPr lang="zh-CN" altLang="en-US" b="1">
                <a:latin typeface="Arial" panose="020B0604020202020204" pitchFamily="34" charset="0"/>
                <a:ea typeface="宋体" panose="02010600030101010101" pitchFamily="2" charset="-122"/>
              </a:endParaRPr>
            </a:p>
            <a:p>
              <a:pPr algn="ctr" eaLnBrk="1" hangingPunct="1">
                <a:lnSpc>
                  <a:spcPct val="130000"/>
                </a:lnSpc>
              </a:pPr>
              <a:r>
                <a:rPr lang="zh-CN" altLang="en-US" sz="2800" b="1">
                  <a:latin typeface="幼圆" panose="02010509060101010101" pitchFamily="49" charset="-122"/>
                  <a:ea typeface="幼圆" panose="02010509060101010101" pitchFamily="49" charset="-122"/>
                </a:rPr>
                <a:t>函数功能</a:t>
              </a:r>
            </a:p>
            <a:p>
              <a:pPr algn="ctr" eaLnBrk="1" hangingPunct="1">
                <a:lnSpc>
                  <a:spcPct val="130000"/>
                </a:lnSpc>
              </a:pPr>
              <a:r>
                <a:rPr lang="zh-CN" altLang="en-US" sz="2800" b="1">
                  <a:latin typeface="幼圆" panose="02010509060101010101" pitchFamily="49" charset="-122"/>
                  <a:ea typeface="幼圆" panose="02010509060101010101" pitchFamily="49" charset="-122"/>
                </a:rPr>
                <a:t>要单一</a:t>
              </a:r>
            </a:p>
          </p:txBody>
        </p:sp>
        <p:sp>
          <p:nvSpPr>
            <p:cNvPr id="33" name="AutoShape 43"/>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4" name="AutoShape 44"/>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grpSp>
        <p:nvGrpSpPr>
          <p:cNvPr id="35" name="Group 45"/>
          <p:cNvGrpSpPr>
            <a:grpSpLocks/>
          </p:cNvGrpSpPr>
          <p:nvPr/>
        </p:nvGrpSpPr>
        <p:grpSpPr bwMode="auto">
          <a:xfrm>
            <a:off x="6135688" y="3200400"/>
            <a:ext cx="2170112" cy="3124200"/>
            <a:chOff x="3692" y="1296"/>
            <a:chExt cx="1367" cy="2542"/>
          </a:xfrm>
        </p:grpSpPr>
        <p:sp>
          <p:nvSpPr>
            <p:cNvPr id="36" name="AutoShape 46"/>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7" name="AutoShape 47"/>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8" name="AutoShape 48"/>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39" name="AutoShape 49"/>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nvGrpSpPr>
            <p:cNvPr id="40" name="Group 50"/>
            <p:cNvGrpSpPr>
              <a:grpSpLocks/>
            </p:cNvGrpSpPr>
            <p:nvPr/>
          </p:nvGrpSpPr>
          <p:grpSpPr bwMode="auto">
            <a:xfrm>
              <a:off x="4165" y="1296"/>
              <a:ext cx="405" cy="405"/>
              <a:chOff x="1289" y="582"/>
              <a:chExt cx="668" cy="668"/>
            </a:xfrm>
          </p:grpSpPr>
          <p:sp>
            <p:nvSpPr>
              <p:cNvPr id="45" name="Oval 51"/>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46" name="Oval 5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47" name="Oval 5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48" name="Oval 5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49" name="Oval 5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sp>
          <p:nvSpPr>
            <p:cNvPr id="41" name="Text Box 56"/>
            <p:cNvSpPr txBox="1">
              <a:spLocks noChangeArrowheads="1"/>
            </p:cNvSpPr>
            <p:nvPr/>
          </p:nvSpPr>
          <p:spPr bwMode="gray">
            <a:xfrm>
              <a:off x="4252" y="1354"/>
              <a:ext cx="223"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r>
                <a:rPr lang="en-US" altLang="zh-CN">
                  <a:solidFill>
                    <a:srgbClr val="000000"/>
                  </a:solidFill>
                  <a:latin typeface="Arial" panose="020B0604020202020204" pitchFamily="34" charset="0"/>
                  <a:ea typeface="宋体" panose="02010600030101010101" pitchFamily="2" charset="-122"/>
                </a:rPr>
                <a:t>3</a:t>
              </a:r>
              <a:endParaRPr lang="en-US" altLang="zh-CN" sz="1800">
                <a:latin typeface="Arial" panose="020B0604020202020204" pitchFamily="34" charset="0"/>
                <a:ea typeface="宋体" panose="02010600030101010101" pitchFamily="2" charset="-122"/>
              </a:endParaRPr>
            </a:p>
          </p:txBody>
        </p:sp>
        <p:sp>
          <p:nvSpPr>
            <p:cNvPr id="42" name="Text Box 57"/>
            <p:cNvSpPr txBox="1">
              <a:spLocks noChangeArrowheads="1"/>
            </p:cNvSpPr>
            <p:nvPr/>
          </p:nvSpPr>
          <p:spPr bwMode="gray">
            <a:xfrm>
              <a:off x="3744" y="1598"/>
              <a:ext cx="1296"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30000"/>
                </a:lnSpc>
              </a:pPr>
              <a:endParaRPr lang="zh-CN" altLang="en-US" b="1">
                <a:latin typeface="Arial" panose="020B0604020202020204" pitchFamily="34" charset="0"/>
                <a:ea typeface="宋体" panose="02010600030101010101" pitchFamily="2" charset="-122"/>
              </a:endParaRPr>
            </a:p>
            <a:p>
              <a:pPr algn="ctr" eaLnBrk="1" hangingPunct="1"/>
              <a:r>
                <a:rPr lang="zh-CN" altLang="zh-CN" sz="2800" b="1">
                  <a:latin typeface="幼圆" panose="02010509060101010101" pitchFamily="49" charset="-122"/>
                  <a:ea typeface="幼圆" panose="02010509060101010101" pitchFamily="49" charset="-122"/>
                </a:rPr>
                <a:t>函数接口</a:t>
              </a:r>
              <a:endParaRPr lang="zh-CN" altLang="en-US" sz="2800" b="1">
                <a:latin typeface="幼圆" panose="02010509060101010101" pitchFamily="49" charset="-122"/>
                <a:ea typeface="幼圆" panose="02010509060101010101" pitchFamily="49" charset="-122"/>
              </a:endParaRPr>
            </a:p>
            <a:p>
              <a:pPr algn="ctr" eaLnBrk="1" hangingPunct="1"/>
              <a:r>
                <a:rPr lang="zh-CN" altLang="zh-CN" sz="2800" b="1">
                  <a:latin typeface="幼圆" panose="02010509060101010101" pitchFamily="49" charset="-122"/>
                  <a:ea typeface="幼圆" panose="02010509060101010101" pitchFamily="49" charset="-122"/>
                </a:rPr>
                <a:t>定义</a:t>
              </a:r>
              <a:r>
                <a:rPr lang="zh-CN" altLang="en-US" sz="2800" b="1">
                  <a:latin typeface="幼圆" panose="02010509060101010101" pitchFamily="49" charset="-122"/>
                  <a:ea typeface="幼圆" panose="02010509060101010101" pitchFamily="49" charset="-122"/>
                </a:rPr>
                <a:t>要</a:t>
              </a:r>
              <a:r>
                <a:rPr lang="zh-CN" altLang="zh-CN" sz="2800" b="1">
                  <a:latin typeface="幼圆" panose="02010509060101010101" pitchFamily="49" charset="-122"/>
                  <a:ea typeface="幼圆" panose="02010509060101010101" pitchFamily="49" charset="-122"/>
                </a:rPr>
                <a:t>清楚</a:t>
              </a:r>
              <a:endParaRPr lang="en-US" altLang="zh-CN" sz="2800" b="1">
                <a:latin typeface="幼圆" panose="02010509060101010101" pitchFamily="49" charset="-122"/>
                <a:ea typeface="幼圆" panose="02010509060101010101" pitchFamily="49" charset="-122"/>
              </a:endParaRPr>
            </a:p>
          </p:txBody>
        </p:sp>
        <p:sp>
          <p:nvSpPr>
            <p:cNvPr id="43" name="AutoShape 58"/>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sp>
          <p:nvSpPr>
            <p:cNvPr id="44" name="AutoShape 59"/>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sz="3600" b="1">
                <a:latin typeface="Arial" panose="020B0604020202020204" pitchFamily="34" charset="0"/>
                <a:ea typeface="宋体" panose="02010600030101010101" pitchFamily="2" charset="-122"/>
              </a:endParaRPr>
            </a:p>
          </p:txBody>
        </p:sp>
      </p:grpSp>
      <p:sp>
        <p:nvSpPr>
          <p:cNvPr id="50" name="Text Box 50"/>
          <p:cNvSpPr txBox="1">
            <a:spLocks noChangeArrowheads="1"/>
          </p:cNvSpPr>
          <p:nvPr/>
        </p:nvSpPr>
        <p:spPr bwMode="auto">
          <a:xfrm>
            <a:off x="5638800" y="1657350"/>
            <a:ext cx="3200400" cy="1390650"/>
          </a:xfrm>
          <a:prstGeom prst="rect">
            <a:avLst/>
          </a:prstGeom>
          <a:noFill/>
          <a:ln w="57150" cmpd="thickThin">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pPr>
            <a:r>
              <a:rPr lang="zh-CN" altLang="en-US" b="1">
                <a:latin typeface="华文仿宋" panose="02010600040101010101" pitchFamily="2" charset="-122"/>
                <a:ea typeface="华文仿宋" panose="02010600040101010101" pitchFamily="2" charset="-122"/>
              </a:rPr>
              <a:t>入口参数有效性检查</a:t>
            </a:r>
          </a:p>
          <a:p>
            <a:pPr eaLnBrk="1" hangingPunct="1">
              <a:lnSpc>
                <a:spcPct val="80000"/>
              </a:lnSpc>
              <a:spcBef>
                <a:spcPct val="50000"/>
              </a:spcBef>
            </a:pPr>
            <a:r>
              <a:rPr lang="zh-CN" altLang="en-US" b="1">
                <a:latin typeface="华文仿宋" panose="02010600040101010101" pitchFamily="2" charset="-122"/>
                <a:ea typeface="华文仿宋" panose="02010600040101010101" pitchFamily="2" charset="-122"/>
              </a:rPr>
              <a:t>敏感操作前的检查</a:t>
            </a:r>
          </a:p>
          <a:p>
            <a:pPr eaLnBrk="1" hangingPunct="1">
              <a:lnSpc>
                <a:spcPct val="80000"/>
              </a:lnSpc>
              <a:spcBef>
                <a:spcPct val="50000"/>
              </a:spcBef>
            </a:pPr>
            <a:r>
              <a:rPr lang="zh-CN" altLang="en-US" b="1">
                <a:latin typeface="华文仿宋" panose="02010600040101010101" pitchFamily="2" charset="-122"/>
                <a:ea typeface="华文仿宋" panose="02010600040101010101" pitchFamily="2" charset="-122"/>
              </a:rPr>
              <a:t>调用成功与否的检查</a:t>
            </a:r>
          </a:p>
        </p:txBody>
      </p:sp>
    </p:spTree>
    <p:extLst>
      <p:ext uri="{BB962C8B-B14F-4D97-AF65-F5344CB8AC3E}">
        <p14:creationId xmlns:p14="http://schemas.microsoft.com/office/powerpoint/2010/main" val="21972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756" y="372108"/>
            <a:ext cx="7010400" cy="685800"/>
          </a:xfrm>
        </p:spPr>
        <p:txBody>
          <a:bodyPr/>
          <a:lstStyle/>
          <a:p>
            <a:r>
              <a:rPr lang="en-US" altLang="zh-CN" dirty="0"/>
              <a:t>6</a:t>
            </a:r>
            <a:r>
              <a:rPr lang="en-US" altLang="zh-CN" dirty="0" smtClean="0"/>
              <a:t>.3  </a:t>
            </a:r>
            <a:r>
              <a:rPr lang="zh-CN" altLang="en-US" dirty="0"/>
              <a:t>函数参数传递</a:t>
            </a:r>
          </a:p>
        </p:txBody>
      </p:sp>
      <p:sp>
        <p:nvSpPr>
          <p:cNvPr id="3" name="内容占位符 2"/>
          <p:cNvSpPr>
            <a:spLocks noGrp="1"/>
          </p:cNvSpPr>
          <p:nvPr>
            <p:ph idx="1"/>
          </p:nvPr>
        </p:nvSpPr>
        <p:spPr>
          <a:xfrm>
            <a:off x="459824" y="1196752"/>
            <a:ext cx="8523109" cy="4602163"/>
          </a:xfrm>
        </p:spPr>
        <p:txBody>
          <a:bodyPr/>
          <a:lstStyle/>
          <a:p>
            <a:r>
              <a:rPr lang="zh-CN" altLang="en-US" dirty="0" smtClean="0"/>
              <a:t>函数之间的逻辑联系是通过函数调用实现的，在函数调用过程中，函数之间的数据联系则是由函数间的数据传递建立的。</a:t>
            </a:r>
            <a:endParaRPr lang="en-US" altLang="zh-CN" dirty="0" smtClean="0"/>
          </a:p>
          <a:p>
            <a:r>
              <a:rPr lang="en-US" altLang="zh-CN" dirty="0" smtClean="0"/>
              <a:t>C++</a:t>
            </a:r>
            <a:r>
              <a:rPr lang="zh-CN" altLang="en-US" dirty="0" smtClean="0"/>
              <a:t>语言函数间数据传递有两种方式：</a:t>
            </a:r>
            <a:endParaRPr lang="en-US" altLang="zh-CN" dirty="0" smtClean="0"/>
          </a:p>
          <a:p>
            <a:pPr lvl="1"/>
            <a:r>
              <a:rPr lang="zh-CN" altLang="en-US" dirty="0" smtClean="0"/>
              <a:t>按</a:t>
            </a:r>
            <a:r>
              <a:rPr lang="zh-CN" altLang="en-US" dirty="0"/>
              <a:t>值</a:t>
            </a:r>
            <a:r>
              <a:rPr lang="zh-CN" altLang="en-US" dirty="0" smtClean="0"/>
              <a:t>传递</a:t>
            </a:r>
            <a:endParaRPr lang="en-US" altLang="zh-CN" dirty="0" smtClean="0"/>
          </a:p>
          <a:p>
            <a:pPr lvl="1"/>
            <a:r>
              <a:rPr lang="zh-CN" altLang="en-US" dirty="0" smtClean="0"/>
              <a:t>地址传递</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822660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696" y="286383"/>
            <a:ext cx="7010400" cy="685800"/>
          </a:xfrm>
        </p:spPr>
        <p:txBody>
          <a:bodyPr/>
          <a:lstStyle/>
          <a:p>
            <a:r>
              <a:rPr lang="zh-CN" altLang="en-US" dirty="0"/>
              <a:t>传值参数</a:t>
            </a:r>
          </a:p>
        </p:txBody>
      </p:sp>
      <p:sp>
        <p:nvSpPr>
          <p:cNvPr id="3" name="内容占位符 2"/>
          <p:cNvSpPr>
            <a:spLocks noGrp="1"/>
          </p:cNvSpPr>
          <p:nvPr>
            <p:ph idx="1"/>
          </p:nvPr>
        </p:nvSpPr>
        <p:spPr/>
        <p:txBody>
          <a:bodyPr/>
          <a:lstStyle/>
          <a:p>
            <a:r>
              <a:rPr lang="zh-CN" altLang="en-US" dirty="0"/>
              <a:t>特</a:t>
            </a:r>
            <a:r>
              <a:rPr lang="zh-CN" altLang="en-US" dirty="0" smtClean="0"/>
              <a:t>点</a:t>
            </a:r>
            <a:endParaRPr lang="en-US" altLang="zh-CN" dirty="0" smtClean="0"/>
          </a:p>
          <a:p>
            <a:pPr lvl="1"/>
            <a:r>
              <a:rPr lang="zh-CN" altLang="en-US" dirty="0"/>
              <a:t>函数参数在按值传递情况下，被调函数的形参作为被调函数的局部变量看待，在内存中分配相应的空间存放主调函数传入的数据，形参的修改不会引起实参的改变。</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614549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46562"/>
            <a:ext cx="7010400" cy="685800"/>
          </a:xfrm>
        </p:spPr>
        <p:txBody>
          <a:bodyPr/>
          <a:lstStyle/>
          <a:p>
            <a:r>
              <a:rPr lang="zh-CN" altLang="en-US" dirty="0" smtClean="0"/>
              <a:t>传值举例</a:t>
            </a:r>
            <a:endParaRPr lang="zh-CN" altLang="en-US" dirty="0"/>
          </a:p>
        </p:txBody>
      </p:sp>
      <p:sp>
        <p:nvSpPr>
          <p:cNvPr id="3" name="内容占位符 2"/>
          <p:cNvSpPr>
            <a:spLocks noGrp="1"/>
          </p:cNvSpPr>
          <p:nvPr>
            <p:ph idx="1"/>
          </p:nvPr>
        </p:nvSpPr>
        <p:spPr>
          <a:xfrm>
            <a:off x="268560" y="1132362"/>
            <a:ext cx="8407895" cy="856478"/>
          </a:xfrm>
        </p:spPr>
        <p:txBody>
          <a:bodyPr/>
          <a:lstStyle/>
          <a:p>
            <a:pPr marL="0" indent="0">
              <a:buNone/>
            </a:pPr>
            <a:r>
              <a:rPr lang="en-US" altLang="zh-CN" dirty="0"/>
              <a:t>【</a:t>
            </a:r>
            <a:r>
              <a:rPr lang="zh-CN" altLang="en-US" dirty="0"/>
              <a:t>例</a:t>
            </a:r>
            <a:r>
              <a:rPr lang="en-US" altLang="zh-CN" dirty="0"/>
              <a:t>6.7】 </a:t>
            </a:r>
            <a:r>
              <a:rPr lang="zh-CN" altLang="en-US" dirty="0"/>
              <a:t>编写函数输出</a:t>
            </a:r>
            <a:r>
              <a:rPr lang="en-US" altLang="zh-CN" dirty="0"/>
              <a:t>1+2+…+n</a:t>
            </a:r>
            <a:r>
              <a:rPr lang="zh-CN" altLang="en-US" dirty="0"/>
              <a:t>和数，</a:t>
            </a:r>
            <a:r>
              <a:rPr lang="en-US" altLang="zh-CN" dirty="0"/>
              <a:t>n</a:t>
            </a:r>
            <a:r>
              <a:rPr lang="zh-CN" altLang="en-US" dirty="0"/>
              <a:t>由</a:t>
            </a:r>
            <a:r>
              <a:rPr lang="en-US" altLang="zh-CN" dirty="0"/>
              <a:t>main</a:t>
            </a:r>
            <a:r>
              <a:rPr lang="zh-CN" altLang="en-US" dirty="0"/>
              <a:t>函数调用该函数传入。程序代码如下</a:t>
            </a:r>
            <a:r>
              <a:rPr lang="zh-CN" altLang="en-US" dirty="0" smtClean="0"/>
              <a:t>：</a:t>
            </a:r>
            <a:endParaRPr lang="en-US" altLang="zh-CN" dirty="0" smtClean="0"/>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smtClean="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sum(int); //</a:t>
            </a:r>
            <a:r>
              <a:rPr lang="zh-CN" altLang="zh-CN" sz="2000" kern="100" dirty="0">
                <a:solidFill>
                  <a:srgbClr val="000000"/>
                </a:solidFill>
                <a:latin typeface="Times New Roman" panose="02020603050405020304" pitchFamily="18" charset="0"/>
                <a:ea typeface="宋体" panose="02010600030101010101" pitchFamily="2" charset="-122"/>
              </a:rPr>
              <a:t>函数声明</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n;</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zh-CN" sz="2000" kern="100" dirty="0">
                <a:solidFill>
                  <a:srgbClr val="000000"/>
                </a:solidFill>
                <a:latin typeface="Times New Roman" panose="02020603050405020304" pitchFamily="18" charset="0"/>
                <a:ea typeface="宋体" panose="02010600030101010101" pitchFamily="2" charset="-122"/>
              </a:rPr>
              <a:t>请输入要计算的</a:t>
            </a:r>
            <a:r>
              <a:rPr lang="en-US" altLang="zh-CN" sz="2000" kern="100" dirty="0">
                <a:solidFill>
                  <a:srgbClr val="000000"/>
                </a:solidFill>
                <a:latin typeface="Times New Roman" panose="02020603050405020304" pitchFamily="18" charset="0"/>
                <a:ea typeface="宋体" panose="02010600030101010101" pitchFamily="2" charset="-122"/>
              </a:rPr>
              <a:t>n</a:t>
            </a:r>
            <a:r>
              <a:rPr lang="zh-CN" altLang="zh-CN" sz="2000" kern="100" dirty="0">
                <a:solidFill>
                  <a:srgbClr val="000000"/>
                </a:solidFill>
                <a:latin typeface="Times New Roman" panose="02020603050405020304" pitchFamily="18" charset="0"/>
                <a:ea typeface="宋体" panose="02010600030101010101" pitchFamily="2" charset="-122"/>
              </a:rPr>
              <a:t>值</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&gt;&gt;n;</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sum(n); //</a:t>
            </a:r>
            <a:r>
              <a:rPr lang="zh-CN" altLang="zh-CN" sz="2000" kern="100" dirty="0">
                <a:solidFill>
                  <a:srgbClr val="000000"/>
                </a:solidFill>
                <a:latin typeface="Times New Roman" panose="02020603050405020304" pitchFamily="18" charset="0"/>
                <a:ea typeface="宋体" panose="02010600030101010101" pitchFamily="2" charset="-122"/>
              </a:rPr>
              <a:t>函数调用</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&lt;&lt;"main n="&lt;&lt;n&lt;&lt;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文本框 4"/>
          <p:cNvSpPr txBox="1"/>
          <p:nvPr/>
        </p:nvSpPr>
        <p:spPr>
          <a:xfrm>
            <a:off x="4716016" y="2116810"/>
            <a:ext cx="3700052" cy="2616101"/>
          </a:xfrm>
          <a:prstGeom prst="rect">
            <a:avLst/>
          </a:prstGeom>
          <a:noFill/>
        </p:spPr>
        <p:txBody>
          <a:bodyPr wrap="none" rtlCol="0">
            <a:spAutoFit/>
          </a:bodyPr>
          <a:lstStyle/>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void sum(int n) //</a:t>
            </a:r>
            <a:r>
              <a:rPr lang="zh-CN" altLang="en-US" sz="2000" kern="100" dirty="0">
                <a:solidFill>
                  <a:srgbClr val="000000"/>
                </a:solidFill>
                <a:latin typeface="Times New Roman" panose="02020603050405020304" pitchFamily="18" charset="0"/>
                <a:ea typeface="宋体" panose="02010600030101010101" pitchFamily="2" charset="-122"/>
              </a:rPr>
              <a:t>函数定义</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=n-1;i&gt;=1;i--)</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     n=</a:t>
            </a:r>
            <a:r>
              <a:rPr lang="en-US" altLang="zh-CN" sz="2000" kern="100" dirty="0" err="1">
                <a:solidFill>
                  <a:srgbClr val="000000"/>
                </a:solidFill>
                <a:latin typeface="Times New Roman" panose="02020603050405020304" pitchFamily="18" charset="0"/>
                <a:ea typeface="宋体" panose="02010600030101010101" pitchFamily="2" charset="-122"/>
              </a:rPr>
              <a:t>n+i</a:t>
            </a:r>
            <a:r>
              <a:rPr lang="en-US" altLang="zh-CN" sz="2000" kern="100" dirty="0">
                <a:solidFill>
                  <a:srgbClr val="000000"/>
                </a:solidFill>
                <a:latin typeface="Times New Roman" panose="02020603050405020304" pitchFamily="18" charset="0"/>
                <a:ea typeface="宋体" panose="02010600030101010101" pitchFamily="2" charset="-122"/>
              </a:rPr>
              <a:t>;</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&lt;&lt;"fun sum n="&lt;&lt;n&lt;&lt;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a:spcBef>
                <a:spcPct val="20000"/>
              </a:spcBef>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pic>
        <p:nvPicPr>
          <p:cNvPr id="6" name="图片 5"/>
          <p:cNvPicPr>
            <a:picLocks noChangeAspect="1"/>
          </p:cNvPicPr>
          <p:nvPr/>
        </p:nvPicPr>
        <p:blipFill>
          <a:blip r:embed="rId2"/>
          <a:stretch>
            <a:fillRect/>
          </a:stretch>
        </p:blipFill>
        <p:spPr>
          <a:xfrm>
            <a:off x="4572000" y="4727877"/>
            <a:ext cx="3240360" cy="1730926"/>
          </a:xfrm>
          <a:prstGeom prst="rect">
            <a:avLst/>
          </a:prstGeom>
        </p:spPr>
      </p:pic>
    </p:spTree>
    <p:extLst>
      <p:ext uri="{BB962C8B-B14F-4D97-AF65-F5344CB8AC3E}">
        <p14:creationId xmlns:p14="http://schemas.microsoft.com/office/powerpoint/2010/main" val="206032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90525"/>
            <a:ext cx="7010400" cy="685800"/>
          </a:xfrm>
        </p:spPr>
        <p:txBody>
          <a:bodyPr/>
          <a:lstStyle/>
          <a:p>
            <a:r>
              <a:rPr lang="zh-CN" altLang="en-US" dirty="0"/>
              <a:t>指针参数</a:t>
            </a:r>
          </a:p>
        </p:txBody>
      </p:sp>
      <p:sp>
        <p:nvSpPr>
          <p:cNvPr id="3" name="内容占位符 2"/>
          <p:cNvSpPr>
            <a:spLocks noGrp="1"/>
          </p:cNvSpPr>
          <p:nvPr>
            <p:ph idx="1"/>
          </p:nvPr>
        </p:nvSpPr>
        <p:spPr>
          <a:xfrm>
            <a:off x="457200" y="1510145"/>
            <a:ext cx="8229600" cy="4602163"/>
          </a:xfrm>
        </p:spPr>
        <p:txBody>
          <a:bodyPr/>
          <a:lstStyle/>
          <a:p>
            <a:r>
              <a:rPr lang="zh-CN" altLang="en-US" dirty="0"/>
              <a:t>指针作为函数的参数属于地址</a:t>
            </a:r>
            <a:r>
              <a:rPr lang="zh-CN" altLang="en-US" dirty="0" smtClean="0"/>
              <a:t>传递</a:t>
            </a:r>
            <a:endParaRPr lang="en-US" altLang="zh-CN" dirty="0" smtClean="0"/>
          </a:p>
          <a:p>
            <a:r>
              <a:rPr lang="zh-CN" altLang="en-US" dirty="0"/>
              <a:t>特点</a:t>
            </a:r>
            <a:r>
              <a:rPr lang="zh-CN" altLang="en-US" dirty="0" smtClean="0"/>
              <a:t>：可以通过形参来达到修改实参</a:t>
            </a:r>
            <a:r>
              <a:rPr lang="zh-CN" altLang="en-US" dirty="0"/>
              <a:t>值</a:t>
            </a:r>
            <a:r>
              <a:rPr lang="zh-CN" altLang="en-US" dirty="0" smtClean="0"/>
              <a:t>。</a:t>
            </a:r>
            <a:r>
              <a:rPr lang="zh-CN" altLang="en-US" dirty="0"/>
              <a:t>但</a:t>
            </a:r>
            <a:r>
              <a:rPr lang="zh-CN" altLang="en-US" dirty="0" smtClean="0"/>
              <a:t>需</a:t>
            </a:r>
            <a:r>
              <a:rPr lang="zh-CN" altLang="en-US" dirty="0"/>
              <a:t>使用</a:t>
            </a:r>
            <a:r>
              <a:rPr lang="en-US" altLang="zh-CN" dirty="0"/>
              <a:t>"*</a:t>
            </a:r>
            <a:r>
              <a:rPr lang="zh-CN" altLang="en-US" dirty="0"/>
              <a:t>指针变量名”的形式进行运算。</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43694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51433"/>
            <a:ext cx="7010400" cy="685800"/>
          </a:xfrm>
        </p:spPr>
        <p:txBody>
          <a:bodyPr/>
          <a:lstStyle/>
          <a:p>
            <a:r>
              <a:rPr lang="zh-CN" altLang="en-US" dirty="0" smtClean="0"/>
              <a:t>指针传递举例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3"/>
          <p:cNvSpPr>
            <a:spLocks noChangeArrowheads="1"/>
          </p:cNvSpPr>
          <p:nvPr/>
        </p:nvSpPr>
        <p:spPr bwMode="auto">
          <a:xfrm>
            <a:off x="109538" y="1828800"/>
            <a:ext cx="4507102" cy="4648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indent="0" algn="just">
              <a:spcAft>
                <a:spcPts val="0"/>
              </a:spcAft>
              <a:buClr>
                <a:srgbClr val="194293"/>
              </a:buClr>
              <a:buSzPct val="80000"/>
              <a:buNone/>
            </a:pPr>
            <a:r>
              <a:rPr lang="en-US" altLang="zh-CN" sz="2000" kern="100" dirty="0">
                <a:solidFill>
                  <a:srgbClr val="000000"/>
                </a:solidFill>
              </a:rPr>
              <a:t>void swap(int *p1,int *p2)</a:t>
            </a:r>
          </a:p>
          <a:p>
            <a:pPr indent="0" algn="just">
              <a:spcAft>
                <a:spcPts val="0"/>
              </a:spcAft>
              <a:buClr>
                <a:srgbClr val="194293"/>
              </a:buClr>
              <a:buSzPct val="80000"/>
              <a:buNone/>
            </a:pPr>
            <a:r>
              <a:rPr lang="en-US" altLang="zh-CN" sz="2000" kern="100" dirty="0">
                <a:solidFill>
                  <a:srgbClr val="000000"/>
                </a:solidFill>
              </a:rPr>
              <a:t>{  int  p;</a:t>
            </a:r>
          </a:p>
          <a:p>
            <a:pPr indent="0" algn="just">
              <a:spcAft>
                <a:spcPts val="0"/>
              </a:spcAft>
              <a:buClr>
                <a:srgbClr val="194293"/>
              </a:buClr>
              <a:buSzPct val="80000"/>
              <a:buNone/>
            </a:pPr>
            <a:r>
              <a:rPr lang="en-US" altLang="zh-CN" sz="2000" kern="100" dirty="0">
                <a:solidFill>
                  <a:srgbClr val="000000"/>
                </a:solidFill>
              </a:rPr>
              <a:t>   p=*p1;</a:t>
            </a:r>
          </a:p>
          <a:p>
            <a:pPr indent="0" algn="just">
              <a:spcAft>
                <a:spcPts val="0"/>
              </a:spcAft>
              <a:buClr>
                <a:srgbClr val="194293"/>
              </a:buClr>
              <a:buSzPct val="80000"/>
              <a:buNone/>
            </a:pPr>
            <a:r>
              <a:rPr lang="en-US" altLang="zh-CN" sz="2000" kern="100" dirty="0">
                <a:solidFill>
                  <a:srgbClr val="000000"/>
                </a:solidFill>
              </a:rPr>
              <a:t>   *p1=*p2;</a:t>
            </a:r>
          </a:p>
          <a:p>
            <a:pPr indent="0" algn="just">
              <a:spcAft>
                <a:spcPts val="0"/>
              </a:spcAft>
              <a:buClr>
                <a:srgbClr val="194293"/>
              </a:buClr>
              <a:buSzPct val="80000"/>
              <a:buNone/>
            </a:pPr>
            <a:r>
              <a:rPr lang="en-US" altLang="zh-CN" sz="2000" kern="100" dirty="0">
                <a:solidFill>
                  <a:srgbClr val="000000"/>
                </a:solidFill>
              </a:rPr>
              <a:t>   *p2=p;</a:t>
            </a:r>
          </a:p>
          <a:p>
            <a:pPr indent="0" algn="just">
              <a:spcAft>
                <a:spcPts val="0"/>
              </a:spcAft>
              <a:buClr>
                <a:srgbClr val="194293"/>
              </a:buClr>
              <a:buSzPct val="80000"/>
              <a:buNone/>
            </a:pPr>
            <a:r>
              <a:rPr lang="en-US" altLang="zh-CN" sz="2000" kern="100" dirty="0">
                <a:solidFill>
                  <a:srgbClr val="000000"/>
                </a:solidFill>
              </a:rPr>
              <a:t>  }</a:t>
            </a:r>
          </a:p>
        </p:txBody>
      </p:sp>
      <p:sp>
        <p:nvSpPr>
          <p:cNvPr id="6" name="Rectangle 4"/>
          <p:cNvSpPr>
            <a:spLocks noChangeArrowheads="1"/>
          </p:cNvSpPr>
          <p:nvPr/>
        </p:nvSpPr>
        <p:spPr bwMode="auto">
          <a:xfrm>
            <a:off x="5076056" y="1828800"/>
            <a:ext cx="3726905" cy="44805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indent="0" algn="just">
              <a:spcAft>
                <a:spcPts val="0"/>
              </a:spcAft>
              <a:buClr>
                <a:srgbClr val="194293"/>
              </a:buClr>
              <a:buSzPct val="80000"/>
              <a:buNone/>
            </a:pPr>
            <a:r>
              <a:rPr lang="en-US" altLang="zh-CN" sz="2000" kern="100" dirty="0">
                <a:solidFill>
                  <a:srgbClr val="000000"/>
                </a:solidFill>
              </a:rPr>
              <a:t>int main( )</a:t>
            </a:r>
          </a:p>
          <a:p>
            <a:pPr indent="0" algn="just">
              <a:spcAft>
                <a:spcPts val="0"/>
              </a:spcAft>
              <a:buClr>
                <a:srgbClr val="194293"/>
              </a:buClr>
              <a:buSzPct val="80000"/>
              <a:buNone/>
            </a:pPr>
            <a:r>
              <a:rPr lang="en-US" altLang="zh-CN" sz="2000" kern="100" dirty="0">
                <a:solidFill>
                  <a:srgbClr val="000000"/>
                </a:solidFill>
              </a:rPr>
              <a:t>{int  </a:t>
            </a:r>
            <a:r>
              <a:rPr lang="en-US" altLang="zh-CN" sz="2000" kern="100" dirty="0" err="1">
                <a:solidFill>
                  <a:srgbClr val="000000"/>
                </a:solidFill>
              </a:rPr>
              <a:t>a,b</a:t>
            </a:r>
            <a:r>
              <a:rPr lang="en-US" altLang="zh-CN" sz="2000" kern="100" dirty="0">
                <a:solidFill>
                  <a:srgbClr val="000000"/>
                </a:solidFill>
              </a:rPr>
              <a:t>;</a:t>
            </a:r>
          </a:p>
          <a:p>
            <a:pPr indent="0" algn="just">
              <a:spcAft>
                <a:spcPts val="0"/>
              </a:spcAft>
              <a:buClr>
                <a:srgbClr val="194293"/>
              </a:buClr>
              <a:buSzPct val="80000"/>
              <a:buNone/>
            </a:pPr>
            <a:r>
              <a:rPr lang="en-US" altLang="zh-CN" sz="2000" kern="100" dirty="0">
                <a:solidFill>
                  <a:srgbClr val="000000"/>
                </a:solidFill>
              </a:rPr>
              <a:t> int  *pa,  *</a:t>
            </a:r>
            <a:r>
              <a:rPr lang="en-US" altLang="zh-CN" sz="2000" kern="100" dirty="0" err="1">
                <a:solidFill>
                  <a:srgbClr val="000000"/>
                </a:solidFill>
              </a:rPr>
              <a:t>pb</a:t>
            </a:r>
            <a:r>
              <a:rPr lang="en-US" altLang="zh-CN" sz="2000" kern="100" dirty="0">
                <a:solidFill>
                  <a:srgbClr val="000000"/>
                </a:solidFill>
              </a:rPr>
              <a:t>;  </a:t>
            </a:r>
          </a:p>
          <a:p>
            <a:pPr indent="0" algn="just">
              <a:spcAft>
                <a:spcPts val="0"/>
              </a:spcAft>
              <a:buClr>
                <a:srgbClr val="194293"/>
              </a:buClr>
              <a:buSzPct val="80000"/>
              <a:buNone/>
            </a:pPr>
            <a:r>
              <a:rPr lang="en-US" altLang="zh-CN" sz="2000" kern="100" dirty="0">
                <a:solidFill>
                  <a:srgbClr val="000000"/>
                </a:solidFill>
              </a:rPr>
              <a:t> </a:t>
            </a:r>
            <a:r>
              <a:rPr lang="en-US" altLang="zh-CN" sz="2000" kern="100" dirty="0" err="1" smtClean="0">
                <a:solidFill>
                  <a:srgbClr val="000000"/>
                </a:solidFill>
              </a:rPr>
              <a:t>cin</a:t>
            </a:r>
            <a:r>
              <a:rPr lang="en-US" altLang="zh-CN" sz="2000" kern="100" dirty="0" smtClean="0">
                <a:solidFill>
                  <a:srgbClr val="000000"/>
                </a:solidFill>
              </a:rPr>
              <a:t>&gt;&gt;a&gt;&gt;b;;     </a:t>
            </a:r>
            <a:endParaRPr lang="en-US" altLang="zh-CN" sz="2000" kern="100" dirty="0">
              <a:solidFill>
                <a:srgbClr val="000000"/>
              </a:solidFill>
            </a:endParaRPr>
          </a:p>
          <a:p>
            <a:pPr indent="0" algn="just">
              <a:spcAft>
                <a:spcPts val="0"/>
              </a:spcAft>
              <a:buClr>
                <a:srgbClr val="194293"/>
              </a:buClr>
              <a:buSzPct val="80000"/>
              <a:buNone/>
            </a:pPr>
            <a:r>
              <a:rPr lang="en-US" altLang="zh-CN" sz="2000" kern="100" dirty="0">
                <a:solidFill>
                  <a:srgbClr val="000000"/>
                </a:solidFill>
              </a:rPr>
              <a:t> pa=&amp;a; </a:t>
            </a:r>
            <a:r>
              <a:rPr lang="en-US" altLang="zh-CN" sz="2000" kern="100" dirty="0" err="1">
                <a:solidFill>
                  <a:srgbClr val="000000"/>
                </a:solidFill>
              </a:rPr>
              <a:t>pb</a:t>
            </a:r>
            <a:r>
              <a:rPr lang="en-US" altLang="zh-CN" sz="2000" kern="100" dirty="0">
                <a:solidFill>
                  <a:srgbClr val="000000"/>
                </a:solidFill>
              </a:rPr>
              <a:t>=&amp;b;</a:t>
            </a:r>
          </a:p>
          <a:p>
            <a:pPr indent="0" algn="just">
              <a:spcAft>
                <a:spcPts val="0"/>
              </a:spcAft>
              <a:buClr>
                <a:srgbClr val="194293"/>
              </a:buClr>
              <a:buSzPct val="80000"/>
              <a:buNone/>
            </a:pPr>
            <a:r>
              <a:rPr lang="en-US" altLang="zh-CN" sz="2000" kern="100" dirty="0">
                <a:solidFill>
                  <a:srgbClr val="000000"/>
                </a:solidFill>
              </a:rPr>
              <a:t> </a:t>
            </a:r>
            <a:r>
              <a:rPr lang="en-US" altLang="zh-CN" sz="2000" kern="100" dirty="0" smtClean="0">
                <a:solidFill>
                  <a:srgbClr val="000000"/>
                </a:solidFill>
              </a:rPr>
              <a:t>swap(pa</a:t>
            </a:r>
            <a:r>
              <a:rPr lang="en-US" altLang="zh-CN" sz="2000" kern="100" dirty="0">
                <a:solidFill>
                  <a:srgbClr val="000000"/>
                </a:solidFill>
              </a:rPr>
              <a:t>,  </a:t>
            </a:r>
            <a:r>
              <a:rPr lang="en-US" altLang="zh-CN" sz="2000" kern="100" dirty="0" err="1">
                <a:solidFill>
                  <a:srgbClr val="000000"/>
                </a:solidFill>
              </a:rPr>
              <a:t>pb</a:t>
            </a:r>
            <a:r>
              <a:rPr lang="en-US" altLang="zh-CN" sz="2000" kern="100" dirty="0">
                <a:solidFill>
                  <a:srgbClr val="000000"/>
                </a:solidFill>
              </a:rPr>
              <a:t>);</a:t>
            </a:r>
          </a:p>
          <a:p>
            <a:pPr indent="0" algn="just">
              <a:spcAft>
                <a:spcPts val="0"/>
              </a:spcAft>
              <a:buClr>
                <a:srgbClr val="194293"/>
              </a:buClr>
              <a:buSzPct val="80000"/>
              <a:buNone/>
            </a:pPr>
            <a:r>
              <a:rPr lang="en-US" altLang="zh-CN" sz="2000" kern="100" dirty="0">
                <a:solidFill>
                  <a:srgbClr val="000000"/>
                </a:solidFill>
              </a:rPr>
              <a:t> </a:t>
            </a:r>
            <a:r>
              <a:rPr lang="en-US" altLang="zh-CN" sz="2000" kern="100" dirty="0" err="1" smtClean="0">
                <a:solidFill>
                  <a:srgbClr val="000000"/>
                </a:solidFill>
              </a:rPr>
              <a:t>cout</a:t>
            </a:r>
            <a:r>
              <a:rPr lang="en-US" altLang="zh-CN" sz="2000" kern="100" dirty="0" smtClean="0">
                <a:solidFill>
                  <a:srgbClr val="000000"/>
                </a:solidFill>
              </a:rPr>
              <a:t>&lt;&lt;a&lt;&lt;b&lt;&lt;</a:t>
            </a:r>
            <a:r>
              <a:rPr lang="en-US" altLang="zh-CN" sz="2000" kern="100" dirty="0" err="1" smtClean="0">
                <a:solidFill>
                  <a:srgbClr val="000000"/>
                </a:solidFill>
              </a:rPr>
              <a:t>endl</a:t>
            </a:r>
            <a:r>
              <a:rPr lang="en-US" altLang="zh-CN" sz="2000" kern="100" dirty="0" smtClean="0">
                <a:solidFill>
                  <a:srgbClr val="000000"/>
                </a:solidFill>
              </a:rPr>
              <a:t>;</a:t>
            </a:r>
            <a:endParaRPr lang="en-US" altLang="zh-CN" sz="2000" kern="100" dirty="0">
              <a:solidFill>
                <a:srgbClr val="000000"/>
              </a:solidFill>
            </a:endParaRPr>
          </a:p>
          <a:p>
            <a:pPr indent="0" algn="just">
              <a:spcAft>
                <a:spcPts val="0"/>
              </a:spcAft>
              <a:buClr>
                <a:srgbClr val="194293"/>
              </a:buClr>
              <a:buSzPct val="80000"/>
              <a:buNone/>
            </a:pPr>
            <a:r>
              <a:rPr lang="en-US" altLang="zh-CN" sz="2000" kern="100" dirty="0">
                <a:solidFill>
                  <a:srgbClr val="000000"/>
                </a:solidFill>
              </a:rPr>
              <a:t>}</a:t>
            </a:r>
          </a:p>
        </p:txBody>
      </p:sp>
      <p:sp>
        <p:nvSpPr>
          <p:cNvPr id="7" name="AutoShape 5"/>
          <p:cNvSpPr>
            <a:spLocks noChangeArrowheads="1"/>
          </p:cNvSpPr>
          <p:nvPr/>
        </p:nvSpPr>
        <p:spPr bwMode="auto">
          <a:xfrm>
            <a:off x="6704326" y="4656259"/>
            <a:ext cx="1828800" cy="1295400"/>
          </a:xfrm>
          <a:prstGeom prst="wedgeRoundRectCallout">
            <a:avLst>
              <a:gd name="adj1" fmla="val -49741"/>
              <a:gd name="adj2" fmla="val 6130"/>
              <a:gd name="adj3" fmla="val 16667"/>
            </a:avLst>
          </a:prstGeom>
          <a:solidFill>
            <a:schemeClr val="folHlink"/>
          </a:solidFill>
          <a:ln w="762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ea typeface="宋体" panose="02010600030101010101" pitchFamily="2" charset="-122"/>
              </a:rPr>
              <a:t>运行情况：</a:t>
            </a:r>
          </a:p>
          <a:p>
            <a:pPr eaLnBrk="0" hangingPunct="0"/>
            <a:r>
              <a:rPr lang="en-US" altLang="zh-CN" b="1">
                <a:ea typeface="宋体" panose="02010600030101010101" pitchFamily="2" charset="-122"/>
              </a:rPr>
              <a:t>5</a:t>
            </a:r>
            <a:r>
              <a:rPr lang="zh-CN" altLang="en-US" b="1">
                <a:ea typeface="宋体" panose="02010600030101010101" pitchFamily="2" charset="-122"/>
              </a:rPr>
              <a:t>，</a:t>
            </a:r>
            <a:r>
              <a:rPr lang="en-US" altLang="zh-CN" b="1">
                <a:ea typeface="宋体" panose="02010600030101010101" pitchFamily="2" charset="-122"/>
              </a:rPr>
              <a:t>9</a:t>
            </a:r>
            <a:r>
              <a:rPr lang="en-US" altLang="zh-CN" b="1">
                <a:ea typeface="宋体" panose="02010600030101010101" pitchFamily="2" charset="-122"/>
                <a:sym typeface="Symbol" panose="05050102010706020507" pitchFamily="18" charset="2"/>
              </a:rPr>
              <a:t></a:t>
            </a:r>
            <a:endParaRPr lang="en-US" altLang="zh-CN" b="1">
              <a:ea typeface="宋体" panose="02010600030101010101" pitchFamily="2" charset="-122"/>
            </a:endParaRPr>
          </a:p>
          <a:p>
            <a:pPr eaLnBrk="0" hangingPunct="0"/>
            <a:r>
              <a:rPr lang="en-US" altLang="zh-CN" b="1">
                <a:ea typeface="宋体" panose="02010600030101010101" pitchFamily="2" charset="-122"/>
              </a:rPr>
              <a:t>9</a:t>
            </a:r>
            <a:r>
              <a:rPr lang="zh-CN" altLang="en-US" b="1">
                <a:ea typeface="宋体" panose="02010600030101010101" pitchFamily="2" charset="-122"/>
              </a:rPr>
              <a:t>，</a:t>
            </a:r>
            <a:r>
              <a:rPr lang="en-US" altLang="zh-CN" b="1">
                <a:ea typeface="宋体" panose="02010600030101010101" pitchFamily="2" charset="-122"/>
              </a:rPr>
              <a:t>5</a:t>
            </a:r>
          </a:p>
        </p:txBody>
      </p:sp>
      <p:sp>
        <p:nvSpPr>
          <p:cNvPr id="8" name="AutoShape 6"/>
          <p:cNvSpPr>
            <a:spLocks noChangeArrowheads="1"/>
          </p:cNvSpPr>
          <p:nvPr/>
        </p:nvSpPr>
        <p:spPr bwMode="auto">
          <a:xfrm>
            <a:off x="1671121" y="3789040"/>
            <a:ext cx="2590800" cy="1219200"/>
          </a:xfrm>
          <a:prstGeom prst="wedgeRectCallout">
            <a:avLst>
              <a:gd name="adj1" fmla="val 16361"/>
              <a:gd name="adj2" fmla="val -51301"/>
            </a:avLst>
          </a:prstGeom>
          <a:solidFill>
            <a:srgbClr val="FFFF99"/>
          </a:solidFill>
          <a:ln w="762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800" b="1">
                <a:ea typeface="宋体" panose="02010600030101010101" pitchFamily="2" charset="-122"/>
              </a:rPr>
              <a:t>交换指针所指</a:t>
            </a:r>
          </a:p>
          <a:p>
            <a:pPr algn="ctr" eaLnBrk="0" hangingPunct="0"/>
            <a:r>
              <a:rPr lang="zh-CN" altLang="en-US" sz="2800" b="1">
                <a:ea typeface="宋体" panose="02010600030101010101" pitchFamily="2" charset="-122"/>
              </a:rPr>
              <a:t>向的变量值</a:t>
            </a:r>
            <a:endParaRPr lang="zh-CN" altLang="en-US" b="1">
              <a:ea typeface="宋体" panose="02010600030101010101" pitchFamily="2" charset="-122"/>
            </a:endParaRPr>
          </a:p>
        </p:txBody>
      </p:sp>
      <p:sp>
        <p:nvSpPr>
          <p:cNvPr id="9" name="Text Box 7"/>
          <p:cNvSpPr txBox="1">
            <a:spLocks noChangeArrowheads="1"/>
          </p:cNvSpPr>
          <p:nvPr/>
        </p:nvSpPr>
        <p:spPr bwMode="auto">
          <a:xfrm>
            <a:off x="76200" y="1127125"/>
            <a:ext cx="906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chemeClr val="tx2"/>
                </a:solidFill>
                <a:effectLst>
                  <a:outerShdw blurRad="38100" dist="38100" dir="2700000" algn="tl">
                    <a:srgbClr val="C0C0C0"/>
                  </a:outerShdw>
                </a:effectLst>
                <a:latin typeface="楷体_GB2312" pitchFamily="49" charset="-122"/>
              </a:rPr>
              <a:t>  </a:t>
            </a:r>
            <a:r>
              <a:rPr lang="zh-CN" altLang="en-US" sz="3200" b="1" dirty="0">
                <a:effectLst>
                  <a:outerShdw blurRad="38100" dist="38100" dir="2700000" algn="tl">
                    <a:srgbClr val="C0C0C0"/>
                  </a:outerShdw>
                </a:effectLst>
                <a:latin typeface="楷体_GB2312" pitchFamily="49" charset="-122"/>
              </a:rPr>
              <a:t>作用</a:t>
            </a:r>
            <a:r>
              <a:rPr lang="zh-CN" altLang="en-US" sz="3200" b="1" dirty="0">
                <a:solidFill>
                  <a:schemeClr val="accent2"/>
                </a:solidFill>
                <a:effectLst>
                  <a:outerShdw blurRad="38100" dist="38100" dir="2700000" algn="tl">
                    <a:srgbClr val="C0C0C0"/>
                  </a:outerShdw>
                </a:effectLst>
                <a:latin typeface="楷体_GB2312" pitchFamily="49" charset="-122"/>
              </a:rPr>
              <a:t>：</a:t>
            </a:r>
            <a:r>
              <a:rPr lang="zh-CN" altLang="en-US" sz="3200" b="1" dirty="0">
                <a:solidFill>
                  <a:schemeClr val="tx2"/>
                </a:solidFill>
                <a:effectLst>
                  <a:outerShdw blurRad="38100" dist="38100" dir="2700000" algn="tl">
                    <a:srgbClr val="C0C0C0"/>
                  </a:outerShdw>
                </a:effectLst>
                <a:latin typeface="楷体_GB2312" pitchFamily="49" charset="-122"/>
              </a:rPr>
              <a:t>将一个变量的</a:t>
            </a:r>
            <a:r>
              <a:rPr lang="zh-CN" altLang="en-US" sz="3200" b="1" dirty="0">
                <a:solidFill>
                  <a:srgbClr val="FF0000"/>
                </a:solidFill>
                <a:effectLst>
                  <a:outerShdw blurRad="38100" dist="38100" dir="2700000" algn="tl">
                    <a:srgbClr val="C0C0C0"/>
                  </a:outerShdw>
                </a:effectLst>
                <a:latin typeface="楷体_GB2312" pitchFamily="49" charset="-122"/>
              </a:rPr>
              <a:t>地址</a:t>
            </a:r>
            <a:r>
              <a:rPr lang="zh-CN" altLang="en-US" sz="3200" b="1" dirty="0">
                <a:solidFill>
                  <a:schemeClr val="tx2"/>
                </a:solidFill>
                <a:effectLst>
                  <a:outerShdw blurRad="38100" dist="38100" dir="2700000" algn="tl">
                    <a:srgbClr val="C0C0C0"/>
                  </a:outerShdw>
                </a:effectLst>
                <a:latin typeface="楷体_GB2312" pitchFamily="49" charset="-122"/>
              </a:rPr>
              <a:t>传至另外一个函数中。</a:t>
            </a:r>
          </a:p>
        </p:txBody>
      </p:sp>
    </p:spTree>
    <p:extLst>
      <p:ext uri="{BB962C8B-B14F-4D97-AF65-F5344CB8AC3E}">
        <p14:creationId xmlns:p14="http://schemas.microsoft.com/office/powerpoint/2010/main" val="31169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ppt_x</p:attrName>
                                        </p:attrNameLst>
                                      </p:cBhvr>
                                      <p:tavLst>
                                        <p:tav tm="0">
                                          <p:val>
                                            <p:strVal val="#ppt_x-#ppt_w*1.125000"/>
                                          </p:val>
                                        </p:tav>
                                        <p:tav tm="100000">
                                          <p:val>
                                            <p:strVal val="#ppt_x"/>
                                          </p:val>
                                        </p:tav>
                                      </p:tavLst>
                                    </p:anim>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90525"/>
            <a:ext cx="7010400" cy="685800"/>
          </a:xfrm>
        </p:spPr>
        <p:txBody>
          <a:bodyPr/>
          <a:lstStyle/>
          <a:p>
            <a:r>
              <a:rPr lang="zh-CN" altLang="en-US" dirty="0"/>
              <a:t>为什么使用指针做函数参数</a:t>
            </a:r>
            <a:r>
              <a:rPr lang="zh-CN" altLang="en-US" dirty="0" smtClean="0"/>
              <a:t>？</a:t>
            </a:r>
            <a:endParaRPr lang="zh-CN" altLang="en-US" dirty="0"/>
          </a:p>
        </p:txBody>
      </p:sp>
      <p:sp>
        <p:nvSpPr>
          <p:cNvPr id="3" name="内容占位符 2"/>
          <p:cNvSpPr>
            <a:spLocks noGrp="1"/>
          </p:cNvSpPr>
          <p:nvPr>
            <p:ph idx="1"/>
          </p:nvPr>
        </p:nvSpPr>
        <p:spPr>
          <a:xfrm>
            <a:off x="457200" y="1524000"/>
            <a:ext cx="8435280" cy="4602163"/>
          </a:xfrm>
        </p:spPr>
        <p:txBody>
          <a:bodyPr/>
          <a:lstStyle/>
          <a:p>
            <a:r>
              <a:rPr lang="zh-CN" altLang="en-US" dirty="0"/>
              <a:t>用指针作函数参数，可以返回多个值 </a:t>
            </a:r>
          </a:p>
          <a:p>
            <a:r>
              <a:rPr lang="zh-CN" altLang="en-US" dirty="0"/>
              <a:t>减少参数传递过程中的数据复制量。</a:t>
            </a:r>
          </a:p>
          <a:p>
            <a:r>
              <a:rPr lang="zh-CN" altLang="en-US" dirty="0"/>
              <a:t>用指针作函数参数，通过将数据区的地址传递给函数，使函数能够改动该地址处的数据。</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903187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1805" y="365698"/>
            <a:ext cx="7010400" cy="685800"/>
          </a:xfrm>
        </p:spPr>
        <p:txBody>
          <a:bodyPr/>
          <a:lstStyle/>
          <a:p>
            <a:r>
              <a:rPr lang="zh-CN" altLang="en-US" dirty="0"/>
              <a:t>指针传递举例</a:t>
            </a:r>
          </a:p>
        </p:txBody>
      </p:sp>
      <p:sp>
        <p:nvSpPr>
          <p:cNvPr id="3" name="内容占位符 2"/>
          <p:cNvSpPr>
            <a:spLocks noGrp="1"/>
          </p:cNvSpPr>
          <p:nvPr>
            <p:ph idx="1"/>
          </p:nvPr>
        </p:nvSpPr>
        <p:spPr>
          <a:xfrm>
            <a:off x="395536" y="1124744"/>
            <a:ext cx="8476906" cy="5040560"/>
          </a:xfrm>
        </p:spPr>
        <p:txBody>
          <a:bodyPr/>
          <a:lstStyle/>
          <a:p>
            <a:pPr marL="0" indent="0">
              <a:buNone/>
            </a:pPr>
            <a:r>
              <a:rPr lang="en-US" altLang="zh-CN" dirty="0"/>
              <a:t>【</a:t>
            </a:r>
            <a:r>
              <a:rPr lang="zh-CN" altLang="en-US" dirty="0"/>
              <a:t>例</a:t>
            </a:r>
            <a:r>
              <a:rPr lang="en-US" altLang="zh-CN" dirty="0"/>
              <a:t>6.10】</a:t>
            </a:r>
            <a:r>
              <a:rPr lang="zh-CN" altLang="en-US" dirty="0"/>
              <a:t>编写程序，完成一个学生两门课程成绩的输入和输出。要求用两个函数</a:t>
            </a:r>
            <a:r>
              <a:rPr lang="en-US" altLang="zh-CN" dirty="0"/>
              <a:t>input</a:t>
            </a:r>
            <a:r>
              <a:rPr lang="zh-CN" altLang="en-US" dirty="0"/>
              <a:t>和</a:t>
            </a:r>
            <a:r>
              <a:rPr lang="en-US" altLang="zh-CN" dirty="0"/>
              <a:t>output</a:t>
            </a:r>
            <a:r>
              <a:rPr lang="zh-CN" altLang="en-US" dirty="0"/>
              <a:t>分别实现成绩的输入和输出</a:t>
            </a:r>
            <a:r>
              <a:rPr lang="zh-CN" altLang="en-US" dirty="0" smtClean="0"/>
              <a:t>。</a:t>
            </a:r>
            <a:endParaRPr lang="en-US" altLang="zh-CN" dirty="0" smtClean="0"/>
          </a:p>
          <a:p>
            <a:pPr marL="0" indent="0">
              <a:buNone/>
            </a:pPr>
            <a:r>
              <a:rPr lang="zh-CN" altLang="en-US" dirty="0"/>
              <a:t>分析：</a:t>
            </a:r>
          </a:p>
          <a:p>
            <a:pPr marL="0" indent="0">
              <a:buNone/>
            </a:pPr>
            <a:r>
              <a:rPr lang="zh-CN" altLang="en-US" dirty="0" smtClean="0"/>
              <a:t>变量</a:t>
            </a:r>
            <a:r>
              <a:rPr lang="en-US" altLang="zh-CN" dirty="0"/>
              <a:t>math</a:t>
            </a:r>
            <a:r>
              <a:rPr lang="zh-CN" altLang="en-US" dirty="0"/>
              <a:t>和</a:t>
            </a:r>
            <a:r>
              <a:rPr lang="en-US" altLang="zh-CN" dirty="0" err="1" smtClean="0"/>
              <a:t>english</a:t>
            </a:r>
            <a:r>
              <a:rPr lang="zh-CN" altLang="en-US" dirty="0" smtClean="0"/>
              <a:t>存放两门课成绩，</a:t>
            </a:r>
            <a:r>
              <a:rPr lang="zh-CN" altLang="en-US" dirty="0"/>
              <a:t>在</a:t>
            </a:r>
            <a:r>
              <a:rPr lang="en-US" altLang="zh-CN" dirty="0"/>
              <a:t>main</a:t>
            </a:r>
            <a:r>
              <a:rPr lang="zh-CN" altLang="en-US" dirty="0"/>
              <a:t>函数中定义。这两门课程成绩的输入要求在函数</a:t>
            </a:r>
            <a:r>
              <a:rPr lang="en-US" altLang="zh-CN" dirty="0"/>
              <a:t>input</a:t>
            </a:r>
            <a:r>
              <a:rPr lang="zh-CN" altLang="en-US" dirty="0"/>
              <a:t>中完成，而输出又要在函数</a:t>
            </a:r>
            <a:r>
              <a:rPr lang="en-US" altLang="zh-CN" dirty="0"/>
              <a:t>output</a:t>
            </a:r>
            <a:r>
              <a:rPr lang="zh-CN" altLang="en-US" dirty="0"/>
              <a:t>中进行，调用完</a:t>
            </a:r>
            <a:r>
              <a:rPr lang="en-US" altLang="zh-CN" dirty="0"/>
              <a:t>input</a:t>
            </a:r>
            <a:r>
              <a:rPr lang="zh-CN" altLang="en-US" dirty="0"/>
              <a:t>函数后必须将两门课程成绩返回到主函数，再以传值参数的形式传递给</a:t>
            </a:r>
            <a:r>
              <a:rPr lang="en-US" altLang="zh-CN" dirty="0"/>
              <a:t>output</a:t>
            </a:r>
            <a:r>
              <a:rPr lang="zh-CN" altLang="en-US" dirty="0"/>
              <a:t>函数。因此，</a:t>
            </a:r>
            <a:r>
              <a:rPr lang="en-US" altLang="zh-CN" dirty="0"/>
              <a:t>input</a:t>
            </a:r>
            <a:r>
              <a:rPr lang="zh-CN" altLang="en-US" dirty="0"/>
              <a:t>函数必须以指针变量作为函数参数，以便能修改主函数中变量</a:t>
            </a:r>
            <a:r>
              <a:rPr lang="en-US" altLang="zh-CN" dirty="0"/>
              <a:t>math</a:t>
            </a:r>
            <a:r>
              <a:rPr lang="zh-CN" altLang="en-US" dirty="0"/>
              <a:t>和</a:t>
            </a:r>
            <a:r>
              <a:rPr lang="en-US" altLang="zh-CN" dirty="0" err="1"/>
              <a:t>english</a:t>
            </a:r>
            <a:r>
              <a:rPr lang="zh-CN" altLang="en-US" dirty="0"/>
              <a:t>的值。</a:t>
            </a:r>
          </a:p>
          <a:p>
            <a:pPr marL="0" indent="0">
              <a:buNone/>
            </a:pP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186509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1520" y="216714"/>
            <a:ext cx="7169517" cy="859611"/>
          </a:xfrm>
          <a:prstGeom prst="rect">
            <a:avLst/>
          </a:prstGeom>
        </p:spPr>
      </p:pic>
      <p:sp>
        <p:nvSpPr>
          <p:cNvPr id="3" name="内容占位符 2"/>
          <p:cNvSpPr>
            <a:spLocks noGrp="1"/>
          </p:cNvSpPr>
          <p:nvPr>
            <p:ph idx="1"/>
          </p:nvPr>
        </p:nvSpPr>
        <p:spPr>
          <a:xfrm>
            <a:off x="251520" y="1196752"/>
            <a:ext cx="4752528" cy="4602163"/>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input(double *ma, double *</a:t>
            </a:r>
            <a:r>
              <a:rPr lang="en-US" altLang="zh-CN" sz="2000" kern="100" dirty="0" err="1">
                <a:solidFill>
                  <a:srgbClr val="000000"/>
                </a:solidFill>
                <a:latin typeface="Times New Roman" panose="02020603050405020304" pitchFamily="18" charset="0"/>
                <a:ea typeface="宋体" panose="02010600030101010101" pitchFamily="2" charset="-122"/>
              </a:rPr>
              <a:t>en</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请输入</a:t>
            </a:r>
            <a:r>
              <a:rPr lang="en-US" altLang="zh-CN" sz="2000" kern="100" dirty="0">
                <a:solidFill>
                  <a:srgbClr val="000000"/>
                </a:solidFill>
                <a:latin typeface="Times New Roman" panose="02020603050405020304" pitchFamily="18" charset="0"/>
                <a:ea typeface="宋体" panose="02010600030101010101" pitchFamily="2" charset="-122"/>
              </a:rPr>
              <a:t>math</a:t>
            </a:r>
            <a:r>
              <a:rPr lang="zh-CN" altLang="en-US" sz="2000" kern="100" dirty="0">
                <a:solidFill>
                  <a:srgbClr val="000000"/>
                </a:solidFill>
                <a:latin typeface="Times New Roman" panose="02020603050405020304" pitchFamily="18" charset="0"/>
                <a:ea typeface="宋体" panose="02010600030101010101" pitchFamily="2" charset="-122"/>
              </a:rPr>
              <a:t>及</a:t>
            </a:r>
            <a:r>
              <a:rPr lang="en-US" altLang="zh-CN" sz="2000" kern="100" dirty="0" err="1">
                <a:solidFill>
                  <a:srgbClr val="000000"/>
                </a:solidFill>
                <a:latin typeface="Times New Roman" panose="02020603050405020304" pitchFamily="18" charset="0"/>
                <a:ea typeface="宋体" panose="02010600030101010101" pitchFamily="2" charset="-122"/>
              </a:rPr>
              <a:t>english</a:t>
            </a:r>
            <a:r>
              <a:rPr lang="zh-CN" altLang="en-US" sz="2000" kern="100" dirty="0">
                <a:solidFill>
                  <a:srgbClr val="000000"/>
                </a:solidFill>
                <a:latin typeface="Times New Roman" panose="02020603050405020304" pitchFamily="18" charset="0"/>
                <a:ea typeface="宋体" panose="02010600030101010101" pitchFamily="2" charset="-122"/>
              </a:rPr>
              <a:t>成绩</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&gt;&gt;*ma&gt;&gt;*</a:t>
            </a:r>
            <a:r>
              <a:rPr lang="en-US" altLang="zh-CN" sz="2000" kern="100" dirty="0" err="1">
                <a:solidFill>
                  <a:srgbClr val="000000"/>
                </a:solidFill>
                <a:latin typeface="Times New Roman" panose="02020603050405020304" pitchFamily="18" charset="0"/>
                <a:ea typeface="宋体" panose="02010600030101010101" pitchFamily="2" charset="-122"/>
              </a:rPr>
              <a:t>en</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output(double </a:t>
            </a:r>
            <a:r>
              <a:rPr lang="en-US" altLang="zh-CN" sz="2000" kern="100" dirty="0" err="1">
                <a:solidFill>
                  <a:srgbClr val="000000"/>
                </a:solidFill>
                <a:latin typeface="Times New Roman" panose="02020603050405020304" pitchFamily="18" charset="0"/>
                <a:ea typeface="宋体" panose="02010600030101010101" pitchFamily="2" charset="-122"/>
              </a:rPr>
              <a:t>ma,double</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en</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数学成绩</a:t>
            </a:r>
            <a:r>
              <a:rPr lang="en-US" altLang="zh-CN" sz="2000" kern="100" dirty="0">
                <a:solidFill>
                  <a:srgbClr val="000000"/>
                </a:solidFill>
                <a:latin typeface="Times New Roman" panose="02020603050405020304" pitchFamily="18" charset="0"/>
                <a:ea typeface="宋体" panose="02010600030101010101" pitchFamily="2" charset="-122"/>
              </a:rPr>
              <a:t>="&lt;&lt;ma&lt;&lt;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英语成绩</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矩形 5"/>
          <p:cNvSpPr/>
          <p:nvPr/>
        </p:nvSpPr>
        <p:spPr>
          <a:xfrm>
            <a:off x="4788024" y="1196752"/>
            <a:ext cx="3888432" cy="2616101"/>
          </a:xfrm>
          <a:prstGeom prst="rect">
            <a:avLst/>
          </a:prstGeom>
        </p:spPr>
        <p:txBody>
          <a:bodyPr wrap="square">
            <a:spAutoFit/>
          </a:bodyPr>
          <a:lstStyle/>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int main()</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double </a:t>
            </a:r>
            <a:r>
              <a:rPr lang="en-US" altLang="zh-CN" sz="2000" kern="100" dirty="0" err="1">
                <a:solidFill>
                  <a:srgbClr val="000000"/>
                </a:solidFill>
                <a:latin typeface="Times New Roman" panose="02020603050405020304" pitchFamily="18" charset="0"/>
                <a:ea typeface="宋体" panose="02010600030101010101" pitchFamily="2" charset="-122"/>
              </a:rPr>
              <a:t>math,english</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input(&amp;math,&amp;</a:t>
            </a:r>
            <a:r>
              <a:rPr lang="en-US" altLang="zh-CN" sz="2000" kern="100" dirty="0" err="1">
                <a:solidFill>
                  <a:srgbClr val="000000"/>
                </a:solidFill>
                <a:latin typeface="Times New Roman" panose="02020603050405020304" pitchFamily="18" charset="0"/>
                <a:ea typeface="宋体" panose="02010600030101010101" pitchFamily="2" charset="-122"/>
              </a:rPr>
              <a:t>english</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en-US"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output(</a:t>
            </a:r>
            <a:r>
              <a:rPr lang="en-US" altLang="zh-CN" sz="2000" kern="100" dirty="0" err="1">
                <a:solidFill>
                  <a:srgbClr val="000000"/>
                </a:solidFill>
                <a:latin typeface="Times New Roman" panose="02020603050405020304" pitchFamily="18" charset="0"/>
                <a:ea typeface="宋体" panose="02010600030101010101" pitchFamily="2" charset="-122"/>
              </a:rPr>
              <a:t>math,english</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pic>
        <p:nvPicPr>
          <p:cNvPr id="7" name="图片 6"/>
          <p:cNvPicPr>
            <a:picLocks noChangeAspect="1"/>
          </p:cNvPicPr>
          <p:nvPr/>
        </p:nvPicPr>
        <p:blipFill>
          <a:blip r:embed="rId3"/>
          <a:stretch>
            <a:fillRect/>
          </a:stretch>
        </p:blipFill>
        <p:spPr>
          <a:xfrm>
            <a:off x="4869517" y="3975972"/>
            <a:ext cx="3941471" cy="1721843"/>
          </a:xfrm>
          <a:prstGeom prst="rect">
            <a:avLst/>
          </a:prstGeom>
        </p:spPr>
      </p:pic>
    </p:spTree>
    <p:extLst>
      <p:ext uri="{BB962C8B-B14F-4D97-AF65-F5344CB8AC3E}">
        <p14:creationId xmlns:p14="http://schemas.microsoft.com/office/powerpoint/2010/main" val="841883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0525"/>
            <a:ext cx="7010400" cy="685800"/>
          </a:xfrm>
        </p:spPr>
        <p:txBody>
          <a:bodyPr/>
          <a:lstStyle/>
          <a:p>
            <a:r>
              <a:rPr lang="zh-CN" altLang="en-US" dirty="0"/>
              <a:t>引用参数</a:t>
            </a:r>
          </a:p>
        </p:txBody>
      </p:sp>
      <p:sp>
        <p:nvSpPr>
          <p:cNvPr id="3" name="内容占位符 2"/>
          <p:cNvSpPr>
            <a:spLocks noGrp="1"/>
          </p:cNvSpPr>
          <p:nvPr>
            <p:ph idx="1"/>
          </p:nvPr>
        </p:nvSpPr>
        <p:spPr>
          <a:xfrm>
            <a:off x="467544" y="1340768"/>
            <a:ext cx="8229600" cy="4602163"/>
          </a:xfrm>
        </p:spPr>
        <p:txBody>
          <a:bodyPr/>
          <a:lstStyle/>
          <a:p>
            <a:r>
              <a:rPr lang="zh-CN" altLang="en-US" dirty="0"/>
              <a:t>特点</a:t>
            </a:r>
            <a:r>
              <a:rPr lang="zh-CN" altLang="en-US" dirty="0" smtClean="0"/>
              <a:t>：地址</a:t>
            </a:r>
            <a:r>
              <a:rPr lang="zh-CN" altLang="en-US" dirty="0"/>
              <a:t>传递，引用变量可以看成是另一个变量的别名，因此被调函数对形参做的任何操作都影响了主调函数中的实参变量。</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30306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7010400" cy="685800"/>
          </a:xfrm>
        </p:spPr>
        <p:txBody>
          <a:bodyPr/>
          <a:lstStyle/>
          <a:p>
            <a:r>
              <a:rPr lang="zh-CN" altLang="en-US" dirty="0"/>
              <a:t>学  习  目  标</a:t>
            </a:r>
            <a:br>
              <a:rPr lang="zh-CN" altLang="en-US" dirty="0"/>
            </a:br>
            <a:endParaRPr lang="zh-CN" altLang="en-US" dirty="0"/>
          </a:p>
        </p:txBody>
      </p:sp>
      <p:sp>
        <p:nvSpPr>
          <p:cNvPr id="3" name="内容占位符 2"/>
          <p:cNvSpPr>
            <a:spLocks noGrp="1"/>
          </p:cNvSpPr>
          <p:nvPr>
            <p:ph idx="1"/>
          </p:nvPr>
        </p:nvSpPr>
        <p:spPr>
          <a:xfrm>
            <a:off x="457200" y="1524001"/>
            <a:ext cx="8229600" cy="3633192"/>
          </a:xfrm>
        </p:spPr>
        <p:txBody>
          <a:bodyPr/>
          <a:lstStyle/>
          <a:p>
            <a:r>
              <a:rPr lang="zh-CN" altLang="en-US" dirty="0" smtClean="0"/>
              <a:t>函数概念</a:t>
            </a:r>
            <a:endParaRPr lang="zh-CN" altLang="en-US" dirty="0"/>
          </a:p>
          <a:p>
            <a:r>
              <a:rPr lang="zh-CN" altLang="en-US" dirty="0" smtClean="0"/>
              <a:t>函数声明、定义和调用（重点）</a:t>
            </a:r>
            <a:endParaRPr lang="zh-CN" altLang="en-US" dirty="0"/>
          </a:p>
          <a:p>
            <a:r>
              <a:rPr lang="zh-CN" altLang="en-US" dirty="0"/>
              <a:t>函数</a:t>
            </a:r>
            <a:r>
              <a:rPr lang="zh-CN" altLang="en-US" dirty="0" smtClean="0"/>
              <a:t>参数</a:t>
            </a:r>
            <a:r>
              <a:rPr lang="zh-CN" altLang="en-US" dirty="0"/>
              <a:t>传递</a:t>
            </a:r>
            <a:r>
              <a:rPr lang="zh-CN" altLang="en-US" dirty="0" smtClean="0"/>
              <a:t> </a:t>
            </a:r>
            <a:endParaRPr lang="zh-CN" altLang="en-US" dirty="0"/>
          </a:p>
          <a:p>
            <a:r>
              <a:rPr lang="zh-CN" altLang="en-US" dirty="0"/>
              <a:t>函数</a:t>
            </a:r>
            <a:r>
              <a:rPr lang="zh-CN" altLang="en-US" dirty="0" smtClean="0"/>
              <a:t>递归与嵌套调用 </a:t>
            </a:r>
            <a:endParaRPr lang="zh-CN" altLang="en-US" dirty="0"/>
          </a:p>
          <a:p>
            <a:r>
              <a:rPr lang="zh-CN" altLang="en-US" dirty="0"/>
              <a:t>变量作用域与生存期 </a:t>
            </a:r>
          </a:p>
          <a:p>
            <a:r>
              <a:rPr lang="zh-CN" altLang="en-US" dirty="0"/>
              <a:t>内部函数和外部函数 </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52928" cy="5112568"/>
          </a:xfrm>
        </p:spPr>
        <p:txBody>
          <a:bodyPr/>
          <a:lstStyle/>
          <a:p>
            <a:pPr marL="0" indent="0">
              <a:buNone/>
            </a:pPr>
            <a:r>
              <a:rPr lang="en-US" altLang="zh-CN" dirty="0"/>
              <a:t>【</a:t>
            </a:r>
            <a:r>
              <a:rPr lang="zh-CN" altLang="en-US" dirty="0"/>
              <a:t>例</a:t>
            </a:r>
            <a:r>
              <a:rPr lang="en-US" altLang="zh-CN" dirty="0"/>
              <a:t>6.11】 </a:t>
            </a:r>
            <a:r>
              <a:rPr lang="zh-CN" altLang="en-US" dirty="0"/>
              <a:t>修改例</a:t>
            </a:r>
            <a:r>
              <a:rPr lang="en-US" altLang="zh-CN" dirty="0"/>
              <a:t>6.8</a:t>
            </a:r>
            <a:r>
              <a:rPr lang="zh-CN" altLang="en-US" dirty="0"/>
              <a:t>程序，使用引用作参数实现两个数据的交换</a:t>
            </a:r>
            <a:r>
              <a:rPr lang="zh-CN" altLang="en-US" dirty="0" smtClean="0"/>
              <a:t>。</a:t>
            </a:r>
            <a:endParaRPr lang="en-US" altLang="zh-CN" dirty="0" smtClean="0"/>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swapData3(int &amp;,int &amp;);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int</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x,y</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请输入要交换的两个数据</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&gt;&gt;x&gt;&gt;y;</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swapData3(</a:t>
            </a:r>
            <a:r>
              <a:rPr lang="en-US" altLang="zh-CN" sz="2000" kern="100" dirty="0" err="1">
                <a:solidFill>
                  <a:srgbClr val="000000"/>
                </a:solidFill>
                <a:latin typeface="Times New Roman" panose="02020603050405020304" pitchFamily="18" charset="0"/>
                <a:ea typeface="宋体" panose="02010600030101010101" pitchFamily="2" charset="-122"/>
              </a:rPr>
              <a:t>x,y</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&lt;&lt;"main x="&lt;&lt;x&lt;&lt;",y="&lt;&lt;y&lt;&lt;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dirty="0" smtClean="0"/>
              <a:t>网络与计算中心</a:t>
            </a:r>
            <a:endParaRPr lang="en-US" altLang="zh-CN" dirty="0"/>
          </a:p>
        </p:txBody>
      </p:sp>
      <p:sp>
        <p:nvSpPr>
          <p:cNvPr id="6" name="矩形 5"/>
          <p:cNvSpPr/>
          <p:nvPr/>
        </p:nvSpPr>
        <p:spPr>
          <a:xfrm>
            <a:off x="622340" y="476672"/>
            <a:ext cx="2646878" cy="584775"/>
          </a:xfrm>
          <a:prstGeom prst="rect">
            <a:avLst/>
          </a:prstGeom>
        </p:spPr>
        <p:txBody>
          <a:bodyPr wrap="none">
            <a:spAutoFit/>
          </a:bodyPr>
          <a:lstStyle/>
          <a:p>
            <a:r>
              <a:rPr lang="zh-CN" altLang="en-US" sz="3200" i="1" dirty="0" smtClean="0">
                <a:solidFill>
                  <a:schemeClr val="tx2"/>
                </a:solidFill>
                <a:latin typeface="+mj-lt"/>
                <a:ea typeface="+mj-ea"/>
                <a:cs typeface="+mj-cs"/>
              </a:rPr>
              <a:t>引用传递举例</a:t>
            </a:r>
            <a:endParaRPr lang="zh-CN" altLang="en-US" sz="3200" i="1" dirty="0">
              <a:solidFill>
                <a:schemeClr val="tx2"/>
              </a:solidFill>
              <a:latin typeface="+mj-lt"/>
              <a:ea typeface="+mj-ea"/>
              <a:cs typeface="+mj-cs"/>
            </a:endParaRPr>
          </a:p>
        </p:txBody>
      </p:sp>
      <p:sp>
        <p:nvSpPr>
          <p:cNvPr id="7" name="矩形 6"/>
          <p:cNvSpPr/>
          <p:nvPr/>
        </p:nvSpPr>
        <p:spPr>
          <a:xfrm>
            <a:off x="5364088" y="1844824"/>
            <a:ext cx="3672408" cy="2585323"/>
          </a:xfrm>
          <a:prstGeom prst="rect">
            <a:avLst/>
          </a:prstGeom>
        </p:spPr>
        <p:txBody>
          <a:bodyPr wrap="square">
            <a:spAutoFit/>
          </a:bodyPr>
          <a:lstStyle/>
          <a:p>
            <a:r>
              <a:rPr lang="en-US" altLang="zh-CN" dirty="0"/>
              <a:t>void swapData3(int &amp;x, int &amp;y) </a:t>
            </a:r>
            <a:endParaRPr lang="zh-CN" altLang="en-US" dirty="0"/>
          </a:p>
          <a:p>
            <a:r>
              <a:rPr lang="en-US" altLang="zh-CN" dirty="0"/>
              <a:t>{</a:t>
            </a:r>
          </a:p>
          <a:p>
            <a:r>
              <a:rPr lang="en-US" altLang="zh-CN" dirty="0"/>
              <a:t>   int temp; </a:t>
            </a:r>
            <a:endParaRPr lang="zh-CN" altLang="en-US" dirty="0"/>
          </a:p>
          <a:p>
            <a:r>
              <a:rPr lang="zh-CN" altLang="en-US" dirty="0"/>
              <a:t>   </a:t>
            </a:r>
            <a:r>
              <a:rPr lang="en-US" altLang="zh-CN" dirty="0"/>
              <a:t>temp=x;</a:t>
            </a:r>
          </a:p>
          <a:p>
            <a:r>
              <a:rPr lang="en-US" altLang="zh-CN" dirty="0"/>
              <a:t>   x=y;</a:t>
            </a:r>
          </a:p>
          <a:p>
            <a:r>
              <a:rPr lang="en-US" altLang="zh-CN" dirty="0"/>
              <a:t>   y=temp;</a:t>
            </a:r>
          </a:p>
          <a:p>
            <a:r>
              <a:rPr lang="en-US" altLang="zh-CN" dirty="0"/>
              <a:t>   </a:t>
            </a:r>
            <a:r>
              <a:rPr lang="en-US" altLang="zh-CN" dirty="0" err="1"/>
              <a:t>cout</a:t>
            </a:r>
            <a:r>
              <a:rPr lang="en-US" altLang="zh-CN" dirty="0"/>
              <a:t>&lt;&lt;" fun x="&lt;&lt;x&lt;&lt;",y="&lt;&lt;y&lt;&lt;</a:t>
            </a:r>
            <a:r>
              <a:rPr lang="en-US" altLang="zh-CN" dirty="0" err="1"/>
              <a:t>endl</a:t>
            </a:r>
            <a:r>
              <a:rPr lang="en-US" altLang="zh-CN" dirty="0"/>
              <a:t>;</a:t>
            </a:r>
          </a:p>
          <a:p>
            <a:r>
              <a:rPr lang="en-US" altLang="zh-CN" dirty="0"/>
              <a:t>}</a:t>
            </a:r>
          </a:p>
        </p:txBody>
      </p:sp>
      <p:pic>
        <p:nvPicPr>
          <p:cNvPr id="8" name="图片 7"/>
          <p:cNvPicPr>
            <a:picLocks noChangeAspect="1"/>
          </p:cNvPicPr>
          <p:nvPr/>
        </p:nvPicPr>
        <p:blipFill>
          <a:blip r:embed="rId2"/>
          <a:stretch>
            <a:fillRect/>
          </a:stretch>
        </p:blipFill>
        <p:spPr>
          <a:xfrm>
            <a:off x="5364088" y="4725144"/>
            <a:ext cx="2819721" cy="1458237"/>
          </a:xfrm>
          <a:prstGeom prst="rect">
            <a:avLst/>
          </a:prstGeom>
        </p:spPr>
      </p:pic>
    </p:spTree>
    <p:extLst>
      <p:ext uri="{BB962C8B-B14F-4D97-AF65-F5344CB8AC3E}">
        <p14:creationId xmlns:p14="http://schemas.microsoft.com/office/powerpoint/2010/main" val="525768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0257"/>
            <a:ext cx="7010400" cy="685800"/>
          </a:xfrm>
        </p:spPr>
        <p:txBody>
          <a:bodyPr/>
          <a:lstStyle/>
          <a:p>
            <a:r>
              <a:rPr lang="zh-CN" altLang="en-US" dirty="0" smtClean="0"/>
              <a:t>引用与指针作为函数参数的比较</a:t>
            </a:r>
            <a:endParaRPr lang="zh-CN" altLang="en-US" dirty="0"/>
          </a:p>
        </p:txBody>
      </p:sp>
      <p:sp>
        <p:nvSpPr>
          <p:cNvPr id="3" name="内容占位符 2"/>
          <p:cNvSpPr>
            <a:spLocks noGrp="1"/>
          </p:cNvSpPr>
          <p:nvPr>
            <p:ph idx="1"/>
          </p:nvPr>
        </p:nvSpPr>
        <p:spPr>
          <a:xfrm>
            <a:off x="467544" y="1135150"/>
            <a:ext cx="8229600" cy="4602163"/>
          </a:xfrm>
        </p:spPr>
        <p:txBody>
          <a:bodyPr/>
          <a:lstStyle/>
          <a:p>
            <a:r>
              <a:rPr lang="zh-CN" altLang="en-US" dirty="0" smtClean="0"/>
              <a:t>函数</a:t>
            </a:r>
            <a:r>
              <a:rPr lang="zh-CN" altLang="en-US" dirty="0"/>
              <a:t>的</a:t>
            </a:r>
            <a:r>
              <a:rPr lang="zh-CN" altLang="en-US" dirty="0" smtClean="0"/>
              <a:t>形参为引用时，作为实参一</a:t>
            </a:r>
            <a:r>
              <a:rPr lang="zh-CN" altLang="en-US" dirty="0"/>
              <a:t>个别名来使用</a:t>
            </a:r>
            <a:r>
              <a:rPr lang="zh-CN" altLang="en-US" dirty="0" smtClean="0"/>
              <a:t>，对</a:t>
            </a:r>
            <a:r>
              <a:rPr lang="zh-CN" altLang="en-US" dirty="0"/>
              <a:t>形参变量的操作就是直接对其相应的实参变量的操作。</a:t>
            </a:r>
          </a:p>
          <a:p>
            <a:r>
              <a:rPr lang="zh-CN" altLang="en-US" dirty="0" smtClean="0"/>
              <a:t>使用引用作为形参在</a:t>
            </a:r>
            <a:r>
              <a:rPr lang="zh-CN" altLang="en-US" dirty="0"/>
              <a:t>内存中并没有产生实参的副本，它是直接对实参</a:t>
            </a:r>
            <a:r>
              <a:rPr lang="zh-CN" altLang="en-US" dirty="0" smtClean="0"/>
              <a:t>操作</a:t>
            </a:r>
            <a:r>
              <a:rPr lang="zh-CN" altLang="en-US" dirty="0"/>
              <a:t>，</a:t>
            </a:r>
            <a:r>
              <a:rPr lang="zh-CN" altLang="en-US" dirty="0" smtClean="0"/>
              <a:t>当</a:t>
            </a:r>
            <a:r>
              <a:rPr lang="zh-CN" altLang="en-US" dirty="0"/>
              <a:t>参数传递的数据较大时，用引用比用一般变量传递参数的效率和所占空间都好。</a:t>
            </a:r>
          </a:p>
          <a:p>
            <a:r>
              <a:rPr lang="zh-CN" altLang="en-US" dirty="0" smtClean="0"/>
              <a:t>使用</a:t>
            </a:r>
            <a:r>
              <a:rPr lang="zh-CN" altLang="en-US" dirty="0"/>
              <a:t>指针作为函数的</a:t>
            </a:r>
            <a:r>
              <a:rPr lang="zh-CN" altLang="en-US" dirty="0" smtClean="0"/>
              <a:t>参也</a:t>
            </a:r>
            <a:r>
              <a:rPr lang="zh-CN" altLang="en-US" dirty="0"/>
              <a:t>能达到与使用引用的效果，但是在被调函数</a:t>
            </a:r>
            <a:r>
              <a:rPr lang="zh-CN" altLang="en-US" dirty="0" smtClean="0"/>
              <a:t>中要</a:t>
            </a:r>
            <a:r>
              <a:rPr lang="zh-CN" altLang="en-US" dirty="0"/>
              <a:t>给形参分配存储单元，且需要重复</a:t>
            </a:r>
            <a:r>
              <a:rPr lang="zh-CN" altLang="en-US" dirty="0" smtClean="0"/>
              <a:t>使用</a:t>
            </a:r>
            <a:r>
              <a:rPr lang="en-US" altLang="zh-CN" dirty="0" smtClean="0"/>
              <a:t>“*</a:t>
            </a:r>
            <a:r>
              <a:rPr lang="zh-CN" altLang="en-US" dirty="0"/>
              <a:t>指针变量</a:t>
            </a:r>
            <a:r>
              <a:rPr lang="zh-CN" altLang="en-US" dirty="0" smtClean="0"/>
              <a:t>名</a:t>
            </a:r>
            <a:r>
              <a:rPr lang="en-US" altLang="zh-CN" dirty="0" smtClean="0"/>
              <a:t>”</a:t>
            </a:r>
            <a:r>
              <a:rPr lang="zh-CN" altLang="en-US" dirty="0" smtClean="0"/>
              <a:t>的</a:t>
            </a:r>
            <a:r>
              <a:rPr lang="zh-CN" altLang="en-US" dirty="0"/>
              <a:t>形式进行</a:t>
            </a:r>
            <a:r>
              <a:rPr lang="zh-CN" altLang="en-US" dirty="0" smtClean="0"/>
              <a:t>运算</a:t>
            </a:r>
            <a:r>
              <a:rPr lang="zh-CN" altLang="en-US" dirty="0"/>
              <a:t>。</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802450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0525"/>
            <a:ext cx="7010400" cy="685800"/>
          </a:xfrm>
        </p:spPr>
        <p:txBody>
          <a:bodyPr/>
          <a:lstStyle/>
          <a:p>
            <a:r>
              <a:rPr lang="zh-CN" altLang="en-US" dirty="0"/>
              <a:t>数组参数</a:t>
            </a:r>
          </a:p>
        </p:txBody>
      </p:sp>
      <p:sp>
        <p:nvSpPr>
          <p:cNvPr id="3" name="内容占位符 2"/>
          <p:cNvSpPr>
            <a:spLocks noGrp="1"/>
          </p:cNvSpPr>
          <p:nvPr>
            <p:ph idx="1"/>
          </p:nvPr>
        </p:nvSpPr>
        <p:spPr/>
        <p:txBody>
          <a:bodyPr/>
          <a:lstStyle/>
          <a:p>
            <a:r>
              <a:rPr lang="zh-CN" altLang="en-US" dirty="0"/>
              <a:t>数组可以作为函数的参数使用，进行数据传送</a:t>
            </a:r>
            <a:r>
              <a:rPr lang="zh-CN" altLang="en-US" dirty="0" smtClean="0"/>
              <a:t>。</a:t>
            </a:r>
            <a:endParaRPr lang="en-US" altLang="zh-CN" dirty="0" smtClean="0"/>
          </a:p>
          <a:p>
            <a:r>
              <a:rPr lang="zh-CN" altLang="en-US" dirty="0" smtClean="0"/>
              <a:t>数组</a:t>
            </a:r>
            <a:r>
              <a:rPr lang="zh-CN" altLang="en-US" dirty="0"/>
              <a:t>用作函数参数有两种</a:t>
            </a:r>
            <a:r>
              <a:rPr lang="zh-CN" altLang="en-US" dirty="0" smtClean="0"/>
              <a:t>形式：</a:t>
            </a:r>
            <a:endParaRPr lang="en-US" altLang="zh-CN" dirty="0" smtClean="0"/>
          </a:p>
          <a:p>
            <a:pPr lvl="1"/>
            <a:r>
              <a:rPr lang="zh-CN" altLang="en-US" dirty="0" smtClean="0"/>
              <a:t>使用</a:t>
            </a:r>
            <a:r>
              <a:rPr lang="zh-CN" altLang="en-US" dirty="0"/>
              <a:t>数组元素</a:t>
            </a:r>
            <a:r>
              <a:rPr lang="en-US" altLang="zh-CN" dirty="0"/>
              <a:t>(</a:t>
            </a:r>
            <a:r>
              <a:rPr lang="zh-CN" altLang="en-US" dirty="0"/>
              <a:t>下标变量</a:t>
            </a:r>
            <a:r>
              <a:rPr lang="en-US" altLang="zh-CN" dirty="0"/>
              <a:t>)</a:t>
            </a:r>
            <a:r>
              <a:rPr lang="zh-CN" altLang="en-US" dirty="0" smtClean="0"/>
              <a:t>；</a:t>
            </a:r>
            <a:endParaRPr lang="en-US" altLang="zh-CN" dirty="0" smtClean="0"/>
          </a:p>
          <a:p>
            <a:pPr lvl="1"/>
            <a:r>
              <a:rPr lang="zh-CN" altLang="en-US" dirty="0" smtClean="0"/>
              <a:t>使用</a:t>
            </a:r>
            <a:r>
              <a:rPr lang="zh-CN" altLang="en-US" dirty="0"/>
              <a:t>数组名。 </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9691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18767"/>
            <a:ext cx="7010400" cy="685800"/>
          </a:xfrm>
        </p:spPr>
        <p:txBody>
          <a:bodyPr/>
          <a:lstStyle/>
          <a:p>
            <a:r>
              <a:rPr lang="zh-CN" altLang="en-US" dirty="0" smtClean="0"/>
              <a:t>数组</a:t>
            </a:r>
            <a:r>
              <a:rPr lang="zh-CN" altLang="en-US" dirty="0"/>
              <a:t>元素作函数</a:t>
            </a:r>
            <a:r>
              <a:rPr lang="zh-CN" altLang="en-US" dirty="0" smtClean="0"/>
              <a:t>实参（传值）</a:t>
            </a:r>
            <a:endParaRPr lang="zh-CN" altLang="en-US" dirty="0"/>
          </a:p>
        </p:txBody>
      </p:sp>
      <p:sp>
        <p:nvSpPr>
          <p:cNvPr id="3" name="内容占位符 2"/>
          <p:cNvSpPr>
            <a:spLocks noGrp="1"/>
          </p:cNvSpPr>
          <p:nvPr>
            <p:ph idx="1"/>
          </p:nvPr>
        </p:nvSpPr>
        <p:spPr>
          <a:xfrm>
            <a:off x="395536" y="1100770"/>
            <a:ext cx="8229600" cy="4602163"/>
          </a:xfrm>
        </p:spPr>
        <p:txBody>
          <a:bodyPr/>
          <a:lstStyle/>
          <a:p>
            <a:pPr marL="0" indent="0">
              <a:buNone/>
            </a:pPr>
            <a:r>
              <a:rPr lang="zh-CN" altLang="en-US" dirty="0" smtClean="0"/>
              <a:t>数组元素作函数参数和普通变量作函数参数效果和用法一样。</a:t>
            </a:r>
            <a:endParaRPr lang="en-US" altLang="zh-CN" dirty="0" smtClean="0"/>
          </a:p>
          <a:p>
            <a:pPr marL="0" indent="0">
              <a:buNone/>
            </a:pPr>
            <a:r>
              <a:rPr lang="en-US" altLang="zh-CN" dirty="0" smtClean="0"/>
              <a:t>【</a:t>
            </a:r>
            <a:r>
              <a:rPr lang="zh-CN" altLang="en-US" dirty="0"/>
              <a:t>例</a:t>
            </a:r>
            <a:r>
              <a:rPr lang="en-US" altLang="zh-CN" dirty="0"/>
              <a:t>6.12】 </a:t>
            </a:r>
            <a:r>
              <a:rPr lang="zh-CN" altLang="en-US" dirty="0"/>
              <a:t>编写函数对输入的字符进行判断，若为英文字母显示“是字母”，否则显示“是其它字符”。程序代码如下：</a:t>
            </a:r>
          </a:p>
          <a:p>
            <a:pPr indent="0" algn="just">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569426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66961"/>
            <a:ext cx="7010400" cy="685800"/>
          </a:xfrm>
        </p:spPr>
        <p:txBody>
          <a:bodyPr/>
          <a:lstStyle/>
          <a:p>
            <a:r>
              <a:rPr lang="zh-CN" altLang="en-US" dirty="0"/>
              <a:t>数组元素作函数实参（传值）</a:t>
            </a:r>
          </a:p>
        </p:txBody>
      </p:sp>
      <p:sp>
        <p:nvSpPr>
          <p:cNvPr id="3" name="内容占位符 2"/>
          <p:cNvSpPr>
            <a:spLocks noGrp="1"/>
          </p:cNvSpPr>
          <p:nvPr>
            <p:ph idx="1"/>
          </p:nvPr>
        </p:nvSpPr>
        <p:spPr>
          <a:xfrm>
            <a:off x="138113" y="1340768"/>
            <a:ext cx="4577903" cy="4602163"/>
          </a:xfrm>
        </p:spPr>
        <p:txBody>
          <a:bodyPr/>
          <a:lstStyle/>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a:t>
            </a:r>
            <a:r>
              <a:rPr lang="en-US" altLang="zh-CN" sz="2000" kern="100" dirty="0" err="1">
                <a:solidFill>
                  <a:srgbClr val="000000"/>
                </a:solidFill>
                <a:latin typeface="Times New Roman" panose="02020603050405020304" pitchFamily="18" charset="0"/>
                <a:ea typeface="宋体" panose="02010600030101010101" pitchFamily="2" charset="-122"/>
              </a:rPr>
              <a:t>showLetter</a:t>
            </a:r>
            <a:r>
              <a:rPr lang="en-US" altLang="zh-CN" sz="2000" kern="100" dirty="0">
                <a:solidFill>
                  <a:srgbClr val="000000"/>
                </a:solidFill>
                <a:latin typeface="Times New Roman" panose="02020603050405020304" pitchFamily="18" charset="0"/>
                <a:ea typeface="宋体" panose="02010600030101010101" pitchFamily="2" charset="-122"/>
              </a:rPr>
              <a:t> (char); </a:t>
            </a:r>
            <a:endParaRPr lang="zh-CN" altLang="en-US" sz="2000" kern="100" dirty="0">
              <a:solidFill>
                <a:srgbClr val="000000"/>
              </a:solidFill>
              <a:latin typeface="Times New Roman" panose="02020603050405020304" pitchFamily="18" charset="0"/>
              <a:ea typeface="宋体" panose="02010600030101010101" pitchFamily="2" charset="-122"/>
            </a:endParaRP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char ch1[20];</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请输入长度不超过</a:t>
            </a:r>
            <a:r>
              <a:rPr lang="en-US" altLang="zh-CN" sz="2000" kern="100" dirty="0">
                <a:solidFill>
                  <a:srgbClr val="000000"/>
                </a:solidFill>
                <a:latin typeface="Times New Roman" panose="02020603050405020304" pitchFamily="18" charset="0"/>
                <a:ea typeface="宋体" panose="02010600030101010101" pitchFamily="2" charset="-122"/>
              </a:rPr>
              <a:t>20</a:t>
            </a:r>
            <a:r>
              <a:rPr lang="zh-CN" altLang="en-US" sz="2000" kern="100" dirty="0">
                <a:solidFill>
                  <a:srgbClr val="000000"/>
                </a:solidFill>
                <a:latin typeface="Times New Roman" panose="02020603050405020304" pitchFamily="18" charset="0"/>
                <a:ea typeface="宋体" panose="02010600030101010101" pitchFamily="2" charset="-122"/>
              </a:rPr>
              <a:t>的字符串</a:t>
            </a:r>
            <a:r>
              <a:rPr lang="en-US" altLang="zh-CN" sz="2000" kern="100" dirty="0">
                <a:solidFill>
                  <a:srgbClr val="000000"/>
                </a:solidFill>
                <a:latin typeface="Times New Roman" panose="02020603050405020304" pitchFamily="18" charset="0"/>
                <a:ea typeface="宋体" panose="02010600030101010101" pitchFamily="2" charset="-122"/>
              </a:rPr>
              <a:t>";</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cin.getline</a:t>
            </a:r>
            <a:r>
              <a:rPr lang="en-US" altLang="zh-CN" sz="2000" kern="100" dirty="0">
                <a:solidFill>
                  <a:srgbClr val="000000"/>
                </a:solidFill>
                <a:latin typeface="Times New Roman" panose="02020603050405020304" pitchFamily="18" charset="0"/>
                <a:ea typeface="宋体" panose="02010600030101010101" pitchFamily="2" charset="-122"/>
              </a:rPr>
              <a:t>(ch1,19);</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=0;ch1[</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showLetter</a:t>
            </a:r>
            <a:r>
              <a:rPr lang="en-US" altLang="zh-CN" sz="2000" kern="100" dirty="0">
                <a:solidFill>
                  <a:srgbClr val="000000"/>
                </a:solidFill>
                <a:latin typeface="Times New Roman" panose="02020603050405020304" pitchFamily="18" charset="0"/>
                <a:ea typeface="宋体" panose="02010600030101010101" pitchFamily="2" charset="-122"/>
              </a:rPr>
              <a:t>(ch1[</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sz="2000" kern="100" dirty="0">
              <a:solidFill>
                <a:srgbClr val="000000"/>
              </a:solidFill>
              <a:latin typeface="Times New Roman" panose="02020603050405020304" pitchFamily="18" charset="0"/>
              <a:ea typeface="宋体" panose="02010600030101010101" pitchFamily="2" charset="-122"/>
            </a:endParaRPr>
          </a:p>
          <a:p>
            <a:pPr lvl="0"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return 0;</a:t>
            </a:r>
          </a:p>
          <a:p>
            <a:pPr lv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矩形 5"/>
          <p:cNvSpPr/>
          <p:nvPr/>
        </p:nvSpPr>
        <p:spPr>
          <a:xfrm>
            <a:off x="4860032" y="1196752"/>
            <a:ext cx="4572000" cy="2031325"/>
          </a:xfrm>
          <a:prstGeom prst="rect">
            <a:avLst/>
          </a:prstGeom>
        </p:spPr>
        <p:txBody>
          <a:bodyPr>
            <a:spAutoFit/>
          </a:bodyPr>
          <a:lstStyle/>
          <a:p>
            <a:pPr lvl="0"/>
            <a:r>
              <a:rPr lang="en-US" altLang="zh-CN" dirty="0">
                <a:solidFill>
                  <a:srgbClr val="000000"/>
                </a:solidFill>
              </a:rPr>
              <a:t>void </a:t>
            </a:r>
            <a:r>
              <a:rPr lang="en-US" altLang="zh-CN" dirty="0" err="1">
                <a:solidFill>
                  <a:srgbClr val="000000"/>
                </a:solidFill>
              </a:rPr>
              <a:t>showLetter</a:t>
            </a:r>
            <a:r>
              <a:rPr lang="en-US" altLang="zh-CN" dirty="0">
                <a:solidFill>
                  <a:srgbClr val="000000"/>
                </a:solidFill>
              </a:rPr>
              <a:t> (char c) </a:t>
            </a:r>
            <a:endParaRPr lang="zh-CN" altLang="en-US" dirty="0">
              <a:solidFill>
                <a:srgbClr val="000000"/>
              </a:solidFill>
            </a:endParaRPr>
          </a:p>
          <a:p>
            <a:pPr lvl="0"/>
            <a:r>
              <a:rPr lang="en-US" altLang="zh-CN" dirty="0">
                <a:solidFill>
                  <a:srgbClr val="000000"/>
                </a:solidFill>
              </a:rPr>
              <a:t>{</a:t>
            </a:r>
          </a:p>
          <a:p>
            <a:pPr lvl="0"/>
            <a:r>
              <a:rPr lang="en-US" altLang="zh-CN" dirty="0">
                <a:solidFill>
                  <a:srgbClr val="000000"/>
                </a:solidFill>
              </a:rPr>
              <a:t>    if(c&gt;='a' &amp;&amp; c&lt;='z' || c&gt;='A' &amp;&amp; c&lt;='Z')</a:t>
            </a:r>
          </a:p>
          <a:p>
            <a:pPr lvl="0"/>
            <a:r>
              <a:rPr lang="en-US" altLang="zh-CN" dirty="0">
                <a:solidFill>
                  <a:srgbClr val="000000"/>
                </a:solidFill>
              </a:rPr>
              <a:t>       </a:t>
            </a:r>
            <a:r>
              <a:rPr lang="en-US" altLang="zh-CN" dirty="0" err="1">
                <a:solidFill>
                  <a:srgbClr val="000000"/>
                </a:solidFill>
              </a:rPr>
              <a:t>cout</a:t>
            </a:r>
            <a:r>
              <a:rPr lang="en-US" altLang="zh-CN" dirty="0">
                <a:solidFill>
                  <a:srgbClr val="000000"/>
                </a:solidFill>
              </a:rPr>
              <a:t>&lt;&lt;c&lt;&lt;"</a:t>
            </a:r>
            <a:r>
              <a:rPr lang="zh-CN" altLang="en-US" dirty="0">
                <a:solidFill>
                  <a:srgbClr val="000000"/>
                </a:solidFill>
              </a:rPr>
              <a:t>是字母</a:t>
            </a:r>
            <a:r>
              <a:rPr lang="en-US" altLang="zh-CN" dirty="0">
                <a:solidFill>
                  <a:srgbClr val="000000"/>
                </a:solidFill>
              </a:rPr>
              <a:t>"&lt;&lt;</a:t>
            </a:r>
            <a:r>
              <a:rPr lang="en-US" altLang="zh-CN" dirty="0" err="1">
                <a:solidFill>
                  <a:srgbClr val="000000"/>
                </a:solidFill>
              </a:rPr>
              <a:t>endl</a:t>
            </a:r>
            <a:r>
              <a:rPr lang="en-US" altLang="zh-CN" dirty="0">
                <a:solidFill>
                  <a:srgbClr val="000000"/>
                </a:solidFill>
              </a:rPr>
              <a:t>;</a:t>
            </a:r>
          </a:p>
          <a:p>
            <a:pPr lvl="0"/>
            <a:r>
              <a:rPr lang="en-US" altLang="zh-CN" dirty="0">
                <a:solidFill>
                  <a:srgbClr val="000000"/>
                </a:solidFill>
              </a:rPr>
              <a:t>    else</a:t>
            </a:r>
          </a:p>
          <a:p>
            <a:pPr lvl="0"/>
            <a:r>
              <a:rPr lang="en-US" altLang="zh-CN" dirty="0">
                <a:solidFill>
                  <a:srgbClr val="000000"/>
                </a:solidFill>
              </a:rPr>
              <a:t>       </a:t>
            </a:r>
            <a:r>
              <a:rPr lang="en-US" altLang="zh-CN" dirty="0" err="1">
                <a:solidFill>
                  <a:srgbClr val="000000"/>
                </a:solidFill>
              </a:rPr>
              <a:t>cout</a:t>
            </a:r>
            <a:r>
              <a:rPr lang="en-US" altLang="zh-CN" dirty="0">
                <a:solidFill>
                  <a:srgbClr val="000000"/>
                </a:solidFill>
              </a:rPr>
              <a:t>&lt;&lt;c&lt;&lt;"</a:t>
            </a:r>
            <a:r>
              <a:rPr lang="zh-CN" altLang="en-US" dirty="0">
                <a:solidFill>
                  <a:srgbClr val="000000"/>
                </a:solidFill>
              </a:rPr>
              <a:t>是其它字符</a:t>
            </a:r>
            <a:r>
              <a:rPr lang="en-US" altLang="zh-CN" dirty="0">
                <a:solidFill>
                  <a:srgbClr val="000000"/>
                </a:solidFill>
              </a:rPr>
              <a:t>"&lt;&lt;</a:t>
            </a:r>
            <a:r>
              <a:rPr lang="en-US" altLang="zh-CN" dirty="0" err="1">
                <a:solidFill>
                  <a:srgbClr val="000000"/>
                </a:solidFill>
              </a:rPr>
              <a:t>endl</a:t>
            </a:r>
            <a:r>
              <a:rPr lang="en-US" altLang="zh-CN" dirty="0">
                <a:solidFill>
                  <a:srgbClr val="000000"/>
                </a:solidFill>
              </a:rPr>
              <a:t>;</a:t>
            </a:r>
          </a:p>
          <a:p>
            <a:pPr lvl="0"/>
            <a:r>
              <a:rPr lang="en-US" altLang="zh-CN" dirty="0">
                <a:solidFill>
                  <a:srgbClr val="000000"/>
                </a:solidFill>
              </a:rPr>
              <a:t>}</a:t>
            </a:r>
          </a:p>
        </p:txBody>
      </p:sp>
      <p:pic>
        <p:nvPicPr>
          <p:cNvPr id="7" name="图片 6"/>
          <p:cNvPicPr>
            <a:picLocks noChangeAspect="1"/>
          </p:cNvPicPr>
          <p:nvPr/>
        </p:nvPicPr>
        <p:blipFill>
          <a:blip r:embed="rId2"/>
          <a:stretch>
            <a:fillRect/>
          </a:stretch>
        </p:blipFill>
        <p:spPr>
          <a:xfrm>
            <a:off x="4427984" y="3641849"/>
            <a:ext cx="4608512" cy="2451447"/>
          </a:xfrm>
          <a:prstGeom prst="rect">
            <a:avLst/>
          </a:prstGeom>
        </p:spPr>
      </p:pic>
    </p:spTree>
    <p:extLst>
      <p:ext uri="{BB962C8B-B14F-4D97-AF65-F5344CB8AC3E}">
        <p14:creationId xmlns:p14="http://schemas.microsoft.com/office/powerpoint/2010/main" val="2592345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r>
              <a:rPr lang="zh-CN" altLang="en-US" dirty="0"/>
              <a:t>名作为函数</a:t>
            </a:r>
            <a:r>
              <a:rPr lang="zh-CN" altLang="en-US" dirty="0" smtClean="0"/>
              <a:t>参数（传地址）</a:t>
            </a:r>
            <a:endParaRPr lang="zh-CN" altLang="en-US" dirty="0"/>
          </a:p>
        </p:txBody>
      </p:sp>
      <p:sp>
        <p:nvSpPr>
          <p:cNvPr id="3" name="内容占位符 2"/>
          <p:cNvSpPr>
            <a:spLocks noGrp="1"/>
          </p:cNvSpPr>
          <p:nvPr>
            <p:ph idx="1"/>
          </p:nvPr>
        </p:nvSpPr>
        <p:spPr/>
        <p:txBody>
          <a:bodyPr/>
          <a:lstStyle/>
          <a:p>
            <a:r>
              <a:rPr lang="zh-CN" altLang="en-US" dirty="0" smtClean="0"/>
              <a:t>数组名作函数参数</a:t>
            </a:r>
            <a:r>
              <a:rPr lang="en-US" altLang="zh-CN" dirty="0" smtClean="0"/>
              <a:t>——</a:t>
            </a:r>
            <a:r>
              <a:rPr lang="zh-CN" altLang="en-US" dirty="0" smtClean="0"/>
              <a:t>地址传递</a:t>
            </a:r>
            <a:endParaRPr lang="en-US" altLang="zh-CN" dirty="0" smtClean="0"/>
          </a:p>
          <a:p>
            <a:pPr lvl="1"/>
            <a:r>
              <a:rPr lang="zh-CN" altLang="en-US" dirty="0" smtClean="0"/>
              <a:t>不带任何下标的数组名代表数组的首地址，即第一个元素的地址；</a:t>
            </a:r>
            <a:endParaRPr lang="en-US" altLang="zh-CN" dirty="0" smtClean="0"/>
          </a:p>
          <a:p>
            <a:pPr marL="457200" lvl="1" indent="0">
              <a:buNone/>
            </a:pPr>
            <a:r>
              <a:rPr lang="en-US" altLang="zh-CN" dirty="0"/>
              <a:t> </a:t>
            </a:r>
            <a:r>
              <a:rPr lang="en-US" altLang="zh-CN" dirty="0" smtClean="0"/>
              <a:t>  </a:t>
            </a:r>
            <a:r>
              <a:rPr lang="zh-CN" altLang="en-US" dirty="0" smtClean="0"/>
              <a:t>例如</a:t>
            </a:r>
            <a:r>
              <a:rPr lang="en-US" altLang="zh-CN" dirty="0" smtClean="0"/>
              <a:t>: </a:t>
            </a:r>
            <a:r>
              <a:rPr lang="zh-CN" altLang="en-US" dirty="0" smtClean="0"/>
              <a:t>有定义语句</a:t>
            </a:r>
            <a:endParaRPr lang="en-US" altLang="zh-CN" dirty="0" smtClean="0"/>
          </a:p>
          <a:p>
            <a:pPr marL="457200" lvl="1" indent="0">
              <a:buNone/>
            </a:pPr>
            <a:r>
              <a:rPr lang="en-US" altLang="zh-CN" dirty="0"/>
              <a:t> </a:t>
            </a:r>
            <a:r>
              <a:rPr lang="en-US" altLang="zh-CN" dirty="0" smtClean="0"/>
              <a:t>    int data[10];</a:t>
            </a:r>
          </a:p>
          <a:p>
            <a:pPr marL="457200" lvl="1" indent="0">
              <a:buNone/>
            </a:pPr>
            <a:r>
              <a:rPr lang="en-US" altLang="zh-CN" dirty="0"/>
              <a:t> </a:t>
            </a:r>
            <a:r>
              <a:rPr lang="en-US" altLang="zh-CN" dirty="0" smtClean="0"/>
              <a:t>    date</a:t>
            </a:r>
            <a:r>
              <a:rPr lang="zh-CN" altLang="en-US" dirty="0" smtClean="0"/>
              <a:t>与</a:t>
            </a:r>
            <a:r>
              <a:rPr lang="en-US" altLang="zh-CN" dirty="0" smtClean="0"/>
              <a:t>&amp;data[0]</a:t>
            </a:r>
            <a:r>
              <a:rPr lang="zh-CN" altLang="en-US" dirty="0" smtClean="0"/>
              <a:t>意义相同</a:t>
            </a:r>
            <a:endParaRPr lang="en-US" altLang="zh-CN" dirty="0" smtClean="0"/>
          </a:p>
          <a:p>
            <a:pPr lvl="1"/>
            <a:r>
              <a:rPr lang="zh-CN" altLang="en-US" dirty="0" smtClean="0"/>
              <a:t>采用数组名作为函数参数是将数组的首地址作为函数参数传递给被调用的函数。</a:t>
            </a:r>
            <a:endParaRPr lang="en-US" altLang="zh-CN" dirty="0" smtClean="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28822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0364"/>
            <a:ext cx="7010400" cy="685800"/>
          </a:xfrm>
        </p:spPr>
        <p:txBody>
          <a:bodyPr/>
          <a:lstStyle/>
          <a:p>
            <a:r>
              <a:rPr lang="zh-CN" altLang="en-US" dirty="0" smtClean="0"/>
              <a:t>数组名作为函数参数举例</a:t>
            </a:r>
            <a:endParaRPr lang="zh-CN" altLang="en-US" dirty="0"/>
          </a:p>
        </p:txBody>
      </p:sp>
      <p:sp>
        <p:nvSpPr>
          <p:cNvPr id="3" name="内容占位符 2"/>
          <p:cNvSpPr>
            <a:spLocks noGrp="1"/>
          </p:cNvSpPr>
          <p:nvPr>
            <p:ph idx="1"/>
          </p:nvPr>
        </p:nvSpPr>
        <p:spPr>
          <a:xfrm>
            <a:off x="395536" y="1268760"/>
            <a:ext cx="4752528" cy="4602163"/>
          </a:xfrm>
        </p:spPr>
        <p:txBody>
          <a:bodyPr/>
          <a:lstStyle/>
          <a:p>
            <a:pPr marL="0" indent="0">
              <a:buNone/>
            </a:pPr>
            <a:r>
              <a:rPr lang="zh-CN" altLang="en-US" dirty="0" smtClean="0"/>
              <a:t>例：实现两个整数的值互换。</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191927" y="1832635"/>
            <a:ext cx="4102422" cy="2616101"/>
          </a:xfrm>
          <a:prstGeom prst="rect">
            <a:avLst/>
          </a:prstGeom>
        </p:spPr>
        <p:txBody>
          <a:bodyPr wrap="square">
            <a:spAutoFit/>
          </a:bodyPr>
          <a:lstStyle/>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v</a:t>
            </a:r>
            <a:r>
              <a:rPr lang="en-US" altLang="zh-CN" sz="2000" kern="100" dirty="0" smtClean="0">
                <a:solidFill>
                  <a:srgbClr val="000000"/>
                </a:solidFill>
                <a:latin typeface="Times New Roman" panose="02020603050405020304" pitchFamily="18" charset="0"/>
                <a:ea typeface="宋体" panose="02010600030101010101" pitchFamily="2" charset="-122"/>
              </a:rPr>
              <a:t>oid swap(int x[])</a:t>
            </a:r>
          </a:p>
          <a:p>
            <a:pPr marL="342900" lvl="0" algn="just">
              <a:spcBef>
                <a:spcPct val="20000"/>
              </a:spcBef>
              <a:spcAft>
                <a:spcPts val="0"/>
              </a:spcAft>
              <a:buClr>
                <a:srgbClr val="194293"/>
              </a:buClr>
              <a:buSzPct val="80000"/>
            </a:pPr>
            <a:r>
              <a:rPr lang="en-US" altLang="zh-CN" sz="2000" kern="100" dirty="0" smtClean="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int z;</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z=x[0]; x[0]=x[1];x[1]=z;</a:t>
            </a:r>
          </a:p>
          <a:p>
            <a:pPr marL="342900" lvl="0" algn="just">
              <a:spcBef>
                <a:spcPct val="20000"/>
              </a:spcBef>
              <a:spcAft>
                <a:spcPts val="0"/>
              </a:spcAft>
              <a:buClr>
                <a:srgbClr val="194293"/>
              </a:buClr>
              <a:buSzPct val="80000"/>
            </a:pPr>
            <a:r>
              <a:rPr lang="en-US" altLang="zh-CN" sz="2000" kern="100" dirty="0" smtClean="0">
                <a:solidFill>
                  <a:srgbClr val="000000"/>
                </a:solidFill>
                <a:latin typeface="Times New Roman" panose="02020603050405020304" pitchFamily="18" charset="0"/>
                <a:ea typeface="宋体" panose="02010600030101010101" pitchFamily="2" charset="-122"/>
              </a:rPr>
              <a:t>}</a:t>
            </a:r>
            <a:endParaRPr lang="en-US" altLang="zh-CN" sz="2000" kern="100" dirty="0">
              <a:solidFill>
                <a:srgbClr val="000000"/>
              </a:solidFill>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611560" y="4580321"/>
            <a:ext cx="7977448" cy="1717941"/>
          </a:xfrm>
          <a:prstGeom prst="rect">
            <a:avLst/>
          </a:prstGeom>
        </p:spPr>
      </p:pic>
      <p:sp>
        <p:nvSpPr>
          <p:cNvPr id="7" name="矩形 6"/>
          <p:cNvSpPr/>
          <p:nvPr/>
        </p:nvSpPr>
        <p:spPr>
          <a:xfrm>
            <a:off x="4175769" y="1760640"/>
            <a:ext cx="4572000" cy="2616101"/>
          </a:xfrm>
          <a:prstGeom prst="rect">
            <a:avLst/>
          </a:prstGeom>
        </p:spPr>
        <p:txBody>
          <a:bodyPr>
            <a:spAutoFit/>
          </a:bodyPr>
          <a:lstStyle/>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int main()</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int a[2]={1,2};</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swap(a);</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&lt;&lt;a[0]&lt;&lt;a[1]&lt;&lt;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en-US" sz="2000" kern="100" dirty="0">
              <a:solidFill>
                <a:srgbClr val="000000"/>
              </a:solidFill>
              <a:latin typeface="Times New Roman" panose="02020603050405020304" pitchFamily="18" charset="0"/>
              <a:ea typeface="宋体" panose="02010600030101010101" pitchFamily="2" charset="-122"/>
            </a:endParaRPr>
          </a:p>
          <a:p>
            <a:pPr marL="342900" lvl="0" algn="just">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return 0;</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433765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数组名作为参数传递的效果</a:t>
            </a:r>
            <a:endParaRPr lang="zh-CN" altLang="en-US" dirty="0"/>
          </a:p>
        </p:txBody>
      </p:sp>
      <p:sp>
        <p:nvSpPr>
          <p:cNvPr id="3" name="内容占位符 2"/>
          <p:cNvSpPr>
            <a:spLocks noGrp="1"/>
          </p:cNvSpPr>
          <p:nvPr>
            <p:ph idx="1"/>
          </p:nvPr>
        </p:nvSpPr>
        <p:spPr>
          <a:xfrm>
            <a:off x="395536" y="1268760"/>
            <a:ext cx="8229600" cy="4602163"/>
          </a:xfrm>
        </p:spPr>
        <p:txBody>
          <a:bodyPr/>
          <a:lstStyle/>
          <a:p>
            <a:r>
              <a:rPr lang="zh-CN" altLang="en-US" dirty="0"/>
              <a:t>数组名作函数参数时所进行的传送是地址的传送，也就是把实参数组的首地址赋予形参数组名。形参数组名取得该首地址之后与实参数组为同一数组，共同拥有一段内存</a:t>
            </a:r>
            <a:r>
              <a:rPr lang="zh-CN" altLang="en-US" dirty="0" smtClean="0"/>
              <a:t>空间。</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7" name="图片 6"/>
          <p:cNvPicPr>
            <a:picLocks noChangeAspect="1"/>
          </p:cNvPicPr>
          <p:nvPr/>
        </p:nvPicPr>
        <p:blipFill>
          <a:blip r:embed="rId2"/>
          <a:stretch>
            <a:fillRect/>
          </a:stretch>
        </p:blipFill>
        <p:spPr>
          <a:xfrm>
            <a:off x="531429" y="3569841"/>
            <a:ext cx="8289044" cy="1587351"/>
          </a:xfrm>
          <a:prstGeom prst="rect">
            <a:avLst/>
          </a:prstGeom>
        </p:spPr>
      </p:pic>
    </p:spTree>
    <p:extLst>
      <p:ext uri="{BB962C8B-B14F-4D97-AF65-F5344CB8AC3E}">
        <p14:creationId xmlns:p14="http://schemas.microsoft.com/office/powerpoint/2010/main" val="3078341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数组名传递举例</a:t>
            </a:r>
            <a:endParaRPr lang="zh-CN" altLang="en-US" dirty="0"/>
          </a:p>
        </p:txBody>
      </p:sp>
      <p:sp>
        <p:nvSpPr>
          <p:cNvPr id="3" name="内容占位符 2"/>
          <p:cNvSpPr>
            <a:spLocks noGrp="1"/>
          </p:cNvSpPr>
          <p:nvPr>
            <p:ph idx="1"/>
          </p:nvPr>
        </p:nvSpPr>
        <p:spPr/>
        <p:txBody>
          <a:bodyPr/>
          <a:lstStyle/>
          <a:p>
            <a:pPr marL="0" indent="0">
              <a:buNone/>
            </a:pPr>
            <a:r>
              <a:rPr lang="en-US" altLang="zh-CN" dirty="0"/>
              <a:t>【</a:t>
            </a:r>
            <a:r>
              <a:rPr lang="zh-CN" altLang="en-US" dirty="0"/>
              <a:t>例</a:t>
            </a:r>
            <a:r>
              <a:rPr lang="en-US" altLang="zh-CN" dirty="0"/>
              <a:t>6.13】 </a:t>
            </a:r>
            <a:r>
              <a:rPr lang="zh-CN" altLang="en-US" dirty="0"/>
              <a:t>假设</a:t>
            </a:r>
            <a:r>
              <a:rPr lang="en-US" altLang="zh-CN" dirty="0"/>
              <a:t>10</a:t>
            </a:r>
            <a:r>
              <a:rPr lang="zh-CN" altLang="en-US" dirty="0"/>
              <a:t>个评委为一名选手打分，编写函数求该选手的平均分，其平均分用</a:t>
            </a:r>
            <a:r>
              <a:rPr lang="en-US" altLang="zh-CN" dirty="0"/>
              <a:t>return</a:t>
            </a:r>
            <a:r>
              <a:rPr lang="zh-CN" altLang="en-US" dirty="0"/>
              <a:t>语句返回。在</a:t>
            </a:r>
            <a:r>
              <a:rPr lang="en-US" altLang="zh-CN" dirty="0"/>
              <a:t>main</a:t>
            </a:r>
            <a:r>
              <a:rPr lang="zh-CN" altLang="en-US" dirty="0"/>
              <a:t>函数中定义一个长度为</a:t>
            </a:r>
            <a:r>
              <a:rPr lang="en-US" altLang="zh-CN" dirty="0"/>
              <a:t>10</a:t>
            </a:r>
            <a:r>
              <a:rPr lang="zh-CN" altLang="en-US" dirty="0"/>
              <a:t>的一维数组，输入</a:t>
            </a:r>
            <a:r>
              <a:rPr lang="en-US" altLang="zh-CN" dirty="0"/>
              <a:t>10</a:t>
            </a:r>
            <a:r>
              <a:rPr lang="zh-CN" altLang="en-US" dirty="0"/>
              <a:t>个数据，调用函数得到其选手的平均分</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233286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934" y="375464"/>
            <a:ext cx="7010400" cy="685800"/>
          </a:xfrm>
        </p:spPr>
        <p:txBody>
          <a:bodyPr/>
          <a:lstStyle/>
          <a:p>
            <a:r>
              <a:rPr lang="zh-CN" altLang="en-US" dirty="0"/>
              <a:t>数组名传递举例</a:t>
            </a:r>
          </a:p>
        </p:txBody>
      </p:sp>
      <p:sp>
        <p:nvSpPr>
          <p:cNvPr id="3" name="内容占位符 2"/>
          <p:cNvSpPr>
            <a:spLocks noGrp="1"/>
          </p:cNvSpPr>
          <p:nvPr>
            <p:ph idx="1"/>
          </p:nvPr>
        </p:nvSpPr>
        <p:spPr>
          <a:xfrm>
            <a:off x="109538" y="1214205"/>
            <a:ext cx="4896544" cy="4602163"/>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double average(double [],int ); </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double date[10],</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zh-CN" sz="2000" kern="100" dirty="0">
                <a:solidFill>
                  <a:srgbClr val="000000"/>
                </a:solidFill>
                <a:latin typeface="Times New Roman" panose="02020603050405020304" pitchFamily="18" charset="0"/>
                <a:ea typeface="宋体" panose="02010600030101010101" pitchFamily="2" charset="-122"/>
              </a:rPr>
              <a:t>请输入</a:t>
            </a:r>
            <a:r>
              <a:rPr lang="en-US" altLang="zh-CN" sz="2000" kern="100" dirty="0">
                <a:solidFill>
                  <a:srgbClr val="000000"/>
                </a:solidFill>
                <a:latin typeface="Times New Roman" panose="02020603050405020304" pitchFamily="18" charset="0"/>
                <a:ea typeface="宋体" panose="02010600030101010101" pitchFamily="2" charset="-122"/>
              </a:rPr>
              <a:t>10</a:t>
            </a:r>
            <a:r>
              <a:rPr lang="zh-CN" altLang="zh-CN" sz="2000" kern="100" dirty="0">
                <a:solidFill>
                  <a:srgbClr val="000000"/>
                </a:solidFill>
                <a:latin typeface="Times New Roman" panose="02020603050405020304" pitchFamily="18" charset="0"/>
                <a:ea typeface="宋体" panose="02010600030101010101" pitchFamily="2" charset="-122"/>
              </a:rPr>
              <a:t>个评委的分数</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=0;i&lt;10;i++)</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&gt;&gt;date[</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 average(date,10);  </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zh-CN" sz="2000" kern="100" dirty="0">
                <a:solidFill>
                  <a:srgbClr val="000000"/>
                </a:solidFill>
                <a:latin typeface="Times New Roman" panose="02020603050405020304" pitchFamily="18" charset="0"/>
                <a:ea typeface="宋体" panose="02010600030101010101" pitchFamily="2" charset="-122"/>
              </a:rPr>
              <a:t>选手的平均分</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4226186" y="1186480"/>
            <a:ext cx="3958406" cy="2985433"/>
          </a:xfrm>
          <a:prstGeom prst="rect">
            <a:avLst/>
          </a:prstGeom>
        </p:spPr>
        <p:txBody>
          <a:bodyPr wrap="square">
            <a:spAutoFit/>
          </a:bodyPr>
          <a:lstStyle/>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double average(double d[],int n) </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double </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=0;   </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=0;i&lt;</a:t>
            </a:r>
            <a:r>
              <a:rPr lang="en-US" altLang="zh-CN" sz="2000" kern="100" dirty="0" err="1">
                <a:solidFill>
                  <a:srgbClr val="000000"/>
                </a:solidFill>
                <a:latin typeface="Times New Roman" panose="02020603050405020304" pitchFamily="18" charset="0"/>
                <a:ea typeface="宋体" panose="02010600030101010101" pitchFamily="2" charset="-122"/>
              </a:rPr>
              <a:t>n;i</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+=d[</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a:t>
            </a:r>
            <a:r>
              <a:rPr lang="en-US" altLang="zh-CN" sz="2000" kern="100" dirty="0" err="1">
                <a:solidFill>
                  <a:srgbClr val="000000"/>
                </a:solidFill>
                <a:latin typeface="Times New Roman" panose="02020603050405020304" pitchFamily="18" charset="0"/>
                <a:ea typeface="宋体" panose="02010600030101010101" pitchFamily="2" charset="-122"/>
              </a:rPr>
              <a:t>ave</a:t>
            </a:r>
            <a:r>
              <a:rPr lang="en-US" altLang="zh-CN" sz="2000" kern="100" dirty="0">
                <a:solidFill>
                  <a:srgbClr val="000000"/>
                </a:solidFill>
                <a:latin typeface="Times New Roman" panose="02020603050405020304" pitchFamily="18" charset="0"/>
                <a:ea typeface="宋体" panose="02010600030101010101" pitchFamily="2" charset="-122"/>
              </a:rPr>
              <a:t>/n;</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1769800" y="5095981"/>
            <a:ext cx="5698534" cy="1475679"/>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3862110326"/>
              </p:ext>
            </p:extLst>
          </p:nvPr>
        </p:nvGraphicFramePr>
        <p:xfrm>
          <a:off x="7740352" y="2892557"/>
          <a:ext cx="959768" cy="2579255"/>
        </p:xfrm>
        <a:graphic>
          <a:graphicData uri="http://schemas.openxmlformats.org/drawingml/2006/table">
            <a:tbl>
              <a:tblPr firstRow="1" bandRow="1">
                <a:tableStyleId>{5C22544A-7EE6-4342-B048-85BDC9FD1C3A}</a:tableStyleId>
              </a:tblPr>
              <a:tblGrid>
                <a:gridCol w="959768"/>
              </a:tblGrid>
              <a:tr h="368465">
                <a:tc>
                  <a:txBody>
                    <a:bodyPr/>
                    <a:lstStyle/>
                    <a:p>
                      <a:r>
                        <a:rPr lang="en-US" altLang="zh-CN" dirty="0" smtClean="0"/>
                        <a:t>90</a:t>
                      </a:r>
                      <a:endParaRPr lang="zh-CN" altLang="en-US" dirty="0"/>
                    </a:p>
                  </a:txBody>
                  <a:tcPr/>
                </a:tc>
              </a:tr>
              <a:tr h="368465">
                <a:tc>
                  <a:txBody>
                    <a:bodyPr/>
                    <a:lstStyle/>
                    <a:p>
                      <a:r>
                        <a:rPr lang="en-US" altLang="zh-CN" dirty="0" smtClean="0"/>
                        <a:t>87</a:t>
                      </a:r>
                      <a:endParaRPr lang="zh-CN" altLang="en-US" dirty="0"/>
                    </a:p>
                  </a:txBody>
                  <a:tcPr/>
                </a:tc>
              </a:tr>
              <a:tr h="368465">
                <a:tc>
                  <a:txBody>
                    <a:bodyPr/>
                    <a:lstStyle/>
                    <a:p>
                      <a:r>
                        <a:rPr lang="en-US" altLang="zh-CN" dirty="0" smtClean="0"/>
                        <a:t>94</a:t>
                      </a:r>
                      <a:endParaRPr lang="zh-CN" altLang="en-US" dirty="0"/>
                    </a:p>
                  </a:txBody>
                  <a:tcPr/>
                </a:tc>
              </a:tr>
              <a:tr h="368465">
                <a:tc>
                  <a:txBody>
                    <a:bodyPr/>
                    <a:lstStyle/>
                    <a:p>
                      <a:r>
                        <a:rPr lang="en-US" altLang="zh-CN" dirty="0" smtClean="0"/>
                        <a:t>99</a:t>
                      </a:r>
                      <a:endParaRPr lang="zh-CN" altLang="en-US" dirty="0"/>
                    </a:p>
                  </a:txBody>
                  <a:tcPr/>
                </a:tc>
              </a:tr>
              <a:tr h="368465">
                <a:tc>
                  <a:txBody>
                    <a:bodyPr/>
                    <a:lstStyle/>
                    <a:p>
                      <a:r>
                        <a:rPr lang="en-US" altLang="zh-CN" dirty="0" smtClean="0"/>
                        <a:t>93</a:t>
                      </a:r>
                      <a:endParaRPr lang="zh-CN" altLang="en-US" dirty="0"/>
                    </a:p>
                  </a:txBody>
                  <a:tcPr/>
                </a:tc>
              </a:tr>
              <a:tr h="368465">
                <a:tc>
                  <a:txBody>
                    <a:bodyPr/>
                    <a:lstStyle/>
                    <a:p>
                      <a:r>
                        <a:rPr lang="en-US" altLang="zh-CN" dirty="0" smtClean="0"/>
                        <a:t>….</a:t>
                      </a:r>
                      <a:endParaRPr lang="zh-CN" altLang="en-US" dirty="0"/>
                    </a:p>
                  </a:txBody>
                  <a:tcPr/>
                </a:tc>
              </a:tr>
              <a:tr h="368465">
                <a:tc>
                  <a:txBody>
                    <a:bodyPr/>
                    <a:lstStyle/>
                    <a:p>
                      <a:r>
                        <a:rPr lang="en-US" altLang="zh-CN" dirty="0" smtClean="0"/>
                        <a:t>98</a:t>
                      </a:r>
                      <a:endParaRPr lang="zh-CN" altLang="en-US" dirty="0"/>
                    </a:p>
                  </a:txBody>
                  <a:tcPr/>
                </a:tc>
              </a:tr>
            </a:tbl>
          </a:graphicData>
        </a:graphic>
      </p:graphicFrame>
      <p:sp>
        <p:nvSpPr>
          <p:cNvPr id="9" name="右箭头 8"/>
          <p:cNvSpPr/>
          <p:nvPr/>
        </p:nvSpPr>
        <p:spPr>
          <a:xfrm>
            <a:off x="6913567" y="2829976"/>
            <a:ext cx="8640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date</a:t>
            </a:r>
            <a:endParaRPr lang="zh-CN" altLang="en-US" dirty="0"/>
          </a:p>
        </p:txBody>
      </p:sp>
      <p:sp>
        <p:nvSpPr>
          <p:cNvPr id="10" name="下箭头 9"/>
          <p:cNvSpPr/>
          <p:nvPr/>
        </p:nvSpPr>
        <p:spPr>
          <a:xfrm rot="5052013">
            <a:off x="8685697" y="2440767"/>
            <a:ext cx="441821" cy="833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8691669" y="2685826"/>
            <a:ext cx="312906" cy="369332"/>
          </a:xfrm>
          <a:prstGeom prst="rect">
            <a:avLst/>
          </a:prstGeom>
        </p:spPr>
        <p:txBody>
          <a:bodyPr wrap="none">
            <a:spAutoFit/>
          </a:bodyPr>
          <a:lstStyle/>
          <a:p>
            <a:pPr lvl="0" algn="ctr"/>
            <a:r>
              <a:rPr lang="en-US" altLang="zh-CN" dirty="0" smtClean="0">
                <a:solidFill>
                  <a:srgbClr val="FFFFFF"/>
                </a:solidFill>
                <a:latin typeface="Arial"/>
              </a:rPr>
              <a:t>d</a:t>
            </a:r>
            <a:endParaRPr lang="zh-CN" altLang="en-US" dirty="0">
              <a:solidFill>
                <a:srgbClr val="FFFFFF"/>
              </a:solidFill>
              <a:latin typeface="Arial"/>
            </a:endParaRPr>
          </a:p>
        </p:txBody>
      </p:sp>
    </p:spTree>
    <p:extLst>
      <p:ext uri="{BB962C8B-B14F-4D97-AF65-F5344CB8AC3E}">
        <p14:creationId xmlns:p14="http://schemas.microsoft.com/office/powerpoint/2010/main" val="142678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460" y="399404"/>
            <a:ext cx="7010400" cy="685800"/>
          </a:xfrm>
        </p:spPr>
        <p:txBody>
          <a:bodyPr/>
          <a:lstStyle/>
          <a:p>
            <a:r>
              <a:rPr lang="zh-CN" altLang="en-US" dirty="0"/>
              <a:t>问题的提出</a:t>
            </a:r>
          </a:p>
        </p:txBody>
      </p:sp>
      <p:sp>
        <p:nvSpPr>
          <p:cNvPr id="3" name="内容占位符 2"/>
          <p:cNvSpPr>
            <a:spLocks noGrp="1"/>
          </p:cNvSpPr>
          <p:nvPr>
            <p:ph idx="1"/>
          </p:nvPr>
        </p:nvSpPr>
        <p:spPr/>
        <p:txBody>
          <a:bodyPr/>
          <a:lstStyle/>
          <a:p>
            <a:r>
              <a:rPr lang="zh-CN" altLang="en-US" dirty="0"/>
              <a:t>读多少行的程序能让你不头疼？</a:t>
            </a:r>
          </a:p>
          <a:p>
            <a:r>
              <a:rPr lang="en-US" altLang="zh-CN" dirty="0" smtClean="0"/>
              <a:t>main</a:t>
            </a:r>
            <a:r>
              <a:rPr lang="en-US" altLang="zh-CN" dirty="0"/>
              <a:t>()</a:t>
            </a:r>
            <a:r>
              <a:rPr lang="zh-CN" altLang="en-US" dirty="0"/>
              <a:t>中能放多少行代码？</a:t>
            </a:r>
          </a:p>
          <a:p>
            <a:r>
              <a:rPr lang="zh-CN" altLang="en-US" dirty="0"/>
              <a:t>如果所有代码都在</a:t>
            </a:r>
            <a:r>
              <a:rPr lang="en-US" altLang="zh-CN" dirty="0"/>
              <a:t>main()</a:t>
            </a:r>
            <a:r>
              <a:rPr lang="zh-CN" altLang="en-US" dirty="0"/>
              <a:t>中，怎么团队合作？</a:t>
            </a:r>
          </a:p>
          <a:p>
            <a:r>
              <a:rPr lang="zh-CN" altLang="en-US" dirty="0"/>
              <a:t>如果代码都在一个文件中，怎么团队合作？</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402534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a:t>
            </a:r>
            <a:endParaRPr lang="zh-CN" altLang="en-US" dirty="0"/>
          </a:p>
        </p:txBody>
      </p:sp>
      <p:sp>
        <p:nvSpPr>
          <p:cNvPr id="3" name="内容占位符 2"/>
          <p:cNvSpPr>
            <a:spLocks noGrp="1"/>
          </p:cNvSpPr>
          <p:nvPr>
            <p:ph idx="1"/>
          </p:nvPr>
        </p:nvSpPr>
        <p:spPr/>
        <p:txBody>
          <a:bodyPr/>
          <a:lstStyle/>
          <a:p>
            <a:r>
              <a:rPr lang="zh-CN" altLang="en-US" dirty="0"/>
              <a:t>参数是数组名要注意以下几个方面：</a:t>
            </a:r>
          </a:p>
          <a:p>
            <a:pPr lvl="1"/>
            <a:r>
              <a:rPr lang="zh-CN" altLang="en-US" dirty="0" smtClean="0"/>
              <a:t>用</a:t>
            </a:r>
            <a:r>
              <a:rPr lang="zh-CN" altLang="en-US" dirty="0"/>
              <a:t>数组名作函数参数时，形参和实参为同一数组，对形参数组进行的操作，实际上是操作的是实参数组</a:t>
            </a:r>
            <a:r>
              <a:rPr lang="zh-CN" altLang="en-US" dirty="0" smtClean="0"/>
              <a:t>，在上例中，</a:t>
            </a:r>
            <a:r>
              <a:rPr lang="en-US" altLang="zh-CN" dirty="0"/>
              <a:t>d[</a:t>
            </a:r>
            <a:r>
              <a:rPr lang="en-US" altLang="zh-CN" dirty="0" err="1"/>
              <a:t>i</a:t>
            </a:r>
            <a:r>
              <a:rPr lang="en-US" altLang="zh-CN" dirty="0"/>
              <a:t>]</a:t>
            </a:r>
            <a:r>
              <a:rPr lang="zh-CN" altLang="en-US" dirty="0"/>
              <a:t>与</a:t>
            </a:r>
            <a:r>
              <a:rPr lang="en-US" altLang="zh-CN" dirty="0"/>
              <a:t>date[</a:t>
            </a:r>
            <a:r>
              <a:rPr lang="en-US" altLang="zh-CN" dirty="0" err="1"/>
              <a:t>i</a:t>
            </a:r>
            <a:r>
              <a:rPr lang="en-US" altLang="zh-CN" dirty="0"/>
              <a:t>]</a:t>
            </a:r>
            <a:r>
              <a:rPr lang="zh-CN" altLang="en-US" dirty="0"/>
              <a:t>的值完全一样。</a:t>
            </a:r>
          </a:p>
          <a:p>
            <a:pPr lvl="1"/>
            <a:r>
              <a:rPr lang="zh-CN" altLang="en-US" dirty="0" smtClean="0"/>
              <a:t>形参</a:t>
            </a:r>
            <a:r>
              <a:rPr lang="zh-CN" altLang="en-US" dirty="0"/>
              <a:t>数组和实参数组的类型必须一致，否则将引起错误。</a:t>
            </a:r>
          </a:p>
          <a:p>
            <a:pPr lvl="1"/>
            <a:r>
              <a:rPr lang="zh-CN" altLang="en-US" dirty="0" smtClean="0"/>
              <a:t>形参</a:t>
            </a:r>
            <a:r>
              <a:rPr lang="zh-CN" altLang="en-US" dirty="0"/>
              <a:t>数组的长度可以省略，形参数组不再另外分配内存空间。数组的长度</a:t>
            </a:r>
            <a:r>
              <a:rPr lang="zh-CN" altLang="en-US" dirty="0" smtClean="0"/>
              <a:t>通过其他参数</a:t>
            </a:r>
            <a:r>
              <a:rPr lang="zh-CN" altLang="en-US" dirty="0"/>
              <a:t>传递获得。</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604180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60474"/>
            <a:ext cx="7010400" cy="685800"/>
          </a:xfrm>
        </p:spPr>
        <p:txBody>
          <a:bodyPr/>
          <a:lstStyle/>
          <a:p>
            <a:r>
              <a:rPr lang="zh-CN" altLang="en-US" dirty="0"/>
              <a:t>数组名传递举例</a:t>
            </a:r>
          </a:p>
        </p:txBody>
      </p:sp>
      <p:sp>
        <p:nvSpPr>
          <p:cNvPr id="3" name="内容占位符 2"/>
          <p:cNvSpPr>
            <a:spLocks noGrp="1"/>
          </p:cNvSpPr>
          <p:nvPr>
            <p:ph idx="1"/>
          </p:nvPr>
        </p:nvSpPr>
        <p:spPr>
          <a:xfrm>
            <a:off x="467544" y="1412776"/>
            <a:ext cx="8229600" cy="4602163"/>
          </a:xfrm>
        </p:spPr>
        <p:txBody>
          <a:bodyPr/>
          <a:lstStyle/>
          <a:p>
            <a:pPr marL="0" indent="0">
              <a:buNone/>
            </a:pPr>
            <a:r>
              <a:rPr lang="en-US" altLang="zh-CN" dirty="0"/>
              <a:t>【</a:t>
            </a:r>
            <a:r>
              <a:rPr lang="zh-CN" altLang="en-US" dirty="0"/>
              <a:t>例</a:t>
            </a:r>
            <a:r>
              <a:rPr lang="en-US" altLang="zh-CN" dirty="0"/>
              <a:t>6.14】 </a:t>
            </a:r>
            <a:r>
              <a:rPr lang="zh-CN" altLang="en-US" dirty="0"/>
              <a:t>定义一个函数返回</a:t>
            </a:r>
            <a:r>
              <a:rPr lang="en-US" altLang="zh-CN" dirty="0"/>
              <a:t>N*N</a:t>
            </a:r>
            <a:r>
              <a:rPr lang="zh-CN" altLang="en-US" dirty="0"/>
              <a:t>二维数组元素的二条对角线元素之和。</a:t>
            </a:r>
          </a:p>
          <a:p>
            <a:pPr marL="0" indent="0">
              <a:buNone/>
            </a:pPr>
            <a:r>
              <a:rPr lang="zh-CN" altLang="en-US" dirty="0"/>
              <a:t>程序分析：函数的功能是求对角线元素之和，显然函数需要对所有二维数组元素进行操作，函数传递应使用二维数组名，其结果用</a:t>
            </a:r>
            <a:r>
              <a:rPr lang="en-US" altLang="zh-CN" dirty="0"/>
              <a:t>return</a:t>
            </a:r>
            <a:r>
              <a:rPr lang="zh-CN" altLang="en-US" dirty="0"/>
              <a:t>语句返回。</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341955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153" y="375464"/>
            <a:ext cx="7010400" cy="685800"/>
          </a:xfrm>
        </p:spPr>
        <p:txBody>
          <a:bodyPr/>
          <a:lstStyle/>
          <a:p>
            <a:r>
              <a:rPr lang="zh-CN" altLang="en-US" dirty="0"/>
              <a:t>数组名传递举例</a:t>
            </a:r>
          </a:p>
        </p:txBody>
      </p:sp>
      <p:sp>
        <p:nvSpPr>
          <p:cNvPr id="3" name="内容占位符 2"/>
          <p:cNvSpPr>
            <a:spLocks noGrp="1"/>
          </p:cNvSpPr>
          <p:nvPr>
            <p:ph idx="1"/>
          </p:nvPr>
        </p:nvSpPr>
        <p:spPr>
          <a:xfrm>
            <a:off x="131148" y="1179305"/>
            <a:ext cx="4392488" cy="5256584"/>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err="1">
                <a:solidFill>
                  <a:srgbClr val="000000"/>
                </a:solidFill>
                <a:latin typeface="Times New Roman" panose="02020603050405020304" pitchFamily="18" charset="0"/>
                <a:ea typeface="宋体" panose="02010600030101010101" pitchFamily="2" charset="-122"/>
              </a:rPr>
              <a:t>const</a:t>
            </a:r>
            <a:r>
              <a:rPr lang="en-US" altLang="zh-CN" sz="2000" kern="100" dirty="0">
                <a:solidFill>
                  <a:srgbClr val="000000"/>
                </a:solidFill>
                <a:latin typeface="Times New Roman" panose="02020603050405020304" pitchFamily="18" charset="0"/>
                <a:ea typeface="宋体" panose="02010600030101010101" pitchFamily="2" charset="-122"/>
              </a:rPr>
              <a:t> int N=3;    </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double </a:t>
            </a:r>
            <a:r>
              <a:rPr lang="en-US" altLang="zh-CN" sz="2000" kern="100" dirty="0" err="1">
                <a:solidFill>
                  <a:srgbClr val="000000"/>
                </a:solidFill>
                <a:latin typeface="Times New Roman" panose="02020603050405020304" pitchFamily="18" charset="0"/>
                <a:ea typeface="宋体" panose="02010600030101010101" pitchFamily="2" charset="-122"/>
              </a:rPr>
              <a:t>sumDiagonal</a:t>
            </a:r>
            <a:r>
              <a:rPr lang="en-US" altLang="zh-CN" sz="2000" kern="100" dirty="0">
                <a:solidFill>
                  <a:srgbClr val="000000"/>
                </a:solidFill>
                <a:latin typeface="Times New Roman" panose="02020603050405020304" pitchFamily="18" charset="0"/>
                <a:ea typeface="宋体" panose="02010600030101010101" pitchFamily="2" charset="-122"/>
              </a:rPr>
              <a:t> (double [][N] );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double Diagonal[N][N];</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i,j</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输入数据</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=0;i&lt;</a:t>
            </a:r>
            <a:r>
              <a:rPr lang="en-US" altLang="zh-CN" sz="2000" kern="100" dirty="0" err="1">
                <a:solidFill>
                  <a:srgbClr val="000000"/>
                </a:solidFill>
                <a:latin typeface="Times New Roman" panose="02020603050405020304" pitchFamily="18" charset="0"/>
                <a:ea typeface="宋体" panose="02010600030101010101" pitchFamily="2" charset="-122"/>
              </a:rPr>
              <a:t>N;i</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for(j=0;j&lt;</a:t>
            </a:r>
            <a:r>
              <a:rPr lang="en-US" altLang="zh-CN" sz="2000" kern="100" dirty="0" err="1">
                <a:solidFill>
                  <a:srgbClr val="000000"/>
                </a:solidFill>
                <a:latin typeface="Times New Roman" panose="02020603050405020304" pitchFamily="18" charset="0"/>
                <a:ea typeface="宋体" panose="02010600030101010101" pitchFamily="2" charset="-122"/>
              </a:rPr>
              <a:t>N;j</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&gt;&gt;Diagonal[</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][j];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输出数据</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4428166" y="1061264"/>
            <a:ext cx="4680520" cy="4031873"/>
          </a:xfrm>
          <a:prstGeom prst="rect">
            <a:avLst/>
          </a:prstGeom>
        </p:spPr>
        <p:txBody>
          <a:bodyPr wrap="square">
            <a:spAutoFit/>
          </a:bodyPr>
          <a:lstStyle/>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=0;i&lt;</a:t>
            </a:r>
            <a:r>
              <a:rPr lang="en-US" altLang="zh-CN" sz="2000" kern="100" dirty="0" err="1">
                <a:solidFill>
                  <a:srgbClr val="000000"/>
                </a:solidFill>
                <a:latin typeface="Times New Roman" panose="02020603050405020304" pitchFamily="18" charset="0"/>
                <a:ea typeface="宋体" panose="02010600030101010101" pitchFamily="2" charset="-122"/>
              </a:rPr>
              <a:t>N;i</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p>
          <a:p>
            <a:pPr marL="342900" lvl="0" algn="just">
              <a:spcBef>
                <a:spcPct val="20000"/>
              </a:spcBef>
              <a:spcAft>
                <a:spcPts val="0"/>
              </a:spcAft>
              <a:buClr>
                <a:srgbClr val="194293"/>
              </a:buClr>
              <a:buSzPct val="80000"/>
            </a:pPr>
            <a:r>
              <a:rPr lang="en-US" altLang="zh-CN" sz="2000" kern="100" dirty="0" smtClean="0">
                <a:solidFill>
                  <a:srgbClr val="000000"/>
                </a:solidFill>
                <a:latin typeface="Times New Roman" panose="02020603050405020304" pitchFamily="18" charset="0"/>
                <a:ea typeface="宋体" panose="02010600030101010101" pitchFamily="2" charset="-122"/>
              </a:rPr>
              <a:t>      for(j=0;j&lt;</a:t>
            </a:r>
            <a:r>
              <a:rPr lang="en-US" altLang="zh-CN" sz="2000" kern="100" dirty="0" err="1" smtClean="0">
                <a:solidFill>
                  <a:srgbClr val="000000"/>
                </a:solidFill>
                <a:latin typeface="Times New Roman" panose="02020603050405020304" pitchFamily="18" charset="0"/>
                <a:ea typeface="宋体" panose="02010600030101010101" pitchFamily="2" charset="-122"/>
              </a:rPr>
              <a:t>N;j</a:t>
            </a:r>
            <a:r>
              <a:rPr lang="en-US" altLang="zh-CN" sz="2000" kern="100" dirty="0" smtClean="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&lt;&lt;Diagonal[</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][j]&lt;&lt;" "; </a:t>
            </a:r>
            <a:endParaRPr lang="zh-CN" altLang="en-US" sz="2000" kern="100" dirty="0">
              <a:solidFill>
                <a:srgbClr val="000000"/>
              </a:solidFill>
              <a:latin typeface="Times New Roman" panose="02020603050405020304" pitchFamily="18" charset="0"/>
              <a:ea typeface="宋体" panose="02010600030101010101" pitchFamily="2" charset="-122"/>
            </a:endParaRPr>
          </a:p>
          <a:p>
            <a:pPr marL="342900" lvl="0" algn="just">
              <a:spcBef>
                <a:spcPct val="20000"/>
              </a:spcBef>
              <a:spcAft>
                <a:spcPts val="0"/>
              </a:spcAft>
              <a:buClr>
                <a:srgbClr val="194293"/>
              </a:buClr>
              <a:buSzPct val="80000"/>
            </a:pPr>
            <a:r>
              <a:rPr lang="zh-CN" altLang="en-US"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double </a:t>
            </a:r>
            <a:r>
              <a:rPr lang="en-US" altLang="zh-CN" sz="2000" kern="100" dirty="0">
                <a:solidFill>
                  <a:srgbClr val="000000"/>
                </a:solidFill>
                <a:latin typeface="Times New Roman" panose="02020603050405020304" pitchFamily="18" charset="0"/>
                <a:ea typeface="宋体" panose="02010600030101010101" pitchFamily="2" charset="-122"/>
              </a:rPr>
              <a:t>total= </a:t>
            </a:r>
            <a:r>
              <a:rPr lang="en-US" altLang="zh-CN" sz="2000" kern="100" dirty="0" err="1">
                <a:solidFill>
                  <a:srgbClr val="000000"/>
                </a:solidFill>
                <a:latin typeface="Times New Roman" panose="02020603050405020304" pitchFamily="18" charset="0"/>
                <a:ea typeface="宋体" panose="02010600030101010101" pitchFamily="2" charset="-122"/>
              </a:rPr>
              <a:t>sumDiagonal</a:t>
            </a:r>
            <a:r>
              <a:rPr lang="en-US" altLang="zh-CN" sz="2000" kern="100" dirty="0">
                <a:solidFill>
                  <a:srgbClr val="000000"/>
                </a:solidFill>
                <a:latin typeface="Times New Roman" panose="02020603050405020304" pitchFamily="18" charset="0"/>
                <a:ea typeface="宋体" panose="02010600030101010101" pitchFamily="2" charset="-122"/>
              </a:rPr>
              <a:t> (Diagonal);  </a:t>
            </a:r>
            <a:endParaRPr lang="zh-CN" altLang="en-US" sz="2000" kern="100" dirty="0">
              <a:solidFill>
                <a:srgbClr val="000000"/>
              </a:solidFill>
              <a:latin typeface="Times New Roman" panose="02020603050405020304" pitchFamily="18" charset="0"/>
              <a:ea typeface="宋体" panose="02010600030101010101" pitchFamily="2" charset="-122"/>
            </a:endParaRPr>
          </a:p>
          <a:p>
            <a:pPr marL="342900" lvl="0" algn="just">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两条对角线元素之和</a:t>
            </a:r>
            <a:r>
              <a:rPr lang="en-US" altLang="zh-CN" sz="2000" kern="100" dirty="0">
                <a:solidFill>
                  <a:srgbClr val="000000"/>
                </a:solidFill>
                <a:latin typeface="Times New Roman" panose="02020603050405020304" pitchFamily="18" charset="0"/>
                <a:ea typeface="宋体" panose="02010600030101010101" pitchFamily="2" charset="-122"/>
              </a:rPr>
              <a:t>="&lt;&lt;total&lt;&lt;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marL="342900" lvl="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769054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78442"/>
            <a:ext cx="7010400" cy="685800"/>
          </a:xfrm>
        </p:spPr>
        <p:txBody>
          <a:bodyPr/>
          <a:lstStyle/>
          <a:p>
            <a:r>
              <a:rPr lang="zh-CN" altLang="en-US" dirty="0"/>
              <a:t>数组名传递举例</a:t>
            </a:r>
          </a:p>
        </p:txBody>
      </p:sp>
      <p:sp>
        <p:nvSpPr>
          <p:cNvPr id="3" name="内容占位符 2"/>
          <p:cNvSpPr>
            <a:spLocks noGrp="1"/>
          </p:cNvSpPr>
          <p:nvPr>
            <p:ph idx="1"/>
          </p:nvPr>
        </p:nvSpPr>
        <p:spPr>
          <a:xfrm>
            <a:off x="268561" y="1321344"/>
            <a:ext cx="8229600" cy="4602163"/>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double </a:t>
            </a:r>
            <a:r>
              <a:rPr lang="en-US" altLang="zh-CN" sz="2000" kern="100" dirty="0" err="1">
                <a:solidFill>
                  <a:srgbClr val="000000"/>
                </a:solidFill>
                <a:latin typeface="Times New Roman" panose="02020603050405020304" pitchFamily="18" charset="0"/>
                <a:ea typeface="宋体" panose="02010600030101010101" pitchFamily="2" charset="-122"/>
              </a:rPr>
              <a:t>sumDiagonal</a:t>
            </a:r>
            <a:r>
              <a:rPr lang="en-US" altLang="zh-CN" sz="2000" kern="100" dirty="0">
                <a:solidFill>
                  <a:srgbClr val="000000"/>
                </a:solidFill>
                <a:latin typeface="Times New Roman" panose="02020603050405020304" pitchFamily="18" charset="0"/>
                <a:ea typeface="宋体" panose="02010600030101010101" pitchFamily="2" charset="-122"/>
              </a:rPr>
              <a:t> (double d[][N])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double total=0;    </a:t>
            </a:r>
            <a:endParaRPr lang="zh-CN" altLang="en-US" sz="2000" kern="100" dirty="0">
              <a:solidFill>
                <a:srgbClr val="000000"/>
              </a:solidFill>
              <a:latin typeface="Times New Roman" panose="02020603050405020304" pitchFamily="18" charset="0"/>
              <a:ea typeface="宋体" panose="02010600030101010101" pitchFamily="2" charset="-122"/>
            </a:endParaRPr>
          </a:p>
          <a:p>
            <a:pPr indent="0" algn="just">
              <a:spcAft>
                <a:spcPts val="0"/>
              </a:spcAft>
              <a:buClr>
                <a:srgbClr val="194293"/>
              </a:buClr>
              <a:buNone/>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int </a:t>
            </a:r>
            <a:r>
              <a:rPr lang="en-US" altLang="zh-CN" sz="2000" kern="100" dirty="0" err="1">
                <a:solidFill>
                  <a:srgbClr val="000000"/>
                </a:solidFill>
                <a:latin typeface="Times New Roman" panose="02020603050405020304" pitchFamily="18" charset="0"/>
                <a:ea typeface="宋体" panose="02010600030101010101" pitchFamily="2" charset="-122"/>
              </a:rPr>
              <a:t>i,j</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=0;i&lt;</a:t>
            </a:r>
            <a:r>
              <a:rPr lang="en-US" altLang="zh-CN" sz="2000" kern="100" dirty="0" err="1">
                <a:solidFill>
                  <a:srgbClr val="000000"/>
                </a:solidFill>
                <a:latin typeface="Times New Roman" panose="02020603050405020304" pitchFamily="18" charset="0"/>
                <a:ea typeface="宋体" panose="02010600030101010101" pitchFamily="2" charset="-122"/>
              </a:rPr>
              <a:t>N;i</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for(j=0;j&lt;</a:t>
            </a:r>
            <a:r>
              <a:rPr lang="en-US" altLang="zh-CN" sz="2000" kern="100" dirty="0" err="1">
                <a:solidFill>
                  <a:srgbClr val="000000"/>
                </a:solidFill>
                <a:latin typeface="Times New Roman" panose="02020603050405020304" pitchFamily="18" charset="0"/>
                <a:ea typeface="宋体" panose="02010600030101010101" pitchFamily="2" charset="-122"/>
              </a:rPr>
              <a:t>N;j</a:t>
            </a:r>
            <a:r>
              <a:rPr lang="en-US" altLang="zh-CN" sz="2000" kern="100" dirty="0">
                <a:solidFill>
                  <a:srgbClr val="000000"/>
                </a:solidFill>
                <a:latin typeface="Times New Roman" panose="02020603050405020304" pitchFamily="18" charset="0"/>
                <a:ea typeface="宋体" panose="02010600030101010101" pitchFamily="2" charset="-122"/>
              </a:rPr>
              <a:t>++)	</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==j || </a:t>
            </a:r>
            <a:r>
              <a:rPr lang="en-US" altLang="zh-CN" sz="2000" kern="100" dirty="0" err="1">
                <a:solidFill>
                  <a:srgbClr val="000000"/>
                </a:solidFill>
                <a:latin typeface="Times New Roman" panose="02020603050405020304" pitchFamily="18" charset="0"/>
                <a:ea typeface="宋体" panose="02010600030101010101" pitchFamily="2" charset="-122"/>
              </a:rPr>
              <a:t>i+j</a:t>
            </a:r>
            <a:r>
              <a:rPr lang="en-US" altLang="zh-CN" sz="2000" kern="100" dirty="0">
                <a:solidFill>
                  <a:srgbClr val="000000"/>
                </a:solidFill>
                <a:latin typeface="Times New Roman" panose="02020603050405020304" pitchFamily="18" charset="0"/>
                <a:ea typeface="宋体" panose="02010600030101010101" pitchFamily="2" charset="-122"/>
              </a:rPr>
              <a:t>==N-1)</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total+=d[</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][j];</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total;</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p:cNvPicPr>
            <a:picLocks noChangeAspect="1"/>
          </p:cNvPicPr>
          <p:nvPr/>
        </p:nvPicPr>
        <p:blipFill>
          <a:blip r:embed="rId2"/>
          <a:stretch>
            <a:fillRect/>
          </a:stretch>
        </p:blipFill>
        <p:spPr>
          <a:xfrm>
            <a:off x="4716016" y="1700808"/>
            <a:ext cx="4104456" cy="2634692"/>
          </a:xfrm>
          <a:prstGeom prst="rect">
            <a:avLst/>
          </a:prstGeom>
        </p:spPr>
      </p:pic>
      <p:sp>
        <p:nvSpPr>
          <p:cNvPr id="6" name="矩形 5"/>
          <p:cNvSpPr/>
          <p:nvPr/>
        </p:nvSpPr>
        <p:spPr>
          <a:xfrm>
            <a:off x="619632" y="4985831"/>
            <a:ext cx="8056824" cy="1384995"/>
          </a:xfrm>
          <a:prstGeom prst="rect">
            <a:avLst/>
          </a:prstGeom>
        </p:spPr>
        <p:txBody>
          <a:bodyPr wrap="square">
            <a:spAutoFit/>
          </a:bodyPr>
          <a:lstStyle/>
          <a:p>
            <a:r>
              <a:rPr lang="zh-CN" altLang="en-US" sz="2800" dirty="0">
                <a:latin typeface="+mn-lt"/>
              </a:rPr>
              <a:t>二维数组名作为参数传递与一维数组名作为参数传递含义相同，属于地址传递，但需注意形参数组的第二维长度不可省略，否则引起不确定性。</a:t>
            </a:r>
          </a:p>
        </p:txBody>
      </p:sp>
    </p:spTree>
    <p:extLst>
      <p:ext uri="{BB962C8B-B14F-4D97-AF65-F5344CB8AC3E}">
        <p14:creationId xmlns:p14="http://schemas.microsoft.com/office/powerpoint/2010/main" val="1409182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75464"/>
            <a:ext cx="7010400" cy="685800"/>
          </a:xfrm>
        </p:spPr>
        <p:txBody>
          <a:bodyPr/>
          <a:lstStyle/>
          <a:p>
            <a:r>
              <a:rPr lang="en-US" altLang="zh-CN" dirty="0"/>
              <a:t>6.4  </a:t>
            </a:r>
            <a:r>
              <a:rPr lang="zh-CN" altLang="en-US" dirty="0"/>
              <a:t>函数嵌套与递归调用</a:t>
            </a:r>
          </a:p>
        </p:txBody>
      </p:sp>
      <p:sp>
        <p:nvSpPr>
          <p:cNvPr id="3" name="内容占位符 2"/>
          <p:cNvSpPr>
            <a:spLocks noGrp="1"/>
          </p:cNvSpPr>
          <p:nvPr>
            <p:ph idx="1"/>
          </p:nvPr>
        </p:nvSpPr>
        <p:spPr/>
        <p:txBody>
          <a:bodyPr/>
          <a:lstStyle/>
          <a:p>
            <a:r>
              <a:rPr lang="zh-CN" altLang="en-US" dirty="0"/>
              <a:t>函数嵌套是语言特性，递归调用是逻辑思想。本节讨论这两种调用方式的应用。</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195137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90455"/>
            <a:ext cx="7010400" cy="685800"/>
          </a:xfrm>
        </p:spPr>
        <p:txBody>
          <a:bodyPr/>
          <a:lstStyle/>
          <a:p>
            <a:r>
              <a:rPr lang="zh-CN" altLang="en-US" dirty="0"/>
              <a:t>嵌套调用</a:t>
            </a:r>
          </a:p>
        </p:txBody>
      </p:sp>
      <p:sp>
        <p:nvSpPr>
          <p:cNvPr id="3" name="内容占位符 2"/>
          <p:cNvSpPr>
            <a:spLocks noGrp="1"/>
          </p:cNvSpPr>
          <p:nvPr>
            <p:ph idx="1"/>
          </p:nvPr>
        </p:nvSpPr>
        <p:spPr>
          <a:xfrm>
            <a:off x="434668" y="1412776"/>
            <a:ext cx="8229600" cy="4602163"/>
          </a:xfrm>
        </p:spPr>
        <p:txBody>
          <a:bodyPr/>
          <a:lstStyle/>
          <a:p>
            <a:r>
              <a:rPr lang="zh-CN" altLang="en-US" dirty="0"/>
              <a:t>函数不能嵌套定义</a:t>
            </a:r>
            <a:r>
              <a:rPr lang="zh-CN" altLang="en-US" dirty="0" smtClean="0"/>
              <a:t>，但</a:t>
            </a:r>
            <a:r>
              <a:rPr lang="zh-CN" altLang="en-US" dirty="0"/>
              <a:t>可以在一个函数的定义中出现对另一个函数的调用。称为函数的嵌套调用。即在被调函数中又调用其它函数</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p:cNvPicPr>
            <a:picLocks noChangeAspect="1"/>
          </p:cNvPicPr>
          <p:nvPr/>
        </p:nvPicPr>
        <p:blipFill>
          <a:blip r:embed="rId2"/>
          <a:stretch>
            <a:fillRect/>
          </a:stretch>
        </p:blipFill>
        <p:spPr>
          <a:xfrm>
            <a:off x="1805524" y="3212976"/>
            <a:ext cx="5487888" cy="2374596"/>
          </a:xfrm>
          <a:prstGeom prst="rect">
            <a:avLst/>
          </a:prstGeom>
        </p:spPr>
      </p:pic>
    </p:spTree>
    <p:extLst>
      <p:ext uri="{BB962C8B-B14F-4D97-AF65-F5344CB8AC3E}">
        <p14:creationId xmlns:p14="http://schemas.microsoft.com/office/powerpoint/2010/main" val="2205261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5445"/>
            <a:ext cx="7010400" cy="685800"/>
          </a:xfrm>
        </p:spPr>
        <p:txBody>
          <a:bodyPr/>
          <a:lstStyle/>
          <a:p>
            <a:r>
              <a:rPr lang="zh-CN" altLang="en-US" dirty="0"/>
              <a:t>嵌套</a:t>
            </a:r>
            <a:r>
              <a:rPr lang="zh-CN" altLang="en-US" dirty="0" smtClean="0"/>
              <a:t>调用</a:t>
            </a:r>
            <a:r>
              <a:rPr lang="zh-CN" altLang="en-US" dirty="0"/>
              <a:t>举例</a:t>
            </a:r>
          </a:p>
        </p:txBody>
      </p:sp>
      <p:sp>
        <p:nvSpPr>
          <p:cNvPr id="3" name="内容占位符 2"/>
          <p:cNvSpPr>
            <a:spLocks noGrp="1"/>
          </p:cNvSpPr>
          <p:nvPr>
            <p:ph idx="1"/>
          </p:nvPr>
        </p:nvSpPr>
        <p:spPr>
          <a:xfrm>
            <a:off x="395536" y="1412776"/>
            <a:ext cx="8424936" cy="3312368"/>
          </a:xfrm>
        </p:spPr>
        <p:txBody>
          <a:bodyPr/>
          <a:lstStyle/>
          <a:p>
            <a:pPr marL="0" indent="0">
              <a:buNone/>
            </a:pPr>
            <a:r>
              <a:rPr lang="en-US" altLang="zh-CN" dirty="0"/>
              <a:t>【</a:t>
            </a:r>
            <a:r>
              <a:rPr lang="zh-CN" altLang="en-US" dirty="0"/>
              <a:t>例</a:t>
            </a:r>
            <a:r>
              <a:rPr lang="en-US" altLang="zh-CN" dirty="0"/>
              <a:t>6.21】 </a:t>
            </a:r>
            <a:r>
              <a:rPr lang="zh-CN" altLang="en-US" dirty="0"/>
              <a:t>编写函数验证哥德巴赫猜想，任意一个充分大的偶数均可表示成两个素数之和。要求定义两个函数，一个函数判断任意一个整数是否是素数，另一个函数验证哥德巴赫猜想，利用函数的嵌套调用完成</a:t>
            </a:r>
            <a:r>
              <a:rPr lang="zh-CN" altLang="en-US" dirty="0" smtClean="0"/>
              <a:t>。</a:t>
            </a:r>
            <a:endParaRPr lang="en-US" altLang="zh-CN" dirty="0" smtClean="0"/>
          </a:p>
          <a:p>
            <a:pPr marL="0" indent="0">
              <a:buNone/>
            </a:pPr>
            <a:r>
              <a:rPr lang="zh-CN" altLang="en-US" dirty="0"/>
              <a:t>分析：编写二个函数，一个用于判断素数，另一个分离偶数为两个素数之和。</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62897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60474"/>
            <a:ext cx="7010400" cy="685800"/>
          </a:xfrm>
        </p:spPr>
        <p:txBody>
          <a:bodyPr/>
          <a:lstStyle/>
          <a:p>
            <a:r>
              <a:rPr lang="zh-CN" altLang="en-US" dirty="0"/>
              <a:t>嵌套调用举例</a:t>
            </a:r>
          </a:p>
        </p:txBody>
      </p:sp>
      <p:sp>
        <p:nvSpPr>
          <p:cNvPr id="3" name="内容占位符 2"/>
          <p:cNvSpPr>
            <a:spLocks noGrp="1"/>
          </p:cNvSpPr>
          <p:nvPr>
            <p:ph idx="1"/>
          </p:nvPr>
        </p:nvSpPr>
        <p:spPr>
          <a:xfrm>
            <a:off x="4680012" y="188640"/>
            <a:ext cx="4104456" cy="3600400"/>
          </a:xfrm>
        </p:spPr>
        <p:txBody>
          <a:bodyPr/>
          <a:lstStyle/>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prime(int number) </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=2;i&lt;</a:t>
            </a:r>
            <a:r>
              <a:rPr lang="en-US" altLang="zh-CN" sz="2000" kern="100" dirty="0" err="1">
                <a:solidFill>
                  <a:srgbClr val="000000"/>
                </a:solidFill>
                <a:latin typeface="Times New Roman" panose="02020603050405020304" pitchFamily="18" charset="0"/>
                <a:ea typeface="宋体" panose="02010600030101010101" pitchFamily="2" charset="-122"/>
              </a:rPr>
              <a:t>number;i</a:t>
            </a:r>
            <a:r>
              <a:rPr lang="en-US" altLang="zh-CN" sz="2000" kern="100" dirty="0">
                <a:solidFill>
                  <a:srgbClr val="000000"/>
                </a:solidFill>
                <a:latin typeface="Times New Roman" panose="02020603050405020304" pitchFamily="18" charset="0"/>
                <a:ea typeface="宋体" panose="02010600030101010101" pitchFamily="2" charset="-122"/>
              </a:rPr>
              <a:t>++)</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a:t>
            </a:r>
            <a:r>
              <a:rPr lang="en-US" altLang="zh-CN" sz="2000" kern="100" dirty="0" err="1">
                <a:solidFill>
                  <a:srgbClr val="000000"/>
                </a:solidFill>
                <a:latin typeface="Times New Roman" panose="02020603050405020304" pitchFamily="18" charset="0"/>
                <a:ea typeface="宋体" panose="02010600030101010101" pitchFamily="2" charset="-122"/>
              </a:rPr>
              <a:t>number%i</a:t>
            </a:r>
            <a:r>
              <a:rPr lang="en-US" altLang="zh-CN" sz="2000" kern="100" dirty="0">
                <a:solidFill>
                  <a:srgbClr val="000000"/>
                </a:solidFill>
                <a:latin typeface="Times New Roman" panose="02020603050405020304" pitchFamily="18" charset="0"/>
                <a:ea typeface="宋体" panose="02010600030101010101" pitchFamily="2" charset="-122"/>
              </a:rPr>
              <a:t>==0) return 0;</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1;</a:t>
            </a:r>
          </a:p>
          <a:p>
            <a:pPr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0" y="2636912"/>
            <a:ext cx="6732240" cy="3724096"/>
          </a:xfrm>
          <a:prstGeom prst="rect">
            <a:avLst/>
          </a:prstGeom>
        </p:spPr>
        <p:txBody>
          <a:bodyPr wrap="square">
            <a:spAutoFit/>
          </a:bodyPr>
          <a:lstStyle/>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void </a:t>
            </a:r>
            <a:r>
              <a:rPr lang="en-US" altLang="zh-CN" sz="2000" kern="100" dirty="0" err="1">
                <a:solidFill>
                  <a:srgbClr val="000000"/>
                </a:solidFill>
                <a:latin typeface="Times New Roman" panose="02020603050405020304" pitchFamily="18" charset="0"/>
                <a:ea typeface="宋体" panose="02010600030101010101" pitchFamily="2" charset="-122"/>
              </a:rPr>
              <a:t>partEven</a:t>
            </a:r>
            <a:r>
              <a:rPr lang="en-US" altLang="zh-CN" sz="2000" kern="100" dirty="0">
                <a:solidFill>
                  <a:srgbClr val="000000"/>
                </a:solidFill>
                <a:latin typeface="Times New Roman" panose="02020603050405020304" pitchFamily="18" charset="0"/>
                <a:ea typeface="宋体" panose="02010600030101010101" pitchFamily="2" charset="-122"/>
              </a:rPr>
              <a:t>(int number)</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for(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=2;i&lt;number/2;i++)</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if </a:t>
            </a:r>
            <a:r>
              <a:rPr lang="en-US" altLang="zh-CN" sz="2000" kern="100" dirty="0">
                <a:solidFill>
                  <a:srgbClr val="000000"/>
                </a:solidFill>
                <a:latin typeface="Times New Roman" panose="02020603050405020304" pitchFamily="18" charset="0"/>
                <a:ea typeface="宋体" panose="02010600030101010101" pitchFamily="2" charset="-122"/>
              </a:rPr>
              <a:t>(prime(</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)&amp;&amp;prime(number-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endParaRPr lang="en-US"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&lt;&lt;number&lt;&lt;"="&lt;&lt;</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&lt;&lt;"+"&lt;&lt;number-</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return</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endParaRPr lang="en-US" altLang="zh-CN" sz="2000" kern="100" dirty="0">
              <a:solidFill>
                <a:srgbClr val="000000"/>
              </a:solidFill>
              <a:latin typeface="Times New Roman" panose="02020603050405020304" pitchFamily="18" charset="0"/>
              <a:ea typeface="宋体" panose="02010600030101010101" pitchFamily="2" charset="-122"/>
            </a:endParaRPr>
          </a:p>
          <a:p>
            <a:pPr marL="342900" algn="just">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958493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258" y="271463"/>
            <a:ext cx="7010400" cy="685800"/>
          </a:xfrm>
        </p:spPr>
        <p:txBody>
          <a:bodyPr/>
          <a:lstStyle/>
          <a:p>
            <a:r>
              <a:rPr lang="zh-CN" altLang="en-US" dirty="0"/>
              <a:t>嵌套调用举例</a:t>
            </a:r>
          </a:p>
        </p:txBody>
      </p:sp>
      <p:sp>
        <p:nvSpPr>
          <p:cNvPr id="3" name="内容占位符 2"/>
          <p:cNvSpPr>
            <a:spLocks noGrp="1"/>
          </p:cNvSpPr>
          <p:nvPr>
            <p:ph idx="1"/>
          </p:nvPr>
        </p:nvSpPr>
        <p:spPr>
          <a:xfrm>
            <a:off x="457200" y="1524000"/>
            <a:ext cx="4114800" cy="4602163"/>
          </a:xfrm>
        </p:spPr>
        <p:txBody>
          <a:bodyPr/>
          <a:lstStyle/>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 </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num</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输入足够大的偶数</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   </a:t>
            </a:r>
            <a:r>
              <a:rPr lang="en-US" altLang="zh-CN" sz="2000" kern="100" dirty="0" err="1" smtClean="0">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a:t>
            </a:r>
            <a:r>
              <a:rPr lang="en-US" altLang="zh-CN" sz="2000" kern="100" dirty="0" err="1">
                <a:solidFill>
                  <a:srgbClr val="000000"/>
                </a:solidFill>
                <a:latin typeface="Times New Roman" panose="02020603050405020304" pitchFamily="18" charset="0"/>
                <a:ea typeface="宋体" panose="02010600030101010101" pitchFamily="2" charset="-122"/>
              </a:rPr>
              <a:t>num</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partEven</a:t>
            </a:r>
            <a:r>
              <a:rPr lang="en-US" altLang="zh-CN" sz="2000" kern="100" dirty="0">
                <a:solidFill>
                  <a:srgbClr val="000000"/>
                </a:solidFill>
                <a:latin typeface="Times New Roman" panose="02020603050405020304" pitchFamily="18" charset="0"/>
                <a:ea typeface="宋体" panose="02010600030101010101" pitchFamily="2" charset="-122"/>
              </a:rPr>
              <a:t>(</a:t>
            </a:r>
            <a:r>
              <a:rPr lang="en-US" altLang="zh-CN" sz="2000" kern="100" dirty="0" err="1">
                <a:solidFill>
                  <a:srgbClr val="000000"/>
                </a:solidFill>
                <a:latin typeface="Times New Roman" panose="02020603050405020304" pitchFamily="18" charset="0"/>
                <a:ea typeface="宋体" panose="02010600030101010101" pitchFamily="2" charset="-122"/>
              </a:rPr>
              <a:t>num</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marL="0" indent="0" algn="just">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p:cNvPicPr>
            <a:picLocks noChangeAspect="1"/>
          </p:cNvPicPr>
          <p:nvPr/>
        </p:nvPicPr>
        <p:blipFill>
          <a:blip r:embed="rId2"/>
          <a:stretch>
            <a:fillRect/>
          </a:stretch>
        </p:blipFill>
        <p:spPr>
          <a:xfrm>
            <a:off x="4355976" y="1524000"/>
            <a:ext cx="4567031" cy="2160240"/>
          </a:xfrm>
          <a:prstGeom prst="rect">
            <a:avLst/>
          </a:prstGeom>
        </p:spPr>
      </p:pic>
    </p:spTree>
    <p:extLst>
      <p:ext uri="{BB962C8B-B14F-4D97-AF65-F5344CB8AC3E}">
        <p14:creationId xmlns:p14="http://schemas.microsoft.com/office/powerpoint/2010/main" val="2265362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60474"/>
            <a:ext cx="7010400" cy="685800"/>
          </a:xfrm>
        </p:spPr>
        <p:txBody>
          <a:bodyPr/>
          <a:lstStyle/>
          <a:p>
            <a:r>
              <a:rPr lang="zh-CN" altLang="en-US" dirty="0"/>
              <a:t>递归调用</a:t>
            </a:r>
          </a:p>
        </p:txBody>
      </p:sp>
      <p:sp>
        <p:nvSpPr>
          <p:cNvPr id="3" name="内容占位符 2"/>
          <p:cNvSpPr>
            <a:spLocks noGrp="1"/>
          </p:cNvSpPr>
          <p:nvPr>
            <p:ph idx="1"/>
          </p:nvPr>
        </p:nvSpPr>
        <p:spPr/>
        <p:txBody>
          <a:bodyPr/>
          <a:lstStyle/>
          <a:p>
            <a:r>
              <a:rPr lang="zh-CN" altLang="en-US" dirty="0"/>
              <a:t>递归的核心思想是分解。把一个复杂的问题使用同一个策略将其分解为较简单的问题，如果这个的问题仍然不能解决则再次分解，直到问题能被直接处理为止</a:t>
            </a:r>
            <a:r>
              <a:rPr lang="zh-CN" altLang="en-US" dirty="0" smtClean="0"/>
              <a:t>。</a:t>
            </a:r>
            <a:endParaRPr lang="en-US" altLang="zh-CN" dirty="0" smtClean="0"/>
          </a:p>
          <a:p>
            <a:r>
              <a:rPr lang="zh-CN" altLang="en-US" dirty="0"/>
              <a:t>递归函数用来解决可以描述为递归的问题。</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44764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7130"/>
            <a:ext cx="7010400" cy="685800"/>
          </a:xfrm>
        </p:spPr>
        <p:txBody>
          <a:bodyPr/>
          <a:lstStyle/>
          <a:p>
            <a:r>
              <a:rPr lang="en-US" altLang="zh-CN" dirty="0"/>
              <a:t>6</a:t>
            </a:r>
            <a:r>
              <a:rPr lang="en-US" altLang="zh-CN" dirty="0" smtClean="0"/>
              <a:t>.1  </a:t>
            </a:r>
            <a:r>
              <a:rPr lang="zh-CN" altLang="en-US" dirty="0"/>
              <a:t>函数基本概念</a:t>
            </a:r>
          </a:p>
        </p:txBody>
      </p:sp>
      <p:sp>
        <p:nvSpPr>
          <p:cNvPr id="3" name="内容占位符 2"/>
          <p:cNvSpPr>
            <a:spLocks noGrp="1"/>
          </p:cNvSpPr>
          <p:nvPr>
            <p:ph idx="1"/>
          </p:nvPr>
        </p:nvSpPr>
        <p:spPr>
          <a:xfrm>
            <a:off x="347353" y="1273263"/>
            <a:ext cx="8229600" cy="4602163"/>
          </a:xfrm>
        </p:spPr>
        <p:txBody>
          <a:bodyPr/>
          <a:lstStyle/>
          <a:p>
            <a:r>
              <a:rPr lang="zh-CN" altLang="en-US" dirty="0"/>
              <a:t>人类解决复杂问题的方式</a:t>
            </a:r>
            <a:r>
              <a:rPr lang="en-US" altLang="zh-CN" dirty="0"/>
              <a:t>:</a:t>
            </a:r>
          </a:p>
          <a:p>
            <a:pPr lvl="1"/>
            <a:r>
              <a:rPr lang="zh-CN" altLang="en-US" dirty="0"/>
              <a:t>分解和抽象 </a:t>
            </a:r>
          </a:p>
          <a:p>
            <a:pPr lvl="1"/>
            <a:r>
              <a:rPr lang="zh-CN" altLang="en-US" dirty="0"/>
              <a:t>分而治之 </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7" name="矩形 6"/>
          <p:cNvSpPr/>
          <p:nvPr/>
        </p:nvSpPr>
        <p:spPr>
          <a:xfrm>
            <a:off x="4933638" y="3244334"/>
            <a:ext cx="248786" cy="369332"/>
          </a:xfrm>
          <a:prstGeom prst="rect">
            <a:avLst/>
          </a:prstGeom>
        </p:spPr>
        <p:txBody>
          <a:bodyPr wrap="none">
            <a:spAutoFit/>
          </a:bodyPr>
          <a:lstStyle/>
          <a:p>
            <a:r>
              <a:rPr lang="zh-CN" altLang="en-US" dirty="0"/>
              <a:t> </a:t>
            </a:r>
          </a:p>
        </p:txBody>
      </p:sp>
      <p:pic>
        <p:nvPicPr>
          <p:cNvPr id="8" name="图片 7"/>
          <p:cNvPicPr>
            <a:picLocks noChangeAspect="1"/>
          </p:cNvPicPr>
          <p:nvPr/>
        </p:nvPicPr>
        <p:blipFill>
          <a:blip r:embed="rId2"/>
          <a:stretch>
            <a:fillRect/>
          </a:stretch>
        </p:blipFill>
        <p:spPr>
          <a:xfrm>
            <a:off x="1457631" y="2780928"/>
            <a:ext cx="7146817" cy="3094498"/>
          </a:xfrm>
          <a:prstGeom prst="rect">
            <a:avLst/>
          </a:prstGeom>
        </p:spPr>
      </p:pic>
      <p:pic>
        <p:nvPicPr>
          <p:cNvPr id="9" name="图片 8"/>
          <p:cNvPicPr>
            <a:picLocks noChangeAspect="1"/>
          </p:cNvPicPr>
          <p:nvPr/>
        </p:nvPicPr>
        <p:blipFill>
          <a:blip r:embed="rId3"/>
          <a:stretch>
            <a:fillRect/>
          </a:stretch>
        </p:blipFill>
        <p:spPr>
          <a:xfrm>
            <a:off x="4572000" y="2608033"/>
            <a:ext cx="1926131" cy="574135"/>
          </a:xfrm>
          <a:prstGeom prst="rect">
            <a:avLst/>
          </a:prstGeom>
        </p:spPr>
      </p:pic>
      <p:pic>
        <p:nvPicPr>
          <p:cNvPr id="10" name="图片 9"/>
          <p:cNvPicPr>
            <a:picLocks noChangeAspect="1"/>
          </p:cNvPicPr>
          <p:nvPr/>
        </p:nvPicPr>
        <p:blipFill>
          <a:blip r:embed="rId4"/>
          <a:stretch>
            <a:fillRect/>
          </a:stretch>
        </p:blipFill>
        <p:spPr>
          <a:xfrm>
            <a:off x="508132" y="3717032"/>
            <a:ext cx="1337956" cy="432048"/>
          </a:xfrm>
          <a:prstGeom prst="rect">
            <a:avLst/>
          </a:prstGeom>
        </p:spPr>
      </p:pic>
    </p:spTree>
    <p:extLst>
      <p:ext uri="{BB962C8B-B14F-4D97-AF65-F5344CB8AC3E}">
        <p14:creationId xmlns:p14="http://schemas.microsoft.com/office/powerpoint/2010/main" val="1598356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0525"/>
            <a:ext cx="7010400" cy="685800"/>
          </a:xfrm>
        </p:spPr>
        <p:txBody>
          <a:bodyPr/>
          <a:lstStyle/>
          <a:p>
            <a:r>
              <a:rPr lang="zh-CN" altLang="en-US" dirty="0" smtClean="0"/>
              <a:t>递归问题</a:t>
            </a:r>
            <a:endParaRPr lang="zh-CN" altLang="en-US" dirty="0"/>
          </a:p>
        </p:txBody>
      </p:sp>
      <p:sp>
        <p:nvSpPr>
          <p:cNvPr id="3" name="内容占位符 2"/>
          <p:cNvSpPr>
            <a:spLocks noGrp="1"/>
          </p:cNvSpPr>
          <p:nvPr>
            <p:ph idx="1"/>
          </p:nvPr>
        </p:nvSpPr>
        <p:spPr>
          <a:xfrm>
            <a:off x="467544" y="1412776"/>
            <a:ext cx="8229600" cy="4602163"/>
          </a:xfrm>
        </p:spPr>
        <p:txBody>
          <a:bodyPr/>
          <a:lstStyle/>
          <a:p>
            <a:r>
              <a:rPr lang="zh-CN" altLang="en-US" dirty="0" smtClean="0"/>
              <a:t>引例</a:t>
            </a:r>
            <a:r>
              <a:rPr lang="en-US" altLang="zh-CN" dirty="0" smtClean="0"/>
              <a:t>1</a:t>
            </a:r>
            <a:r>
              <a:rPr lang="zh-CN" altLang="en-US" dirty="0" smtClean="0"/>
              <a:t>：数麦子</a:t>
            </a:r>
            <a:endParaRPr lang="en-US" altLang="zh-CN" dirty="0" smtClean="0"/>
          </a:p>
          <a:p>
            <a:r>
              <a:rPr lang="zh-CN" altLang="en-US" dirty="0"/>
              <a:t>国际象棋的棋盘一共有</a:t>
            </a:r>
            <a:r>
              <a:rPr lang="en-US" altLang="zh-CN" dirty="0"/>
              <a:t>64</a:t>
            </a:r>
            <a:r>
              <a:rPr lang="zh-CN" altLang="en-US" dirty="0"/>
              <a:t>格。如果第一格放一粒麦子。第二格放两粒麦子，第三格放四粒麦子，依次类推。请问前</a:t>
            </a:r>
            <a:r>
              <a:rPr lang="en-US" altLang="zh-CN" dirty="0"/>
              <a:t>20</a:t>
            </a:r>
            <a:r>
              <a:rPr lang="zh-CN" altLang="en-US" dirty="0"/>
              <a:t>格共放了多少粒麦子</a:t>
            </a:r>
            <a:r>
              <a:rPr lang="zh-CN" altLang="en-US" dirty="0" smtClean="0"/>
              <a:t>？</a:t>
            </a:r>
            <a:endParaRPr lang="en-US" altLang="zh-CN" dirty="0" smtClean="0"/>
          </a:p>
          <a:p>
            <a:pPr marL="457200" lvl="1" indent="0">
              <a:buNone/>
            </a:pPr>
            <a:r>
              <a:rPr lang="en-US" altLang="zh-CN" dirty="0" smtClean="0"/>
              <a:t>F(1)=1;</a:t>
            </a:r>
          </a:p>
          <a:p>
            <a:pPr marL="457200" lvl="1" indent="0">
              <a:buNone/>
            </a:pPr>
            <a:r>
              <a:rPr lang="en-US" altLang="zh-CN" dirty="0" smtClean="0"/>
              <a:t>F(2)=2;</a:t>
            </a:r>
          </a:p>
          <a:p>
            <a:pPr marL="457200" lvl="1" indent="0">
              <a:buNone/>
            </a:pPr>
            <a:r>
              <a:rPr lang="en-US" altLang="zh-CN" dirty="0" smtClean="0"/>
              <a:t>F(3)=4;</a:t>
            </a:r>
          </a:p>
          <a:p>
            <a:pPr marL="457200" lvl="1" indent="0">
              <a:buNone/>
            </a:pPr>
            <a:r>
              <a:rPr lang="en-US" altLang="zh-CN" dirty="0" smtClean="0"/>
              <a:t>…..</a:t>
            </a:r>
          </a:p>
          <a:p>
            <a:pPr marL="457200" lvl="1" indent="0">
              <a:buNone/>
            </a:pPr>
            <a:r>
              <a:rPr lang="en-US" altLang="zh-CN" dirty="0" smtClean="0"/>
              <a:t>F(n)=2*f(n-1);</a:t>
            </a:r>
          </a:p>
          <a:p>
            <a:pPr marL="0" indent="0">
              <a:buNone/>
            </a:pPr>
            <a:r>
              <a:rPr lang="en-US" altLang="zh-CN" dirty="0"/>
              <a:t> </a:t>
            </a:r>
            <a:r>
              <a:rPr lang="en-US" altLang="zh-CN" dirty="0" smtClean="0"/>
              <a:t> </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AutoShape 6"/>
          <p:cNvSpPr>
            <a:spLocks noChangeArrowheads="1"/>
          </p:cNvSpPr>
          <p:nvPr/>
        </p:nvSpPr>
        <p:spPr bwMode="auto">
          <a:xfrm>
            <a:off x="2411760" y="4005064"/>
            <a:ext cx="3022600" cy="1079351"/>
          </a:xfrm>
          <a:prstGeom prst="wedgeEllipseCallout">
            <a:avLst>
              <a:gd name="adj1" fmla="val -32407"/>
              <a:gd name="adj2" fmla="val 73148"/>
            </a:avLst>
          </a:prstGeom>
          <a:solidFill>
            <a:srgbClr val="CCFFCC"/>
          </a:solidFill>
          <a:ln w="12700">
            <a:solidFill>
              <a:srgbClr val="3366FF"/>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r>
              <a:rPr lang="zh-CN" altLang="en-US" sz="2800" b="1" dirty="0" smtClean="0">
                <a:ea typeface="宋体" panose="02010600030101010101" pitchFamily="2" charset="-122"/>
              </a:rPr>
              <a:t>什么特点？</a:t>
            </a:r>
            <a:endParaRPr lang="zh-CN" altLang="en-US" sz="2800" b="1" dirty="0">
              <a:ea typeface="宋体" panose="02010600030101010101" pitchFamily="2" charset="-122"/>
            </a:endParaRPr>
          </a:p>
        </p:txBody>
      </p:sp>
    </p:spTree>
    <p:extLst>
      <p:ext uri="{BB962C8B-B14F-4D97-AF65-F5344CB8AC3E}">
        <p14:creationId xmlns:p14="http://schemas.microsoft.com/office/powerpoint/2010/main" val="1923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递归问题</a:t>
            </a:r>
          </a:p>
        </p:txBody>
      </p:sp>
      <p:sp>
        <p:nvSpPr>
          <p:cNvPr id="3" name="内容占位符 2"/>
          <p:cNvSpPr>
            <a:spLocks noGrp="1"/>
          </p:cNvSpPr>
          <p:nvPr>
            <p:ph idx="1"/>
          </p:nvPr>
        </p:nvSpPr>
        <p:spPr>
          <a:xfrm>
            <a:off x="395536" y="1196752"/>
            <a:ext cx="6059016" cy="4602163"/>
          </a:xfrm>
        </p:spPr>
        <p:txBody>
          <a:bodyPr/>
          <a:lstStyle/>
          <a:p>
            <a:r>
              <a:rPr lang="zh-CN" altLang="en-US" dirty="0" smtClean="0"/>
              <a:t>引例</a:t>
            </a:r>
            <a:r>
              <a:rPr lang="en-US" altLang="zh-CN" dirty="0" smtClean="0"/>
              <a:t>2</a:t>
            </a:r>
            <a:r>
              <a:rPr lang="zh-CN" altLang="en-US" dirty="0" smtClean="0"/>
              <a:t>：</a:t>
            </a:r>
            <a:r>
              <a:rPr lang="zh-CN" altLang="en-US" dirty="0"/>
              <a:t>汉诺</a:t>
            </a:r>
            <a:r>
              <a:rPr lang="zh-CN" altLang="en-US" dirty="0" smtClean="0"/>
              <a:t>塔</a:t>
            </a:r>
            <a:r>
              <a:rPr lang="zh-CN" altLang="en-US" dirty="0"/>
              <a:t>是根据一个传说形成的一个问题：有三根杆子</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杆上有</a:t>
            </a:r>
            <a:r>
              <a:rPr lang="en-US" altLang="zh-CN" dirty="0"/>
              <a:t>N</a:t>
            </a:r>
            <a:r>
              <a:rPr lang="zh-CN" altLang="en-US" dirty="0"/>
              <a:t>个</a:t>
            </a:r>
            <a:r>
              <a:rPr lang="en-US" altLang="zh-CN" dirty="0"/>
              <a:t>(N&gt;1)</a:t>
            </a:r>
            <a:r>
              <a:rPr lang="zh-CN" altLang="en-US" dirty="0"/>
              <a:t>穿孔圆盘，盘的尺寸由下到上依次变小。要求按下列规则将所有圆盘移至</a:t>
            </a:r>
            <a:r>
              <a:rPr lang="en-US" altLang="zh-CN" dirty="0"/>
              <a:t>C</a:t>
            </a:r>
            <a:r>
              <a:rPr lang="zh-CN" altLang="en-US" dirty="0"/>
              <a:t>杆</a:t>
            </a:r>
            <a:r>
              <a:rPr lang="zh-CN" altLang="en-US" dirty="0" smtClean="0"/>
              <a:t>：</a:t>
            </a:r>
            <a:endParaRPr lang="en-US" altLang="zh-CN" dirty="0" smtClean="0"/>
          </a:p>
          <a:p>
            <a:pPr lvl="1"/>
            <a:r>
              <a:rPr lang="zh-CN" altLang="en-US" dirty="0"/>
              <a:t>每次只能移动一个圆盘；</a:t>
            </a:r>
          </a:p>
          <a:p>
            <a:pPr lvl="1"/>
            <a:r>
              <a:rPr lang="zh-CN" altLang="en-US" dirty="0"/>
              <a:t>大盘不能叠在小盘上面。</a:t>
            </a:r>
            <a:endParaRPr lang="en-US" altLang="zh-CN" dirty="0" smtClean="0"/>
          </a:p>
          <a:p>
            <a:r>
              <a:rPr lang="zh-CN" altLang="en-US" dirty="0" smtClean="0"/>
              <a:t>提示</a:t>
            </a:r>
            <a:r>
              <a:rPr lang="zh-CN" altLang="en-US" dirty="0"/>
              <a:t>：可将圆盘临时置于</a:t>
            </a:r>
            <a:r>
              <a:rPr lang="en-US" altLang="zh-CN" dirty="0"/>
              <a:t>B</a:t>
            </a:r>
            <a:r>
              <a:rPr lang="zh-CN" altLang="en-US" dirty="0"/>
              <a:t>杆，也可将从</a:t>
            </a:r>
            <a:r>
              <a:rPr lang="en-US" altLang="zh-CN" dirty="0"/>
              <a:t>A</a:t>
            </a:r>
            <a:r>
              <a:rPr lang="zh-CN" altLang="en-US" dirty="0"/>
              <a:t>杆移出的圆盘重新移回</a:t>
            </a:r>
            <a:r>
              <a:rPr lang="en-US" altLang="zh-CN" dirty="0"/>
              <a:t>A</a:t>
            </a:r>
            <a:r>
              <a:rPr lang="zh-CN" altLang="en-US" dirty="0"/>
              <a:t>杆，但都必须尊循上述两条规则。问：如何移？最少要移动多少次？</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6" name="图片 5"/>
          <p:cNvPicPr>
            <a:picLocks noChangeAspect="1"/>
          </p:cNvPicPr>
          <p:nvPr/>
        </p:nvPicPr>
        <p:blipFill>
          <a:blip r:embed="rId2"/>
          <a:stretch>
            <a:fillRect/>
          </a:stretch>
        </p:blipFill>
        <p:spPr>
          <a:xfrm>
            <a:off x="6454552" y="1104567"/>
            <a:ext cx="2435139" cy="3615000"/>
          </a:xfrm>
          <a:prstGeom prst="rect">
            <a:avLst/>
          </a:prstGeom>
        </p:spPr>
      </p:pic>
    </p:spTree>
    <p:extLst>
      <p:ext uri="{BB962C8B-B14F-4D97-AF65-F5344CB8AC3E}">
        <p14:creationId xmlns:p14="http://schemas.microsoft.com/office/powerpoint/2010/main" val="1280535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78094"/>
            <a:ext cx="7010400" cy="685800"/>
          </a:xfrm>
        </p:spPr>
        <p:txBody>
          <a:bodyPr/>
          <a:lstStyle/>
          <a:p>
            <a:r>
              <a:rPr lang="zh-CN" altLang="en-US" dirty="0"/>
              <a:t>递归问题</a:t>
            </a:r>
          </a:p>
        </p:txBody>
      </p:sp>
      <p:sp>
        <p:nvSpPr>
          <p:cNvPr id="3" name="内容占位符 2"/>
          <p:cNvSpPr>
            <a:spLocks noGrp="1"/>
          </p:cNvSpPr>
          <p:nvPr>
            <p:ph idx="1"/>
          </p:nvPr>
        </p:nvSpPr>
        <p:spPr/>
        <p:txBody>
          <a:bodyPr/>
          <a:lstStyle/>
          <a:p>
            <a:r>
              <a:rPr lang="zh-CN" altLang="en-US" dirty="0" smtClean="0"/>
              <a:t>解决方法：</a:t>
            </a:r>
            <a:endParaRPr lang="en-US" altLang="zh-CN" dirty="0" smtClean="0"/>
          </a:p>
          <a:p>
            <a:pPr marL="0" indent="0">
              <a:buNone/>
            </a:pPr>
            <a:r>
              <a:rPr lang="zh-CN" altLang="en-US" dirty="0" smtClean="0"/>
              <a:t>若圆盘个数为</a:t>
            </a:r>
            <a:r>
              <a:rPr lang="en-US" altLang="zh-CN" dirty="0" smtClean="0"/>
              <a:t>64</a:t>
            </a:r>
            <a:r>
              <a:rPr lang="zh-CN" altLang="en-US" dirty="0" smtClean="0"/>
              <a:t>，首先要完成将最上面的</a:t>
            </a:r>
            <a:r>
              <a:rPr lang="en-US" altLang="zh-CN" dirty="0" smtClean="0"/>
              <a:t>63</a:t>
            </a:r>
            <a:r>
              <a:rPr lang="zh-CN" altLang="en-US" dirty="0" smtClean="0"/>
              <a:t>个圆盘一道第二根柱子上，然后再将最下面的一个圆盘移到第三根柱子上，这样如何移动</a:t>
            </a:r>
            <a:r>
              <a:rPr lang="en-US" altLang="zh-CN" dirty="0" smtClean="0"/>
              <a:t>64</a:t>
            </a:r>
            <a:r>
              <a:rPr lang="zh-CN" altLang="en-US" dirty="0" smtClean="0"/>
              <a:t>个圆盘的问题转换成如何移动</a:t>
            </a:r>
            <a:r>
              <a:rPr lang="en-US" altLang="zh-CN" dirty="0" smtClean="0"/>
              <a:t>63</a:t>
            </a:r>
            <a:r>
              <a:rPr lang="zh-CN" altLang="en-US" dirty="0" smtClean="0"/>
              <a:t>个圆盘的问题，以此类推，解决问题的规模可以逐次降低为解决移动</a:t>
            </a:r>
            <a:r>
              <a:rPr lang="en-US" altLang="zh-CN" dirty="0" smtClean="0"/>
              <a:t>62</a:t>
            </a:r>
            <a:r>
              <a:rPr lang="zh-CN" altLang="en-US" dirty="0" smtClean="0"/>
              <a:t>，</a:t>
            </a:r>
            <a:r>
              <a:rPr lang="en-US" altLang="zh-CN" dirty="0" smtClean="0"/>
              <a:t>61</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1</a:t>
            </a:r>
            <a:r>
              <a:rPr lang="zh-CN" altLang="en-US" dirty="0" smtClean="0"/>
              <a:t>个圆盘的问题。</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499547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递归特点</a:t>
            </a:r>
            <a:endParaRPr lang="zh-CN" altLang="en-US" dirty="0"/>
          </a:p>
        </p:txBody>
      </p:sp>
      <p:sp>
        <p:nvSpPr>
          <p:cNvPr id="3" name="内容占位符 2"/>
          <p:cNvSpPr>
            <a:spLocks noGrp="1"/>
          </p:cNvSpPr>
          <p:nvPr>
            <p:ph idx="1"/>
          </p:nvPr>
        </p:nvSpPr>
        <p:spPr/>
        <p:txBody>
          <a:bodyPr/>
          <a:lstStyle/>
          <a:p>
            <a:r>
              <a:rPr lang="zh-CN" altLang="en-US" dirty="0" smtClean="0"/>
              <a:t>原始问题可以转化为解决方法相同的新问题；</a:t>
            </a:r>
            <a:endParaRPr lang="en-US" altLang="zh-CN" dirty="0" smtClean="0"/>
          </a:p>
          <a:p>
            <a:r>
              <a:rPr lang="zh-CN" altLang="en-US" dirty="0" smtClean="0"/>
              <a:t>新问题的规模比原始问题小；</a:t>
            </a:r>
            <a:endParaRPr lang="en-US" altLang="zh-CN" dirty="0" smtClean="0"/>
          </a:p>
          <a:p>
            <a:r>
              <a:rPr lang="zh-CN" altLang="en-US" dirty="0" smtClean="0"/>
              <a:t>新问题又可转化为解决方法相同的规模更小的新问题，直至终结条件为止。</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368376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90455"/>
            <a:ext cx="7010400" cy="685800"/>
          </a:xfrm>
        </p:spPr>
        <p:txBody>
          <a:bodyPr/>
          <a:lstStyle/>
          <a:p>
            <a:r>
              <a:rPr lang="zh-CN" altLang="en-US" dirty="0"/>
              <a:t>递归调用</a:t>
            </a:r>
          </a:p>
        </p:txBody>
      </p:sp>
      <p:sp>
        <p:nvSpPr>
          <p:cNvPr id="3" name="内容占位符 2"/>
          <p:cNvSpPr>
            <a:spLocks noGrp="1"/>
          </p:cNvSpPr>
          <p:nvPr>
            <p:ph idx="1"/>
          </p:nvPr>
        </p:nvSpPr>
        <p:spPr>
          <a:xfrm>
            <a:off x="577289" y="1340768"/>
            <a:ext cx="8229600" cy="4602163"/>
          </a:xfrm>
        </p:spPr>
        <p:txBody>
          <a:bodyPr/>
          <a:lstStyle/>
          <a:p>
            <a:r>
              <a:rPr lang="zh-CN" altLang="en-US" dirty="0" smtClean="0"/>
              <a:t>函数直接或间接调用自身称为函数的递归调用。</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p:cNvPicPr>
            <a:picLocks noChangeAspect="1"/>
          </p:cNvPicPr>
          <p:nvPr/>
        </p:nvPicPr>
        <p:blipFill>
          <a:blip r:embed="rId2"/>
          <a:stretch>
            <a:fillRect/>
          </a:stretch>
        </p:blipFill>
        <p:spPr>
          <a:xfrm>
            <a:off x="1176338" y="2060848"/>
            <a:ext cx="6720765" cy="4146596"/>
          </a:xfrm>
          <a:prstGeom prst="rect">
            <a:avLst/>
          </a:prstGeom>
        </p:spPr>
      </p:pic>
    </p:spTree>
    <p:extLst>
      <p:ext uri="{BB962C8B-B14F-4D97-AF65-F5344CB8AC3E}">
        <p14:creationId xmlns:p14="http://schemas.microsoft.com/office/powerpoint/2010/main" val="24755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67544" y="1214015"/>
            <a:ext cx="5029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用递归的方法求</a:t>
            </a:r>
            <a:r>
              <a:rPr kumimoji="1" lang="en-US" altLang="zh-CN" sz="2400" b="1">
                <a:latin typeface="Times New Roman" panose="02020603050405020304" pitchFamily="18" charset="0"/>
              </a:rPr>
              <a:t>n!</a:t>
            </a:r>
          </a:p>
        </p:txBody>
      </p:sp>
      <p:grpSp>
        <p:nvGrpSpPr>
          <p:cNvPr id="4099" name="Group 3"/>
          <p:cNvGrpSpPr>
            <a:grpSpLocks/>
          </p:cNvGrpSpPr>
          <p:nvPr/>
        </p:nvGrpSpPr>
        <p:grpSpPr bwMode="auto">
          <a:xfrm>
            <a:off x="696144" y="1595015"/>
            <a:ext cx="3200400" cy="1004888"/>
            <a:chOff x="672" y="336"/>
            <a:chExt cx="2016" cy="633"/>
          </a:xfrm>
        </p:grpSpPr>
        <p:sp>
          <p:nvSpPr>
            <p:cNvPr id="4100" name="Text Box 4"/>
            <p:cNvSpPr txBox="1">
              <a:spLocks noChangeArrowheads="1"/>
            </p:cNvSpPr>
            <p:nvPr/>
          </p:nvSpPr>
          <p:spPr bwMode="auto">
            <a:xfrm>
              <a:off x="1104" y="336"/>
              <a:ext cx="1584" cy="6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anose="02020603050405020304" pitchFamily="18" charset="0"/>
                </a:rPr>
                <a:t>1              n=0,1 </a:t>
              </a:r>
            </a:p>
            <a:p>
              <a:pPr>
                <a:spcBef>
                  <a:spcPct val="50000"/>
                </a:spcBef>
              </a:pPr>
              <a:r>
                <a:rPr kumimoji="1" lang="en-US" altLang="zh-CN" sz="2400" b="1">
                  <a:latin typeface="Times New Roman" panose="02020603050405020304" pitchFamily="18" charset="0"/>
                </a:rPr>
                <a:t>n*(n</a:t>
              </a:r>
              <a:r>
                <a:rPr kumimoji="1" lang="en-US" altLang="zh-CN" sz="2400" b="1">
                  <a:latin typeface="宋体" panose="02010600030101010101" pitchFamily="2" charset="-122"/>
                </a:rPr>
                <a:t>-</a:t>
              </a:r>
              <a:r>
                <a:rPr kumimoji="1" lang="en-US" altLang="zh-CN" sz="2400" b="1">
                  <a:latin typeface="Times New Roman" panose="02020603050405020304" pitchFamily="18" charset="0"/>
                </a:rPr>
                <a:t>1) !   n&gt;1</a:t>
              </a:r>
              <a:r>
                <a:rPr kumimoji="1" lang="en-US" altLang="zh-CN" sz="2400">
                  <a:latin typeface="Times New Roman" panose="02020603050405020304" pitchFamily="18" charset="0"/>
                </a:rPr>
                <a:t>           </a:t>
              </a:r>
            </a:p>
          </p:txBody>
        </p:sp>
        <p:sp>
          <p:nvSpPr>
            <p:cNvPr id="4101" name="Text Box 5"/>
            <p:cNvSpPr txBox="1">
              <a:spLocks noChangeArrowheads="1"/>
            </p:cNvSpPr>
            <p:nvPr/>
          </p:nvSpPr>
          <p:spPr bwMode="auto">
            <a:xfrm>
              <a:off x="672" y="480"/>
              <a:ext cx="48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anose="02020603050405020304" pitchFamily="18" charset="0"/>
                </a:rPr>
                <a:t>n!=</a:t>
              </a:r>
            </a:p>
          </p:txBody>
        </p:sp>
        <p:sp>
          <p:nvSpPr>
            <p:cNvPr id="4102" name="AutoShape 6"/>
            <p:cNvSpPr>
              <a:spLocks/>
            </p:cNvSpPr>
            <p:nvPr/>
          </p:nvSpPr>
          <p:spPr bwMode="auto">
            <a:xfrm>
              <a:off x="1008" y="432"/>
              <a:ext cx="96" cy="384"/>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03" name="AutoShape 7"/>
          <p:cNvSpPr>
            <a:spLocks noChangeArrowheads="1"/>
          </p:cNvSpPr>
          <p:nvPr/>
        </p:nvSpPr>
        <p:spPr bwMode="auto">
          <a:xfrm>
            <a:off x="4048944" y="1366415"/>
            <a:ext cx="2514600" cy="457200"/>
          </a:xfrm>
          <a:prstGeom prst="wedgeRectCallout">
            <a:avLst>
              <a:gd name="adj1" fmla="val -66602"/>
              <a:gd name="adj2" fmla="val 375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anose="02020603050405020304" pitchFamily="18" charset="0"/>
              </a:rPr>
              <a:t>递归的终止条件</a:t>
            </a:r>
          </a:p>
        </p:txBody>
      </p:sp>
      <p:sp>
        <p:nvSpPr>
          <p:cNvPr id="4104" name="AutoShape 8"/>
          <p:cNvSpPr>
            <a:spLocks noChangeArrowheads="1"/>
          </p:cNvSpPr>
          <p:nvPr/>
        </p:nvSpPr>
        <p:spPr bwMode="auto">
          <a:xfrm>
            <a:off x="4048944" y="1976015"/>
            <a:ext cx="1676400" cy="457200"/>
          </a:xfrm>
          <a:prstGeom prst="wedgeRectCallout">
            <a:avLst>
              <a:gd name="adj1" fmla="val -87690"/>
              <a:gd name="adj2" fmla="val 375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anose="02020603050405020304" pitchFamily="18" charset="0"/>
              </a:rPr>
              <a:t>递归方式</a:t>
            </a:r>
          </a:p>
        </p:txBody>
      </p:sp>
      <p:sp>
        <p:nvSpPr>
          <p:cNvPr id="4105" name="Rectangle 9"/>
          <p:cNvSpPr>
            <a:spLocks noChangeArrowheads="1"/>
          </p:cNvSpPr>
          <p:nvPr/>
        </p:nvSpPr>
        <p:spPr bwMode="auto">
          <a:xfrm>
            <a:off x="1991544" y="3728615"/>
            <a:ext cx="2209800" cy="347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60000"/>
              </a:lnSpc>
              <a:spcBef>
                <a:spcPct val="50000"/>
              </a:spcBef>
            </a:pPr>
            <a:r>
              <a:rPr kumimoji="1" lang="en-US" altLang="zh-CN" sz="2800" b="1">
                <a:solidFill>
                  <a:srgbClr val="0000FF"/>
                </a:solidFill>
                <a:latin typeface="宋体" panose="02010600030101010101" pitchFamily="2" charset="-122"/>
              </a:rPr>
              <a:t>4!=4*</a:t>
            </a:r>
            <a:r>
              <a:rPr kumimoji="1" lang="en-US" altLang="zh-CN" sz="2800" b="1" u="sng">
                <a:solidFill>
                  <a:srgbClr val="0000FF"/>
                </a:solidFill>
                <a:latin typeface="宋体" panose="02010600030101010101" pitchFamily="2" charset="-122"/>
              </a:rPr>
              <a:t>(4-1)</a:t>
            </a:r>
            <a:r>
              <a:rPr kumimoji="1" lang="en-US" altLang="zh-CN" sz="2800" b="1">
                <a:solidFill>
                  <a:srgbClr val="0000FF"/>
                </a:solidFill>
                <a:latin typeface="宋体" panose="02010600030101010101" pitchFamily="2" charset="-122"/>
              </a:rPr>
              <a:t>!</a:t>
            </a:r>
            <a:r>
              <a:rPr kumimoji="1" lang="en-US" altLang="zh-CN" sz="2800" b="1">
                <a:latin typeface="宋体" panose="02010600030101010101" pitchFamily="2" charset="-122"/>
              </a:rPr>
              <a:t> </a:t>
            </a:r>
          </a:p>
        </p:txBody>
      </p:sp>
      <p:sp>
        <p:nvSpPr>
          <p:cNvPr id="4106" name="Text Box 10"/>
          <p:cNvSpPr txBox="1">
            <a:spLocks noChangeArrowheads="1"/>
          </p:cNvSpPr>
          <p:nvPr/>
        </p:nvSpPr>
        <p:spPr bwMode="auto">
          <a:xfrm>
            <a:off x="4887144" y="3881015"/>
            <a:ext cx="13716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宋体" panose="02010600030101010101" pitchFamily="2" charset="-122"/>
              </a:rPr>
              <a:t>返回值</a:t>
            </a:r>
            <a:r>
              <a:rPr kumimoji="1" lang="en-US" altLang="zh-CN" sz="2400" b="1">
                <a:latin typeface="宋体" panose="02010600030101010101" pitchFamily="2" charset="-122"/>
              </a:rPr>
              <a:t>6</a:t>
            </a:r>
          </a:p>
        </p:txBody>
      </p:sp>
      <p:sp>
        <p:nvSpPr>
          <p:cNvPr id="4107" name="Text Box 11"/>
          <p:cNvSpPr txBox="1">
            <a:spLocks noChangeArrowheads="1"/>
          </p:cNvSpPr>
          <p:nvPr/>
        </p:nvSpPr>
        <p:spPr bwMode="auto">
          <a:xfrm>
            <a:off x="6258744" y="4643015"/>
            <a:ext cx="13716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宋体" panose="02010600030101010101" pitchFamily="2" charset="-122"/>
              </a:rPr>
              <a:t>返回值</a:t>
            </a:r>
            <a:r>
              <a:rPr kumimoji="1" lang="en-US" altLang="zh-CN" sz="2400" b="1">
                <a:latin typeface="宋体" panose="02010600030101010101" pitchFamily="2" charset="-122"/>
              </a:rPr>
              <a:t>2</a:t>
            </a:r>
          </a:p>
        </p:txBody>
      </p:sp>
      <p:sp>
        <p:nvSpPr>
          <p:cNvPr id="4108" name="Text Box 12"/>
          <p:cNvSpPr txBox="1">
            <a:spLocks noChangeArrowheads="1"/>
          </p:cNvSpPr>
          <p:nvPr/>
        </p:nvSpPr>
        <p:spPr bwMode="auto">
          <a:xfrm>
            <a:off x="7096944" y="5481215"/>
            <a:ext cx="13716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宋体" panose="02010600030101010101" pitchFamily="2" charset="-122"/>
              </a:rPr>
              <a:t>返回值</a:t>
            </a:r>
            <a:r>
              <a:rPr kumimoji="1" lang="en-US" altLang="zh-CN" sz="2400" b="1">
                <a:latin typeface="宋体" panose="02010600030101010101" pitchFamily="2" charset="-122"/>
              </a:rPr>
              <a:t>1</a:t>
            </a:r>
          </a:p>
        </p:txBody>
      </p:sp>
      <p:sp>
        <p:nvSpPr>
          <p:cNvPr id="4109" name="Text Box 13"/>
          <p:cNvSpPr txBox="1">
            <a:spLocks noChangeArrowheads="1"/>
          </p:cNvSpPr>
          <p:nvPr/>
        </p:nvSpPr>
        <p:spPr bwMode="auto">
          <a:xfrm>
            <a:off x="3210744" y="4338215"/>
            <a:ext cx="22098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FF"/>
                </a:solidFill>
                <a:latin typeface="宋体" panose="02010600030101010101" pitchFamily="2" charset="-122"/>
              </a:rPr>
              <a:t>3!=3*</a:t>
            </a:r>
            <a:r>
              <a:rPr kumimoji="1" lang="en-US" altLang="zh-CN" sz="2800" b="1" u="sng">
                <a:solidFill>
                  <a:srgbClr val="0000FF"/>
                </a:solidFill>
                <a:latin typeface="宋体" panose="02010600030101010101" pitchFamily="2" charset="-122"/>
              </a:rPr>
              <a:t>(3-1)</a:t>
            </a:r>
            <a:r>
              <a:rPr kumimoji="1" lang="en-US" altLang="zh-CN" sz="2800" b="1">
                <a:solidFill>
                  <a:srgbClr val="0000FF"/>
                </a:solidFill>
                <a:latin typeface="宋体" panose="02010600030101010101" pitchFamily="2" charset="-122"/>
              </a:rPr>
              <a:t>!</a:t>
            </a:r>
          </a:p>
        </p:txBody>
      </p:sp>
      <p:sp>
        <p:nvSpPr>
          <p:cNvPr id="4110" name="Text Box 14"/>
          <p:cNvSpPr txBox="1">
            <a:spLocks noChangeArrowheads="1"/>
          </p:cNvSpPr>
          <p:nvPr/>
        </p:nvSpPr>
        <p:spPr bwMode="auto">
          <a:xfrm>
            <a:off x="4429944" y="5100215"/>
            <a:ext cx="21336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FF"/>
                </a:solidFill>
                <a:latin typeface="宋体" panose="02010600030101010101" pitchFamily="2" charset="-122"/>
              </a:rPr>
              <a:t>2!=2*</a:t>
            </a:r>
            <a:r>
              <a:rPr kumimoji="1" lang="en-US" altLang="zh-CN" sz="2800" b="1" u="sng">
                <a:solidFill>
                  <a:srgbClr val="0000FF"/>
                </a:solidFill>
                <a:latin typeface="宋体" panose="02010600030101010101" pitchFamily="2" charset="-122"/>
              </a:rPr>
              <a:t>(2-1)</a:t>
            </a:r>
            <a:r>
              <a:rPr kumimoji="1" lang="en-US" altLang="zh-CN" sz="2800" b="1">
                <a:solidFill>
                  <a:srgbClr val="0000FF"/>
                </a:solidFill>
                <a:latin typeface="宋体" panose="02010600030101010101" pitchFamily="2" charset="-122"/>
              </a:rPr>
              <a:t>!</a:t>
            </a:r>
          </a:p>
        </p:txBody>
      </p:sp>
      <p:sp>
        <p:nvSpPr>
          <p:cNvPr id="4111" name="Text Box 15"/>
          <p:cNvSpPr txBox="1">
            <a:spLocks noChangeArrowheads="1"/>
          </p:cNvSpPr>
          <p:nvPr/>
        </p:nvSpPr>
        <p:spPr bwMode="auto">
          <a:xfrm>
            <a:off x="5649144" y="5862215"/>
            <a:ext cx="11430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FF"/>
                </a:solidFill>
                <a:latin typeface="宋体" panose="02010600030101010101" pitchFamily="2" charset="-122"/>
              </a:rPr>
              <a:t>1!=1</a:t>
            </a:r>
          </a:p>
        </p:txBody>
      </p:sp>
      <p:sp>
        <p:nvSpPr>
          <p:cNvPr id="4112" name="Line 16"/>
          <p:cNvSpPr>
            <a:spLocks noChangeShapeType="1"/>
          </p:cNvSpPr>
          <p:nvPr/>
        </p:nvSpPr>
        <p:spPr bwMode="auto">
          <a:xfrm>
            <a:off x="3439344" y="4033415"/>
            <a:ext cx="0" cy="381000"/>
          </a:xfrm>
          <a:prstGeom prst="line">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13" name="Line 17"/>
          <p:cNvSpPr>
            <a:spLocks noChangeShapeType="1"/>
          </p:cNvSpPr>
          <p:nvPr/>
        </p:nvSpPr>
        <p:spPr bwMode="auto">
          <a:xfrm>
            <a:off x="5877744" y="5557415"/>
            <a:ext cx="0" cy="381000"/>
          </a:xfrm>
          <a:prstGeom prst="line">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14" name="Line 18"/>
          <p:cNvSpPr>
            <a:spLocks noChangeShapeType="1"/>
          </p:cNvSpPr>
          <p:nvPr/>
        </p:nvSpPr>
        <p:spPr bwMode="auto">
          <a:xfrm>
            <a:off x="4658544" y="4795415"/>
            <a:ext cx="0" cy="381000"/>
          </a:xfrm>
          <a:prstGeom prst="line">
            <a:avLst/>
          </a:prstGeom>
          <a:noFill/>
          <a:ln w="222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15" name="AutoShape 19"/>
          <p:cNvSpPr>
            <a:spLocks noChangeArrowheads="1"/>
          </p:cNvSpPr>
          <p:nvPr/>
        </p:nvSpPr>
        <p:spPr bwMode="auto">
          <a:xfrm rot="16200000">
            <a:off x="6449244" y="5366915"/>
            <a:ext cx="762000" cy="533400"/>
          </a:xfrm>
          <a:prstGeom prst="curvedUpArrow">
            <a:avLst>
              <a:gd name="adj1" fmla="val 28571"/>
              <a:gd name="adj2" fmla="val 57143"/>
              <a:gd name="adj3" fmla="val 33333"/>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16" name="AutoShape 20"/>
          <p:cNvSpPr>
            <a:spLocks noChangeArrowheads="1"/>
          </p:cNvSpPr>
          <p:nvPr/>
        </p:nvSpPr>
        <p:spPr bwMode="auto">
          <a:xfrm rot="16200000">
            <a:off x="5611044" y="4528715"/>
            <a:ext cx="685800" cy="609600"/>
          </a:xfrm>
          <a:prstGeom prst="curvedUpArrow">
            <a:avLst>
              <a:gd name="adj1" fmla="val 22500"/>
              <a:gd name="adj2" fmla="val 45000"/>
              <a:gd name="adj3" fmla="val 33333"/>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17" name="AutoShape 21"/>
          <p:cNvSpPr>
            <a:spLocks noChangeArrowheads="1"/>
          </p:cNvSpPr>
          <p:nvPr/>
        </p:nvSpPr>
        <p:spPr bwMode="auto">
          <a:xfrm rot="16200000">
            <a:off x="4277544" y="3804815"/>
            <a:ext cx="685800" cy="533400"/>
          </a:xfrm>
          <a:prstGeom prst="curvedUpArrow">
            <a:avLst>
              <a:gd name="adj1" fmla="val 25714"/>
              <a:gd name="adj2" fmla="val 51429"/>
              <a:gd name="adj3" fmla="val 33333"/>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18" name="Text Box 22"/>
          <p:cNvSpPr txBox="1">
            <a:spLocks noChangeArrowheads="1"/>
          </p:cNvSpPr>
          <p:nvPr/>
        </p:nvSpPr>
        <p:spPr bwMode="auto">
          <a:xfrm>
            <a:off x="1381944" y="2661815"/>
            <a:ext cx="15240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Times New Roman" panose="02020603050405020304" pitchFamily="18" charset="0"/>
              </a:rPr>
              <a:t>主调函数</a:t>
            </a:r>
          </a:p>
        </p:txBody>
      </p:sp>
      <p:sp>
        <p:nvSpPr>
          <p:cNvPr id="4119" name="Text Box 23"/>
          <p:cNvSpPr txBox="1">
            <a:spLocks noChangeArrowheads="1"/>
          </p:cNvSpPr>
          <p:nvPr/>
        </p:nvSpPr>
        <p:spPr bwMode="auto">
          <a:xfrm>
            <a:off x="3363144" y="3042815"/>
            <a:ext cx="16764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latin typeface="宋体" panose="02010600030101010101" pitchFamily="2" charset="-122"/>
              </a:rPr>
              <a:t>返回值</a:t>
            </a:r>
            <a:r>
              <a:rPr kumimoji="1" lang="en-US" altLang="zh-CN" sz="2400" b="1">
                <a:latin typeface="宋体" panose="02010600030101010101" pitchFamily="2" charset="-122"/>
              </a:rPr>
              <a:t>24</a:t>
            </a:r>
          </a:p>
        </p:txBody>
      </p:sp>
      <p:sp>
        <p:nvSpPr>
          <p:cNvPr id="4120" name="AutoShape 24"/>
          <p:cNvSpPr>
            <a:spLocks noChangeArrowheads="1"/>
          </p:cNvSpPr>
          <p:nvPr/>
        </p:nvSpPr>
        <p:spPr bwMode="auto">
          <a:xfrm rot="16200000">
            <a:off x="2753544" y="2966615"/>
            <a:ext cx="685800" cy="533400"/>
          </a:xfrm>
          <a:prstGeom prst="curvedUpArrow">
            <a:avLst>
              <a:gd name="adj1" fmla="val 25714"/>
              <a:gd name="adj2" fmla="val 51429"/>
              <a:gd name="adj3" fmla="val 33333"/>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4121" name="Group 25"/>
          <p:cNvGrpSpPr>
            <a:grpSpLocks/>
          </p:cNvGrpSpPr>
          <p:nvPr/>
        </p:nvGrpSpPr>
        <p:grpSpPr bwMode="auto">
          <a:xfrm>
            <a:off x="1458144" y="3119015"/>
            <a:ext cx="914400" cy="609600"/>
            <a:chOff x="1200" y="1248"/>
            <a:chExt cx="576" cy="384"/>
          </a:xfrm>
        </p:grpSpPr>
        <p:sp>
          <p:nvSpPr>
            <p:cNvPr id="4122" name="AutoShape 26"/>
            <p:cNvSpPr>
              <a:spLocks noChangeArrowheads="1"/>
            </p:cNvSpPr>
            <p:nvPr/>
          </p:nvSpPr>
          <p:spPr bwMode="auto">
            <a:xfrm>
              <a:off x="1584" y="1248"/>
              <a:ext cx="192" cy="384"/>
            </a:xfrm>
            <a:prstGeom prst="downArrow">
              <a:avLst>
                <a:gd name="adj1" fmla="val 50000"/>
                <a:gd name="adj2" fmla="val 50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23" name="Text Box 27"/>
            <p:cNvSpPr txBox="1">
              <a:spLocks noChangeArrowheads="1"/>
            </p:cNvSpPr>
            <p:nvPr/>
          </p:nvSpPr>
          <p:spPr bwMode="auto">
            <a:xfrm>
              <a:off x="1200" y="1286"/>
              <a:ext cx="432"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000" b="1">
                  <a:latin typeface="Times New Roman" panose="02020603050405020304" pitchFamily="18" charset="0"/>
                </a:rPr>
                <a:t>调用</a:t>
              </a:r>
            </a:p>
          </p:txBody>
        </p:sp>
      </p:grpSp>
    </p:spTree>
    <p:extLst>
      <p:ext uri="{BB962C8B-B14F-4D97-AF65-F5344CB8AC3E}">
        <p14:creationId xmlns:p14="http://schemas.microsoft.com/office/powerpoint/2010/main" val="3378107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4121"/>
                                        </p:tgtEl>
                                        <p:attrNameLst>
                                          <p:attrName>style.visibility</p:attrName>
                                        </p:attrNameLst>
                                      </p:cBhvr>
                                      <p:to>
                                        <p:strVal val="visible"/>
                                      </p:to>
                                    </p:set>
                                    <p:animEffect transition="in" filter="wipe(up)">
                                      <p:cBhvr>
                                        <p:cTn id="19" dur="500"/>
                                        <p:tgtEl>
                                          <p:spTgt spid="412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10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1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10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11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11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1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411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115"/>
                                        </p:tgtEl>
                                        <p:attrNameLst>
                                          <p:attrName>style.visibility</p:attrName>
                                        </p:attrNameLst>
                                      </p:cBhvr>
                                      <p:to>
                                        <p:strVal val="visible"/>
                                      </p:to>
                                    </p:set>
                                    <p:animEffect transition="in" filter="wipe(down)">
                                      <p:cBhvr>
                                        <p:cTn id="52" dur="500"/>
                                        <p:tgtEl>
                                          <p:spTgt spid="41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410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116"/>
                                        </p:tgtEl>
                                        <p:attrNameLst>
                                          <p:attrName>style.visibility</p:attrName>
                                        </p:attrNameLst>
                                      </p:cBhvr>
                                      <p:to>
                                        <p:strVal val="visible"/>
                                      </p:to>
                                    </p:set>
                                    <p:animEffect transition="in" filter="wipe(down)">
                                      <p:cBhvr>
                                        <p:cTn id="61" dur="500"/>
                                        <p:tgtEl>
                                          <p:spTgt spid="41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10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117"/>
                                        </p:tgtEl>
                                        <p:attrNameLst>
                                          <p:attrName>style.visibility</p:attrName>
                                        </p:attrNameLst>
                                      </p:cBhvr>
                                      <p:to>
                                        <p:strVal val="visible"/>
                                      </p:to>
                                    </p:set>
                                    <p:animEffect transition="in" filter="wipe(down)">
                                      <p:cBhvr>
                                        <p:cTn id="70" dur="500"/>
                                        <p:tgtEl>
                                          <p:spTgt spid="41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410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4120"/>
                                        </p:tgtEl>
                                        <p:attrNameLst>
                                          <p:attrName>style.visibility</p:attrName>
                                        </p:attrNameLst>
                                      </p:cBhvr>
                                      <p:to>
                                        <p:strVal val="visible"/>
                                      </p:to>
                                    </p:set>
                                    <p:animEffect transition="in" filter="wipe(down)">
                                      <p:cBhvr>
                                        <p:cTn id="79" dur="500"/>
                                        <p:tgtEl>
                                          <p:spTgt spid="41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4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autoUpdateAnimBg="0"/>
      <p:bldP spid="4104" grpId="0" animBg="1" autoUpdateAnimBg="0"/>
      <p:bldP spid="4105" grpId="0" autoUpdateAnimBg="0"/>
      <p:bldP spid="4106" grpId="0" autoUpdateAnimBg="0"/>
      <p:bldP spid="4107" grpId="0" autoUpdateAnimBg="0"/>
      <p:bldP spid="4108" grpId="0" autoUpdateAnimBg="0"/>
      <p:bldP spid="4109" grpId="0" autoUpdateAnimBg="0"/>
      <p:bldP spid="4110" grpId="0" autoUpdateAnimBg="0"/>
      <p:bldP spid="4111" grpId="0" autoUpdateAnimBg="0"/>
      <p:bldP spid="4112" grpId="0" animBg="1"/>
      <p:bldP spid="4113" grpId="0" animBg="1"/>
      <p:bldP spid="4114" grpId="0" animBg="1"/>
      <p:bldP spid="4115" grpId="0" animBg="1"/>
      <p:bldP spid="4116" grpId="0" animBg="1"/>
      <p:bldP spid="4117" grpId="0" animBg="1"/>
      <p:bldP spid="4118" grpId="0" autoUpdateAnimBg="0"/>
      <p:bldP spid="4119" grpId="0" autoUpdateAnimBg="0"/>
      <p:bldP spid="41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066800" y="152400"/>
            <a:ext cx="6858000" cy="323383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50000"/>
              </a:lnSpc>
              <a:spcBef>
                <a:spcPct val="50000"/>
              </a:spcBef>
            </a:pPr>
            <a:r>
              <a:rPr kumimoji="1" lang="en-US" altLang="zh-CN" sz="2400" b="1" dirty="0">
                <a:solidFill>
                  <a:srgbClr val="0000FF"/>
                </a:solidFill>
                <a:latin typeface="Times New Roman" panose="02020603050405020304" pitchFamily="18" charset="0"/>
              </a:rPr>
              <a:t>#include </a:t>
            </a:r>
            <a:r>
              <a:rPr kumimoji="1" lang="en-US" altLang="zh-CN" sz="2400" b="1" dirty="0" smtClean="0">
                <a:solidFill>
                  <a:srgbClr val="0000FF"/>
                </a:solidFill>
                <a:latin typeface="Times New Roman" panose="02020603050405020304" pitchFamily="18" charset="0"/>
              </a:rPr>
              <a:t>&lt;</a:t>
            </a:r>
            <a:r>
              <a:rPr kumimoji="1" lang="en-US" altLang="zh-CN" sz="2400" b="1" dirty="0" err="1" smtClean="0">
                <a:solidFill>
                  <a:srgbClr val="0000FF"/>
                </a:solidFill>
                <a:latin typeface="Times New Roman" panose="02020603050405020304" pitchFamily="18" charset="0"/>
              </a:rPr>
              <a:t>iostream</a:t>
            </a:r>
            <a:r>
              <a:rPr kumimoji="1" lang="en-US" altLang="zh-CN" sz="2400" b="1" dirty="0" smtClean="0">
                <a:solidFill>
                  <a:srgbClr val="0000FF"/>
                </a:solidFill>
                <a:latin typeface="Times New Roman" panose="02020603050405020304" pitchFamily="18" charset="0"/>
              </a:rPr>
              <a:t>&gt;</a:t>
            </a:r>
          </a:p>
          <a:p>
            <a:pPr>
              <a:lnSpc>
                <a:spcPct val="50000"/>
              </a:lnSpc>
              <a:spcBef>
                <a:spcPct val="50000"/>
              </a:spcBef>
            </a:pPr>
            <a:r>
              <a:rPr kumimoji="1" lang="en-US" altLang="zh-CN" sz="2400" b="1" dirty="0">
                <a:solidFill>
                  <a:srgbClr val="0000FF"/>
                </a:solidFill>
                <a:latin typeface="Times New Roman" panose="02020603050405020304" pitchFamily="18" charset="0"/>
              </a:rPr>
              <a:t>u</a:t>
            </a:r>
            <a:r>
              <a:rPr kumimoji="1" lang="en-US" altLang="zh-CN" sz="2400" b="1" dirty="0" smtClean="0">
                <a:solidFill>
                  <a:srgbClr val="0000FF"/>
                </a:solidFill>
                <a:latin typeface="Times New Roman" panose="02020603050405020304" pitchFamily="18" charset="0"/>
              </a:rPr>
              <a:t>sing namespace </a:t>
            </a:r>
            <a:r>
              <a:rPr kumimoji="1" lang="en-US" altLang="zh-CN" sz="2400" b="1" dirty="0" err="1" smtClean="0">
                <a:solidFill>
                  <a:srgbClr val="0000FF"/>
                </a:solidFill>
                <a:latin typeface="Times New Roman" panose="02020603050405020304" pitchFamily="18" charset="0"/>
              </a:rPr>
              <a:t>std</a:t>
            </a:r>
            <a:r>
              <a:rPr kumimoji="1" lang="en-US" altLang="zh-CN" sz="2400" b="1" dirty="0" smtClean="0">
                <a:solidFill>
                  <a:srgbClr val="0000FF"/>
                </a:solidFill>
                <a:latin typeface="Times New Roman" panose="02020603050405020304" pitchFamily="18" charset="0"/>
              </a:rPr>
              <a:t>;</a:t>
            </a:r>
            <a:endParaRPr kumimoji="1" lang="en-US" altLang="zh-CN" sz="2400" b="1" dirty="0">
              <a:solidFill>
                <a:srgbClr val="0000FF"/>
              </a:solidFill>
              <a:latin typeface="Times New Roman" panose="02020603050405020304" pitchFamily="18" charset="0"/>
            </a:endParaRPr>
          </a:p>
          <a:p>
            <a:pPr>
              <a:lnSpc>
                <a:spcPct val="50000"/>
              </a:lnSpc>
              <a:spcBef>
                <a:spcPct val="50000"/>
              </a:spcBef>
            </a:pPr>
            <a:r>
              <a:rPr kumimoji="1" lang="en-US" altLang="zh-CN" sz="2400" b="1" dirty="0" smtClean="0">
                <a:solidFill>
                  <a:schemeClr val="tx2"/>
                </a:solidFill>
                <a:latin typeface="Times New Roman" panose="02020603050405020304" pitchFamily="18" charset="0"/>
              </a:rPr>
              <a:t>double  </a:t>
            </a:r>
            <a:r>
              <a:rPr kumimoji="1" lang="en-US" altLang="zh-CN" sz="2400" b="1" dirty="0" err="1">
                <a:solidFill>
                  <a:schemeClr val="tx2"/>
                </a:solidFill>
                <a:latin typeface="Times New Roman" panose="02020603050405020304" pitchFamily="18" charset="0"/>
              </a:rPr>
              <a:t>fac</a:t>
            </a:r>
            <a:r>
              <a:rPr kumimoji="1" lang="en-US" altLang="zh-CN" sz="2400" b="1" dirty="0">
                <a:solidFill>
                  <a:schemeClr val="tx2"/>
                </a:solidFill>
                <a:latin typeface="Times New Roman" panose="02020603050405020304" pitchFamily="18" charset="0"/>
              </a:rPr>
              <a:t>( int  n ) ;</a:t>
            </a:r>
          </a:p>
          <a:p>
            <a:pPr>
              <a:lnSpc>
                <a:spcPct val="50000"/>
              </a:lnSpc>
              <a:spcBef>
                <a:spcPct val="50000"/>
              </a:spcBef>
            </a:pPr>
            <a:r>
              <a:rPr kumimoji="1" lang="en-US" altLang="zh-CN" sz="2400" b="1" dirty="0" smtClean="0">
                <a:solidFill>
                  <a:srgbClr val="0000FF"/>
                </a:solidFill>
                <a:latin typeface="Times New Roman" panose="02020603050405020304" pitchFamily="18" charset="0"/>
              </a:rPr>
              <a:t>int </a:t>
            </a:r>
            <a:r>
              <a:rPr kumimoji="1" lang="en-US" altLang="zh-CN" sz="2400" b="1" dirty="0">
                <a:solidFill>
                  <a:srgbClr val="0000FF"/>
                </a:solidFill>
                <a:latin typeface="Times New Roman" panose="02020603050405020304" pitchFamily="18" charset="0"/>
              </a:rPr>
              <a:t>main( )</a:t>
            </a:r>
          </a:p>
          <a:p>
            <a:pPr>
              <a:lnSpc>
                <a:spcPct val="50000"/>
              </a:lnSpc>
              <a:spcBef>
                <a:spcPct val="50000"/>
              </a:spcBef>
            </a:pPr>
            <a:r>
              <a:rPr kumimoji="1" lang="en-US" altLang="zh-CN" sz="2400" b="1" dirty="0">
                <a:solidFill>
                  <a:srgbClr val="0000FF"/>
                </a:solidFill>
                <a:latin typeface="Times New Roman" panose="02020603050405020304" pitchFamily="18" charset="0"/>
              </a:rPr>
              <a:t>{  int m ;   </a:t>
            </a:r>
            <a:r>
              <a:rPr kumimoji="1" lang="en-US" altLang="zh-CN" sz="2400" b="1" dirty="0" smtClean="0">
                <a:solidFill>
                  <a:srgbClr val="0000FF"/>
                </a:solidFill>
                <a:latin typeface="Times New Roman" panose="02020603050405020304" pitchFamily="18" charset="0"/>
              </a:rPr>
              <a:t>double  </a:t>
            </a:r>
            <a:r>
              <a:rPr kumimoji="1" lang="en-US" altLang="zh-CN" sz="2400" b="1" dirty="0">
                <a:solidFill>
                  <a:srgbClr val="0000FF"/>
                </a:solidFill>
                <a:latin typeface="Times New Roman" panose="02020603050405020304" pitchFamily="18" charset="0"/>
              </a:rPr>
              <a:t>y ;</a:t>
            </a:r>
          </a:p>
          <a:p>
            <a:pPr>
              <a:lnSpc>
                <a:spcPct val="50000"/>
              </a:lnSpc>
              <a:spcBef>
                <a:spcPct val="50000"/>
              </a:spcBef>
            </a:pPr>
            <a:r>
              <a:rPr kumimoji="1" lang="en-US" altLang="zh-CN" sz="2400" b="1" dirty="0">
                <a:solidFill>
                  <a:srgbClr val="0000FF"/>
                </a:solidFill>
                <a:latin typeface="Times New Roman" panose="02020603050405020304" pitchFamily="18" charset="0"/>
              </a:rPr>
              <a:t>    </a:t>
            </a:r>
            <a:r>
              <a:rPr kumimoji="1" lang="en-US" altLang="zh-CN" sz="2400" b="1" dirty="0" err="1" smtClean="0">
                <a:solidFill>
                  <a:srgbClr val="0000FF"/>
                </a:solidFill>
                <a:latin typeface="Times New Roman" panose="02020603050405020304" pitchFamily="18" charset="0"/>
              </a:rPr>
              <a:t>cin</a:t>
            </a:r>
            <a:r>
              <a:rPr kumimoji="1" lang="en-US" altLang="zh-CN" sz="2400" b="1" dirty="0" smtClean="0">
                <a:solidFill>
                  <a:srgbClr val="0000FF"/>
                </a:solidFill>
                <a:latin typeface="Times New Roman" panose="02020603050405020304" pitchFamily="18" charset="0"/>
              </a:rPr>
              <a:t>&gt;&gt;m;</a:t>
            </a:r>
            <a:endParaRPr kumimoji="1" lang="en-US" altLang="zh-CN" sz="2400" b="1" dirty="0">
              <a:solidFill>
                <a:srgbClr val="0000FF"/>
              </a:solidFill>
              <a:latin typeface="Times New Roman" panose="02020603050405020304" pitchFamily="18" charset="0"/>
            </a:endParaRPr>
          </a:p>
          <a:p>
            <a:pPr>
              <a:lnSpc>
                <a:spcPct val="50000"/>
              </a:lnSpc>
              <a:spcBef>
                <a:spcPct val="50000"/>
              </a:spcBef>
            </a:pPr>
            <a:r>
              <a:rPr kumimoji="1" lang="en-US" altLang="zh-CN" sz="2400" b="1" dirty="0">
                <a:solidFill>
                  <a:srgbClr val="0000FF"/>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y=</a:t>
            </a:r>
            <a:r>
              <a:rPr kumimoji="1" lang="en-US" altLang="zh-CN" sz="2400" b="1" dirty="0" err="1">
                <a:solidFill>
                  <a:schemeClr val="tx2"/>
                </a:solidFill>
                <a:latin typeface="Times New Roman" panose="02020603050405020304" pitchFamily="18" charset="0"/>
              </a:rPr>
              <a:t>fac</a:t>
            </a:r>
            <a:r>
              <a:rPr kumimoji="1" lang="en-US" altLang="zh-CN" sz="2400" b="1" dirty="0">
                <a:solidFill>
                  <a:schemeClr val="tx2"/>
                </a:solidFill>
                <a:latin typeface="Times New Roman" panose="02020603050405020304" pitchFamily="18" charset="0"/>
              </a:rPr>
              <a:t>(m);      /*</a:t>
            </a:r>
            <a:r>
              <a:rPr kumimoji="1" lang="zh-CN" altLang="en-US" sz="2400" b="1" dirty="0">
                <a:solidFill>
                  <a:schemeClr val="tx2"/>
                </a:solidFill>
                <a:latin typeface="Times New Roman" panose="02020603050405020304" pitchFamily="18" charset="0"/>
              </a:rPr>
              <a:t>调用函数</a:t>
            </a:r>
            <a:r>
              <a:rPr kumimoji="1" lang="en-US" altLang="zh-CN" sz="2400" b="1" dirty="0" err="1">
                <a:solidFill>
                  <a:schemeClr val="tx2"/>
                </a:solidFill>
                <a:latin typeface="Times New Roman" panose="02020603050405020304" pitchFamily="18" charset="0"/>
              </a:rPr>
              <a:t>fac</a:t>
            </a:r>
            <a:r>
              <a:rPr kumimoji="1" lang="en-US" altLang="zh-CN" sz="2400" b="1" dirty="0">
                <a:solidFill>
                  <a:schemeClr val="tx2"/>
                </a:solidFill>
                <a:latin typeface="Times New Roman" panose="02020603050405020304" pitchFamily="18" charset="0"/>
              </a:rPr>
              <a:t> ()*/</a:t>
            </a:r>
          </a:p>
          <a:p>
            <a:pPr>
              <a:lnSpc>
                <a:spcPct val="50000"/>
              </a:lnSpc>
              <a:spcBef>
                <a:spcPct val="50000"/>
              </a:spcBef>
            </a:pPr>
            <a:r>
              <a:rPr kumimoji="1" lang="en-US" altLang="zh-CN" sz="2400" b="1" dirty="0">
                <a:solidFill>
                  <a:srgbClr val="0000FF"/>
                </a:solidFill>
                <a:latin typeface="Times New Roman" panose="02020603050405020304" pitchFamily="18" charset="0"/>
              </a:rPr>
              <a:t>    </a:t>
            </a:r>
            <a:r>
              <a:rPr kumimoji="1" lang="en-US" altLang="zh-CN" sz="2400" b="1" dirty="0" err="1" smtClean="0">
                <a:solidFill>
                  <a:srgbClr val="0000FF"/>
                </a:solidFill>
                <a:latin typeface="Times New Roman" panose="02020603050405020304" pitchFamily="18" charset="0"/>
              </a:rPr>
              <a:t>cout</a:t>
            </a:r>
            <a:r>
              <a:rPr kumimoji="1" lang="en-US" altLang="zh-CN" sz="2400" b="1" dirty="0" smtClean="0">
                <a:solidFill>
                  <a:srgbClr val="0000FF"/>
                </a:solidFill>
                <a:latin typeface="Times New Roman" panose="02020603050405020304" pitchFamily="18" charset="0"/>
              </a:rPr>
              <a:t>&lt;&lt;f;</a:t>
            </a:r>
            <a:endParaRPr kumimoji="1" lang="en-US" altLang="zh-CN" sz="2400" b="1" dirty="0">
              <a:solidFill>
                <a:srgbClr val="0000FF"/>
              </a:solidFill>
              <a:latin typeface="Times New Roman" panose="02020603050405020304" pitchFamily="18" charset="0"/>
            </a:endParaRPr>
          </a:p>
          <a:p>
            <a:pPr>
              <a:lnSpc>
                <a:spcPct val="50000"/>
              </a:lnSpc>
              <a:spcBef>
                <a:spcPct val="50000"/>
              </a:spcBef>
            </a:pPr>
            <a:r>
              <a:rPr kumimoji="1" lang="en-US" altLang="zh-CN" sz="2400" b="1" dirty="0">
                <a:solidFill>
                  <a:srgbClr val="0000FF"/>
                </a:solidFill>
                <a:latin typeface="Times New Roman" panose="02020603050405020304" pitchFamily="18" charset="0"/>
              </a:rPr>
              <a:t>} </a:t>
            </a:r>
          </a:p>
        </p:txBody>
      </p:sp>
      <p:sp>
        <p:nvSpPr>
          <p:cNvPr id="5123" name="AutoShape 3"/>
          <p:cNvSpPr>
            <a:spLocks noChangeArrowheads="1"/>
          </p:cNvSpPr>
          <p:nvPr/>
        </p:nvSpPr>
        <p:spPr bwMode="auto">
          <a:xfrm>
            <a:off x="3953433" y="533400"/>
            <a:ext cx="1524000" cy="609600"/>
          </a:xfrm>
          <a:prstGeom prst="wedgeRectCallout">
            <a:avLst>
              <a:gd name="adj1" fmla="val -70625"/>
              <a:gd name="adj2" fmla="val 14324"/>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anose="02020603050405020304" pitchFamily="18" charset="0"/>
              </a:rPr>
              <a:t>函数声明</a:t>
            </a:r>
          </a:p>
        </p:txBody>
      </p:sp>
      <p:sp>
        <p:nvSpPr>
          <p:cNvPr id="5124" name="AutoShape 4"/>
          <p:cNvSpPr>
            <a:spLocks noChangeArrowheads="1"/>
          </p:cNvSpPr>
          <p:nvPr/>
        </p:nvSpPr>
        <p:spPr bwMode="auto">
          <a:xfrm>
            <a:off x="5651500" y="5661025"/>
            <a:ext cx="1752600" cy="533400"/>
          </a:xfrm>
          <a:prstGeom prst="wedgeRectCallout">
            <a:avLst>
              <a:gd name="adj1" fmla="val -101449"/>
              <a:gd name="adj2" fmla="val -125000"/>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anose="02020603050405020304" pitchFamily="18" charset="0"/>
              </a:rPr>
              <a:t>递归调用</a:t>
            </a:r>
          </a:p>
        </p:txBody>
      </p:sp>
      <p:sp>
        <p:nvSpPr>
          <p:cNvPr id="5125" name="Rectangle 5"/>
          <p:cNvSpPr>
            <a:spLocks noChangeArrowheads="1"/>
          </p:cNvSpPr>
          <p:nvPr/>
        </p:nvSpPr>
        <p:spPr bwMode="auto">
          <a:xfrm>
            <a:off x="862807" y="3296250"/>
            <a:ext cx="6913562" cy="3240088"/>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6" name="AutoShape 6"/>
          <p:cNvSpPr>
            <a:spLocks noChangeArrowheads="1"/>
          </p:cNvSpPr>
          <p:nvPr/>
        </p:nvSpPr>
        <p:spPr bwMode="auto">
          <a:xfrm>
            <a:off x="3648633" y="3251274"/>
            <a:ext cx="1828800" cy="609600"/>
          </a:xfrm>
          <a:prstGeom prst="wedgeRectCallout">
            <a:avLst>
              <a:gd name="adj1" fmla="val -74829"/>
              <a:gd name="adj2" fmla="val 2630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anose="02020603050405020304" pitchFamily="18" charset="0"/>
              </a:rPr>
              <a:t>函数定义</a:t>
            </a:r>
          </a:p>
        </p:txBody>
      </p:sp>
      <p:sp>
        <p:nvSpPr>
          <p:cNvPr id="5127" name="Text Box 7"/>
          <p:cNvSpPr txBox="1">
            <a:spLocks noChangeArrowheads="1"/>
          </p:cNvSpPr>
          <p:nvPr/>
        </p:nvSpPr>
        <p:spPr bwMode="auto">
          <a:xfrm>
            <a:off x="1042988" y="3377136"/>
            <a:ext cx="6553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smtClean="0">
                <a:latin typeface="Times New Roman" panose="02020603050405020304" pitchFamily="18" charset="0"/>
              </a:rPr>
              <a:t>double  </a:t>
            </a:r>
            <a:r>
              <a:rPr kumimoji="1" lang="en-US" altLang="zh-CN" sz="2400" b="1" dirty="0" err="1">
                <a:latin typeface="Times New Roman" panose="02020603050405020304" pitchFamily="18" charset="0"/>
              </a:rPr>
              <a:t>fac</a:t>
            </a:r>
            <a:r>
              <a:rPr kumimoji="1" lang="en-US" altLang="zh-CN" sz="2400" b="1" dirty="0">
                <a:latin typeface="Times New Roman" panose="02020603050405020304" pitchFamily="18" charset="0"/>
              </a:rPr>
              <a:t>(int  n)</a:t>
            </a:r>
          </a:p>
          <a:p>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double   </a:t>
            </a:r>
            <a:r>
              <a:rPr kumimoji="1" lang="en-US" altLang="zh-CN" sz="2400" b="1" dirty="0">
                <a:latin typeface="Times New Roman" panose="02020603050405020304" pitchFamily="18" charset="0"/>
              </a:rPr>
              <a:t>f ;</a:t>
            </a:r>
          </a:p>
          <a:p>
            <a:r>
              <a:rPr kumimoji="1" lang="en-US" altLang="zh-CN" sz="2400" b="1" dirty="0">
                <a:latin typeface="Times New Roman" panose="02020603050405020304" pitchFamily="18" charset="0"/>
              </a:rPr>
              <a:t>    if ( n&lt;0 )  </a:t>
            </a:r>
          </a:p>
          <a:p>
            <a:r>
              <a:rPr kumimoji="1" lang="en-US" altLang="zh-CN" sz="2400" b="1" dirty="0">
                <a:latin typeface="Times New Roman" panose="02020603050405020304" pitchFamily="18" charset="0"/>
              </a:rPr>
              <a:t>        { </a:t>
            </a:r>
            <a:r>
              <a:rPr kumimoji="1" lang="en-US" altLang="zh-CN" sz="2400" b="1" dirty="0" err="1" smtClean="0">
                <a:latin typeface="Times New Roman" panose="02020603050405020304" pitchFamily="18" charset="0"/>
              </a:rPr>
              <a:t>cout</a:t>
            </a:r>
            <a:r>
              <a:rPr kumimoji="1" lang="en-US" altLang="zh-CN" sz="2400" b="1" dirty="0" smtClean="0">
                <a:latin typeface="Times New Roman" panose="02020603050405020304" pitchFamily="18" charset="0"/>
              </a:rPr>
              <a:t>&lt;&lt;“</a:t>
            </a:r>
            <a:r>
              <a:rPr kumimoji="1" lang="zh-CN" altLang="en-US" sz="2400" b="1" dirty="0" smtClean="0">
                <a:latin typeface="Times New Roman" panose="02020603050405020304" pitchFamily="18" charset="0"/>
              </a:rPr>
              <a:t>错误</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f=-1; }</a:t>
            </a:r>
          </a:p>
          <a:p>
            <a:r>
              <a:rPr kumimoji="1" lang="en-US" altLang="zh-CN" sz="2400" b="1" dirty="0">
                <a:latin typeface="Times New Roman" panose="02020603050405020304" pitchFamily="18" charset="0"/>
              </a:rPr>
              <a:t>    else     if (n==0 || n==1 )  f=1;</a:t>
            </a:r>
          </a:p>
          <a:p>
            <a:r>
              <a:rPr kumimoji="1" lang="en-US" altLang="zh-CN" sz="2400" b="1" dirty="0">
                <a:latin typeface="Times New Roman" panose="02020603050405020304" pitchFamily="18" charset="0"/>
              </a:rPr>
              <a:t>               else   </a:t>
            </a:r>
            <a:r>
              <a:rPr kumimoji="1" lang="en-US" altLang="zh-CN" sz="2400" b="1" dirty="0">
                <a:solidFill>
                  <a:schemeClr val="tx2"/>
                </a:solidFill>
                <a:latin typeface="Times New Roman" panose="02020603050405020304" pitchFamily="18" charset="0"/>
              </a:rPr>
              <a:t>f=n*</a:t>
            </a:r>
            <a:r>
              <a:rPr kumimoji="1" lang="en-US" altLang="zh-CN" sz="2400" b="1" dirty="0" err="1">
                <a:solidFill>
                  <a:schemeClr val="tx2"/>
                </a:solidFill>
                <a:latin typeface="Times New Roman" panose="02020603050405020304" pitchFamily="18" charset="0"/>
              </a:rPr>
              <a:t>fac</a:t>
            </a:r>
            <a:r>
              <a:rPr kumimoji="1" lang="en-US" altLang="zh-CN" sz="2400" b="1" dirty="0">
                <a:solidFill>
                  <a:schemeClr val="tx2"/>
                </a:solidFill>
                <a:latin typeface="Times New Roman" panose="02020603050405020304" pitchFamily="18" charset="0"/>
              </a:rPr>
              <a:t>( n-1 ) ;/*</a:t>
            </a:r>
            <a:r>
              <a:rPr kumimoji="1" lang="zh-CN" altLang="en-US" sz="2400" b="1" dirty="0">
                <a:solidFill>
                  <a:schemeClr val="tx2"/>
                </a:solidFill>
                <a:latin typeface="Times New Roman" panose="02020603050405020304" pitchFamily="18" charset="0"/>
              </a:rPr>
              <a:t>递归调用自己*</a:t>
            </a:r>
            <a:r>
              <a:rPr kumimoji="1" lang="en-US" altLang="zh-CN" sz="2400" b="1" dirty="0">
                <a:solidFill>
                  <a:schemeClr val="tx2"/>
                </a:solidFill>
                <a:latin typeface="Times New Roman" panose="02020603050405020304" pitchFamily="18" charset="0"/>
              </a:rPr>
              <a:t>/</a:t>
            </a:r>
          </a:p>
          <a:p>
            <a:r>
              <a:rPr kumimoji="1" lang="en-US" altLang="zh-CN" sz="2400" b="1" dirty="0">
                <a:latin typeface="Times New Roman" panose="02020603050405020304" pitchFamily="18" charset="0"/>
              </a:rPr>
              <a:t>   return(f ) ;</a:t>
            </a:r>
          </a:p>
          <a:p>
            <a:r>
              <a:rPr kumimoji="1" lang="en-US" altLang="zh-CN" sz="2400" b="1" dirty="0">
                <a:latin typeface="Times New Roman" panose="02020603050405020304" pitchFamily="18" charset="0"/>
              </a:rPr>
              <a:t>} </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3528759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blinds(horizontal)">
                                      <p:cBhvr>
                                        <p:cTn id="17" dur="500"/>
                                        <p:tgtEl>
                                          <p:spTgt spid="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blinds(horizontal)">
                                      <p:cBhvr>
                                        <p:cTn id="22" dur="500"/>
                                        <p:tgtEl>
                                          <p:spTgt spid="5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left)">
                                      <p:cBhvr>
                                        <p:cTn id="27" dur="500"/>
                                        <p:tgtEl>
                                          <p:spTgt spid="5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wipe(left)">
                                      <p:cBhvr>
                                        <p:cTn id="3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animBg="1" autoUpdateAnimBg="0"/>
      <p:bldP spid="5124" grpId="0" animBg="1" autoUpdateAnimBg="0"/>
      <p:bldP spid="5125" grpId="0" animBg="1"/>
      <p:bldP spid="5126" grpId="0" animBg="1" autoUpdateAnimBg="0"/>
      <p:bldP spid="51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32036" y="1773138"/>
            <a:ext cx="1308100" cy="479425"/>
          </a:xfrm>
          <a:prstGeom prst="rect">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en-US" altLang="zh-CN" sz="2400" b="1">
                <a:latin typeface="宋体" panose="02010600030101010101" pitchFamily="2" charset="-122"/>
              </a:rPr>
              <a:t>main</a:t>
            </a:r>
            <a:r>
              <a:rPr kumimoji="1" lang="zh-CN" altLang="en-US" sz="2000" b="1">
                <a:latin typeface="宋体" panose="02010600030101010101" pitchFamily="2" charset="-122"/>
              </a:rPr>
              <a:t>函数</a:t>
            </a:r>
          </a:p>
        </p:txBody>
      </p:sp>
      <p:sp>
        <p:nvSpPr>
          <p:cNvPr id="6147" name="Rectangle 3"/>
          <p:cNvSpPr>
            <a:spLocks noChangeArrowheads="1"/>
          </p:cNvSpPr>
          <p:nvPr/>
        </p:nvSpPr>
        <p:spPr bwMode="auto">
          <a:xfrm>
            <a:off x="736798" y="2698651"/>
            <a:ext cx="1320800" cy="479425"/>
          </a:xfrm>
          <a:prstGeom prst="rect">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输入</a:t>
            </a:r>
            <a:r>
              <a:rPr kumimoji="1" lang="en-US" altLang="zh-CN" sz="2400" b="1">
                <a:latin typeface="宋体" panose="02010600030101010101" pitchFamily="2" charset="-122"/>
              </a:rPr>
              <a:t>m ③</a:t>
            </a:r>
            <a:endParaRPr kumimoji="1" lang="en-US" altLang="zh-CN" sz="2000" b="1">
              <a:latin typeface="宋体" panose="02010600030101010101" pitchFamily="2" charset="-122"/>
            </a:endParaRPr>
          </a:p>
        </p:txBody>
      </p:sp>
      <p:sp>
        <p:nvSpPr>
          <p:cNvPr id="6148" name="Rectangle 4"/>
          <p:cNvSpPr>
            <a:spLocks noChangeArrowheads="1"/>
          </p:cNvSpPr>
          <p:nvPr/>
        </p:nvSpPr>
        <p:spPr bwMode="auto">
          <a:xfrm>
            <a:off x="674886" y="3689251"/>
            <a:ext cx="1412875" cy="479425"/>
          </a:xfrm>
          <a:prstGeom prst="rect">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en-US" altLang="zh-CN" sz="2400" b="1">
                <a:latin typeface="宋体" panose="02010600030101010101" pitchFamily="2" charset="-122"/>
              </a:rPr>
              <a:t>y=</a:t>
            </a:r>
            <a:r>
              <a:rPr kumimoji="1" lang="en-US" altLang="zh-CN" sz="2400" b="1">
                <a:solidFill>
                  <a:srgbClr val="FF3300"/>
                </a:solidFill>
                <a:latin typeface="宋体" panose="02010600030101010101" pitchFamily="2" charset="-122"/>
              </a:rPr>
              <a:t>fac(m)</a:t>
            </a:r>
          </a:p>
        </p:txBody>
      </p:sp>
      <p:sp>
        <p:nvSpPr>
          <p:cNvPr id="6149" name="Rectangle 5"/>
          <p:cNvSpPr>
            <a:spLocks noChangeArrowheads="1"/>
          </p:cNvSpPr>
          <p:nvPr/>
        </p:nvSpPr>
        <p:spPr bwMode="auto">
          <a:xfrm>
            <a:off x="722511" y="4657626"/>
            <a:ext cx="1320800" cy="479425"/>
          </a:xfrm>
          <a:prstGeom prst="rect">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输出</a:t>
            </a:r>
            <a:r>
              <a:rPr kumimoji="1" lang="en-US" altLang="zh-CN" sz="2400" b="1">
                <a:latin typeface="宋体" panose="02010600030101010101" pitchFamily="2" charset="-122"/>
              </a:rPr>
              <a:t>y ⑥</a:t>
            </a:r>
          </a:p>
        </p:txBody>
      </p:sp>
      <p:sp>
        <p:nvSpPr>
          <p:cNvPr id="6150" name="Rectangle 6"/>
          <p:cNvSpPr>
            <a:spLocks noChangeArrowheads="1"/>
          </p:cNvSpPr>
          <p:nvPr/>
        </p:nvSpPr>
        <p:spPr bwMode="auto">
          <a:xfrm>
            <a:off x="2764036" y="1709638"/>
            <a:ext cx="1262062" cy="1027113"/>
          </a:xfrm>
          <a:prstGeom prst="rect">
            <a:avLst/>
          </a:prstGeom>
          <a:solidFill>
            <a:srgbClr val="CC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调用</a:t>
            </a:r>
            <a:r>
              <a:rPr kumimoji="1" lang="en-US" altLang="zh-CN" sz="2400" b="1">
                <a:latin typeface="宋体" panose="02010600030101010101" pitchFamily="2" charset="-122"/>
              </a:rPr>
              <a:t>fac</a:t>
            </a:r>
          </a:p>
          <a:p>
            <a:pPr algn="ctr" eaLnBrk="0" hangingPunct="0">
              <a:spcBef>
                <a:spcPct val="50000"/>
              </a:spcBef>
            </a:pPr>
            <a:r>
              <a:rPr kumimoji="1" lang="en-US" altLang="zh-CN" sz="2400" b="1">
                <a:latin typeface="宋体" panose="02010600030101010101" pitchFamily="2" charset="-122"/>
              </a:rPr>
              <a:t>m</a:t>
            </a:r>
            <a:r>
              <a:rPr kumimoji="1" lang="en-US" altLang="zh-CN" sz="2400" b="1">
                <a:latin typeface="宋体" panose="02010600030101010101" pitchFamily="2" charset="-122"/>
                <a:sym typeface="Wingdings" panose="05000000000000000000" pitchFamily="2" charset="2"/>
              </a:rPr>
              <a:t>n ③</a:t>
            </a:r>
          </a:p>
        </p:txBody>
      </p:sp>
      <p:sp>
        <p:nvSpPr>
          <p:cNvPr id="6151" name="Rectangle 7"/>
          <p:cNvSpPr>
            <a:spLocks noChangeArrowheads="1"/>
          </p:cNvSpPr>
          <p:nvPr/>
        </p:nvSpPr>
        <p:spPr bwMode="auto">
          <a:xfrm>
            <a:off x="2429073" y="3201888"/>
            <a:ext cx="2073275" cy="1027113"/>
          </a:xfrm>
          <a:prstGeom prst="rect">
            <a:avLst/>
          </a:prstGeom>
          <a:solidFill>
            <a:srgbClr val="CC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spcBef>
                <a:spcPct val="50000"/>
              </a:spcBef>
            </a:pPr>
            <a:r>
              <a:rPr kumimoji="1" lang="en-US" altLang="zh-CN" sz="2400" b="1">
                <a:latin typeface="宋体" panose="02010600030101010101" pitchFamily="2" charset="-122"/>
              </a:rPr>
              <a:t> </a:t>
            </a:r>
            <a:r>
              <a:rPr kumimoji="1" lang="zh-CN" altLang="en-US" sz="2000" b="1">
                <a:latin typeface="宋体" panose="02010600030101010101" pitchFamily="2" charset="-122"/>
              </a:rPr>
              <a:t>因</a:t>
            </a:r>
            <a:r>
              <a:rPr kumimoji="1" lang="zh-CN" altLang="en-US" sz="2400" b="1">
                <a:latin typeface="宋体" panose="02010600030101010101" pitchFamily="2" charset="-122"/>
              </a:rPr>
              <a:t> </a:t>
            </a:r>
            <a:r>
              <a:rPr kumimoji="1" lang="en-US" altLang="zh-CN" sz="2400" b="1">
                <a:latin typeface="宋体" panose="02010600030101010101" pitchFamily="2" charset="-122"/>
              </a:rPr>
              <a:t>3!=0,1</a:t>
            </a:r>
          </a:p>
          <a:p>
            <a:pPr eaLnBrk="0" hangingPunct="0">
              <a:spcBef>
                <a:spcPct val="50000"/>
              </a:spcBef>
            </a:pPr>
            <a:r>
              <a:rPr kumimoji="1" lang="en-US" altLang="zh-CN" sz="2400" b="1">
                <a:latin typeface="宋体" panose="02010600030101010101" pitchFamily="2" charset="-122"/>
              </a:rPr>
              <a:t>f=3*</a:t>
            </a:r>
            <a:r>
              <a:rPr kumimoji="1" lang="en-US" altLang="zh-CN" sz="2400" b="1">
                <a:solidFill>
                  <a:srgbClr val="FF3300"/>
                </a:solidFill>
                <a:latin typeface="宋体" panose="02010600030101010101" pitchFamily="2" charset="-122"/>
              </a:rPr>
              <a:t>fac(3-1)</a:t>
            </a:r>
          </a:p>
        </p:txBody>
      </p:sp>
      <p:sp>
        <p:nvSpPr>
          <p:cNvPr id="6152" name="Rectangle 8"/>
          <p:cNvSpPr>
            <a:spLocks noChangeArrowheads="1"/>
          </p:cNvSpPr>
          <p:nvPr/>
        </p:nvSpPr>
        <p:spPr bwMode="auto">
          <a:xfrm>
            <a:off x="2733873" y="4725888"/>
            <a:ext cx="1320800" cy="479425"/>
          </a:xfrm>
          <a:prstGeom prst="rect">
            <a:avLst/>
          </a:prstGeom>
          <a:solidFill>
            <a:srgbClr val="CC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返回</a:t>
            </a:r>
            <a:r>
              <a:rPr kumimoji="1" lang="en-US" altLang="zh-CN" sz="2400" b="1">
                <a:latin typeface="宋体" panose="02010600030101010101" pitchFamily="2" charset="-122"/>
              </a:rPr>
              <a:t>f ⑥</a:t>
            </a:r>
          </a:p>
        </p:txBody>
      </p:sp>
      <p:sp>
        <p:nvSpPr>
          <p:cNvPr id="6153" name="Rectangle 9"/>
          <p:cNvSpPr>
            <a:spLocks noChangeArrowheads="1"/>
          </p:cNvSpPr>
          <p:nvPr/>
        </p:nvSpPr>
        <p:spPr bwMode="auto">
          <a:xfrm>
            <a:off x="5126236" y="1709638"/>
            <a:ext cx="1262062" cy="1027113"/>
          </a:xfrm>
          <a:prstGeom prst="rect">
            <a:avLst/>
          </a:prstGeom>
          <a:solidFill>
            <a:srgbClr val="FF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调用</a:t>
            </a:r>
            <a:r>
              <a:rPr kumimoji="1" lang="en-US" altLang="zh-CN" sz="2400" b="1">
                <a:latin typeface="宋体" panose="02010600030101010101" pitchFamily="2" charset="-122"/>
              </a:rPr>
              <a:t>fac</a:t>
            </a:r>
          </a:p>
          <a:p>
            <a:pPr algn="ctr" eaLnBrk="0" hangingPunct="0">
              <a:spcBef>
                <a:spcPct val="50000"/>
              </a:spcBef>
            </a:pPr>
            <a:r>
              <a:rPr kumimoji="1" lang="en-US" altLang="zh-CN" sz="2400" b="1">
                <a:latin typeface="宋体" panose="02010600030101010101" pitchFamily="2" charset="-122"/>
              </a:rPr>
              <a:t>m</a:t>
            </a:r>
            <a:r>
              <a:rPr kumimoji="1" lang="en-US" altLang="zh-CN" sz="2400" b="1">
                <a:latin typeface="宋体" panose="02010600030101010101" pitchFamily="2" charset="-122"/>
                <a:sym typeface="Wingdings" panose="05000000000000000000" pitchFamily="2" charset="2"/>
              </a:rPr>
              <a:t>n ②</a:t>
            </a:r>
          </a:p>
        </p:txBody>
      </p:sp>
      <p:sp>
        <p:nvSpPr>
          <p:cNvPr id="6154" name="Rectangle 10"/>
          <p:cNvSpPr>
            <a:spLocks noChangeArrowheads="1"/>
          </p:cNvSpPr>
          <p:nvPr/>
        </p:nvSpPr>
        <p:spPr bwMode="auto">
          <a:xfrm>
            <a:off x="5092898" y="4725888"/>
            <a:ext cx="1320800" cy="479425"/>
          </a:xfrm>
          <a:prstGeom prst="rect">
            <a:avLst/>
          </a:prstGeom>
          <a:solidFill>
            <a:srgbClr val="FF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返回</a:t>
            </a:r>
            <a:r>
              <a:rPr kumimoji="1" lang="en-US" altLang="zh-CN" sz="2400" b="1">
                <a:latin typeface="宋体" panose="02010600030101010101" pitchFamily="2" charset="-122"/>
              </a:rPr>
              <a:t>f ②</a:t>
            </a:r>
          </a:p>
        </p:txBody>
      </p:sp>
      <p:sp>
        <p:nvSpPr>
          <p:cNvPr id="6155" name="Rectangle 11"/>
          <p:cNvSpPr>
            <a:spLocks noChangeArrowheads="1"/>
          </p:cNvSpPr>
          <p:nvPr/>
        </p:nvSpPr>
        <p:spPr bwMode="auto">
          <a:xfrm>
            <a:off x="7283648" y="4725888"/>
            <a:ext cx="1320800" cy="479425"/>
          </a:xfrm>
          <a:prstGeom prst="rect">
            <a:avLst/>
          </a:prstGeom>
          <a:solidFill>
            <a:srgbClr val="FFCC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返回</a:t>
            </a:r>
            <a:r>
              <a:rPr kumimoji="1" lang="en-US" altLang="zh-CN" sz="2400" b="1">
                <a:latin typeface="宋体" panose="02010600030101010101" pitchFamily="2" charset="-122"/>
              </a:rPr>
              <a:t>f ①</a:t>
            </a:r>
          </a:p>
        </p:txBody>
      </p:sp>
      <p:sp>
        <p:nvSpPr>
          <p:cNvPr id="6156" name="Rectangle 12"/>
          <p:cNvSpPr>
            <a:spLocks noChangeArrowheads="1"/>
          </p:cNvSpPr>
          <p:nvPr/>
        </p:nvSpPr>
        <p:spPr bwMode="auto">
          <a:xfrm>
            <a:off x="4813498" y="3201888"/>
            <a:ext cx="2035175" cy="1027113"/>
          </a:xfrm>
          <a:prstGeom prst="rect">
            <a:avLst/>
          </a:prstGeom>
          <a:solidFill>
            <a:srgbClr val="FFFFCC">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spcBef>
                <a:spcPct val="50000"/>
              </a:spcBef>
            </a:pPr>
            <a:r>
              <a:rPr kumimoji="1" lang="en-US" altLang="zh-CN" sz="2400" b="1">
                <a:latin typeface="宋体" panose="02010600030101010101" pitchFamily="2" charset="-122"/>
              </a:rPr>
              <a:t> </a:t>
            </a:r>
            <a:r>
              <a:rPr kumimoji="1" lang="zh-CN" altLang="en-US" sz="2000" b="1">
                <a:latin typeface="宋体" panose="02010600030101010101" pitchFamily="2" charset="-122"/>
              </a:rPr>
              <a:t>因</a:t>
            </a:r>
            <a:r>
              <a:rPr kumimoji="1" lang="zh-CN" altLang="en-US" sz="2400" b="1">
                <a:latin typeface="宋体" panose="02010600030101010101" pitchFamily="2" charset="-122"/>
              </a:rPr>
              <a:t> </a:t>
            </a:r>
            <a:r>
              <a:rPr kumimoji="1" lang="en-US" altLang="zh-CN" sz="2400" b="1">
                <a:latin typeface="宋体" panose="02010600030101010101" pitchFamily="2" charset="-122"/>
              </a:rPr>
              <a:t>2!=0,1</a:t>
            </a:r>
          </a:p>
          <a:p>
            <a:pPr eaLnBrk="0" hangingPunct="0">
              <a:spcBef>
                <a:spcPct val="50000"/>
              </a:spcBef>
            </a:pPr>
            <a:r>
              <a:rPr kumimoji="1" lang="en-US" altLang="zh-CN" sz="2400" b="1">
                <a:latin typeface="宋体" panose="02010600030101010101" pitchFamily="2" charset="-122"/>
              </a:rPr>
              <a:t>f=2*</a:t>
            </a:r>
            <a:r>
              <a:rPr kumimoji="1" lang="en-US" altLang="zh-CN" sz="2400" b="1">
                <a:solidFill>
                  <a:srgbClr val="FF3300"/>
                </a:solidFill>
                <a:latin typeface="宋体" panose="02010600030101010101" pitchFamily="2" charset="-122"/>
              </a:rPr>
              <a:t>fac(2-1)</a:t>
            </a:r>
          </a:p>
        </p:txBody>
      </p:sp>
      <p:sp>
        <p:nvSpPr>
          <p:cNvPr id="6157" name="Rectangle 13"/>
          <p:cNvSpPr>
            <a:spLocks noChangeArrowheads="1"/>
          </p:cNvSpPr>
          <p:nvPr/>
        </p:nvSpPr>
        <p:spPr bwMode="auto">
          <a:xfrm>
            <a:off x="7180461" y="1717576"/>
            <a:ext cx="1262062" cy="1027112"/>
          </a:xfrm>
          <a:prstGeom prst="rect">
            <a:avLst/>
          </a:prstGeom>
          <a:solidFill>
            <a:srgbClr val="FFCC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调用</a:t>
            </a:r>
            <a:r>
              <a:rPr kumimoji="1" lang="en-US" altLang="zh-CN" sz="2400" b="1">
                <a:latin typeface="宋体" panose="02010600030101010101" pitchFamily="2" charset="-122"/>
              </a:rPr>
              <a:t>fac</a:t>
            </a:r>
          </a:p>
          <a:p>
            <a:pPr algn="ctr" eaLnBrk="0" hangingPunct="0">
              <a:spcBef>
                <a:spcPct val="50000"/>
              </a:spcBef>
            </a:pPr>
            <a:r>
              <a:rPr kumimoji="1" lang="en-US" altLang="zh-CN" sz="2400" b="1">
                <a:latin typeface="宋体" panose="02010600030101010101" pitchFamily="2" charset="-122"/>
              </a:rPr>
              <a:t>m</a:t>
            </a:r>
            <a:r>
              <a:rPr kumimoji="1" lang="en-US" altLang="zh-CN" sz="2400" b="1">
                <a:latin typeface="宋体" panose="02010600030101010101" pitchFamily="2" charset="-122"/>
                <a:sym typeface="Wingdings" panose="05000000000000000000" pitchFamily="2" charset="2"/>
              </a:rPr>
              <a:t>n ①</a:t>
            </a:r>
          </a:p>
        </p:txBody>
      </p:sp>
      <p:sp>
        <p:nvSpPr>
          <p:cNvPr id="6158" name="Rectangle 14"/>
          <p:cNvSpPr>
            <a:spLocks noChangeArrowheads="1"/>
          </p:cNvSpPr>
          <p:nvPr/>
        </p:nvSpPr>
        <p:spPr bwMode="auto">
          <a:xfrm>
            <a:off x="7229673" y="3201888"/>
            <a:ext cx="1069975" cy="1027113"/>
          </a:xfrm>
          <a:prstGeom prst="rect">
            <a:avLst/>
          </a:prstGeom>
          <a:solidFill>
            <a:srgbClr val="FFCC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spcBef>
                <a:spcPct val="50000"/>
              </a:spcBef>
            </a:pPr>
            <a:r>
              <a:rPr kumimoji="1" lang="zh-CN" altLang="en-US" sz="2000" b="1">
                <a:latin typeface="宋体" panose="02010600030101010101" pitchFamily="2" charset="-122"/>
              </a:rPr>
              <a:t>因</a:t>
            </a:r>
            <a:r>
              <a:rPr kumimoji="1" lang="en-US" altLang="zh-CN" sz="2400" b="1">
                <a:latin typeface="宋体" panose="02010600030101010101" pitchFamily="2" charset="-122"/>
              </a:rPr>
              <a:t>1==1</a:t>
            </a:r>
          </a:p>
          <a:p>
            <a:pPr eaLnBrk="0" hangingPunct="0">
              <a:spcBef>
                <a:spcPct val="50000"/>
              </a:spcBef>
            </a:pPr>
            <a:r>
              <a:rPr kumimoji="1" lang="en-US" altLang="zh-CN" sz="2400" b="1">
                <a:latin typeface="宋体" panose="02010600030101010101" pitchFamily="2" charset="-122"/>
              </a:rPr>
              <a:t> f=1</a:t>
            </a:r>
          </a:p>
        </p:txBody>
      </p:sp>
      <p:sp>
        <p:nvSpPr>
          <p:cNvPr id="6159" name="Rectangle 15"/>
          <p:cNvSpPr>
            <a:spLocks noChangeArrowheads="1"/>
          </p:cNvSpPr>
          <p:nvPr/>
        </p:nvSpPr>
        <p:spPr bwMode="auto">
          <a:xfrm>
            <a:off x="1027311" y="5602188"/>
            <a:ext cx="714375" cy="419100"/>
          </a:xfrm>
          <a:prstGeom prst="rect">
            <a:avLst/>
          </a:prstGeom>
          <a:solidFill>
            <a:srgbClr val="CCFFFF">
              <a:alpha val="50000"/>
            </a:srgbClr>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kumimoji="1" lang="zh-CN" altLang="en-US" sz="2000" b="1">
                <a:latin typeface="宋体" panose="02010600030101010101" pitchFamily="2" charset="-122"/>
              </a:rPr>
              <a:t>结束</a:t>
            </a:r>
          </a:p>
        </p:txBody>
      </p:sp>
      <p:sp>
        <p:nvSpPr>
          <p:cNvPr id="6160" name="Line 16"/>
          <p:cNvSpPr>
            <a:spLocks noChangeShapeType="1"/>
          </p:cNvSpPr>
          <p:nvPr/>
        </p:nvSpPr>
        <p:spPr bwMode="auto">
          <a:xfrm>
            <a:off x="1354336" y="2241451"/>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1" name="Line 17"/>
          <p:cNvSpPr>
            <a:spLocks noChangeShapeType="1"/>
          </p:cNvSpPr>
          <p:nvPr/>
        </p:nvSpPr>
        <p:spPr bwMode="auto">
          <a:xfrm>
            <a:off x="1354336" y="3232051"/>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2" name="Line 18"/>
          <p:cNvSpPr>
            <a:spLocks noChangeShapeType="1"/>
          </p:cNvSpPr>
          <p:nvPr/>
        </p:nvSpPr>
        <p:spPr bwMode="auto">
          <a:xfrm>
            <a:off x="1354336" y="4146451"/>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3" name="Line 19"/>
          <p:cNvSpPr>
            <a:spLocks noChangeShapeType="1"/>
          </p:cNvSpPr>
          <p:nvPr/>
        </p:nvSpPr>
        <p:spPr bwMode="auto">
          <a:xfrm>
            <a:off x="1354336" y="5137051"/>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4" name="Line 20"/>
          <p:cNvSpPr>
            <a:spLocks noChangeShapeType="1"/>
          </p:cNvSpPr>
          <p:nvPr/>
        </p:nvSpPr>
        <p:spPr bwMode="auto">
          <a:xfrm>
            <a:off x="3365698" y="2744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5" name="Line 21"/>
          <p:cNvSpPr>
            <a:spLocks noChangeShapeType="1"/>
          </p:cNvSpPr>
          <p:nvPr/>
        </p:nvSpPr>
        <p:spPr bwMode="auto">
          <a:xfrm>
            <a:off x="3365698" y="4268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6" name="Line 22"/>
          <p:cNvSpPr>
            <a:spLocks noChangeShapeType="1"/>
          </p:cNvSpPr>
          <p:nvPr/>
        </p:nvSpPr>
        <p:spPr bwMode="auto">
          <a:xfrm>
            <a:off x="5781873" y="2744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7" name="Line 23"/>
          <p:cNvSpPr>
            <a:spLocks noChangeShapeType="1"/>
          </p:cNvSpPr>
          <p:nvPr/>
        </p:nvSpPr>
        <p:spPr bwMode="auto">
          <a:xfrm>
            <a:off x="5781873" y="4268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8" name="Line 24"/>
          <p:cNvSpPr>
            <a:spLocks noChangeShapeType="1"/>
          </p:cNvSpPr>
          <p:nvPr/>
        </p:nvSpPr>
        <p:spPr bwMode="auto">
          <a:xfrm>
            <a:off x="7915473" y="2744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69" name="Line 25"/>
          <p:cNvSpPr>
            <a:spLocks noChangeShapeType="1"/>
          </p:cNvSpPr>
          <p:nvPr/>
        </p:nvSpPr>
        <p:spPr bwMode="auto">
          <a:xfrm>
            <a:off x="7915473" y="4268688"/>
            <a:ext cx="0" cy="457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0" name="Line 26"/>
          <p:cNvSpPr>
            <a:spLocks noChangeShapeType="1"/>
          </p:cNvSpPr>
          <p:nvPr/>
        </p:nvSpPr>
        <p:spPr bwMode="auto">
          <a:xfrm flipV="1">
            <a:off x="1743273" y="2135088"/>
            <a:ext cx="990600" cy="1600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1" name="Line 27"/>
          <p:cNvSpPr>
            <a:spLocks noChangeShapeType="1"/>
          </p:cNvSpPr>
          <p:nvPr/>
        </p:nvSpPr>
        <p:spPr bwMode="auto">
          <a:xfrm flipH="1" flipV="1">
            <a:off x="1590873" y="4192488"/>
            <a:ext cx="1143000" cy="7620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2" name="Line 28"/>
          <p:cNvSpPr>
            <a:spLocks noChangeShapeType="1"/>
          </p:cNvSpPr>
          <p:nvPr/>
        </p:nvSpPr>
        <p:spPr bwMode="auto">
          <a:xfrm flipV="1">
            <a:off x="4029273" y="2211288"/>
            <a:ext cx="1066800" cy="15240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3" name="Line 29"/>
          <p:cNvSpPr>
            <a:spLocks noChangeShapeType="1"/>
          </p:cNvSpPr>
          <p:nvPr/>
        </p:nvSpPr>
        <p:spPr bwMode="auto">
          <a:xfrm flipH="1" flipV="1">
            <a:off x="3724473" y="4192488"/>
            <a:ext cx="1371600" cy="7620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4" name="Line 30"/>
          <p:cNvSpPr>
            <a:spLocks noChangeShapeType="1"/>
          </p:cNvSpPr>
          <p:nvPr/>
        </p:nvSpPr>
        <p:spPr bwMode="auto">
          <a:xfrm flipV="1">
            <a:off x="6315273" y="2135088"/>
            <a:ext cx="838200" cy="16764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5" name="Line 31"/>
          <p:cNvSpPr>
            <a:spLocks noChangeShapeType="1"/>
          </p:cNvSpPr>
          <p:nvPr/>
        </p:nvSpPr>
        <p:spPr bwMode="auto">
          <a:xfrm flipH="1" flipV="1">
            <a:off x="6086673" y="4192488"/>
            <a:ext cx="1219200" cy="7620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76" name="Text Box 32"/>
          <p:cNvSpPr txBox="1">
            <a:spLocks noChangeArrowheads="1"/>
          </p:cNvSpPr>
          <p:nvPr/>
        </p:nvSpPr>
        <p:spPr bwMode="auto">
          <a:xfrm>
            <a:off x="478036" y="368994"/>
            <a:ext cx="3805932" cy="5869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3200" i="1" dirty="0">
                <a:solidFill>
                  <a:schemeClr val="tx2"/>
                </a:solidFill>
                <a:latin typeface="+mj-lt"/>
                <a:ea typeface="+mj-ea"/>
                <a:cs typeface="+mj-cs"/>
              </a:rPr>
              <a:t>递归调用</a:t>
            </a:r>
            <a:r>
              <a:rPr lang="zh-CN" altLang="en-US" sz="3200" i="1" dirty="0" smtClean="0">
                <a:solidFill>
                  <a:schemeClr val="tx2"/>
                </a:solidFill>
                <a:latin typeface="+mj-lt"/>
                <a:ea typeface="+mj-ea"/>
                <a:cs typeface="+mj-cs"/>
              </a:rPr>
              <a:t>过程</a:t>
            </a:r>
            <a:endParaRPr lang="en-US" altLang="zh-CN" sz="3200" i="1" dirty="0">
              <a:solidFill>
                <a:schemeClr val="tx2"/>
              </a:solidFill>
              <a:latin typeface="+mj-lt"/>
              <a:ea typeface="+mj-ea"/>
              <a:cs typeface="+mj-cs"/>
            </a:endParaRPr>
          </a:p>
        </p:txBody>
      </p:sp>
    </p:spTree>
    <p:extLst>
      <p:ext uri="{BB962C8B-B14F-4D97-AF65-F5344CB8AC3E}">
        <p14:creationId xmlns:p14="http://schemas.microsoft.com/office/powerpoint/2010/main" val="1128855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15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1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1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17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5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16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5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16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17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5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6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5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17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616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614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616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7" grpId="0" animBg="1" autoUpdateAnimBg="0"/>
      <p:bldP spid="6148" grpId="0" animBg="1" autoUpdateAnimBg="0"/>
      <p:bldP spid="6149" grpId="0" animBg="1" autoUpdateAnimBg="0"/>
      <p:bldP spid="6150" grpId="0" animBg="1" autoUpdateAnimBg="0"/>
      <p:bldP spid="6151" grpId="0" animBg="1" autoUpdateAnimBg="0"/>
      <p:bldP spid="6152" grpId="0" animBg="1" autoUpdateAnimBg="0"/>
      <p:bldP spid="6153" grpId="0" animBg="1" autoUpdateAnimBg="0"/>
      <p:bldP spid="6154" grpId="0" animBg="1" autoUpdateAnimBg="0"/>
      <p:bldP spid="6155" grpId="0" animBg="1" autoUpdateAnimBg="0"/>
      <p:bldP spid="6156" grpId="0" animBg="1" autoUpdateAnimBg="0"/>
      <p:bldP spid="6157" grpId="0" animBg="1" autoUpdateAnimBg="0"/>
      <p:bldP spid="6158" grpId="0" animBg="1" autoUpdateAnimBg="0"/>
      <p:bldP spid="6159" grpId="0" animBg="1" autoUpdateAnimBg="0"/>
      <p:bldP spid="6160" grpId="0" animBg="1"/>
      <p:bldP spid="6161" grpId="0" animBg="1"/>
      <p:bldP spid="6162" grpId="0" animBg="1"/>
      <p:bldP spid="6163" grpId="0" animBg="1"/>
      <p:bldP spid="6164" grpId="0" animBg="1"/>
      <p:bldP spid="6165" grpId="0" animBg="1"/>
      <p:bldP spid="6166" grpId="0" animBg="1"/>
      <p:bldP spid="6167" grpId="0" animBg="1"/>
      <p:bldP spid="6168" grpId="0" animBg="1"/>
      <p:bldP spid="6169" grpId="0" animBg="1"/>
      <p:bldP spid="6170" grpId="0" animBg="1"/>
      <p:bldP spid="6171" grpId="0" animBg="1"/>
      <p:bldP spid="6172" grpId="0" animBg="1"/>
      <p:bldP spid="6173" grpId="0" animBg="1"/>
      <p:bldP spid="6174" grpId="0" animBg="1"/>
      <p:bldP spid="61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idx="4294967295"/>
          </p:nvPr>
        </p:nvSpPr>
        <p:spPr>
          <a:xfrm>
            <a:off x="395536" y="250826"/>
            <a:ext cx="5830887" cy="658812"/>
          </a:xfrm>
        </p:spPr>
        <p:txBody>
          <a:bodyPr/>
          <a:lstStyle/>
          <a:p>
            <a:r>
              <a:rPr lang="zh-CN" altLang="en-US" kern="1200" dirty="0"/>
              <a:t>递归法求</a:t>
            </a:r>
            <a:r>
              <a:rPr lang="en-US" altLang="zh-CN" kern="1200" dirty="0"/>
              <a:t>Fibonacci</a:t>
            </a:r>
            <a:r>
              <a:rPr lang="zh-CN" altLang="en-US" kern="1200" dirty="0"/>
              <a:t>数列</a:t>
            </a:r>
          </a:p>
        </p:txBody>
      </p:sp>
      <p:sp>
        <p:nvSpPr>
          <p:cNvPr id="11268" name="Text Box 4"/>
          <p:cNvSpPr txBox="1">
            <a:spLocks noChangeArrowheads="1"/>
          </p:cNvSpPr>
          <p:nvPr/>
        </p:nvSpPr>
        <p:spPr bwMode="auto">
          <a:xfrm>
            <a:off x="107950" y="1125538"/>
            <a:ext cx="475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00FF"/>
              </a:buClr>
              <a:buFont typeface="Wingdings" panose="05000000000000000000" pitchFamily="2" charset="2"/>
              <a:buChar char="Ø"/>
            </a:pPr>
            <a:r>
              <a:rPr kumimoji="1" lang="zh-CN" altLang="en-US" sz="2400" b="1">
                <a:latin typeface="Times New Roman" panose="02020603050405020304" pitchFamily="18" charset="0"/>
                <a:ea typeface="楷体_GB2312" pitchFamily="49" charset="-122"/>
              </a:rPr>
              <a:t>迭代法求</a:t>
            </a:r>
            <a:r>
              <a:rPr kumimoji="1" lang="en-US" altLang="zh-CN" sz="2400" b="1">
                <a:solidFill>
                  <a:srgbClr val="000000"/>
                </a:solidFill>
                <a:latin typeface="Times New Roman" panose="02020603050405020304" pitchFamily="18" charset="0"/>
                <a:ea typeface="楷体_GB2312" pitchFamily="49" charset="-122"/>
              </a:rPr>
              <a:t>Fibonacci</a:t>
            </a:r>
            <a:r>
              <a:rPr kumimoji="1" lang="zh-CN" altLang="en-US" sz="2400" b="1">
                <a:solidFill>
                  <a:srgbClr val="000000"/>
                </a:solidFill>
                <a:latin typeface="Times New Roman" panose="02020603050405020304" pitchFamily="18" charset="0"/>
                <a:ea typeface="楷体_GB2312" pitchFamily="49" charset="-122"/>
              </a:rPr>
              <a:t>数列的前</a:t>
            </a:r>
            <a:r>
              <a:rPr kumimoji="1" lang="en-US" altLang="zh-CN" sz="2400" b="1">
                <a:solidFill>
                  <a:srgbClr val="000000"/>
                </a:solidFill>
                <a:latin typeface="Times New Roman" panose="02020603050405020304" pitchFamily="18" charset="0"/>
                <a:ea typeface="楷体_GB2312" pitchFamily="49" charset="-122"/>
              </a:rPr>
              <a:t>20</a:t>
            </a:r>
            <a:r>
              <a:rPr kumimoji="1" lang="zh-CN" altLang="en-US" sz="2400" b="1">
                <a:solidFill>
                  <a:srgbClr val="000000"/>
                </a:solidFill>
                <a:latin typeface="Times New Roman" panose="02020603050405020304" pitchFamily="18" charset="0"/>
                <a:ea typeface="楷体_GB2312" pitchFamily="49" charset="-122"/>
              </a:rPr>
              <a:t>项</a:t>
            </a:r>
          </a:p>
        </p:txBody>
      </p:sp>
      <p:sp>
        <p:nvSpPr>
          <p:cNvPr id="11269" name="Text Box 5"/>
          <p:cNvSpPr txBox="1">
            <a:spLocks noChangeArrowheads="1"/>
          </p:cNvSpPr>
          <p:nvPr/>
        </p:nvSpPr>
        <p:spPr bwMode="auto">
          <a:xfrm>
            <a:off x="179388" y="1557338"/>
            <a:ext cx="5545137" cy="47021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endParaRPr kumimoji="1" lang="en-US" altLang="zh-CN" sz="2800" b="1" dirty="0">
              <a:solidFill>
                <a:srgbClr val="0000FF"/>
              </a:solidFill>
              <a:latin typeface="Times New Roman" panose="02020603050405020304" pitchFamily="18" charset="0"/>
            </a:endParaRPr>
          </a:p>
          <a:p>
            <a:pPr>
              <a:lnSpc>
                <a:spcPct val="90000"/>
              </a:lnSpc>
            </a:pPr>
            <a:r>
              <a:rPr kumimoji="1" lang="en-US" altLang="zh-CN" sz="2800" b="1" dirty="0" smtClean="0">
                <a:solidFill>
                  <a:srgbClr val="0000FF"/>
                </a:solidFill>
                <a:latin typeface="Times New Roman" panose="02020603050405020304" pitchFamily="18" charset="0"/>
              </a:rPr>
              <a:t>int  </a:t>
            </a:r>
            <a:r>
              <a:rPr kumimoji="1" lang="en-US" altLang="zh-CN" sz="2800" b="1" dirty="0">
                <a:solidFill>
                  <a:srgbClr val="0000FF"/>
                </a:solidFill>
                <a:latin typeface="Times New Roman" panose="02020603050405020304" pitchFamily="18" charset="0"/>
              </a:rPr>
              <a:t>main( )</a:t>
            </a:r>
          </a:p>
          <a:p>
            <a:pPr>
              <a:lnSpc>
                <a:spcPct val="90000"/>
              </a:lnSpc>
            </a:pPr>
            <a:r>
              <a:rPr kumimoji="1" lang="en-US" altLang="zh-CN" sz="2800" b="1" dirty="0">
                <a:solidFill>
                  <a:srgbClr val="0000FF"/>
                </a:solidFill>
                <a:latin typeface="Times New Roman" panose="02020603050405020304" pitchFamily="18" charset="0"/>
              </a:rPr>
              <a:t>{  int  </a:t>
            </a:r>
            <a:r>
              <a:rPr kumimoji="1" lang="en-US" altLang="zh-CN" sz="2800" b="1" dirty="0" err="1">
                <a:solidFill>
                  <a:srgbClr val="0000FF"/>
                </a:solidFill>
                <a:latin typeface="Times New Roman" panose="02020603050405020304" pitchFamily="18" charset="0"/>
              </a:rPr>
              <a:t>i</a:t>
            </a:r>
            <a:r>
              <a:rPr kumimoji="1" lang="en-US" altLang="zh-CN" sz="2800" b="1" dirty="0">
                <a:solidFill>
                  <a:srgbClr val="0000FF"/>
                </a:solidFill>
                <a:latin typeface="Times New Roman" panose="02020603050405020304" pitchFamily="18" charset="0"/>
              </a:rPr>
              <a:t> , f1=1 , f2=1 , f3;</a:t>
            </a:r>
          </a:p>
          <a:p>
            <a:pPr>
              <a:lnSpc>
                <a:spcPct val="90000"/>
              </a:lnSpc>
            </a:pPr>
            <a:r>
              <a:rPr kumimoji="1" lang="en-US" altLang="zh-CN" sz="2800" b="1" dirty="0">
                <a:solidFill>
                  <a:srgbClr val="0000FF"/>
                </a:solidFill>
                <a:latin typeface="Times New Roman" panose="02020603050405020304" pitchFamily="18" charset="0"/>
              </a:rPr>
              <a:t>   </a:t>
            </a:r>
            <a:r>
              <a:rPr kumimoji="1" lang="en-US" altLang="zh-CN" sz="2800" b="1" dirty="0" err="1" smtClean="0">
                <a:solidFill>
                  <a:srgbClr val="0000FF"/>
                </a:solidFill>
                <a:latin typeface="Times New Roman" panose="02020603050405020304" pitchFamily="18" charset="0"/>
              </a:rPr>
              <a:t>cout</a:t>
            </a:r>
            <a:r>
              <a:rPr kumimoji="1" lang="en-US" altLang="zh-CN" sz="2800" b="1" dirty="0" smtClean="0">
                <a:solidFill>
                  <a:srgbClr val="0000FF"/>
                </a:solidFill>
                <a:latin typeface="Times New Roman" panose="02020603050405020304" pitchFamily="18" charset="0"/>
              </a:rPr>
              <a:t>&lt;&lt;f1 &lt;&lt;f2;</a:t>
            </a:r>
            <a:endParaRPr kumimoji="1" lang="en-US" altLang="zh-CN" sz="2800" b="1" dirty="0">
              <a:solidFill>
                <a:srgbClr val="0000FF"/>
              </a:solidFill>
              <a:latin typeface="Times New Roman" panose="02020603050405020304" pitchFamily="18" charset="0"/>
            </a:endParaRPr>
          </a:p>
          <a:p>
            <a:pPr>
              <a:lnSpc>
                <a:spcPct val="90000"/>
              </a:lnSpc>
            </a:pPr>
            <a:r>
              <a:rPr kumimoji="1" lang="en-US" altLang="zh-CN" sz="2800" b="1" dirty="0">
                <a:solidFill>
                  <a:srgbClr val="0000FF"/>
                </a:solidFill>
                <a:latin typeface="Times New Roman" panose="02020603050405020304" pitchFamily="18" charset="0"/>
              </a:rPr>
              <a:t>   </a:t>
            </a:r>
            <a:r>
              <a:rPr kumimoji="1" lang="en-US" altLang="zh-CN" sz="2800" b="1" dirty="0">
                <a:solidFill>
                  <a:srgbClr val="FF3300"/>
                </a:solidFill>
                <a:latin typeface="Times New Roman" panose="02020603050405020304" pitchFamily="18" charset="0"/>
              </a:rPr>
              <a:t>for ( </a:t>
            </a:r>
            <a:r>
              <a:rPr kumimoji="1" lang="en-US" altLang="zh-CN" sz="2800" b="1" dirty="0" err="1">
                <a:solidFill>
                  <a:srgbClr val="FF3300"/>
                </a:solidFill>
                <a:latin typeface="Times New Roman" panose="02020603050405020304" pitchFamily="18" charset="0"/>
              </a:rPr>
              <a:t>i</a:t>
            </a:r>
            <a:r>
              <a:rPr kumimoji="1" lang="en-US" altLang="zh-CN" sz="2800" b="1" dirty="0">
                <a:solidFill>
                  <a:srgbClr val="FF3300"/>
                </a:solidFill>
                <a:latin typeface="Times New Roman" panose="02020603050405020304" pitchFamily="18" charset="0"/>
              </a:rPr>
              <a:t>=3 ; </a:t>
            </a:r>
            <a:r>
              <a:rPr kumimoji="1" lang="en-US" altLang="zh-CN" sz="2800" b="1" dirty="0" err="1">
                <a:solidFill>
                  <a:srgbClr val="FF3300"/>
                </a:solidFill>
                <a:latin typeface="Times New Roman" panose="02020603050405020304" pitchFamily="18" charset="0"/>
              </a:rPr>
              <a:t>i</a:t>
            </a:r>
            <a:r>
              <a:rPr kumimoji="1" lang="en-US" altLang="zh-CN" sz="2800" b="1" dirty="0">
                <a:solidFill>
                  <a:srgbClr val="FF3300"/>
                </a:solidFill>
                <a:latin typeface="Times New Roman" panose="02020603050405020304" pitchFamily="18" charset="0"/>
              </a:rPr>
              <a:t>&lt;=20 ; </a:t>
            </a:r>
            <a:r>
              <a:rPr kumimoji="1" lang="en-US" altLang="zh-CN" sz="2800" b="1" dirty="0" err="1">
                <a:solidFill>
                  <a:srgbClr val="FF3300"/>
                </a:solidFill>
                <a:latin typeface="Times New Roman" panose="02020603050405020304" pitchFamily="18" charset="0"/>
              </a:rPr>
              <a:t>i</a:t>
            </a:r>
            <a:r>
              <a:rPr kumimoji="1" lang="en-US" altLang="zh-CN" sz="2800" b="1" dirty="0">
                <a:solidFill>
                  <a:srgbClr val="FF3300"/>
                </a:solidFill>
                <a:latin typeface="Times New Roman" panose="02020603050405020304" pitchFamily="18" charset="0"/>
              </a:rPr>
              <a:t>++ )</a:t>
            </a:r>
          </a:p>
          <a:p>
            <a:pPr>
              <a:lnSpc>
                <a:spcPct val="90000"/>
              </a:lnSpc>
            </a:pPr>
            <a:r>
              <a:rPr kumimoji="1" lang="en-US" altLang="zh-CN" sz="2800" b="1" dirty="0">
                <a:solidFill>
                  <a:srgbClr val="0000FF"/>
                </a:solidFill>
                <a:latin typeface="Times New Roman" panose="02020603050405020304" pitchFamily="18" charset="0"/>
              </a:rPr>
              <a:t>     {  </a:t>
            </a:r>
            <a:r>
              <a:rPr kumimoji="1" lang="en-US" altLang="zh-CN" sz="2800" b="1" dirty="0">
                <a:solidFill>
                  <a:srgbClr val="FF3300"/>
                </a:solidFill>
                <a:latin typeface="Times New Roman" panose="02020603050405020304" pitchFamily="18" charset="0"/>
              </a:rPr>
              <a:t>f3=f1+f2;</a:t>
            </a:r>
          </a:p>
          <a:p>
            <a:pPr>
              <a:lnSpc>
                <a:spcPct val="90000"/>
              </a:lnSpc>
            </a:pPr>
            <a:r>
              <a:rPr kumimoji="1" lang="en-US" altLang="zh-CN" sz="2800" b="1" dirty="0">
                <a:solidFill>
                  <a:srgbClr val="FF3300"/>
                </a:solidFill>
                <a:latin typeface="Times New Roman" panose="02020603050405020304" pitchFamily="18" charset="0"/>
              </a:rPr>
              <a:t>         f1=f2;           </a:t>
            </a:r>
          </a:p>
          <a:p>
            <a:pPr>
              <a:lnSpc>
                <a:spcPct val="90000"/>
              </a:lnSpc>
            </a:pPr>
            <a:r>
              <a:rPr kumimoji="1" lang="en-US" altLang="zh-CN" sz="2800" b="1" dirty="0">
                <a:solidFill>
                  <a:srgbClr val="FF3300"/>
                </a:solidFill>
                <a:latin typeface="Times New Roman" panose="02020603050405020304" pitchFamily="18" charset="0"/>
              </a:rPr>
              <a:t>         f2=f3;</a:t>
            </a:r>
          </a:p>
          <a:p>
            <a:pPr>
              <a:lnSpc>
                <a:spcPct val="90000"/>
              </a:lnSpc>
            </a:pPr>
            <a:r>
              <a:rPr kumimoji="1" lang="en-US" altLang="zh-CN" sz="2800" b="1" dirty="0">
                <a:solidFill>
                  <a:srgbClr val="0000FF"/>
                </a:solidFill>
                <a:latin typeface="Times New Roman" panose="02020603050405020304" pitchFamily="18" charset="0"/>
              </a:rPr>
              <a:t>         </a:t>
            </a:r>
            <a:r>
              <a:rPr kumimoji="1" lang="en-US" altLang="zh-CN" sz="2800" b="1" dirty="0" err="1" smtClean="0">
                <a:solidFill>
                  <a:srgbClr val="0000FF"/>
                </a:solidFill>
                <a:latin typeface="Times New Roman" panose="02020603050405020304" pitchFamily="18" charset="0"/>
              </a:rPr>
              <a:t>cout</a:t>
            </a:r>
            <a:r>
              <a:rPr kumimoji="1" lang="en-US" altLang="zh-CN" sz="2800" b="1" dirty="0" smtClean="0">
                <a:solidFill>
                  <a:srgbClr val="0000FF"/>
                </a:solidFill>
                <a:latin typeface="Times New Roman" panose="02020603050405020304" pitchFamily="18" charset="0"/>
              </a:rPr>
              <a:t>&lt;&lt;f3</a:t>
            </a:r>
            <a:endParaRPr kumimoji="1" lang="en-US" altLang="zh-CN" sz="2800" b="1" dirty="0">
              <a:solidFill>
                <a:srgbClr val="0000FF"/>
              </a:solidFill>
              <a:latin typeface="Times New Roman" panose="02020603050405020304" pitchFamily="18" charset="0"/>
            </a:endParaRPr>
          </a:p>
          <a:p>
            <a:pPr>
              <a:lnSpc>
                <a:spcPct val="90000"/>
              </a:lnSpc>
            </a:pPr>
            <a:r>
              <a:rPr kumimoji="1" lang="en-US" altLang="zh-CN" sz="2800" b="1" dirty="0">
                <a:solidFill>
                  <a:srgbClr val="0000FF"/>
                </a:solidFill>
                <a:latin typeface="Times New Roman" panose="02020603050405020304" pitchFamily="18" charset="0"/>
              </a:rPr>
              <a:t>         </a:t>
            </a:r>
            <a:r>
              <a:rPr kumimoji="1" lang="en-US" altLang="zh-CN" sz="2800" b="1" dirty="0">
                <a:solidFill>
                  <a:srgbClr val="CC00CC"/>
                </a:solidFill>
                <a:latin typeface="Times New Roman" panose="02020603050405020304" pitchFamily="18" charset="0"/>
              </a:rPr>
              <a:t>if ( i%4==0) </a:t>
            </a:r>
            <a:r>
              <a:rPr kumimoji="1" lang="en-US" altLang="zh-CN" sz="2800" b="1" dirty="0" smtClean="0">
                <a:solidFill>
                  <a:srgbClr val="CC00CC"/>
                </a:solidFill>
                <a:latin typeface="Times New Roman" panose="02020603050405020304" pitchFamily="18" charset="0"/>
              </a:rPr>
              <a:t> </a:t>
            </a:r>
            <a:r>
              <a:rPr kumimoji="1" lang="en-US" altLang="zh-CN" sz="2800" b="1" dirty="0" err="1" smtClean="0">
                <a:solidFill>
                  <a:srgbClr val="CC00CC"/>
                </a:solidFill>
                <a:latin typeface="Times New Roman" panose="02020603050405020304" pitchFamily="18" charset="0"/>
              </a:rPr>
              <a:t>cout</a:t>
            </a:r>
            <a:r>
              <a:rPr kumimoji="1" lang="en-US" altLang="zh-CN" sz="2800" b="1" dirty="0" smtClean="0">
                <a:solidFill>
                  <a:srgbClr val="CC00CC"/>
                </a:solidFill>
                <a:latin typeface="Times New Roman" panose="02020603050405020304" pitchFamily="18" charset="0"/>
              </a:rPr>
              <a:t>&lt;&lt;</a:t>
            </a:r>
            <a:r>
              <a:rPr kumimoji="1" lang="en-US" altLang="zh-CN" sz="2800" b="1" dirty="0" err="1" smtClean="0">
                <a:solidFill>
                  <a:srgbClr val="CC00CC"/>
                </a:solidFill>
                <a:latin typeface="Times New Roman" panose="02020603050405020304" pitchFamily="18" charset="0"/>
              </a:rPr>
              <a:t>endl</a:t>
            </a:r>
            <a:r>
              <a:rPr kumimoji="1" lang="en-US" altLang="zh-CN" sz="2800" b="1" dirty="0" smtClean="0">
                <a:solidFill>
                  <a:srgbClr val="CC00CC"/>
                </a:solidFill>
                <a:latin typeface="Times New Roman" panose="02020603050405020304" pitchFamily="18" charset="0"/>
              </a:rPr>
              <a:t>;</a:t>
            </a:r>
            <a:endParaRPr kumimoji="1" lang="en-US" altLang="zh-CN" sz="2800" b="1" dirty="0">
              <a:solidFill>
                <a:srgbClr val="CC00CC"/>
              </a:solidFill>
              <a:latin typeface="Times New Roman" panose="02020603050405020304" pitchFamily="18" charset="0"/>
            </a:endParaRPr>
          </a:p>
          <a:p>
            <a:pPr>
              <a:lnSpc>
                <a:spcPct val="90000"/>
              </a:lnSpc>
            </a:pPr>
            <a:r>
              <a:rPr kumimoji="1" lang="en-US" altLang="zh-CN" sz="2800" b="1" dirty="0">
                <a:solidFill>
                  <a:srgbClr val="0000FF"/>
                </a:solidFill>
                <a:latin typeface="Times New Roman" panose="02020603050405020304" pitchFamily="18" charset="0"/>
              </a:rPr>
              <a:t>      }</a:t>
            </a:r>
          </a:p>
          <a:p>
            <a:pPr>
              <a:lnSpc>
                <a:spcPct val="90000"/>
              </a:lnSpc>
            </a:pPr>
            <a:r>
              <a:rPr kumimoji="1" lang="en-US" altLang="zh-CN" sz="2800" b="1" dirty="0">
                <a:latin typeface="Times New Roman" panose="02020603050405020304" pitchFamily="18" charset="0"/>
              </a:rPr>
              <a:t> </a:t>
            </a:r>
            <a:r>
              <a:rPr kumimoji="1" lang="en-US" altLang="zh-CN" sz="2800" b="1" dirty="0">
                <a:solidFill>
                  <a:srgbClr val="0000FF"/>
                </a:solidFill>
                <a:latin typeface="Times New Roman" panose="02020603050405020304" pitchFamily="18" charset="0"/>
              </a:rPr>
              <a:t>}</a:t>
            </a:r>
          </a:p>
        </p:txBody>
      </p:sp>
      <p:sp>
        <p:nvSpPr>
          <p:cNvPr id="11270" name="AutoShape 6"/>
          <p:cNvSpPr>
            <a:spLocks noChangeArrowheads="1"/>
          </p:cNvSpPr>
          <p:nvPr/>
        </p:nvSpPr>
        <p:spPr bwMode="auto">
          <a:xfrm>
            <a:off x="5076825" y="1557338"/>
            <a:ext cx="3598863" cy="1657350"/>
          </a:xfrm>
          <a:prstGeom prst="wedgeRoundRectCallout">
            <a:avLst>
              <a:gd name="adj1" fmla="val -48986"/>
              <a:gd name="adj2" fmla="val 36014"/>
              <a:gd name="adj3" fmla="val 16667"/>
            </a:avLst>
          </a:prstGeom>
          <a:solidFill>
            <a:srgbClr val="FFFF99"/>
          </a:solidFill>
          <a:ln w="63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r>
              <a:rPr kumimoji="1" lang="zh-CN" altLang="en-US" sz="2400" b="1">
                <a:solidFill>
                  <a:srgbClr val="000000"/>
                </a:solidFill>
                <a:latin typeface="Times New Roman" panose="02020603050405020304" pitchFamily="18" charset="0"/>
                <a:ea typeface="楷体_GB2312" pitchFamily="49" charset="-122"/>
              </a:rPr>
              <a:t>迭代法在已知数列前</a:t>
            </a:r>
            <a:r>
              <a:rPr kumimoji="1" lang="en-US" altLang="zh-CN" sz="2400" b="1">
                <a:solidFill>
                  <a:srgbClr val="000000"/>
                </a:solidFill>
                <a:latin typeface="Times New Roman" panose="02020603050405020304" pitchFamily="18" charset="0"/>
                <a:ea typeface="楷体_GB2312" pitchFamily="49" charset="-122"/>
              </a:rPr>
              <a:t>2</a:t>
            </a:r>
            <a:r>
              <a:rPr kumimoji="1" lang="zh-CN" altLang="en-US" sz="2400" b="1">
                <a:solidFill>
                  <a:srgbClr val="000000"/>
                </a:solidFill>
                <a:latin typeface="Times New Roman" panose="02020603050405020304" pitchFamily="18" charset="0"/>
                <a:ea typeface="楷体_GB2312" pitchFamily="49" charset="-122"/>
              </a:rPr>
              <a:t>项的基础上</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从第</a:t>
            </a:r>
            <a:r>
              <a:rPr kumimoji="1" lang="en-US" altLang="zh-CN" sz="2400" b="1">
                <a:solidFill>
                  <a:srgbClr val="000000"/>
                </a:solidFill>
                <a:latin typeface="Times New Roman" panose="02020603050405020304" pitchFamily="18" charset="0"/>
                <a:ea typeface="楷体_GB2312" pitchFamily="49" charset="-122"/>
              </a:rPr>
              <a:t>3</a:t>
            </a:r>
            <a:r>
              <a:rPr kumimoji="1" lang="zh-CN" altLang="en-US" sz="2400" b="1">
                <a:solidFill>
                  <a:srgbClr val="000000"/>
                </a:solidFill>
                <a:latin typeface="Times New Roman" panose="02020603050405020304" pitchFamily="18" charset="0"/>
                <a:ea typeface="楷体_GB2312" pitchFamily="49" charset="-122"/>
              </a:rPr>
              <a:t>项开始</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依次向后计算</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得出数列的每一项</a:t>
            </a:r>
            <a:endParaRPr kumimoji="1" lang="zh-CN" altLang="en-US" sz="2400">
              <a:latin typeface="Times New Roman" panose="02020603050405020304" pitchFamily="18" charset="0"/>
            </a:endParaRPr>
          </a:p>
        </p:txBody>
      </p:sp>
      <p:sp>
        <p:nvSpPr>
          <p:cNvPr id="11271" name="AutoShape 7"/>
          <p:cNvSpPr>
            <a:spLocks noChangeArrowheads="1"/>
          </p:cNvSpPr>
          <p:nvPr/>
        </p:nvSpPr>
        <p:spPr bwMode="auto">
          <a:xfrm>
            <a:off x="5076825" y="3500438"/>
            <a:ext cx="3743325" cy="1152525"/>
          </a:xfrm>
          <a:prstGeom prst="cloudCallout">
            <a:avLst>
              <a:gd name="adj1" fmla="val -68407"/>
              <a:gd name="adj2" fmla="val -50551"/>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楷体_GB2312" pitchFamily="49" charset="-122"/>
                <a:ea typeface="楷体_GB2312" pitchFamily="49" charset="-122"/>
              </a:rPr>
              <a:t>思考</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怎样用递归的方法求解？</a:t>
            </a:r>
          </a:p>
        </p:txBody>
      </p:sp>
    </p:spTree>
    <p:extLst>
      <p:ext uri="{BB962C8B-B14F-4D97-AF65-F5344CB8AC3E}">
        <p14:creationId xmlns:p14="http://schemas.microsoft.com/office/powerpoint/2010/main" val="2625080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70"/>
                                        </p:tgtEl>
                                        <p:attrNameLst>
                                          <p:attrName>style.visibility</p:attrName>
                                        </p:attrNameLst>
                                      </p:cBhvr>
                                      <p:to>
                                        <p:strVal val="visible"/>
                                      </p:to>
                                    </p:set>
                                    <p:animEffect transition="in" filter="blinds(horizontal)">
                                      <p:cBhvr>
                                        <p:cTn id="15" dur="500"/>
                                        <p:tgtEl>
                                          <p:spTgt spid="112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1271"/>
                                        </p:tgtEl>
                                        <p:attrNameLst>
                                          <p:attrName>style.visibility</p:attrName>
                                        </p:attrNameLst>
                                      </p:cBhvr>
                                      <p:to>
                                        <p:strVal val="visible"/>
                                      </p:to>
                                    </p:set>
                                    <p:animEffect transition="in" filter="wipe(down)">
                                      <p:cBhvr>
                                        <p:cTn id="20" dur="580">
                                          <p:stCondLst>
                                            <p:cond delay="0"/>
                                          </p:stCondLst>
                                        </p:cTn>
                                        <p:tgtEl>
                                          <p:spTgt spid="11271"/>
                                        </p:tgtEl>
                                      </p:cBhvr>
                                    </p:animEffect>
                                    <p:anim calcmode="lin" valueType="num">
                                      <p:cBhvr>
                                        <p:cTn id="21" dur="1822" tmFilter="0,0; 0.14,0.36; 0.43,0.73; 0.71,0.91; 1.0,1.0">
                                          <p:stCondLst>
                                            <p:cond delay="0"/>
                                          </p:stCondLst>
                                        </p:cTn>
                                        <p:tgtEl>
                                          <p:spTgt spid="1127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127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127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127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1271"/>
                                        </p:tgtEl>
                                        <p:attrNameLst>
                                          <p:attrName>ppt_y</p:attrName>
                                        </p:attrNameLst>
                                      </p:cBhvr>
                                      <p:tavLst>
                                        <p:tav tm="0" fmla="#ppt_y-sin(pi*$)/81">
                                          <p:val>
                                            <p:fltVal val="0"/>
                                          </p:val>
                                        </p:tav>
                                        <p:tav tm="100000">
                                          <p:val>
                                            <p:fltVal val="1"/>
                                          </p:val>
                                        </p:tav>
                                      </p:tavLst>
                                    </p:anim>
                                    <p:animScale>
                                      <p:cBhvr>
                                        <p:cTn id="26" dur="26">
                                          <p:stCondLst>
                                            <p:cond delay="650"/>
                                          </p:stCondLst>
                                        </p:cTn>
                                        <p:tgtEl>
                                          <p:spTgt spid="11271"/>
                                        </p:tgtEl>
                                      </p:cBhvr>
                                      <p:to x="100000" y="60000"/>
                                    </p:animScale>
                                    <p:animScale>
                                      <p:cBhvr>
                                        <p:cTn id="27" dur="166" decel="50000">
                                          <p:stCondLst>
                                            <p:cond delay="676"/>
                                          </p:stCondLst>
                                        </p:cTn>
                                        <p:tgtEl>
                                          <p:spTgt spid="11271"/>
                                        </p:tgtEl>
                                      </p:cBhvr>
                                      <p:to x="100000" y="100000"/>
                                    </p:animScale>
                                    <p:animScale>
                                      <p:cBhvr>
                                        <p:cTn id="28" dur="26">
                                          <p:stCondLst>
                                            <p:cond delay="1312"/>
                                          </p:stCondLst>
                                        </p:cTn>
                                        <p:tgtEl>
                                          <p:spTgt spid="11271"/>
                                        </p:tgtEl>
                                      </p:cBhvr>
                                      <p:to x="100000" y="80000"/>
                                    </p:animScale>
                                    <p:animScale>
                                      <p:cBhvr>
                                        <p:cTn id="29" dur="166" decel="50000">
                                          <p:stCondLst>
                                            <p:cond delay="1338"/>
                                          </p:stCondLst>
                                        </p:cTn>
                                        <p:tgtEl>
                                          <p:spTgt spid="11271"/>
                                        </p:tgtEl>
                                      </p:cBhvr>
                                      <p:to x="100000" y="100000"/>
                                    </p:animScale>
                                    <p:animScale>
                                      <p:cBhvr>
                                        <p:cTn id="30" dur="26">
                                          <p:stCondLst>
                                            <p:cond delay="1642"/>
                                          </p:stCondLst>
                                        </p:cTn>
                                        <p:tgtEl>
                                          <p:spTgt spid="11271"/>
                                        </p:tgtEl>
                                      </p:cBhvr>
                                      <p:to x="100000" y="90000"/>
                                    </p:animScale>
                                    <p:animScale>
                                      <p:cBhvr>
                                        <p:cTn id="31" dur="166" decel="50000">
                                          <p:stCondLst>
                                            <p:cond delay="1668"/>
                                          </p:stCondLst>
                                        </p:cTn>
                                        <p:tgtEl>
                                          <p:spTgt spid="11271"/>
                                        </p:tgtEl>
                                      </p:cBhvr>
                                      <p:to x="100000" y="100000"/>
                                    </p:animScale>
                                    <p:animScale>
                                      <p:cBhvr>
                                        <p:cTn id="32" dur="26">
                                          <p:stCondLst>
                                            <p:cond delay="1808"/>
                                          </p:stCondLst>
                                        </p:cTn>
                                        <p:tgtEl>
                                          <p:spTgt spid="11271"/>
                                        </p:tgtEl>
                                      </p:cBhvr>
                                      <p:to x="100000" y="95000"/>
                                    </p:animScale>
                                    <p:animScale>
                                      <p:cBhvr>
                                        <p:cTn id="33" dur="166" decel="50000">
                                          <p:stCondLst>
                                            <p:cond delay="1834"/>
                                          </p:stCondLst>
                                        </p:cTn>
                                        <p:tgtEl>
                                          <p:spTgt spid="112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autoUpdateAnimBg="0"/>
      <p:bldP spid="11270" grpId="0" animBg="1"/>
      <p:bldP spid="1127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50825" y="1125538"/>
            <a:ext cx="543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00FF"/>
              </a:buClr>
              <a:buFont typeface="Wingdings" panose="05000000000000000000" pitchFamily="2" charset="2"/>
              <a:buChar char="l"/>
            </a:pP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定义</a:t>
            </a:r>
            <a:r>
              <a:rPr kumimoji="1" lang="en-US" altLang="zh-CN" sz="2400" b="1">
                <a:solidFill>
                  <a:srgbClr val="000000"/>
                </a:solidFill>
                <a:latin typeface="Times New Roman" panose="02020603050405020304" pitchFamily="18" charset="0"/>
                <a:ea typeface="楷体_GB2312" pitchFamily="49" charset="-122"/>
              </a:rPr>
              <a:t>Fibonacci</a:t>
            </a:r>
            <a:r>
              <a:rPr kumimoji="1" lang="zh-CN" altLang="en-US" sz="2400" b="1">
                <a:latin typeface="Times New Roman" panose="02020603050405020304" pitchFamily="18" charset="0"/>
                <a:ea typeface="楷体_GB2312" pitchFamily="49" charset="-122"/>
              </a:rPr>
              <a:t>数列的递归数学模型：</a:t>
            </a:r>
          </a:p>
        </p:txBody>
      </p:sp>
      <p:grpSp>
        <p:nvGrpSpPr>
          <p:cNvPr id="12293" name="Group 5"/>
          <p:cNvGrpSpPr>
            <a:grpSpLocks/>
          </p:cNvGrpSpPr>
          <p:nvPr/>
        </p:nvGrpSpPr>
        <p:grpSpPr bwMode="auto">
          <a:xfrm>
            <a:off x="468313" y="1503363"/>
            <a:ext cx="5099050" cy="1160462"/>
            <a:chOff x="234" y="855"/>
            <a:chExt cx="3212" cy="731"/>
          </a:xfrm>
        </p:grpSpPr>
        <p:sp>
          <p:nvSpPr>
            <p:cNvPr id="12294" name="Text Box 6"/>
            <p:cNvSpPr txBox="1">
              <a:spLocks noChangeArrowheads="1"/>
            </p:cNvSpPr>
            <p:nvPr/>
          </p:nvSpPr>
          <p:spPr bwMode="auto">
            <a:xfrm>
              <a:off x="1122" y="855"/>
              <a:ext cx="2324" cy="7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00"/>
                  </a:solidFill>
                  <a:latin typeface="Times New Roman" panose="02020603050405020304" pitchFamily="18" charset="0"/>
                </a:rPr>
                <a:t>1                         n=0,1 </a:t>
              </a:r>
            </a:p>
            <a:p>
              <a:pPr>
                <a:spcBef>
                  <a:spcPct val="50000"/>
                </a:spcBef>
              </a:pPr>
              <a:r>
                <a:rPr kumimoji="1" lang="en-US" altLang="zh-CN" sz="2800" b="1">
                  <a:solidFill>
                    <a:srgbClr val="000000"/>
                  </a:solidFill>
                  <a:latin typeface="Times New Roman" panose="02020603050405020304" pitchFamily="18" charset="0"/>
                </a:rPr>
                <a:t>F(n-1)+F(n-2)    n&gt;1</a:t>
              </a:r>
              <a:r>
                <a:rPr kumimoji="1" lang="en-US" altLang="zh-CN" sz="2800">
                  <a:solidFill>
                    <a:srgbClr val="000000"/>
                  </a:solidFill>
                  <a:latin typeface="Times New Roman" panose="02020603050405020304" pitchFamily="18" charset="0"/>
                </a:rPr>
                <a:t>           </a:t>
              </a:r>
            </a:p>
          </p:txBody>
        </p:sp>
        <p:sp>
          <p:nvSpPr>
            <p:cNvPr id="12295" name="Text Box 7"/>
            <p:cNvSpPr txBox="1">
              <a:spLocks noChangeArrowheads="1"/>
            </p:cNvSpPr>
            <p:nvPr/>
          </p:nvSpPr>
          <p:spPr bwMode="auto">
            <a:xfrm>
              <a:off x="234" y="1044"/>
              <a:ext cx="785"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000000"/>
                  </a:solidFill>
                  <a:latin typeface="Times New Roman" panose="02020603050405020304" pitchFamily="18" charset="0"/>
                </a:rPr>
                <a:t> F(n)=</a:t>
              </a:r>
            </a:p>
          </p:txBody>
        </p:sp>
        <p:sp>
          <p:nvSpPr>
            <p:cNvPr id="12296" name="AutoShape 8"/>
            <p:cNvSpPr>
              <a:spLocks/>
            </p:cNvSpPr>
            <p:nvPr/>
          </p:nvSpPr>
          <p:spPr bwMode="auto">
            <a:xfrm>
              <a:off x="972" y="990"/>
              <a:ext cx="146" cy="456"/>
            </a:xfrm>
            <a:prstGeom prst="leftBrace">
              <a:avLst>
                <a:gd name="adj1" fmla="val 2602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2297" name="AutoShape 9"/>
          <p:cNvSpPr>
            <a:spLocks noChangeArrowheads="1"/>
          </p:cNvSpPr>
          <p:nvPr/>
        </p:nvSpPr>
        <p:spPr bwMode="auto">
          <a:xfrm>
            <a:off x="6011863" y="855663"/>
            <a:ext cx="2362200" cy="533400"/>
          </a:xfrm>
          <a:prstGeom prst="wedgeRoundRectCallout">
            <a:avLst>
              <a:gd name="adj1" fmla="val -82995"/>
              <a:gd name="adj2" fmla="val 117856"/>
              <a:gd name="adj3" fmla="val 16667"/>
            </a:avLst>
          </a:prstGeom>
          <a:solidFill>
            <a:srgbClr val="66FFFF"/>
          </a:solidFill>
          <a:ln w="63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pPr algn="ctr"/>
            <a:r>
              <a:rPr kumimoji="1" lang="zh-CN" altLang="en-US" sz="2400" b="1">
                <a:solidFill>
                  <a:srgbClr val="000000"/>
                </a:solidFill>
                <a:latin typeface="Times New Roman" panose="02020603050405020304" pitchFamily="18" charset="0"/>
                <a:ea typeface="楷体_GB2312" pitchFamily="49" charset="-122"/>
              </a:rPr>
              <a:t>递归的终止条件</a:t>
            </a:r>
            <a:endParaRPr kumimoji="1" lang="zh-CN" altLang="en-US" sz="2400">
              <a:latin typeface="Times New Roman" panose="02020603050405020304" pitchFamily="18" charset="0"/>
            </a:endParaRPr>
          </a:p>
        </p:txBody>
      </p:sp>
      <p:sp>
        <p:nvSpPr>
          <p:cNvPr id="12298" name="AutoShape 10"/>
          <p:cNvSpPr>
            <a:spLocks noChangeArrowheads="1"/>
          </p:cNvSpPr>
          <p:nvPr/>
        </p:nvSpPr>
        <p:spPr bwMode="auto">
          <a:xfrm>
            <a:off x="179388" y="2655888"/>
            <a:ext cx="1447800" cy="485775"/>
          </a:xfrm>
          <a:prstGeom prst="wedgeRoundRectCallout">
            <a:avLst>
              <a:gd name="adj1" fmla="val 112718"/>
              <a:gd name="adj2" fmla="val -58171"/>
              <a:gd name="adj3" fmla="val 16667"/>
            </a:avLst>
          </a:prstGeom>
          <a:solidFill>
            <a:srgbClr val="66FFFF"/>
          </a:solidFill>
          <a:ln w="63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pPr algn="ctr"/>
            <a:r>
              <a:rPr lang="zh-CN" altLang="en-US" sz="2400" b="1">
                <a:solidFill>
                  <a:srgbClr val="000000"/>
                </a:solidFill>
                <a:ea typeface="楷体_GB2312" pitchFamily="49" charset="-122"/>
              </a:rPr>
              <a:t>递归公式</a:t>
            </a:r>
          </a:p>
        </p:txBody>
      </p:sp>
      <p:sp>
        <p:nvSpPr>
          <p:cNvPr id="12299" name="Text Box 11"/>
          <p:cNvSpPr txBox="1">
            <a:spLocks noChangeArrowheads="1"/>
          </p:cNvSpPr>
          <p:nvPr/>
        </p:nvSpPr>
        <p:spPr bwMode="auto">
          <a:xfrm>
            <a:off x="2627313" y="2708275"/>
            <a:ext cx="6048375" cy="30654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10000"/>
              </a:spcBef>
            </a:pPr>
            <a:r>
              <a:rPr lang="en-US" altLang="zh-CN" sz="2800" b="1" dirty="0">
                <a:solidFill>
                  <a:srgbClr val="FF3300"/>
                </a:solidFill>
                <a:latin typeface="Times New Roman" panose="02020603050405020304" pitchFamily="18" charset="0"/>
              </a:rPr>
              <a:t>int </a:t>
            </a:r>
            <a:r>
              <a:rPr lang="en-US" altLang="zh-CN" sz="2800" b="1" dirty="0">
                <a:latin typeface="Times New Roman" panose="02020603050405020304" pitchFamily="18" charset="0"/>
              </a:rPr>
              <a:t>Fib(int n)</a:t>
            </a:r>
          </a:p>
          <a:p>
            <a:pPr>
              <a:lnSpc>
                <a:spcPct val="95000"/>
              </a:lnSpc>
            </a:pPr>
            <a:r>
              <a:rPr lang="en-US" altLang="zh-CN" sz="2800" b="1" dirty="0">
                <a:latin typeface="Times New Roman" panose="02020603050405020304" pitchFamily="18" charset="0"/>
              </a:rPr>
              <a:t>{  </a:t>
            </a:r>
            <a:r>
              <a:rPr kumimoji="1" lang="en-US" altLang="zh-CN" sz="2800" b="1" dirty="0">
                <a:latin typeface="Times New Roman" panose="02020603050405020304" pitchFamily="18" charset="0"/>
              </a:rPr>
              <a:t>if (n&lt;0)   </a:t>
            </a:r>
          </a:p>
          <a:p>
            <a:pPr>
              <a:lnSpc>
                <a:spcPct val="95000"/>
              </a:lnSpc>
            </a:pPr>
            <a:r>
              <a:rPr kumimoji="1" lang="en-US" altLang="zh-CN" sz="2800" b="1" dirty="0">
                <a:latin typeface="Times New Roman" panose="02020603050405020304" pitchFamily="18" charset="0"/>
              </a:rPr>
              <a:t>          { </a:t>
            </a:r>
            <a:r>
              <a:rPr kumimoji="1" lang="en-US" altLang="zh-CN" sz="2800" b="1" dirty="0" err="1" smtClean="0">
                <a:latin typeface="Times New Roman" panose="02020603050405020304" pitchFamily="18" charset="0"/>
              </a:rPr>
              <a:t>cout</a:t>
            </a:r>
            <a:r>
              <a:rPr kumimoji="1" lang="en-US" altLang="zh-CN" sz="2800" b="1" dirty="0" smtClean="0">
                <a:latin typeface="Times New Roman" panose="02020603050405020304" pitchFamily="18" charset="0"/>
              </a:rPr>
              <a:t>&lt;&lt;“error!”;   return; </a:t>
            </a:r>
            <a:r>
              <a:rPr kumimoji="1" lang="en-US" altLang="zh-CN" sz="2800" b="1" dirty="0">
                <a:latin typeface="Times New Roman" panose="02020603050405020304" pitchFamily="18" charset="0"/>
              </a:rPr>
              <a:t>}</a:t>
            </a:r>
          </a:p>
          <a:p>
            <a:pPr>
              <a:lnSpc>
                <a:spcPct val="95000"/>
              </a:lnSpc>
            </a:pPr>
            <a:r>
              <a:rPr kumimoji="1" lang="en-US" altLang="zh-CN" sz="2800" b="1" dirty="0">
                <a:latin typeface="Times New Roman" panose="02020603050405020304" pitchFamily="18" charset="0"/>
              </a:rPr>
              <a:t>    else</a:t>
            </a:r>
            <a:endParaRPr lang="en-US" altLang="zh-CN" sz="2800" b="1" dirty="0">
              <a:latin typeface="Times New Roman" panose="02020603050405020304" pitchFamily="18" charset="0"/>
            </a:endParaRPr>
          </a:p>
          <a:p>
            <a:pPr>
              <a:lnSpc>
                <a:spcPct val="95000"/>
              </a:lnSpc>
              <a:spcBef>
                <a:spcPct val="10000"/>
              </a:spcBef>
            </a:pPr>
            <a:r>
              <a:rPr lang="en-US" altLang="zh-CN" sz="2800" b="1" dirty="0">
                <a:latin typeface="Times New Roman" panose="02020603050405020304" pitchFamily="18" charset="0"/>
              </a:rPr>
              <a:t>          </a:t>
            </a:r>
            <a:r>
              <a:rPr lang="en-US" altLang="zh-CN" sz="2800" b="1" dirty="0">
                <a:solidFill>
                  <a:srgbClr val="FF3300"/>
                </a:solidFill>
                <a:latin typeface="Times New Roman" panose="02020603050405020304" pitchFamily="18" charset="0"/>
              </a:rPr>
              <a:t>if (n &lt;= 1)  return 1;</a:t>
            </a:r>
          </a:p>
          <a:p>
            <a:pPr>
              <a:lnSpc>
                <a:spcPct val="95000"/>
              </a:lnSpc>
              <a:spcBef>
                <a:spcPct val="10000"/>
              </a:spcBef>
            </a:pPr>
            <a:r>
              <a:rPr lang="en-US" altLang="zh-CN" sz="2800" b="1" dirty="0">
                <a:solidFill>
                  <a:srgbClr val="FF3300"/>
                </a:solidFill>
                <a:latin typeface="Times New Roman" panose="02020603050405020304" pitchFamily="18" charset="0"/>
              </a:rPr>
              <a:t>          else   return  Fib(n-1)+Fib(n-2);</a:t>
            </a:r>
          </a:p>
          <a:p>
            <a:pPr>
              <a:lnSpc>
                <a:spcPct val="95000"/>
              </a:lnSpc>
              <a:spcBef>
                <a:spcPct val="10000"/>
              </a:spcBef>
            </a:pPr>
            <a:r>
              <a:rPr lang="en-US" altLang="zh-CN" sz="2800" b="1" dirty="0">
                <a:latin typeface="Times New Roman" panose="02020603050405020304" pitchFamily="18" charset="0"/>
              </a:rPr>
              <a:t>}</a:t>
            </a:r>
          </a:p>
        </p:txBody>
      </p:sp>
      <p:sp>
        <p:nvSpPr>
          <p:cNvPr id="12300" name="Rectangle 12"/>
          <p:cNvSpPr>
            <a:spLocks noRot="1" noChangeArrowheads="1"/>
          </p:cNvSpPr>
          <p:nvPr/>
        </p:nvSpPr>
        <p:spPr bwMode="auto">
          <a:xfrm>
            <a:off x="109538" y="115888"/>
            <a:ext cx="5830887"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i="1" dirty="0">
                <a:latin typeface="+mj-lt"/>
                <a:ea typeface="+mj-ea"/>
                <a:cs typeface="+mj-cs"/>
              </a:rPr>
              <a:t>递归法求</a:t>
            </a:r>
            <a:r>
              <a:rPr lang="en-US" altLang="zh-CN" sz="3200" i="1" dirty="0">
                <a:latin typeface="+mj-lt"/>
                <a:ea typeface="+mj-ea"/>
                <a:cs typeface="+mj-cs"/>
              </a:rPr>
              <a:t>Fibonacci</a:t>
            </a:r>
            <a:r>
              <a:rPr lang="zh-CN" altLang="en-US" sz="3200" i="1" dirty="0">
                <a:latin typeface="+mj-lt"/>
                <a:ea typeface="+mj-ea"/>
                <a:cs typeface="+mj-cs"/>
              </a:rPr>
              <a:t>数列</a:t>
            </a:r>
          </a:p>
        </p:txBody>
      </p:sp>
    </p:spTree>
    <p:extLst>
      <p:ext uri="{BB962C8B-B14F-4D97-AF65-F5344CB8AC3E}">
        <p14:creationId xmlns:p14="http://schemas.microsoft.com/office/powerpoint/2010/main" val="1668994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wipe(left)">
                                      <p:cBhvr>
                                        <p:cTn id="11" dur="500"/>
                                        <p:tgtEl>
                                          <p:spTgt spid="122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7"/>
                                        </p:tgtEl>
                                        <p:attrNameLst>
                                          <p:attrName>style.visibility</p:attrName>
                                        </p:attrNameLst>
                                      </p:cBhvr>
                                      <p:to>
                                        <p:strVal val="visible"/>
                                      </p:to>
                                    </p:set>
                                    <p:animEffect transition="in" filter="wipe(left)">
                                      <p:cBhvr>
                                        <p:cTn id="16" dur="500"/>
                                        <p:tgtEl>
                                          <p:spTgt spid="122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98"/>
                                        </p:tgtEl>
                                        <p:attrNameLst>
                                          <p:attrName>style.visibility</p:attrName>
                                        </p:attrNameLst>
                                      </p:cBhvr>
                                      <p:to>
                                        <p:strVal val="visible"/>
                                      </p:to>
                                    </p:set>
                                    <p:animEffect transition="in" filter="wipe(left)">
                                      <p:cBhvr>
                                        <p:cTn id="21" dur="500"/>
                                        <p:tgtEl>
                                          <p:spTgt spid="122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299"/>
                                        </p:tgtEl>
                                        <p:attrNameLst>
                                          <p:attrName>style.visibility</p:attrName>
                                        </p:attrNameLst>
                                      </p:cBhvr>
                                      <p:to>
                                        <p:strVal val="visible"/>
                                      </p:to>
                                    </p:set>
                                    <p:animEffect transition="in" filter="blinds(horizontal)">
                                      <p:cBhvr>
                                        <p:cTn id="26"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7" grpId="0" animBg="1"/>
      <p:bldP spid="12298" grpId="0" animBg="1" autoUpdateAnimBg="0"/>
      <p:bldP spid="122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052"/>
            <a:ext cx="7010400" cy="685800"/>
          </a:xfrm>
        </p:spPr>
        <p:txBody>
          <a:bodyPr/>
          <a:lstStyle/>
          <a:p>
            <a:r>
              <a:rPr lang="zh-CN" altLang="en-US" dirty="0"/>
              <a:t>分而治之与信息隐藏</a:t>
            </a:r>
          </a:p>
        </p:txBody>
      </p:sp>
      <p:sp>
        <p:nvSpPr>
          <p:cNvPr id="3" name="内容占位符 2"/>
          <p:cNvSpPr>
            <a:spLocks noGrp="1"/>
          </p:cNvSpPr>
          <p:nvPr>
            <p:ph idx="1"/>
          </p:nvPr>
        </p:nvSpPr>
        <p:spPr/>
        <p:txBody>
          <a:bodyPr/>
          <a:lstStyle/>
          <a:p>
            <a:r>
              <a:rPr lang="zh-CN" altLang="en-US" dirty="0" smtClean="0"/>
              <a:t>分而治之</a:t>
            </a:r>
            <a:endParaRPr lang="zh-CN" altLang="en-US" dirty="0"/>
          </a:p>
          <a:p>
            <a:pPr lvl="1"/>
            <a:r>
              <a:rPr lang="zh-CN" altLang="en-US" dirty="0"/>
              <a:t>函数把较大的任务分解成若干个较小的任务，并提炼出公用任务</a:t>
            </a:r>
          </a:p>
          <a:p>
            <a:r>
              <a:rPr lang="zh-CN" altLang="en-US" dirty="0"/>
              <a:t>信息</a:t>
            </a:r>
            <a:r>
              <a:rPr lang="zh-CN" altLang="en-US" dirty="0" smtClean="0"/>
              <a:t>隐藏</a:t>
            </a:r>
            <a:endParaRPr lang="zh-CN" altLang="en-US" dirty="0"/>
          </a:p>
          <a:p>
            <a:pPr lvl="1"/>
            <a:r>
              <a:rPr lang="zh-CN" altLang="en-US" dirty="0"/>
              <a:t>设计得当的函数可把具体操作细节对外界隐藏起来，从而使整个程序结构清楚</a:t>
            </a:r>
          </a:p>
          <a:p>
            <a:pPr lvl="1"/>
            <a:r>
              <a:rPr lang="zh-CN" altLang="en-US" dirty="0"/>
              <a:t>使用函数时，不用知道函数内部是如何运作的，只按照我们的需要和它的参数形式调用它即可</a:t>
            </a:r>
          </a:p>
          <a:p>
            <a:endParaRPr lang="zh-CN" altLang="en-US"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877999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4068763" y="692150"/>
            <a:ext cx="914400" cy="504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Fib(4)</a:t>
            </a:r>
          </a:p>
        </p:txBody>
      </p:sp>
      <p:grpSp>
        <p:nvGrpSpPr>
          <p:cNvPr id="13317" name="Group 5"/>
          <p:cNvGrpSpPr>
            <a:grpSpLocks/>
          </p:cNvGrpSpPr>
          <p:nvPr/>
        </p:nvGrpSpPr>
        <p:grpSpPr bwMode="auto">
          <a:xfrm>
            <a:off x="2995613" y="1609725"/>
            <a:ext cx="3305175" cy="542925"/>
            <a:chOff x="1519" y="1287"/>
            <a:chExt cx="2082" cy="342"/>
          </a:xfrm>
        </p:grpSpPr>
        <p:sp>
          <p:nvSpPr>
            <p:cNvPr id="13318" name="Text Box 6"/>
            <p:cNvSpPr txBox="1">
              <a:spLocks noChangeArrowheads="1"/>
            </p:cNvSpPr>
            <p:nvPr/>
          </p:nvSpPr>
          <p:spPr bwMode="auto">
            <a:xfrm>
              <a:off x="1519" y="1287"/>
              <a:ext cx="2082" cy="3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10000"/>
                </a:spcAft>
              </a:pPr>
              <a:r>
                <a:rPr kumimoji="1" lang="en-US" altLang="zh-CN" sz="2400" b="1">
                  <a:latin typeface="Times New Roman" panose="02020603050405020304" pitchFamily="18" charset="0"/>
                </a:rPr>
                <a:t>return             +              </a:t>
              </a:r>
            </a:p>
          </p:txBody>
        </p:sp>
        <p:sp>
          <p:nvSpPr>
            <p:cNvPr id="13319" name="Rectangle 7"/>
            <p:cNvSpPr>
              <a:spLocks noChangeArrowheads="1"/>
            </p:cNvSpPr>
            <p:nvPr/>
          </p:nvSpPr>
          <p:spPr bwMode="auto">
            <a:xfrm>
              <a:off x="2109" y="1298"/>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Fib(3)</a:t>
              </a:r>
            </a:p>
          </p:txBody>
        </p:sp>
        <p:sp>
          <p:nvSpPr>
            <p:cNvPr id="13320" name="Rectangle 8"/>
            <p:cNvSpPr>
              <a:spLocks noChangeArrowheads="1"/>
            </p:cNvSpPr>
            <p:nvPr/>
          </p:nvSpPr>
          <p:spPr bwMode="auto">
            <a:xfrm>
              <a:off x="2894" y="1298"/>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Fib(2)</a:t>
              </a:r>
            </a:p>
          </p:txBody>
        </p:sp>
      </p:grpSp>
      <p:grpSp>
        <p:nvGrpSpPr>
          <p:cNvPr id="13321" name="Group 9"/>
          <p:cNvGrpSpPr>
            <a:grpSpLocks/>
          </p:cNvGrpSpPr>
          <p:nvPr/>
        </p:nvGrpSpPr>
        <p:grpSpPr bwMode="auto">
          <a:xfrm>
            <a:off x="5372100" y="2617788"/>
            <a:ext cx="3305175" cy="542925"/>
            <a:chOff x="2653" y="1922"/>
            <a:chExt cx="2082" cy="342"/>
          </a:xfrm>
        </p:grpSpPr>
        <p:sp>
          <p:nvSpPr>
            <p:cNvPr id="13322" name="Text Box 10"/>
            <p:cNvSpPr txBox="1">
              <a:spLocks noChangeArrowheads="1"/>
            </p:cNvSpPr>
            <p:nvPr/>
          </p:nvSpPr>
          <p:spPr bwMode="auto">
            <a:xfrm>
              <a:off x="2653" y="1922"/>
              <a:ext cx="2082" cy="3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10000"/>
                </a:spcAft>
              </a:pPr>
              <a:r>
                <a:rPr kumimoji="1" lang="en-US" altLang="zh-CN" sz="2400" b="1">
                  <a:latin typeface="Times New Roman" panose="02020603050405020304" pitchFamily="18" charset="0"/>
                </a:rPr>
                <a:t>return             +              </a:t>
              </a:r>
            </a:p>
          </p:txBody>
        </p:sp>
        <p:sp>
          <p:nvSpPr>
            <p:cNvPr id="13323" name="Rectangle 11"/>
            <p:cNvSpPr>
              <a:spLocks noChangeArrowheads="1"/>
            </p:cNvSpPr>
            <p:nvPr/>
          </p:nvSpPr>
          <p:spPr bwMode="auto">
            <a:xfrm>
              <a:off x="3243" y="1933"/>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Fib(1)</a:t>
              </a:r>
            </a:p>
          </p:txBody>
        </p:sp>
        <p:sp>
          <p:nvSpPr>
            <p:cNvPr id="13324" name="Rectangle 12"/>
            <p:cNvSpPr>
              <a:spLocks noChangeArrowheads="1"/>
            </p:cNvSpPr>
            <p:nvPr/>
          </p:nvSpPr>
          <p:spPr bwMode="auto">
            <a:xfrm>
              <a:off x="4073" y="1933"/>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Fib(0)</a:t>
              </a:r>
            </a:p>
          </p:txBody>
        </p:sp>
      </p:grpSp>
      <p:grpSp>
        <p:nvGrpSpPr>
          <p:cNvPr id="13325" name="Group 13"/>
          <p:cNvGrpSpPr>
            <a:grpSpLocks/>
          </p:cNvGrpSpPr>
          <p:nvPr/>
        </p:nvGrpSpPr>
        <p:grpSpPr bwMode="auto">
          <a:xfrm>
            <a:off x="1771650" y="2617788"/>
            <a:ext cx="3305175" cy="542925"/>
            <a:chOff x="476" y="1922"/>
            <a:chExt cx="2082" cy="342"/>
          </a:xfrm>
        </p:grpSpPr>
        <p:sp>
          <p:nvSpPr>
            <p:cNvPr id="13326" name="Text Box 14"/>
            <p:cNvSpPr txBox="1">
              <a:spLocks noChangeArrowheads="1"/>
            </p:cNvSpPr>
            <p:nvPr/>
          </p:nvSpPr>
          <p:spPr bwMode="auto">
            <a:xfrm>
              <a:off x="476" y="1922"/>
              <a:ext cx="2082" cy="3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10000"/>
                </a:spcAft>
              </a:pPr>
              <a:r>
                <a:rPr kumimoji="1" lang="en-US" altLang="zh-CN" sz="2400" b="1">
                  <a:latin typeface="Times New Roman" panose="02020603050405020304" pitchFamily="18" charset="0"/>
                </a:rPr>
                <a:t>return             +              </a:t>
              </a:r>
            </a:p>
          </p:txBody>
        </p:sp>
        <p:sp>
          <p:nvSpPr>
            <p:cNvPr id="13327" name="Rectangle 15"/>
            <p:cNvSpPr>
              <a:spLocks noChangeArrowheads="1"/>
            </p:cNvSpPr>
            <p:nvPr/>
          </p:nvSpPr>
          <p:spPr bwMode="auto">
            <a:xfrm>
              <a:off x="1066" y="1933"/>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Fib(2)</a:t>
              </a:r>
            </a:p>
          </p:txBody>
        </p:sp>
        <p:sp>
          <p:nvSpPr>
            <p:cNvPr id="13328" name="Rectangle 16"/>
            <p:cNvSpPr>
              <a:spLocks noChangeArrowheads="1"/>
            </p:cNvSpPr>
            <p:nvPr/>
          </p:nvSpPr>
          <p:spPr bwMode="auto">
            <a:xfrm>
              <a:off x="1882" y="1933"/>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Fib(1)</a:t>
              </a:r>
            </a:p>
          </p:txBody>
        </p:sp>
      </p:grpSp>
      <p:grpSp>
        <p:nvGrpSpPr>
          <p:cNvPr id="13329" name="Group 17"/>
          <p:cNvGrpSpPr>
            <a:grpSpLocks/>
          </p:cNvGrpSpPr>
          <p:nvPr/>
        </p:nvGrpSpPr>
        <p:grpSpPr bwMode="auto">
          <a:xfrm>
            <a:off x="468313" y="3625850"/>
            <a:ext cx="3305175" cy="542925"/>
            <a:chOff x="113" y="2557"/>
            <a:chExt cx="2082" cy="342"/>
          </a:xfrm>
        </p:grpSpPr>
        <p:sp>
          <p:nvSpPr>
            <p:cNvPr id="13330" name="Text Box 18"/>
            <p:cNvSpPr txBox="1">
              <a:spLocks noChangeArrowheads="1"/>
            </p:cNvSpPr>
            <p:nvPr/>
          </p:nvSpPr>
          <p:spPr bwMode="auto">
            <a:xfrm>
              <a:off x="113" y="2557"/>
              <a:ext cx="2082" cy="3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10000"/>
                </a:spcAft>
              </a:pPr>
              <a:r>
                <a:rPr kumimoji="1" lang="en-US" altLang="zh-CN" sz="2400" b="1">
                  <a:latin typeface="Times New Roman" panose="02020603050405020304" pitchFamily="18" charset="0"/>
                </a:rPr>
                <a:t>return             +              </a:t>
              </a:r>
            </a:p>
          </p:txBody>
        </p:sp>
        <p:sp>
          <p:nvSpPr>
            <p:cNvPr id="13331" name="Rectangle 19"/>
            <p:cNvSpPr>
              <a:spLocks noChangeArrowheads="1"/>
            </p:cNvSpPr>
            <p:nvPr/>
          </p:nvSpPr>
          <p:spPr bwMode="auto">
            <a:xfrm>
              <a:off x="671" y="2568"/>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Fib(1)</a:t>
              </a:r>
            </a:p>
          </p:txBody>
        </p:sp>
        <p:sp>
          <p:nvSpPr>
            <p:cNvPr id="13332" name="Rectangle 20"/>
            <p:cNvSpPr>
              <a:spLocks noChangeArrowheads="1"/>
            </p:cNvSpPr>
            <p:nvPr/>
          </p:nvSpPr>
          <p:spPr bwMode="auto">
            <a:xfrm>
              <a:off x="1533" y="2568"/>
              <a:ext cx="576"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Fib(0)</a:t>
              </a:r>
            </a:p>
          </p:txBody>
        </p:sp>
      </p:grpSp>
      <p:sp>
        <p:nvSpPr>
          <p:cNvPr id="13333" name="Rectangle 21"/>
          <p:cNvSpPr>
            <a:spLocks noChangeArrowheads="1"/>
          </p:cNvSpPr>
          <p:nvPr/>
        </p:nvSpPr>
        <p:spPr bwMode="auto">
          <a:xfrm>
            <a:off x="3924300" y="3625850"/>
            <a:ext cx="1368425" cy="4318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return  1</a:t>
            </a:r>
          </a:p>
        </p:txBody>
      </p:sp>
      <p:sp>
        <p:nvSpPr>
          <p:cNvPr id="13334" name="Line 22"/>
          <p:cNvSpPr>
            <a:spLocks noChangeShapeType="1"/>
          </p:cNvSpPr>
          <p:nvPr/>
        </p:nvSpPr>
        <p:spPr bwMode="auto">
          <a:xfrm>
            <a:off x="4500563" y="1195388"/>
            <a:ext cx="0" cy="431800"/>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35" name="Group 23"/>
          <p:cNvGrpSpPr>
            <a:grpSpLocks/>
          </p:cNvGrpSpPr>
          <p:nvPr/>
        </p:nvGrpSpPr>
        <p:grpSpPr bwMode="auto">
          <a:xfrm>
            <a:off x="3492500" y="2132013"/>
            <a:ext cx="3600450" cy="504825"/>
            <a:chOff x="2200" y="1343"/>
            <a:chExt cx="2268" cy="318"/>
          </a:xfrm>
        </p:grpSpPr>
        <p:sp>
          <p:nvSpPr>
            <p:cNvPr id="13336" name="Line 24"/>
            <p:cNvSpPr>
              <a:spLocks noChangeShapeType="1"/>
            </p:cNvSpPr>
            <p:nvPr/>
          </p:nvSpPr>
          <p:spPr bwMode="auto">
            <a:xfrm flipH="1">
              <a:off x="2200" y="1344"/>
              <a:ext cx="544"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7" name="Line 25"/>
            <p:cNvSpPr>
              <a:spLocks noChangeShapeType="1"/>
            </p:cNvSpPr>
            <p:nvPr/>
          </p:nvSpPr>
          <p:spPr bwMode="auto">
            <a:xfrm>
              <a:off x="3561" y="1343"/>
              <a:ext cx="907"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38" name="Group 26"/>
          <p:cNvGrpSpPr>
            <a:grpSpLocks/>
          </p:cNvGrpSpPr>
          <p:nvPr/>
        </p:nvGrpSpPr>
        <p:grpSpPr bwMode="auto">
          <a:xfrm>
            <a:off x="2124075" y="3140075"/>
            <a:ext cx="2376488" cy="503238"/>
            <a:chOff x="1338" y="1978"/>
            <a:chExt cx="1497" cy="317"/>
          </a:xfrm>
        </p:grpSpPr>
        <p:sp>
          <p:nvSpPr>
            <p:cNvPr id="13339" name="Line 27"/>
            <p:cNvSpPr>
              <a:spLocks noChangeShapeType="1"/>
            </p:cNvSpPr>
            <p:nvPr/>
          </p:nvSpPr>
          <p:spPr bwMode="auto">
            <a:xfrm flipH="1">
              <a:off x="1338" y="1978"/>
              <a:ext cx="635"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0" name="Line 28"/>
            <p:cNvSpPr>
              <a:spLocks noChangeShapeType="1"/>
            </p:cNvSpPr>
            <p:nvPr/>
          </p:nvSpPr>
          <p:spPr bwMode="auto">
            <a:xfrm>
              <a:off x="2835" y="1978"/>
              <a:ext cx="0"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41" name="Group 29"/>
          <p:cNvGrpSpPr>
            <a:grpSpLocks/>
          </p:cNvGrpSpPr>
          <p:nvPr/>
        </p:nvGrpSpPr>
        <p:grpSpPr bwMode="auto">
          <a:xfrm>
            <a:off x="6084888" y="3140075"/>
            <a:ext cx="2808287" cy="917575"/>
            <a:chOff x="3833" y="1978"/>
            <a:chExt cx="1769" cy="578"/>
          </a:xfrm>
        </p:grpSpPr>
        <p:sp>
          <p:nvSpPr>
            <p:cNvPr id="13342" name="Rectangle 30"/>
            <p:cNvSpPr>
              <a:spLocks noChangeArrowheads="1"/>
            </p:cNvSpPr>
            <p:nvPr/>
          </p:nvSpPr>
          <p:spPr bwMode="auto">
            <a:xfrm>
              <a:off x="3833" y="2284"/>
              <a:ext cx="862" cy="27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return  1</a:t>
              </a:r>
            </a:p>
          </p:txBody>
        </p:sp>
        <p:sp>
          <p:nvSpPr>
            <p:cNvPr id="13343" name="Rectangle 31"/>
            <p:cNvSpPr>
              <a:spLocks noChangeArrowheads="1"/>
            </p:cNvSpPr>
            <p:nvPr/>
          </p:nvSpPr>
          <p:spPr bwMode="auto">
            <a:xfrm>
              <a:off x="4740" y="2284"/>
              <a:ext cx="862" cy="27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return  1</a:t>
              </a:r>
            </a:p>
          </p:txBody>
        </p:sp>
        <p:sp>
          <p:nvSpPr>
            <p:cNvPr id="13344" name="Line 32"/>
            <p:cNvSpPr>
              <a:spLocks noChangeShapeType="1"/>
            </p:cNvSpPr>
            <p:nvPr/>
          </p:nvSpPr>
          <p:spPr bwMode="auto">
            <a:xfrm flipH="1">
              <a:off x="4286" y="1978"/>
              <a:ext cx="0"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5" name="Line 33"/>
            <p:cNvSpPr>
              <a:spLocks noChangeShapeType="1"/>
            </p:cNvSpPr>
            <p:nvPr/>
          </p:nvSpPr>
          <p:spPr bwMode="auto">
            <a:xfrm>
              <a:off x="5103" y="1978"/>
              <a:ext cx="0"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46" name="Group 34"/>
          <p:cNvGrpSpPr>
            <a:grpSpLocks/>
          </p:cNvGrpSpPr>
          <p:nvPr/>
        </p:nvGrpSpPr>
        <p:grpSpPr bwMode="auto">
          <a:xfrm>
            <a:off x="1044575" y="4148138"/>
            <a:ext cx="2808288" cy="923925"/>
            <a:chOff x="658" y="2613"/>
            <a:chExt cx="1769" cy="582"/>
          </a:xfrm>
        </p:grpSpPr>
        <p:sp>
          <p:nvSpPr>
            <p:cNvPr id="13347" name="Rectangle 35"/>
            <p:cNvSpPr>
              <a:spLocks noChangeArrowheads="1"/>
            </p:cNvSpPr>
            <p:nvPr/>
          </p:nvSpPr>
          <p:spPr bwMode="auto">
            <a:xfrm>
              <a:off x="658" y="2923"/>
              <a:ext cx="862" cy="27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return  1</a:t>
              </a:r>
            </a:p>
          </p:txBody>
        </p:sp>
        <p:sp>
          <p:nvSpPr>
            <p:cNvPr id="13348" name="Rectangle 36"/>
            <p:cNvSpPr>
              <a:spLocks noChangeArrowheads="1"/>
            </p:cNvSpPr>
            <p:nvPr/>
          </p:nvSpPr>
          <p:spPr bwMode="auto">
            <a:xfrm>
              <a:off x="1565" y="2923"/>
              <a:ext cx="862" cy="27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return  1</a:t>
              </a:r>
            </a:p>
          </p:txBody>
        </p:sp>
        <p:sp>
          <p:nvSpPr>
            <p:cNvPr id="13349" name="Line 37"/>
            <p:cNvSpPr>
              <a:spLocks noChangeShapeType="1"/>
            </p:cNvSpPr>
            <p:nvPr/>
          </p:nvSpPr>
          <p:spPr bwMode="auto">
            <a:xfrm>
              <a:off x="1111" y="2613"/>
              <a:ext cx="0"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0" name="Line 38"/>
            <p:cNvSpPr>
              <a:spLocks noChangeShapeType="1"/>
            </p:cNvSpPr>
            <p:nvPr/>
          </p:nvSpPr>
          <p:spPr bwMode="auto">
            <a:xfrm>
              <a:off x="2018" y="2613"/>
              <a:ext cx="0" cy="317"/>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51" name="AutoShape 39"/>
          <p:cNvSpPr>
            <a:spLocks noChangeArrowheads="1"/>
          </p:cNvSpPr>
          <p:nvPr/>
        </p:nvSpPr>
        <p:spPr bwMode="auto">
          <a:xfrm>
            <a:off x="4932363" y="4292600"/>
            <a:ext cx="3671887" cy="1296988"/>
          </a:xfrm>
          <a:prstGeom prst="wedgeRoundRectCallout">
            <a:avLst>
              <a:gd name="adj1" fmla="val -33310"/>
              <a:gd name="adj2" fmla="val -50245"/>
              <a:gd name="adj3" fmla="val 16667"/>
            </a:avLst>
          </a:prstGeom>
          <a:solidFill>
            <a:srgbClr val="FFFF99"/>
          </a:solidFill>
          <a:ln w="63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r>
              <a:rPr kumimoji="1" lang="zh-CN" altLang="en-US" sz="2400" b="1">
                <a:solidFill>
                  <a:srgbClr val="000000"/>
                </a:solidFill>
                <a:latin typeface="Times New Roman" panose="02020603050405020304" pitchFamily="18" charset="0"/>
                <a:ea typeface="楷体_GB2312" pitchFamily="49" charset="-122"/>
              </a:rPr>
              <a:t>递归法是从第</a:t>
            </a:r>
            <a:r>
              <a:rPr kumimoji="1" lang="en-US" altLang="zh-CN" sz="2400" b="1">
                <a:solidFill>
                  <a:srgbClr val="000000"/>
                </a:solidFill>
                <a:latin typeface="Times New Roman" panose="02020603050405020304" pitchFamily="18" charset="0"/>
                <a:ea typeface="楷体_GB2312" pitchFamily="49" charset="-122"/>
              </a:rPr>
              <a:t>n</a:t>
            </a:r>
            <a:r>
              <a:rPr kumimoji="1" lang="zh-CN" altLang="en-US" sz="2400" b="1">
                <a:solidFill>
                  <a:srgbClr val="000000"/>
                </a:solidFill>
                <a:latin typeface="Times New Roman" panose="02020603050405020304" pitchFamily="18" charset="0"/>
                <a:ea typeface="楷体_GB2312" pitchFamily="49" charset="-122"/>
              </a:rPr>
              <a:t>项开始向前计算</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当</a:t>
            </a:r>
            <a:r>
              <a:rPr kumimoji="1" lang="en-US" altLang="zh-CN" sz="2400" b="1">
                <a:solidFill>
                  <a:srgbClr val="000000"/>
                </a:solidFill>
                <a:latin typeface="Times New Roman" panose="02020603050405020304" pitchFamily="18" charset="0"/>
                <a:ea typeface="楷体_GB2312" pitchFamily="49" charset="-122"/>
              </a:rPr>
              <a:t>n</a:t>
            </a:r>
            <a:r>
              <a:rPr kumimoji="1" lang="zh-CN" altLang="en-US" sz="2400" b="1">
                <a:solidFill>
                  <a:srgbClr val="000000"/>
                </a:solidFill>
                <a:latin typeface="Times New Roman" panose="02020603050405020304" pitchFamily="18" charset="0"/>
                <a:ea typeface="楷体_GB2312" pitchFamily="49" charset="-122"/>
              </a:rPr>
              <a:t>等于</a:t>
            </a:r>
            <a:r>
              <a:rPr kumimoji="1" lang="en-US" altLang="zh-CN" sz="2400" b="1">
                <a:solidFill>
                  <a:srgbClr val="000000"/>
                </a:solidFill>
                <a:latin typeface="Times New Roman" panose="02020603050405020304" pitchFamily="18" charset="0"/>
                <a:ea typeface="楷体_GB2312" pitchFamily="49" charset="-122"/>
              </a:rPr>
              <a:t>0</a:t>
            </a:r>
            <a:r>
              <a:rPr kumimoji="1" lang="zh-CN" altLang="en-US" sz="2400" b="1">
                <a:solidFill>
                  <a:srgbClr val="000000"/>
                </a:solidFill>
                <a:latin typeface="Times New Roman" panose="02020603050405020304" pitchFamily="18" charset="0"/>
                <a:ea typeface="楷体_GB2312" pitchFamily="49" charset="-122"/>
              </a:rPr>
              <a:t>或</a:t>
            </a:r>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时结束递归调用</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开始返回</a:t>
            </a:r>
            <a:endParaRPr kumimoji="1" lang="zh-CN" altLang="en-US" sz="2400">
              <a:latin typeface="Times New Roman" panose="02020603050405020304" pitchFamily="18" charset="0"/>
            </a:endParaRPr>
          </a:p>
        </p:txBody>
      </p:sp>
      <p:grpSp>
        <p:nvGrpSpPr>
          <p:cNvPr id="13352" name="Group 40"/>
          <p:cNvGrpSpPr>
            <a:grpSpLocks/>
          </p:cNvGrpSpPr>
          <p:nvPr/>
        </p:nvGrpSpPr>
        <p:grpSpPr bwMode="auto">
          <a:xfrm>
            <a:off x="1887538" y="4149725"/>
            <a:ext cx="1747837" cy="503238"/>
            <a:chOff x="1189" y="2614"/>
            <a:chExt cx="1101" cy="317"/>
          </a:xfrm>
        </p:grpSpPr>
        <p:sp>
          <p:nvSpPr>
            <p:cNvPr id="13353" name="Text Box 41"/>
            <p:cNvSpPr txBox="1">
              <a:spLocks noChangeArrowheads="1"/>
            </p:cNvSpPr>
            <p:nvPr/>
          </p:nvSpPr>
          <p:spPr bwMode="auto">
            <a:xfrm>
              <a:off x="1189"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a:t>
              </a:r>
            </a:p>
          </p:txBody>
        </p:sp>
        <p:sp>
          <p:nvSpPr>
            <p:cNvPr id="13354" name="Text Box 42"/>
            <p:cNvSpPr txBox="1">
              <a:spLocks noChangeArrowheads="1"/>
            </p:cNvSpPr>
            <p:nvPr/>
          </p:nvSpPr>
          <p:spPr bwMode="auto">
            <a:xfrm>
              <a:off x="2078"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a:t>
              </a:r>
            </a:p>
          </p:txBody>
        </p:sp>
        <p:sp>
          <p:nvSpPr>
            <p:cNvPr id="13355" name="Line 43"/>
            <p:cNvSpPr>
              <a:spLocks noChangeShapeType="1"/>
            </p:cNvSpPr>
            <p:nvPr/>
          </p:nvSpPr>
          <p:spPr bwMode="auto">
            <a:xfrm flipV="1">
              <a:off x="1202" y="2614"/>
              <a:ext cx="0"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6" name="Line 44"/>
            <p:cNvSpPr>
              <a:spLocks noChangeShapeType="1"/>
            </p:cNvSpPr>
            <p:nvPr/>
          </p:nvSpPr>
          <p:spPr bwMode="auto">
            <a:xfrm flipV="1">
              <a:off x="2109" y="2614"/>
              <a:ext cx="0"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57" name="Group 45"/>
          <p:cNvGrpSpPr>
            <a:grpSpLocks/>
          </p:cNvGrpSpPr>
          <p:nvPr/>
        </p:nvGrpSpPr>
        <p:grpSpPr bwMode="auto">
          <a:xfrm>
            <a:off x="2484438" y="3141663"/>
            <a:ext cx="2495550" cy="528637"/>
            <a:chOff x="1565" y="1979"/>
            <a:chExt cx="1572" cy="333"/>
          </a:xfrm>
        </p:grpSpPr>
        <p:sp>
          <p:nvSpPr>
            <p:cNvPr id="13358" name="Text Box 46"/>
            <p:cNvSpPr txBox="1">
              <a:spLocks noChangeArrowheads="1"/>
            </p:cNvSpPr>
            <p:nvPr/>
          </p:nvSpPr>
          <p:spPr bwMode="auto">
            <a:xfrm>
              <a:off x="1837" y="2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2</a:t>
              </a:r>
            </a:p>
          </p:txBody>
        </p:sp>
        <p:sp>
          <p:nvSpPr>
            <p:cNvPr id="13359" name="Text Box 47"/>
            <p:cNvSpPr txBox="1">
              <a:spLocks noChangeArrowheads="1"/>
            </p:cNvSpPr>
            <p:nvPr/>
          </p:nvSpPr>
          <p:spPr bwMode="auto">
            <a:xfrm>
              <a:off x="2925"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a:t>
              </a:r>
            </a:p>
          </p:txBody>
        </p:sp>
        <p:sp>
          <p:nvSpPr>
            <p:cNvPr id="13360" name="Line 48"/>
            <p:cNvSpPr>
              <a:spLocks noChangeShapeType="1"/>
            </p:cNvSpPr>
            <p:nvPr/>
          </p:nvSpPr>
          <p:spPr bwMode="auto">
            <a:xfrm flipV="1">
              <a:off x="1565" y="1979"/>
              <a:ext cx="499"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1" name="Line 49"/>
            <p:cNvSpPr>
              <a:spLocks noChangeShapeType="1"/>
            </p:cNvSpPr>
            <p:nvPr/>
          </p:nvSpPr>
          <p:spPr bwMode="auto">
            <a:xfrm flipV="1">
              <a:off x="2925" y="1979"/>
              <a:ext cx="0"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62" name="Group 50"/>
          <p:cNvGrpSpPr>
            <a:grpSpLocks/>
          </p:cNvGrpSpPr>
          <p:nvPr/>
        </p:nvGrpSpPr>
        <p:grpSpPr bwMode="auto">
          <a:xfrm>
            <a:off x="6899275" y="3141663"/>
            <a:ext cx="1633538" cy="503237"/>
            <a:chOff x="4346" y="1979"/>
            <a:chExt cx="1029" cy="317"/>
          </a:xfrm>
        </p:grpSpPr>
        <p:sp>
          <p:nvSpPr>
            <p:cNvPr id="13363" name="Text Box 51"/>
            <p:cNvSpPr txBox="1">
              <a:spLocks noChangeArrowheads="1"/>
            </p:cNvSpPr>
            <p:nvPr/>
          </p:nvSpPr>
          <p:spPr bwMode="auto">
            <a:xfrm>
              <a:off x="4346"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a:t>
              </a:r>
            </a:p>
          </p:txBody>
        </p:sp>
        <p:sp>
          <p:nvSpPr>
            <p:cNvPr id="13364" name="Text Box 52"/>
            <p:cNvSpPr txBox="1">
              <a:spLocks noChangeArrowheads="1"/>
            </p:cNvSpPr>
            <p:nvPr/>
          </p:nvSpPr>
          <p:spPr bwMode="auto">
            <a:xfrm>
              <a:off x="5163" y="20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a:t>
              </a:r>
            </a:p>
          </p:txBody>
        </p:sp>
        <p:sp>
          <p:nvSpPr>
            <p:cNvPr id="13365" name="Line 53"/>
            <p:cNvSpPr>
              <a:spLocks noChangeShapeType="1"/>
            </p:cNvSpPr>
            <p:nvPr/>
          </p:nvSpPr>
          <p:spPr bwMode="auto">
            <a:xfrm flipV="1">
              <a:off x="4377" y="1979"/>
              <a:ext cx="0"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6" name="Line 54"/>
            <p:cNvSpPr>
              <a:spLocks noChangeShapeType="1"/>
            </p:cNvSpPr>
            <p:nvPr/>
          </p:nvSpPr>
          <p:spPr bwMode="auto">
            <a:xfrm flipV="1">
              <a:off x="5193" y="1979"/>
              <a:ext cx="0"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67" name="Group 55"/>
          <p:cNvGrpSpPr>
            <a:grpSpLocks/>
          </p:cNvGrpSpPr>
          <p:nvPr/>
        </p:nvGrpSpPr>
        <p:grpSpPr bwMode="auto">
          <a:xfrm>
            <a:off x="3779838" y="2133600"/>
            <a:ext cx="2879725" cy="503238"/>
            <a:chOff x="2381" y="1344"/>
            <a:chExt cx="1814" cy="317"/>
          </a:xfrm>
        </p:grpSpPr>
        <p:sp>
          <p:nvSpPr>
            <p:cNvPr id="13368" name="Text Box 56"/>
            <p:cNvSpPr txBox="1">
              <a:spLocks noChangeArrowheads="1"/>
            </p:cNvSpPr>
            <p:nvPr/>
          </p:nvSpPr>
          <p:spPr bwMode="auto">
            <a:xfrm>
              <a:off x="3530"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2</a:t>
              </a:r>
            </a:p>
          </p:txBody>
        </p:sp>
        <p:sp>
          <p:nvSpPr>
            <p:cNvPr id="13369" name="Text Box 57"/>
            <p:cNvSpPr txBox="1">
              <a:spLocks noChangeArrowheads="1"/>
            </p:cNvSpPr>
            <p:nvPr/>
          </p:nvSpPr>
          <p:spPr bwMode="auto">
            <a:xfrm>
              <a:off x="2653"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3</a:t>
              </a:r>
            </a:p>
          </p:txBody>
        </p:sp>
        <p:sp>
          <p:nvSpPr>
            <p:cNvPr id="13370" name="Line 58"/>
            <p:cNvSpPr>
              <a:spLocks noChangeShapeType="1"/>
            </p:cNvSpPr>
            <p:nvPr/>
          </p:nvSpPr>
          <p:spPr bwMode="auto">
            <a:xfrm flipV="1">
              <a:off x="2381" y="1344"/>
              <a:ext cx="454"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1" name="Line 59"/>
            <p:cNvSpPr>
              <a:spLocks noChangeShapeType="1"/>
            </p:cNvSpPr>
            <p:nvPr/>
          </p:nvSpPr>
          <p:spPr bwMode="auto">
            <a:xfrm flipH="1" flipV="1">
              <a:off x="3470" y="1344"/>
              <a:ext cx="725" cy="295"/>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72" name="Group 60"/>
          <p:cNvGrpSpPr>
            <a:grpSpLocks/>
          </p:cNvGrpSpPr>
          <p:nvPr/>
        </p:nvGrpSpPr>
        <p:grpSpPr bwMode="auto">
          <a:xfrm>
            <a:off x="4595813" y="1171575"/>
            <a:ext cx="336550" cy="457200"/>
            <a:chOff x="2895" y="738"/>
            <a:chExt cx="212" cy="288"/>
          </a:xfrm>
        </p:grpSpPr>
        <p:sp>
          <p:nvSpPr>
            <p:cNvPr id="13373" name="Text Box 61"/>
            <p:cNvSpPr txBox="1">
              <a:spLocks noChangeArrowheads="1"/>
            </p:cNvSpPr>
            <p:nvPr/>
          </p:nvSpPr>
          <p:spPr bwMode="auto">
            <a:xfrm>
              <a:off x="2895" y="73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5</a:t>
              </a:r>
            </a:p>
          </p:txBody>
        </p:sp>
        <p:sp>
          <p:nvSpPr>
            <p:cNvPr id="13374" name="Line 62"/>
            <p:cNvSpPr>
              <a:spLocks noChangeShapeType="1"/>
            </p:cNvSpPr>
            <p:nvPr/>
          </p:nvSpPr>
          <p:spPr bwMode="auto">
            <a:xfrm flipV="1">
              <a:off x="2925" y="754"/>
              <a:ext cx="0" cy="272"/>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75" name="AutoShape 63"/>
          <p:cNvSpPr>
            <a:spLocks noChangeArrowheads="1"/>
          </p:cNvSpPr>
          <p:nvPr/>
        </p:nvSpPr>
        <p:spPr bwMode="auto">
          <a:xfrm>
            <a:off x="206375" y="1133475"/>
            <a:ext cx="2655888" cy="944563"/>
          </a:xfrm>
          <a:prstGeom prst="roundRect">
            <a:avLst>
              <a:gd name="adj" fmla="val 16667"/>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latin typeface="Times New Roman" panose="02020603050405020304" pitchFamily="18" charset="0"/>
                <a:ea typeface="楷体_GB2312" pitchFamily="49" charset="-122"/>
              </a:rPr>
              <a:t>n=20</a:t>
            </a:r>
            <a:r>
              <a:rPr kumimoji="1" lang="zh-CN" altLang="en-US" sz="2400" b="1">
                <a:latin typeface="Times New Roman" panose="02020603050405020304" pitchFamily="18" charset="0"/>
                <a:ea typeface="楷体_GB2312" pitchFamily="49" charset="-122"/>
              </a:rPr>
              <a:t>时</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要进行</a:t>
            </a:r>
            <a:r>
              <a:rPr kumimoji="1" lang="en-US" altLang="zh-CN" sz="2400" b="1">
                <a:latin typeface="Times New Roman" panose="02020603050405020304" pitchFamily="18" charset="0"/>
                <a:ea typeface="楷体_GB2312" pitchFamily="49" charset="-122"/>
              </a:rPr>
              <a:t>21891</a:t>
            </a:r>
            <a:r>
              <a:rPr kumimoji="1" lang="zh-CN" altLang="en-US" sz="2400" b="1">
                <a:latin typeface="Times New Roman" panose="02020603050405020304" pitchFamily="18" charset="0"/>
                <a:ea typeface="楷体_GB2312" pitchFamily="49" charset="-122"/>
              </a:rPr>
              <a:t>次递归调用</a:t>
            </a:r>
          </a:p>
        </p:txBody>
      </p:sp>
      <p:sp>
        <p:nvSpPr>
          <p:cNvPr id="13376" name="AutoShape 64"/>
          <p:cNvSpPr>
            <a:spLocks noChangeArrowheads="1"/>
          </p:cNvSpPr>
          <p:nvPr/>
        </p:nvSpPr>
        <p:spPr bwMode="auto">
          <a:xfrm>
            <a:off x="385763" y="5229225"/>
            <a:ext cx="3916362" cy="1260475"/>
          </a:xfrm>
          <a:prstGeom prst="bevel">
            <a:avLst>
              <a:gd name="adj" fmla="val 12500"/>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a:latin typeface="Times New Roman" panose="02020603050405020304" pitchFamily="18" charset="0"/>
              </a:rPr>
              <a:t>思考</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求</a:t>
            </a:r>
            <a:r>
              <a:rPr kumimoji="1" lang="en-US" altLang="zh-CN" sz="2400" b="1">
                <a:solidFill>
                  <a:srgbClr val="000000"/>
                </a:solidFill>
                <a:latin typeface="Times New Roman" panose="02020603050405020304" pitchFamily="18" charset="0"/>
              </a:rPr>
              <a:t>Fibonacci</a:t>
            </a:r>
            <a:r>
              <a:rPr kumimoji="1" lang="zh-CN" altLang="en-US" sz="2400" b="1">
                <a:solidFill>
                  <a:srgbClr val="000000"/>
                </a:solidFill>
                <a:latin typeface="Times New Roman" panose="02020603050405020304" pitchFamily="18" charset="0"/>
              </a:rPr>
              <a:t>数列的迭代法和递归法谁好？</a:t>
            </a:r>
          </a:p>
        </p:txBody>
      </p:sp>
      <p:sp>
        <p:nvSpPr>
          <p:cNvPr id="13377" name="Rectangle 65"/>
          <p:cNvSpPr>
            <a:spLocks noRot="1" noChangeArrowheads="1"/>
          </p:cNvSpPr>
          <p:nvPr/>
        </p:nvSpPr>
        <p:spPr bwMode="auto">
          <a:xfrm>
            <a:off x="109538" y="115888"/>
            <a:ext cx="5830887"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i="1" dirty="0">
                <a:latin typeface="+mj-lt"/>
                <a:ea typeface="+mj-ea"/>
                <a:cs typeface="+mj-cs"/>
              </a:rPr>
              <a:t>递归法求</a:t>
            </a:r>
            <a:r>
              <a:rPr lang="en-US" altLang="zh-CN" sz="3200" i="1" dirty="0">
                <a:latin typeface="+mj-lt"/>
                <a:ea typeface="+mj-ea"/>
                <a:cs typeface="+mj-cs"/>
              </a:rPr>
              <a:t>Fibonacci</a:t>
            </a:r>
            <a:r>
              <a:rPr lang="zh-CN" altLang="en-US" sz="3200" i="1" dirty="0">
                <a:latin typeface="+mj-lt"/>
                <a:ea typeface="+mj-ea"/>
                <a:cs typeface="+mj-cs"/>
              </a:rPr>
              <a:t>数列</a:t>
            </a:r>
          </a:p>
        </p:txBody>
      </p:sp>
    </p:spTree>
    <p:extLst>
      <p:ext uri="{BB962C8B-B14F-4D97-AF65-F5344CB8AC3E}">
        <p14:creationId xmlns:p14="http://schemas.microsoft.com/office/powerpoint/2010/main" val="1160588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334"/>
                                        </p:tgtEl>
                                        <p:attrNameLst>
                                          <p:attrName>style.visibility</p:attrName>
                                        </p:attrNameLst>
                                      </p:cBhvr>
                                      <p:to>
                                        <p:strVal val="visible"/>
                                      </p:to>
                                    </p:set>
                                    <p:animEffect transition="in" filter="wipe(up)">
                                      <p:cBhvr>
                                        <p:cTn id="11" dur="500"/>
                                        <p:tgtEl>
                                          <p:spTgt spid="133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blinds(horizontal)">
                                      <p:cBhvr>
                                        <p:cTn id="16" dur="500"/>
                                        <p:tgtEl>
                                          <p:spTgt spid="133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335"/>
                                        </p:tgtEl>
                                        <p:attrNameLst>
                                          <p:attrName>style.visibility</p:attrName>
                                        </p:attrNameLst>
                                      </p:cBhvr>
                                      <p:to>
                                        <p:strVal val="visible"/>
                                      </p:to>
                                    </p:set>
                                    <p:animEffect transition="in" filter="wipe(up)">
                                      <p:cBhvr>
                                        <p:cTn id="21" dur="500"/>
                                        <p:tgtEl>
                                          <p:spTgt spid="133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3325"/>
                                        </p:tgtEl>
                                        <p:attrNameLst>
                                          <p:attrName>style.visibility</p:attrName>
                                        </p:attrNameLst>
                                      </p:cBhvr>
                                      <p:to>
                                        <p:strVal val="visible"/>
                                      </p:to>
                                    </p:set>
                                    <p:animEffect transition="in" filter="blinds(horizontal)">
                                      <p:cBhvr>
                                        <p:cTn id="26" dur="500"/>
                                        <p:tgtEl>
                                          <p:spTgt spid="13325"/>
                                        </p:tgtEl>
                                      </p:cBhvr>
                                    </p:animEffect>
                                  </p:childTnLst>
                                </p:cTn>
                              </p:par>
                              <p:par>
                                <p:cTn id="27" presetID="3" presetClass="entr" presetSubtype="10" fill="hold" nodeType="withEffect">
                                  <p:stCondLst>
                                    <p:cond delay="0"/>
                                  </p:stCondLst>
                                  <p:childTnLst>
                                    <p:set>
                                      <p:cBhvr>
                                        <p:cTn id="28" dur="1" fill="hold">
                                          <p:stCondLst>
                                            <p:cond delay="0"/>
                                          </p:stCondLst>
                                        </p:cTn>
                                        <p:tgtEl>
                                          <p:spTgt spid="13321"/>
                                        </p:tgtEl>
                                        <p:attrNameLst>
                                          <p:attrName>style.visibility</p:attrName>
                                        </p:attrNameLst>
                                      </p:cBhvr>
                                      <p:to>
                                        <p:strVal val="visible"/>
                                      </p:to>
                                    </p:set>
                                    <p:animEffect transition="in" filter="blinds(horizontal)">
                                      <p:cBhvr>
                                        <p:cTn id="29" dur="500"/>
                                        <p:tgtEl>
                                          <p:spTgt spid="133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3338"/>
                                        </p:tgtEl>
                                        <p:attrNameLst>
                                          <p:attrName>style.visibility</p:attrName>
                                        </p:attrNameLst>
                                      </p:cBhvr>
                                      <p:to>
                                        <p:strVal val="visible"/>
                                      </p:to>
                                    </p:set>
                                    <p:animEffect transition="in" filter="wipe(up)">
                                      <p:cBhvr>
                                        <p:cTn id="34" dur="500"/>
                                        <p:tgtEl>
                                          <p:spTgt spid="133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3329"/>
                                        </p:tgtEl>
                                        <p:attrNameLst>
                                          <p:attrName>style.visibility</p:attrName>
                                        </p:attrNameLst>
                                      </p:cBhvr>
                                      <p:to>
                                        <p:strVal val="visible"/>
                                      </p:to>
                                    </p:set>
                                    <p:animEffect transition="in" filter="blinds(horizontal)">
                                      <p:cBhvr>
                                        <p:cTn id="39" dur="500"/>
                                        <p:tgtEl>
                                          <p:spTgt spid="1332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3333"/>
                                        </p:tgtEl>
                                        <p:attrNameLst>
                                          <p:attrName>style.visibility</p:attrName>
                                        </p:attrNameLst>
                                      </p:cBhvr>
                                      <p:to>
                                        <p:strVal val="visible"/>
                                      </p:to>
                                    </p:set>
                                    <p:animEffect transition="in" filter="blinds(horizontal)">
                                      <p:cBhvr>
                                        <p:cTn id="42" dur="500"/>
                                        <p:tgtEl>
                                          <p:spTgt spid="133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3341"/>
                                        </p:tgtEl>
                                        <p:attrNameLst>
                                          <p:attrName>style.visibility</p:attrName>
                                        </p:attrNameLst>
                                      </p:cBhvr>
                                      <p:to>
                                        <p:strVal val="visible"/>
                                      </p:to>
                                    </p:set>
                                    <p:animEffect transition="in" filter="wipe(up)">
                                      <p:cBhvr>
                                        <p:cTn id="47" dur="500"/>
                                        <p:tgtEl>
                                          <p:spTgt spid="133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3346"/>
                                        </p:tgtEl>
                                        <p:attrNameLst>
                                          <p:attrName>style.visibility</p:attrName>
                                        </p:attrNameLst>
                                      </p:cBhvr>
                                      <p:to>
                                        <p:strVal val="visible"/>
                                      </p:to>
                                    </p:set>
                                    <p:animEffect transition="in" filter="wipe(up)">
                                      <p:cBhvr>
                                        <p:cTn id="52" dur="500"/>
                                        <p:tgtEl>
                                          <p:spTgt spid="133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3351"/>
                                        </p:tgtEl>
                                        <p:attrNameLst>
                                          <p:attrName>style.visibility</p:attrName>
                                        </p:attrNameLst>
                                      </p:cBhvr>
                                      <p:to>
                                        <p:strVal val="visible"/>
                                      </p:to>
                                    </p:set>
                                    <p:animEffect transition="in" filter="box(in)">
                                      <p:cBhvr>
                                        <p:cTn id="57" dur="500"/>
                                        <p:tgtEl>
                                          <p:spTgt spid="133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3352"/>
                                        </p:tgtEl>
                                        <p:attrNameLst>
                                          <p:attrName>style.visibility</p:attrName>
                                        </p:attrNameLst>
                                      </p:cBhvr>
                                      <p:to>
                                        <p:strVal val="visible"/>
                                      </p:to>
                                    </p:set>
                                    <p:animEffect transition="in" filter="wipe(down)">
                                      <p:cBhvr>
                                        <p:cTn id="62" dur="500"/>
                                        <p:tgtEl>
                                          <p:spTgt spid="133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3357"/>
                                        </p:tgtEl>
                                        <p:attrNameLst>
                                          <p:attrName>style.visibility</p:attrName>
                                        </p:attrNameLst>
                                      </p:cBhvr>
                                      <p:to>
                                        <p:strVal val="visible"/>
                                      </p:to>
                                    </p:set>
                                    <p:animEffect transition="in" filter="wipe(down)">
                                      <p:cBhvr>
                                        <p:cTn id="67" dur="500"/>
                                        <p:tgtEl>
                                          <p:spTgt spid="13357"/>
                                        </p:tgtEl>
                                      </p:cBhvr>
                                    </p:animEffect>
                                  </p:childTnLst>
                                </p:cTn>
                              </p:par>
                              <p:par>
                                <p:cTn id="68" presetID="22" presetClass="entr" presetSubtype="4" fill="hold" nodeType="withEffect">
                                  <p:stCondLst>
                                    <p:cond delay="0"/>
                                  </p:stCondLst>
                                  <p:childTnLst>
                                    <p:set>
                                      <p:cBhvr>
                                        <p:cTn id="69" dur="1" fill="hold">
                                          <p:stCondLst>
                                            <p:cond delay="0"/>
                                          </p:stCondLst>
                                        </p:cTn>
                                        <p:tgtEl>
                                          <p:spTgt spid="13362"/>
                                        </p:tgtEl>
                                        <p:attrNameLst>
                                          <p:attrName>style.visibility</p:attrName>
                                        </p:attrNameLst>
                                      </p:cBhvr>
                                      <p:to>
                                        <p:strVal val="visible"/>
                                      </p:to>
                                    </p:set>
                                    <p:animEffect transition="in" filter="wipe(down)">
                                      <p:cBhvr>
                                        <p:cTn id="70" dur="500"/>
                                        <p:tgtEl>
                                          <p:spTgt spid="1336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13367"/>
                                        </p:tgtEl>
                                        <p:attrNameLst>
                                          <p:attrName>style.visibility</p:attrName>
                                        </p:attrNameLst>
                                      </p:cBhvr>
                                      <p:to>
                                        <p:strVal val="visible"/>
                                      </p:to>
                                    </p:set>
                                    <p:animEffect transition="in" filter="wipe(down)">
                                      <p:cBhvr>
                                        <p:cTn id="75" dur="500"/>
                                        <p:tgtEl>
                                          <p:spTgt spid="1336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3372"/>
                                        </p:tgtEl>
                                        <p:attrNameLst>
                                          <p:attrName>style.visibility</p:attrName>
                                        </p:attrNameLst>
                                      </p:cBhvr>
                                      <p:to>
                                        <p:strVal val="visible"/>
                                      </p:to>
                                    </p:set>
                                    <p:animEffect transition="in" filter="wipe(down)">
                                      <p:cBhvr>
                                        <p:cTn id="80" dur="500"/>
                                        <p:tgtEl>
                                          <p:spTgt spid="1337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3375"/>
                                        </p:tgtEl>
                                        <p:attrNameLst>
                                          <p:attrName>style.visibility</p:attrName>
                                        </p:attrNameLst>
                                      </p:cBhvr>
                                      <p:to>
                                        <p:strVal val="visible"/>
                                      </p:to>
                                    </p:set>
                                    <p:animEffect transition="in" filter="dissolve">
                                      <p:cBhvr>
                                        <p:cTn id="85" dur="500"/>
                                        <p:tgtEl>
                                          <p:spTgt spid="1337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3376"/>
                                        </p:tgtEl>
                                        <p:attrNameLst>
                                          <p:attrName>style.visibility</p:attrName>
                                        </p:attrNameLst>
                                      </p:cBhvr>
                                      <p:to>
                                        <p:strVal val="visible"/>
                                      </p:to>
                                    </p:set>
                                    <p:animEffect transition="in" filter="box(out)">
                                      <p:cBhvr>
                                        <p:cTn id="90" dur="1000"/>
                                        <p:tgtEl>
                                          <p:spTgt spid="13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33" grpId="0" animBg="1"/>
      <p:bldP spid="13334" grpId="0" animBg="1"/>
      <p:bldP spid="13351" grpId="0" animBg="1"/>
      <p:bldP spid="13375" grpId="0" animBg="1"/>
      <p:bldP spid="1337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501919" y="248533"/>
            <a:ext cx="4105275" cy="658812"/>
          </a:xfrm>
        </p:spPr>
        <p:txBody>
          <a:bodyPr/>
          <a:lstStyle/>
          <a:p>
            <a:r>
              <a:rPr lang="zh-CN" altLang="en-US" kern="1200" dirty="0"/>
              <a:t>分治法的基本思想</a:t>
            </a:r>
          </a:p>
        </p:txBody>
      </p:sp>
      <p:sp>
        <p:nvSpPr>
          <p:cNvPr id="28675" name="Text Box 3"/>
          <p:cNvSpPr txBox="1">
            <a:spLocks noChangeArrowheads="1"/>
          </p:cNvSpPr>
          <p:nvPr/>
        </p:nvSpPr>
        <p:spPr bwMode="auto">
          <a:xfrm>
            <a:off x="356393" y="1062127"/>
            <a:ext cx="85518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Wingdings" panose="05000000000000000000" pitchFamily="2" charset="2"/>
              <a:buChar char="Ø"/>
            </a:pPr>
            <a:r>
              <a:rPr kumimoji="1" lang="zh-CN" altLang="en-US" sz="2400" b="1" dirty="0">
                <a:solidFill>
                  <a:srgbClr val="000000"/>
                </a:solidFill>
                <a:latin typeface="楷体_GB2312" pitchFamily="49" charset="-122"/>
                <a:ea typeface="楷体_GB2312" pitchFamily="49" charset="-122"/>
              </a:rPr>
              <a:t>分治法的思想</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分而治之。将一个规模为</a:t>
            </a:r>
            <a:r>
              <a:rPr kumimoji="1" lang="en-US" altLang="zh-CN" sz="2400" b="1" dirty="0">
                <a:solidFill>
                  <a:srgbClr val="000000"/>
                </a:solidFill>
                <a:latin typeface="楷体_GB2312" pitchFamily="49" charset="-122"/>
                <a:ea typeface="楷体_GB2312" pitchFamily="49" charset="-122"/>
              </a:rPr>
              <a:t>n</a:t>
            </a:r>
            <a:r>
              <a:rPr kumimoji="1" lang="zh-CN" altLang="en-US" sz="2400" b="1" dirty="0">
                <a:solidFill>
                  <a:srgbClr val="000000"/>
                </a:solidFill>
                <a:latin typeface="楷体_GB2312" pitchFamily="49" charset="-122"/>
                <a:ea typeface="楷体_GB2312" pitchFamily="49" charset="-122"/>
              </a:rPr>
              <a:t>的问题分解为</a:t>
            </a:r>
            <a:r>
              <a:rPr kumimoji="1" lang="en-US" altLang="zh-CN" sz="2400" b="1" dirty="0">
                <a:solidFill>
                  <a:srgbClr val="000000"/>
                </a:solidFill>
                <a:latin typeface="楷体_GB2312" pitchFamily="49" charset="-122"/>
                <a:ea typeface="楷体_GB2312" pitchFamily="49" charset="-122"/>
              </a:rPr>
              <a:t>k</a:t>
            </a:r>
            <a:r>
              <a:rPr kumimoji="1" lang="zh-CN" altLang="en-US" sz="2400" b="1" dirty="0">
                <a:solidFill>
                  <a:srgbClr val="000000"/>
                </a:solidFill>
                <a:latin typeface="楷体_GB2312" pitchFamily="49" charset="-122"/>
                <a:ea typeface="楷体_GB2312" pitchFamily="49" charset="-122"/>
              </a:rPr>
              <a:t>个规模较小的子问题，这些子问题互相独立且与原问题相同，</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如果子问题的规模仍然不够小，则再划分为</a:t>
            </a:r>
            <a:r>
              <a:rPr kumimoji="1" lang="en-US" altLang="zh-CN" sz="2400" b="1" dirty="0">
                <a:solidFill>
                  <a:srgbClr val="000000"/>
                </a:solidFill>
                <a:latin typeface="楷体_GB2312" pitchFamily="49" charset="-122"/>
                <a:ea typeface="楷体_GB2312" pitchFamily="49" charset="-122"/>
              </a:rPr>
              <a:t>k</a:t>
            </a:r>
            <a:r>
              <a:rPr kumimoji="1" lang="zh-CN" altLang="en-US" sz="2400" b="1" dirty="0">
                <a:solidFill>
                  <a:srgbClr val="000000"/>
                </a:solidFill>
                <a:latin typeface="楷体_GB2312" pitchFamily="49" charset="-122"/>
                <a:ea typeface="楷体_GB2312" pitchFamily="49" charset="-122"/>
              </a:rPr>
              <a:t>个子问题</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然后递归的求解这些子问题，最后用适当的方法将各子问题的解合并成原问题的解。</a:t>
            </a:r>
          </a:p>
        </p:txBody>
      </p:sp>
      <p:sp>
        <p:nvSpPr>
          <p:cNvPr id="28676" name="Rectangle 4"/>
          <p:cNvSpPr>
            <a:spLocks noChangeArrowheads="1"/>
          </p:cNvSpPr>
          <p:nvPr/>
        </p:nvSpPr>
        <p:spPr bwMode="auto">
          <a:xfrm>
            <a:off x="3351213" y="3161878"/>
            <a:ext cx="2514600" cy="466725"/>
          </a:xfrm>
          <a:prstGeom prst="rect">
            <a:avLst/>
          </a:prstGeom>
          <a:solidFill>
            <a:srgbClr val="DBA1ED"/>
          </a:solidFill>
          <a:ln w="9525">
            <a:solidFill>
              <a:srgbClr val="B21BE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原问题</a:t>
            </a:r>
            <a:r>
              <a:rPr kumimoji="1" lang="en-US" altLang="zh-CN" sz="2400" b="1">
                <a:solidFill>
                  <a:srgbClr val="000000"/>
                </a:solidFill>
                <a:latin typeface="Times New Roman" panose="02020603050405020304" pitchFamily="18" charset="0"/>
              </a:rPr>
              <a:t>(</a:t>
            </a:r>
            <a:r>
              <a:rPr kumimoji="1" lang="zh-CN" altLang="en-US" sz="2400" b="1">
                <a:solidFill>
                  <a:srgbClr val="000000"/>
                </a:solidFill>
                <a:latin typeface="Times New Roman" panose="02020603050405020304" pitchFamily="18" charset="0"/>
              </a:rPr>
              <a:t>规模为</a:t>
            </a:r>
            <a:r>
              <a:rPr kumimoji="1" lang="en-US" altLang="zh-CN" sz="2400" b="1">
                <a:solidFill>
                  <a:srgbClr val="000000"/>
                </a:solidFill>
                <a:latin typeface="Times New Roman" panose="02020603050405020304" pitchFamily="18" charset="0"/>
              </a:rPr>
              <a:t>n)</a:t>
            </a:r>
          </a:p>
        </p:txBody>
      </p:sp>
      <p:grpSp>
        <p:nvGrpSpPr>
          <p:cNvPr id="28677" name="Group 5"/>
          <p:cNvGrpSpPr>
            <a:grpSpLocks/>
          </p:cNvGrpSpPr>
          <p:nvPr/>
        </p:nvGrpSpPr>
        <p:grpSpPr bwMode="auto">
          <a:xfrm>
            <a:off x="1663700" y="3655590"/>
            <a:ext cx="6097588" cy="976313"/>
            <a:chOff x="680" y="2366"/>
            <a:chExt cx="3841" cy="615"/>
          </a:xfrm>
        </p:grpSpPr>
        <p:sp>
          <p:nvSpPr>
            <p:cNvPr id="28678" name="Rectangle 6"/>
            <p:cNvSpPr>
              <a:spLocks noChangeArrowheads="1"/>
            </p:cNvSpPr>
            <p:nvPr/>
          </p:nvSpPr>
          <p:spPr bwMode="auto">
            <a:xfrm>
              <a:off x="680" y="2688"/>
              <a:ext cx="632" cy="293"/>
            </a:xfrm>
            <a:prstGeom prst="rect">
              <a:avLst/>
            </a:prstGeom>
            <a:solidFill>
              <a:srgbClr val="57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子问题</a:t>
              </a:r>
              <a:r>
                <a:rPr kumimoji="1" lang="en-US" altLang="zh-CN" sz="2000" b="1">
                  <a:solidFill>
                    <a:srgbClr val="000000"/>
                  </a:solidFill>
                  <a:latin typeface="Times New Roman" panose="02020603050405020304" pitchFamily="18" charset="0"/>
                </a:rPr>
                <a:t>1</a:t>
              </a:r>
            </a:p>
          </p:txBody>
        </p:sp>
        <p:sp>
          <p:nvSpPr>
            <p:cNvPr id="28679" name="Rectangle 7"/>
            <p:cNvSpPr>
              <a:spLocks noChangeArrowheads="1"/>
            </p:cNvSpPr>
            <p:nvPr/>
          </p:nvSpPr>
          <p:spPr bwMode="auto">
            <a:xfrm>
              <a:off x="2184" y="2688"/>
              <a:ext cx="641" cy="293"/>
            </a:xfrm>
            <a:prstGeom prst="rect">
              <a:avLst/>
            </a:prstGeom>
            <a:solidFill>
              <a:srgbClr val="57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子问题</a:t>
              </a:r>
              <a:r>
                <a:rPr kumimoji="1" lang="en-US" altLang="zh-CN" sz="2400" b="1">
                  <a:solidFill>
                    <a:srgbClr val="000000"/>
                  </a:solidFill>
                  <a:latin typeface="Times New Roman" panose="02020603050405020304" pitchFamily="18" charset="0"/>
                </a:rPr>
                <a:t>2</a:t>
              </a:r>
            </a:p>
          </p:txBody>
        </p:sp>
        <p:sp>
          <p:nvSpPr>
            <p:cNvPr id="28680" name="Rectangle 8"/>
            <p:cNvSpPr>
              <a:spLocks noChangeArrowheads="1"/>
            </p:cNvSpPr>
            <p:nvPr/>
          </p:nvSpPr>
          <p:spPr bwMode="auto">
            <a:xfrm>
              <a:off x="3872" y="2688"/>
              <a:ext cx="649" cy="293"/>
            </a:xfrm>
            <a:prstGeom prst="rect">
              <a:avLst/>
            </a:prstGeom>
            <a:solidFill>
              <a:srgbClr val="57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子问题</a:t>
              </a:r>
              <a:r>
                <a:rPr kumimoji="1" lang="en-US" altLang="zh-CN" sz="2400" b="1">
                  <a:solidFill>
                    <a:srgbClr val="000000"/>
                  </a:solidFill>
                  <a:latin typeface="Times New Roman" panose="02020603050405020304" pitchFamily="18" charset="0"/>
                </a:rPr>
                <a:t>k</a:t>
              </a:r>
            </a:p>
          </p:txBody>
        </p:sp>
        <p:sp>
          <p:nvSpPr>
            <p:cNvPr id="28681" name="Text Box 9"/>
            <p:cNvSpPr txBox="1">
              <a:spLocks noChangeArrowheads="1"/>
            </p:cNvSpPr>
            <p:nvPr/>
          </p:nvSpPr>
          <p:spPr bwMode="auto">
            <a:xfrm>
              <a:off x="3180" y="265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anose="02020603050405020304" pitchFamily="18" charset="0"/>
                </a:rPr>
                <a:t>…</a:t>
              </a:r>
              <a:endParaRPr kumimoji="1" lang="en-US" altLang="zh-CN" sz="2800" b="1">
                <a:solidFill>
                  <a:srgbClr val="000000"/>
                </a:solidFill>
                <a:latin typeface="Tahoma" panose="020B0604030504040204" pitchFamily="34" charset="0"/>
              </a:endParaRPr>
            </a:p>
          </p:txBody>
        </p:sp>
        <p:sp>
          <p:nvSpPr>
            <p:cNvPr id="28682" name="Line 10"/>
            <p:cNvSpPr>
              <a:spLocks noChangeShapeType="1"/>
            </p:cNvSpPr>
            <p:nvPr/>
          </p:nvSpPr>
          <p:spPr bwMode="auto">
            <a:xfrm flipH="1">
              <a:off x="959" y="2366"/>
              <a:ext cx="1561" cy="30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3" name="Line 11"/>
            <p:cNvSpPr>
              <a:spLocks noChangeShapeType="1"/>
            </p:cNvSpPr>
            <p:nvPr/>
          </p:nvSpPr>
          <p:spPr bwMode="auto">
            <a:xfrm>
              <a:off x="2520" y="2366"/>
              <a:ext cx="0" cy="3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2520" y="2366"/>
              <a:ext cx="1720" cy="30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685" name="Group 13"/>
          <p:cNvGrpSpPr>
            <a:grpSpLocks/>
          </p:cNvGrpSpPr>
          <p:nvPr/>
        </p:nvGrpSpPr>
        <p:grpSpPr bwMode="auto">
          <a:xfrm>
            <a:off x="647700" y="4646190"/>
            <a:ext cx="3140075" cy="1219200"/>
            <a:chOff x="1600" y="2998"/>
            <a:chExt cx="1978" cy="768"/>
          </a:xfrm>
        </p:grpSpPr>
        <p:sp>
          <p:nvSpPr>
            <p:cNvPr id="28686" name="Rectangle 14"/>
            <p:cNvSpPr>
              <a:spLocks noChangeArrowheads="1"/>
            </p:cNvSpPr>
            <p:nvPr/>
          </p:nvSpPr>
          <p:spPr bwMode="auto">
            <a:xfrm>
              <a:off x="1600"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1</a:t>
              </a:r>
            </a:p>
          </p:txBody>
        </p:sp>
        <p:sp>
          <p:nvSpPr>
            <p:cNvPr id="28687" name="Rectangle 15"/>
            <p:cNvSpPr>
              <a:spLocks noChangeArrowheads="1"/>
            </p:cNvSpPr>
            <p:nvPr/>
          </p:nvSpPr>
          <p:spPr bwMode="auto">
            <a:xfrm>
              <a:off x="2232"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2</a:t>
              </a:r>
            </a:p>
          </p:txBody>
        </p:sp>
        <p:sp>
          <p:nvSpPr>
            <p:cNvPr id="28688" name="Rectangle 16"/>
            <p:cNvSpPr>
              <a:spLocks noChangeArrowheads="1"/>
            </p:cNvSpPr>
            <p:nvPr/>
          </p:nvSpPr>
          <p:spPr bwMode="auto">
            <a:xfrm>
              <a:off x="3034"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k</a:t>
              </a:r>
            </a:p>
          </p:txBody>
        </p:sp>
        <p:sp>
          <p:nvSpPr>
            <p:cNvPr id="28689" name="Text Box 17"/>
            <p:cNvSpPr txBox="1">
              <a:spLocks noChangeArrowheads="1"/>
            </p:cNvSpPr>
            <p:nvPr/>
          </p:nvSpPr>
          <p:spPr bwMode="auto">
            <a:xfrm>
              <a:off x="2763" y="3455"/>
              <a:ext cx="308"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ahoma" panose="020B0604030504040204" pitchFamily="34" charset="0"/>
              </a:endParaRPr>
            </a:p>
          </p:txBody>
        </p:sp>
        <p:sp>
          <p:nvSpPr>
            <p:cNvPr id="28690" name="Line 18"/>
            <p:cNvSpPr>
              <a:spLocks noChangeShapeType="1"/>
            </p:cNvSpPr>
            <p:nvPr/>
          </p:nvSpPr>
          <p:spPr bwMode="auto">
            <a:xfrm flipH="1">
              <a:off x="1876" y="2998"/>
              <a:ext cx="644"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1" name="Line 19"/>
            <p:cNvSpPr>
              <a:spLocks noChangeShapeType="1"/>
            </p:cNvSpPr>
            <p:nvPr/>
          </p:nvSpPr>
          <p:spPr bwMode="auto">
            <a:xfrm>
              <a:off x="2520" y="2998"/>
              <a:ext cx="0"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2" name="Line 20"/>
            <p:cNvSpPr>
              <a:spLocks noChangeShapeType="1"/>
            </p:cNvSpPr>
            <p:nvPr/>
          </p:nvSpPr>
          <p:spPr bwMode="auto">
            <a:xfrm>
              <a:off x="2520" y="2998"/>
              <a:ext cx="795"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693" name="Group 21"/>
          <p:cNvGrpSpPr>
            <a:grpSpLocks/>
          </p:cNvGrpSpPr>
          <p:nvPr/>
        </p:nvGrpSpPr>
        <p:grpSpPr bwMode="auto">
          <a:xfrm>
            <a:off x="5888038" y="3266653"/>
            <a:ext cx="2955925" cy="2119312"/>
            <a:chOff x="3709" y="2105"/>
            <a:chExt cx="1862" cy="1335"/>
          </a:xfrm>
        </p:grpSpPr>
        <p:sp>
          <p:nvSpPr>
            <p:cNvPr id="28694" name="Text Box 22"/>
            <p:cNvSpPr txBox="1">
              <a:spLocks noChangeArrowheads="1"/>
            </p:cNvSpPr>
            <p:nvPr/>
          </p:nvSpPr>
          <p:spPr bwMode="auto">
            <a:xfrm>
              <a:off x="5054" y="2105"/>
              <a:ext cx="517" cy="524"/>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solidFill>
                    <a:srgbClr val="000000"/>
                  </a:solidFill>
                  <a:latin typeface="Tahoma" panose="020B0604030504040204" pitchFamily="34" charset="0"/>
                </a:rPr>
                <a:t>相同</a:t>
              </a:r>
            </a:p>
            <a:p>
              <a:pPr algn="ctr"/>
              <a:r>
                <a:rPr kumimoji="1" lang="zh-CN" altLang="en-US" sz="2400" b="1">
                  <a:solidFill>
                    <a:srgbClr val="000000"/>
                  </a:solidFill>
                  <a:latin typeface="Tahoma" panose="020B0604030504040204" pitchFamily="34" charset="0"/>
                </a:rPr>
                <a:t>类型</a:t>
              </a:r>
            </a:p>
          </p:txBody>
        </p:sp>
        <p:sp>
          <p:nvSpPr>
            <p:cNvPr id="28695" name="Line 23"/>
            <p:cNvSpPr>
              <a:spLocks noChangeShapeType="1"/>
            </p:cNvSpPr>
            <p:nvPr/>
          </p:nvSpPr>
          <p:spPr bwMode="auto">
            <a:xfrm>
              <a:off x="3709" y="2181"/>
              <a:ext cx="1342" cy="13"/>
            </a:xfrm>
            <a:prstGeom prst="line">
              <a:avLst/>
            </a:prstGeom>
            <a:noFill/>
            <a:ln w="28575">
              <a:solidFill>
                <a:srgbClr val="FF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6" name="Line 24"/>
            <p:cNvSpPr>
              <a:spLocks noChangeShapeType="1"/>
            </p:cNvSpPr>
            <p:nvPr/>
          </p:nvSpPr>
          <p:spPr bwMode="auto">
            <a:xfrm flipV="1">
              <a:off x="4724" y="2216"/>
              <a:ext cx="321" cy="450"/>
            </a:xfrm>
            <a:prstGeom prst="line">
              <a:avLst/>
            </a:prstGeom>
            <a:noFill/>
            <a:ln w="28575">
              <a:solidFill>
                <a:srgbClr val="FF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7" name="Line 25"/>
            <p:cNvSpPr>
              <a:spLocks noChangeShapeType="1"/>
            </p:cNvSpPr>
            <p:nvPr/>
          </p:nvSpPr>
          <p:spPr bwMode="auto">
            <a:xfrm flipH="1" flipV="1">
              <a:off x="5479" y="2621"/>
              <a:ext cx="10" cy="819"/>
            </a:xfrm>
            <a:prstGeom prst="line">
              <a:avLst/>
            </a:prstGeom>
            <a:noFill/>
            <a:ln w="28575">
              <a:solidFill>
                <a:srgbClr val="FF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698" name="Group 26"/>
          <p:cNvGrpSpPr>
            <a:grpSpLocks/>
          </p:cNvGrpSpPr>
          <p:nvPr/>
        </p:nvGrpSpPr>
        <p:grpSpPr bwMode="auto">
          <a:xfrm>
            <a:off x="241300" y="3363490"/>
            <a:ext cx="611188" cy="2697163"/>
            <a:chOff x="720" y="1584"/>
            <a:chExt cx="385" cy="1632"/>
          </a:xfrm>
        </p:grpSpPr>
        <p:sp>
          <p:nvSpPr>
            <p:cNvPr id="28699" name="Line 27"/>
            <p:cNvSpPr>
              <a:spLocks noChangeShapeType="1"/>
            </p:cNvSpPr>
            <p:nvPr/>
          </p:nvSpPr>
          <p:spPr bwMode="auto">
            <a:xfrm flipV="1">
              <a:off x="768" y="1584"/>
              <a:ext cx="0" cy="1632"/>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0" name="Text Box 28"/>
            <p:cNvSpPr txBox="1">
              <a:spLocks noChangeArrowheads="1"/>
            </p:cNvSpPr>
            <p:nvPr/>
          </p:nvSpPr>
          <p:spPr bwMode="auto">
            <a:xfrm>
              <a:off x="720" y="2131"/>
              <a:ext cx="385"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2800" b="1">
                  <a:solidFill>
                    <a:srgbClr val="000000"/>
                  </a:solidFill>
                  <a:latin typeface="Tahoma" panose="020B0604030504040204" pitchFamily="34" charset="0"/>
                </a:rPr>
                <a:t>合并解</a:t>
              </a:r>
            </a:p>
          </p:txBody>
        </p:sp>
      </p:grpSp>
      <p:grpSp>
        <p:nvGrpSpPr>
          <p:cNvPr id="28701" name="Group 29"/>
          <p:cNvGrpSpPr>
            <a:grpSpLocks/>
          </p:cNvGrpSpPr>
          <p:nvPr/>
        </p:nvGrpSpPr>
        <p:grpSpPr bwMode="auto">
          <a:xfrm>
            <a:off x="3171825" y="4639840"/>
            <a:ext cx="3140075" cy="1741488"/>
            <a:chOff x="1630" y="2986"/>
            <a:chExt cx="1978" cy="1097"/>
          </a:xfrm>
        </p:grpSpPr>
        <p:sp>
          <p:nvSpPr>
            <p:cNvPr id="28702" name="Rectangle 30"/>
            <p:cNvSpPr>
              <a:spLocks noChangeArrowheads="1"/>
            </p:cNvSpPr>
            <p:nvPr/>
          </p:nvSpPr>
          <p:spPr bwMode="auto">
            <a:xfrm>
              <a:off x="1630" y="3834"/>
              <a:ext cx="544" cy="24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1</a:t>
              </a:r>
            </a:p>
          </p:txBody>
        </p:sp>
        <p:sp>
          <p:nvSpPr>
            <p:cNvPr id="28703" name="Rectangle 31"/>
            <p:cNvSpPr>
              <a:spLocks noChangeArrowheads="1"/>
            </p:cNvSpPr>
            <p:nvPr/>
          </p:nvSpPr>
          <p:spPr bwMode="auto">
            <a:xfrm>
              <a:off x="2262" y="3834"/>
              <a:ext cx="544" cy="24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2</a:t>
              </a:r>
            </a:p>
          </p:txBody>
        </p:sp>
        <p:sp>
          <p:nvSpPr>
            <p:cNvPr id="28704" name="Rectangle 32"/>
            <p:cNvSpPr>
              <a:spLocks noChangeArrowheads="1"/>
            </p:cNvSpPr>
            <p:nvPr/>
          </p:nvSpPr>
          <p:spPr bwMode="auto">
            <a:xfrm>
              <a:off x="3064" y="3834"/>
              <a:ext cx="544" cy="24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k</a:t>
              </a:r>
            </a:p>
          </p:txBody>
        </p:sp>
        <p:sp>
          <p:nvSpPr>
            <p:cNvPr id="28705" name="Text Box 33"/>
            <p:cNvSpPr txBox="1">
              <a:spLocks noChangeArrowheads="1"/>
            </p:cNvSpPr>
            <p:nvPr/>
          </p:nvSpPr>
          <p:spPr bwMode="auto">
            <a:xfrm>
              <a:off x="2785" y="3775"/>
              <a:ext cx="308"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ahoma" panose="020B0604030504040204" pitchFamily="34" charset="0"/>
              </a:endParaRPr>
            </a:p>
          </p:txBody>
        </p:sp>
        <p:sp>
          <p:nvSpPr>
            <p:cNvPr id="28706" name="Line 34"/>
            <p:cNvSpPr>
              <a:spLocks noChangeShapeType="1"/>
            </p:cNvSpPr>
            <p:nvPr/>
          </p:nvSpPr>
          <p:spPr bwMode="auto">
            <a:xfrm flipH="1">
              <a:off x="2023" y="2986"/>
              <a:ext cx="527" cy="8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7" name="Line 35"/>
            <p:cNvSpPr>
              <a:spLocks noChangeShapeType="1"/>
            </p:cNvSpPr>
            <p:nvPr/>
          </p:nvSpPr>
          <p:spPr bwMode="auto">
            <a:xfrm>
              <a:off x="2550" y="2986"/>
              <a:ext cx="0" cy="8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8" name="Line 36"/>
            <p:cNvSpPr>
              <a:spLocks noChangeShapeType="1"/>
            </p:cNvSpPr>
            <p:nvPr/>
          </p:nvSpPr>
          <p:spPr bwMode="auto">
            <a:xfrm>
              <a:off x="2550" y="2986"/>
              <a:ext cx="687" cy="84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709" name="Group 37"/>
          <p:cNvGrpSpPr>
            <a:grpSpLocks/>
          </p:cNvGrpSpPr>
          <p:nvPr/>
        </p:nvGrpSpPr>
        <p:grpSpPr bwMode="auto">
          <a:xfrm>
            <a:off x="5808663" y="4639840"/>
            <a:ext cx="3140075" cy="1219200"/>
            <a:chOff x="1600" y="2998"/>
            <a:chExt cx="1978" cy="768"/>
          </a:xfrm>
        </p:grpSpPr>
        <p:sp>
          <p:nvSpPr>
            <p:cNvPr id="28710" name="Rectangle 38"/>
            <p:cNvSpPr>
              <a:spLocks noChangeArrowheads="1"/>
            </p:cNvSpPr>
            <p:nvPr/>
          </p:nvSpPr>
          <p:spPr bwMode="auto">
            <a:xfrm>
              <a:off x="1600"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1</a:t>
              </a:r>
            </a:p>
          </p:txBody>
        </p:sp>
        <p:sp>
          <p:nvSpPr>
            <p:cNvPr id="28711" name="Rectangle 39"/>
            <p:cNvSpPr>
              <a:spLocks noChangeArrowheads="1"/>
            </p:cNvSpPr>
            <p:nvPr/>
          </p:nvSpPr>
          <p:spPr bwMode="auto">
            <a:xfrm>
              <a:off x="2232"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2</a:t>
              </a:r>
            </a:p>
          </p:txBody>
        </p:sp>
        <p:sp>
          <p:nvSpPr>
            <p:cNvPr id="28712" name="Rectangle 40"/>
            <p:cNvSpPr>
              <a:spLocks noChangeArrowheads="1"/>
            </p:cNvSpPr>
            <p:nvPr/>
          </p:nvSpPr>
          <p:spPr bwMode="auto">
            <a:xfrm>
              <a:off x="3034" y="3487"/>
              <a:ext cx="544" cy="279"/>
            </a:xfrm>
            <a:prstGeom prst="rect">
              <a:avLst/>
            </a:prstGeom>
            <a:solidFill>
              <a:srgbClr val="83CC72"/>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00"/>
                  </a:solidFill>
                  <a:latin typeface="Times New Roman" panose="02020603050405020304" pitchFamily="18" charset="0"/>
                </a:rPr>
                <a:t>子问题</a:t>
              </a:r>
              <a:r>
                <a:rPr kumimoji="1" lang="en-US" altLang="zh-CN" b="1">
                  <a:solidFill>
                    <a:srgbClr val="000000"/>
                  </a:solidFill>
                  <a:latin typeface="Times New Roman" panose="02020603050405020304" pitchFamily="18" charset="0"/>
                </a:rPr>
                <a:t>k</a:t>
              </a:r>
            </a:p>
          </p:txBody>
        </p:sp>
        <p:sp>
          <p:nvSpPr>
            <p:cNvPr id="28713" name="Text Box 41"/>
            <p:cNvSpPr txBox="1">
              <a:spLocks noChangeArrowheads="1"/>
            </p:cNvSpPr>
            <p:nvPr/>
          </p:nvSpPr>
          <p:spPr bwMode="auto">
            <a:xfrm>
              <a:off x="2763" y="3455"/>
              <a:ext cx="308"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ahoma" panose="020B0604030504040204" pitchFamily="34" charset="0"/>
              </a:endParaRPr>
            </a:p>
          </p:txBody>
        </p:sp>
        <p:sp>
          <p:nvSpPr>
            <p:cNvPr id="28714" name="Line 42"/>
            <p:cNvSpPr>
              <a:spLocks noChangeShapeType="1"/>
            </p:cNvSpPr>
            <p:nvPr/>
          </p:nvSpPr>
          <p:spPr bwMode="auto">
            <a:xfrm flipH="1">
              <a:off x="1876" y="2998"/>
              <a:ext cx="644"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5" name="Line 43"/>
            <p:cNvSpPr>
              <a:spLocks noChangeShapeType="1"/>
            </p:cNvSpPr>
            <p:nvPr/>
          </p:nvSpPr>
          <p:spPr bwMode="auto">
            <a:xfrm>
              <a:off x="2520" y="2998"/>
              <a:ext cx="0"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6" name="Line 44"/>
            <p:cNvSpPr>
              <a:spLocks noChangeShapeType="1"/>
            </p:cNvSpPr>
            <p:nvPr/>
          </p:nvSpPr>
          <p:spPr bwMode="auto">
            <a:xfrm>
              <a:off x="2520" y="2998"/>
              <a:ext cx="795" cy="4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586839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8677"/>
                                        </p:tgtEl>
                                        <p:attrNameLst>
                                          <p:attrName>style.visibility</p:attrName>
                                        </p:attrNameLst>
                                      </p:cBhvr>
                                      <p:to>
                                        <p:strVal val="visible"/>
                                      </p:to>
                                    </p:set>
                                    <p:animEffect transition="in" filter="wipe(up)">
                                      <p:cBhvr>
                                        <p:cTn id="15" dur="500"/>
                                        <p:tgtEl>
                                          <p:spTgt spid="286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8685"/>
                                        </p:tgtEl>
                                        <p:attrNameLst>
                                          <p:attrName>style.visibility</p:attrName>
                                        </p:attrNameLst>
                                      </p:cBhvr>
                                      <p:to>
                                        <p:strVal val="visible"/>
                                      </p:to>
                                    </p:set>
                                    <p:animEffect transition="in" filter="wipe(up)">
                                      <p:cBhvr>
                                        <p:cTn id="20" dur="500"/>
                                        <p:tgtEl>
                                          <p:spTgt spid="286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8701"/>
                                        </p:tgtEl>
                                        <p:attrNameLst>
                                          <p:attrName>style.visibility</p:attrName>
                                        </p:attrNameLst>
                                      </p:cBhvr>
                                      <p:to>
                                        <p:strVal val="visible"/>
                                      </p:to>
                                    </p:set>
                                    <p:animEffect transition="in" filter="wipe(up)">
                                      <p:cBhvr>
                                        <p:cTn id="25" dur="500"/>
                                        <p:tgtEl>
                                          <p:spTgt spid="287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8709"/>
                                        </p:tgtEl>
                                        <p:attrNameLst>
                                          <p:attrName>style.visibility</p:attrName>
                                        </p:attrNameLst>
                                      </p:cBhvr>
                                      <p:to>
                                        <p:strVal val="visible"/>
                                      </p:to>
                                    </p:set>
                                    <p:animEffect transition="in" filter="wipe(up)">
                                      <p:cBhvr>
                                        <p:cTn id="30" dur="500"/>
                                        <p:tgtEl>
                                          <p:spTgt spid="2870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28693"/>
                                        </p:tgtEl>
                                        <p:attrNameLst>
                                          <p:attrName>style.visibility</p:attrName>
                                        </p:attrNameLst>
                                      </p:cBhvr>
                                      <p:to>
                                        <p:strVal val="visible"/>
                                      </p:to>
                                    </p:set>
                                    <p:animEffect transition="in" filter="wipe(down)">
                                      <p:cBhvr>
                                        <p:cTn id="35" dur="500"/>
                                        <p:tgtEl>
                                          <p:spTgt spid="286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8698"/>
                                        </p:tgtEl>
                                        <p:attrNameLst>
                                          <p:attrName>style.visibility</p:attrName>
                                        </p:attrNameLst>
                                      </p:cBhvr>
                                      <p:to>
                                        <p:strVal val="visible"/>
                                      </p:to>
                                    </p:set>
                                    <p:animEffect transition="in" filter="wipe(down)">
                                      <p:cBhvr>
                                        <p:cTn id="40" dur="500"/>
                                        <p:tgtEl>
                                          <p:spTgt spid="2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7544" y="1242602"/>
            <a:ext cx="34559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0000FF"/>
              </a:buClr>
              <a:buFont typeface="Wingdings" panose="05000000000000000000" pitchFamily="2" charset="2"/>
              <a:buChar char="Ø"/>
            </a:pPr>
            <a:r>
              <a:rPr kumimoji="1" lang="zh-CN" altLang="en-US" sz="2800" b="1" dirty="0">
                <a:latin typeface="Arial Narrow" panose="020B0606020202030204" pitchFamily="34" charset="0"/>
                <a:ea typeface="楷体_GB2312" pitchFamily="49" charset="-122"/>
              </a:rPr>
              <a:t>分治法的适用条件</a:t>
            </a:r>
          </a:p>
        </p:txBody>
      </p:sp>
      <p:sp>
        <p:nvSpPr>
          <p:cNvPr id="29699" name="Rectangle 3"/>
          <p:cNvSpPr>
            <a:spLocks noChangeArrowheads="1"/>
          </p:cNvSpPr>
          <p:nvPr/>
        </p:nvSpPr>
        <p:spPr bwMode="auto">
          <a:xfrm>
            <a:off x="437784" y="1988840"/>
            <a:ext cx="7961312"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kumimoji="1" lang="zh-CN" altLang="en-US" sz="2800" b="1" dirty="0">
                <a:solidFill>
                  <a:srgbClr val="000000"/>
                </a:solidFill>
                <a:latin typeface="楷体_GB2312" pitchFamily="49" charset="-122"/>
                <a:ea typeface="楷体_GB2312" pitchFamily="49" charset="-122"/>
              </a:rPr>
              <a:t>分治法所能解决的问题一般具有以下几个特征：</a:t>
            </a:r>
          </a:p>
          <a:p>
            <a:pPr>
              <a:spcBef>
                <a:spcPct val="30000"/>
              </a:spcBef>
              <a:buClr>
                <a:srgbClr val="0000FF"/>
              </a:buClr>
              <a:buSzPct val="60000"/>
              <a:buFont typeface="Wingdings" panose="05000000000000000000" pitchFamily="2" charset="2"/>
              <a:buChar char="n"/>
            </a:pPr>
            <a:r>
              <a:rPr kumimoji="1" lang="zh-CN" altLang="en-US" sz="2400" b="1" dirty="0">
                <a:solidFill>
                  <a:srgbClr val="000000"/>
                </a:solidFill>
                <a:latin typeface="楷体_GB2312" pitchFamily="49" charset="-122"/>
                <a:ea typeface="楷体_GB2312" pitchFamily="49" charset="-122"/>
              </a:rPr>
              <a:t>该问题的规模缩小到一定的程度就可以容易地解决</a:t>
            </a:r>
          </a:p>
          <a:p>
            <a:pPr>
              <a:spcBef>
                <a:spcPct val="30000"/>
              </a:spcBef>
              <a:buClr>
                <a:srgbClr val="0000FF"/>
              </a:buClr>
              <a:buSzPct val="60000"/>
              <a:buFont typeface="Wingdings" panose="05000000000000000000" pitchFamily="2" charset="2"/>
              <a:buChar char="n"/>
            </a:pPr>
            <a:r>
              <a:rPr kumimoji="1" lang="zh-CN" altLang="en-US" sz="2400" b="1" dirty="0">
                <a:solidFill>
                  <a:srgbClr val="000000"/>
                </a:solidFill>
                <a:latin typeface="楷体_GB2312" pitchFamily="49" charset="-122"/>
                <a:ea typeface="楷体_GB2312" pitchFamily="49" charset="-122"/>
              </a:rPr>
              <a:t>该问题可以分解为若干个规模较小的相同问题</a:t>
            </a:r>
          </a:p>
          <a:p>
            <a:pPr>
              <a:spcBef>
                <a:spcPct val="30000"/>
              </a:spcBef>
              <a:buClr>
                <a:srgbClr val="0000FF"/>
              </a:buClr>
              <a:buSzPct val="60000"/>
              <a:buFont typeface="Wingdings" panose="05000000000000000000" pitchFamily="2" charset="2"/>
              <a:buChar char="n"/>
            </a:pPr>
            <a:r>
              <a:rPr kumimoji="1" lang="zh-CN" altLang="en-US" sz="2400" b="1" dirty="0">
                <a:solidFill>
                  <a:srgbClr val="000000"/>
                </a:solidFill>
                <a:latin typeface="Times New Roman" panose="02020603050405020304" pitchFamily="18" charset="0"/>
                <a:ea typeface="楷体_GB2312" pitchFamily="49" charset="-122"/>
              </a:rPr>
              <a:t>该问题所分解出的各个子问题是相互独立的</a:t>
            </a:r>
          </a:p>
          <a:p>
            <a:pPr>
              <a:spcBef>
                <a:spcPct val="30000"/>
              </a:spcBef>
              <a:buClr>
                <a:srgbClr val="0000FF"/>
              </a:buClr>
              <a:buSzPct val="60000"/>
              <a:buFont typeface="Wingdings" panose="05000000000000000000" pitchFamily="2" charset="2"/>
              <a:buChar char="n"/>
            </a:pPr>
            <a:r>
              <a:rPr kumimoji="1" lang="zh-CN" altLang="en-US" sz="2400" b="1" dirty="0">
                <a:solidFill>
                  <a:srgbClr val="000000"/>
                </a:solidFill>
                <a:latin typeface="楷体_GB2312" pitchFamily="49" charset="-122"/>
                <a:ea typeface="楷体_GB2312" pitchFamily="49" charset="-122"/>
              </a:rPr>
              <a:t>利用分解出的子问题的解可以合并为该问题的解</a:t>
            </a:r>
          </a:p>
        </p:txBody>
      </p:sp>
      <p:sp>
        <p:nvSpPr>
          <p:cNvPr id="29701" name="Rectangle 5"/>
          <p:cNvSpPr>
            <a:spLocks noRot="1" noChangeArrowheads="1"/>
          </p:cNvSpPr>
          <p:nvPr/>
        </p:nvSpPr>
        <p:spPr bwMode="auto">
          <a:xfrm>
            <a:off x="467544" y="280642"/>
            <a:ext cx="410527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i="1" dirty="0">
                <a:latin typeface="+mj-lt"/>
                <a:ea typeface="+mj-ea"/>
                <a:cs typeface="+mj-cs"/>
              </a:rPr>
              <a:t>分治法的基本思想</a:t>
            </a:r>
          </a:p>
        </p:txBody>
      </p:sp>
    </p:spTree>
    <p:extLst>
      <p:ext uri="{BB962C8B-B14F-4D97-AF65-F5344CB8AC3E}">
        <p14:creationId xmlns:p14="http://schemas.microsoft.com/office/powerpoint/2010/main" val="4252430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vertic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vertical)">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vertical)">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vertical)">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blinds(vertical)">
                                      <p:cBhvr>
                                        <p:cTn id="27"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91542" y="1196106"/>
            <a:ext cx="8213725" cy="8239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5000"/>
              </a:lnSpc>
              <a:spcBef>
                <a:spcPct val="10000"/>
              </a:spcBef>
              <a:buClr>
                <a:srgbClr val="0000FF"/>
              </a:buClr>
              <a:buFont typeface="Wingdings" panose="05000000000000000000" pitchFamily="2" charset="2"/>
              <a:buChar char="Ø"/>
            </a:pPr>
            <a:r>
              <a:rPr kumimoji="1" lang="zh-CN" altLang="en-US" sz="2400" b="1">
                <a:latin typeface="楷体_GB2312" pitchFamily="49" charset="-122"/>
                <a:ea typeface="楷体_GB2312" pitchFamily="49" charset="-122"/>
              </a:rPr>
              <a:t>前提条件：有一组数已经按从小到大</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或从大到小</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排序</a:t>
            </a:r>
          </a:p>
          <a:p>
            <a:pPr>
              <a:lnSpc>
                <a:spcPct val="95000"/>
              </a:lnSpc>
              <a:spcBef>
                <a:spcPct val="10000"/>
              </a:spcBef>
              <a:buClr>
                <a:srgbClr val="0000FF"/>
              </a:buClr>
              <a:buFont typeface="Wingdings" panose="05000000000000000000" pitchFamily="2" charset="2"/>
              <a:buChar char="Ø"/>
            </a:pPr>
            <a:r>
              <a:rPr kumimoji="1" lang="zh-CN" altLang="en-US" sz="2400" b="1">
                <a:latin typeface="楷体_GB2312" pitchFamily="49" charset="-122"/>
                <a:ea typeface="楷体_GB2312" pitchFamily="49" charset="-122"/>
              </a:rPr>
              <a:t>目标：输入一个数</a:t>
            </a:r>
            <a:r>
              <a:rPr kumimoji="1" lang="en-US" altLang="zh-CN" sz="2400" b="1">
                <a:latin typeface="楷体_GB2312" pitchFamily="49" charset="-122"/>
                <a:ea typeface="楷体_GB2312" pitchFamily="49" charset="-122"/>
              </a:rPr>
              <a:t>x</a:t>
            </a:r>
            <a:r>
              <a:rPr kumimoji="1" lang="zh-CN" altLang="en-US" sz="2400" b="1">
                <a:latin typeface="楷体_GB2312" pitchFamily="49" charset="-122"/>
                <a:ea typeface="楷体_GB2312" pitchFamily="49" charset="-122"/>
              </a:rPr>
              <a:t>，在这组数查找是否有</a:t>
            </a:r>
            <a:r>
              <a:rPr kumimoji="1" lang="en-US" altLang="zh-CN" sz="2400" b="1">
                <a:latin typeface="楷体_GB2312" pitchFamily="49" charset="-122"/>
                <a:ea typeface="楷体_GB2312" pitchFamily="49" charset="-122"/>
              </a:rPr>
              <a:t>x</a:t>
            </a:r>
          </a:p>
        </p:txBody>
      </p:sp>
      <p:sp>
        <p:nvSpPr>
          <p:cNvPr id="30723" name="Text Box 3"/>
          <p:cNvSpPr txBox="1">
            <a:spLocks noChangeArrowheads="1"/>
          </p:cNvSpPr>
          <p:nvPr/>
        </p:nvSpPr>
        <p:spPr bwMode="auto">
          <a:xfrm>
            <a:off x="412179" y="3470994"/>
            <a:ext cx="8696325"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20000"/>
              </a:spcBef>
              <a:buClr>
                <a:srgbClr val="0000FF"/>
              </a:buClr>
              <a:buFont typeface="Wingdings" panose="05000000000000000000" pitchFamily="2" charset="2"/>
              <a:buChar char="Ø"/>
            </a:pPr>
            <a:r>
              <a:rPr kumimoji="1" lang="zh-CN" altLang="en-US" sz="2400" b="1">
                <a:latin typeface="Times New Roman" panose="02020603050405020304" pitchFamily="18" charset="0"/>
                <a:ea typeface="楷体_GB2312" pitchFamily="49" charset="-122"/>
              </a:rPr>
              <a:t>二分搜索的步骤：</a:t>
            </a:r>
          </a:p>
          <a:p>
            <a:pPr>
              <a:lnSpc>
                <a:spcPct val="90000"/>
              </a:lnSpc>
              <a:spcBef>
                <a:spcPct val="20000"/>
              </a:spcBef>
            </a:pP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、确定三个关键下标的初值：</a:t>
            </a:r>
            <a:r>
              <a:rPr kumimoji="1" lang="en-US" altLang="zh-CN" sz="2400" b="1">
                <a:solidFill>
                  <a:srgbClr val="0000FF"/>
                </a:solidFill>
                <a:latin typeface="Times New Roman" panose="02020603050405020304" pitchFamily="18" charset="0"/>
                <a:ea typeface="楷体_GB2312" pitchFamily="49" charset="-122"/>
              </a:rPr>
              <a:t>bott=0, top=8,</a:t>
            </a:r>
            <a:r>
              <a:rPr kumimoji="1" lang="en-US" altLang="zh-CN" sz="2400" b="1">
                <a:latin typeface="Times New Roman" panose="02020603050405020304" pitchFamily="18" charset="0"/>
                <a:ea typeface="楷体_GB2312" pitchFamily="49" charset="-122"/>
              </a:rPr>
              <a:t> </a:t>
            </a:r>
            <a:r>
              <a:rPr kumimoji="1" lang="en-US" altLang="zh-CN" sz="2400" b="1">
                <a:solidFill>
                  <a:srgbClr val="FF0000"/>
                </a:solidFill>
                <a:latin typeface="Times New Roman" panose="02020603050405020304" pitchFamily="18" charset="0"/>
                <a:ea typeface="楷体_GB2312" pitchFamily="49" charset="-122"/>
              </a:rPr>
              <a:t>mid=(bott+top)/2;</a:t>
            </a:r>
          </a:p>
        </p:txBody>
      </p:sp>
      <p:sp>
        <p:nvSpPr>
          <p:cNvPr id="30724" name="Text Box 4"/>
          <p:cNvSpPr txBox="1">
            <a:spLocks noChangeArrowheads="1"/>
          </p:cNvSpPr>
          <p:nvPr/>
        </p:nvSpPr>
        <p:spPr bwMode="auto">
          <a:xfrm>
            <a:off x="431229" y="4196481"/>
            <a:ext cx="5065713"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、判断要找的数</a:t>
            </a:r>
            <a:r>
              <a:rPr kumimoji="1" lang="en-US" altLang="zh-CN" sz="2400" b="1">
                <a:latin typeface="Times New Roman" panose="02020603050405020304" pitchFamily="18" charset="0"/>
                <a:ea typeface="楷体_GB2312" pitchFamily="49" charset="-122"/>
              </a:rPr>
              <a:t>x</a:t>
            </a:r>
            <a:r>
              <a:rPr kumimoji="1" lang="zh-CN" altLang="en-US" sz="2400" b="1">
                <a:latin typeface="Times New Roman" panose="02020603050405020304" pitchFamily="18" charset="0"/>
                <a:ea typeface="楷体_GB2312" pitchFamily="49" charset="-122"/>
              </a:rPr>
              <a:t>是否等于</a:t>
            </a:r>
            <a:r>
              <a:rPr kumimoji="1" lang="en-US" altLang="zh-CN" sz="2400" b="1">
                <a:latin typeface="Times New Roman" panose="02020603050405020304" pitchFamily="18" charset="0"/>
                <a:ea typeface="楷体_GB2312" pitchFamily="49" charset="-122"/>
              </a:rPr>
              <a:t>a[mid]</a:t>
            </a:r>
            <a:endParaRPr kumimoji="1" lang="en-US" altLang="zh-CN" sz="2800" b="1">
              <a:latin typeface="Times New Roman" panose="02020603050405020304" pitchFamily="18" charset="0"/>
              <a:ea typeface="楷体_GB2312" pitchFamily="49" charset="-122"/>
            </a:endParaRPr>
          </a:p>
        </p:txBody>
      </p:sp>
      <p:sp>
        <p:nvSpPr>
          <p:cNvPr id="30725" name="Text Box 5"/>
          <p:cNvSpPr txBox="1">
            <a:spLocks noChangeArrowheads="1"/>
          </p:cNvSpPr>
          <p:nvPr/>
        </p:nvSpPr>
        <p:spPr bwMode="auto">
          <a:xfrm>
            <a:off x="920179" y="4644156"/>
            <a:ext cx="6892925" cy="1881188"/>
          </a:xfrm>
          <a:prstGeom prst="rect">
            <a:avLst/>
          </a:prstGeom>
          <a:solidFill>
            <a:srgbClr val="FFFFCC"/>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10000"/>
              </a:spcBef>
            </a:pPr>
            <a:r>
              <a:rPr kumimoji="1" lang="en-US" altLang="zh-CN" sz="2400" b="1">
                <a:latin typeface="Times New Roman" panose="02020603050405020304" pitchFamily="18" charset="0"/>
                <a:ea typeface="楷体_GB2312" pitchFamily="49" charset="-122"/>
              </a:rPr>
              <a:t>①  x==a[mid]   </a:t>
            </a:r>
            <a:r>
              <a:rPr kumimoji="1" lang="zh-CN" altLang="en-US" sz="2400" b="1">
                <a:latin typeface="Times New Roman" panose="02020603050405020304" pitchFamily="18" charset="0"/>
                <a:ea typeface="楷体_GB2312" pitchFamily="49" charset="-122"/>
              </a:rPr>
              <a:t>找到，结束</a:t>
            </a:r>
          </a:p>
          <a:p>
            <a:pPr>
              <a:lnSpc>
                <a:spcPct val="90000"/>
              </a:lnSpc>
              <a:spcBef>
                <a:spcPct val="10000"/>
              </a:spcBef>
              <a:buFontTx/>
              <a:buAutoNum type="circleNumDbPlain" startAt="2"/>
            </a:pPr>
            <a:r>
              <a:rPr kumimoji="1" lang="en-US" altLang="zh-CN" sz="2400" b="1">
                <a:latin typeface="Times New Roman" panose="02020603050405020304" pitchFamily="18" charset="0"/>
                <a:ea typeface="楷体_GB2312" pitchFamily="49" charset="-122"/>
              </a:rPr>
              <a:t>x&lt;a[mid]   </a:t>
            </a:r>
            <a:r>
              <a:rPr kumimoji="1" lang="zh-CN" altLang="en-US" sz="2400" b="1">
                <a:latin typeface="Times New Roman" panose="02020603050405020304" pitchFamily="18" charset="0"/>
                <a:ea typeface="楷体_GB2312" pitchFamily="49" charset="-122"/>
              </a:rPr>
              <a:t>在</a:t>
            </a:r>
            <a:r>
              <a:rPr kumimoji="1" lang="en-US" altLang="zh-CN" sz="2400" b="1">
                <a:latin typeface="Times New Roman" panose="02020603050405020304" pitchFamily="18" charset="0"/>
                <a:ea typeface="楷体_GB2312" pitchFamily="49" charset="-122"/>
              </a:rPr>
              <a:t>a[bott]—a[mid-1]</a:t>
            </a:r>
            <a:r>
              <a:rPr kumimoji="1" lang="zh-CN" altLang="en-US" sz="2400" b="1">
                <a:latin typeface="Times New Roman" panose="02020603050405020304" pitchFamily="18" charset="0"/>
                <a:ea typeface="楷体_GB2312" pitchFamily="49" charset="-122"/>
              </a:rPr>
              <a:t>之间继续查找</a:t>
            </a:r>
            <a:r>
              <a:rPr kumimoji="1" lang="en-US" altLang="zh-CN" sz="2400" b="1">
                <a:latin typeface="Times New Roman" panose="02020603050405020304" pitchFamily="18" charset="0"/>
                <a:ea typeface="楷体_GB2312" pitchFamily="49" charset="-122"/>
              </a:rPr>
              <a:t>x</a:t>
            </a:r>
          </a:p>
          <a:p>
            <a:pPr>
              <a:lnSpc>
                <a:spcPct val="90000"/>
              </a:lnSpc>
              <a:spcBef>
                <a:spcPct val="10000"/>
              </a:spcBef>
            </a:pPr>
            <a:r>
              <a:rPr kumimoji="1" lang="en-US" altLang="zh-CN" sz="2400" b="1">
                <a:latin typeface="Times New Roman" panose="02020603050405020304" pitchFamily="18" charset="0"/>
                <a:ea typeface="楷体_GB2312" pitchFamily="49" charset="-122"/>
              </a:rPr>
              <a:t>                           </a:t>
            </a:r>
            <a:r>
              <a:rPr kumimoji="1" lang="en-US" altLang="zh-CN" sz="2400" b="1">
                <a:solidFill>
                  <a:srgbClr val="0000FF"/>
                </a:solidFill>
                <a:latin typeface="Times New Roman" panose="02020603050405020304" pitchFamily="18" charset="0"/>
                <a:ea typeface="楷体_GB2312" pitchFamily="49" charset="-122"/>
              </a:rPr>
              <a:t>top=mid-1;  mid=(bott+top)/2;</a:t>
            </a:r>
          </a:p>
          <a:p>
            <a:pPr>
              <a:lnSpc>
                <a:spcPct val="90000"/>
              </a:lnSpc>
              <a:spcBef>
                <a:spcPct val="10000"/>
              </a:spcBef>
            </a:pPr>
            <a:r>
              <a:rPr kumimoji="1" lang="en-US" altLang="zh-CN" sz="2400" b="1">
                <a:latin typeface="Times New Roman" panose="02020603050405020304" pitchFamily="18" charset="0"/>
                <a:ea typeface="楷体_GB2312" pitchFamily="49" charset="-122"/>
              </a:rPr>
              <a:t>③  x&gt;a[mid]  </a:t>
            </a:r>
            <a:r>
              <a:rPr kumimoji="1" lang="zh-CN" altLang="en-US" sz="2400" b="1">
                <a:latin typeface="Times New Roman" panose="02020603050405020304" pitchFamily="18" charset="0"/>
                <a:ea typeface="楷体_GB2312" pitchFamily="49" charset="-122"/>
              </a:rPr>
              <a:t>在</a:t>
            </a:r>
            <a:r>
              <a:rPr kumimoji="1" lang="en-US" altLang="zh-CN" sz="2400" b="1">
                <a:latin typeface="Times New Roman" panose="02020603050405020304" pitchFamily="18" charset="0"/>
                <a:ea typeface="楷体_GB2312" pitchFamily="49" charset="-122"/>
              </a:rPr>
              <a:t>a[mid+1]—a[top]</a:t>
            </a:r>
            <a:r>
              <a:rPr kumimoji="1" lang="zh-CN" altLang="en-US" sz="2400" b="1">
                <a:latin typeface="Times New Roman" panose="02020603050405020304" pitchFamily="18" charset="0"/>
                <a:ea typeface="楷体_GB2312" pitchFamily="49" charset="-122"/>
              </a:rPr>
              <a:t>之间继续查找</a:t>
            </a:r>
            <a:r>
              <a:rPr kumimoji="1" lang="en-US" altLang="zh-CN" sz="2400" b="1">
                <a:latin typeface="Times New Roman" panose="02020603050405020304" pitchFamily="18" charset="0"/>
                <a:ea typeface="楷体_GB2312" pitchFamily="49" charset="-122"/>
              </a:rPr>
              <a:t>x</a:t>
            </a:r>
          </a:p>
          <a:p>
            <a:pPr>
              <a:lnSpc>
                <a:spcPct val="90000"/>
              </a:lnSpc>
              <a:spcBef>
                <a:spcPct val="10000"/>
              </a:spcBef>
            </a:pPr>
            <a:r>
              <a:rPr kumimoji="1" lang="en-US" altLang="zh-CN" sz="2400" b="1">
                <a:latin typeface="Times New Roman" panose="02020603050405020304" pitchFamily="18" charset="0"/>
                <a:ea typeface="楷体_GB2312" pitchFamily="49" charset="-122"/>
              </a:rPr>
              <a:t>                           </a:t>
            </a:r>
            <a:r>
              <a:rPr kumimoji="1" lang="en-US" altLang="zh-CN" sz="2400" b="1">
                <a:solidFill>
                  <a:srgbClr val="0000FF"/>
                </a:solidFill>
                <a:latin typeface="Times New Roman" panose="02020603050405020304" pitchFamily="18" charset="0"/>
                <a:ea typeface="楷体_GB2312" pitchFamily="49" charset="-122"/>
              </a:rPr>
              <a:t>bott=mid+1;  mid=(bott+top)/2;</a:t>
            </a:r>
          </a:p>
        </p:txBody>
      </p:sp>
      <p:graphicFrame>
        <p:nvGraphicFramePr>
          <p:cNvPr id="30726" name="Group 6"/>
          <p:cNvGraphicFramePr>
            <a:graphicFrameLocks noGrp="1"/>
          </p:cNvGraphicFramePr>
          <p:nvPr>
            <p:extLst>
              <p:ext uri="{D42A27DB-BD31-4B8C-83A1-F6EECF244321}">
                <p14:modId xmlns:p14="http://schemas.microsoft.com/office/powerpoint/2010/main" val="133329697"/>
              </p:ext>
            </p:extLst>
          </p:nvPr>
        </p:nvGraphicFramePr>
        <p:xfrm>
          <a:off x="850329" y="2348631"/>
          <a:ext cx="6889750" cy="398463"/>
        </p:xfrm>
        <a:graphic>
          <a:graphicData uri="http://schemas.openxmlformats.org/drawingml/2006/table">
            <a:tbl>
              <a:tblPr/>
              <a:tblGrid>
                <a:gridCol w="766763"/>
                <a:gridCol w="763587"/>
                <a:gridCol w="765175"/>
                <a:gridCol w="766763"/>
                <a:gridCol w="765175"/>
                <a:gridCol w="765175"/>
                <a:gridCol w="765175"/>
                <a:gridCol w="768350"/>
                <a:gridCol w="763587"/>
              </a:tblGrid>
              <a:tr h="398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-15</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0</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9</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23</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54</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82</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101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grpSp>
        <p:nvGrpSpPr>
          <p:cNvPr id="30748" name="Group 28"/>
          <p:cNvGrpSpPr>
            <a:grpSpLocks/>
          </p:cNvGrpSpPr>
          <p:nvPr/>
        </p:nvGrpSpPr>
        <p:grpSpPr bwMode="auto">
          <a:xfrm>
            <a:off x="4003104" y="2797894"/>
            <a:ext cx="663575" cy="774700"/>
            <a:chOff x="2367" y="2075"/>
            <a:chExt cx="418" cy="488"/>
          </a:xfrm>
        </p:grpSpPr>
        <p:sp>
          <p:nvSpPr>
            <p:cNvPr id="30749" name="Line 29"/>
            <p:cNvSpPr>
              <a:spLocks noChangeShapeType="1"/>
            </p:cNvSpPr>
            <p:nvPr/>
          </p:nvSpPr>
          <p:spPr bwMode="auto">
            <a:xfrm flipV="1">
              <a:off x="2561" y="2075"/>
              <a:ext cx="0" cy="264"/>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0750" name="Text Box 30"/>
            <p:cNvSpPr txBox="1">
              <a:spLocks noChangeArrowheads="1"/>
            </p:cNvSpPr>
            <p:nvPr/>
          </p:nvSpPr>
          <p:spPr bwMode="auto">
            <a:xfrm>
              <a:off x="2367" y="2313"/>
              <a:ext cx="418" cy="250"/>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000" b="1">
                  <a:solidFill>
                    <a:srgbClr val="9900CC"/>
                  </a:solidFill>
                  <a:latin typeface="Times New Roman" panose="02020603050405020304" pitchFamily="18" charset="0"/>
                </a:rPr>
                <a:t>mid</a:t>
              </a:r>
            </a:p>
          </p:txBody>
        </p:sp>
      </p:grpSp>
      <p:grpSp>
        <p:nvGrpSpPr>
          <p:cNvPr id="30751" name="Group 31"/>
          <p:cNvGrpSpPr>
            <a:grpSpLocks/>
          </p:cNvGrpSpPr>
          <p:nvPr/>
        </p:nvGrpSpPr>
        <p:grpSpPr bwMode="auto">
          <a:xfrm>
            <a:off x="888429" y="2809006"/>
            <a:ext cx="631825" cy="727075"/>
            <a:chOff x="2735" y="2171"/>
            <a:chExt cx="398" cy="458"/>
          </a:xfrm>
        </p:grpSpPr>
        <p:sp>
          <p:nvSpPr>
            <p:cNvPr id="30752" name="Line 32"/>
            <p:cNvSpPr>
              <a:spLocks noChangeShapeType="1"/>
            </p:cNvSpPr>
            <p:nvPr/>
          </p:nvSpPr>
          <p:spPr bwMode="auto">
            <a:xfrm flipV="1">
              <a:off x="2913" y="2171"/>
              <a:ext cx="0" cy="246"/>
            </a:xfrm>
            <a:prstGeom prst="line">
              <a:avLst/>
            </a:prstGeom>
            <a:noFill/>
            <a:ln w="28575">
              <a:solidFill>
                <a:srgbClr val="0000F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0753" name="Text Box 33"/>
            <p:cNvSpPr txBox="1">
              <a:spLocks noChangeArrowheads="1"/>
            </p:cNvSpPr>
            <p:nvPr/>
          </p:nvSpPr>
          <p:spPr bwMode="auto">
            <a:xfrm>
              <a:off x="2735" y="2379"/>
              <a:ext cx="398" cy="250"/>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000" b="1">
                  <a:solidFill>
                    <a:srgbClr val="0000FF"/>
                  </a:solidFill>
                  <a:latin typeface="Times New Roman" panose="02020603050405020304" pitchFamily="18" charset="0"/>
                </a:rPr>
                <a:t>bott</a:t>
              </a:r>
            </a:p>
          </p:txBody>
        </p:sp>
      </p:grpSp>
      <p:grpSp>
        <p:nvGrpSpPr>
          <p:cNvPr id="30754" name="Group 34"/>
          <p:cNvGrpSpPr>
            <a:grpSpLocks/>
          </p:cNvGrpSpPr>
          <p:nvPr/>
        </p:nvGrpSpPr>
        <p:grpSpPr bwMode="auto">
          <a:xfrm>
            <a:off x="7127304" y="2793131"/>
            <a:ext cx="541338" cy="696913"/>
            <a:chOff x="5100" y="2155"/>
            <a:chExt cx="341" cy="439"/>
          </a:xfrm>
        </p:grpSpPr>
        <p:sp>
          <p:nvSpPr>
            <p:cNvPr id="30755" name="Line 35"/>
            <p:cNvSpPr>
              <a:spLocks noChangeShapeType="1"/>
            </p:cNvSpPr>
            <p:nvPr/>
          </p:nvSpPr>
          <p:spPr bwMode="auto">
            <a:xfrm flipV="1">
              <a:off x="5254" y="2155"/>
              <a:ext cx="1" cy="249"/>
            </a:xfrm>
            <a:prstGeom prst="line">
              <a:avLst/>
            </a:prstGeom>
            <a:noFill/>
            <a:ln w="28575">
              <a:solidFill>
                <a:srgbClr val="0000F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0756" name="Text Box 36"/>
            <p:cNvSpPr txBox="1">
              <a:spLocks noChangeArrowheads="1"/>
            </p:cNvSpPr>
            <p:nvPr/>
          </p:nvSpPr>
          <p:spPr bwMode="auto">
            <a:xfrm>
              <a:off x="5100" y="2344"/>
              <a:ext cx="341" cy="250"/>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000" b="1">
                  <a:solidFill>
                    <a:srgbClr val="0000FF"/>
                  </a:solidFill>
                  <a:latin typeface="Times New Roman" panose="02020603050405020304" pitchFamily="18" charset="0"/>
                </a:rPr>
                <a:t>top</a:t>
              </a:r>
            </a:p>
          </p:txBody>
        </p:sp>
      </p:grpSp>
      <p:sp>
        <p:nvSpPr>
          <p:cNvPr id="30757" name="Text Box 37"/>
          <p:cNvSpPr txBox="1">
            <a:spLocks noChangeArrowheads="1"/>
          </p:cNvSpPr>
          <p:nvPr/>
        </p:nvSpPr>
        <p:spPr bwMode="auto">
          <a:xfrm>
            <a:off x="899542" y="1988269"/>
            <a:ext cx="6913562" cy="366712"/>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pPr>
            <a:r>
              <a:rPr kumimoji="1" lang="en-US" altLang="zh-CN" sz="2000" b="1">
                <a:latin typeface="Times New Roman" panose="02020603050405020304" pitchFamily="18" charset="0"/>
              </a:rPr>
              <a:t>a[0]     a[1]      a[2]      a[3]     a[4]      a[5]     a[6]     a[7]     a[8]</a:t>
            </a:r>
          </a:p>
        </p:txBody>
      </p:sp>
      <p:sp>
        <p:nvSpPr>
          <p:cNvPr id="30758" name="Rectangle 38"/>
          <p:cNvSpPr>
            <a:spLocks noGrp="1" noRot="1" noChangeArrowheads="1"/>
          </p:cNvSpPr>
          <p:nvPr>
            <p:ph type="title" idx="4294967295"/>
          </p:nvPr>
        </p:nvSpPr>
        <p:spPr>
          <a:xfrm>
            <a:off x="466332" y="236463"/>
            <a:ext cx="3240088" cy="647700"/>
          </a:xfrm>
        </p:spPr>
        <p:txBody>
          <a:bodyPr/>
          <a:lstStyle/>
          <a:p>
            <a:pPr algn="l"/>
            <a:r>
              <a:rPr lang="zh-CN" altLang="en-US" kern="1200" dirty="0"/>
              <a:t>二分搜索算法</a:t>
            </a:r>
          </a:p>
        </p:txBody>
      </p:sp>
    </p:spTree>
    <p:extLst>
      <p:ext uri="{BB962C8B-B14F-4D97-AF65-F5344CB8AC3E}">
        <p14:creationId xmlns:p14="http://schemas.microsoft.com/office/powerpoint/2010/main" val="62809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30757"/>
                                        </p:tgtEl>
                                        <p:attrNameLst>
                                          <p:attrName>style.visibility</p:attrName>
                                        </p:attrNameLst>
                                      </p:cBhvr>
                                      <p:to>
                                        <p:strVal val="visible"/>
                                      </p:to>
                                    </p:set>
                                    <p:animEffect transition="in" filter="blinds(vertical)">
                                      <p:cBhvr>
                                        <p:cTn id="19" dur="500"/>
                                        <p:tgtEl>
                                          <p:spTgt spid="3075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30751"/>
                                        </p:tgtEl>
                                        <p:attrNameLst>
                                          <p:attrName>style.visibility</p:attrName>
                                        </p:attrNameLst>
                                      </p:cBhvr>
                                      <p:to>
                                        <p:strVal val="visible"/>
                                      </p:to>
                                    </p:set>
                                    <p:animEffect transition="in" filter="wipe(down)">
                                      <p:cBhvr>
                                        <p:cTn id="24" dur="500"/>
                                        <p:tgtEl>
                                          <p:spTgt spid="307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0754"/>
                                        </p:tgtEl>
                                        <p:attrNameLst>
                                          <p:attrName>style.visibility</p:attrName>
                                        </p:attrNameLst>
                                      </p:cBhvr>
                                      <p:to>
                                        <p:strVal val="visible"/>
                                      </p:to>
                                    </p:set>
                                    <p:animEffect transition="in" filter="wipe(down)">
                                      <p:cBhvr>
                                        <p:cTn id="29" dur="500"/>
                                        <p:tgtEl>
                                          <p:spTgt spid="307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0748"/>
                                        </p:tgtEl>
                                        <p:attrNameLst>
                                          <p:attrName>style.visibility</p:attrName>
                                        </p:attrNameLst>
                                      </p:cBhvr>
                                      <p:to>
                                        <p:strVal val="visible"/>
                                      </p:to>
                                    </p:set>
                                    <p:animEffect transition="in" filter="wipe(down)">
                                      <p:cBhvr>
                                        <p:cTn id="34" dur="500"/>
                                        <p:tgtEl>
                                          <p:spTgt spid="30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2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25">
                                            <p:bg/>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25">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0725">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0725">
                                            <p:txEl>
                                              <p:pRg st="3" end="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07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P spid="30723" grpId="0" autoUpdateAnimBg="0"/>
      <p:bldP spid="30724" grpId="0" autoUpdateAnimBg="0"/>
      <p:bldP spid="30725" grpId="0" build="p" animBg="1" autoUpdateAnimBg="0"/>
      <p:bldP spid="3075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970" y="1294159"/>
            <a:ext cx="77104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buClr>
                <a:srgbClr val="0000FF"/>
              </a:buClr>
              <a:buFont typeface="Wingdings" panose="05000000000000000000" pitchFamily="2" charset="2"/>
              <a:buChar char="Ø"/>
            </a:pPr>
            <a:r>
              <a:rPr kumimoji="1" lang="zh-CN" altLang="en-US" sz="2400" b="1">
                <a:solidFill>
                  <a:srgbClr val="000000"/>
                </a:solidFill>
                <a:latin typeface="楷体_GB2312" pitchFamily="49" charset="-122"/>
                <a:ea typeface="楷体_GB2312" pitchFamily="49" charset="-122"/>
              </a:rPr>
              <a:t>二分搜索实例</a:t>
            </a:r>
            <a:r>
              <a:rPr kumimoji="1" lang="en-US" altLang="zh-CN" sz="2400" b="1">
                <a:solidFill>
                  <a:srgbClr val="000000"/>
                </a:solidFill>
                <a:latin typeface="楷体_GB2312" pitchFamily="49" charset="-122"/>
                <a:ea typeface="楷体_GB2312" pitchFamily="49" charset="-122"/>
              </a:rPr>
              <a:t>:</a:t>
            </a:r>
            <a:r>
              <a:rPr kumimoji="1" lang="zh-CN" altLang="en-US" sz="2400" b="1">
                <a:solidFill>
                  <a:srgbClr val="000000"/>
                </a:solidFill>
                <a:latin typeface="楷体_GB2312" pitchFamily="49" charset="-122"/>
                <a:ea typeface="楷体_GB2312" pitchFamily="49" charset="-122"/>
              </a:rPr>
              <a:t>设在数组</a:t>
            </a:r>
            <a:r>
              <a:rPr kumimoji="1" lang="en-US" altLang="zh-CN" sz="2400" b="1">
                <a:solidFill>
                  <a:srgbClr val="000000"/>
                </a:solidFill>
                <a:latin typeface="楷体_GB2312" pitchFamily="49" charset="-122"/>
                <a:ea typeface="楷体_GB2312" pitchFamily="49" charset="-122"/>
              </a:rPr>
              <a:t>a</a:t>
            </a:r>
            <a:r>
              <a:rPr kumimoji="1" lang="zh-CN" altLang="en-US" sz="2400" b="1">
                <a:solidFill>
                  <a:srgbClr val="000000"/>
                </a:solidFill>
                <a:latin typeface="楷体_GB2312" pitchFamily="49" charset="-122"/>
                <a:ea typeface="楷体_GB2312" pitchFamily="49" charset="-122"/>
              </a:rPr>
              <a:t>中顺序放了以下</a:t>
            </a:r>
            <a:r>
              <a:rPr kumimoji="1" lang="en-US" altLang="zh-CN" sz="2400" b="1">
                <a:solidFill>
                  <a:srgbClr val="000000"/>
                </a:solidFill>
                <a:latin typeface="楷体_GB2312" pitchFamily="49" charset="-122"/>
                <a:ea typeface="楷体_GB2312" pitchFamily="49" charset="-122"/>
              </a:rPr>
              <a:t>9</a:t>
            </a:r>
            <a:r>
              <a:rPr kumimoji="1" lang="zh-CN" altLang="en-US" sz="2400" b="1">
                <a:solidFill>
                  <a:srgbClr val="000000"/>
                </a:solidFill>
                <a:latin typeface="楷体_GB2312" pitchFamily="49" charset="-122"/>
                <a:ea typeface="楷体_GB2312" pitchFamily="49" charset="-122"/>
              </a:rPr>
              <a:t>个元素：</a:t>
            </a:r>
          </a:p>
        </p:txBody>
      </p:sp>
      <p:sp>
        <p:nvSpPr>
          <p:cNvPr id="31747" name="Rectangle 3" descr="Rectangle: Click to edit Master text styles&#10;Second level&#10;Third level&#10;Fourth level&#10;Fifth level"/>
          <p:cNvSpPr>
            <a:spLocks noChangeArrowheads="1"/>
          </p:cNvSpPr>
          <p:nvPr/>
        </p:nvSpPr>
        <p:spPr bwMode="auto">
          <a:xfrm>
            <a:off x="618108" y="3726209"/>
            <a:ext cx="7300912"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1027113" indent="-455613">
              <a:defRPr>
                <a:solidFill>
                  <a:schemeClr val="tx1"/>
                </a:solidFill>
                <a:latin typeface="Arial" panose="020B0604020202020204" pitchFamily="34" charset="0"/>
                <a:ea typeface="宋体" panose="02010600030101010101" pitchFamily="2" charset="-122"/>
              </a:defRPr>
            </a:lvl2pPr>
            <a:lvl3pPr marL="1370013" indent="-228600">
              <a:defRPr>
                <a:solidFill>
                  <a:schemeClr val="tx1"/>
                </a:solidFill>
                <a:latin typeface="Arial" panose="020B0604020202020204" pitchFamily="34" charset="0"/>
                <a:ea typeface="宋体" panose="02010600030101010101" pitchFamily="2" charset="-122"/>
              </a:defRPr>
            </a:lvl3pPr>
            <a:lvl4pPr marL="1712913"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A50021"/>
              </a:buClr>
              <a:buSzPct val="75000"/>
              <a:buFont typeface="Wingdings" panose="05000000000000000000" pitchFamily="2" charset="2"/>
              <a:buNone/>
            </a:pPr>
            <a:r>
              <a:rPr kumimoji="1" lang="zh-CN" altLang="en-US" sz="2400" b="1">
                <a:solidFill>
                  <a:srgbClr val="000000"/>
                </a:solidFill>
                <a:latin typeface="Times New Roman" panose="02020603050405020304" pitchFamily="18" charset="0"/>
                <a:ea typeface="楷体_GB2312" pitchFamily="49" charset="-122"/>
              </a:rPr>
              <a:t>检索</a:t>
            </a:r>
            <a:r>
              <a:rPr kumimoji="1" lang="en-US" altLang="zh-CN" sz="2400" b="1">
                <a:solidFill>
                  <a:srgbClr val="000000"/>
                </a:solidFill>
                <a:latin typeface="Times New Roman" panose="02020603050405020304" pitchFamily="18" charset="0"/>
                <a:ea typeface="楷体_GB2312" pitchFamily="49" charset="-122"/>
              </a:rPr>
              <a:t>x=9,</a:t>
            </a:r>
            <a:r>
              <a:rPr kumimoji="1" lang="en-US" altLang="zh-CN" sz="2400" b="1">
                <a:latin typeface="Times New Roman" panose="02020603050405020304" pitchFamily="18" charset="0"/>
                <a:ea typeface="楷体_GB2312" pitchFamily="49" charset="-122"/>
              </a:rPr>
              <a:t> </a:t>
            </a:r>
            <a:r>
              <a:rPr kumimoji="1" lang="en-US" altLang="zh-CN" sz="2400" b="1">
                <a:solidFill>
                  <a:srgbClr val="0000FF"/>
                </a:solidFill>
                <a:latin typeface="Times New Roman" panose="02020603050405020304" pitchFamily="18" charset="0"/>
                <a:ea typeface="楷体_GB2312" pitchFamily="49" charset="-122"/>
              </a:rPr>
              <a:t>9= =a[4]</a:t>
            </a:r>
            <a:r>
              <a:rPr kumimoji="1" lang="en-US" altLang="zh-CN" sz="2400" b="1">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一次比较就成功</a:t>
            </a:r>
            <a:r>
              <a:rPr kumimoji="1" lang="en-US" altLang="zh-CN" sz="2400" b="1">
                <a:solidFill>
                  <a:srgbClr val="000000"/>
                </a:solidFill>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 </a:t>
            </a:r>
            <a:r>
              <a:rPr kumimoji="1" lang="zh-CN" altLang="en-US" sz="2400" b="1">
                <a:solidFill>
                  <a:srgbClr val="FF0000"/>
                </a:solidFill>
                <a:latin typeface="Times New Roman" panose="02020603050405020304" pitchFamily="18" charset="0"/>
                <a:ea typeface="楷体_GB2312" pitchFamily="49" charset="-122"/>
              </a:rPr>
              <a:t>最好情况</a:t>
            </a:r>
          </a:p>
        </p:txBody>
      </p:sp>
      <p:graphicFrame>
        <p:nvGraphicFramePr>
          <p:cNvPr id="31748" name="Group 4"/>
          <p:cNvGraphicFramePr>
            <a:graphicFrameLocks noGrp="1"/>
          </p:cNvGraphicFramePr>
          <p:nvPr>
            <p:extLst>
              <p:ext uri="{D42A27DB-BD31-4B8C-83A1-F6EECF244321}">
                <p14:modId xmlns:p14="http://schemas.microsoft.com/office/powerpoint/2010/main" val="609466411"/>
              </p:ext>
            </p:extLst>
          </p:nvPr>
        </p:nvGraphicFramePr>
        <p:xfrm>
          <a:off x="1054670" y="2102197"/>
          <a:ext cx="6618288" cy="511175"/>
        </p:xfrm>
        <a:graphic>
          <a:graphicData uri="http://schemas.openxmlformats.org/drawingml/2006/table">
            <a:tbl>
              <a:tblPr/>
              <a:tblGrid>
                <a:gridCol w="736600"/>
                <a:gridCol w="733425"/>
                <a:gridCol w="736600"/>
                <a:gridCol w="735013"/>
                <a:gridCol w="735012"/>
                <a:gridCol w="735013"/>
                <a:gridCol w="736600"/>
                <a:gridCol w="733425"/>
                <a:gridCol w="736600"/>
              </a:tblGrid>
              <a:tr h="5111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0</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23</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54</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82</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sp>
        <p:nvSpPr>
          <p:cNvPr id="31770" name="Text Box 26"/>
          <p:cNvSpPr txBox="1">
            <a:spLocks noChangeArrowheads="1"/>
          </p:cNvSpPr>
          <p:nvPr/>
        </p:nvSpPr>
        <p:spPr bwMode="auto">
          <a:xfrm>
            <a:off x="1073720" y="1698972"/>
            <a:ext cx="6608763" cy="420687"/>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pPr>
            <a:r>
              <a:rPr kumimoji="1" lang="en-US" altLang="zh-CN" sz="2400" b="1">
                <a:solidFill>
                  <a:srgbClr val="9900CC"/>
                </a:solidFill>
                <a:latin typeface="Times New Roman" panose="02020603050405020304" pitchFamily="18" charset="0"/>
              </a:rPr>
              <a:t>a[0]   a[1]   a[2]   a[3]   a[4]   a[5]   a[6]   a[7]   a[8]</a:t>
            </a:r>
          </a:p>
        </p:txBody>
      </p:sp>
      <p:grpSp>
        <p:nvGrpSpPr>
          <p:cNvPr id="31771" name="Group 27"/>
          <p:cNvGrpSpPr>
            <a:grpSpLocks/>
          </p:cNvGrpSpPr>
          <p:nvPr/>
        </p:nvGrpSpPr>
        <p:grpSpPr bwMode="auto">
          <a:xfrm>
            <a:off x="4093145" y="2651472"/>
            <a:ext cx="469900" cy="1011237"/>
            <a:chOff x="2808" y="1744"/>
            <a:chExt cx="296" cy="637"/>
          </a:xfrm>
        </p:grpSpPr>
        <p:sp>
          <p:nvSpPr>
            <p:cNvPr id="31772" name="Line 28"/>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73" name="Text Box 29"/>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B21BEF"/>
                  </a:solidFill>
                  <a:latin typeface="Times New Roman" panose="02020603050405020304" pitchFamily="18" charset="0"/>
                </a:rPr>
                <a:t>①</a:t>
              </a:r>
            </a:p>
          </p:txBody>
        </p:sp>
      </p:grpSp>
      <p:grpSp>
        <p:nvGrpSpPr>
          <p:cNvPr id="31774" name="Group 30"/>
          <p:cNvGrpSpPr>
            <a:grpSpLocks/>
          </p:cNvGrpSpPr>
          <p:nvPr/>
        </p:nvGrpSpPr>
        <p:grpSpPr bwMode="auto">
          <a:xfrm>
            <a:off x="1934145" y="2651472"/>
            <a:ext cx="469900" cy="1011237"/>
            <a:chOff x="2808" y="1744"/>
            <a:chExt cx="296" cy="637"/>
          </a:xfrm>
        </p:grpSpPr>
        <p:sp>
          <p:nvSpPr>
            <p:cNvPr id="31775" name="Line 31"/>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76" name="Text Box 32"/>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B21BEF"/>
                  </a:solidFill>
                  <a:latin typeface="Times New Roman" panose="02020603050405020304" pitchFamily="18" charset="0"/>
                </a:rPr>
                <a:t>②</a:t>
              </a:r>
            </a:p>
          </p:txBody>
        </p:sp>
      </p:grpSp>
      <p:grpSp>
        <p:nvGrpSpPr>
          <p:cNvPr id="31777" name="Group 33"/>
          <p:cNvGrpSpPr>
            <a:grpSpLocks/>
          </p:cNvGrpSpPr>
          <p:nvPr/>
        </p:nvGrpSpPr>
        <p:grpSpPr bwMode="auto">
          <a:xfrm>
            <a:off x="1202308" y="2646709"/>
            <a:ext cx="469900" cy="1011238"/>
            <a:chOff x="2808" y="1744"/>
            <a:chExt cx="296" cy="637"/>
          </a:xfrm>
        </p:grpSpPr>
        <p:sp>
          <p:nvSpPr>
            <p:cNvPr id="31778" name="Line 34"/>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79" name="Text Box 35"/>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B21BEF"/>
                  </a:solidFill>
                  <a:latin typeface="Times New Roman" panose="02020603050405020304" pitchFamily="18" charset="0"/>
                </a:rPr>
                <a:t>③</a:t>
              </a:r>
            </a:p>
          </p:txBody>
        </p:sp>
      </p:grpSp>
      <p:grpSp>
        <p:nvGrpSpPr>
          <p:cNvPr id="31780" name="Group 36"/>
          <p:cNvGrpSpPr>
            <a:grpSpLocks/>
          </p:cNvGrpSpPr>
          <p:nvPr/>
        </p:nvGrpSpPr>
        <p:grpSpPr bwMode="auto">
          <a:xfrm>
            <a:off x="2632645" y="2651472"/>
            <a:ext cx="469900" cy="1011237"/>
            <a:chOff x="2808" y="1744"/>
            <a:chExt cx="296" cy="637"/>
          </a:xfrm>
        </p:grpSpPr>
        <p:sp>
          <p:nvSpPr>
            <p:cNvPr id="31781" name="Line 37"/>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82" name="Text Box 38"/>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000000"/>
                  </a:solidFill>
                  <a:latin typeface="Times New Roman" panose="02020603050405020304" pitchFamily="18" charset="0"/>
                </a:rPr>
                <a:t>③</a:t>
              </a:r>
            </a:p>
          </p:txBody>
        </p:sp>
      </p:grpSp>
      <p:grpSp>
        <p:nvGrpSpPr>
          <p:cNvPr id="31783" name="Group 39"/>
          <p:cNvGrpSpPr>
            <a:grpSpLocks/>
          </p:cNvGrpSpPr>
          <p:nvPr/>
        </p:nvGrpSpPr>
        <p:grpSpPr bwMode="auto">
          <a:xfrm>
            <a:off x="3383533" y="2646709"/>
            <a:ext cx="469900" cy="1011238"/>
            <a:chOff x="2808" y="1744"/>
            <a:chExt cx="296" cy="637"/>
          </a:xfrm>
        </p:grpSpPr>
        <p:sp>
          <p:nvSpPr>
            <p:cNvPr id="31784" name="Line 40"/>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85" name="Text Box 41"/>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000000"/>
                  </a:solidFill>
                  <a:latin typeface="Times New Roman" panose="02020603050405020304" pitchFamily="18" charset="0"/>
                </a:rPr>
                <a:t>④</a:t>
              </a:r>
            </a:p>
          </p:txBody>
        </p:sp>
      </p:grpSp>
      <p:grpSp>
        <p:nvGrpSpPr>
          <p:cNvPr id="31786" name="Group 42"/>
          <p:cNvGrpSpPr>
            <a:grpSpLocks/>
          </p:cNvGrpSpPr>
          <p:nvPr/>
        </p:nvGrpSpPr>
        <p:grpSpPr bwMode="auto">
          <a:xfrm>
            <a:off x="5564758" y="2646709"/>
            <a:ext cx="469900" cy="1011238"/>
            <a:chOff x="2808" y="1744"/>
            <a:chExt cx="296" cy="637"/>
          </a:xfrm>
        </p:grpSpPr>
        <p:sp>
          <p:nvSpPr>
            <p:cNvPr id="31787" name="Line 43"/>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88" name="Text Box 44"/>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3333CC"/>
                  </a:solidFill>
                  <a:latin typeface="Times New Roman" panose="02020603050405020304" pitchFamily="18" charset="0"/>
                </a:rPr>
                <a:t>②</a:t>
              </a:r>
            </a:p>
          </p:txBody>
        </p:sp>
      </p:grpSp>
      <p:grpSp>
        <p:nvGrpSpPr>
          <p:cNvPr id="31789" name="Group 45"/>
          <p:cNvGrpSpPr>
            <a:grpSpLocks/>
          </p:cNvGrpSpPr>
          <p:nvPr/>
        </p:nvGrpSpPr>
        <p:grpSpPr bwMode="auto">
          <a:xfrm>
            <a:off x="6334695" y="2646709"/>
            <a:ext cx="469900" cy="1011238"/>
            <a:chOff x="2808" y="1744"/>
            <a:chExt cx="296" cy="637"/>
          </a:xfrm>
        </p:grpSpPr>
        <p:sp>
          <p:nvSpPr>
            <p:cNvPr id="31790" name="Line 46"/>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91" name="Text Box 47"/>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3333CC"/>
                  </a:solidFill>
                  <a:latin typeface="Times New Roman" panose="02020603050405020304" pitchFamily="18" charset="0"/>
                </a:rPr>
                <a:t>③</a:t>
              </a:r>
            </a:p>
          </p:txBody>
        </p:sp>
      </p:grpSp>
      <p:grpSp>
        <p:nvGrpSpPr>
          <p:cNvPr id="31792" name="Group 48"/>
          <p:cNvGrpSpPr>
            <a:grpSpLocks/>
          </p:cNvGrpSpPr>
          <p:nvPr/>
        </p:nvGrpSpPr>
        <p:grpSpPr bwMode="auto">
          <a:xfrm>
            <a:off x="7066533" y="2646709"/>
            <a:ext cx="469900" cy="1011238"/>
            <a:chOff x="2808" y="1744"/>
            <a:chExt cx="296" cy="637"/>
          </a:xfrm>
        </p:grpSpPr>
        <p:sp>
          <p:nvSpPr>
            <p:cNvPr id="31793" name="Line 49"/>
            <p:cNvSpPr>
              <a:spLocks noChangeShapeType="1"/>
            </p:cNvSpPr>
            <p:nvPr/>
          </p:nvSpPr>
          <p:spPr bwMode="auto">
            <a:xfrm flipV="1">
              <a:off x="2962" y="1744"/>
              <a:ext cx="0" cy="387"/>
            </a:xfrm>
            <a:prstGeom prst="line">
              <a:avLst/>
            </a:prstGeom>
            <a:noFill/>
            <a:ln w="28575">
              <a:solidFill>
                <a:srgbClr val="B21BEF"/>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794" name="Text Box 50"/>
            <p:cNvSpPr txBox="1">
              <a:spLocks noChangeArrowheads="1"/>
            </p:cNvSpPr>
            <p:nvPr/>
          </p:nvSpPr>
          <p:spPr bwMode="auto">
            <a:xfrm>
              <a:off x="2808" y="2093"/>
              <a:ext cx="296" cy="288"/>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3333CC"/>
                  </a:solidFill>
                  <a:latin typeface="Times New Roman" panose="02020603050405020304" pitchFamily="18" charset="0"/>
                </a:rPr>
                <a:t>④</a:t>
              </a:r>
            </a:p>
          </p:txBody>
        </p:sp>
      </p:grpSp>
      <p:sp>
        <p:nvSpPr>
          <p:cNvPr id="31795" name="Rectangle 51" descr="Rectangle: Click to edit Master text styles&#10;Second level&#10;Third level&#10;Fourth level&#10;Fifth level"/>
          <p:cNvSpPr>
            <a:spLocks noChangeArrowheads="1"/>
          </p:cNvSpPr>
          <p:nvPr/>
        </p:nvSpPr>
        <p:spPr bwMode="auto">
          <a:xfrm>
            <a:off x="599058" y="4134197"/>
            <a:ext cx="8577262"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1027113" indent="-455613">
              <a:defRPr>
                <a:solidFill>
                  <a:schemeClr val="tx1"/>
                </a:solidFill>
                <a:latin typeface="Arial" panose="020B0604020202020204" pitchFamily="34" charset="0"/>
                <a:ea typeface="宋体" panose="02010600030101010101" pitchFamily="2" charset="-122"/>
              </a:defRPr>
            </a:lvl2pPr>
            <a:lvl3pPr marL="1370013" indent="-228600">
              <a:defRPr>
                <a:solidFill>
                  <a:schemeClr val="tx1"/>
                </a:solidFill>
                <a:latin typeface="Arial" panose="020B0604020202020204" pitchFamily="34" charset="0"/>
                <a:ea typeface="宋体" panose="02010600030101010101" pitchFamily="2" charset="-122"/>
              </a:defRPr>
            </a:lvl3pPr>
            <a:lvl4pPr marL="1712913"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A50021"/>
              </a:buClr>
              <a:buSzPct val="75000"/>
              <a:buFont typeface="Wingdings" panose="05000000000000000000" pitchFamily="2" charset="2"/>
              <a:buNone/>
            </a:pPr>
            <a:r>
              <a:rPr kumimoji="1" lang="zh-CN" altLang="en-US" sz="2400" b="1">
                <a:solidFill>
                  <a:srgbClr val="000000"/>
                </a:solidFill>
                <a:latin typeface="Times New Roman" panose="02020603050405020304" pitchFamily="18" charset="0"/>
                <a:ea typeface="楷体_GB2312" pitchFamily="49" charset="-122"/>
              </a:rPr>
              <a:t>检索</a:t>
            </a:r>
            <a:r>
              <a:rPr kumimoji="1" lang="en-US" altLang="zh-CN" sz="2400" b="1">
                <a:solidFill>
                  <a:srgbClr val="000000"/>
                </a:solidFill>
                <a:latin typeface="Times New Roman" panose="02020603050405020304" pitchFamily="18" charset="0"/>
                <a:ea typeface="楷体_GB2312" pitchFamily="49" charset="-122"/>
              </a:rPr>
              <a:t>x=-15, -15&lt;a[4], -15&lt;a[1],</a:t>
            </a:r>
            <a:r>
              <a:rPr kumimoji="1" lang="en-US" altLang="zh-CN" sz="2400" b="1">
                <a:latin typeface="Times New Roman" panose="02020603050405020304" pitchFamily="18" charset="0"/>
                <a:ea typeface="楷体_GB2312" pitchFamily="49" charset="-122"/>
              </a:rPr>
              <a:t> </a:t>
            </a:r>
            <a:r>
              <a:rPr kumimoji="1" lang="en-US" altLang="zh-CN" sz="2400" b="1">
                <a:solidFill>
                  <a:srgbClr val="0000FF"/>
                </a:solidFill>
                <a:latin typeface="Times New Roman" panose="02020603050405020304" pitchFamily="18" charset="0"/>
                <a:ea typeface="楷体_GB2312" pitchFamily="49" charset="-122"/>
              </a:rPr>
              <a:t>-15= =a[0],</a:t>
            </a:r>
            <a:r>
              <a:rPr kumimoji="1" lang="en-US" altLang="zh-CN" sz="2400" b="1">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3</a:t>
            </a:r>
            <a:r>
              <a:rPr kumimoji="1" lang="zh-CN" altLang="en-US" sz="2400" b="1">
                <a:solidFill>
                  <a:srgbClr val="000000"/>
                </a:solidFill>
                <a:latin typeface="Times New Roman" panose="02020603050405020304" pitchFamily="18" charset="0"/>
                <a:ea typeface="楷体_GB2312" pitchFamily="49" charset="-122"/>
              </a:rPr>
              <a:t>次比较</a:t>
            </a:r>
            <a:r>
              <a:rPr kumimoji="1" lang="en-US" altLang="zh-CN" sz="2400" b="1">
                <a:solidFill>
                  <a:srgbClr val="000000"/>
                </a:solidFill>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 </a:t>
            </a:r>
            <a:r>
              <a:rPr kumimoji="1" lang="zh-CN" altLang="en-US" sz="2400" b="1">
                <a:solidFill>
                  <a:srgbClr val="0000FF"/>
                </a:solidFill>
                <a:latin typeface="Times New Roman" panose="02020603050405020304" pitchFamily="18" charset="0"/>
                <a:ea typeface="楷体_GB2312" pitchFamily="49" charset="-122"/>
              </a:rPr>
              <a:t>成功</a:t>
            </a:r>
          </a:p>
        </p:txBody>
      </p:sp>
      <p:sp>
        <p:nvSpPr>
          <p:cNvPr id="31796" name="Rectangle 52" descr="Rectangle: Click to edit Master text styles&#10;Second level&#10;Third level&#10;Fourth level&#10;Fifth level"/>
          <p:cNvSpPr>
            <a:spLocks noChangeArrowheads="1"/>
          </p:cNvSpPr>
          <p:nvPr/>
        </p:nvSpPr>
        <p:spPr bwMode="auto">
          <a:xfrm>
            <a:off x="597470" y="4521002"/>
            <a:ext cx="865505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1027113" indent="-455613">
              <a:defRPr>
                <a:solidFill>
                  <a:schemeClr val="tx1"/>
                </a:solidFill>
                <a:latin typeface="Arial" panose="020B0604020202020204" pitchFamily="34" charset="0"/>
                <a:ea typeface="宋体" panose="02010600030101010101" pitchFamily="2" charset="-122"/>
              </a:defRPr>
            </a:lvl2pPr>
            <a:lvl3pPr marL="1370013" indent="-228600">
              <a:defRPr>
                <a:solidFill>
                  <a:schemeClr val="tx1"/>
                </a:solidFill>
                <a:latin typeface="Arial" panose="020B0604020202020204" pitchFamily="34" charset="0"/>
                <a:ea typeface="宋体" panose="02010600030101010101" pitchFamily="2" charset="-122"/>
              </a:defRPr>
            </a:lvl3pPr>
            <a:lvl4pPr marL="1712913"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A50021"/>
              </a:buClr>
              <a:buSzPct val="75000"/>
              <a:buFont typeface="Wingdings" panose="05000000000000000000" pitchFamily="2" charset="2"/>
              <a:buNone/>
            </a:pPr>
            <a:r>
              <a:rPr kumimoji="1" lang="zh-CN" altLang="en-US" sz="2400" b="1" dirty="0">
                <a:solidFill>
                  <a:srgbClr val="000000"/>
                </a:solidFill>
                <a:latin typeface="Times New Roman" panose="02020603050405020304" pitchFamily="18" charset="0"/>
                <a:ea typeface="楷体_GB2312" pitchFamily="49" charset="-122"/>
              </a:rPr>
              <a:t>检索</a:t>
            </a:r>
            <a:r>
              <a:rPr kumimoji="1" lang="en-US" altLang="zh-CN" sz="2400" b="1" dirty="0">
                <a:solidFill>
                  <a:srgbClr val="000000"/>
                </a:solidFill>
                <a:latin typeface="Times New Roman" panose="02020603050405020304" pitchFamily="18" charset="0"/>
                <a:ea typeface="楷体_GB2312" pitchFamily="49" charset="-122"/>
              </a:rPr>
              <a:t>x=101, 101&gt;a[4], 101&gt;a[6], 101&gt;a[7],</a:t>
            </a:r>
            <a:r>
              <a:rPr kumimoji="1" lang="en-US" altLang="zh-CN" sz="2400" b="1" dirty="0">
                <a:latin typeface="Times New Roman" panose="02020603050405020304" pitchFamily="18" charset="0"/>
                <a:ea typeface="楷体_GB2312" pitchFamily="49" charset="-122"/>
              </a:rPr>
              <a:t> </a:t>
            </a:r>
            <a:r>
              <a:rPr kumimoji="1" lang="en-US" altLang="zh-CN" sz="2400" b="1" dirty="0">
                <a:solidFill>
                  <a:srgbClr val="0000FF"/>
                </a:solidFill>
                <a:latin typeface="Times New Roman" panose="02020603050405020304" pitchFamily="18" charset="0"/>
                <a:ea typeface="楷体_GB2312" pitchFamily="49" charset="-122"/>
              </a:rPr>
              <a:t>101= =a[8]</a:t>
            </a:r>
            <a:r>
              <a:rPr kumimoji="1" lang="en-US" altLang="zh-CN" sz="2400" b="1" dirty="0">
                <a:latin typeface="Times New Roman" panose="02020603050405020304" pitchFamily="18" charset="0"/>
                <a:ea typeface="楷体_GB2312" pitchFamily="49" charset="-122"/>
              </a:rPr>
              <a:t>, </a:t>
            </a:r>
          </a:p>
          <a:p>
            <a:pPr>
              <a:lnSpc>
                <a:spcPct val="90000"/>
              </a:lnSpc>
              <a:spcBef>
                <a:spcPct val="20000"/>
              </a:spcBef>
              <a:buClr>
                <a:srgbClr val="A50021"/>
              </a:buClr>
              <a:buSzPct val="75000"/>
              <a:buFont typeface="Wingdings" panose="05000000000000000000" pitchFamily="2" charset="2"/>
              <a:buNone/>
            </a:pPr>
            <a:r>
              <a:rPr kumimoji="1" lang="en-US" altLang="zh-CN" sz="2400" b="1" dirty="0">
                <a:latin typeface="Times New Roman" panose="02020603050405020304" pitchFamily="18" charset="0"/>
                <a:ea typeface="楷体_GB2312" pitchFamily="49" charset="-122"/>
              </a:rPr>
              <a:t>        </a:t>
            </a:r>
            <a:r>
              <a:rPr kumimoji="1" lang="en-US" altLang="zh-CN" sz="2400" b="1" dirty="0">
                <a:solidFill>
                  <a:srgbClr val="000000"/>
                </a:solidFill>
                <a:latin typeface="Times New Roman" panose="02020603050405020304" pitchFamily="18" charset="0"/>
                <a:ea typeface="楷体_GB2312" pitchFamily="49" charset="-122"/>
              </a:rPr>
              <a:t>4</a:t>
            </a:r>
            <a:r>
              <a:rPr kumimoji="1" lang="zh-CN" altLang="en-US" sz="2400" b="1" dirty="0">
                <a:solidFill>
                  <a:srgbClr val="000000"/>
                </a:solidFill>
                <a:latin typeface="Times New Roman" panose="02020603050405020304" pitchFamily="18" charset="0"/>
                <a:ea typeface="楷体_GB2312" pitchFamily="49" charset="-122"/>
              </a:rPr>
              <a:t>次比较</a:t>
            </a:r>
            <a:r>
              <a:rPr kumimoji="1" lang="en-US" altLang="zh-CN" sz="2400" b="1" dirty="0">
                <a:solidFill>
                  <a:srgbClr val="000000"/>
                </a:solidFill>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 </a:t>
            </a:r>
            <a:r>
              <a:rPr kumimoji="1" lang="zh-CN" altLang="en-US" sz="2400" b="1" dirty="0">
                <a:solidFill>
                  <a:srgbClr val="0000FF"/>
                </a:solidFill>
                <a:latin typeface="Times New Roman" panose="02020603050405020304" pitchFamily="18" charset="0"/>
                <a:ea typeface="楷体_GB2312" pitchFamily="49" charset="-122"/>
              </a:rPr>
              <a:t>成功</a:t>
            </a:r>
          </a:p>
        </p:txBody>
      </p:sp>
      <p:sp>
        <p:nvSpPr>
          <p:cNvPr id="31797" name="Rectangle 53" descr="Rectangle: Click to edit Master text styles&#10;Second level&#10;Third level&#10;Fourth level&#10;Fifth level"/>
          <p:cNvSpPr>
            <a:spLocks noChangeArrowheads="1"/>
          </p:cNvSpPr>
          <p:nvPr/>
        </p:nvSpPr>
        <p:spPr bwMode="auto">
          <a:xfrm>
            <a:off x="580008" y="5435947"/>
            <a:ext cx="8577262"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1027113" indent="-455613">
              <a:defRPr>
                <a:solidFill>
                  <a:schemeClr val="tx1"/>
                </a:solidFill>
                <a:latin typeface="Arial" panose="020B0604020202020204" pitchFamily="34" charset="0"/>
                <a:ea typeface="宋体" panose="02010600030101010101" pitchFamily="2" charset="-122"/>
              </a:defRPr>
            </a:lvl2pPr>
            <a:lvl3pPr marL="1370013" indent="-228600">
              <a:defRPr>
                <a:solidFill>
                  <a:schemeClr val="tx1"/>
                </a:solidFill>
                <a:latin typeface="Arial" panose="020B0604020202020204" pitchFamily="34" charset="0"/>
                <a:ea typeface="宋体" panose="02010600030101010101" pitchFamily="2" charset="-122"/>
              </a:defRPr>
            </a:lvl3pPr>
            <a:lvl4pPr marL="1712913"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A50021"/>
              </a:buClr>
              <a:buSzPct val="75000"/>
              <a:buFont typeface="Wingdings" panose="05000000000000000000" pitchFamily="2" charset="2"/>
              <a:buNone/>
            </a:pPr>
            <a:r>
              <a:rPr kumimoji="1" lang="zh-CN" altLang="en-US" sz="2400" b="1">
                <a:solidFill>
                  <a:srgbClr val="000000"/>
                </a:solidFill>
                <a:latin typeface="Times New Roman" panose="02020603050405020304" pitchFamily="18" charset="0"/>
                <a:ea typeface="楷体_GB2312" pitchFamily="49" charset="-122"/>
              </a:rPr>
              <a:t>检索</a:t>
            </a:r>
            <a:r>
              <a:rPr kumimoji="1" lang="en-US" altLang="zh-CN" sz="2400" b="1">
                <a:solidFill>
                  <a:srgbClr val="000000"/>
                </a:solidFill>
                <a:latin typeface="Times New Roman" panose="02020603050405020304" pitchFamily="18" charset="0"/>
                <a:ea typeface="楷体_GB2312" pitchFamily="49" charset="-122"/>
              </a:rPr>
              <a:t>x=8, 8&lt;a[4], 8&gt;a[1], 8&gt;a[2], 8&gt;a[3], 4</a:t>
            </a:r>
            <a:r>
              <a:rPr kumimoji="1" lang="zh-CN" altLang="en-US" sz="2400" b="1">
                <a:solidFill>
                  <a:srgbClr val="000000"/>
                </a:solidFill>
                <a:latin typeface="Times New Roman" panose="02020603050405020304" pitchFamily="18" charset="0"/>
                <a:ea typeface="楷体_GB2312" pitchFamily="49" charset="-122"/>
              </a:rPr>
              <a:t>次比较</a:t>
            </a:r>
            <a:r>
              <a:rPr kumimoji="1" lang="en-US" altLang="zh-CN" sz="2400" b="1">
                <a:solidFill>
                  <a:srgbClr val="000000"/>
                </a:solidFill>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 </a:t>
            </a:r>
            <a:r>
              <a:rPr kumimoji="1" lang="zh-CN" altLang="en-US" sz="2400" b="1">
                <a:solidFill>
                  <a:srgbClr val="990000"/>
                </a:solidFill>
                <a:latin typeface="Times New Roman" panose="02020603050405020304" pitchFamily="18" charset="0"/>
                <a:ea typeface="楷体_GB2312" pitchFamily="49" charset="-122"/>
              </a:rPr>
              <a:t>不成功</a:t>
            </a:r>
          </a:p>
        </p:txBody>
      </p:sp>
      <p:sp>
        <p:nvSpPr>
          <p:cNvPr id="31799" name="Rectangle 55"/>
          <p:cNvSpPr>
            <a:spLocks noRot="1" noChangeArrowheads="1"/>
          </p:cNvSpPr>
          <p:nvPr/>
        </p:nvSpPr>
        <p:spPr bwMode="auto">
          <a:xfrm>
            <a:off x="533970" y="295928"/>
            <a:ext cx="32400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i="1" dirty="0">
                <a:latin typeface="+mj-lt"/>
                <a:ea typeface="+mj-ea"/>
                <a:cs typeface="+mj-cs"/>
              </a:rPr>
              <a:t>二分搜索算法</a:t>
            </a:r>
          </a:p>
        </p:txBody>
      </p:sp>
    </p:spTree>
    <p:extLst>
      <p:ext uri="{BB962C8B-B14F-4D97-AF65-F5344CB8AC3E}">
        <p14:creationId xmlns:p14="http://schemas.microsoft.com/office/powerpoint/2010/main" val="2477150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1771"/>
                                        </p:tgtEl>
                                        <p:attrNameLst>
                                          <p:attrName>style.visibility</p:attrName>
                                        </p:attrNameLst>
                                      </p:cBhvr>
                                      <p:to>
                                        <p:strVal val="visible"/>
                                      </p:to>
                                    </p:set>
                                    <p:animEffect transition="in" filter="wipe(down)">
                                      <p:cBhvr>
                                        <p:cTn id="11" dur="500"/>
                                        <p:tgtEl>
                                          <p:spTgt spid="317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17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1774"/>
                                        </p:tgtEl>
                                        <p:attrNameLst>
                                          <p:attrName>style.visibility</p:attrName>
                                        </p:attrNameLst>
                                      </p:cBhvr>
                                      <p:to>
                                        <p:strVal val="visible"/>
                                      </p:to>
                                    </p:set>
                                    <p:animEffect transition="in" filter="wipe(down)">
                                      <p:cBhvr>
                                        <p:cTn id="20" dur="500"/>
                                        <p:tgtEl>
                                          <p:spTgt spid="317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1777"/>
                                        </p:tgtEl>
                                        <p:attrNameLst>
                                          <p:attrName>style.visibility</p:attrName>
                                        </p:attrNameLst>
                                      </p:cBhvr>
                                      <p:to>
                                        <p:strVal val="visible"/>
                                      </p:to>
                                    </p:set>
                                    <p:animEffect transition="in" filter="wipe(down)">
                                      <p:cBhvr>
                                        <p:cTn id="25" dur="500"/>
                                        <p:tgtEl>
                                          <p:spTgt spid="317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79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1786"/>
                                        </p:tgtEl>
                                        <p:attrNameLst>
                                          <p:attrName>style.visibility</p:attrName>
                                        </p:attrNameLst>
                                      </p:cBhvr>
                                      <p:to>
                                        <p:strVal val="visible"/>
                                      </p:to>
                                    </p:set>
                                    <p:animEffect transition="in" filter="wipe(down)">
                                      <p:cBhvr>
                                        <p:cTn id="34" dur="500"/>
                                        <p:tgtEl>
                                          <p:spTgt spid="317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31789"/>
                                        </p:tgtEl>
                                        <p:attrNameLst>
                                          <p:attrName>style.visibility</p:attrName>
                                        </p:attrNameLst>
                                      </p:cBhvr>
                                      <p:to>
                                        <p:strVal val="visible"/>
                                      </p:to>
                                    </p:set>
                                    <p:animEffect transition="in" filter="wipe(down)">
                                      <p:cBhvr>
                                        <p:cTn id="39" dur="500"/>
                                        <p:tgtEl>
                                          <p:spTgt spid="3178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31792"/>
                                        </p:tgtEl>
                                        <p:attrNameLst>
                                          <p:attrName>style.visibility</p:attrName>
                                        </p:attrNameLst>
                                      </p:cBhvr>
                                      <p:to>
                                        <p:strVal val="visible"/>
                                      </p:to>
                                    </p:set>
                                    <p:animEffect transition="in" filter="wipe(down)">
                                      <p:cBhvr>
                                        <p:cTn id="44" dur="500"/>
                                        <p:tgtEl>
                                          <p:spTgt spid="317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179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31780"/>
                                        </p:tgtEl>
                                        <p:attrNameLst>
                                          <p:attrName>style.visibility</p:attrName>
                                        </p:attrNameLst>
                                      </p:cBhvr>
                                      <p:to>
                                        <p:strVal val="visible"/>
                                      </p:to>
                                    </p:set>
                                    <p:animEffect transition="in" filter="wipe(down)">
                                      <p:cBhvr>
                                        <p:cTn id="53" dur="500"/>
                                        <p:tgtEl>
                                          <p:spTgt spid="317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31783"/>
                                        </p:tgtEl>
                                        <p:attrNameLst>
                                          <p:attrName>style.visibility</p:attrName>
                                        </p:attrNameLst>
                                      </p:cBhvr>
                                      <p:to>
                                        <p:strVal val="visible"/>
                                      </p:to>
                                    </p:set>
                                    <p:animEffect transition="in" filter="wipe(down)">
                                      <p:cBhvr>
                                        <p:cTn id="58" dur="500"/>
                                        <p:tgtEl>
                                          <p:spTgt spid="31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P spid="31795" grpId="0" autoUpdateAnimBg="0"/>
      <p:bldP spid="31796" grpId="0" autoUpdateAnimBg="0"/>
      <p:bldP spid="317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23528" y="1052736"/>
            <a:ext cx="87122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int </a:t>
            </a:r>
            <a:r>
              <a:rPr lang="en-US" altLang="zh-CN" sz="2000" kern="100" dirty="0" err="1">
                <a:solidFill>
                  <a:srgbClr val="000000"/>
                </a:solidFill>
                <a:latin typeface="Times New Roman" panose="02020603050405020304" pitchFamily="18" charset="0"/>
                <a:ea typeface="宋体" panose="02010600030101010101" pitchFamily="2" charset="-122"/>
              </a:rPr>
              <a:t>binarySearch</a:t>
            </a:r>
            <a:r>
              <a:rPr lang="en-US" altLang="zh-CN" sz="2000" kern="100" dirty="0">
                <a:solidFill>
                  <a:srgbClr val="000000"/>
                </a:solidFill>
                <a:latin typeface="Times New Roman" panose="02020603050405020304" pitchFamily="18" charset="0"/>
                <a:ea typeface="宋体" panose="02010600030101010101" pitchFamily="2" charset="-122"/>
              </a:rPr>
              <a:t>(int d[],int </a:t>
            </a:r>
            <a:r>
              <a:rPr lang="en-US" altLang="zh-CN" sz="2000" kern="100" dirty="0" err="1">
                <a:solidFill>
                  <a:srgbClr val="000000"/>
                </a:solidFill>
                <a:latin typeface="Times New Roman" panose="02020603050405020304" pitchFamily="18" charset="0"/>
                <a:ea typeface="宋体" panose="02010600030101010101" pitchFamily="2" charset="-122"/>
              </a:rPr>
              <a:t>x,int</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low,int</a:t>
            </a:r>
            <a:r>
              <a:rPr lang="en-US" altLang="zh-CN" sz="2000" kern="100" dirty="0">
                <a:solidFill>
                  <a:srgbClr val="000000"/>
                </a:solidFill>
                <a:latin typeface="Times New Roman" panose="02020603050405020304" pitchFamily="18" charset="0"/>
                <a:ea typeface="宋体" panose="02010600030101010101" pitchFamily="2" charset="-122"/>
              </a:rPr>
              <a:t> high) //</a:t>
            </a:r>
            <a:r>
              <a:rPr lang="zh-CN" altLang="en-US" sz="2000" kern="100" dirty="0">
                <a:solidFill>
                  <a:srgbClr val="000000"/>
                </a:solidFill>
                <a:latin typeface="Times New Roman" panose="02020603050405020304" pitchFamily="18" charset="0"/>
                <a:ea typeface="宋体" panose="02010600030101010101" pitchFamily="2" charset="-122"/>
              </a:rPr>
              <a:t>递归函数定义</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if(low&gt;high)</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-1;</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int mid=(</a:t>
            </a:r>
            <a:r>
              <a:rPr lang="en-US" altLang="zh-CN" sz="2000" kern="100" dirty="0" err="1">
                <a:solidFill>
                  <a:srgbClr val="000000"/>
                </a:solidFill>
                <a:latin typeface="Times New Roman" panose="02020603050405020304" pitchFamily="18" charset="0"/>
                <a:ea typeface="宋体" panose="02010600030101010101" pitchFamily="2" charset="-122"/>
              </a:rPr>
              <a:t>high+low</a:t>
            </a:r>
            <a:r>
              <a:rPr lang="en-US" altLang="zh-CN" sz="2000" kern="100" dirty="0">
                <a:solidFill>
                  <a:srgbClr val="000000"/>
                </a:solidFill>
                <a:latin typeface="Times New Roman" panose="02020603050405020304" pitchFamily="18" charset="0"/>
                <a:ea typeface="宋体" panose="02010600030101010101" pitchFamily="2" charset="-122"/>
              </a:rPr>
              <a:t>)/2; //</a:t>
            </a:r>
            <a:r>
              <a:rPr lang="zh-CN" altLang="en-US" sz="2000" kern="100" dirty="0">
                <a:solidFill>
                  <a:srgbClr val="000000"/>
                </a:solidFill>
                <a:latin typeface="Times New Roman" panose="02020603050405020304" pitchFamily="18" charset="0"/>
                <a:ea typeface="宋体" panose="02010600030101010101" pitchFamily="2" charset="-122"/>
              </a:rPr>
              <a:t>确定中间值</a:t>
            </a:r>
          </a:p>
          <a:p>
            <a:pPr marL="342900" algn="just">
              <a:lnSpc>
                <a:spcPct val="90000"/>
              </a:lnSpc>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if(x==d[mid]) //</a:t>
            </a:r>
            <a:r>
              <a:rPr lang="zh-CN" altLang="en-US" sz="2000" kern="100" dirty="0">
                <a:solidFill>
                  <a:srgbClr val="000000"/>
                </a:solidFill>
                <a:latin typeface="Times New Roman" panose="02020603050405020304" pitchFamily="18" charset="0"/>
                <a:ea typeface="宋体" panose="02010600030101010101" pitchFamily="2" charset="-122"/>
              </a:rPr>
              <a:t>相等，则返回位置，结束递归</a:t>
            </a:r>
          </a:p>
          <a:p>
            <a:pPr marL="342900" algn="just">
              <a:lnSpc>
                <a:spcPct val="90000"/>
              </a:lnSpc>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return mid;</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else</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if(x&gt;d[mid])</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a:t>
            </a:r>
            <a:r>
              <a:rPr lang="en-US" altLang="zh-CN" sz="2000" kern="100" dirty="0" err="1">
                <a:solidFill>
                  <a:srgbClr val="000000"/>
                </a:solidFill>
                <a:latin typeface="Times New Roman" panose="02020603050405020304" pitchFamily="18" charset="0"/>
                <a:ea typeface="宋体" panose="02010600030101010101" pitchFamily="2" charset="-122"/>
              </a:rPr>
              <a:t>binarySearch</a:t>
            </a:r>
            <a:r>
              <a:rPr lang="en-US" altLang="zh-CN" sz="2000" kern="100" dirty="0">
                <a:solidFill>
                  <a:srgbClr val="000000"/>
                </a:solidFill>
                <a:latin typeface="Times New Roman" panose="02020603050405020304" pitchFamily="18" charset="0"/>
                <a:ea typeface="宋体" panose="02010600030101010101" pitchFamily="2" charset="-122"/>
              </a:rPr>
              <a:t>(d,x,mid+1,high); //</a:t>
            </a:r>
            <a:r>
              <a:rPr lang="zh-CN" altLang="en-US" sz="2000" kern="100" dirty="0">
                <a:solidFill>
                  <a:srgbClr val="000000"/>
                </a:solidFill>
                <a:latin typeface="Times New Roman" panose="02020603050405020304" pitchFamily="18" charset="0"/>
                <a:ea typeface="宋体" panose="02010600030101010101" pitchFamily="2" charset="-122"/>
              </a:rPr>
              <a:t>在后半部分递归查找</a:t>
            </a:r>
          </a:p>
          <a:p>
            <a:pPr marL="342900" algn="just">
              <a:lnSpc>
                <a:spcPct val="90000"/>
              </a:lnSpc>
              <a:spcBef>
                <a:spcPct val="20000"/>
              </a:spcBef>
              <a:spcAft>
                <a:spcPts val="0"/>
              </a:spcAft>
              <a:buClr>
                <a:srgbClr val="194293"/>
              </a:buClr>
              <a:buSzPct val="80000"/>
            </a:pPr>
            <a:r>
              <a:rPr lang="zh-CN" altLang="en-US"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a:solidFill>
                  <a:srgbClr val="000000"/>
                </a:solidFill>
                <a:latin typeface="Times New Roman" panose="02020603050405020304" pitchFamily="18" charset="0"/>
                <a:ea typeface="宋体" panose="02010600030101010101" pitchFamily="2" charset="-122"/>
              </a:rPr>
              <a:t>else</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           return </a:t>
            </a:r>
            <a:r>
              <a:rPr lang="en-US" altLang="zh-CN" sz="2000" kern="100" dirty="0" err="1">
                <a:solidFill>
                  <a:srgbClr val="000000"/>
                </a:solidFill>
                <a:latin typeface="Times New Roman" panose="02020603050405020304" pitchFamily="18" charset="0"/>
                <a:ea typeface="宋体" panose="02010600030101010101" pitchFamily="2" charset="-122"/>
              </a:rPr>
              <a:t>binarySearch</a:t>
            </a:r>
            <a:r>
              <a:rPr lang="en-US" altLang="zh-CN" sz="2000" kern="100" dirty="0">
                <a:solidFill>
                  <a:srgbClr val="000000"/>
                </a:solidFill>
                <a:latin typeface="Times New Roman" panose="02020603050405020304" pitchFamily="18" charset="0"/>
                <a:ea typeface="宋体" panose="02010600030101010101" pitchFamily="2" charset="-122"/>
              </a:rPr>
              <a:t>(d,x,low,mid-1); //</a:t>
            </a:r>
            <a:r>
              <a:rPr lang="zh-CN" altLang="en-US" sz="2000" kern="100" dirty="0">
                <a:solidFill>
                  <a:srgbClr val="000000"/>
                </a:solidFill>
                <a:latin typeface="Times New Roman" panose="02020603050405020304" pitchFamily="18" charset="0"/>
                <a:ea typeface="宋体" panose="02010600030101010101" pitchFamily="2" charset="-122"/>
              </a:rPr>
              <a:t>在前半部分递归查找</a:t>
            </a:r>
          </a:p>
          <a:p>
            <a:pPr marL="342900" algn="just">
              <a:lnSpc>
                <a:spcPct val="90000"/>
              </a:lnSpc>
              <a:spcBef>
                <a:spcPct val="20000"/>
              </a:spcBef>
              <a:spcAft>
                <a:spcPts val="0"/>
              </a:spcAft>
              <a:buClr>
                <a:srgbClr val="194293"/>
              </a:buClr>
              <a:buSzPct val="80000"/>
            </a:pPr>
            <a:r>
              <a:rPr lang="en-US" altLang="zh-CN" sz="2000" kern="100" dirty="0">
                <a:solidFill>
                  <a:srgbClr val="000000"/>
                </a:solidFill>
                <a:latin typeface="Times New Roman" panose="02020603050405020304" pitchFamily="18" charset="0"/>
                <a:ea typeface="宋体" panose="02010600030101010101" pitchFamily="2" charset="-122"/>
              </a:rPr>
              <a:t>}</a:t>
            </a:r>
          </a:p>
        </p:txBody>
      </p:sp>
      <p:sp>
        <p:nvSpPr>
          <p:cNvPr id="32776" name="Rectangle 8"/>
          <p:cNvSpPr>
            <a:spLocks noRot="1" noChangeArrowheads="1"/>
          </p:cNvSpPr>
          <p:nvPr/>
        </p:nvSpPr>
        <p:spPr bwMode="auto">
          <a:xfrm>
            <a:off x="467544" y="260648"/>
            <a:ext cx="410445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b="1" i="1" dirty="0">
                <a:latin typeface="+mj-lt"/>
                <a:ea typeface="+mj-ea"/>
                <a:cs typeface="+mj-cs"/>
              </a:rPr>
              <a:t>二分搜索</a:t>
            </a:r>
            <a:r>
              <a:rPr lang="zh-CN" altLang="en-US" sz="3200" b="1" i="1" dirty="0" smtClean="0">
                <a:latin typeface="+mj-lt"/>
                <a:ea typeface="+mj-ea"/>
                <a:cs typeface="+mj-cs"/>
              </a:rPr>
              <a:t>算法举例</a:t>
            </a:r>
            <a:endParaRPr lang="zh-CN" altLang="en-US" sz="3200" b="1" i="1" dirty="0">
              <a:latin typeface="+mj-lt"/>
              <a:ea typeface="+mj-ea"/>
              <a:cs typeface="+mj-cs"/>
            </a:endParaRPr>
          </a:p>
        </p:txBody>
      </p:sp>
    </p:spTree>
    <p:extLst>
      <p:ext uri="{BB962C8B-B14F-4D97-AF65-F5344CB8AC3E}">
        <p14:creationId xmlns:p14="http://schemas.microsoft.com/office/powerpoint/2010/main" val="28794983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0525"/>
            <a:ext cx="7010400" cy="685800"/>
          </a:xfrm>
        </p:spPr>
        <p:txBody>
          <a:bodyPr/>
          <a:lstStyle/>
          <a:p>
            <a:r>
              <a:rPr lang="zh-CN" altLang="en-US" dirty="0"/>
              <a:t>二分搜索算法举例</a:t>
            </a:r>
          </a:p>
        </p:txBody>
      </p:sp>
      <p:sp>
        <p:nvSpPr>
          <p:cNvPr id="3" name="内容占位符 2"/>
          <p:cNvSpPr>
            <a:spLocks noGrp="1"/>
          </p:cNvSpPr>
          <p:nvPr>
            <p:ph idx="1"/>
          </p:nvPr>
        </p:nvSpPr>
        <p:spPr>
          <a:xfrm>
            <a:off x="467544" y="1340768"/>
            <a:ext cx="8229600" cy="4602163"/>
          </a:xfrm>
        </p:spPr>
        <p:txBody>
          <a:bodyPr/>
          <a:lstStyle/>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num</a:t>
            </a:r>
            <a:r>
              <a:rPr lang="en-US" altLang="zh-CN" sz="2000" kern="100" dirty="0">
                <a:solidFill>
                  <a:srgbClr val="000000"/>
                </a:solidFill>
                <a:latin typeface="Times New Roman" panose="02020603050405020304" pitchFamily="18" charset="0"/>
                <a:ea typeface="宋体" panose="02010600030101010101" pitchFamily="2" charset="-122"/>
              </a:rPr>
              <a:t>[10]={23,45,67,89,90,92,103,456,567,789};</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x;</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输入待查找的数</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&gt;&gt;x;</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a:t>
            </a:r>
            <a:r>
              <a:rPr lang="en-US" altLang="zh-CN" sz="2000" kern="100" dirty="0" err="1">
                <a:solidFill>
                  <a:srgbClr val="000000"/>
                </a:solidFill>
                <a:latin typeface="Times New Roman" panose="02020603050405020304" pitchFamily="18" charset="0"/>
                <a:ea typeface="宋体" panose="02010600030101010101" pitchFamily="2" charset="-122"/>
              </a:rPr>
              <a:t>pos</a:t>
            </a:r>
            <a:r>
              <a:rPr lang="en-US" altLang="zh-CN" sz="2000" kern="100" dirty="0">
                <a:solidFill>
                  <a:srgbClr val="000000"/>
                </a:solidFill>
                <a:latin typeface="Times New Roman" panose="02020603050405020304" pitchFamily="18" charset="0"/>
                <a:ea typeface="宋体" panose="02010600030101010101" pitchFamily="2" charset="-122"/>
              </a:rPr>
              <a:t>=</a:t>
            </a:r>
            <a:r>
              <a:rPr lang="en-US" altLang="zh-CN" sz="2000" kern="100" dirty="0" err="1">
                <a:solidFill>
                  <a:srgbClr val="000000"/>
                </a:solidFill>
                <a:latin typeface="Times New Roman" panose="02020603050405020304" pitchFamily="18" charset="0"/>
                <a:ea typeface="宋体" panose="02010600030101010101" pitchFamily="2" charset="-122"/>
              </a:rPr>
              <a:t>binarySearch</a:t>
            </a:r>
            <a:r>
              <a:rPr lang="en-US" altLang="zh-CN" sz="2000" kern="100" dirty="0">
                <a:solidFill>
                  <a:srgbClr val="000000"/>
                </a:solidFill>
                <a:latin typeface="Times New Roman" panose="02020603050405020304" pitchFamily="18" charset="0"/>
                <a:ea typeface="宋体" panose="02010600030101010101" pitchFamily="2" charset="-122"/>
              </a:rPr>
              <a:t>(num,x,0,9);</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 (</a:t>
            </a:r>
            <a:r>
              <a:rPr lang="en-US" altLang="zh-CN" sz="2000" kern="100" dirty="0" err="1">
                <a:solidFill>
                  <a:srgbClr val="000000"/>
                </a:solidFill>
                <a:latin typeface="Times New Roman" panose="02020603050405020304" pitchFamily="18" charset="0"/>
                <a:ea typeface="宋体" panose="02010600030101010101" pitchFamily="2" charset="-122"/>
              </a:rPr>
              <a:t>pos</a:t>
            </a:r>
            <a:r>
              <a:rPr lang="en-US" altLang="zh-CN" sz="2000" kern="100" dirty="0">
                <a:solidFill>
                  <a:srgbClr val="000000"/>
                </a:solidFill>
                <a:latin typeface="Times New Roman" panose="02020603050405020304" pitchFamily="18" charset="0"/>
                <a:ea typeface="宋体" panose="02010600030101010101" pitchFamily="2" charset="-122"/>
              </a:rPr>
              <a:t>==-1)</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查无此数</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else</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a:t>
            </a:r>
            <a:r>
              <a:rPr lang="zh-CN" altLang="en-US" sz="2000" kern="100" dirty="0">
                <a:solidFill>
                  <a:srgbClr val="000000"/>
                </a:solidFill>
                <a:latin typeface="Times New Roman" panose="02020603050405020304" pitchFamily="18" charset="0"/>
                <a:ea typeface="宋体" panose="02010600030101010101" pitchFamily="2" charset="-122"/>
              </a:rPr>
              <a:t>该数的位置是</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pos</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0732187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1463"/>
            <a:ext cx="7010400" cy="685800"/>
          </a:xfrm>
        </p:spPr>
        <p:txBody>
          <a:bodyPr/>
          <a:lstStyle/>
          <a:p>
            <a:r>
              <a:rPr lang="en-US" altLang="zh-CN" dirty="0"/>
              <a:t>6.5 </a:t>
            </a:r>
            <a:r>
              <a:rPr lang="zh-CN" altLang="en-US" dirty="0"/>
              <a:t>函数深入应用</a:t>
            </a:r>
          </a:p>
        </p:txBody>
      </p:sp>
      <p:sp>
        <p:nvSpPr>
          <p:cNvPr id="3" name="内容占位符 2"/>
          <p:cNvSpPr>
            <a:spLocks noGrp="1"/>
          </p:cNvSpPr>
          <p:nvPr>
            <p:ph idx="1"/>
          </p:nvPr>
        </p:nvSpPr>
        <p:spPr>
          <a:xfrm>
            <a:off x="457200" y="1524000"/>
            <a:ext cx="8291264" cy="4602163"/>
          </a:xfrm>
        </p:spPr>
        <p:txBody>
          <a:bodyPr/>
          <a:lstStyle/>
          <a:p>
            <a:r>
              <a:rPr lang="zh-CN" altLang="en-US" dirty="0"/>
              <a:t>函数重载主要解决功能相近函数的命名问题，有默认参数的函数时，实参的个数可以与形参的个数不同，实参未给定的，从形参的默认值得到值。利用这一特性，可以使函数的使用更加灵活。本节主要讲解函数重载和带有默认形参值的函数定义的应用。</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687663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有些函数实现的是同一类的功能，只是形参类型或者个数不同。例如求数据之和，对于求</a:t>
            </a:r>
            <a:r>
              <a:rPr lang="en-US" altLang="zh-CN" dirty="0"/>
              <a:t>2</a:t>
            </a:r>
            <a:r>
              <a:rPr lang="zh-CN" altLang="en-US" dirty="0"/>
              <a:t>个整数、</a:t>
            </a:r>
            <a:r>
              <a:rPr lang="en-US" altLang="zh-CN" dirty="0"/>
              <a:t>3</a:t>
            </a:r>
            <a:r>
              <a:rPr lang="zh-CN" altLang="en-US" dirty="0"/>
              <a:t>个整数、</a:t>
            </a:r>
            <a:r>
              <a:rPr lang="en-US" altLang="zh-CN" dirty="0"/>
              <a:t>3</a:t>
            </a:r>
            <a:r>
              <a:rPr lang="zh-CN" altLang="en-US" dirty="0"/>
              <a:t>个双精度数的情况。定义函数时会分别设计出</a:t>
            </a:r>
            <a:r>
              <a:rPr lang="en-US" altLang="zh-CN" dirty="0"/>
              <a:t>3</a:t>
            </a:r>
            <a:r>
              <a:rPr lang="zh-CN" altLang="en-US" dirty="0"/>
              <a:t>个不同名的函数，其函数声明为</a:t>
            </a:r>
            <a:r>
              <a:rPr lang="zh-CN" altLang="en-US" dirty="0" smtClean="0"/>
              <a:t>：</a:t>
            </a:r>
            <a:endParaRPr lang="en-US" altLang="zh-CN" dirty="0" smtClean="0"/>
          </a:p>
          <a:p>
            <a:pPr marL="0" indent="0">
              <a:buNone/>
            </a:pPr>
            <a:endParaRPr lang="en-US" altLang="zh-CN" dirty="0" smtClean="0"/>
          </a:p>
          <a:p>
            <a:pPr marL="0" indent="0">
              <a:buNone/>
            </a:pPr>
            <a:r>
              <a:rPr lang="en-US" altLang="zh-CN" sz="2000" dirty="0" smtClean="0"/>
              <a:t>       int </a:t>
            </a:r>
            <a:r>
              <a:rPr lang="en-US" altLang="zh-CN" sz="2000" dirty="0"/>
              <a:t>sum1(int a</a:t>
            </a:r>
            <a:r>
              <a:rPr lang="zh-CN" altLang="en-US" sz="2000" dirty="0"/>
              <a:t>，</a:t>
            </a:r>
            <a:r>
              <a:rPr lang="en-US" altLang="zh-CN" sz="2000" dirty="0"/>
              <a:t>int b);                         //</a:t>
            </a:r>
            <a:r>
              <a:rPr lang="zh-CN" altLang="en-US" sz="2000" dirty="0"/>
              <a:t>求</a:t>
            </a:r>
            <a:r>
              <a:rPr lang="en-US" altLang="zh-CN" sz="2000" dirty="0"/>
              <a:t>2</a:t>
            </a:r>
            <a:r>
              <a:rPr lang="zh-CN" altLang="en-US" sz="2000" dirty="0"/>
              <a:t>个整数之和</a:t>
            </a:r>
          </a:p>
          <a:p>
            <a:pPr marL="0" indent="0">
              <a:buNone/>
            </a:pPr>
            <a:r>
              <a:rPr lang="en-US" altLang="zh-CN" sz="2000" dirty="0" smtClean="0"/>
              <a:t>       int </a:t>
            </a:r>
            <a:r>
              <a:rPr lang="en-US" altLang="zh-CN" sz="2000" dirty="0"/>
              <a:t>sum2(int a</a:t>
            </a:r>
            <a:r>
              <a:rPr lang="zh-CN" altLang="en-US" sz="2000" dirty="0"/>
              <a:t>，</a:t>
            </a:r>
            <a:r>
              <a:rPr lang="en-US" altLang="zh-CN" sz="2000" dirty="0"/>
              <a:t>int b</a:t>
            </a:r>
            <a:r>
              <a:rPr lang="zh-CN" altLang="en-US" sz="2000" dirty="0"/>
              <a:t>，</a:t>
            </a:r>
            <a:r>
              <a:rPr lang="en-US" altLang="zh-CN" sz="2000" dirty="0"/>
              <a:t>int c);                //</a:t>
            </a:r>
            <a:r>
              <a:rPr lang="zh-CN" altLang="en-US" sz="2000" dirty="0"/>
              <a:t>求</a:t>
            </a:r>
            <a:r>
              <a:rPr lang="en-US" altLang="zh-CN" sz="2000" dirty="0"/>
              <a:t>3</a:t>
            </a:r>
            <a:r>
              <a:rPr lang="zh-CN" altLang="en-US" sz="2000" dirty="0"/>
              <a:t>个整数之和</a:t>
            </a:r>
          </a:p>
          <a:p>
            <a:pPr marL="0" indent="0">
              <a:buNone/>
            </a:pPr>
            <a:r>
              <a:rPr lang="en-US" altLang="zh-CN" sz="2000" dirty="0" smtClean="0"/>
              <a:t>       double  </a:t>
            </a:r>
            <a:r>
              <a:rPr lang="en-US" altLang="zh-CN" sz="2000" dirty="0"/>
              <a:t>sum3(double a</a:t>
            </a:r>
            <a:r>
              <a:rPr lang="zh-CN" altLang="en-US" sz="2000" dirty="0"/>
              <a:t>，</a:t>
            </a:r>
            <a:r>
              <a:rPr lang="en-US" altLang="zh-CN" sz="2000" dirty="0"/>
              <a:t>double b</a:t>
            </a:r>
            <a:r>
              <a:rPr lang="zh-CN" altLang="en-US" sz="2000" dirty="0"/>
              <a:t>，</a:t>
            </a:r>
            <a:r>
              <a:rPr lang="en-US" altLang="zh-CN" sz="2000" dirty="0"/>
              <a:t>double c);      //</a:t>
            </a:r>
            <a:r>
              <a:rPr lang="zh-CN" altLang="en-US" sz="2000" dirty="0"/>
              <a:t>求</a:t>
            </a:r>
            <a:r>
              <a:rPr lang="en-US" altLang="zh-CN" sz="2000" dirty="0"/>
              <a:t>3</a:t>
            </a:r>
            <a:r>
              <a:rPr lang="zh-CN" altLang="en-US" sz="2000" dirty="0"/>
              <a:t>个双精度数之和</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0391654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函数重载是指在同一个作用域中，可以有一组具有相同函数名，不同参数列表的函数，这组函数称为函数重载。函数重载减少函数名的数量，提高程序的可读性。利用函数重载，其上的函数声明如下：</a:t>
            </a:r>
          </a:p>
          <a:p>
            <a:pPr marL="0" indent="0">
              <a:buNone/>
            </a:pPr>
            <a:r>
              <a:rPr lang="en-US" altLang="zh-CN" sz="2000" dirty="0" smtClean="0"/>
              <a:t>        int </a:t>
            </a:r>
            <a:r>
              <a:rPr lang="en-US" altLang="zh-CN" sz="2000" dirty="0"/>
              <a:t>sum(int a</a:t>
            </a:r>
            <a:r>
              <a:rPr lang="zh-CN" altLang="en-US" sz="2000" dirty="0"/>
              <a:t>，</a:t>
            </a:r>
            <a:r>
              <a:rPr lang="en-US" altLang="zh-CN" sz="2000" dirty="0"/>
              <a:t>int b);                         //</a:t>
            </a:r>
            <a:r>
              <a:rPr lang="zh-CN" altLang="en-US" sz="2000" dirty="0"/>
              <a:t>求</a:t>
            </a:r>
            <a:r>
              <a:rPr lang="en-US" altLang="zh-CN" sz="2000" dirty="0"/>
              <a:t>2</a:t>
            </a:r>
            <a:r>
              <a:rPr lang="zh-CN" altLang="en-US" sz="2000" dirty="0"/>
              <a:t>个整数之和</a:t>
            </a:r>
          </a:p>
          <a:p>
            <a:pPr marL="0" indent="0">
              <a:buNone/>
            </a:pPr>
            <a:r>
              <a:rPr lang="en-US" altLang="zh-CN" sz="2000" dirty="0" smtClean="0"/>
              <a:t>        int </a:t>
            </a:r>
            <a:r>
              <a:rPr lang="en-US" altLang="zh-CN" sz="2000" dirty="0"/>
              <a:t>sum(int a</a:t>
            </a:r>
            <a:r>
              <a:rPr lang="zh-CN" altLang="en-US" sz="2000" dirty="0"/>
              <a:t>，</a:t>
            </a:r>
            <a:r>
              <a:rPr lang="en-US" altLang="zh-CN" sz="2000" dirty="0"/>
              <a:t>int b</a:t>
            </a:r>
            <a:r>
              <a:rPr lang="zh-CN" altLang="en-US" sz="2000" dirty="0"/>
              <a:t>，</a:t>
            </a:r>
            <a:r>
              <a:rPr lang="en-US" altLang="zh-CN" sz="2000" dirty="0"/>
              <a:t>int c);                //</a:t>
            </a:r>
            <a:r>
              <a:rPr lang="zh-CN" altLang="en-US" sz="2000" dirty="0"/>
              <a:t>求</a:t>
            </a:r>
            <a:r>
              <a:rPr lang="en-US" altLang="zh-CN" sz="2000" dirty="0"/>
              <a:t>3</a:t>
            </a:r>
            <a:r>
              <a:rPr lang="zh-CN" altLang="en-US" sz="2000" dirty="0"/>
              <a:t>个整数之和</a:t>
            </a:r>
          </a:p>
          <a:p>
            <a:pPr marL="0" indent="0">
              <a:buNone/>
            </a:pPr>
            <a:r>
              <a:rPr lang="en-US" altLang="zh-CN" sz="2000" dirty="0" smtClean="0"/>
              <a:t>        double  </a:t>
            </a:r>
            <a:r>
              <a:rPr lang="en-US" altLang="zh-CN" sz="2000" dirty="0"/>
              <a:t>sum(double a</a:t>
            </a:r>
            <a:r>
              <a:rPr lang="zh-CN" altLang="en-US" sz="2000" dirty="0"/>
              <a:t>，</a:t>
            </a:r>
            <a:r>
              <a:rPr lang="en-US" altLang="zh-CN" sz="2000" dirty="0"/>
              <a:t>double b</a:t>
            </a:r>
            <a:r>
              <a:rPr lang="zh-CN" altLang="en-US" sz="2000" dirty="0"/>
              <a:t>，</a:t>
            </a:r>
            <a:r>
              <a:rPr lang="en-US" altLang="zh-CN" sz="2000" dirty="0"/>
              <a:t>double c);      //</a:t>
            </a:r>
            <a:r>
              <a:rPr lang="zh-CN" altLang="en-US" sz="2000" dirty="0"/>
              <a:t>求</a:t>
            </a:r>
            <a:r>
              <a:rPr lang="en-US" altLang="zh-CN" sz="2000" dirty="0"/>
              <a:t>3</a:t>
            </a:r>
            <a:r>
              <a:rPr lang="zh-CN" altLang="en-US" sz="2000" dirty="0"/>
              <a:t>个双精度数之和</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7607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141" y="399404"/>
            <a:ext cx="7010400" cy="685800"/>
          </a:xfrm>
        </p:spPr>
        <p:txBody>
          <a:bodyPr/>
          <a:lstStyle/>
          <a:p>
            <a:r>
              <a:rPr lang="en-US" altLang="zh-CN" dirty="0"/>
              <a:t>C++</a:t>
            </a:r>
            <a:r>
              <a:rPr lang="zh-CN" altLang="en-US" dirty="0"/>
              <a:t>语言中的函数</a:t>
            </a:r>
          </a:p>
        </p:txBody>
      </p:sp>
      <p:sp>
        <p:nvSpPr>
          <p:cNvPr id="3" name="内容占位符 2"/>
          <p:cNvSpPr>
            <a:spLocks noGrp="1"/>
          </p:cNvSpPr>
          <p:nvPr>
            <p:ph idx="1"/>
          </p:nvPr>
        </p:nvSpPr>
        <p:spPr/>
        <p:txBody>
          <a:bodyPr/>
          <a:lstStyle/>
          <a:p>
            <a:r>
              <a:rPr lang="zh-CN" altLang="en-US" dirty="0" smtClean="0"/>
              <a:t>所有函数都是</a:t>
            </a:r>
            <a:r>
              <a:rPr lang="zh-CN" altLang="en-US" dirty="0"/>
              <a:t>平等的，互相</a:t>
            </a:r>
            <a:r>
              <a:rPr lang="zh-CN" altLang="en-US" dirty="0" smtClean="0"/>
              <a:t>独立的</a:t>
            </a:r>
            <a:r>
              <a:rPr lang="zh-CN" altLang="en-US" dirty="0"/>
              <a:t>；</a:t>
            </a:r>
          </a:p>
          <a:p>
            <a:pPr lvl="1"/>
            <a:r>
              <a:rPr lang="en-US" altLang="zh-CN" dirty="0"/>
              <a:t>main()</a:t>
            </a:r>
            <a:r>
              <a:rPr lang="zh-CN" altLang="en-US" dirty="0"/>
              <a:t>稍微特殊</a:t>
            </a:r>
            <a:r>
              <a:rPr lang="zh-CN" altLang="en-US" dirty="0" smtClean="0"/>
              <a:t>一点</a:t>
            </a:r>
            <a:endParaRPr lang="zh-CN" altLang="en-US" dirty="0"/>
          </a:p>
          <a:p>
            <a:pPr lvl="1"/>
            <a:r>
              <a:rPr lang="en-US" altLang="zh-CN" dirty="0" smtClean="0"/>
              <a:t>C++</a:t>
            </a:r>
            <a:r>
              <a:rPr lang="zh-CN" altLang="en-US" dirty="0" smtClean="0"/>
              <a:t>程序</a:t>
            </a:r>
            <a:r>
              <a:rPr lang="zh-CN" altLang="en-US" dirty="0"/>
              <a:t>的执行从</a:t>
            </a:r>
            <a:r>
              <a:rPr lang="en-US" altLang="zh-CN" dirty="0"/>
              <a:t>main</a:t>
            </a:r>
            <a:r>
              <a:rPr lang="zh-CN" altLang="en-US" dirty="0"/>
              <a:t>函数开始</a:t>
            </a:r>
          </a:p>
          <a:p>
            <a:pPr lvl="1"/>
            <a:r>
              <a:rPr lang="zh-CN" altLang="en-US" dirty="0"/>
              <a:t>调用其他函数后流程回到</a:t>
            </a:r>
            <a:r>
              <a:rPr lang="en-US" altLang="zh-CN" dirty="0"/>
              <a:t>main</a:t>
            </a:r>
            <a:r>
              <a:rPr lang="zh-CN" altLang="en-US" dirty="0"/>
              <a:t>函数</a:t>
            </a:r>
          </a:p>
          <a:p>
            <a:pPr lvl="1"/>
            <a:r>
              <a:rPr lang="zh-CN" altLang="en-US" dirty="0"/>
              <a:t>在</a:t>
            </a:r>
            <a:r>
              <a:rPr lang="en-US" altLang="zh-CN" dirty="0"/>
              <a:t>main</a:t>
            </a:r>
            <a:r>
              <a:rPr lang="zh-CN" altLang="en-US" dirty="0"/>
              <a:t>函数中结束整个程序运行</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1343103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539552" y="1538121"/>
            <a:ext cx="8229600" cy="4602163"/>
          </a:xfrm>
        </p:spPr>
        <p:txBody>
          <a:bodyPr/>
          <a:lstStyle/>
          <a:p>
            <a:pPr marL="0" indent="0">
              <a:buNone/>
            </a:pPr>
            <a:r>
              <a:rPr lang="en-US" altLang="zh-CN" dirty="0"/>
              <a:t>【</a:t>
            </a:r>
            <a:r>
              <a:rPr lang="zh-CN" altLang="en-US" dirty="0"/>
              <a:t>例</a:t>
            </a:r>
            <a:r>
              <a:rPr lang="en-US" altLang="zh-CN" dirty="0"/>
              <a:t>6.23】</a:t>
            </a:r>
            <a:r>
              <a:rPr lang="zh-CN" altLang="en-US" dirty="0"/>
              <a:t>定义</a:t>
            </a:r>
            <a:r>
              <a:rPr lang="en-US" altLang="zh-CN" dirty="0"/>
              <a:t>3</a:t>
            </a:r>
            <a:r>
              <a:rPr lang="zh-CN" altLang="en-US" dirty="0"/>
              <a:t>个函数以输出不同类型的数据，包括整型、</a:t>
            </a:r>
            <a:r>
              <a:rPr lang="en-US" altLang="zh-CN" dirty="0"/>
              <a:t>double</a:t>
            </a:r>
            <a:r>
              <a:rPr lang="zh-CN" altLang="en-US" dirty="0"/>
              <a:t>型和字符串。</a:t>
            </a:r>
          </a:p>
          <a:p>
            <a:pPr marL="0" indent="0">
              <a:buNone/>
            </a:pPr>
            <a:r>
              <a:rPr lang="zh-CN" altLang="en-US" dirty="0"/>
              <a:t>分析：三个函数均需要一个形参接受输出的数据，三个函数的形参类型不同，采用函数重载，可以为这三个函数取相同的名字</a:t>
            </a:r>
            <a:r>
              <a:rPr lang="en-US" altLang="zh-CN" dirty="0"/>
              <a:t>display</a:t>
            </a:r>
            <a:r>
              <a:rPr lang="zh-CN" altLang="en-US" dirty="0"/>
              <a:t>，由形参类型不同而区分。程序代码如下：</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4831533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a:xfrm>
            <a:off x="539552" y="1104234"/>
            <a:ext cx="8229600" cy="4602163"/>
          </a:xfrm>
        </p:spPr>
        <p:txBody>
          <a:bodyPr/>
          <a:lstStyle/>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display(int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en-US" sz="2000" kern="100" dirty="0">
                <a:solidFill>
                  <a:srgbClr val="000000"/>
                </a:solidFill>
                <a:latin typeface="Times New Roman" panose="02020603050405020304" pitchFamily="18" charset="0"/>
                <a:ea typeface="宋体" panose="02010600030101010101" pitchFamily="2" charset="-122"/>
              </a:rPr>
              <a:t>用于输出整型数据</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&lt;&lt;"print an integer :"&lt;&lt;</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display(double </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en-US" sz="2000" kern="100" dirty="0">
                <a:solidFill>
                  <a:srgbClr val="000000"/>
                </a:solidFill>
                <a:latin typeface="Times New Roman" panose="02020603050405020304" pitchFamily="18" charset="0"/>
                <a:ea typeface="宋体" panose="02010600030101010101" pitchFamily="2" charset="-122"/>
              </a:rPr>
              <a:t>用于输出双精度数据</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&lt;&lt;"print a double :"&lt;&lt;</a:t>
            </a:r>
            <a:r>
              <a:rPr lang="en-US" altLang="zh-CN" sz="2000" kern="100" dirty="0" err="1">
                <a:solidFill>
                  <a:srgbClr val="000000"/>
                </a:solidFill>
                <a:latin typeface="Times New Roman" panose="02020603050405020304" pitchFamily="18" charset="0"/>
                <a:ea typeface="宋体" panose="02010600030101010101" pitchFamily="2" charset="-122"/>
              </a:rPr>
              <a:t>i</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void display(char </a:t>
            </a:r>
            <a:r>
              <a:rPr lang="en-US" altLang="zh-CN" sz="2000" kern="100" dirty="0" err="1">
                <a:solidFill>
                  <a:srgbClr val="000000"/>
                </a:solidFill>
                <a:latin typeface="Times New Roman" panose="02020603050405020304" pitchFamily="18" charset="0"/>
                <a:ea typeface="宋体" panose="02010600030101010101" pitchFamily="2" charset="-122"/>
              </a:rPr>
              <a:t>str</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en-US" sz="2000" kern="100" dirty="0">
                <a:solidFill>
                  <a:srgbClr val="000000"/>
                </a:solidFill>
                <a:latin typeface="Times New Roman" panose="02020603050405020304" pitchFamily="18" charset="0"/>
                <a:ea typeface="宋体" panose="02010600030101010101" pitchFamily="2" charset="-122"/>
              </a:rPr>
              <a:t>用于输出字符串</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&lt;&lt;"print a string :"&lt;&lt;</a:t>
            </a:r>
            <a:r>
              <a:rPr lang="en-US" altLang="zh-CN" sz="2000" kern="100" dirty="0" err="1">
                <a:solidFill>
                  <a:srgbClr val="000000"/>
                </a:solidFill>
                <a:latin typeface="Times New Roman" panose="02020603050405020304" pitchFamily="18" charset="0"/>
                <a:ea typeface="宋体" panose="02010600030101010101" pitchFamily="2" charset="-122"/>
              </a:rPr>
              <a:t>str</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int main()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display (78);     //</a:t>
            </a:r>
            <a:r>
              <a:rPr lang="zh-CN" altLang="en-US" sz="2000" kern="100" dirty="0">
                <a:solidFill>
                  <a:srgbClr val="000000"/>
                </a:solidFill>
                <a:latin typeface="Times New Roman" panose="02020603050405020304" pitchFamily="18" charset="0"/>
                <a:ea typeface="宋体" panose="02010600030101010101" pitchFamily="2" charset="-122"/>
              </a:rPr>
              <a:t>以下三次函数调用参数个数相同，而类型不同</a:t>
            </a:r>
          </a:p>
          <a:p>
            <a:pPr marL="0" indent="0" algn="just">
              <a:lnSpc>
                <a:spcPct val="90000"/>
              </a:lnSpc>
              <a:spcAft>
                <a:spcPts val="0"/>
              </a:spcAft>
              <a:buClr>
                <a:srgbClr val="194293"/>
              </a:buClr>
              <a:buNone/>
            </a:pPr>
            <a:r>
              <a:rPr lang="en-US" altLang="zh-CN" sz="2000" kern="100" dirty="0" smtClean="0">
                <a:solidFill>
                  <a:srgbClr val="000000"/>
                </a:solidFill>
                <a:latin typeface="Times New Roman" panose="02020603050405020304" pitchFamily="18" charset="0"/>
                <a:ea typeface="宋体" panose="02010600030101010101" pitchFamily="2" charset="-122"/>
              </a:rPr>
              <a:t>     display </a:t>
            </a:r>
            <a:r>
              <a:rPr lang="en-US" altLang="zh-CN" sz="2000" kern="100" dirty="0">
                <a:solidFill>
                  <a:srgbClr val="000000"/>
                </a:solidFill>
                <a:latin typeface="Times New Roman" panose="02020603050405020304" pitchFamily="18" charset="0"/>
                <a:ea typeface="宋体" panose="02010600030101010101" pitchFamily="2" charset="-122"/>
              </a:rPr>
              <a:t>(34.7);    </a:t>
            </a:r>
          </a:p>
          <a:p>
            <a:pPr marL="0" indent="0" algn="just">
              <a:lnSpc>
                <a:spcPct val="90000"/>
              </a:lnSpc>
              <a:spcAft>
                <a:spcPts val="0"/>
              </a:spcAft>
              <a:buClr>
                <a:srgbClr val="194293"/>
              </a:buClr>
              <a:buNone/>
            </a:pPr>
            <a:r>
              <a:rPr lang="en-US" altLang="zh-CN" sz="2000" kern="100" dirty="0" smtClean="0">
                <a:solidFill>
                  <a:srgbClr val="000000"/>
                </a:solidFill>
                <a:latin typeface="Times New Roman" panose="02020603050405020304" pitchFamily="18" charset="0"/>
                <a:ea typeface="宋体" panose="02010600030101010101" pitchFamily="2" charset="-122"/>
              </a:rPr>
              <a:t>    display </a:t>
            </a:r>
            <a:r>
              <a:rPr lang="en-US" altLang="zh-CN" sz="2000" kern="100" dirty="0">
                <a:solidFill>
                  <a:srgbClr val="000000"/>
                </a:solidFill>
                <a:latin typeface="Times New Roman" panose="02020603050405020304" pitchFamily="18" charset="0"/>
                <a:ea typeface="宋体" panose="02010600030101010101" pitchFamily="2" charset="-122"/>
              </a:rPr>
              <a:t>("hello </a:t>
            </a:r>
            <a:r>
              <a:rPr lang="en-US" altLang="zh-CN" sz="2000" kern="100" dirty="0" err="1">
                <a:solidFill>
                  <a:srgbClr val="000000"/>
                </a:solidFill>
                <a:latin typeface="Times New Roman" panose="02020603050405020304" pitchFamily="18" charset="0"/>
                <a:ea typeface="宋体" panose="02010600030101010101" pitchFamily="2" charset="-122"/>
              </a:rPr>
              <a:t>c++</a:t>
            </a:r>
            <a:r>
              <a:rPr lang="en-US" altLang="zh-CN" sz="2000" kern="100" dirty="0">
                <a:solidFill>
                  <a:srgbClr val="000000"/>
                </a:solidFill>
                <a:latin typeface="Times New Roman" panose="02020603050405020304" pitchFamily="18" charset="0"/>
                <a:ea typeface="宋体" panose="02010600030101010101" pitchFamily="2" charset="-122"/>
              </a:rPr>
              <a:t>");  </a:t>
            </a:r>
          </a:p>
          <a:p>
            <a:pPr marL="0" indent="0" algn="just">
              <a:lnSpc>
                <a:spcPct val="90000"/>
              </a:lnSpc>
              <a:spcAft>
                <a:spcPts val="0"/>
              </a:spcAft>
              <a:buClr>
                <a:srgbClr val="194293"/>
              </a:buClr>
              <a:buNone/>
            </a:pPr>
            <a:r>
              <a:rPr lang="en-US" altLang="zh-CN" sz="2000" kern="100" dirty="0" smtClean="0">
                <a:solidFill>
                  <a:srgbClr val="000000"/>
                </a:solidFill>
                <a:latin typeface="Times New Roman" panose="02020603050405020304" pitchFamily="18" charset="0"/>
                <a:ea typeface="宋体" panose="02010600030101010101" pitchFamily="2" charset="-122"/>
              </a:rPr>
              <a:t>    return </a:t>
            </a:r>
            <a:r>
              <a:rPr lang="en-US" altLang="zh-CN" sz="2000" kern="100" dirty="0">
                <a:solidFill>
                  <a:srgbClr val="000000"/>
                </a:solidFill>
                <a:latin typeface="Times New Roman" panose="02020603050405020304" pitchFamily="18" charset="0"/>
                <a:ea typeface="宋体" panose="02010600030101010101" pitchFamily="2" charset="-122"/>
              </a:rPr>
              <a:t>0;  </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p>
          <a:p>
            <a:pPr marL="0" indent="0" algn="just">
              <a:lnSpc>
                <a:spcPct val="90000"/>
              </a:lnSpc>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4616019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带默认形参值的函数</a:t>
            </a:r>
          </a:p>
        </p:txBody>
      </p:sp>
      <p:sp>
        <p:nvSpPr>
          <p:cNvPr id="3" name="内容占位符 2"/>
          <p:cNvSpPr>
            <a:spLocks noGrp="1"/>
          </p:cNvSpPr>
          <p:nvPr>
            <p:ph idx="1"/>
          </p:nvPr>
        </p:nvSpPr>
        <p:spPr/>
        <p:txBody>
          <a:bodyPr/>
          <a:lstStyle/>
          <a:p>
            <a:r>
              <a:rPr lang="zh-CN" altLang="en-US" dirty="0"/>
              <a:t>通常函数调用时形参从实参获取具体值，因此实参的个数应与形参相同。但多次调用同一函数时用同样的实参，</a:t>
            </a:r>
            <a:r>
              <a:rPr lang="en-US" altLang="zh-CN" dirty="0"/>
              <a:t>C++</a:t>
            </a:r>
            <a:r>
              <a:rPr lang="zh-CN" altLang="en-US" dirty="0"/>
              <a:t>提供简单的处理办法，设置形参的默认值，调用时如果给出实参，则采用实参值，否则采用预先给出的默认值。带默认形参值的函数可以简化编程，提高运行效率。</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6487554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带默认形参值的函数</a:t>
            </a:r>
          </a:p>
        </p:txBody>
      </p:sp>
      <p:sp>
        <p:nvSpPr>
          <p:cNvPr id="3" name="内容占位符 2"/>
          <p:cNvSpPr>
            <a:spLocks noGrp="1"/>
          </p:cNvSpPr>
          <p:nvPr>
            <p:ph idx="1"/>
          </p:nvPr>
        </p:nvSpPr>
        <p:spPr>
          <a:xfrm>
            <a:off x="457200" y="1524000"/>
            <a:ext cx="8363272" cy="4602163"/>
          </a:xfrm>
        </p:spPr>
        <p:txBody>
          <a:bodyPr/>
          <a:lstStyle/>
          <a:p>
            <a:pPr marL="0" indent="0">
              <a:buNone/>
            </a:pPr>
            <a:r>
              <a:rPr lang="zh-CN" altLang="en-US" dirty="0"/>
              <a:t>如下面函数声明：</a:t>
            </a:r>
          </a:p>
          <a:p>
            <a:pPr marL="0" indent="0">
              <a:buNone/>
            </a:pPr>
            <a:r>
              <a:rPr lang="en-US" altLang="zh-CN" dirty="0"/>
              <a:t>double area(double r=10.6);</a:t>
            </a:r>
          </a:p>
          <a:p>
            <a:pPr marL="0" indent="0">
              <a:buNone/>
            </a:pPr>
            <a:r>
              <a:rPr lang="zh-CN" altLang="en-US" dirty="0"/>
              <a:t>设置形参</a:t>
            </a:r>
            <a:r>
              <a:rPr lang="en-US" altLang="zh-CN" dirty="0"/>
              <a:t>r</a:t>
            </a:r>
            <a:r>
              <a:rPr lang="zh-CN" altLang="en-US" dirty="0"/>
              <a:t>的默认值为</a:t>
            </a:r>
            <a:r>
              <a:rPr lang="en-US" altLang="zh-CN" dirty="0"/>
              <a:t>10.6</a:t>
            </a:r>
            <a:r>
              <a:rPr lang="zh-CN" altLang="en-US" dirty="0"/>
              <a:t>，调用该函数可以给出实参也可以缺省实参。</a:t>
            </a:r>
          </a:p>
          <a:p>
            <a:pPr marL="400050" lvl="1" indent="0">
              <a:buNone/>
            </a:pPr>
            <a:r>
              <a:rPr lang="en-US" altLang="zh-CN" dirty="0"/>
              <a:t>area( );         //</a:t>
            </a:r>
            <a:r>
              <a:rPr lang="zh-CN" altLang="en-US" dirty="0"/>
              <a:t>该调用实际上相当于</a:t>
            </a:r>
            <a:r>
              <a:rPr lang="en-US" altLang="zh-CN" dirty="0"/>
              <a:t>area(10.6);</a:t>
            </a:r>
          </a:p>
          <a:p>
            <a:pPr marL="400050" lvl="1" indent="0">
              <a:buNone/>
            </a:pPr>
            <a:r>
              <a:rPr lang="en-US" altLang="zh-CN" dirty="0"/>
              <a:t>area(6.5);       //</a:t>
            </a:r>
            <a:r>
              <a:rPr lang="zh-CN" altLang="en-US" dirty="0"/>
              <a:t>若给出实参值，形参取实际的实参值为</a:t>
            </a:r>
            <a:r>
              <a:rPr lang="en-US" altLang="zh-CN" dirty="0"/>
              <a:t>6.5</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2435891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使用带有默认参数的函数时要注意：</a:t>
            </a:r>
          </a:p>
          <a:p>
            <a:pPr marL="400050" lvl="1" indent="0">
              <a:buNone/>
            </a:pPr>
            <a:r>
              <a:rPr lang="en-US" altLang="zh-CN" dirty="0"/>
              <a:t>1</a:t>
            </a:r>
            <a:r>
              <a:rPr lang="zh-CN" altLang="en-US" dirty="0"/>
              <a:t>）指定默认值的参数必须放在形参表列中的最右端，即若某个形参值设定了默认值，其该形参的右边所有的形参必须给定默认值；</a:t>
            </a:r>
          </a:p>
          <a:p>
            <a:pPr marL="400050" lvl="1" indent="0">
              <a:buNone/>
            </a:pPr>
            <a:r>
              <a:rPr lang="en-US" altLang="zh-CN" dirty="0"/>
              <a:t>2</a:t>
            </a:r>
            <a:r>
              <a:rPr lang="zh-CN" altLang="en-US" dirty="0"/>
              <a:t>）如果函数的定义在函数调用之前，则应在函数定义中给出默认值。如果函数的定义在函数调用之后，则在函数调用之前需要有函数声明，此时必须在函数声明中给出默认值，在函数定义时不能再给出默认值，即使默认值相同也不可以；</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zh-CN" altLang="en-US" dirty="0"/>
              <a:t>带默认形参值的函数</a:t>
            </a:r>
          </a:p>
        </p:txBody>
      </p:sp>
    </p:spTree>
    <p:extLst>
      <p:ext uri="{BB962C8B-B14F-4D97-AF65-F5344CB8AC3E}">
        <p14:creationId xmlns:p14="http://schemas.microsoft.com/office/powerpoint/2010/main" val="33366950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带默认形参值的函数</a:t>
            </a:r>
          </a:p>
        </p:txBody>
      </p:sp>
      <p:sp>
        <p:nvSpPr>
          <p:cNvPr id="3" name="内容占位符 2"/>
          <p:cNvSpPr>
            <a:spLocks noGrp="1"/>
          </p:cNvSpPr>
          <p:nvPr>
            <p:ph idx="1"/>
          </p:nvPr>
        </p:nvSpPr>
        <p:spPr>
          <a:xfrm>
            <a:off x="268561" y="1104567"/>
            <a:ext cx="8229600" cy="5276761"/>
          </a:xfrm>
        </p:spPr>
        <p:txBody>
          <a:bodyPr/>
          <a:lstStyle/>
          <a:p>
            <a:pPr marL="0" indent="0" algn="just">
              <a:spcAft>
                <a:spcPts val="0"/>
              </a:spcAft>
              <a:buNone/>
            </a:pPr>
            <a:r>
              <a:rPr lang="zh-CN" altLang="zh-CN" sz="2000" kern="100" dirty="0">
                <a:latin typeface="Times New Roman" panose="02020603050405020304" pitchFamily="18" charset="0"/>
                <a:ea typeface="宋体" panose="02010600030101010101" pitchFamily="2" charset="-122"/>
              </a:rPr>
              <a:t>【例</a:t>
            </a:r>
            <a:r>
              <a:rPr lang="en-US" altLang="zh-CN" sz="2000" kern="100" dirty="0">
                <a:latin typeface="Times New Roman" panose="02020603050405020304" pitchFamily="18" charset="0"/>
                <a:ea typeface="宋体" panose="02010600030101010101" pitchFamily="2" charset="-122"/>
              </a:rPr>
              <a:t>6.25</a:t>
            </a:r>
            <a:r>
              <a:rPr lang="zh-CN" altLang="zh-CN" sz="2000" kern="100" dirty="0">
                <a:latin typeface="Times New Roman" panose="02020603050405020304" pitchFamily="18" charset="0"/>
                <a:ea typeface="宋体" panose="02010600030101010101" pitchFamily="2" charset="-122"/>
              </a:rPr>
              <a:t>】 求</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个或</a:t>
            </a:r>
            <a:r>
              <a:rPr lang="en-US" altLang="zh-CN" sz="2000" kern="100" dirty="0">
                <a:latin typeface="Times New Roman" panose="02020603050405020304" pitchFamily="18" charset="0"/>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个正整数中的最大数，用带有默认参数的函数实现。</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#include &lt;</a:t>
            </a:r>
            <a:r>
              <a:rPr lang="en-US" altLang="zh-CN" sz="2000" kern="100" dirty="0" err="1">
                <a:solidFill>
                  <a:srgbClr val="000000"/>
                </a:solidFill>
                <a:latin typeface="Times New Roman" panose="02020603050405020304" pitchFamily="18" charset="0"/>
                <a:ea typeface="宋体" panose="02010600030101010101" pitchFamily="2" charset="-122"/>
              </a:rPr>
              <a:t>iostream</a:t>
            </a:r>
            <a:r>
              <a:rPr lang="en-US" altLang="zh-CN" sz="2000" kern="100" dirty="0">
                <a:solidFill>
                  <a:srgbClr val="000000"/>
                </a:solidFill>
                <a:latin typeface="Times New Roman" panose="02020603050405020304" pitchFamily="18" charset="0"/>
                <a:ea typeface="宋体" panose="02010600030101010101" pitchFamily="2" charset="-122"/>
              </a:rPr>
              <a:t>&gt;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using namespace </a:t>
            </a:r>
            <a:r>
              <a:rPr lang="en-US" altLang="zh-CN" sz="2000" kern="100" dirty="0" err="1">
                <a:solidFill>
                  <a:srgbClr val="000000"/>
                </a:solidFill>
                <a:latin typeface="Times New Roman" panose="02020603050405020304" pitchFamily="18" charset="0"/>
                <a:ea typeface="宋体" panose="02010600030101010101" pitchFamily="2" charset="-122"/>
              </a:rPr>
              <a:t>std</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max(int a, int b, int c=0);//</a:t>
            </a:r>
            <a:r>
              <a:rPr lang="zh-CN" altLang="zh-CN" sz="2000" kern="100" dirty="0">
                <a:solidFill>
                  <a:srgbClr val="000000"/>
                </a:solidFill>
                <a:latin typeface="Times New Roman" panose="02020603050405020304" pitchFamily="18" charset="0"/>
                <a:ea typeface="宋体" panose="02010600030101010101" pitchFamily="2" charset="-122"/>
              </a:rPr>
              <a:t>函数声明</a:t>
            </a:r>
            <a:r>
              <a:rPr lang="en-US" altLang="zh-CN" sz="2000" kern="100" dirty="0">
                <a:solidFill>
                  <a:srgbClr val="000000"/>
                </a:solidFill>
                <a:latin typeface="Times New Roman" panose="02020603050405020304" pitchFamily="18" charset="0"/>
                <a:ea typeface="宋体" panose="02010600030101010101" pitchFamily="2" charset="-122"/>
              </a:rPr>
              <a:t>,</a:t>
            </a:r>
            <a:r>
              <a:rPr lang="zh-CN" altLang="zh-CN" sz="2000" kern="100" dirty="0">
                <a:solidFill>
                  <a:srgbClr val="000000"/>
                </a:solidFill>
                <a:latin typeface="Times New Roman" panose="02020603050405020304" pitchFamily="18" charset="0"/>
                <a:ea typeface="宋体" panose="02010600030101010101" pitchFamily="2" charset="-122"/>
              </a:rPr>
              <a:t>形参</a:t>
            </a:r>
            <a:r>
              <a:rPr lang="en-US" altLang="zh-CN" sz="2000" kern="100" dirty="0">
                <a:solidFill>
                  <a:srgbClr val="000000"/>
                </a:solidFill>
                <a:latin typeface="Times New Roman" panose="02020603050405020304" pitchFamily="18" charset="0"/>
                <a:ea typeface="宋体" panose="02010600030101010101" pitchFamily="2" charset="-122"/>
              </a:rPr>
              <a:t>c</a:t>
            </a:r>
            <a:r>
              <a:rPr lang="zh-CN" altLang="zh-CN" sz="2000" kern="100" dirty="0">
                <a:solidFill>
                  <a:srgbClr val="000000"/>
                </a:solidFill>
                <a:latin typeface="Times New Roman" panose="02020603050405020304" pitchFamily="18" charset="0"/>
                <a:ea typeface="宋体" panose="02010600030101010101" pitchFamily="2" charset="-122"/>
              </a:rPr>
              <a:t>有默认值</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main( )</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smtClean="0">
                <a:solidFill>
                  <a:srgbClr val="000000"/>
                </a:solidFill>
                <a:latin typeface="Times New Roman" panose="02020603050405020304" pitchFamily="18" charset="0"/>
                <a:ea typeface="宋体" panose="02010600030101010101" pitchFamily="2" charset="-122"/>
              </a:rPr>
              <a:t>int </a:t>
            </a:r>
            <a:r>
              <a:rPr lang="en-US" altLang="zh-CN" sz="2000" kern="100" dirty="0" err="1">
                <a:solidFill>
                  <a:srgbClr val="000000"/>
                </a:solidFill>
                <a:latin typeface="Times New Roman" panose="02020603050405020304" pitchFamily="18" charset="0"/>
                <a:ea typeface="宋体" panose="02010600030101010101" pitchFamily="2" charset="-122"/>
              </a:rPr>
              <a:t>a,b,c</a:t>
            </a: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cin</a:t>
            </a:r>
            <a:r>
              <a:rPr lang="en-US" altLang="zh-CN" sz="2000" kern="100" dirty="0">
                <a:solidFill>
                  <a:srgbClr val="000000"/>
                </a:solidFill>
                <a:latin typeface="Times New Roman" panose="02020603050405020304" pitchFamily="18" charset="0"/>
                <a:ea typeface="宋体" panose="02010600030101010101" pitchFamily="2" charset="-122"/>
              </a:rPr>
              <a:t>&gt;&gt;a&gt;&gt;b&gt;&gt;c;</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&lt;&lt;”max(</a:t>
            </a:r>
            <a:r>
              <a:rPr lang="en-US" altLang="zh-CN" sz="2000" kern="100" dirty="0" err="1">
                <a:solidFill>
                  <a:srgbClr val="000000"/>
                </a:solidFill>
                <a:latin typeface="Times New Roman" panose="02020603050405020304" pitchFamily="18" charset="0"/>
                <a:ea typeface="宋体" panose="02010600030101010101" pitchFamily="2" charset="-122"/>
              </a:rPr>
              <a:t>a,b,c</a:t>
            </a:r>
            <a:r>
              <a:rPr lang="en-US" altLang="zh-CN" sz="2000" kern="100" dirty="0">
                <a:solidFill>
                  <a:srgbClr val="000000"/>
                </a:solidFill>
                <a:latin typeface="Times New Roman" panose="02020603050405020304" pitchFamily="18" charset="0"/>
                <a:ea typeface="宋体" panose="02010600030101010101" pitchFamily="2" charset="-122"/>
              </a:rPr>
              <a:t>)=”&lt;&lt;max(</a:t>
            </a:r>
            <a:r>
              <a:rPr lang="en-US" altLang="zh-CN" sz="2000" kern="100" dirty="0" err="1">
                <a:solidFill>
                  <a:srgbClr val="000000"/>
                </a:solidFill>
                <a:latin typeface="Times New Roman" panose="02020603050405020304" pitchFamily="18" charset="0"/>
                <a:ea typeface="宋体" panose="02010600030101010101" pitchFamily="2" charset="-122"/>
              </a:rPr>
              <a:t>a,b,c</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zh-CN" sz="2000" kern="100" dirty="0">
                <a:solidFill>
                  <a:srgbClr val="000000"/>
                </a:solidFill>
                <a:latin typeface="Times New Roman" panose="02020603050405020304" pitchFamily="18" charset="0"/>
                <a:ea typeface="宋体" panose="02010600030101010101" pitchFamily="2" charset="-122"/>
              </a:rPr>
              <a:t>输出</a:t>
            </a:r>
            <a:r>
              <a:rPr lang="en-US" altLang="zh-CN" sz="2000" kern="100" dirty="0">
                <a:solidFill>
                  <a:srgbClr val="000000"/>
                </a:solidFill>
                <a:latin typeface="Times New Roman" panose="02020603050405020304" pitchFamily="18" charset="0"/>
                <a:ea typeface="宋体" panose="02010600030101010101" pitchFamily="2" charset="-122"/>
              </a:rPr>
              <a:t>3</a:t>
            </a:r>
            <a:r>
              <a:rPr lang="zh-CN" altLang="zh-CN" sz="2000" kern="100" dirty="0">
                <a:solidFill>
                  <a:srgbClr val="000000"/>
                </a:solidFill>
                <a:latin typeface="Times New Roman" panose="02020603050405020304" pitchFamily="18" charset="0"/>
                <a:ea typeface="宋体" panose="02010600030101010101" pitchFamily="2" charset="-122"/>
              </a:rPr>
              <a:t>个数中的最大者</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cout</a:t>
            </a:r>
            <a:r>
              <a:rPr lang="en-US" altLang="zh-CN" sz="2000" kern="100" dirty="0">
                <a:solidFill>
                  <a:srgbClr val="000000"/>
                </a:solidFill>
                <a:latin typeface="Times New Roman" panose="02020603050405020304" pitchFamily="18" charset="0"/>
                <a:ea typeface="宋体" panose="02010600030101010101" pitchFamily="2" charset="-122"/>
              </a:rPr>
              <a:t>&lt;&lt;”max(</a:t>
            </a:r>
            <a:r>
              <a:rPr lang="en-US" altLang="zh-CN" sz="2000" kern="100" dirty="0" err="1">
                <a:solidFill>
                  <a:srgbClr val="000000"/>
                </a:solidFill>
                <a:latin typeface="Times New Roman" panose="02020603050405020304" pitchFamily="18" charset="0"/>
                <a:ea typeface="宋体" panose="02010600030101010101" pitchFamily="2" charset="-122"/>
              </a:rPr>
              <a:t>a,b</a:t>
            </a:r>
            <a:r>
              <a:rPr lang="en-US" altLang="zh-CN" sz="2000" kern="100" dirty="0">
                <a:solidFill>
                  <a:srgbClr val="000000"/>
                </a:solidFill>
                <a:latin typeface="Times New Roman" panose="02020603050405020304" pitchFamily="18" charset="0"/>
                <a:ea typeface="宋体" panose="02010600030101010101" pitchFamily="2" charset="-122"/>
              </a:rPr>
              <a:t>)=”&lt;&lt;max(</a:t>
            </a:r>
            <a:r>
              <a:rPr lang="en-US" altLang="zh-CN" sz="2000" kern="100" dirty="0" err="1">
                <a:solidFill>
                  <a:srgbClr val="000000"/>
                </a:solidFill>
                <a:latin typeface="Times New Roman" panose="02020603050405020304" pitchFamily="18" charset="0"/>
                <a:ea typeface="宋体" panose="02010600030101010101" pitchFamily="2" charset="-122"/>
              </a:rPr>
              <a:t>a,b</a:t>
            </a:r>
            <a:r>
              <a:rPr lang="en-US" altLang="zh-CN" sz="2000" kern="100" dirty="0">
                <a:solidFill>
                  <a:srgbClr val="000000"/>
                </a:solidFill>
                <a:latin typeface="Times New Roman" panose="02020603050405020304" pitchFamily="18" charset="0"/>
                <a:ea typeface="宋体" panose="02010600030101010101" pitchFamily="2" charset="-122"/>
              </a:rPr>
              <a:t>)&lt;&lt;</a:t>
            </a:r>
            <a:r>
              <a:rPr lang="en-US" altLang="zh-CN" sz="2000" kern="100" dirty="0" err="1">
                <a:solidFill>
                  <a:srgbClr val="000000"/>
                </a:solidFill>
                <a:latin typeface="Times New Roman" panose="02020603050405020304" pitchFamily="18" charset="0"/>
                <a:ea typeface="宋体" panose="02010600030101010101" pitchFamily="2" charset="-122"/>
              </a:rPr>
              <a:t>endl</a:t>
            </a:r>
            <a:r>
              <a:rPr lang="en-US" altLang="zh-CN" sz="2000" kern="100" dirty="0">
                <a:solidFill>
                  <a:srgbClr val="000000"/>
                </a:solidFill>
                <a:latin typeface="Times New Roman" panose="02020603050405020304" pitchFamily="18" charset="0"/>
                <a:ea typeface="宋体" panose="02010600030101010101" pitchFamily="2" charset="-122"/>
              </a:rPr>
              <a:t>;       //</a:t>
            </a:r>
            <a:r>
              <a:rPr lang="zh-CN" altLang="zh-CN" sz="2000" kern="100" dirty="0">
                <a:solidFill>
                  <a:srgbClr val="000000"/>
                </a:solidFill>
                <a:latin typeface="Times New Roman" panose="02020603050405020304" pitchFamily="18" charset="0"/>
                <a:ea typeface="宋体" panose="02010600030101010101" pitchFamily="2" charset="-122"/>
              </a:rPr>
              <a:t>输出</a:t>
            </a:r>
            <a:r>
              <a:rPr lang="en-US" altLang="zh-CN" sz="2000" kern="100" dirty="0">
                <a:solidFill>
                  <a:srgbClr val="000000"/>
                </a:solidFill>
                <a:latin typeface="Times New Roman" panose="02020603050405020304" pitchFamily="18" charset="0"/>
                <a:ea typeface="宋体" panose="02010600030101010101" pitchFamily="2" charset="-122"/>
              </a:rPr>
              <a:t>2</a:t>
            </a:r>
            <a:r>
              <a:rPr lang="zh-CN" altLang="zh-CN" sz="2000" kern="100" dirty="0">
                <a:solidFill>
                  <a:srgbClr val="000000"/>
                </a:solidFill>
                <a:latin typeface="Times New Roman" panose="02020603050405020304" pitchFamily="18" charset="0"/>
                <a:ea typeface="宋体" panose="02010600030101010101" pitchFamily="2" charset="-122"/>
              </a:rPr>
              <a:t>个数中的最大者</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0</a:t>
            </a:r>
            <a:r>
              <a:rPr lang="en-US" altLang="zh-CN" sz="2000" kern="100" dirty="0" smtClean="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int max(int </a:t>
            </a:r>
            <a:r>
              <a:rPr lang="en-US" altLang="zh-CN" sz="2000" kern="100" dirty="0" err="1">
                <a:solidFill>
                  <a:srgbClr val="000000"/>
                </a:solidFill>
                <a:latin typeface="Times New Roman" panose="02020603050405020304" pitchFamily="18" charset="0"/>
                <a:ea typeface="宋体" panose="02010600030101010101" pitchFamily="2" charset="-122"/>
              </a:rPr>
              <a:t>a,int</a:t>
            </a:r>
            <a:r>
              <a:rPr lang="en-US" altLang="zh-CN" sz="2000" kern="100" dirty="0">
                <a:solidFill>
                  <a:srgbClr val="000000"/>
                </a:solidFill>
                <a:latin typeface="Times New Roman" panose="02020603050405020304" pitchFamily="18" charset="0"/>
                <a:ea typeface="宋体" panose="02010600030101010101" pitchFamily="2" charset="-122"/>
              </a:rPr>
              <a:t> </a:t>
            </a:r>
            <a:r>
              <a:rPr lang="en-US" altLang="zh-CN" sz="2000" kern="100" dirty="0" err="1">
                <a:solidFill>
                  <a:srgbClr val="000000"/>
                </a:solidFill>
                <a:latin typeface="Times New Roman" panose="02020603050405020304" pitchFamily="18" charset="0"/>
                <a:ea typeface="宋体" panose="02010600030101010101" pitchFamily="2" charset="-122"/>
              </a:rPr>
              <a:t>b,int</a:t>
            </a:r>
            <a:r>
              <a:rPr lang="en-US" altLang="zh-CN" sz="2000" kern="100" dirty="0">
                <a:solidFill>
                  <a:srgbClr val="000000"/>
                </a:solidFill>
                <a:latin typeface="Times New Roman" panose="02020603050405020304" pitchFamily="18" charset="0"/>
                <a:ea typeface="宋体" panose="02010600030101010101" pitchFamily="2" charset="-122"/>
              </a:rPr>
              <a:t> c)        //</a:t>
            </a:r>
            <a:r>
              <a:rPr lang="zh-CN" altLang="zh-CN" sz="2000" kern="100" dirty="0">
                <a:solidFill>
                  <a:srgbClr val="000000"/>
                </a:solidFill>
                <a:latin typeface="Times New Roman" panose="02020603050405020304" pitchFamily="18" charset="0"/>
                <a:ea typeface="宋体" panose="02010600030101010101" pitchFamily="2" charset="-122"/>
              </a:rPr>
              <a:t>函数定义</a:t>
            </a: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{if(b&gt;a) a=b;</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if(c&gt;a) a=c;</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 return a;</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r>
              <a:rPr lang="en-US" altLang="zh-CN" sz="2000" kern="100" dirty="0">
                <a:solidFill>
                  <a:srgbClr val="000000"/>
                </a:solidFill>
                <a:latin typeface="Times New Roman" panose="02020603050405020304" pitchFamily="18" charset="0"/>
                <a:ea typeface="宋体" panose="02010600030101010101" pitchFamily="2" charset="-122"/>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lgn="just">
              <a:lnSpc>
                <a:spcPct val="90000"/>
              </a:lnSpc>
              <a:spcAft>
                <a:spcPts val="0"/>
              </a:spcAft>
              <a:buClr>
                <a:srgbClr val="194293"/>
              </a:buClr>
              <a:buNone/>
            </a:pPr>
            <a:endParaRPr lang="zh-CN" altLang="en-US" sz="2000" kern="100" dirty="0">
              <a:solidFill>
                <a:srgbClr val="000000"/>
              </a:solidFill>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6658042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90525"/>
            <a:ext cx="7010400" cy="685800"/>
          </a:xfrm>
        </p:spPr>
        <p:txBody>
          <a:bodyPr/>
          <a:lstStyle/>
          <a:p>
            <a:r>
              <a:rPr lang="en-US" altLang="zh-CN" dirty="0"/>
              <a:t>6.6 </a:t>
            </a:r>
            <a:r>
              <a:rPr lang="zh-CN" altLang="en-US" dirty="0"/>
              <a:t>变量的存储方式和生存期</a:t>
            </a:r>
          </a:p>
        </p:txBody>
      </p:sp>
      <p:sp>
        <p:nvSpPr>
          <p:cNvPr id="3" name="内容占位符 2"/>
          <p:cNvSpPr>
            <a:spLocks noGrp="1"/>
          </p:cNvSpPr>
          <p:nvPr>
            <p:ph idx="1"/>
          </p:nvPr>
        </p:nvSpPr>
        <p:spPr/>
        <p:txBody>
          <a:bodyPr/>
          <a:lstStyle/>
          <a:p>
            <a:r>
              <a:rPr lang="zh-CN" altLang="en-US" dirty="0"/>
              <a:t>变量按作用域范围分为两种，局部变量和全局变量</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8923444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局部变量</a:t>
            </a:r>
            <a:endParaRPr lang="zh-CN" altLang="en-US" dirty="0"/>
          </a:p>
        </p:txBody>
      </p:sp>
      <p:sp>
        <p:nvSpPr>
          <p:cNvPr id="3" name="内容占位符 2"/>
          <p:cNvSpPr>
            <a:spLocks noGrp="1"/>
          </p:cNvSpPr>
          <p:nvPr>
            <p:ph idx="1"/>
          </p:nvPr>
        </p:nvSpPr>
        <p:spPr>
          <a:xfrm>
            <a:off x="467544" y="1340769"/>
            <a:ext cx="8229600" cy="1728192"/>
          </a:xfrm>
        </p:spPr>
        <p:txBody>
          <a:bodyPr/>
          <a:lstStyle/>
          <a:p>
            <a:r>
              <a:rPr lang="zh-CN" altLang="en-US" dirty="0"/>
              <a:t>局部变量也称为内部变量。局部变量是在函数内或者块内</a:t>
            </a:r>
            <a:r>
              <a:rPr lang="en-US" altLang="zh-CN" dirty="0"/>
              <a:t>{}</a:t>
            </a:r>
            <a:r>
              <a:rPr lang="zh-CN" altLang="en-US" dirty="0"/>
              <a:t>定义说明的。其作用域仅限于函数内或者块内，离开该函数或块后再使用这种变量是非法的</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854485" y="3151857"/>
            <a:ext cx="7842659" cy="3416320"/>
          </a:xfrm>
          <a:prstGeom prst="rect">
            <a:avLst/>
          </a:prstGeom>
        </p:spPr>
        <p:txBody>
          <a:bodyPr wrap="square">
            <a:spAutoFit/>
          </a:bodyPr>
          <a:lstStyle/>
          <a:p>
            <a:r>
              <a:rPr lang="zh-CN" altLang="en-US" dirty="0"/>
              <a:t>例如：</a:t>
            </a:r>
          </a:p>
          <a:p>
            <a:r>
              <a:rPr lang="en-US" altLang="zh-CN" dirty="0"/>
              <a:t>int fun1(int a)    //</a:t>
            </a:r>
            <a:r>
              <a:rPr lang="zh-CN" altLang="en-US" dirty="0"/>
              <a:t>形参</a:t>
            </a:r>
            <a:r>
              <a:rPr lang="en-US" altLang="zh-CN" dirty="0"/>
              <a:t>a</a:t>
            </a:r>
            <a:r>
              <a:rPr lang="zh-CN" altLang="en-US" dirty="0"/>
              <a:t>是局部变量    </a:t>
            </a:r>
          </a:p>
          <a:p>
            <a:r>
              <a:rPr lang="zh-CN" altLang="en-US" dirty="0"/>
              <a:t> </a:t>
            </a:r>
            <a:r>
              <a:rPr lang="en-US" altLang="zh-CN" dirty="0"/>
              <a:t>{  int </a:t>
            </a:r>
            <a:r>
              <a:rPr lang="en-US" altLang="zh-CN" dirty="0" err="1"/>
              <a:t>b,c</a:t>
            </a:r>
            <a:r>
              <a:rPr lang="en-US" altLang="zh-CN" dirty="0"/>
              <a:t>;      //</a:t>
            </a:r>
            <a:r>
              <a:rPr lang="en-US" altLang="zh-CN" dirty="0" err="1"/>
              <a:t>b,c</a:t>
            </a:r>
            <a:r>
              <a:rPr lang="en-US" altLang="zh-CN" dirty="0"/>
              <a:t> </a:t>
            </a:r>
            <a:r>
              <a:rPr lang="zh-CN" altLang="en-US" dirty="0"/>
              <a:t>函数体内定义，局部变量  </a:t>
            </a:r>
          </a:p>
          <a:p>
            <a:r>
              <a:rPr lang="en-US" altLang="zh-CN" dirty="0"/>
              <a:t>…… }  </a:t>
            </a:r>
          </a:p>
          <a:p>
            <a:r>
              <a:rPr lang="zh-CN" altLang="en-US" dirty="0"/>
              <a:t>其中</a:t>
            </a:r>
            <a:r>
              <a:rPr lang="en-US" altLang="zh-CN" dirty="0" err="1"/>
              <a:t>a,b,c</a:t>
            </a:r>
            <a:r>
              <a:rPr lang="en-US" altLang="zh-CN" dirty="0"/>
              <a:t> </a:t>
            </a:r>
            <a:r>
              <a:rPr lang="zh-CN" altLang="en-US" dirty="0"/>
              <a:t>三个变量是局部变量且作用域在函数体内。</a:t>
            </a:r>
          </a:p>
          <a:p>
            <a:r>
              <a:rPr lang="en-US" altLang="zh-CN" dirty="0"/>
              <a:t>int main()     </a:t>
            </a:r>
          </a:p>
          <a:p>
            <a:r>
              <a:rPr lang="en-US" altLang="zh-CN" dirty="0"/>
              <a:t>{  int </a:t>
            </a:r>
            <a:r>
              <a:rPr lang="en-US" altLang="zh-CN" dirty="0" err="1"/>
              <a:t>a,b,c</a:t>
            </a:r>
            <a:r>
              <a:rPr lang="en-US" altLang="zh-CN" dirty="0"/>
              <a:t>;  //</a:t>
            </a:r>
            <a:r>
              <a:rPr lang="zh-CN" altLang="en-US" dirty="0"/>
              <a:t>局部变量</a:t>
            </a:r>
          </a:p>
          <a:p>
            <a:r>
              <a:rPr lang="en-US" altLang="zh-CN" dirty="0"/>
              <a:t>……. </a:t>
            </a:r>
          </a:p>
          <a:p>
            <a:r>
              <a:rPr lang="en-US" altLang="zh-CN" dirty="0"/>
              <a:t> } </a:t>
            </a:r>
            <a:endParaRPr lang="en-US" altLang="zh-CN" dirty="0" smtClean="0"/>
          </a:p>
          <a:p>
            <a:r>
              <a:rPr lang="en-US" altLang="zh-CN" dirty="0"/>
              <a:t>main</a:t>
            </a:r>
            <a:r>
              <a:rPr lang="zh-CN" altLang="en-US" dirty="0"/>
              <a:t>函数中的</a:t>
            </a:r>
            <a:r>
              <a:rPr lang="en-US" altLang="zh-CN" dirty="0"/>
              <a:t>a,b,c3</a:t>
            </a:r>
            <a:r>
              <a:rPr lang="zh-CN" altLang="en-US" dirty="0"/>
              <a:t>个变量也是局部变量且作用域在</a:t>
            </a:r>
            <a:r>
              <a:rPr lang="en-US" altLang="zh-CN" dirty="0"/>
              <a:t>main</a:t>
            </a:r>
            <a:r>
              <a:rPr lang="zh-CN" altLang="en-US" dirty="0"/>
              <a:t>函数内，虽然变量名与函数</a:t>
            </a:r>
            <a:r>
              <a:rPr lang="en-US" altLang="zh-CN" dirty="0"/>
              <a:t>fun1</a:t>
            </a:r>
            <a:r>
              <a:rPr lang="zh-CN" altLang="en-US" dirty="0"/>
              <a:t>中的变量名相同，但其作用域不同，是不可以相互替代的。</a:t>
            </a:r>
            <a:endParaRPr lang="en-US" altLang="zh-CN" dirty="0"/>
          </a:p>
          <a:p>
            <a:endParaRPr lang="en-US" altLang="zh-CN" dirty="0"/>
          </a:p>
        </p:txBody>
      </p:sp>
    </p:spTree>
    <p:extLst>
      <p:ext uri="{BB962C8B-B14F-4D97-AF65-F5344CB8AC3E}">
        <p14:creationId xmlns:p14="http://schemas.microsoft.com/office/powerpoint/2010/main" val="8714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a:t>
            </a:r>
            <a:endParaRPr lang="zh-CN" altLang="en-US" dirty="0"/>
          </a:p>
        </p:txBody>
      </p:sp>
      <p:sp>
        <p:nvSpPr>
          <p:cNvPr id="3" name="内容占位符 2"/>
          <p:cNvSpPr>
            <a:spLocks noGrp="1"/>
          </p:cNvSpPr>
          <p:nvPr>
            <p:ph idx="1"/>
          </p:nvPr>
        </p:nvSpPr>
        <p:spPr>
          <a:xfrm>
            <a:off x="395536" y="1124659"/>
            <a:ext cx="8229600" cy="1296229"/>
          </a:xfrm>
        </p:spPr>
        <p:txBody>
          <a:bodyPr/>
          <a:lstStyle/>
          <a:p>
            <a:r>
              <a:rPr lang="zh-CN" altLang="en-US" dirty="0"/>
              <a:t>全局变量也称为外部变量，它是在函数体外定义的变量。全局变量属于整个源程序文件。其作用域是整个源程序。</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755576" y="2420888"/>
            <a:ext cx="4572000" cy="4247317"/>
          </a:xfrm>
          <a:prstGeom prst="rect">
            <a:avLst/>
          </a:prstGeom>
        </p:spPr>
        <p:txBody>
          <a:bodyPr>
            <a:spAutoFit/>
          </a:bodyPr>
          <a:lstStyle/>
          <a:p>
            <a:r>
              <a:rPr lang="zh-CN" altLang="en-US" dirty="0"/>
              <a:t>例如：</a:t>
            </a:r>
          </a:p>
          <a:p>
            <a:r>
              <a:rPr lang="en-US" altLang="zh-CN" dirty="0"/>
              <a:t>int a, b; //</a:t>
            </a:r>
            <a:r>
              <a:rPr lang="zh-CN" altLang="en-US" dirty="0"/>
              <a:t>在函数体外定义，全局变量   </a:t>
            </a:r>
          </a:p>
          <a:p>
            <a:r>
              <a:rPr lang="en-US" altLang="zh-CN" dirty="0"/>
              <a:t>void fun1() //fun1</a:t>
            </a:r>
            <a:r>
              <a:rPr lang="zh-CN" altLang="en-US" dirty="0"/>
              <a:t>函数定义   </a:t>
            </a:r>
          </a:p>
          <a:p>
            <a:r>
              <a:rPr lang="zh-CN" altLang="en-US" dirty="0"/>
              <a:t> </a:t>
            </a:r>
            <a:r>
              <a:rPr lang="en-US" altLang="zh-CN" dirty="0"/>
              <a:t>{       </a:t>
            </a:r>
          </a:p>
          <a:p>
            <a:r>
              <a:rPr lang="en-US" altLang="zh-CN" dirty="0"/>
              <a:t>…… </a:t>
            </a:r>
          </a:p>
          <a:p>
            <a:r>
              <a:rPr lang="en-US" altLang="zh-CN" dirty="0"/>
              <a:t>  }      </a:t>
            </a:r>
          </a:p>
          <a:p>
            <a:r>
              <a:rPr lang="en-US" altLang="zh-CN" dirty="0"/>
              <a:t>double </a:t>
            </a:r>
            <a:r>
              <a:rPr lang="en-US" altLang="zh-CN" dirty="0" err="1"/>
              <a:t>x,y</a:t>
            </a:r>
            <a:r>
              <a:rPr lang="en-US" altLang="zh-CN" dirty="0"/>
              <a:t>;    //</a:t>
            </a:r>
            <a:r>
              <a:rPr lang="zh-CN" altLang="en-US" dirty="0"/>
              <a:t>全局变量    </a:t>
            </a:r>
          </a:p>
          <a:p>
            <a:r>
              <a:rPr lang="en-US" altLang="zh-CN" dirty="0"/>
              <a:t>int fun2()    // fun2</a:t>
            </a:r>
            <a:r>
              <a:rPr lang="zh-CN" altLang="en-US" dirty="0"/>
              <a:t>函数定义</a:t>
            </a:r>
          </a:p>
          <a:p>
            <a:r>
              <a:rPr lang="zh-CN" altLang="en-US" dirty="0"/>
              <a:t> </a:t>
            </a:r>
            <a:r>
              <a:rPr lang="en-US" altLang="zh-CN" dirty="0"/>
              <a:t>{       </a:t>
            </a:r>
          </a:p>
          <a:p>
            <a:r>
              <a:rPr lang="en-US" altLang="zh-CN" dirty="0"/>
              <a:t>……      </a:t>
            </a:r>
          </a:p>
          <a:p>
            <a:r>
              <a:rPr lang="en-US" altLang="zh-CN" dirty="0"/>
              <a:t>}      </a:t>
            </a:r>
          </a:p>
          <a:p>
            <a:r>
              <a:rPr lang="en-US" altLang="zh-CN" dirty="0"/>
              <a:t>int main()           /*</a:t>
            </a:r>
            <a:r>
              <a:rPr lang="zh-CN" altLang="en-US" dirty="0"/>
              <a:t>主函数*</a:t>
            </a:r>
            <a:r>
              <a:rPr lang="en-US" altLang="zh-CN" dirty="0"/>
              <a:t>/    </a:t>
            </a:r>
          </a:p>
          <a:p>
            <a:r>
              <a:rPr lang="en-US" altLang="zh-CN" dirty="0"/>
              <a:t>{      </a:t>
            </a:r>
          </a:p>
          <a:p>
            <a:r>
              <a:rPr lang="en-US" altLang="zh-CN" dirty="0"/>
              <a:t> ……    </a:t>
            </a:r>
          </a:p>
          <a:p>
            <a:r>
              <a:rPr lang="en-US" altLang="zh-CN" dirty="0" smtClean="0"/>
              <a:t>}</a:t>
            </a:r>
            <a:endParaRPr lang="en-US" altLang="zh-CN" dirty="0"/>
          </a:p>
        </p:txBody>
      </p:sp>
      <p:sp>
        <p:nvSpPr>
          <p:cNvPr id="6" name="矩形 5"/>
          <p:cNvSpPr/>
          <p:nvPr/>
        </p:nvSpPr>
        <p:spPr>
          <a:xfrm>
            <a:off x="4370165" y="3140968"/>
            <a:ext cx="4572000" cy="2031325"/>
          </a:xfrm>
          <a:prstGeom prst="rect">
            <a:avLst/>
          </a:prstGeom>
        </p:spPr>
        <p:txBody>
          <a:bodyPr>
            <a:spAutoFit/>
          </a:bodyPr>
          <a:lstStyle/>
          <a:p>
            <a:r>
              <a:rPr lang="zh-CN" altLang="en-US" dirty="0"/>
              <a:t>在上例中</a:t>
            </a:r>
            <a:r>
              <a:rPr lang="en-US" altLang="zh-CN" dirty="0"/>
              <a:t>a</a:t>
            </a:r>
            <a:r>
              <a:rPr lang="zh-CN" altLang="en-US" dirty="0"/>
              <a:t>、</a:t>
            </a:r>
            <a:r>
              <a:rPr lang="en-US" altLang="zh-CN" dirty="0"/>
              <a:t>b</a:t>
            </a:r>
            <a:r>
              <a:rPr lang="zh-CN" altLang="en-US" dirty="0"/>
              <a:t>、</a:t>
            </a:r>
            <a:r>
              <a:rPr lang="en-US" altLang="zh-CN" dirty="0"/>
              <a:t>x</a:t>
            </a:r>
            <a:r>
              <a:rPr lang="zh-CN" altLang="en-US" dirty="0"/>
              <a:t>、</a:t>
            </a:r>
            <a:r>
              <a:rPr lang="en-US" altLang="zh-CN" dirty="0"/>
              <a:t>y </a:t>
            </a:r>
            <a:r>
              <a:rPr lang="zh-CN" altLang="en-US" dirty="0"/>
              <a:t>都是在函数体外定义的变量，都是全局变量。但</a:t>
            </a:r>
            <a:r>
              <a:rPr lang="en-US" altLang="zh-CN" dirty="0" err="1"/>
              <a:t>x,y</a:t>
            </a:r>
            <a:r>
              <a:rPr lang="en-US" altLang="zh-CN" dirty="0"/>
              <a:t> </a:t>
            </a:r>
            <a:r>
              <a:rPr lang="zh-CN" altLang="en-US" dirty="0"/>
              <a:t>定义在函数</a:t>
            </a:r>
            <a:r>
              <a:rPr lang="en-US" altLang="zh-CN" dirty="0"/>
              <a:t>fun1</a:t>
            </a:r>
            <a:r>
              <a:rPr lang="zh-CN" altLang="en-US" dirty="0"/>
              <a:t>之后，而在</a:t>
            </a:r>
            <a:r>
              <a:rPr lang="en-US" altLang="zh-CN" dirty="0"/>
              <a:t>fun1</a:t>
            </a:r>
            <a:r>
              <a:rPr lang="zh-CN" altLang="en-US" dirty="0"/>
              <a:t>内又无对</a:t>
            </a:r>
            <a:r>
              <a:rPr lang="en-US" altLang="zh-CN" dirty="0" err="1"/>
              <a:t>x,y</a:t>
            </a:r>
            <a:r>
              <a:rPr lang="zh-CN" altLang="en-US" dirty="0"/>
              <a:t>的说明，因此它们在</a:t>
            </a:r>
            <a:r>
              <a:rPr lang="en-US" altLang="zh-CN" dirty="0"/>
              <a:t>fun1</a:t>
            </a:r>
            <a:r>
              <a:rPr lang="zh-CN" altLang="en-US" dirty="0"/>
              <a:t>内无效。</a:t>
            </a:r>
            <a:r>
              <a:rPr lang="en-US" altLang="zh-CN" dirty="0" err="1"/>
              <a:t>a,b</a:t>
            </a:r>
            <a:r>
              <a:rPr lang="zh-CN" altLang="en-US" dirty="0"/>
              <a:t>定义在源程序最前面，因此在</a:t>
            </a:r>
            <a:r>
              <a:rPr lang="en-US" altLang="zh-CN" dirty="0"/>
              <a:t>fun1,fun2</a:t>
            </a:r>
            <a:r>
              <a:rPr lang="zh-CN" altLang="en-US" dirty="0"/>
              <a:t>及</a:t>
            </a:r>
            <a:r>
              <a:rPr lang="en-US" altLang="zh-CN" dirty="0"/>
              <a:t>main</a:t>
            </a:r>
            <a:r>
              <a:rPr lang="zh-CN" altLang="en-US" dirty="0"/>
              <a:t>内不加说明也可使用。因此全局变量的作用域从定义的位置开始，整个源程序有效。</a:t>
            </a:r>
          </a:p>
        </p:txBody>
      </p:sp>
    </p:spTree>
    <p:extLst>
      <p:ext uri="{BB962C8B-B14F-4D97-AF65-F5344CB8AC3E}">
        <p14:creationId xmlns:p14="http://schemas.microsoft.com/office/powerpoint/2010/main" val="33451171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395536" y="1104567"/>
            <a:ext cx="8229600" cy="524233"/>
          </a:xfrm>
        </p:spPr>
        <p:txBody>
          <a:bodyPr/>
          <a:lstStyle/>
          <a:p>
            <a:pPr marL="400050" lvl="1" indent="0">
              <a:buNone/>
            </a:pPr>
            <a:r>
              <a:rPr lang="en-US" altLang="zh-CN" dirty="0"/>
              <a:t>【</a:t>
            </a:r>
            <a:r>
              <a:rPr lang="zh-CN" altLang="en-US" dirty="0"/>
              <a:t>例</a:t>
            </a:r>
            <a:r>
              <a:rPr lang="en-US" altLang="zh-CN" dirty="0"/>
              <a:t>6.27】 </a:t>
            </a:r>
            <a:r>
              <a:rPr lang="zh-CN" altLang="en-US" dirty="0"/>
              <a:t>阅读下列程序，理解程序运行结果。</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683568" y="1528242"/>
            <a:ext cx="4572000" cy="4524315"/>
          </a:xfrm>
          <a:prstGeom prst="rect">
            <a:avLst/>
          </a:prstGeom>
        </p:spPr>
        <p:txBody>
          <a:bodyPr>
            <a:spAutoFit/>
          </a:bodyPr>
          <a:lstStyle/>
          <a:p>
            <a:r>
              <a:rPr lang="en-US" altLang="zh-CN" dirty="0"/>
              <a:t>#include &lt;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r>
              <a:rPr lang="en-US" altLang="zh-CN" dirty="0"/>
              <a:t>int n=100;</a:t>
            </a:r>
          </a:p>
          <a:p>
            <a:r>
              <a:rPr lang="en-US" altLang="zh-CN" dirty="0"/>
              <a:t>int main(){ </a:t>
            </a:r>
          </a:p>
          <a:p>
            <a:r>
              <a:rPr lang="en-US" altLang="zh-CN" dirty="0"/>
              <a:t>int </a:t>
            </a:r>
            <a:r>
              <a:rPr lang="en-US" altLang="zh-CN" dirty="0" err="1"/>
              <a:t>i</a:t>
            </a:r>
            <a:r>
              <a:rPr lang="en-US" altLang="zh-CN" dirty="0"/>
              <a:t>=200,j=300;</a:t>
            </a:r>
          </a:p>
          <a:p>
            <a:r>
              <a:rPr lang="en-US" altLang="zh-CN" dirty="0" err="1"/>
              <a:t>cout</a:t>
            </a:r>
            <a:r>
              <a:rPr lang="en-US" altLang="zh-CN" dirty="0"/>
              <a:t>&lt;&lt; n&lt;&lt;'\t'&lt;&lt;</a:t>
            </a:r>
            <a:r>
              <a:rPr lang="en-US" altLang="zh-CN" dirty="0" err="1"/>
              <a:t>i</a:t>
            </a:r>
            <a:r>
              <a:rPr lang="en-US" altLang="zh-CN" dirty="0"/>
              <a:t>&lt;&lt;'\t'&lt;&lt;j&lt;&lt;</a:t>
            </a:r>
            <a:r>
              <a:rPr lang="en-US" altLang="zh-CN" dirty="0" err="1"/>
              <a:t>endl</a:t>
            </a:r>
            <a:r>
              <a:rPr lang="en-US" altLang="zh-CN" dirty="0"/>
              <a:t>;</a:t>
            </a:r>
          </a:p>
          <a:p>
            <a:r>
              <a:rPr lang="en-US" altLang="zh-CN" dirty="0"/>
              <a:t> {	//</a:t>
            </a:r>
            <a:r>
              <a:rPr lang="zh-CN" altLang="en-US" dirty="0"/>
              <a:t>内部块</a:t>
            </a:r>
          </a:p>
          <a:p>
            <a:r>
              <a:rPr lang="zh-CN" altLang="en-US" dirty="0"/>
              <a:t>   </a:t>
            </a:r>
            <a:r>
              <a:rPr lang="en-US" altLang="zh-CN" dirty="0"/>
              <a:t>int </a:t>
            </a:r>
            <a:r>
              <a:rPr lang="en-US" altLang="zh-CN" dirty="0" err="1"/>
              <a:t>i</a:t>
            </a:r>
            <a:r>
              <a:rPr lang="en-US" altLang="zh-CN" dirty="0"/>
              <a:t>=500,j=600,n;</a:t>
            </a:r>
          </a:p>
          <a:p>
            <a:r>
              <a:rPr lang="en-US" altLang="zh-CN" dirty="0"/>
              <a:t>   n=</a:t>
            </a:r>
            <a:r>
              <a:rPr lang="en-US" altLang="zh-CN" dirty="0" err="1"/>
              <a:t>i+j</a:t>
            </a:r>
            <a:r>
              <a:rPr lang="en-US" altLang="zh-CN" dirty="0"/>
              <a:t>;</a:t>
            </a:r>
          </a:p>
          <a:p>
            <a:r>
              <a:rPr lang="en-US" altLang="zh-CN" dirty="0"/>
              <a:t>   </a:t>
            </a:r>
            <a:r>
              <a:rPr lang="en-US" altLang="zh-CN" dirty="0" err="1"/>
              <a:t>cout</a:t>
            </a:r>
            <a:r>
              <a:rPr lang="en-US" altLang="zh-CN" dirty="0"/>
              <a:t>&lt;&lt; n&lt;&lt;'\t'&lt;&lt;</a:t>
            </a:r>
            <a:r>
              <a:rPr lang="en-US" altLang="zh-CN" dirty="0" err="1"/>
              <a:t>i</a:t>
            </a:r>
            <a:r>
              <a:rPr lang="en-US" altLang="zh-CN" dirty="0"/>
              <a:t>&lt;&lt;'\t'&lt;&lt;j&lt;&lt; </a:t>
            </a:r>
            <a:r>
              <a:rPr lang="en-US" altLang="zh-CN" dirty="0" err="1"/>
              <a:t>endl</a:t>
            </a:r>
            <a:r>
              <a:rPr lang="en-US" altLang="zh-CN" dirty="0"/>
              <a:t>;</a:t>
            </a:r>
          </a:p>
          <a:p>
            <a:r>
              <a:rPr lang="en-US" altLang="zh-CN" dirty="0"/>
              <a:t>  //</a:t>
            </a:r>
            <a:r>
              <a:rPr lang="zh-CN" altLang="en-US" dirty="0"/>
              <a:t>输出局部变量</a:t>
            </a:r>
            <a:r>
              <a:rPr lang="en-US" altLang="zh-CN" dirty="0"/>
              <a:t>n</a:t>
            </a:r>
          </a:p>
          <a:p>
            <a:r>
              <a:rPr lang="en-US" altLang="zh-CN" dirty="0"/>
              <a:t>  </a:t>
            </a:r>
            <a:r>
              <a:rPr lang="en-US" altLang="zh-CN" dirty="0" err="1"/>
              <a:t>cout</a:t>
            </a:r>
            <a:r>
              <a:rPr lang="en-US" altLang="zh-CN" dirty="0"/>
              <a:t>&lt;&lt;::n&lt;&lt;</a:t>
            </a:r>
            <a:r>
              <a:rPr lang="en-US" altLang="zh-CN" dirty="0" err="1"/>
              <a:t>endl</a:t>
            </a:r>
            <a:r>
              <a:rPr lang="en-US" altLang="zh-CN" dirty="0"/>
              <a:t>;//</a:t>
            </a:r>
            <a:r>
              <a:rPr lang="zh-CN" altLang="en-US" dirty="0"/>
              <a:t>输出全局变量</a:t>
            </a:r>
            <a:r>
              <a:rPr lang="en-US" altLang="zh-CN" dirty="0"/>
              <a:t>n</a:t>
            </a:r>
          </a:p>
          <a:p>
            <a:r>
              <a:rPr lang="en-US" altLang="zh-CN" dirty="0"/>
              <a:t> }</a:t>
            </a:r>
          </a:p>
          <a:p>
            <a:r>
              <a:rPr lang="en-US" altLang="zh-CN" dirty="0"/>
              <a:t>n=</a:t>
            </a:r>
            <a:r>
              <a:rPr lang="en-US" altLang="zh-CN" dirty="0" err="1"/>
              <a:t>i+j</a:t>
            </a:r>
            <a:r>
              <a:rPr lang="en-US" altLang="zh-CN" dirty="0"/>
              <a:t>;		//</a:t>
            </a:r>
            <a:r>
              <a:rPr lang="zh-CN" altLang="en-US" dirty="0"/>
              <a:t>修改全局变量</a:t>
            </a:r>
          </a:p>
          <a:p>
            <a:r>
              <a:rPr lang="en-US" altLang="zh-CN" dirty="0" err="1"/>
              <a:t>cout</a:t>
            </a:r>
            <a:r>
              <a:rPr lang="en-US" altLang="zh-CN" dirty="0"/>
              <a:t>&lt;&lt; n&lt;&lt;'\t'&lt;&lt;</a:t>
            </a:r>
            <a:r>
              <a:rPr lang="en-US" altLang="zh-CN" dirty="0" err="1"/>
              <a:t>i</a:t>
            </a:r>
            <a:r>
              <a:rPr lang="en-US" altLang="zh-CN" dirty="0"/>
              <a:t>&lt;&lt;'\t'&lt;&lt;j&lt;&lt; </a:t>
            </a:r>
            <a:r>
              <a:rPr lang="en-US" altLang="zh-CN" dirty="0" err="1"/>
              <a:t>endl</a:t>
            </a:r>
            <a:r>
              <a:rPr lang="en-US" altLang="zh-CN" dirty="0"/>
              <a:t>;</a:t>
            </a:r>
          </a:p>
          <a:p>
            <a:r>
              <a:rPr lang="en-US" altLang="zh-CN" dirty="0"/>
              <a:t>return 0;}</a:t>
            </a:r>
          </a:p>
        </p:txBody>
      </p:sp>
      <p:pic>
        <p:nvPicPr>
          <p:cNvPr id="6" name="图片 5"/>
          <p:cNvPicPr>
            <a:picLocks noChangeAspect="1"/>
          </p:cNvPicPr>
          <p:nvPr/>
        </p:nvPicPr>
        <p:blipFill>
          <a:blip r:embed="rId2"/>
          <a:stretch>
            <a:fillRect/>
          </a:stretch>
        </p:blipFill>
        <p:spPr>
          <a:xfrm>
            <a:off x="5243537" y="2223451"/>
            <a:ext cx="3381599" cy="1877867"/>
          </a:xfrm>
          <a:prstGeom prst="rect">
            <a:avLst/>
          </a:prstGeom>
        </p:spPr>
      </p:pic>
    </p:spTree>
    <p:extLst>
      <p:ext uri="{BB962C8B-B14F-4D97-AF65-F5344CB8AC3E}">
        <p14:creationId xmlns:p14="http://schemas.microsoft.com/office/powerpoint/2010/main" val="248828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173" y="399404"/>
            <a:ext cx="7010400" cy="685800"/>
          </a:xfrm>
        </p:spPr>
        <p:txBody>
          <a:bodyPr/>
          <a:lstStyle/>
          <a:p>
            <a:r>
              <a:rPr lang="en-US" altLang="zh-CN" dirty="0" smtClean="0"/>
              <a:t>C++</a:t>
            </a:r>
            <a:r>
              <a:rPr lang="zh-CN" altLang="en-US" dirty="0" smtClean="0"/>
              <a:t>函数</a:t>
            </a:r>
            <a:r>
              <a:rPr lang="zh-CN" altLang="en-US" dirty="0"/>
              <a:t>的分类</a:t>
            </a:r>
          </a:p>
        </p:txBody>
      </p:sp>
      <p:sp>
        <p:nvSpPr>
          <p:cNvPr id="3" name="内容占位符 2"/>
          <p:cNvSpPr>
            <a:spLocks noGrp="1"/>
          </p:cNvSpPr>
          <p:nvPr>
            <p:ph idx="1"/>
          </p:nvPr>
        </p:nvSpPr>
        <p:spPr/>
        <p:txBody>
          <a:bodyPr/>
          <a:lstStyle/>
          <a:p>
            <a:r>
              <a:rPr lang="zh-CN" altLang="en-US" dirty="0"/>
              <a:t>标准库函数</a:t>
            </a:r>
          </a:p>
          <a:p>
            <a:pPr lvl="1"/>
            <a:r>
              <a:rPr lang="en-US" altLang="zh-CN" dirty="0"/>
              <a:t>ANSI/ISO C</a:t>
            </a:r>
            <a:r>
              <a:rPr lang="zh-CN" altLang="en-US" dirty="0"/>
              <a:t>定义的标准库函数</a:t>
            </a:r>
          </a:p>
          <a:p>
            <a:pPr lvl="1"/>
            <a:r>
              <a:rPr lang="en-US" altLang="zh-CN" dirty="0"/>
              <a:t>C++</a:t>
            </a:r>
            <a:r>
              <a:rPr lang="zh-CN" altLang="en-US" dirty="0"/>
              <a:t>系统提供，用户无须定义，也不必在程序中作函数声明；只需在调用函数前包含有该函数原型的头文件即可在程序中直接调用。</a:t>
            </a:r>
            <a:endParaRPr lang="en-US" altLang="zh-CN" dirty="0" smtClean="0"/>
          </a:p>
          <a:p>
            <a:r>
              <a:rPr lang="zh-CN" altLang="en-US" dirty="0" smtClean="0"/>
              <a:t>自定义函数（本章重点介绍）</a:t>
            </a:r>
            <a:endParaRPr lang="zh-CN" altLang="en-US" dirty="0"/>
          </a:p>
          <a:p>
            <a:pPr lvl="1"/>
            <a:r>
              <a:rPr lang="zh-CN" altLang="en-US" dirty="0" smtClean="0"/>
              <a:t>用户自定义</a:t>
            </a:r>
            <a:r>
              <a:rPr lang="zh-CN" altLang="en-US" dirty="0"/>
              <a:t>的函数</a:t>
            </a:r>
          </a:p>
          <a:p>
            <a:pPr lvl="1"/>
            <a:r>
              <a:rPr lang="zh-CN" altLang="en-US" dirty="0"/>
              <a:t>包装后，也可成为函数库，供别人使用</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7301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变量的生存期</a:t>
            </a:r>
          </a:p>
        </p:txBody>
      </p:sp>
      <p:sp>
        <p:nvSpPr>
          <p:cNvPr id="3" name="内容占位符 2"/>
          <p:cNvSpPr>
            <a:spLocks noGrp="1"/>
          </p:cNvSpPr>
          <p:nvPr>
            <p:ph idx="1"/>
          </p:nvPr>
        </p:nvSpPr>
        <p:spPr>
          <a:xfrm>
            <a:off x="395536" y="1340768"/>
            <a:ext cx="8229600" cy="4896544"/>
          </a:xfrm>
        </p:spPr>
        <p:txBody>
          <a:bodyPr/>
          <a:lstStyle/>
          <a:p>
            <a:r>
              <a:rPr lang="zh-CN" altLang="en-US" dirty="0"/>
              <a:t>变量的生存期与变量的存储方式有关。从变量值存在的作时间（即生存期）角度来分，可以分为静态存储方式和动态存储方式。 </a:t>
            </a:r>
          </a:p>
          <a:p>
            <a:pPr lvl="1"/>
            <a:r>
              <a:rPr lang="zh-CN" altLang="en-US" dirty="0"/>
              <a:t>静态存储方式：是指在程序运行期间分配固定的存储空间的方式。  </a:t>
            </a:r>
          </a:p>
          <a:p>
            <a:pPr lvl="1"/>
            <a:r>
              <a:rPr lang="zh-CN" altLang="en-US" dirty="0"/>
              <a:t>动态存储方式：是在程序运行期间根据需要进行动态的分配存储空间的方式。</a:t>
            </a:r>
          </a:p>
          <a:p>
            <a:r>
              <a:rPr lang="zh-CN" altLang="en-US" dirty="0"/>
              <a:t>用户存储空间可以分为三个部分： </a:t>
            </a:r>
          </a:p>
          <a:p>
            <a:pPr lvl="1"/>
            <a:r>
              <a:rPr lang="en-US" altLang="zh-CN" dirty="0"/>
              <a:t>1) </a:t>
            </a:r>
            <a:r>
              <a:rPr lang="zh-CN" altLang="en-US" dirty="0"/>
              <a:t>代码区； </a:t>
            </a:r>
          </a:p>
          <a:p>
            <a:pPr lvl="1"/>
            <a:r>
              <a:rPr lang="en-US" altLang="zh-CN" dirty="0"/>
              <a:t>2) </a:t>
            </a:r>
            <a:r>
              <a:rPr lang="zh-CN" altLang="en-US" dirty="0"/>
              <a:t>静态存储区； </a:t>
            </a:r>
          </a:p>
          <a:p>
            <a:pPr lvl="1"/>
            <a:r>
              <a:rPr lang="en-US" altLang="zh-CN" dirty="0"/>
              <a:t>3) </a:t>
            </a:r>
            <a:r>
              <a:rPr lang="zh-CN" altLang="en-US" dirty="0"/>
              <a:t>动态存储区；</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8528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a:t>
            </a:r>
            <a:r>
              <a:rPr lang="zh-CN" altLang="en-US" dirty="0"/>
              <a:t>变量</a:t>
            </a:r>
          </a:p>
        </p:txBody>
      </p:sp>
      <p:sp>
        <p:nvSpPr>
          <p:cNvPr id="3" name="内容占位符 2"/>
          <p:cNvSpPr>
            <a:spLocks noGrp="1"/>
          </p:cNvSpPr>
          <p:nvPr>
            <p:ph idx="1"/>
          </p:nvPr>
        </p:nvSpPr>
        <p:spPr/>
        <p:txBody>
          <a:bodyPr/>
          <a:lstStyle/>
          <a:p>
            <a:r>
              <a:rPr lang="zh-CN" altLang="en-US" dirty="0"/>
              <a:t>函数中的局部变量，若未声明为</a:t>
            </a:r>
            <a:r>
              <a:rPr lang="en-US" altLang="zh-CN" dirty="0"/>
              <a:t>static</a:t>
            </a:r>
            <a:r>
              <a:rPr lang="zh-CN" altLang="en-US" dirty="0"/>
              <a:t>存储类别都属于</a:t>
            </a:r>
            <a:r>
              <a:rPr lang="en-US" altLang="zh-CN" dirty="0"/>
              <a:t>auto</a:t>
            </a:r>
            <a:r>
              <a:rPr lang="zh-CN" altLang="en-US" dirty="0"/>
              <a:t>变量，存储在动态存储区中。函数中的形参和在函数中定义的变量（包括在复合语句中定义的变量），都属此类，在调用该函数时系统会给它们分配存储空间，在函数调用结束时就自动释放这些存储空间。这类局部变量称为自动变量。自动变量用关键字</a:t>
            </a:r>
            <a:r>
              <a:rPr lang="en-US" altLang="zh-CN" dirty="0"/>
              <a:t>auto</a:t>
            </a:r>
            <a:r>
              <a:rPr lang="zh-CN" altLang="en-US" dirty="0"/>
              <a:t>作存储类别的声明，但常常省略。</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020023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90525"/>
            <a:ext cx="7010400" cy="685800"/>
          </a:xfrm>
        </p:spPr>
        <p:txBody>
          <a:bodyPr/>
          <a:lstStyle/>
          <a:p>
            <a:r>
              <a:rPr lang="en-US" altLang="zh-CN" dirty="0" smtClean="0"/>
              <a:t>static</a:t>
            </a:r>
            <a:r>
              <a:rPr lang="zh-CN" altLang="en-US" dirty="0" smtClean="0"/>
              <a:t>变量</a:t>
            </a:r>
            <a:endParaRPr lang="zh-CN" altLang="en-US" dirty="0"/>
          </a:p>
        </p:txBody>
      </p:sp>
      <p:sp>
        <p:nvSpPr>
          <p:cNvPr id="3" name="内容占位符 2"/>
          <p:cNvSpPr>
            <a:spLocks noGrp="1"/>
          </p:cNvSpPr>
          <p:nvPr>
            <p:ph idx="1"/>
          </p:nvPr>
        </p:nvSpPr>
        <p:spPr/>
        <p:txBody>
          <a:bodyPr/>
          <a:lstStyle/>
          <a:p>
            <a:r>
              <a:rPr lang="zh-CN" altLang="en-US" dirty="0"/>
              <a:t>比如在函数体内设置一个变量记录函数被调用的次数，这时就希望函数的这个局部变量在函数调用结束后不消失而继续保留原值，可以将该局部变量声明为</a:t>
            </a:r>
            <a:r>
              <a:rPr lang="en-US" altLang="zh-CN" dirty="0"/>
              <a:t>static</a:t>
            </a:r>
            <a:r>
              <a:rPr lang="zh-CN" altLang="en-US" dirty="0"/>
              <a:t>来解决问题。</a:t>
            </a:r>
            <a:r>
              <a:rPr lang="en-US" altLang="zh-CN" dirty="0"/>
              <a:t>static</a:t>
            </a:r>
            <a:r>
              <a:rPr lang="zh-CN" altLang="en-US" dirty="0"/>
              <a:t>变量分配在静态存储区，其生存期是属于整个程序的。</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076211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268560" y="1128727"/>
            <a:ext cx="8623919" cy="788105"/>
          </a:xfrm>
        </p:spPr>
        <p:txBody>
          <a:bodyPr/>
          <a:lstStyle/>
          <a:p>
            <a:pPr marL="0" indent="0">
              <a:buNone/>
            </a:pPr>
            <a:r>
              <a:rPr lang="en-US" altLang="zh-CN" sz="2000" dirty="0"/>
              <a:t>【</a:t>
            </a:r>
            <a:r>
              <a:rPr lang="zh-CN" altLang="en-US" sz="2000" dirty="0"/>
              <a:t>例</a:t>
            </a:r>
            <a:r>
              <a:rPr lang="en-US" altLang="zh-CN" sz="2000" dirty="0"/>
              <a:t>6.28】 </a:t>
            </a:r>
            <a:r>
              <a:rPr lang="zh-CN" altLang="en-US" sz="2000" dirty="0"/>
              <a:t>编写函数</a:t>
            </a:r>
            <a:r>
              <a:rPr lang="en-US" altLang="zh-CN" sz="2000" dirty="0" err="1"/>
              <a:t>funCount</a:t>
            </a:r>
            <a:r>
              <a:rPr lang="zh-CN" altLang="en-US" sz="2000" dirty="0"/>
              <a:t>，函数体内定义一个静态变量记录该函数调用的次数。</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683568" y="1940992"/>
            <a:ext cx="4572000" cy="3970318"/>
          </a:xfrm>
          <a:prstGeom prst="rect">
            <a:avLst/>
          </a:prstGeom>
        </p:spPr>
        <p:txBody>
          <a:bodyPr>
            <a:spAutoFit/>
          </a:bodyPr>
          <a:lstStyle/>
          <a:p>
            <a:r>
              <a:rPr lang="en-US" altLang="zh-CN" dirty="0"/>
              <a:t>#include &lt;</a:t>
            </a:r>
            <a:r>
              <a:rPr lang="en-US" altLang="zh-CN" dirty="0" err="1"/>
              <a:t>iostram</a:t>
            </a:r>
            <a:r>
              <a:rPr lang="en-US" altLang="zh-CN" dirty="0"/>
              <a:t>&gt;</a:t>
            </a:r>
          </a:p>
          <a:p>
            <a:r>
              <a:rPr lang="en-US" altLang="zh-CN" dirty="0"/>
              <a:t>using namespace </a:t>
            </a:r>
            <a:r>
              <a:rPr lang="en-US" altLang="zh-CN" dirty="0" err="1"/>
              <a:t>std</a:t>
            </a:r>
            <a:r>
              <a:rPr lang="en-US" altLang="zh-CN" dirty="0"/>
              <a:t>;</a:t>
            </a:r>
          </a:p>
          <a:p>
            <a:r>
              <a:rPr lang="en-US" altLang="zh-CN" dirty="0"/>
              <a:t>int </a:t>
            </a:r>
            <a:r>
              <a:rPr lang="en-US" altLang="zh-CN" dirty="0" err="1"/>
              <a:t>funCount</a:t>
            </a:r>
            <a:r>
              <a:rPr lang="en-US" altLang="zh-CN" dirty="0"/>
              <a:t>()</a:t>
            </a:r>
          </a:p>
          <a:p>
            <a:r>
              <a:rPr lang="en-US" altLang="zh-CN" dirty="0"/>
              <a:t>{</a:t>
            </a:r>
          </a:p>
          <a:p>
            <a:r>
              <a:rPr lang="en-US" altLang="zh-CN" dirty="0"/>
              <a:t>    static int count=0;  //</a:t>
            </a:r>
            <a:r>
              <a:rPr lang="zh-CN" altLang="en-US" dirty="0"/>
              <a:t>定义局部静态变量，初始值只会赋值一次</a:t>
            </a:r>
          </a:p>
          <a:p>
            <a:r>
              <a:rPr lang="zh-CN" altLang="en-US" dirty="0"/>
              <a:t>    </a:t>
            </a:r>
            <a:r>
              <a:rPr lang="en-US" altLang="zh-CN" dirty="0"/>
              <a:t>count++;</a:t>
            </a:r>
          </a:p>
          <a:p>
            <a:r>
              <a:rPr lang="en-US" altLang="zh-CN" dirty="0"/>
              <a:t>    return count;</a:t>
            </a:r>
          </a:p>
          <a:p>
            <a:r>
              <a:rPr lang="en-US" altLang="zh-CN" dirty="0"/>
              <a:t>}</a:t>
            </a:r>
          </a:p>
          <a:p>
            <a:r>
              <a:rPr lang="en-US" altLang="zh-CN" dirty="0"/>
              <a:t>int main()</a:t>
            </a:r>
          </a:p>
          <a:p>
            <a:r>
              <a:rPr lang="en-US" altLang="zh-CN" dirty="0"/>
              <a:t>{</a:t>
            </a:r>
          </a:p>
          <a:p>
            <a:r>
              <a:rPr lang="en-US" altLang="zh-CN" dirty="0"/>
              <a:t>   for(</a:t>
            </a:r>
            <a:r>
              <a:rPr lang="en-US" altLang="zh-CN" dirty="0" err="1"/>
              <a:t>i</a:t>
            </a:r>
            <a:r>
              <a:rPr lang="en-US" altLang="zh-CN" dirty="0"/>
              <a:t>=0;i&lt;10;i++)</a:t>
            </a:r>
          </a:p>
          <a:p>
            <a:r>
              <a:rPr lang="en-US" altLang="zh-CN" dirty="0"/>
              <a:t>    </a:t>
            </a:r>
            <a:r>
              <a:rPr lang="en-US" altLang="zh-CN" dirty="0" err="1"/>
              <a:t>cout</a:t>
            </a:r>
            <a:r>
              <a:rPr lang="en-US" altLang="zh-CN" dirty="0"/>
              <a:t>&lt;&lt;</a:t>
            </a:r>
            <a:r>
              <a:rPr lang="en-US" altLang="zh-CN" dirty="0" err="1"/>
              <a:t>funCount</a:t>
            </a:r>
            <a:r>
              <a:rPr lang="en-US" altLang="zh-CN" dirty="0"/>
              <a:t>(</a:t>
            </a:r>
            <a:r>
              <a:rPr lang="en-US" altLang="zh-CN" dirty="0" err="1"/>
              <a:t>i</a:t>
            </a:r>
            <a:r>
              <a:rPr lang="en-US" altLang="zh-CN" dirty="0"/>
              <a:t>);</a:t>
            </a:r>
          </a:p>
          <a:p>
            <a:r>
              <a:rPr lang="en-US" altLang="zh-CN" dirty="0"/>
              <a:t>}</a:t>
            </a:r>
          </a:p>
        </p:txBody>
      </p:sp>
    </p:spTree>
    <p:extLst>
      <p:ext uri="{BB962C8B-B14F-4D97-AF65-F5344CB8AC3E}">
        <p14:creationId xmlns:p14="http://schemas.microsoft.com/office/powerpoint/2010/main" val="6926566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静态局部变量</a:t>
            </a:r>
          </a:p>
        </p:txBody>
      </p:sp>
      <p:sp>
        <p:nvSpPr>
          <p:cNvPr id="3" name="内容占位符 2"/>
          <p:cNvSpPr>
            <a:spLocks noGrp="1"/>
          </p:cNvSpPr>
          <p:nvPr>
            <p:ph idx="1"/>
          </p:nvPr>
        </p:nvSpPr>
        <p:spPr>
          <a:xfrm>
            <a:off x="467544" y="1196752"/>
            <a:ext cx="8229600" cy="4602163"/>
          </a:xfrm>
        </p:spPr>
        <p:txBody>
          <a:bodyPr/>
          <a:lstStyle/>
          <a:p>
            <a:r>
              <a:rPr lang="zh-CN" altLang="en-US" dirty="0"/>
              <a:t>对静态局部变量的说明：  </a:t>
            </a:r>
          </a:p>
          <a:p>
            <a:pPr lvl="1"/>
            <a:r>
              <a:rPr lang="en-US" altLang="zh-CN" dirty="0"/>
              <a:t>1) </a:t>
            </a:r>
            <a:r>
              <a:rPr lang="zh-CN" altLang="en-US" dirty="0"/>
              <a:t>静态局部变量属于静态存储类别，在静态存储区内分配存储单元。在程序整个运行期间 都不释放。而自动变量（即动态局部变量）属于动态存储类别，占动态存储空间，函数 调用结束后即释放。  </a:t>
            </a:r>
          </a:p>
          <a:p>
            <a:pPr lvl="1"/>
            <a:r>
              <a:rPr lang="en-US" altLang="zh-CN" dirty="0"/>
              <a:t>2) </a:t>
            </a:r>
            <a:r>
              <a:rPr lang="zh-CN" altLang="en-US" dirty="0"/>
              <a:t>静态局部变量在编译时赋初值，即只赋初值一次；而对自动变量赋初值是在函数调用时 进行，每调用一次函数重新给一次初值，相当于执行一次赋值语句。  </a:t>
            </a:r>
          </a:p>
          <a:p>
            <a:pPr lvl="1"/>
            <a:r>
              <a:rPr lang="en-US" altLang="zh-CN" dirty="0"/>
              <a:t>3) </a:t>
            </a:r>
            <a:r>
              <a:rPr lang="zh-CN" altLang="en-US" dirty="0"/>
              <a:t>如果在定义局部变量时不赋初值，则对静态局部变量来说，编译时自动赋初值</a:t>
            </a:r>
            <a:r>
              <a:rPr lang="en-US" altLang="zh-CN" dirty="0"/>
              <a:t>0</a:t>
            </a:r>
            <a:r>
              <a:rPr lang="zh-CN" altLang="en-US" dirty="0"/>
              <a:t>（对 数值型变量）或空字符（对字符变量）。而对自动变量来说，如果不赋初值则它的值是一个不确定的值。</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011810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extern</a:t>
            </a:r>
            <a:r>
              <a:rPr lang="zh-CN" altLang="en-US" dirty="0"/>
              <a:t>声明全局变量</a:t>
            </a:r>
          </a:p>
        </p:txBody>
      </p:sp>
      <p:sp>
        <p:nvSpPr>
          <p:cNvPr id="3" name="内容占位符 2"/>
          <p:cNvSpPr>
            <a:spLocks noGrp="1"/>
          </p:cNvSpPr>
          <p:nvPr>
            <p:ph idx="1"/>
          </p:nvPr>
        </p:nvSpPr>
        <p:spPr/>
        <p:txBody>
          <a:bodyPr/>
          <a:lstStyle/>
          <a:p>
            <a:r>
              <a:rPr lang="zh-CN" altLang="en-US" dirty="0"/>
              <a:t>全局变量是在函数的外部定义的，它的作用域为从变量定义处开始，到本程序文件的末尾。如果外部变量不在文件的开头定义，其有效的作用范围只限于定义处到文件终了。如果在定义点之前的函数想引用该外部变量，则应该在引用之前用关键字</a:t>
            </a:r>
            <a:r>
              <a:rPr lang="en-US" altLang="zh-CN" dirty="0"/>
              <a:t>extern</a:t>
            </a:r>
            <a:r>
              <a:rPr lang="zh-CN" altLang="en-US" dirty="0"/>
              <a:t>对该变量作“外部变量声明”。表示该变量是一个已经定义的外部变量。有了此声明，就可以从“声明”处起，合法地使用该外部变量。 </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0394928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268560" y="1196752"/>
            <a:ext cx="8695927" cy="4602163"/>
          </a:xfrm>
        </p:spPr>
        <p:txBody>
          <a:bodyPr/>
          <a:lstStyle/>
          <a:p>
            <a:pPr marL="0" indent="0">
              <a:buNone/>
            </a:pPr>
            <a:r>
              <a:rPr lang="en-US" altLang="zh-CN" sz="2400" dirty="0"/>
              <a:t>【</a:t>
            </a:r>
            <a:r>
              <a:rPr lang="zh-CN" altLang="en-US" sz="2400" dirty="0"/>
              <a:t>例</a:t>
            </a:r>
            <a:r>
              <a:rPr lang="en-US" altLang="zh-CN" sz="2400" dirty="0"/>
              <a:t>6.29】 </a:t>
            </a:r>
            <a:r>
              <a:rPr lang="zh-CN" altLang="en-US" sz="2400" dirty="0"/>
              <a:t>用</a:t>
            </a:r>
            <a:r>
              <a:rPr lang="en-US" altLang="zh-CN" sz="2400" dirty="0"/>
              <a:t>extern</a:t>
            </a:r>
            <a:r>
              <a:rPr lang="zh-CN" altLang="en-US" sz="2400" dirty="0"/>
              <a:t>声明外部变量，扩展程序文件中的作用域。</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878161" y="1772816"/>
            <a:ext cx="2901751" cy="4524315"/>
          </a:xfrm>
          <a:prstGeom prst="rect">
            <a:avLst/>
          </a:prstGeom>
        </p:spPr>
        <p:txBody>
          <a:bodyPr wrap="square">
            <a:spAutoFit/>
          </a:bodyPr>
          <a:lstStyle/>
          <a:p>
            <a:r>
              <a:rPr lang="en-US" altLang="zh-CN" dirty="0"/>
              <a:t>#include &lt;</a:t>
            </a:r>
            <a:r>
              <a:rPr lang="en-US" altLang="zh-CN" dirty="0" err="1"/>
              <a:t>iostram</a:t>
            </a:r>
            <a:r>
              <a:rPr lang="en-US" altLang="zh-CN" dirty="0"/>
              <a:t>&gt;</a:t>
            </a:r>
          </a:p>
          <a:p>
            <a:r>
              <a:rPr lang="en-US" altLang="zh-CN" dirty="0"/>
              <a:t>using namespace </a:t>
            </a:r>
            <a:r>
              <a:rPr lang="en-US" altLang="zh-CN" dirty="0" err="1"/>
              <a:t>std</a:t>
            </a:r>
            <a:r>
              <a:rPr lang="en-US" altLang="zh-CN" dirty="0"/>
              <a:t>;</a:t>
            </a:r>
          </a:p>
          <a:p>
            <a:r>
              <a:rPr lang="en-US" altLang="zh-CN" dirty="0"/>
              <a:t>int max(int </a:t>
            </a:r>
            <a:r>
              <a:rPr lang="en-US" altLang="zh-CN" dirty="0" err="1"/>
              <a:t>x,int</a:t>
            </a:r>
            <a:r>
              <a:rPr lang="en-US" altLang="zh-CN" dirty="0"/>
              <a:t> y);</a:t>
            </a:r>
          </a:p>
          <a:p>
            <a:r>
              <a:rPr lang="en-US" altLang="zh-CN" dirty="0"/>
              <a:t>int main()  </a:t>
            </a:r>
          </a:p>
          <a:p>
            <a:r>
              <a:rPr lang="en-US" altLang="zh-CN" dirty="0"/>
              <a:t>{</a:t>
            </a:r>
          </a:p>
          <a:p>
            <a:r>
              <a:rPr lang="en-US" altLang="zh-CN" dirty="0"/>
              <a:t>extern A,B;   </a:t>
            </a:r>
          </a:p>
          <a:p>
            <a:r>
              <a:rPr lang="en-US" altLang="zh-CN" dirty="0" err="1"/>
              <a:t>cout</a:t>
            </a:r>
            <a:r>
              <a:rPr lang="en-US" altLang="zh-CN" dirty="0"/>
              <a:t>&lt;&lt;max(A,B)&lt;&lt;</a:t>
            </a:r>
            <a:r>
              <a:rPr lang="en-US" altLang="zh-CN" dirty="0" err="1"/>
              <a:t>endl</a:t>
            </a:r>
            <a:r>
              <a:rPr lang="en-US" altLang="zh-CN" dirty="0"/>
              <a:t>;</a:t>
            </a:r>
          </a:p>
          <a:p>
            <a:r>
              <a:rPr lang="en-US" altLang="zh-CN" dirty="0"/>
              <a:t>return 0;</a:t>
            </a:r>
          </a:p>
          <a:p>
            <a:r>
              <a:rPr lang="en-US" altLang="zh-CN" dirty="0"/>
              <a:t>} </a:t>
            </a:r>
          </a:p>
          <a:p>
            <a:r>
              <a:rPr lang="en-US" altLang="zh-CN" dirty="0"/>
              <a:t>int A=13,B=-8;  </a:t>
            </a:r>
          </a:p>
          <a:p>
            <a:r>
              <a:rPr lang="en-US" altLang="zh-CN" dirty="0"/>
              <a:t>int max(int </a:t>
            </a:r>
            <a:r>
              <a:rPr lang="en-US" altLang="zh-CN" dirty="0" err="1"/>
              <a:t>x,int</a:t>
            </a:r>
            <a:r>
              <a:rPr lang="en-US" altLang="zh-CN" dirty="0"/>
              <a:t> y) </a:t>
            </a:r>
          </a:p>
          <a:p>
            <a:r>
              <a:rPr lang="en-US" altLang="zh-CN" dirty="0"/>
              <a:t>{</a:t>
            </a:r>
          </a:p>
          <a:p>
            <a:r>
              <a:rPr lang="en-US" altLang="zh-CN" dirty="0"/>
              <a:t>int z;   </a:t>
            </a:r>
          </a:p>
          <a:p>
            <a:r>
              <a:rPr lang="en-US" altLang="zh-CN" dirty="0"/>
              <a:t>z=x&gt;</a:t>
            </a:r>
            <a:r>
              <a:rPr lang="en-US" altLang="zh-CN" dirty="0" err="1"/>
              <a:t>y?x:y</a:t>
            </a:r>
            <a:r>
              <a:rPr lang="en-US" altLang="zh-CN" dirty="0"/>
              <a:t>;  </a:t>
            </a:r>
          </a:p>
          <a:p>
            <a:r>
              <a:rPr lang="en-US" altLang="zh-CN" dirty="0"/>
              <a:t>return(z); </a:t>
            </a:r>
          </a:p>
          <a:p>
            <a:r>
              <a:rPr lang="en-US" altLang="zh-CN" dirty="0"/>
              <a:t>}   </a:t>
            </a:r>
          </a:p>
        </p:txBody>
      </p:sp>
      <p:sp>
        <p:nvSpPr>
          <p:cNvPr id="6" name="矩形 5"/>
          <p:cNvSpPr/>
          <p:nvPr/>
        </p:nvSpPr>
        <p:spPr>
          <a:xfrm>
            <a:off x="4102471" y="2348880"/>
            <a:ext cx="4572000" cy="2031325"/>
          </a:xfrm>
          <a:prstGeom prst="rect">
            <a:avLst/>
          </a:prstGeom>
        </p:spPr>
        <p:txBody>
          <a:bodyPr>
            <a:spAutoFit/>
          </a:bodyPr>
          <a:lstStyle/>
          <a:p>
            <a:r>
              <a:rPr lang="zh-CN" altLang="en-US" dirty="0"/>
              <a:t>程序说明：在本程序文件的</a:t>
            </a:r>
            <a:r>
              <a:rPr lang="en-US" altLang="zh-CN" dirty="0"/>
              <a:t>main</a:t>
            </a:r>
            <a:r>
              <a:rPr lang="zh-CN" altLang="en-US" dirty="0"/>
              <a:t>函数后面定义了外部变量</a:t>
            </a:r>
            <a:r>
              <a:rPr lang="en-US" altLang="zh-CN" dirty="0"/>
              <a:t>A</a:t>
            </a:r>
            <a:r>
              <a:rPr lang="zh-CN" altLang="en-US" dirty="0"/>
              <a:t>，</a:t>
            </a:r>
            <a:r>
              <a:rPr lang="en-US" altLang="zh-CN" dirty="0"/>
              <a:t>B</a:t>
            </a:r>
            <a:r>
              <a:rPr lang="zh-CN" altLang="en-US" dirty="0"/>
              <a:t>，但由于外部变量定义的位置在函数</a:t>
            </a:r>
            <a:r>
              <a:rPr lang="en-US" altLang="zh-CN" dirty="0"/>
              <a:t>main</a:t>
            </a:r>
            <a:r>
              <a:rPr lang="zh-CN" altLang="en-US" dirty="0"/>
              <a:t>之后，在</a:t>
            </a:r>
            <a:r>
              <a:rPr lang="en-US" altLang="zh-CN" dirty="0"/>
              <a:t>main</a:t>
            </a:r>
            <a:r>
              <a:rPr lang="zh-CN" altLang="en-US" dirty="0"/>
              <a:t>函数中就不能引用外部变量</a:t>
            </a:r>
            <a:r>
              <a:rPr lang="en-US" altLang="zh-CN" dirty="0"/>
              <a:t>A</a:t>
            </a:r>
            <a:r>
              <a:rPr lang="zh-CN" altLang="en-US" dirty="0"/>
              <a:t>，</a:t>
            </a:r>
            <a:r>
              <a:rPr lang="en-US" altLang="zh-CN" dirty="0"/>
              <a:t>B</a:t>
            </a:r>
            <a:r>
              <a:rPr lang="zh-CN" altLang="en-US" dirty="0"/>
              <a:t>。当在</a:t>
            </a:r>
            <a:r>
              <a:rPr lang="en-US" altLang="zh-CN" dirty="0"/>
              <a:t>main</a:t>
            </a:r>
            <a:r>
              <a:rPr lang="zh-CN" altLang="en-US" dirty="0"/>
              <a:t>函数中用</a:t>
            </a:r>
            <a:r>
              <a:rPr lang="en-US" altLang="zh-CN" dirty="0"/>
              <a:t>extern</a:t>
            </a:r>
            <a:r>
              <a:rPr lang="zh-CN" altLang="en-US" dirty="0"/>
              <a:t>对</a:t>
            </a:r>
            <a:r>
              <a:rPr lang="en-US" altLang="zh-CN" dirty="0"/>
              <a:t>A</a:t>
            </a:r>
            <a:r>
              <a:rPr lang="zh-CN" altLang="en-US" dirty="0"/>
              <a:t>和</a:t>
            </a:r>
            <a:r>
              <a:rPr lang="en-US" altLang="zh-CN" dirty="0"/>
              <a:t>B</a:t>
            </a:r>
            <a:r>
              <a:rPr lang="zh-CN" altLang="en-US" dirty="0"/>
              <a:t>进行“外部变量声明”，就可以从“声明”处起，合法地使用该外部变量</a:t>
            </a:r>
            <a:r>
              <a:rPr lang="en-US" altLang="zh-CN" dirty="0"/>
              <a:t>A</a:t>
            </a:r>
            <a:r>
              <a:rPr lang="zh-CN" altLang="en-US" dirty="0"/>
              <a:t>和</a:t>
            </a:r>
            <a:r>
              <a:rPr lang="en-US" altLang="zh-CN" dirty="0"/>
              <a:t>B</a:t>
            </a:r>
            <a:r>
              <a:rPr lang="zh-CN" altLang="en-US" dirty="0"/>
              <a:t>。</a:t>
            </a:r>
          </a:p>
        </p:txBody>
      </p:sp>
    </p:spTree>
    <p:extLst>
      <p:ext uri="{BB962C8B-B14F-4D97-AF65-F5344CB8AC3E}">
        <p14:creationId xmlns:p14="http://schemas.microsoft.com/office/powerpoint/2010/main" val="14550965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小结（基本</a:t>
            </a:r>
            <a:r>
              <a:rPr lang="zh-CN" altLang="en-US" dirty="0"/>
              <a:t>知识</a:t>
            </a:r>
            <a:r>
              <a:rPr lang="zh-CN" altLang="en-US" dirty="0" smtClean="0"/>
              <a:t>点） </a:t>
            </a:r>
            <a:endParaRPr lang="zh-CN" altLang="en-US" dirty="0"/>
          </a:p>
        </p:txBody>
      </p:sp>
      <p:sp>
        <p:nvSpPr>
          <p:cNvPr id="3" name="内容占位符 2"/>
          <p:cNvSpPr>
            <a:spLocks noGrp="1"/>
          </p:cNvSpPr>
          <p:nvPr>
            <p:ph idx="1"/>
          </p:nvPr>
        </p:nvSpPr>
        <p:spPr>
          <a:xfrm>
            <a:off x="-153143" y="980728"/>
            <a:ext cx="9073008" cy="4602163"/>
          </a:xfrm>
        </p:spPr>
        <p:txBody>
          <a:bodyPr/>
          <a:lstStyle/>
          <a:p>
            <a:pPr lvl="1"/>
            <a:r>
              <a:rPr lang="zh-CN" altLang="en-US" sz="2000" dirty="0" smtClean="0"/>
              <a:t>函数</a:t>
            </a:r>
            <a:r>
              <a:rPr lang="zh-CN" altLang="en-US" sz="2000" dirty="0"/>
              <a:t>的定义和返回值  </a:t>
            </a:r>
            <a:endParaRPr lang="en-US" altLang="zh-CN" sz="2000" dirty="0"/>
          </a:p>
          <a:p>
            <a:pPr lvl="2"/>
            <a:r>
              <a:rPr lang="zh-CN" altLang="en-US" sz="1800" dirty="0" smtClean="0"/>
              <a:t>任何</a:t>
            </a:r>
            <a:r>
              <a:rPr lang="zh-CN" altLang="en-US" sz="1800" dirty="0"/>
              <a:t>函数（包括主函数</a:t>
            </a:r>
            <a:r>
              <a:rPr lang="en-US" altLang="zh-CN" sz="1800" dirty="0"/>
              <a:t>main()</a:t>
            </a:r>
            <a:r>
              <a:rPr lang="zh-CN" altLang="en-US" sz="1800" dirty="0"/>
              <a:t>）都是由函数说明和函数体两部分组成。根据函数是否需要参数，可将函数分为无参函数和有参函数两种。  </a:t>
            </a:r>
            <a:endParaRPr lang="en-US" altLang="zh-CN" sz="1800" dirty="0" smtClean="0"/>
          </a:p>
          <a:p>
            <a:pPr lvl="2"/>
            <a:r>
              <a:rPr lang="zh-CN" altLang="en-US" sz="1800" dirty="0" smtClean="0"/>
              <a:t>所有</a:t>
            </a:r>
            <a:r>
              <a:rPr lang="zh-CN" altLang="en-US" sz="1800" dirty="0"/>
              <a:t>函数（包括主函数</a:t>
            </a:r>
            <a:r>
              <a:rPr lang="en-US" altLang="zh-CN" sz="1800" dirty="0"/>
              <a:t>main()</a:t>
            </a:r>
            <a:r>
              <a:rPr lang="zh-CN" altLang="en-US" sz="1800" dirty="0"/>
              <a:t>）都是平行的。一个函数的定义，可以放在程序中的任意位置，主函数</a:t>
            </a:r>
            <a:r>
              <a:rPr lang="en-US" altLang="zh-CN" sz="1800" dirty="0"/>
              <a:t>main()</a:t>
            </a:r>
            <a:r>
              <a:rPr lang="zh-CN" altLang="en-US" sz="1800" dirty="0"/>
              <a:t>之前或之后。但在一个函数的函数体内，不能再定义另一个函数，即不能嵌套定义。  </a:t>
            </a:r>
            <a:endParaRPr lang="en-US" altLang="zh-CN" sz="1800" dirty="0" smtClean="0"/>
          </a:p>
          <a:p>
            <a:pPr lvl="2"/>
            <a:r>
              <a:rPr lang="zh-CN" altLang="en-US" sz="1800" dirty="0" smtClean="0"/>
              <a:t>有</a:t>
            </a:r>
            <a:r>
              <a:rPr lang="zh-CN" altLang="en-US" sz="1800" dirty="0"/>
              <a:t>参函数的返回值，是通过函数中的</a:t>
            </a:r>
            <a:r>
              <a:rPr lang="en-US" altLang="zh-CN" sz="1800" dirty="0"/>
              <a:t>return</a:t>
            </a:r>
            <a:r>
              <a:rPr lang="zh-CN" altLang="en-US" sz="1800" dirty="0"/>
              <a:t>语句来获得的。 </a:t>
            </a:r>
            <a:r>
              <a:rPr lang="zh-CN" altLang="en-US" sz="1800" dirty="0" smtClean="0"/>
              <a:t>调用</a:t>
            </a:r>
            <a:r>
              <a:rPr lang="zh-CN" altLang="en-US" sz="1800" dirty="0"/>
              <a:t>函数中无</a:t>
            </a:r>
            <a:r>
              <a:rPr lang="en-US" altLang="zh-CN" sz="1800" dirty="0"/>
              <a:t>return</a:t>
            </a:r>
            <a:r>
              <a:rPr lang="zh-CN" altLang="en-US" sz="1800" dirty="0"/>
              <a:t>语句，并不是不返回一个值，而是一个不确定的值。为了明确表示不返回值，可以用“</a:t>
            </a:r>
            <a:r>
              <a:rPr lang="en-US" altLang="zh-CN" sz="1800" dirty="0"/>
              <a:t>void”</a:t>
            </a:r>
            <a:r>
              <a:rPr lang="zh-CN" altLang="en-US" sz="1800" dirty="0"/>
              <a:t>定义将函数成“无（空）类型”</a:t>
            </a:r>
            <a:r>
              <a:rPr lang="zh-CN" altLang="en-US" sz="1800" dirty="0" smtClean="0"/>
              <a:t>。</a:t>
            </a:r>
            <a:endParaRPr lang="en-US" altLang="zh-CN" sz="1800" dirty="0" smtClean="0"/>
          </a:p>
          <a:p>
            <a:pPr lvl="1"/>
            <a:r>
              <a:rPr lang="zh-CN" altLang="en-US" sz="2000" dirty="0" smtClean="0"/>
              <a:t> 函数</a:t>
            </a:r>
            <a:r>
              <a:rPr lang="zh-CN" altLang="en-US" sz="2000" dirty="0"/>
              <a:t>的调用  </a:t>
            </a:r>
            <a:endParaRPr lang="en-US" altLang="zh-CN" sz="2000" dirty="0"/>
          </a:p>
          <a:p>
            <a:pPr lvl="2"/>
            <a:r>
              <a:rPr lang="zh-CN" altLang="en-US" sz="1800" dirty="0" smtClean="0"/>
              <a:t>实参</a:t>
            </a:r>
            <a:r>
              <a:rPr lang="zh-CN" altLang="en-US" sz="1800" dirty="0"/>
              <a:t>的个数、类型和顺序，应该与被调用函数所要求的参数个数、类型和顺序一致，才能正确地进行数据传递。  </a:t>
            </a:r>
            <a:endParaRPr lang="en-US" altLang="zh-CN" sz="1800" dirty="0" smtClean="0"/>
          </a:p>
          <a:p>
            <a:pPr lvl="2"/>
            <a:r>
              <a:rPr lang="zh-CN" altLang="en-US" sz="1800" dirty="0" smtClean="0"/>
              <a:t>函数</a:t>
            </a:r>
            <a:r>
              <a:rPr lang="zh-CN" altLang="en-US" sz="1800" dirty="0"/>
              <a:t>的递归调用是指，一个函数在它的函数体内，直接或间接地调用它自身。 </a:t>
            </a:r>
            <a:endParaRPr lang="en-US" altLang="zh-CN" sz="1800" dirty="0" smtClean="0"/>
          </a:p>
          <a:p>
            <a:pPr lvl="2"/>
            <a:r>
              <a:rPr lang="zh-CN" altLang="en-US" sz="1800" dirty="0"/>
              <a:t>值</a:t>
            </a:r>
            <a:r>
              <a:rPr lang="zh-CN" altLang="en-US" sz="1800" dirty="0" smtClean="0"/>
              <a:t>传递</a:t>
            </a:r>
            <a:r>
              <a:rPr lang="zh-CN" altLang="en-US" sz="1800" dirty="0"/>
              <a:t>：当形参是普通变量，对应的实参可以是普通变量、常量、表达式  </a:t>
            </a:r>
            <a:endParaRPr lang="en-US" altLang="zh-CN" sz="1800" dirty="0" smtClean="0"/>
          </a:p>
          <a:p>
            <a:pPr lvl="2"/>
            <a:r>
              <a:rPr lang="zh-CN" altLang="en-US" sz="1800" dirty="0" smtClean="0"/>
              <a:t>地址</a:t>
            </a:r>
            <a:r>
              <a:rPr lang="zh-CN" altLang="en-US" sz="1800" dirty="0"/>
              <a:t>传递：当形参是指针或</a:t>
            </a:r>
            <a:r>
              <a:rPr lang="zh-CN" altLang="en-US" sz="1800" dirty="0" smtClean="0"/>
              <a:t>数组名或引用变量时</a:t>
            </a:r>
            <a:r>
              <a:rPr lang="zh-CN" altLang="en-US" sz="1800" dirty="0"/>
              <a:t>，对应的实参可以是普通变量的地址、数组名</a:t>
            </a:r>
            <a:r>
              <a:rPr lang="zh-CN" altLang="en-US" sz="1800" dirty="0" smtClean="0"/>
              <a:t>、变量。</a:t>
            </a:r>
            <a:endParaRPr lang="zh-CN" altLang="en-US" sz="180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1476026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16391" name="WordArt 7"/>
          <p:cNvSpPr>
            <a:spLocks noChangeArrowheads="1" noChangeShapeType="1" noTextEdit="1"/>
          </p:cNvSpPr>
          <p:nvPr/>
        </p:nvSpPr>
        <p:spPr bwMode="gray">
          <a:xfrm>
            <a:off x="1981200" y="2895600"/>
            <a:ext cx="5181600" cy="949325"/>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rPr>
              <a:t>Thank You !</a:t>
            </a:r>
            <a:endParaRPr lang="zh-CN" altLang="en-US"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endParaRPr>
          </a:p>
        </p:txBody>
      </p:sp>
      <p:sp>
        <p:nvSpPr>
          <p:cNvPr id="16392" name="Rectangle 8"/>
          <p:cNvSpPr>
            <a:spLocks noGrp="1" noChangeArrowheads="1"/>
          </p:cNvSpPr>
          <p:nvPr>
            <p:ph type="subTitle" idx="1"/>
          </p:nvPr>
        </p:nvSpPr>
        <p:spPr>
          <a:xfrm>
            <a:off x="1371600" y="4038600"/>
            <a:ext cx="6400800" cy="533400"/>
          </a:xfrm>
        </p:spPr>
        <p:txBody>
          <a:bodyPr/>
          <a:lstStyle/>
          <a:p>
            <a:endParaRPr lang="en-US" altLang="zh-CN" dirty="0">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58">
  <a:themeElements>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058</Template>
  <TotalTime>1999</TotalTime>
  <Words>7895</Words>
  <Application>Microsoft Office PowerPoint</Application>
  <PresentationFormat>全屏显示(4:3)</PresentationFormat>
  <Paragraphs>1039</Paragraphs>
  <Slides>98</Slides>
  <Notes>3</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058</vt:lpstr>
      <vt:lpstr>计算机与程序设计基础 （C++）</vt:lpstr>
      <vt:lpstr>第6章  程序模块与函数 </vt:lpstr>
      <vt:lpstr>本  章  概  述 </vt:lpstr>
      <vt:lpstr>学  习  目  标 </vt:lpstr>
      <vt:lpstr>问题的提出</vt:lpstr>
      <vt:lpstr>6.1  函数基本概念</vt:lpstr>
      <vt:lpstr>分而治之与信息隐藏</vt:lpstr>
      <vt:lpstr>C++语言中的函数</vt:lpstr>
      <vt:lpstr>C++函数的分类</vt:lpstr>
      <vt:lpstr>6.2  函数的声明、定义与调用</vt:lpstr>
      <vt:lpstr>提出问题</vt:lpstr>
      <vt:lpstr>解决方案</vt:lpstr>
      <vt:lpstr>解决方案（续）</vt:lpstr>
      <vt:lpstr>函数声明</vt:lpstr>
      <vt:lpstr>函数声明格式</vt:lpstr>
      <vt:lpstr>函数定义</vt:lpstr>
      <vt:lpstr>PowerPoint 演示文稿</vt:lpstr>
      <vt:lpstr>PowerPoint 演示文稿</vt:lpstr>
      <vt:lpstr>PowerPoint 演示文稿</vt:lpstr>
      <vt:lpstr>函数返回值</vt:lpstr>
      <vt:lpstr>计算整数number的阶乘n！ </vt:lpstr>
      <vt:lpstr>函数定义与函数声明的区别</vt:lpstr>
      <vt:lpstr>PowerPoint 演示文稿</vt:lpstr>
      <vt:lpstr>函数调用流程</vt:lpstr>
      <vt:lpstr>程序实例</vt:lpstr>
      <vt:lpstr>程序实例</vt:lpstr>
      <vt:lpstr>程序实例</vt:lpstr>
      <vt:lpstr>程序实例</vt:lpstr>
      <vt:lpstr>程序实例</vt:lpstr>
      <vt:lpstr>函数设计的基本原则</vt:lpstr>
      <vt:lpstr>6.3  函数参数传递</vt:lpstr>
      <vt:lpstr>传值参数</vt:lpstr>
      <vt:lpstr>传值举例</vt:lpstr>
      <vt:lpstr>指针参数</vt:lpstr>
      <vt:lpstr>指针传递举例</vt:lpstr>
      <vt:lpstr>为什么使用指针做函数参数？</vt:lpstr>
      <vt:lpstr>指针传递举例</vt:lpstr>
      <vt:lpstr>PowerPoint 演示文稿</vt:lpstr>
      <vt:lpstr>引用参数</vt:lpstr>
      <vt:lpstr>PowerPoint 演示文稿</vt:lpstr>
      <vt:lpstr>引用与指针作为函数参数的比较</vt:lpstr>
      <vt:lpstr>数组参数</vt:lpstr>
      <vt:lpstr>数组元素作函数实参（传值）</vt:lpstr>
      <vt:lpstr>数组元素作函数实参（传值）</vt:lpstr>
      <vt:lpstr>数组名作为函数参数（传地址）</vt:lpstr>
      <vt:lpstr>数组名作为函数参数举例</vt:lpstr>
      <vt:lpstr>数组名作为参数传递的效果</vt:lpstr>
      <vt:lpstr>数组名传递举例</vt:lpstr>
      <vt:lpstr>数组名传递举例</vt:lpstr>
      <vt:lpstr>提示</vt:lpstr>
      <vt:lpstr>数组名传递举例</vt:lpstr>
      <vt:lpstr>数组名传递举例</vt:lpstr>
      <vt:lpstr>数组名传递举例</vt:lpstr>
      <vt:lpstr>6.4  函数嵌套与递归调用</vt:lpstr>
      <vt:lpstr>嵌套调用</vt:lpstr>
      <vt:lpstr>嵌套调用举例</vt:lpstr>
      <vt:lpstr>嵌套调用举例</vt:lpstr>
      <vt:lpstr>嵌套调用举例</vt:lpstr>
      <vt:lpstr>递归调用</vt:lpstr>
      <vt:lpstr>递归问题</vt:lpstr>
      <vt:lpstr>递归问题</vt:lpstr>
      <vt:lpstr>递归问题</vt:lpstr>
      <vt:lpstr>递归特点</vt:lpstr>
      <vt:lpstr>递归调用</vt:lpstr>
      <vt:lpstr>PowerPoint 演示文稿</vt:lpstr>
      <vt:lpstr>PowerPoint 演示文稿</vt:lpstr>
      <vt:lpstr>PowerPoint 演示文稿</vt:lpstr>
      <vt:lpstr>递归法求Fibonacci数列</vt:lpstr>
      <vt:lpstr>PowerPoint 演示文稿</vt:lpstr>
      <vt:lpstr>PowerPoint 演示文稿</vt:lpstr>
      <vt:lpstr>分治法的基本思想</vt:lpstr>
      <vt:lpstr>PowerPoint 演示文稿</vt:lpstr>
      <vt:lpstr>二分搜索算法</vt:lpstr>
      <vt:lpstr>PowerPoint 演示文稿</vt:lpstr>
      <vt:lpstr>PowerPoint 演示文稿</vt:lpstr>
      <vt:lpstr>二分搜索算法举例</vt:lpstr>
      <vt:lpstr>6.5 函数深入应用</vt:lpstr>
      <vt:lpstr>函数重载</vt:lpstr>
      <vt:lpstr>函数重载</vt:lpstr>
      <vt:lpstr>函数重载</vt:lpstr>
      <vt:lpstr>函数重载</vt:lpstr>
      <vt:lpstr>带默认形参值的函数</vt:lpstr>
      <vt:lpstr>带默认形参值的函数</vt:lpstr>
      <vt:lpstr>带默认形参值的函数</vt:lpstr>
      <vt:lpstr>带默认形参值的函数</vt:lpstr>
      <vt:lpstr>6.6 变量的存储方式和生存期</vt:lpstr>
      <vt:lpstr>局部变量</vt:lpstr>
      <vt:lpstr>全局变量</vt:lpstr>
      <vt:lpstr>实例</vt:lpstr>
      <vt:lpstr>变量的生存期</vt:lpstr>
      <vt:lpstr>auto变量</vt:lpstr>
      <vt:lpstr>static变量</vt:lpstr>
      <vt:lpstr>示例</vt:lpstr>
      <vt:lpstr>静态局部变量</vt:lpstr>
      <vt:lpstr>用extern声明全局变量</vt:lpstr>
      <vt:lpstr>示例</vt:lpstr>
      <vt:lpstr>本章小结（基本知识点）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SkyUN.Org</dc:creator>
  <cp:lastModifiedBy>wh-05</cp:lastModifiedBy>
  <cp:revision>69</cp:revision>
  <dcterms:created xsi:type="dcterms:W3CDTF">2014-09-11T09:01:47Z</dcterms:created>
  <dcterms:modified xsi:type="dcterms:W3CDTF">2014-11-28T05:26:04Z</dcterms:modified>
</cp:coreProperties>
</file>