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2"/>
  </p:notesMasterIdLst>
  <p:sldIdLst>
    <p:sldId id="256" r:id="rId2"/>
    <p:sldId id="257" r:id="rId3"/>
    <p:sldId id="334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1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33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35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9" r:id="rId55"/>
    <p:sldId id="306" r:id="rId56"/>
    <p:sldId id="307" r:id="rId57"/>
    <p:sldId id="308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1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D93F1-5C4C-4AA1-BA87-6CDE78013A44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92AA-FA11-441E-B196-9A4A31281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3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A92AA-FA11-441E-B196-9A4A31281F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4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3635375" y="6381750"/>
            <a:ext cx="2133600" cy="211138"/>
          </a:xfrm>
        </p:spPr>
        <p:txBody>
          <a:bodyPr/>
          <a:lstStyle>
            <a:lvl1pPr>
              <a:defRPr/>
            </a:lvl1pPr>
          </a:lstStyle>
          <a:p>
            <a:fld id="{C154F795-AFA0-419B-A0D3-462318CD1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31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B1D6E5A-B03A-4268-BC3C-448907D79FBF}" type="datetimeFigureOut">
              <a:rPr lang="zh-CN" altLang="en-US" smtClean="0"/>
              <a:t>2014/9/17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358FBC2-A8CE-4DD1-B7EA-05701DA5B7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76849.htm" TargetMode="External"/><Relationship Id="rId3" Type="http://schemas.openxmlformats.org/officeDocument/2006/relationships/oleObject" Target="../embeddings/oleObject4.bin"/><Relationship Id="rId7" Type="http://schemas.openxmlformats.org/officeDocument/2006/relationships/hyperlink" Target="http://baike.baidu.com/view/621338.htm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hyperlink" Target="http://baike.baidu.com/view/295760.htm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4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第四章循环控制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黄庆凤</a:t>
            </a:r>
            <a:endParaRPr lang="en-US" altLang="zh-CN" b="1" dirty="0" smtClean="0"/>
          </a:p>
          <a:p>
            <a:r>
              <a:rPr lang="zh-CN" altLang="en-US" b="1" dirty="0" smtClean="0"/>
              <a:t>网络与计算中心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035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        完整程序如下：</a:t>
            </a:r>
            <a:endParaRPr lang="zh-CN" altLang="en-US" dirty="0"/>
          </a:p>
        </p:txBody>
      </p:sp>
      <p:grpSp>
        <p:nvGrpSpPr>
          <p:cNvPr id="4" name="组合 102"/>
          <p:cNvGrpSpPr>
            <a:grpSpLocks/>
          </p:cNvGrpSpPr>
          <p:nvPr/>
        </p:nvGrpSpPr>
        <p:grpSpPr bwMode="auto">
          <a:xfrm>
            <a:off x="4644008" y="3429000"/>
            <a:ext cx="3456384" cy="3024336"/>
            <a:chOff x="0" y="0"/>
            <a:chExt cx="20275" cy="17045"/>
          </a:xfrm>
        </p:grpSpPr>
        <p:pic>
          <p:nvPicPr>
            <p:cNvPr id="5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275" cy="1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101"/>
            <p:cNvSpPr txBox="1">
              <a:spLocks noChangeArrowheads="1"/>
            </p:cNvSpPr>
            <p:nvPr/>
          </p:nvSpPr>
          <p:spPr bwMode="auto">
            <a:xfrm>
              <a:off x="794" y="14072"/>
              <a:ext cx="18890" cy="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4.3 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例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4.1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运行结果图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0885"/>
            <a:ext cx="9458542" cy="69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对该例中的各个语句按下面的顺序编号，我们来分析一下循环执行的过程</a:t>
            </a:r>
          </a:p>
          <a:p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</a:t>
            </a:r>
            <a:endParaRPr lang="zh-CN" altLang="zh-CN" dirty="0" smtClean="0"/>
          </a:p>
          <a:p>
            <a:r>
              <a:rPr lang="zh-CN" altLang="zh-CN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</a:t>
            </a:r>
            <a:r>
              <a:rPr lang="en-US" altLang="zh-CN" kern="100" dirty="0">
                <a:cs typeface="Times New Roman"/>
              </a:rPr>
              <a:t> </a:t>
            </a:r>
            <a:endParaRPr lang="zh-CN" altLang="zh-CN" dirty="0" smtClean="0"/>
          </a:p>
          <a:p>
            <a:r>
              <a:rPr lang="zh-CN" altLang="zh-CN" dirty="0" smtClean="0"/>
              <a:t>表达式</a:t>
            </a:r>
            <a:r>
              <a:rPr lang="en-US" altLang="zh-CN" dirty="0"/>
              <a:t>3</a:t>
            </a:r>
            <a:r>
              <a:rPr lang="zh-CN" altLang="zh-CN" dirty="0"/>
              <a:t>：</a:t>
            </a:r>
            <a:r>
              <a:rPr lang="en-US" altLang="zh-CN" dirty="0" err="1"/>
              <a:t>i</a:t>
            </a:r>
            <a:r>
              <a:rPr lang="en-US" altLang="zh-CN" dirty="0" smtClean="0"/>
              <a:t>++</a:t>
            </a:r>
            <a:endParaRPr lang="zh-CN" altLang="zh-CN" dirty="0"/>
          </a:p>
          <a:p>
            <a:r>
              <a:rPr lang="zh-CN" altLang="zh-CN" dirty="0"/>
              <a:t>循环体：</a:t>
            </a:r>
            <a:r>
              <a:rPr lang="en-US" altLang="zh-CN" dirty="0"/>
              <a:t>{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x;sum</a:t>
            </a:r>
            <a:r>
              <a:rPr lang="en-US" altLang="zh-CN" dirty="0"/>
              <a:t>+=x</a:t>
            </a:r>
            <a:r>
              <a:rPr lang="en-US" altLang="zh-CN" dirty="0" smtClean="0"/>
              <a:t>;}</a:t>
            </a:r>
            <a:endParaRPr lang="zh-CN" altLang="zh-CN" dirty="0"/>
          </a:p>
          <a:p>
            <a:r>
              <a:rPr lang="zh-CN" altLang="zh-CN" dirty="0"/>
              <a:t>循环体后的语句：</a:t>
            </a:r>
            <a:r>
              <a:rPr lang="en-US" altLang="zh-CN" dirty="0" err="1"/>
              <a:t>avg</a:t>
            </a:r>
            <a:r>
              <a:rPr lang="en-US" altLang="zh-CN" dirty="0"/>
              <a:t>=sum/n; 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循环执行过程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53941"/>
            <a:ext cx="5718175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3521893"/>
            <a:ext cx="5718175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85989"/>
            <a:ext cx="5718175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61" y="4818037"/>
            <a:ext cx="5718175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41" y="5394101"/>
            <a:ext cx="5718175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34" y="1484784"/>
            <a:ext cx="7375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33265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</a:rPr>
              <a:t>f</a:t>
            </a:r>
            <a:r>
              <a:rPr lang="en-US" altLang="zh-CN" sz="2800" dirty="0" smtClean="0">
                <a:solidFill>
                  <a:srgbClr val="FFFFFF"/>
                </a:solidFill>
              </a:rPr>
              <a:t>or</a:t>
            </a:r>
            <a:r>
              <a:rPr lang="zh-CN" altLang="en-US" sz="2800" dirty="0" smtClean="0">
                <a:solidFill>
                  <a:srgbClr val="FFFFFF"/>
                </a:solidFill>
              </a:rPr>
              <a:t>循环中各表达式或语句执行顺序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-92075" y="5018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grpSp>
        <p:nvGrpSpPr>
          <p:cNvPr id="241670" name="Group 6"/>
          <p:cNvGrpSpPr>
            <a:grpSpLocks/>
          </p:cNvGrpSpPr>
          <p:nvPr/>
        </p:nvGrpSpPr>
        <p:grpSpPr bwMode="auto">
          <a:xfrm>
            <a:off x="5624513" y="1970088"/>
            <a:ext cx="2984500" cy="3048000"/>
            <a:chOff x="816" y="1296"/>
            <a:chExt cx="1880" cy="1920"/>
          </a:xfrm>
        </p:grpSpPr>
        <p:grpSp>
          <p:nvGrpSpPr>
            <p:cNvPr id="241671" name="Group 7"/>
            <p:cNvGrpSpPr>
              <a:grpSpLocks/>
            </p:cNvGrpSpPr>
            <p:nvPr/>
          </p:nvGrpSpPr>
          <p:grpSpPr bwMode="auto">
            <a:xfrm>
              <a:off x="816" y="1296"/>
              <a:ext cx="1680" cy="1920"/>
              <a:chOff x="720" y="1440"/>
              <a:chExt cx="1680" cy="1920"/>
            </a:xfrm>
          </p:grpSpPr>
          <p:sp>
            <p:nvSpPr>
              <p:cNvPr id="241672" name="Line 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4D4D4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41673" name="Group 9"/>
              <p:cNvGrpSpPr>
                <a:grpSpLocks/>
              </p:cNvGrpSpPr>
              <p:nvPr/>
            </p:nvGrpSpPr>
            <p:grpSpPr bwMode="auto">
              <a:xfrm>
                <a:off x="720" y="1440"/>
                <a:ext cx="1680" cy="1920"/>
                <a:chOff x="720" y="1440"/>
                <a:chExt cx="1680" cy="1920"/>
              </a:xfrm>
            </p:grpSpPr>
            <p:sp>
              <p:nvSpPr>
                <p:cNvPr id="241674" name="AutoShape 10"/>
                <p:cNvSpPr>
                  <a:spLocks noChangeArrowheads="1"/>
                </p:cNvSpPr>
                <p:nvPr/>
              </p:nvSpPr>
              <p:spPr bwMode="auto">
                <a:xfrm>
                  <a:off x="864" y="1747"/>
                  <a:ext cx="1344" cy="384"/>
                </a:xfrm>
                <a:prstGeom prst="flowChartDecision">
                  <a:avLst/>
                </a:prstGeom>
                <a:solidFill>
                  <a:srgbClr val="FFFF99"/>
                </a:solidFill>
                <a:ln w="28575">
                  <a:solidFill>
                    <a:srgbClr val="4D4D4D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/>
                  <a:r>
                    <a:rPr lang="zh-CN" altLang="en-US" sz="1600" b="0">
                      <a:latin typeface="Times New Roman" pitchFamily="18" charset="0"/>
                    </a:rPr>
                    <a:t>循环条件</a:t>
                  </a:r>
                </a:p>
              </p:txBody>
            </p:sp>
            <p:sp>
              <p:nvSpPr>
                <p:cNvPr id="241675" name="AutoShape 11"/>
                <p:cNvSpPr>
                  <a:spLocks noChangeArrowheads="1"/>
                </p:cNvSpPr>
                <p:nvPr/>
              </p:nvSpPr>
              <p:spPr bwMode="auto">
                <a:xfrm>
                  <a:off x="1008" y="2409"/>
                  <a:ext cx="988" cy="230"/>
                </a:xfrm>
                <a:prstGeom prst="flowChartProcess">
                  <a:avLst/>
                </a:prstGeom>
                <a:solidFill>
                  <a:srgbClr val="FFFF99"/>
                </a:solidFill>
                <a:ln w="28575">
                  <a:solidFill>
                    <a:srgbClr val="4D4D4D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/>
                  <a:r>
                    <a:rPr lang="en-US" altLang="zh-CN" sz="1600" b="0">
                      <a:latin typeface="Times New Roman" pitchFamily="18" charset="0"/>
                    </a:rPr>
                    <a:t>  </a:t>
                  </a:r>
                  <a:r>
                    <a:rPr lang="zh-CN" altLang="en-US" sz="1600" b="0">
                      <a:latin typeface="Times New Roman" pitchFamily="18" charset="0"/>
                    </a:rPr>
                    <a:t>循环体 </a:t>
                  </a:r>
                </a:p>
              </p:txBody>
            </p:sp>
            <p:sp>
              <p:nvSpPr>
                <p:cNvPr id="241676" name="Line 12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677" name="Line 13"/>
                <p:cNvSpPr>
                  <a:spLocks noChangeShapeType="1"/>
                </p:cNvSpPr>
                <p:nvPr/>
              </p:nvSpPr>
              <p:spPr bwMode="auto">
                <a:xfrm>
                  <a:off x="1536" y="2160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67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720" y="2880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67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680" name="Line 16"/>
                <p:cNvSpPr>
                  <a:spLocks noChangeShapeType="1"/>
                </p:cNvSpPr>
                <p:nvPr/>
              </p:nvSpPr>
              <p:spPr bwMode="auto">
                <a:xfrm>
                  <a:off x="720" y="158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681" name="Line 17"/>
                <p:cNvSpPr>
                  <a:spLocks noChangeShapeType="1"/>
                </p:cNvSpPr>
                <p:nvPr/>
              </p:nvSpPr>
              <p:spPr bwMode="auto">
                <a:xfrm>
                  <a:off x="2208" y="196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682" name="Line 18"/>
                <p:cNvSpPr>
                  <a:spLocks noChangeShapeType="1"/>
                </p:cNvSpPr>
                <p:nvPr/>
              </p:nvSpPr>
              <p:spPr bwMode="auto">
                <a:xfrm>
                  <a:off x="2400" y="1968"/>
                  <a:ext cx="0" cy="1104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683" name="Line 19"/>
                <p:cNvSpPr>
                  <a:spLocks noChangeShapeType="1"/>
                </p:cNvSpPr>
                <p:nvPr/>
              </p:nvSpPr>
              <p:spPr bwMode="auto">
                <a:xfrm>
                  <a:off x="1536" y="3072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684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3072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1685" name="Text Box 21"/>
            <p:cNvSpPr txBox="1">
              <a:spLocks noChangeArrowheads="1"/>
            </p:cNvSpPr>
            <p:nvPr/>
          </p:nvSpPr>
          <p:spPr bwMode="auto">
            <a:xfrm>
              <a:off x="1648" y="1968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1800"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241686" name="Text Box 22"/>
            <p:cNvSpPr txBox="1">
              <a:spLocks noChangeArrowheads="1"/>
            </p:cNvSpPr>
            <p:nvPr/>
          </p:nvSpPr>
          <p:spPr bwMode="auto">
            <a:xfrm>
              <a:off x="2302" y="1593"/>
              <a:ext cx="3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1800" i="1">
                  <a:latin typeface="Times New Roman" pitchFamily="18" charset="0"/>
                </a:rPr>
                <a:t>false</a:t>
              </a:r>
            </a:p>
          </p:txBody>
        </p:sp>
      </p:grpSp>
      <p:sp>
        <p:nvSpPr>
          <p:cNvPr id="241687" name="Text Box 23"/>
          <p:cNvSpPr txBox="1">
            <a:spLocks noChangeArrowheads="1"/>
          </p:cNvSpPr>
          <p:nvPr/>
        </p:nvSpPr>
        <p:spPr bwMode="auto">
          <a:xfrm>
            <a:off x="331788" y="5073650"/>
            <a:ext cx="8135937" cy="1562100"/>
          </a:xfrm>
          <a:prstGeom prst="rect">
            <a:avLst/>
          </a:prstGeom>
          <a:noFill/>
          <a:ln w="9525" algn="ctr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400">
                <a:latin typeface="Times New Roman" pitchFamily="18" charset="0"/>
                <a:ea typeface="幼圆" pitchFamily="49" charset="-122"/>
              </a:rPr>
              <a:t>注意：</a:t>
            </a:r>
          </a:p>
          <a:p>
            <a:r>
              <a:rPr kumimoji="0" lang="en-US" altLang="zh-CN" sz="2400">
                <a:latin typeface="Times New Roman" pitchFamily="18" charset="0"/>
                <a:ea typeface="幼圆" pitchFamily="49" charset="-122"/>
              </a:rPr>
              <a:t>1</a:t>
            </a:r>
            <a:r>
              <a:rPr kumimoji="0" lang="zh-CN" altLang="en-US" sz="2400">
                <a:latin typeface="Times New Roman" pitchFamily="18" charset="0"/>
                <a:ea typeface="幼圆" pitchFamily="49" charset="-122"/>
              </a:rPr>
              <a:t>）循环开始</a:t>
            </a:r>
            <a:r>
              <a:rPr kumimoji="0" lang="zh-CN" altLang="en-US" sz="240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前</a:t>
            </a:r>
            <a:r>
              <a:rPr kumimoji="0" lang="zh-CN" altLang="en-US" sz="2400">
                <a:latin typeface="Times New Roman" pitchFamily="18" charset="0"/>
                <a:ea typeface="幼圆" pitchFamily="49" charset="-122"/>
              </a:rPr>
              <a:t>对</a:t>
            </a:r>
            <a:r>
              <a:rPr kumimoji="0" lang="zh-CN" altLang="en-US" sz="240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循环条件</a:t>
            </a:r>
            <a:r>
              <a:rPr kumimoji="0" lang="zh-CN" altLang="en-US" sz="2400">
                <a:latin typeface="Times New Roman" pitchFamily="18" charset="0"/>
                <a:ea typeface="幼圆" pitchFamily="49" charset="-122"/>
              </a:rPr>
              <a:t>进行</a:t>
            </a:r>
            <a:r>
              <a:rPr kumimoji="0" lang="zh-CN" altLang="en-US" sz="240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初始化</a:t>
            </a:r>
            <a:r>
              <a:rPr kumimoji="0" lang="zh-CN" altLang="en-US" sz="2400">
                <a:latin typeface="Times New Roman" pitchFamily="18" charset="0"/>
                <a:ea typeface="幼圆" pitchFamily="49" charset="-122"/>
              </a:rPr>
              <a:t>；</a:t>
            </a:r>
          </a:p>
          <a:p>
            <a:r>
              <a:rPr kumimoji="0" lang="en-US" altLang="zh-CN" sz="2400">
                <a:latin typeface="Times New Roman" pitchFamily="18" charset="0"/>
                <a:ea typeface="幼圆" pitchFamily="49" charset="-122"/>
              </a:rPr>
              <a:t>2</a:t>
            </a:r>
            <a:r>
              <a:rPr kumimoji="0" lang="zh-CN" altLang="en-US" sz="2400">
                <a:latin typeface="Times New Roman" pitchFamily="18" charset="0"/>
                <a:ea typeface="幼圆" pitchFamily="49" charset="-122"/>
              </a:rPr>
              <a:t>）在循环体语句中要包含修改循环条件的语句，否则循环将不能终止而陷入死循环。</a:t>
            </a:r>
          </a:p>
        </p:txBody>
      </p:sp>
      <p:sp>
        <p:nvSpPr>
          <p:cNvPr id="241690" name="Text Box 26"/>
          <p:cNvSpPr txBox="1">
            <a:spLocks noGrp="1" noChangeArrowheads="1"/>
          </p:cNvSpPr>
          <p:nvPr>
            <p:ph idx="1"/>
          </p:nvPr>
        </p:nvSpPr>
        <p:spPr>
          <a:xfrm>
            <a:off x="251520" y="2674938"/>
            <a:ext cx="5183188" cy="2663825"/>
          </a:xfrm>
          <a:noFill/>
          <a:ln/>
        </p:spPr>
        <p:txBody>
          <a:bodyPr/>
          <a:lstStyle/>
          <a:p>
            <a:r>
              <a:rPr lang="en-US" altLang="zh-CN" b="1" dirty="0"/>
              <a:t>while</a:t>
            </a:r>
            <a:r>
              <a:rPr lang="zh-CN" altLang="en-US" b="1" dirty="0"/>
              <a:t>语句也称为当循环</a:t>
            </a:r>
            <a:r>
              <a:rPr lang="en-US" altLang="zh-CN" b="1" dirty="0"/>
              <a:t>,</a:t>
            </a:r>
            <a:r>
              <a:rPr lang="zh-CN" altLang="en-US" b="1" dirty="0"/>
              <a:t>语句格式为：</a:t>
            </a:r>
            <a:endParaRPr lang="zh-CN" altLang="en-US" b="1" i="1" dirty="0"/>
          </a:p>
          <a:p>
            <a:pPr lvl="1">
              <a:buFont typeface="Wingdings" pitchFamily="2" charset="2"/>
              <a:buNone/>
            </a:pPr>
            <a:r>
              <a:rPr lang="en-US" altLang="zh-CN" b="1" i="1" dirty="0"/>
              <a:t>while (</a:t>
            </a:r>
            <a:r>
              <a:rPr lang="zh-CN" altLang="en-US" b="1" i="1" dirty="0"/>
              <a:t>表达式</a:t>
            </a:r>
            <a:r>
              <a:rPr lang="en-US" altLang="zh-CN" b="1" i="1" dirty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i="1" dirty="0"/>
              <a:t>	</a:t>
            </a:r>
            <a:r>
              <a:rPr lang="zh-CN" altLang="en-US" b="1" i="1" dirty="0"/>
              <a:t>循环体语句；</a:t>
            </a:r>
            <a:r>
              <a:rPr lang="zh-CN" altLang="en-US" dirty="0"/>
              <a:t> </a:t>
            </a:r>
          </a:p>
        </p:txBody>
      </p:sp>
      <p:sp>
        <p:nvSpPr>
          <p:cNvPr id="24168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1" dirty="0" smtClean="0">
                <a:latin typeface="Arial" charset="0"/>
                <a:ea typeface="华文行楷" pitchFamily="2" charset="-122"/>
              </a:rPr>
              <a:t>4.1.2 while</a:t>
            </a:r>
            <a:r>
              <a:rPr lang="zh-CN" altLang="en-US" b="1" i="1" dirty="0">
                <a:latin typeface="Arial" charset="0"/>
                <a:ea typeface="华文行楷" pitchFamily="2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                        while</a:t>
            </a:r>
            <a:r>
              <a:rPr lang="zh-CN" altLang="en-US" dirty="0" smtClean="0"/>
              <a:t>循环实现评委打分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8856984" cy="731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zh-CN" altLang="en-US" dirty="0"/>
              <a:t>对比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262565"/>
              </p:ext>
            </p:extLst>
          </p:nvPr>
        </p:nvGraphicFramePr>
        <p:xfrm>
          <a:off x="395536" y="3140968"/>
          <a:ext cx="798909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r:id="rId3" imgW="4726935" imgH="1450893" progId="Visio.Drawing.11">
                  <p:embed/>
                </p:oleObj>
              </mc:Choice>
              <mc:Fallback>
                <p:oleObj r:id="rId3" imgW="4726935" imgH="145089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40968"/>
                        <a:ext cx="798909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7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231775" y="5091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grpSp>
        <p:nvGrpSpPr>
          <p:cNvPr id="242693" name="Group 5"/>
          <p:cNvGrpSpPr>
            <a:grpSpLocks/>
          </p:cNvGrpSpPr>
          <p:nvPr/>
        </p:nvGrpSpPr>
        <p:grpSpPr bwMode="auto">
          <a:xfrm>
            <a:off x="5148263" y="3104728"/>
            <a:ext cx="3360737" cy="3276600"/>
            <a:chOff x="3264" y="1296"/>
            <a:chExt cx="2117" cy="2064"/>
          </a:xfrm>
        </p:grpSpPr>
        <p:grpSp>
          <p:nvGrpSpPr>
            <p:cNvPr id="242694" name="Group 6"/>
            <p:cNvGrpSpPr>
              <a:grpSpLocks/>
            </p:cNvGrpSpPr>
            <p:nvPr/>
          </p:nvGrpSpPr>
          <p:grpSpPr bwMode="auto">
            <a:xfrm>
              <a:off x="3264" y="1296"/>
              <a:ext cx="1880" cy="1920"/>
              <a:chOff x="3264" y="1296"/>
              <a:chExt cx="1880" cy="1920"/>
            </a:xfrm>
          </p:grpSpPr>
          <p:grpSp>
            <p:nvGrpSpPr>
              <p:cNvPr id="242695" name="Group 7"/>
              <p:cNvGrpSpPr>
                <a:grpSpLocks/>
              </p:cNvGrpSpPr>
              <p:nvPr/>
            </p:nvGrpSpPr>
            <p:grpSpPr bwMode="auto">
              <a:xfrm>
                <a:off x="3264" y="1296"/>
                <a:ext cx="1680" cy="1920"/>
                <a:chOff x="3264" y="1440"/>
                <a:chExt cx="1680" cy="1920"/>
              </a:xfrm>
            </p:grpSpPr>
            <p:grpSp>
              <p:nvGrpSpPr>
                <p:cNvPr id="242696" name="Group 8"/>
                <p:cNvGrpSpPr>
                  <a:grpSpLocks/>
                </p:cNvGrpSpPr>
                <p:nvPr/>
              </p:nvGrpSpPr>
              <p:grpSpPr bwMode="auto">
                <a:xfrm>
                  <a:off x="3264" y="1440"/>
                  <a:ext cx="1680" cy="1920"/>
                  <a:chOff x="3264" y="1440"/>
                  <a:chExt cx="1680" cy="1920"/>
                </a:xfrm>
              </p:grpSpPr>
              <p:grpSp>
                <p:nvGrpSpPr>
                  <p:cNvPr id="24269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264" y="1440"/>
                    <a:ext cx="1680" cy="1920"/>
                    <a:chOff x="3264" y="1440"/>
                    <a:chExt cx="1680" cy="1920"/>
                  </a:xfrm>
                </p:grpSpPr>
                <p:sp>
                  <p:nvSpPr>
                    <p:cNvPr id="242698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227"/>
                      <a:ext cx="1344" cy="384"/>
                    </a:xfrm>
                    <a:prstGeom prst="flowChartDecision">
                      <a:avLst/>
                    </a:prstGeom>
                    <a:solidFill>
                      <a:srgbClr val="FFFF99"/>
                    </a:solidFill>
                    <a:ln w="28575">
                      <a:solidFill>
                        <a:srgbClr val="4D4D4D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pPr algn="ctr"/>
                      <a:r>
                        <a:rPr lang="zh-CN" altLang="en-US" sz="1600" b="0">
                          <a:latin typeface="Times New Roman" pitchFamily="18" charset="0"/>
                        </a:rPr>
                        <a:t>循环条件</a:t>
                      </a:r>
                    </a:p>
                  </p:txBody>
                </p:sp>
                <p:sp>
                  <p:nvSpPr>
                    <p:cNvPr id="242699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1737"/>
                      <a:ext cx="988" cy="230"/>
                    </a:xfrm>
                    <a:prstGeom prst="flowChartProcess">
                      <a:avLst/>
                    </a:prstGeom>
                    <a:solidFill>
                      <a:srgbClr val="FFFF99"/>
                    </a:solidFill>
                    <a:ln w="28575">
                      <a:solidFill>
                        <a:srgbClr val="4D4D4D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pPr algn="ctr"/>
                      <a:r>
                        <a:rPr lang="en-US" altLang="zh-CN" sz="1600" b="0">
                          <a:latin typeface="Times New Roman" pitchFamily="18" charset="0"/>
                        </a:rPr>
                        <a:t>  </a:t>
                      </a:r>
                      <a:r>
                        <a:rPr lang="zh-CN" altLang="en-US" sz="1600" b="0">
                          <a:latin typeface="Times New Roman" pitchFamily="18" charset="0"/>
                        </a:rPr>
                        <a:t>循环体 </a:t>
                      </a:r>
                    </a:p>
                  </p:txBody>
                </p:sp>
                <p:sp>
                  <p:nvSpPr>
                    <p:cNvPr id="242700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1440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1968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02" name="Line 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64" y="2880"/>
                      <a:ext cx="81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03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64" y="1584"/>
                      <a:ext cx="0" cy="12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0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4" y="1584"/>
                      <a:ext cx="81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4" y="2423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0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3072"/>
                      <a:ext cx="86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0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3072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270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2640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2709" name="Line 21"/>
                <p:cNvSpPr>
                  <a:spLocks noChangeShapeType="1"/>
                </p:cNvSpPr>
                <p:nvPr/>
              </p:nvSpPr>
              <p:spPr bwMode="auto">
                <a:xfrm>
                  <a:off x="4752" y="2425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2710" name="Text Box 22"/>
              <p:cNvSpPr txBox="1">
                <a:spLocks noChangeArrowheads="1"/>
              </p:cNvSpPr>
              <p:nvPr/>
            </p:nvSpPr>
            <p:spPr bwMode="auto">
              <a:xfrm>
                <a:off x="3712" y="2448"/>
                <a:ext cx="37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 sz="18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242711" name="Text Box 23"/>
              <p:cNvSpPr txBox="1">
                <a:spLocks noChangeArrowheads="1"/>
              </p:cNvSpPr>
              <p:nvPr/>
            </p:nvSpPr>
            <p:spPr bwMode="auto">
              <a:xfrm>
                <a:off x="4750" y="2073"/>
                <a:ext cx="3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lang="en-US" altLang="zh-CN" sz="1800" i="1" dirty="0">
                    <a:latin typeface="Times New Roman" pitchFamily="18" charset="0"/>
                  </a:rPr>
                  <a:t>false</a:t>
                </a:r>
              </a:p>
            </p:txBody>
          </p:sp>
        </p:grpSp>
        <p:sp>
          <p:nvSpPr>
            <p:cNvPr id="242712" name="Text Box 24"/>
            <p:cNvSpPr txBox="1">
              <a:spLocks noChangeArrowheads="1"/>
            </p:cNvSpPr>
            <p:nvPr/>
          </p:nvSpPr>
          <p:spPr bwMode="auto">
            <a:xfrm>
              <a:off x="4542" y="3129"/>
              <a:ext cx="8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1800" i="1">
                  <a:solidFill>
                    <a:srgbClr val="0033CC"/>
                  </a:solidFill>
                  <a:latin typeface="Times New Roman" pitchFamily="18" charset="0"/>
                </a:rPr>
                <a:t>直到型循环</a:t>
              </a:r>
            </a:p>
          </p:txBody>
        </p:sp>
      </p:grpSp>
      <p:sp>
        <p:nvSpPr>
          <p:cNvPr id="242716" name="Text Box 28"/>
          <p:cNvSpPr txBox="1">
            <a:spLocks noGrp="1" noChangeArrowheads="1"/>
          </p:cNvSpPr>
          <p:nvPr>
            <p:ph idx="1"/>
          </p:nvPr>
        </p:nvSpPr>
        <p:spPr>
          <a:xfrm>
            <a:off x="323850" y="2453481"/>
            <a:ext cx="6335712" cy="3816350"/>
          </a:xfrm>
          <a:noFill/>
          <a:ln/>
        </p:spPr>
        <p:txBody>
          <a:bodyPr/>
          <a:lstStyle/>
          <a:p>
            <a:r>
              <a:rPr lang="en-US" altLang="zh-CN" b="1" dirty="0"/>
              <a:t>do-while</a:t>
            </a:r>
            <a:r>
              <a:rPr lang="zh-CN" altLang="en-US" b="1" dirty="0"/>
              <a:t>语句称为直到循环，格式为： 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i="1" dirty="0"/>
              <a:t>do  </a:t>
            </a:r>
          </a:p>
          <a:p>
            <a:pPr>
              <a:buFont typeface="Wingdings" pitchFamily="2" charset="2"/>
              <a:buNone/>
            </a:pPr>
            <a:r>
              <a:rPr lang="en-US" altLang="zh-CN" b="1" i="1" dirty="0"/>
              <a:t>  	</a:t>
            </a:r>
            <a:r>
              <a:rPr lang="zh-CN" altLang="en-US" b="1" i="1" dirty="0"/>
              <a:t>循环体语句  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i="1" dirty="0"/>
              <a:t>while(</a:t>
            </a:r>
            <a:r>
              <a:rPr lang="zh-CN" altLang="en-US" b="1" i="1" dirty="0"/>
              <a:t>表达式</a:t>
            </a:r>
            <a:r>
              <a:rPr lang="en-US" altLang="zh-CN" b="1" i="1" dirty="0"/>
              <a:t>)</a:t>
            </a:r>
            <a:r>
              <a:rPr lang="zh-CN" altLang="en-US" b="1" i="1" dirty="0"/>
              <a:t>；</a:t>
            </a:r>
            <a:r>
              <a:rPr lang="zh-CN" altLang="en-US" dirty="0"/>
              <a:t> </a:t>
            </a:r>
          </a:p>
        </p:txBody>
      </p:sp>
      <p:sp>
        <p:nvSpPr>
          <p:cNvPr id="242714" name="Rectangle 26"/>
          <p:cNvSpPr>
            <a:spLocks noGrp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b="1" i="1" dirty="0" smtClean="0">
                <a:latin typeface="Arial" charset="0"/>
                <a:ea typeface="华文行楷" pitchFamily="2" charset="-122"/>
              </a:rPr>
              <a:t>  </a:t>
            </a:r>
            <a:r>
              <a:rPr lang="en-US" altLang="zh-CN" b="1" i="1" dirty="0">
                <a:latin typeface="Arial" charset="0"/>
                <a:ea typeface="华文行楷" pitchFamily="2" charset="-122"/>
              </a:rPr>
              <a:t>do-while </a:t>
            </a:r>
            <a:r>
              <a:rPr lang="zh-CN" altLang="en-US" b="1" i="1" dirty="0">
                <a:latin typeface="Arial" charset="0"/>
                <a:ea typeface="华文行楷" pitchFamily="2" charset="-122"/>
              </a:rPr>
              <a:t>语句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70" name="Rectangle 26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4508500"/>
          </a:xfrm>
          <a:noFill/>
          <a:ln/>
        </p:spPr>
        <p:txBody>
          <a:bodyPr/>
          <a:lstStyle/>
          <a:p>
            <a:r>
              <a:rPr lang="en-US" altLang="zh-CN" b="1" dirty="0"/>
              <a:t>do/while</a:t>
            </a:r>
            <a:r>
              <a:rPr lang="zh-CN" altLang="en-US" b="1" dirty="0"/>
              <a:t>语句和</a:t>
            </a:r>
            <a:r>
              <a:rPr lang="en-US" altLang="zh-CN" b="1" dirty="0"/>
              <a:t>while</a:t>
            </a:r>
            <a:r>
              <a:rPr lang="zh-CN" altLang="en-US" b="1" dirty="0"/>
              <a:t>语句的区别：</a:t>
            </a:r>
          </a:p>
          <a:p>
            <a:pPr lvl="1"/>
            <a:r>
              <a:rPr lang="en-US" altLang="zh-CN" b="1" dirty="0"/>
              <a:t>do/while</a:t>
            </a:r>
            <a:r>
              <a:rPr lang="zh-CN" altLang="en-US" b="1" dirty="0"/>
              <a:t>语句至少执行一次循环体后再判断循环条件是否满足；</a:t>
            </a:r>
          </a:p>
          <a:p>
            <a:pPr lvl="1"/>
            <a:r>
              <a:rPr lang="en-US" altLang="zh-CN" b="1" dirty="0"/>
              <a:t>while</a:t>
            </a:r>
            <a:r>
              <a:rPr lang="zh-CN" altLang="en-US" b="1" dirty="0"/>
              <a:t>语句先判断条件是否满足，然后才执行循环体。可能一次也不执行。</a:t>
            </a:r>
          </a:p>
          <a:p>
            <a:pPr lvl="1"/>
            <a:r>
              <a:rPr lang="zh-CN" altLang="en-US" b="1" dirty="0"/>
              <a:t>多数情况下可以互相替代。</a:t>
            </a:r>
          </a:p>
          <a:p>
            <a:endParaRPr lang="zh-CN" altLang="en-US" b="1" dirty="0"/>
          </a:p>
          <a:p>
            <a:endParaRPr lang="en-US" altLang="zh-CN" dirty="0"/>
          </a:p>
        </p:txBody>
      </p:sp>
      <p:sp>
        <p:nvSpPr>
          <p:cNvPr id="159766" name="Rectangle 22"/>
          <p:cNvSpPr>
            <a:spLocks noGrp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b="1" i="1" dirty="0" smtClean="0">
                <a:latin typeface="Arial" charset="0"/>
                <a:ea typeface="华文行楷" pitchFamily="2" charset="-122"/>
              </a:rPr>
              <a:t>  </a:t>
            </a:r>
            <a:r>
              <a:rPr lang="en-US" altLang="zh-CN" b="1" i="1" dirty="0" smtClean="0">
                <a:latin typeface="Arial" charset="0"/>
                <a:ea typeface="华文行楷" pitchFamily="2" charset="-122"/>
              </a:rPr>
              <a:t>4.1.3 do-while </a:t>
            </a:r>
            <a:r>
              <a:rPr lang="zh-CN" altLang="en-US" b="1" i="1" dirty="0">
                <a:latin typeface="Arial" charset="0"/>
                <a:ea typeface="华文行楷" pitchFamily="2" charset="-122"/>
              </a:rPr>
              <a:t>语句</a:t>
            </a:r>
            <a:r>
              <a:rPr lang="zh-CN" altLang="en-US" dirty="0"/>
              <a:t> </a:t>
            </a:r>
          </a:p>
        </p:txBody>
      </p: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827088" y="2997200"/>
            <a:ext cx="7129462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kumimoji="0" lang="zh-CN" altLang="zh-CN" sz="24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954502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4904"/>
            <a:ext cx="128827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3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循环与</a:t>
            </a:r>
            <a:r>
              <a:rPr lang="en-US" altLang="zh-CN" dirty="0" smtClean="0"/>
              <a:t> do-while</a:t>
            </a:r>
            <a:r>
              <a:rPr lang="zh-CN" altLang="en-US" dirty="0" smtClean="0"/>
              <a:t>循环对比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8823813" cy="33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循环就是反复执行某些动作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本章要点：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do-while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多重循环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循环定义及本章要点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3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执行结果有区别的情况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" y="2658410"/>
            <a:ext cx="8998895" cy="26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59585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&gt;10</a:t>
            </a:r>
            <a:r>
              <a:rPr lang="zh-CN" altLang="en-US" dirty="0" smtClean="0"/>
              <a:t>一开始不成立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4325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s=0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350" y="55031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s=1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7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4.1.4</a:t>
            </a:r>
            <a:r>
              <a:rPr lang="zh-CN" altLang="en-US" dirty="0" smtClean="0"/>
              <a:t>三</a:t>
            </a:r>
            <a:r>
              <a:rPr lang="zh-CN" altLang="en-US" dirty="0" smtClean="0"/>
              <a:t>种语句的共性和区别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436" y="3167102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共性：可以相互替换，都能实现循环控制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区别：针对不同的问题，可以选择不同的结构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循环次数已知或者能用表达式确定，则选择</a:t>
            </a:r>
            <a:r>
              <a:rPr lang="en-US" altLang="zh-CN" sz="2400" b="1" dirty="0"/>
              <a:t>for</a:t>
            </a:r>
            <a:r>
              <a:rPr lang="zh-CN" altLang="zh-CN" sz="2400" b="1" dirty="0" smtClean="0"/>
              <a:t>循环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循环</a:t>
            </a:r>
            <a:r>
              <a:rPr lang="zh-CN" altLang="zh-CN" sz="2400" b="1" dirty="0"/>
              <a:t>次数未知时，一般选择</a:t>
            </a:r>
            <a:r>
              <a:rPr lang="en-US" altLang="zh-CN" sz="2400" b="1" dirty="0"/>
              <a:t>while</a:t>
            </a:r>
            <a:r>
              <a:rPr lang="zh-CN" altLang="zh-CN" sz="2400" b="1" dirty="0"/>
              <a:t>或者</a:t>
            </a:r>
            <a:r>
              <a:rPr lang="en-US" altLang="zh-CN" sz="2400" b="1" dirty="0"/>
              <a:t>do-while</a:t>
            </a:r>
            <a:r>
              <a:rPr lang="zh-CN" altLang="zh-CN" sz="2400" b="1" dirty="0"/>
              <a:t>循环</a:t>
            </a:r>
            <a:r>
              <a:rPr lang="zh-CN" altLang="zh-CN" sz="2400" b="1" dirty="0" smtClean="0"/>
              <a:t>，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zh-CN" altLang="zh-CN" sz="2400" b="1" dirty="0" smtClean="0"/>
              <a:t>在</a:t>
            </a:r>
            <a:r>
              <a:rPr lang="zh-CN" altLang="zh-CN" sz="2400" b="1" dirty="0"/>
              <a:t>有些情况下，循环条件中的变量是在循环题中计算出来的，适合用</a:t>
            </a:r>
            <a:r>
              <a:rPr lang="en-US" altLang="zh-CN" sz="2400" b="1" dirty="0"/>
              <a:t>do-while</a:t>
            </a:r>
            <a:r>
              <a:rPr lang="zh-CN" altLang="zh-CN" sz="2400" b="1" dirty="0"/>
              <a:t>循环。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43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28390"/>
            <a:ext cx="8229600" cy="52174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en-US" altLang="zh-CN" dirty="0" smtClean="0"/>
              <a:t>4_4.cpp,</a:t>
            </a:r>
            <a:r>
              <a:rPr lang="zh-CN" altLang="en-US" dirty="0" smtClean="0"/>
              <a:t>利滚利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double m=10;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</a:t>
            </a:r>
          </a:p>
          <a:p>
            <a:pPr marL="0" indent="0">
              <a:buNone/>
            </a:pPr>
            <a:r>
              <a:rPr lang="en-US" altLang="zh-CN" dirty="0" smtClean="0"/>
              <a:t>	while(m&lt;20)</a:t>
            </a:r>
          </a:p>
          <a:p>
            <a:pPr marL="0" indent="0">
              <a:buNone/>
            </a:pPr>
            <a:r>
              <a:rPr lang="en-US" altLang="zh-CN" dirty="0" smtClean="0"/>
              <a:t>	{</a:t>
            </a:r>
          </a:p>
          <a:p>
            <a:pPr marL="0" indent="0">
              <a:buNone/>
            </a:pPr>
            <a:r>
              <a:rPr lang="en-US" altLang="zh-CN" dirty="0" smtClean="0"/>
              <a:t>		m=m*1.05;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="&lt;&lt;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33401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例</a:t>
            </a:r>
            <a:r>
              <a:rPr lang="en-US" altLang="zh-CN" sz="2400" dirty="0" smtClean="0"/>
              <a:t>4.4</a:t>
            </a:r>
            <a:r>
              <a:rPr lang="zh-CN" altLang="zh-CN" sz="2400" dirty="0" smtClean="0"/>
              <a:t>设</a:t>
            </a:r>
            <a:r>
              <a:rPr lang="zh-CN" altLang="zh-CN" sz="2400" dirty="0"/>
              <a:t>小张现在有</a:t>
            </a:r>
            <a:r>
              <a:rPr lang="en-US" altLang="zh-CN" sz="2400" dirty="0"/>
              <a:t>10</a:t>
            </a:r>
            <a:r>
              <a:rPr lang="zh-CN" altLang="zh-CN" sz="2400" dirty="0"/>
              <a:t>万元储蓄，将这笔钱存在银行，年利率为</a:t>
            </a:r>
            <a:r>
              <a:rPr lang="en-US" altLang="zh-CN" sz="2400" dirty="0"/>
              <a:t>5%,</a:t>
            </a:r>
            <a:r>
              <a:rPr lang="zh-CN" altLang="zh-CN" sz="2400" dirty="0"/>
              <a:t>并且利滚利，问：多少年后，小张的积蓄能够翻一番？</a:t>
            </a:r>
            <a:br>
              <a:rPr lang="zh-CN" altLang="zh-CN" sz="2400" dirty="0"/>
            </a:br>
            <a:r>
              <a:rPr lang="zh-CN" altLang="en-US" sz="2400" dirty="0"/>
              <a:t>分析：该例只知道最终要达到</a:t>
            </a:r>
            <a:r>
              <a:rPr lang="en-US" altLang="zh-CN" sz="2400" dirty="0"/>
              <a:t>20</a:t>
            </a:r>
            <a:r>
              <a:rPr lang="zh-CN" altLang="en-US" sz="2400" dirty="0"/>
              <a:t>，却不知道要循环多少次，适合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301" y="2852936"/>
            <a:ext cx="4944018" cy="182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301" y="4869160"/>
            <a:ext cx="782149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>
            <a:hlinkClick r:id="rId3" action="ppaction://hlinksldjump" tooltip="算法"/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48600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【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4.5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】 </a:t>
            </a:r>
            <a:r>
              <a:rPr lang="zh-CN" altLang="en-US" sz="2800" b="1" dirty="0">
                <a:solidFill>
                  <a:schemeClr val="bg1"/>
                </a:solidFill>
              </a:rPr>
              <a:t>用迭代法求</a:t>
            </a:r>
            <a:r>
              <a:rPr lang="en-US" altLang="zh-CN" sz="2800" b="1" dirty="0">
                <a:solidFill>
                  <a:schemeClr val="bg1"/>
                </a:solidFill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</a:rPr>
              <a:t>的平方根近似值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要求前后两个迭代根之差小于</a:t>
            </a:r>
            <a:r>
              <a:rPr lang="en-US" altLang="zh-CN" sz="2800" b="1" dirty="0">
                <a:solidFill>
                  <a:schemeClr val="bg1"/>
                </a:solidFill>
              </a:rPr>
              <a:t>10</a:t>
            </a:r>
            <a:r>
              <a:rPr lang="en-US" altLang="zh-CN" sz="2800" b="1" baseline="30000" dirty="0">
                <a:solidFill>
                  <a:schemeClr val="bg1"/>
                </a:solidFill>
              </a:rPr>
              <a:t>- 5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求平方根的迭代公式为：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611188" y="3267422"/>
            <a:ext cx="7993062" cy="2609850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2400">
                <a:latin typeface="Times New Roman" pitchFamily="18" charset="0"/>
              </a:rPr>
              <a:t>迭代法求解：</a:t>
            </a:r>
            <a:r>
              <a:rPr kumimoji="0" lang="en-US" altLang="zh-CN" sz="2400">
                <a:latin typeface="Times New Roman" pitchFamily="18" charset="0"/>
              </a:rPr>
              <a:t>a</a:t>
            </a:r>
            <a:r>
              <a:rPr kumimoji="0" lang="zh-CN" altLang="en-US" sz="2400">
                <a:latin typeface="Times New Roman" pitchFamily="18" charset="0"/>
              </a:rPr>
              <a:t>是已知正数，</a:t>
            </a:r>
            <a:r>
              <a:rPr kumimoji="0" lang="en-US" altLang="zh-CN" sz="2400">
                <a:latin typeface="Times New Roman" pitchFamily="18" charset="0"/>
              </a:rPr>
              <a:t>x </a:t>
            </a:r>
            <a:r>
              <a:rPr kumimoji="0" lang="en-US" altLang="zh-CN" sz="2400" baseline="-25000">
                <a:latin typeface="Times New Roman" pitchFamily="18" charset="0"/>
              </a:rPr>
              <a:t>0</a:t>
            </a:r>
            <a:r>
              <a:rPr kumimoji="0" lang="zh-CN" altLang="en-US" sz="2400">
                <a:latin typeface="Times New Roman" pitchFamily="18" charset="0"/>
              </a:rPr>
              <a:t>是迭代初值，给</a:t>
            </a:r>
            <a:r>
              <a:rPr kumimoji="0" lang="en-US" altLang="zh-CN" sz="2400">
                <a:latin typeface="Times New Roman" pitchFamily="18" charset="0"/>
              </a:rPr>
              <a:t>x </a:t>
            </a:r>
            <a:r>
              <a:rPr kumimoji="0" lang="en-US" altLang="zh-CN" sz="2400" baseline="-25000">
                <a:latin typeface="Times New Roman" pitchFamily="18" charset="0"/>
              </a:rPr>
              <a:t>0</a:t>
            </a:r>
            <a:r>
              <a:rPr kumimoji="0" lang="zh-CN" altLang="en-US" sz="2400">
                <a:latin typeface="Times New Roman" pitchFamily="18" charset="0"/>
              </a:rPr>
              <a:t>一个值，假定 </a:t>
            </a:r>
            <a:r>
              <a:rPr kumimoji="0" lang="en-US" altLang="zh-CN" sz="2400">
                <a:latin typeface="Times New Roman" pitchFamily="18" charset="0"/>
              </a:rPr>
              <a:t>x </a:t>
            </a:r>
            <a:r>
              <a:rPr kumimoji="0" lang="en-US" altLang="zh-CN" sz="2400" baseline="-25000">
                <a:latin typeface="Times New Roman" pitchFamily="18" charset="0"/>
              </a:rPr>
              <a:t>0</a:t>
            </a:r>
            <a:r>
              <a:rPr kumimoji="0" lang="en-US" altLang="zh-CN" sz="2400">
                <a:latin typeface="Times New Roman" pitchFamily="18" charset="0"/>
              </a:rPr>
              <a:t> = a/2</a:t>
            </a:r>
            <a:r>
              <a:rPr kumimoji="0" lang="zh-CN" altLang="en-US" sz="2400">
                <a:latin typeface="Times New Roman" pitchFamily="18" charset="0"/>
              </a:rPr>
              <a:t>；则用迭代公式依次计算：</a:t>
            </a:r>
          </a:p>
          <a:p>
            <a:pPr>
              <a:spcBef>
                <a:spcPct val="20000"/>
              </a:spcBef>
            </a:pPr>
            <a:r>
              <a:rPr kumimoji="0" lang="en-US" altLang="zh-CN" sz="2400">
                <a:latin typeface="Times New Roman" pitchFamily="18" charset="0"/>
              </a:rPr>
              <a:t>x</a:t>
            </a:r>
            <a:r>
              <a:rPr kumimoji="0" lang="en-US" altLang="zh-CN" sz="2400" baseline="-25000">
                <a:latin typeface="Times New Roman" pitchFamily="18" charset="0"/>
              </a:rPr>
              <a:t>1</a:t>
            </a:r>
            <a:r>
              <a:rPr kumimoji="0" lang="en-US" altLang="zh-CN" sz="2400">
                <a:latin typeface="Times New Roman" pitchFamily="18" charset="0"/>
              </a:rPr>
              <a:t>=(x</a:t>
            </a:r>
            <a:r>
              <a:rPr kumimoji="0" lang="en-US" altLang="zh-CN" sz="2400" baseline="-25000">
                <a:latin typeface="Times New Roman" pitchFamily="18" charset="0"/>
              </a:rPr>
              <a:t>0</a:t>
            </a:r>
            <a:r>
              <a:rPr kumimoji="0" lang="en-US" altLang="zh-CN" sz="2400">
                <a:latin typeface="Times New Roman" pitchFamily="18" charset="0"/>
              </a:rPr>
              <a:t>+a/x</a:t>
            </a:r>
            <a:r>
              <a:rPr kumimoji="0" lang="en-US" altLang="zh-CN" sz="2400" baseline="-25000">
                <a:latin typeface="Times New Roman" pitchFamily="18" charset="0"/>
              </a:rPr>
              <a:t>0</a:t>
            </a:r>
            <a:r>
              <a:rPr kumimoji="0" lang="en-US" altLang="zh-CN" sz="2400">
                <a:latin typeface="Times New Roman" pitchFamily="18" charset="0"/>
              </a:rPr>
              <a:t>)/2</a:t>
            </a:r>
            <a:r>
              <a:rPr kumimoji="0" lang="zh-CN" altLang="en-US" sz="2400">
                <a:latin typeface="Times New Roman" pitchFamily="18" charset="0"/>
              </a:rPr>
              <a:t>；</a:t>
            </a:r>
            <a:r>
              <a:rPr kumimoji="0" lang="en-US" altLang="zh-CN" sz="2400">
                <a:latin typeface="Times New Roman" pitchFamily="18" charset="0"/>
              </a:rPr>
              <a:t>x</a:t>
            </a:r>
            <a:r>
              <a:rPr kumimoji="0" lang="en-US" altLang="zh-CN" sz="2400" baseline="-25000">
                <a:latin typeface="Times New Roman" pitchFamily="18" charset="0"/>
              </a:rPr>
              <a:t>2</a:t>
            </a:r>
            <a:r>
              <a:rPr kumimoji="0" lang="en-US" altLang="zh-CN" sz="2400">
                <a:latin typeface="Times New Roman" pitchFamily="18" charset="0"/>
              </a:rPr>
              <a:t>=(x</a:t>
            </a:r>
            <a:r>
              <a:rPr kumimoji="0" lang="en-US" altLang="zh-CN" sz="2400" baseline="-25000">
                <a:latin typeface="Times New Roman" pitchFamily="18" charset="0"/>
              </a:rPr>
              <a:t>1</a:t>
            </a:r>
            <a:r>
              <a:rPr kumimoji="0" lang="en-US" altLang="zh-CN" sz="2400">
                <a:latin typeface="Times New Roman" pitchFamily="18" charset="0"/>
              </a:rPr>
              <a:t>+a/x</a:t>
            </a:r>
            <a:r>
              <a:rPr kumimoji="0" lang="en-US" altLang="zh-CN" sz="2400" baseline="-25000">
                <a:latin typeface="Times New Roman" pitchFamily="18" charset="0"/>
              </a:rPr>
              <a:t>1</a:t>
            </a:r>
            <a:r>
              <a:rPr kumimoji="0" lang="en-US" altLang="zh-CN" sz="2400">
                <a:latin typeface="Times New Roman" pitchFamily="18" charset="0"/>
              </a:rPr>
              <a:t>)/2</a:t>
            </a:r>
            <a:r>
              <a:rPr kumimoji="0" lang="zh-CN" altLang="en-US" sz="2400">
                <a:latin typeface="Times New Roman" pitchFamily="18" charset="0"/>
              </a:rPr>
              <a:t>；</a:t>
            </a:r>
            <a:r>
              <a:rPr kumimoji="0" lang="en-US" altLang="zh-CN" sz="2400">
                <a:latin typeface="Arial"/>
              </a:rPr>
              <a:t>……</a:t>
            </a:r>
            <a:endParaRPr kumimoji="0" lang="en-US" altLang="zh-CN" sz="2400">
              <a:latin typeface="Times New Roman" pitchFamily="18" charset="0"/>
            </a:endParaRPr>
          </a:p>
          <a:p>
            <a:r>
              <a:rPr kumimoji="0" lang="en-US" altLang="zh-CN" sz="2400">
                <a:latin typeface="Times New Roman" pitchFamily="18" charset="0"/>
              </a:rPr>
              <a:t>x</a:t>
            </a:r>
            <a:r>
              <a:rPr kumimoji="0" lang="en-US" altLang="zh-CN" sz="2400" baseline="-25000">
                <a:latin typeface="Times New Roman" pitchFamily="18" charset="0"/>
              </a:rPr>
              <a:t>k+1</a:t>
            </a:r>
            <a:r>
              <a:rPr kumimoji="0" lang="en-US" altLang="zh-CN" sz="2400">
                <a:latin typeface="Times New Roman" pitchFamily="18" charset="0"/>
              </a:rPr>
              <a:t>=(x</a:t>
            </a:r>
            <a:r>
              <a:rPr kumimoji="0" lang="en-US" altLang="zh-CN" sz="2400" baseline="-25000">
                <a:latin typeface="Times New Roman" pitchFamily="18" charset="0"/>
              </a:rPr>
              <a:t>k</a:t>
            </a:r>
            <a:r>
              <a:rPr kumimoji="0" lang="en-US" altLang="zh-CN" sz="2400">
                <a:latin typeface="Times New Roman" pitchFamily="18" charset="0"/>
              </a:rPr>
              <a:t>+a/x</a:t>
            </a:r>
            <a:r>
              <a:rPr kumimoji="0" lang="en-US" altLang="zh-CN" sz="2400" baseline="-25000">
                <a:latin typeface="Times New Roman" pitchFamily="18" charset="0"/>
              </a:rPr>
              <a:t>k</a:t>
            </a:r>
            <a:r>
              <a:rPr kumimoji="0" lang="en-US" altLang="zh-CN" sz="2400">
                <a:latin typeface="Times New Roman" pitchFamily="18" charset="0"/>
              </a:rPr>
              <a:t>)/2</a:t>
            </a:r>
            <a:r>
              <a:rPr kumimoji="0" lang="zh-CN" altLang="en-US" sz="2400">
                <a:latin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kumimoji="0" lang="zh-CN" altLang="en-US" sz="2400">
                <a:latin typeface="Times New Roman" pitchFamily="18" charset="0"/>
              </a:rPr>
              <a:t>当</a:t>
            </a:r>
            <a:r>
              <a:rPr kumimoji="0" lang="en-US" altLang="zh-CN" sz="2400">
                <a:latin typeface="Times New Roman" pitchFamily="18" charset="0"/>
              </a:rPr>
              <a:t>|x</a:t>
            </a:r>
            <a:r>
              <a:rPr kumimoji="0" lang="en-US" altLang="zh-CN" sz="2400" baseline="-25000">
                <a:latin typeface="Times New Roman" pitchFamily="18" charset="0"/>
              </a:rPr>
              <a:t>k+1</a:t>
            </a:r>
            <a:r>
              <a:rPr kumimoji="0" lang="en-US" altLang="zh-CN" sz="2400">
                <a:latin typeface="Times New Roman" pitchFamily="18" charset="0"/>
              </a:rPr>
              <a:t> </a:t>
            </a:r>
            <a:r>
              <a:rPr kumimoji="0" lang="en-US" altLang="zh-CN" sz="2400">
                <a:latin typeface="Arial"/>
              </a:rPr>
              <a:t>–</a:t>
            </a:r>
            <a:r>
              <a:rPr kumimoji="0" lang="en-US" altLang="zh-CN" sz="2400">
                <a:latin typeface="Times New Roman" pitchFamily="18" charset="0"/>
              </a:rPr>
              <a:t>x</a:t>
            </a:r>
            <a:r>
              <a:rPr kumimoji="0" lang="en-US" altLang="zh-CN" sz="2400" baseline="-25000">
                <a:latin typeface="Times New Roman" pitchFamily="18" charset="0"/>
              </a:rPr>
              <a:t>k</a:t>
            </a:r>
            <a:r>
              <a:rPr kumimoji="0" lang="en-US" altLang="zh-CN" sz="2400">
                <a:latin typeface="Times New Roman" pitchFamily="18" charset="0"/>
              </a:rPr>
              <a:t>|&lt;</a:t>
            </a:r>
            <a:r>
              <a:rPr kumimoji="0" lang="el-GR" altLang="zh-CN" sz="2400">
                <a:latin typeface="Times New Roman" pitchFamily="18" charset="0"/>
                <a:cs typeface="Times New Roman" pitchFamily="18" charset="0"/>
              </a:rPr>
              <a:t>ε</a:t>
            </a: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l-GR" altLang="zh-CN" sz="2400">
                <a:latin typeface="Times New Roman" pitchFamily="18" charset="0"/>
                <a:cs typeface="Times New Roman" pitchFamily="18" charset="0"/>
              </a:rPr>
              <a:t>ε</a:t>
            </a:r>
            <a:r>
              <a:rPr kumimoji="0" lang="zh-CN" altLang="en-US" sz="2400">
                <a:latin typeface="Times New Roman" pitchFamily="18" charset="0"/>
                <a:cs typeface="Times New Roman" pitchFamily="18" charset="0"/>
              </a:rPr>
              <a:t>是一个较小的正数</a:t>
            </a:r>
            <a:r>
              <a:rPr kumimoji="0" lang="en-US" altLang="zh-CN" sz="240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zh-CN" altLang="en-US" sz="240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kumimoji="0" lang="zh-CN" altLang="en-US" sz="2400">
                <a:latin typeface="Times New Roman" pitchFamily="18" charset="0"/>
              </a:rPr>
              <a:t>迭代终止，</a:t>
            </a:r>
            <a:r>
              <a:rPr kumimoji="0" lang="zh-CN" altLang="en-US" sz="2400">
                <a:solidFill>
                  <a:srgbClr val="990000"/>
                </a:solidFill>
                <a:latin typeface="Times New Roman" pitchFamily="18" charset="0"/>
              </a:rPr>
              <a:t>取</a:t>
            </a:r>
            <a:r>
              <a:rPr kumimoji="0" lang="en-US" altLang="zh-CN" sz="2400">
                <a:solidFill>
                  <a:srgbClr val="990000"/>
                </a:solidFill>
                <a:latin typeface="Times New Roman" pitchFamily="18" charset="0"/>
              </a:rPr>
              <a:t>x</a:t>
            </a:r>
            <a:r>
              <a:rPr kumimoji="0" lang="en-US" altLang="zh-CN" sz="2400" baseline="-25000">
                <a:solidFill>
                  <a:srgbClr val="990000"/>
                </a:solidFill>
                <a:latin typeface="Times New Roman" pitchFamily="18" charset="0"/>
              </a:rPr>
              <a:t>k+1</a:t>
            </a:r>
            <a:r>
              <a:rPr kumimoji="0" lang="zh-CN" altLang="en-US" sz="2400">
                <a:solidFill>
                  <a:srgbClr val="990000"/>
                </a:solidFill>
                <a:latin typeface="Times New Roman" pitchFamily="18" charset="0"/>
              </a:rPr>
              <a:t>的值为</a:t>
            </a:r>
            <a:r>
              <a:rPr kumimoji="0" lang="en-US" altLang="zh-CN" sz="2400">
                <a:solidFill>
                  <a:srgbClr val="990000"/>
                </a:solidFill>
                <a:latin typeface="Times New Roman" pitchFamily="18" charset="0"/>
              </a:rPr>
              <a:t>a</a:t>
            </a:r>
            <a:r>
              <a:rPr kumimoji="0" lang="zh-CN" altLang="en-US" sz="2400">
                <a:solidFill>
                  <a:srgbClr val="990000"/>
                </a:solidFill>
                <a:latin typeface="Times New Roman" pitchFamily="18" charset="0"/>
              </a:rPr>
              <a:t>的平方根近似值</a:t>
            </a:r>
            <a:r>
              <a:rPr kumimoji="0" lang="zh-CN" altLang="en-US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247202"/>
              </p:ext>
            </p:extLst>
          </p:nvPr>
        </p:nvGraphicFramePr>
        <p:xfrm>
          <a:off x="395288" y="2317056"/>
          <a:ext cx="44783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BMP 图象" r:id="rId4" imgW="3142857" imgH="609524" progId="Paint.Picture">
                  <p:embed/>
                </p:oleObj>
              </mc:Choice>
              <mc:Fallback>
                <p:oleObj name="BMP 图象" r:id="rId4" imgW="3142857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17056"/>
                        <a:ext cx="4478337" cy="8239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179388" y="5516563"/>
            <a:ext cx="431800" cy="1341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6081" y="2564904"/>
            <a:ext cx="8353425" cy="3914775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、输入</a:t>
            </a:r>
            <a:r>
              <a:rPr lang="en-US" altLang="zh-CN" sz="2000" dirty="0"/>
              <a:t>a(a&gt;0)</a:t>
            </a:r>
            <a:r>
              <a:rPr lang="zh-CN" altLang="en-US" sz="2000" dirty="0"/>
              <a:t>及较小正数</a:t>
            </a:r>
            <a:r>
              <a:rPr lang="en-US" altLang="zh-CN" sz="2000" dirty="0"/>
              <a:t>delta(</a:t>
            </a:r>
            <a:r>
              <a:rPr lang="zh-CN" altLang="en-US" sz="2000" dirty="0"/>
              <a:t>也可用常变量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x 0 = a/2</a:t>
            </a:r>
            <a:r>
              <a:rPr lang="zh-CN" altLang="en-US" sz="2000" dirty="0"/>
              <a:t>； 用迭代公式算 </a:t>
            </a:r>
            <a:r>
              <a:rPr lang="en-US" altLang="zh-CN" sz="2000" dirty="0"/>
              <a:t>x1=(x0+a/x0)/2</a:t>
            </a:r>
            <a:r>
              <a:rPr lang="zh-CN" altLang="en-US" sz="2000" dirty="0"/>
              <a:t>；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b="1" dirty="0">
                <a:solidFill>
                  <a:srgbClr val="3333FF"/>
                </a:solidFill>
              </a:rPr>
              <a:t>while</a:t>
            </a:r>
            <a:r>
              <a:rPr lang="en-US" altLang="zh-CN" sz="2000" dirty="0"/>
              <a:t>(|x1 –x0|&gt;=</a:t>
            </a:r>
            <a:r>
              <a:rPr lang="en-US" altLang="zh-CN" sz="2000" dirty="0">
                <a:cs typeface="Times New Roman" pitchFamily="18" charset="0"/>
              </a:rPr>
              <a:t>delta)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</a:rPr>
              <a:t>	   {		 </a:t>
            </a:r>
            <a:r>
              <a:rPr lang="en-US" altLang="zh-CN" sz="2000" dirty="0"/>
              <a:t>x 0 = x 1  </a:t>
            </a:r>
            <a:r>
              <a:rPr lang="zh-CN" altLang="en-US" sz="2000" dirty="0"/>
              <a:t>；</a:t>
            </a:r>
            <a:r>
              <a:rPr lang="en-US" altLang="zh-CN" sz="2000" b="1" dirty="0">
                <a:solidFill>
                  <a:srgbClr val="006600"/>
                </a:solidFill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</a:rPr>
              <a:t>把最近的值给</a:t>
            </a:r>
            <a:r>
              <a:rPr lang="en-US" altLang="zh-CN" sz="2000" b="1" dirty="0">
                <a:solidFill>
                  <a:srgbClr val="006600"/>
                </a:solidFill>
              </a:rPr>
              <a:t>x </a:t>
            </a:r>
            <a:r>
              <a:rPr lang="en-US" altLang="zh-CN" sz="2000" b="1" baseline="-25000" dirty="0">
                <a:solidFill>
                  <a:srgbClr val="006600"/>
                </a:solidFill>
              </a:rPr>
              <a:t>0</a:t>
            </a:r>
            <a:r>
              <a:rPr lang="en-US" altLang="zh-CN" sz="2000" b="1" dirty="0">
                <a:solidFill>
                  <a:srgbClr val="006600"/>
                </a:solidFill>
              </a:rPr>
              <a:t> 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b="1" dirty="0">
                <a:cs typeface="Times New Roman" pitchFamily="18" charset="0"/>
              </a:rPr>
              <a:t>			 </a:t>
            </a:r>
            <a:r>
              <a:rPr lang="en-US" altLang="zh-CN" sz="2000" dirty="0"/>
              <a:t>x1=(x0+a/x0)/2</a:t>
            </a:r>
            <a:r>
              <a:rPr lang="zh-CN" altLang="en-US" sz="2000" dirty="0"/>
              <a:t>；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dirty="0">
                <a:cs typeface="Times New Roman" pitchFamily="18" charset="0"/>
              </a:rPr>
              <a:t>}  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6600"/>
                </a:solidFill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</a:rPr>
              <a:t>求</a:t>
            </a:r>
            <a:r>
              <a:rPr lang="en-US" altLang="zh-CN" sz="2000" b="1" dirty="0">
                <a:solidFill>
                  <a:srgbClr val="006600"/>
                </a:solidFill>
              </a:rPr>
              <a:t>x</a:t>
            </a:r>
            <a:r>
              <a:rPr lang="en-US" altLang="zh-CN" sz="2000" b="1" baseline="-25000" dirty="0">
                <a:solidFill>
                  <a:srgbClr val="006600"/>
                </a:solidFill>
              </a:rPr>
              <a:t>k+1</a:t>
            </a:r>
            <a:r>
              <a:rPr lang="zh-CN" altLang="en-US" sz="2000" b="1" dirty="0">
                <a:solidFill>
                  <a:srgbClr val="006600"/>
                </a:solidFill>
              </a:rPr>
              <a:t>时只需要知道</a:t>
            </a:r>
            <a:r>
              <a:rPr lang="en-US" altLang="zh-CN" sz="2000" b="1" dirty="0" err="1">
                <a:solidFill>
                  <a:srgbClr val="006600"/>
                </a:solidFill>
              </a:rPr>
              <a:t>x</a:t>
            </a:r>
            <a:r>
              <a:rPr lang="en-US" altLang="zh-CN" sz="2000" b="1" baseline="-25000" dirty="0" err="1">
                <a:solidFill>
                  <a:srgbClr val="006600"/>
                </a:solidFill>
              </a:rPr>
              <a:t>k</a:t>
            </a:r>
            <a:r>
              <a:rPr lang="zh-CN" altLang="en-US" sz="2000" b="1" dirty="0">
                <a:solidFill>
                  <a:srgbClr val="006600"/>
                </a:solidFill>
              </a:rPr>
              <a:t>的值，所以只需</a:t>
            </a:r>
            <a:r>
              <a:rPr lang="en-US" altLang="zh-CN" sz="2000" b="1" dirty="0">
                <a:solidFill>
                  <a:srgbClr val="006600"/>
                </a:solidFill>
              </a:rPr>
              <a:t>2</a:t>
            </a:r>
            <a:r>
              <a:rPr lang="zh-CN" altLang="en-US" sz="2000" b="1" dirty="0">
                <a:solidFill>
                  <a:srgbClr val="006600"/>
                </a:solidFill>
              </a:rPr>
              <a:t>个变量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</a:rPr>
              <a:t>4</a:t>
            </a:r>
            <a:r>
              <a:rPr lang="zh-CN" altLang="en-US" sz="2000" dirty="0">
                <a:cs typeface="Times New Roman" pitchFamily="18" charset="0"/>
              </a:rPr>
              <a:t>、取</a:t>
            </a:r>
            <a:r>
              <a:rPr lang="en-US" altLang="zh-CN" sz="2000" dirty="0">
                <a:cs typeface="Times New Roman" pitchFamily="18" charset="0"/>
              </a:rPr>
              <a:t>x1</a:t>
            </a:r>
            <a:r>
              <a:rPr lang="zh-CN" altLang="en-US" sz="2000" dirty="0">
                <a:cs typeface="Times New Roman" pitchFamily="18" charset="0"/>
              </a:rPr>
              <a:t>的值为</a:t>
            </a:r>
            <a:r>
              <a:rPr lang="en-US" altLang="zh-CN" sz="2000" dirty="0">
                <a:cs typeface="Times New Roman" pitchFamily="18" charset="0"/>
              </a:rPr>
              <a:t>a</a:t>
            </a:r>
            <a:r>
              <a:rPr lang="zh-CN" altLang="en-US" sz="2000" dirty="0">
                <a:cs typeface="Times New Roman" pitchFamily="18" charset="0"/>
              </a:rPr>
              <a:t>的平方根近似值，输出。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7524750" y="5876925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 b="0"/>
          </a:p>
        </p:txBody>
      </p:sp>
      <p:sp>
        <p:nvSpPr>
          <p:cNvPr id="3" name="TextBox 2"/>
          <p:cNvSpPr txBox="1"/>
          <p:nvPr/>
        </p:nvSpPr>
        <p:spPr>
          <a:xfrm>
            <a:off x="685172" y="484867"/>
            <a:ext cx="53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迭代法求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a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的平方根算法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179512" y="-99392"/>
            <a:ext cx="8351837" cy="7109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//4_5.cpp,</a:t>
            </a:r>
            <a:r>
              <a:rPr lang="zh-CN" altLang="zh-CN" sz="2400" dirty="0"/>
              <a:t>迭代法求</a:t>
            </a:r>
            <a:r>
              <a:rPr lang="en-US" altLang="zh-CN" sz="2400" dirty="0"/>
              <a:t>a</a:t>
            </a:r>
            <a:r>
              <a:rPr lang="zh-CN" altLang="zh-CN" sz="2400" dirty="0"/>
              <a:t>的平方根的近似值</a:t>
            </a:r>
          </a:p>
          <a:p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/>
              <a:t>#include&lt;</a:t>
            </a:r>
            <a:r>
              <a:rPr lang="en-US" altLang="zh-CN" sz="2400" dirty="0" err="1"/>
              <a:t>cmath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 smtClean="0"/>
              <a:t>;</a:t>
            </a:r>
            <a:endParaRPr lang="en-US" altLang="zh-CN" sz="2400" dirty="0" smtClean="0">
              <a:latin typeface="Consolas" pitchFamily="49" charset="0"/>
            </a:endParaRPr>
          </a:p>
          <a:p>
            <a:pPr algn="just"/>
            <a:r>
              <a:rPr lang="en-US" altLang="zh-CN" sz="2400" dirty="0" err="1" smtClean="0">
                <a:latin typeface="Consolas" pitchFamily="49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main( ){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zh-CN" sz="2400" dirty="0">
                <a:latin typeface="Consolas" pitchFamily="49" charset="0"/>
              </a:rPr>
              <a:t>float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x0,x1,a;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&lt;&lt;"</a:t>
            </a:r>
            <a:r>
              <a:rPr lang="zh-CN" altLang="en-US" sz="2400" dirty="0">
                <a:solidFill>
                  <a:srgbClr val="000000"/>
                </a:solidFill>
                <a:latin typeface="Consolas" pitchFamily="49" charset="0"/>
              </a:rPr>
              <a:t>输入一个正数：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";	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&gt;&gt;a;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zh-CN" sz="2400" dirty="0">
                <a:latin typeface="Consolas" pitchFamily="49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(a&lt;0)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&lt;&lt;a&lt;&lt;"</a:t>
            </a:r>
            <a:r>
              <a:rPr lang="zh-CN" altLang="en-US" sz="2400" dirty="0">
                <a:solidFill>
                  <a:srgbClr val="000000"/>
                </a:solidFill>
                <a:latin typeface="Consolas" pitchFamily="49" charset="0"/>
              </a:rPr>
              <a:t>不能开平方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!"&lt;&lt;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zh-CN" sz="2400" dirty="0">
                <a:latin typeface="Consolas" pitchFamily="49" charset="0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{			</a:t>
            </a:r>
            <a:r>
              <a:rPr lang="en-US" altLang="zh-CN" sz="2400" dirty="0">
                <a:solidFill>
                  <a:srgbClr val="006600"/>
                </a:solidFill>
                <a:latin typeface="Consolas" pitchFamily="49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Consolas" pitchFamily="49" charset="0"/>
              </a:rPr>
              <a:t>有实数</a:t>
            </a:r>
            <a:r>
              <a:rPr lang="zh-CN" altLang="en-US" sz="2400" dirty="0" smtClean="0">
                <a:solidFill>
                  <a:srgbClr val="006600"/>
                </a:solidFill>
                <a:latin typeface="Consolas" pitchFamily="49" charset="0"/>
              </a:rPr>
              <a:t>解</a:t>
            </a:r>
            <a:endParaRPr lang="en-US" altLang="zh-CN" sz="2400" dirty="0" smtClean="0">
              <a:solidFill>
                <a:srgbClr val="006600"/>
              </a:solidFill>
              <a:latin typeface="Consolas" pitchFamily="49" charset="0"/>
            </a:endParaRPr>
          </a:p>
          <a:p>
            <a:pPr algn="just"/>
            <a:r>
              <a:rPr lang="zh-CN" altLang="en-US" sz="24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x1=a/2;	</a:t>
            </a:r>
            <a:endParaRPr lang="en-US" altLang="zh-CN" sz="2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algn="just"/>
            <a:r>
              <a:rPr lang="zh-CN" altLang="en-US" sz="24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zh-CN" sz="2400" dirty="0">
                <a:latin typeface="Consolas" pitchFamily="49" charset="0"/>
              </a:rPr>
              <a:t>do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{	x0=x1;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	x1=(x0+a/x0)/2;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 }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en-US" altLang="zh-CN" sz="2400" dirty="0">
                <a:latin typeface="Consolas" pitchFamily="49" charset="0"/>
              </a:rPr>
              <a:t>while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</a:rPr>
              <a:t>fabs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(x1-x0)&gt;=1e-5);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&lt;&lt; a&lt;&lt;"</a:t>
            </a:r>
            <a:r>
              <a:rPr lang="zh-CN" altLang="en-US" sz="2400" dirty="0">
                <a:solidFill>
                  <a:srgbClr val="000000"/>
                </a:solidFill>
                <a:latin typeface="Consolas" pitchFamily="49" charset="0"/>
              </a:rPr>
              <a:t>的平方根为：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"&lt;&lt;x1&lt;&lt;</a:t>
            </a:r>
            <a:r>
              <a:rPr lang="en-US" altLang="zh-CN" sz="24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 }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zh-CN" sz="2400" dirty="0">
                <a:latin typeface="Consolas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 0;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67" y="3284984"/>
            <a:ext cx="421631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5918405"/>
            <a:ext cx="532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/>
              <a:t>在该例中，循环条件为</a:t>
            </a:r>
            <a:r>
              <a:rPr lang="en-US" altLang="zh-CN" sz="1600" b="1" dirty="0" err="1"/>
              <a:t>fabs</a:t>
            </a:r>
            <a:r>
              <a:rPr lang="en-US" altLang="zh-CN" sz="1600" b="1" dirty="0"/>
              <a:t>(x1-x0)&gt;=1e-5</a:t>
            </a:r>
            <a:r>
              <a:rPr lang="zh-CN" altLang="zh-CN" sz="1600" b="1" dirty="0"/>
              <a:t>，而</a:t>
            </a:r>
            <a:r>
              <a:rPr lang="en-US" altLang="zh-CN" sz="1600" b="1" dirty="0"/>
              <a:t>x1</a:t>
            </a:r>
            <a:r>
              <a:rPr lang="zh-CN" altLang="zh-CN" sz="1600" b="1" dirty="0"/>
              <a:t>和</a:t>
            </a:r>
            <a:r>
              <a:rPr lang="en-US" altLang="zh-CN" sz="1600" b="1" dirty="0"/>
              <a:t>x0</a:t>
            </a:r>
            <a:r>
              <a:rPr lang="zh-CN" altLang="zh-CN" sz="1600" b="1" dirty="0"/>
              <a:t>都是在循环体中被赋值，这种情况用</a:t>
            </a:r>
            <a:r>
              <a:rPr lang="en-US" altLang="zh-CN" sz="1600" b="1" dirty="0"/>
              <a:t>do-while</a:t>
            </a:r>
            <a:r>
              <a:rPr lang="zh-CN" altLang="zh-CN" sz="1600" b="1" dirty="0"/>
              <a:t>循环更好。如果要改成</a:t>
            </a:r>
            <a:r>
              <a:rPr lang="en-US" altLang="zh-CN" sz="1600" b="1" dirty="0"/>
              <a:t>while</a:t>
            </a:r>
            <a:r>
              <a:rPr lang="zh-CN" altLang="zh-CN" sz="1600" b="1" dirty="0"/>
              <a:t>循环，会更复杂些。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在以上三种语句实现的循环结构中，循环体语句是一条语句或者是用</a:t>
            </a:r>
            <a:r>
              <a:rPr lang="en-US" altLang="zh-CN" dirty="0"/>
              <a:t>{ }</a:t>
            </a:r>
            <a:r>
              <a:rPr lang="zh-CN" altLang="zh-CN" dirty="0"/>
              <a:t>括起来的复合语句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把一个循环结构看成一个整体，它相当于一条语句，也可以出现在</a:t>
            </a:r>
            <a:r>
              <a:rPr lang="en-US" altLang="zh-CN" dirty="0" err="1"/>
              <a:t>for,while</a:t>
            </a:r>
            <a:r>
              <a:rPr lang="zh-CN" altLang="zh-CN" dirty="0"/>
              <a:t>或者</a:t>
            </a:r>
            <a:r>
              <a:rPr lang="en-US" altLang="zh-CN" dirty="0"/>
              <a:t>do-while</a:t>
            </a:r>
            <a:r>
              <a:rPr lang="zh-CN" altLang="zh-CN" dirty="0"/>
              <a:t>之下作为循环体语句，这样就构成了多重循环。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4.1.5</a:t>
            </a:r>
            <a:r>
              <a:rPr lang="zh-CN" altLang="en-US" dirty="0" smtClean="0"/>
              <a:t>多重循环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4.6</a:t>
            </a:r>
            <a:r>
              <a:rPr lang="zh-CN" altLang="en-US" dirty="0" smtClean="0"/>
              <a:t>打印九九乘法表，格式如下：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64904"/>
            <a:ext cx="1208705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0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395288" y="2438886"/>
            <a:ext cx="8280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算法：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、输出表头，用一个循环语句即可；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、输出表体：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for (</a:t>
            </a:r>
            <a:r>
              <a:rPr lang="en-US" altLang="zh-CN" b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=1; </a:t>
            </a:r>
            <a:r>
              <a:rPr lang="en-US" altLang="zh-CN" b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&lt;10; </a:t>
            </a:r>
            <a:r>
              <a:rPr lang="en-US" altLang="zh-CN" b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++) 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{             </a:t>
            </a:r>
            <a:r>
              <a:rPr lang="en-US" altLang="zh-CN" b="1" dirty="0" err="1">
                <a:latin typeface="Times New Roman" pitchFamily="18" charset="0"/>
              </a:rPr>
              <a:t>cout</a:t>
            </a:r>
            <a:r>
              <a:rPr lang="en-US" altLang="zh-CN" b="1" dirty="0">
                <a:latin typeface="Times New Roman" pitchFamily="18" charset="0"/>
              </a:rPr>
              <a:t>&lt;&lt;</a:t>
            </a:r>
            <a:r>
              <a:rPr lang="en-US" altLang="zh-CN" b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;	   </a:t>
            </a: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</a:rPr>
              <a:t>输出行号</a:t>
            </a:r>
          </a:p>
          <a:p>
            <a:pPr algn="just"/>
            <a:r>
              <a:rPr lang="zh-CN" altLang="en-US" b="1" dirty="0">
                <a:latin typeface="Times New Roman" pitchFamily="18" charset="0"/>
              </a:rPr>
              <a:t>              </a:t>
            </a:r>
            <a:r>
              <a:rPr lang="zh-CN" altLang="en-US" b="1" i="1" dirty="0">
                <a:solidFill>
                  <a:srgbClr val="800000"/>
                </a:solidFill>
                <a:latin typeface="Times New Roman" pitchFamily="18" charset="0"/>
              </a:rPr>
              <a:t>输出第</a:t>
            </a:r>
            <a:r>
              <a:rPr lang="en-US" altLang="zh-CN" b="1" i="1" dirty="0" err="1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zh-CN" altLang="en-US" b="1" i="1" dirty="0">
                <a:solidFill>
                  <a:srgbClr val="800000"/>
                </a:solidFill>
                <a:latin typeface="Times New Roman" pitchFamily="18" charset="0"/>
              </a:rPr>
              <a:t>行数据；	   </a:t>
            </a:r>
            <a:r>
              <a:rPr lang="en-US" altLang="zh-CN" b="1" i="1" dirty="0">
                <a:solidFill>
                  <a:srgbClr val="800000"/>
                </a:solidFill>
                <a:latin typeface="Times New Roman" pitchFamily="18" charset="0"/>
              </a:rPr>
              <a:t>//A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              </a:t>
            </a:r>
            <a:r>
              <a:rPr lang="en-US" altLang="zh-CN" b="1" dirty="0" err="1">
                <a:latin typeface="Times New Roman" pitchFamily="18" charset="0"/>
              </a:rPr>
              <a:t>cout</a:t>
            </a:r>
            <a:r>
              <a:rPr lang="en-US" altLang="zh-CN" b="1" dirty="0">
                <a:latin typeface="Times New Roman" pitchFamily="18" charset="0"/>
              </a:rPr>
              <a:t>&lt;&lt;</a:t>
            </a:r>
            <a:r>
              <a:rPr lang="en-US" altLang="zh-CN" b="1" dirty="0" err="1">
                <a:latin typeface="Times New Roman" pitchFamily="18" charset="0"/>
              </a:rPr>
              <a:t>endl</a:t>
            </a:r>
            <a:r>
              <a:rPr lang="en-US" altLang="zh-CN" b="1" dirty="0">
                <a:latin typeface="Times New Roman" pitchFamily="18" charset="0"/>
              </a:rPr>
              <a:t>;   </a:t>
            </a:r>
            <a:r>
              <a:rPr lang="en-US" altLang="zh-CN" b="1" dirty="0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Times New Roman" pitchFamily="18" charset="0"/>
              </a:rPr>
              <a:t>准备输出下一行   </a:t>
            </a:r>
          </a:p>
          <a:p>
            <a:pPr algn="just"/>
            <a:r>
              <a:rPr lang="zh-CN" altLang="en-US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pPr algn="just"/>
            <a:r>
              <a:rPr lang="en-US" altLang="zh-CN" b="1" dirty="0">
                <a:latin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行细化：</a:t>
            </a:r>
          </a:p>
          <a:p>
            <a:pPr algn="just"/>
            <a:r>
              <a:rPr lang="zh-CN" altLang="en-US" b="1" dirty="0">
                <a:latin typeface="Times New Roman" pitchFamily="18" charset="0"/>
              </a:rPr>
              <a:t>  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for (j=1; j&lt;=</a:t>
            </a:r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; j++)  </a:t>
            </a:r>
            <a:r>
              <a:rPr lang="en-US" altLang="zh-CN" b="1" dirty="0" err="1">
                <a:latin typeface="Times New Roman" pitchFamily="18" charset="0"/>
              </a:rPr>
              <a:t>cout</a:t>
            </a:r>
            <a:r>
              <a:rPr lang="en-US" altLang="zh-CN" b="1" dirty="0">
                <a:latin typeface="Times New Roman" pitchFamily="18" charset="0"/>
              </a:rPr>
              <a:t>&lt;&lt;</a:t>
            </a:r>
            <a:r>
              <a:rPr lang="en-US" altLang="zh-CN" b="1" dirty="0" err="1">
                <a:latin typeface="Times New Roman" pitchFamily="18" charset="0"/>
              </a:rPr>
              <a:t>setw</a:t>
            </a:r>
            <a:r>
              <a:rPr lang="en-US" altLang="zh-CN" b="1" dirty="0">
                <a:latin typeface="Times New Roman" pitchFamily="18" charset="0"/>
              </a:rPr>
              <a:t>(4)&lt;&lt;</a:t>
            </a:r>
            <a:r>
              <a:rPr lang="en-US" altLang="zh-CN" b="1" dirty="0" err="1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*j;</a:t>
            </a:r>
          </a:p>
        </p:txBody>
      </p:sp>
      <p:sp>
        <p:nvSpPr>
          <p:cNvPr id="272390" name="Rectangle 6"/>
          <p:cNvSpPr>
            <a:spLocks noGrp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zh-CN" altLang="en-US" sz="4000" b="1" i="1" dirty="0" smtClean="0">
                <a:latin typeface="Arial" charset="0"/>
                <a:ea typeface="华文行楷" pitchFamily="2" charset="-122"/>
              </a:rPr>
              <a:t>打印九九乘法表算法</a:t>
            </a:r>
            <a:endParaRPr lang="zh-CN" altLang="en-US" sz="4000" b="1" i="1" dirty="0">
              <a:latin typeface="Arial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58750" y="5018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1" y="44624"/>
            <a:ext cx="9220363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6672"/>
            <a:ext cx="4621213" cy="23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0031" y="3284984"/>
            <a:ext cx="40451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在这个例子中</a:t>
            </a:r>
            <a:r>
              <a:rPr lang="en-US" altLang="zh-CN" dirty="0" err="1"/>
              <a:t>i</a:t>
            </a:r>
            <a:r>
              <a:rPr lang="zh-CN" altLang="zh-CN" dirty="0"/>
              <a:t>循环是外循环，它的循环体由</a:t>
            </a:r>
            <a:r>
              <a:rPr lang="en-US" altLang="zh-CN" dirty="0"/>
              <a:t>3</a:t>
            </a:r>
            <a:r>
              <a:rPr lang="zh-CN" altLang="zh-CN" dirty="0"/>
              <a:t>条语句构成，如图所示，</a:t>
            </a:r>
            <a:r>
              <a:rPr lang="en-US" altLang="zh-CN" dirty="0"/>
              <a:t>j</a:t>
            </a:r>
            <a:r>
              <a:rPr lang="zh-CN" altLang="zh-CN" dirty="0"/>
              <a:t>循环相当于一条语句即图中的语句</a:t>
            </a:r>
            <a:r>
              <a:rPr lang="en-US" altLang="zh-CN" dirty="0"/>
              <a:t>2</a:t>
            </a:r>
            <a:r>
              <a:rPr lang="zh-CN" altLang="zh-CN" dirty="0"/>
              <a:t>，它与图中的语句（</a:t>
            </a:r>
            <a:r>
              <a:rPr lang="en-US" altLang="zh-CN" dirty="0"/>
              <a:t>1</a:t>
            </a:r>
            <a:r>
              <a:rPr lang="zh-CN" altLang="zh-CN" dirty="0"/>
              <a:t>）和语句（</a:t>
            </a:r>
            <a:r>
              <a:rPr lang="en-US" altLang="zh-CN" dirty="0"/>
              <a:t>3</a:t>
            </a:r>
            <a:r>
              <a:rPr lang="zh-CN" altLang="zh-CN" dirty="0"/>
              <a:t>）是顺序关系，与外面的</a:t>
            </a:r>
            <a:r>
              <a:rPr lang="en-US" altLang="zh-CN" dirty="0" err="1"/>
              <a:t>i</a:t>
            </a:r>
            <a:r>
              <a:rPr lang="zh-CN" altLang="zh-CN" dirty="0"/>
              <a:t>循环是嵌套关系。</a:t>
            </a:r>
          </a:p>
          <a:p>
            <a:r>
              <a:rPr lang="zh-CN" altLang="zh-CN" dirty="0"/>
              <a:t>在多重循环中内循环变化快，外循环变化慢。在上述程序中，当</a:t>
            </a:r>
            <a:r>
              <a:rPr lang="en-US" altLang="zh-CN" dirty="0" err="1"/>
              <a:t>i</a:t>
            </a:r>
            <a:r>
              <a:rPr lang="zh-CN" altLang="zh-CN" dirty="0"/>
              <a:t>的值为</a:t>
            </a:r>
            <a:r>
              <a:rPr lang="en-US" altLang="zh-CN" dirty="0"/>
              <a:t>5</a:t>
            </a:r>
            <a:r>
              <a:rPr lang="zh-CN" altLang="zh-CN" dirty="0"/>
              <a:t>时，</a:t>
            </a:r>
            <a:r>
              <a:rPr lang="en-US" altLang="zh-CN" dirty="0"/>
              <a:t>j</a:t>
            </a:r>
            <a:r>
              <a:rPr lang="zh-CN" altLang="zh-CN" dirty="0"/>
              <a:t>要从</a:t>
            </a:r>
            <a:r>
              <a:rPr lang="en-US" altLang="zh-CN" dirty="0"/>
              <a:t>1</a:t>
            </a:r>
            <a:r>
              <a:rPr lang="zh-CN" altLang="zh-CN" dirty="0"/>
              <a:t>取到</a:t>
            </a:r>
            <a:r>
              <a:rPr lang="en-US" altLang="zh-CN" dirty="0"/>
              <a:t>5</a:t>
            </a:r>
            <a:r>
              <a:rPr lang="zh-CN" altLang="zh-CN" dirty="0"/>
              <a:t>全部循环一次。</a:t>
            </a:r>
          </a:p>
          <a:p>
            <a:r>
              <a:rPr lang="zh-CN" altLang="zh-CN" dirty="0"/>
              <a:t>语句（</a:t>
            </a:r>
            <a:r>
              <a:rPr lang="en-US" altLang="zh-CN" dirty="0"/>
              <a:t>1</a:t>
            </a:r>
            <a:r>
              <a:rPr lang="zh-CN" altLang="zh-CN" dirty="0"/>
              <a:t>）和语句（</a:t>
            </a:r>
            <a:r>
              <a:rPr lang="en-US" altLang="zh-CN" dirty="0"/>
              <a:t>3</a:t>
            </a:r>
            <a:r>
              <a:rPr lang="zh-CN" altLang="zh-CN" dirty="0"/>
              <a:t>）执行</a:t>
            </a:r>
            <a:r>
              <a:rPr lang="en-US" altLang="zh-CN" dirty="0"/>
              <a:t>9</a:t>
            </a:r>
            <a:r>
              <a:rPr lang="zh-CN" altLang="zh-CN" dirty="0"/>
              <a:t>次（外循环的次数），而语句（</a:t>
            </a:r>
            <a:r>
              <a:rPr lang="en-US" altLang="zh-CN" dirty="0"/>
              <a:t>2</a:t>
            </a:r>
            <a:r>
              <a:rPr lang="zh-CN" altLang="zh-CN" dirty="0"/>
              <a:t>）需要执行共（</a:t>
            </a:r>
            <a:r>
              <a:rPr lang="en-US" altLang="zh-CN" dirty="0"/>
              <a:t>1+2+3+….9</a:t>
            </a:r>
            <a:r>
              <a:rPr lang="zh-CN" altLang="zh-CN" dirty="0"/>
              <a:t>）</a:t>
            </a:r>
            <a:r>
              <a:rPr lang="en-US" altLang="zh-CN" dirty="0"/>
              <a:t>=40</a:t>
            </a:r>
            <a:r>
              <a:rPr lang="zh-CN" altLang="zh-CN" dirty="0"/>
              <a:t>次。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循环程序的实现要点</a:t>
            </a:r>
            <a:endParaRPr lang="en-US" altLang="zh-CN" dirty="0" smtClean="0"/>
          </a:p>
          <a:p>
            <a:r>
              <a:rPr lang="en-US" altLang="zh-CN" dirty="0" smtClean="0"/>
              <a:t>4.1.1  for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4.1.2 while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4.1.3 do-while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4.1.4</a:t>
            </a:r>
            <a:r>
              <a:rPr lang="zh-CN" altLang="zh-CN" b="1" dirty="0"/>
              <a:t>三种语句的共性和区别</a:t>
            </a:r>
          </a:p>
          <a:p>
            <a:r>
              <a:rPr lang="en-US" altLang="zh-CN" dirty="0" smtClean="0"/>
              <a:t>4.1.5</a:t>
            </a:r>
            <a:r>
              <a:rPr lang="zh-CN" altLang="en-US" dirty="0" smtClean="0"/>
              <a:t>多重循环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5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4.7</a:t>
            </a:r>
            <a:r>
              <a:rPr lang="zh-CN" altLang="zh-CN" dirty="0"/>
              <a:t>】用</a:t>
            </a:r>
            <a:r>
              <a:rPr lang="en-US" altLang="zh-CN" dirty="0"/>
              <a:t>’*’</a:t>
            </a:r>
            <a:r>
              <a:rPr lang="zh-CN" altLang="zh-CN" dirty="0"/>
              <a:t>字符打印边长为</a:t>
            </a:r>
            <a:r>
              <a:rPr lang="en-US" altLang="zh-CN" dirty="0"/>
              <a:t>n</a:t>
            </a:r>
            <a:r>
              <a:rPr lang="zh-CN" altLang="zh-CN" dirty="0"/>
              <a:t>的菱形</a:t>
            </a:r>
            <a:r>
              <a:rPr lang="en-US" altLang="zh-CN" dirty="0"/>
              <a:t>,</a:t>
            </a:r>
            <a:r>
              <a:rPr lang="zh-CN" altLang="zh-CN" dirty="0"/>
              <a:t>当</a:t>
            </a:r>
            <a:r>
              <a:rPr lang="en-US" altLang="zh-CN" dirty="0"/>
              <a:t>n=4</a:t>
            </a:r>
            <a:r>
              <a:rPr lang="zh-CN" altLang="zh-CN" dirty="0"/>
              <a:t>时，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1584176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707904" y="27658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要解决这一类问题，主要有以下几个问题要解决：</a:t>
            </a:r>
          </a:p>
          <a:p>
            <a:pPr lvl="0"/>
            <a:r>
              <a:rPr lang="zh-CN" altLang="zh-CN" dirty="0"/>
              <a:t>当边长为</a:t>
            </a:r>
            <a:r>
              <a:rPr lang="en-US" altLang="zh-CN" dirty="0"/>
              <a:t>n</a:t>
            </a:r>
            <a:r>
              <a:rPr lang="zh-CN" altLang="zh-CN" dirty="0"/>
              <a:t>时共需要打印多少行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）每一行第一个</a:t>
            </a:r>
            <a:r>
              <a:rPr lang="en-US" altLang="zh-CN" dirty="0"/>
              <a:t>*</a:t>
            </a:r>
            <a:r>
              <a:rPr lang="zh-CN" altLang="zh-CN" dirty="0"/>
              <a:t>前有多少个空格，与</a:t>
            </a:r>
            <a:r>
              <a:rPr lang="en-US" altLang="zh-CN" dirty="0"/>
              <a:t>n</a:t>
            </a:r>
            <a:r>
              <a:rPr lang="zh-CN" altLang="zh-CN" dirty="0"/>
              <a:t>和行数是什么关系？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）每行的</a:t>
            </a:r>
            <a:r>
              <a:rPr lang="en-US" altLang="zh-CN" dirty="0"/>
              <a:t>*</a:t>
            </a:r>
            <a:r>
              <a:rPr lang="zh-CN" altLang="zh-CN" dirty="0"/>
              <a:t>号数及</a:t>
            </a:r>
            <a:r>
              <a:rPr lang="en-US" altLang="zh-CN" dirty="0"/>
              <a:t>’*’</a:t>
            </a:r>
            <a:r>
              <a:rPr lang="zh-CN" altLang="zh-CN" dirty="0"/>
              <a:t>后的空格数，与</a:t>
            </a:r>
            <a:r>
              <a:rPr lang="en-US" altLang="zh-CN" dirty="0"/>
              <a:t>n</a:t>
            </a:r>
            <a:r>
              <a:rPr lang="zh-CN" altLang="zh-CN" dirty="0"/>
              <a:t>和行数是什么关系？</a:t>
            </a:r>
          </a:p>
        </p:txBody>
      </p:sp>
    </p:spTree>
    <p:extLst>
      <p:ext uri="{BB962C8B-B14F-4D97-AF65-F5344CB8AC3E}">
        <p14:creationId xmlns:p14="http://schemas.microsoft.com/office/powerpoint/2010/main" val="1872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931631"/>
              </p:ext>
            </p:extLst>
          </p:nvPr>
        </p:nvGraphicFramePr>
        <p:xfrm>
          <a:off x="1619670" y="2420889"/>
          <a:ext cx="5328593" cy="4464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7634"/>
                <a:gridCol w="767634"/>
                <a:gridCol w="767634"/>
                <a:gridCol w="767634"/>
                <a:gridCol w="767634"/>
                <a:gridCol w="767634"/>
                <a:gridCol w="722789"/>
              </a:tblGrid>
              <a:tr h="6377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77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77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77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77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77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77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用表格画出边长为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的菱形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9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表</a:t>
            </a:r>
            <a:r>
              <a:rPr lang="en-US" altLang="zh-CN" dirty="0"/>
              <a:t>4.2 </a:t>
            </a:r>
            <a:r>
              <a:rPr lang="zh-CN" altLang="zh-CN" dirty="0"/>
              <a:t>例</a:t>
            </a:r>
            <a:r>
              <a:rPr lang="en-US" altLang="zh-CN" dirty="0"/>
              <a:t>4.7</a:t>
            </a:r>
            <a:r>
              <a:rPr lang="zh-CN" altLang="zh-CN" dirty="0"/>
              <a:t>上三角每行前的空格数及星号数与行数</a:t>
            </a:r>
            <a:r>
              <a:rPr lang="en-US" altLang="zh-CN" dirty="0" err="1"/>
              <a:t>i</a:t>
            </a:r>
            <a:r>
              <a:rPr lang="zh-CN" altLang="zh-CN" dirty="0"/>
              <a:t>及</a:t>
            </a:r>
            <a:r>
              <a:rPr lang="en-US" altLang="zh-CN" dirty="0"/>
              <a:t>n</a:t>
            </a:r>
            <a:r>
              <a:rPr lang="zh-CN" altLang="zh-CN" dirty="0"/>
              <a:t>的关系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55941"/>
              </p:ext>
            </p:extLst>
          </p:nvPr>
        </p:nvGraphicFramePr>
        <p:xfrm>
          <a:off x="467544" y="1196752"/>
          <a:ext cx="5904656" cy="2331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453"/>
                <a:gridCol w="1084780"/>
                <a:gridCol w="1577862"/>
                <a:gridCol w="887548"/>
                <a:gridCol w="1674013"/>
              </a:tblGrid>
              <a:tr h="46085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i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空格数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空格数与</a:t>
                      </a:r>
                      <a:r>
                        <a:rPr lang="en-US" sz="1600" kern="100" dirty="0" err="1">
                          <a:effectLst/>
                        </a:rPr>
                        <a:t>n,i</a:t>
                      </a:r>
                      <a:r>
                        <a:rPr lang="zh-CN" sz="1600" kern="100" dirty="0">
                          <a:effectLst/>
                        </a:rPr>
                        <a:t>关系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星号数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星号数与</a:t>
                      </a:r>
                      <a:r>
                        <a:rPr lang="en-US" sz="1600" kern="100">
                          <a:effectLst/>
                        </a:rPr>
                        <a:t>n,i</a:t>
                      </a:r>
                      <a:r>
                        <a:rPr lang="zh-CN" sz="1600" kern="100">
                          <a:effectLst/>
                        </a:rPr>
                        <a:t>的关系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085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n-</a:t>
                      </a:r>
                      <a:r>
                        <a:rPr lang="en-US" sz="1600" kern="100" dirty="0" err="1">
                          <a:effectLst/>
                        </a:rPr>
                        <a:t>i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085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n-i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085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n-i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i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085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n-i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i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627784" y="4653136"/>
            <a:ext cx="6192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++)//</a:t>
            </a:r>
            <a:r>
              <a:rPr lang="en-US" altLang="zh-CN" dirty="0" err="1"/>
              <a:t>i</a:t>
            </a:r>
            <a:r>
              <a:rPr lang="zh-CN" altLang="zh-CN" dirty="0"/>
              <a:t>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代表输出上三角</a:t>
            </a:r>
            <a:r>
              <a:rPr lang="en-US" altLang="zh-CN" dirty="0"/>
              <a:t>n</a:t>
            </a:r>
            <a:r>
              <a:rPr lang="zh-CN" altLang="zh-CN" dirty="0"/>
              <a:t>行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输出</a:t>
            </a:r>
            <a:r>
              <a:rPr lang="en-US" altLang="zh-CN" dirty="0"/>
              <a:t>n-</a:t>
            </a:r>
            <a:r>
              <a:rPr lang="en-US" altLang="zh-CN" dirty="0" err="1"/>
              <a:t>i</a:t>
            </a:r>
            <a:r>
              <a:rPr lang="zh-CN" altLang="zh-CN" dirty="0"/>
              <a:t>个空格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输出</a:t>
            </a:r>
            <a:r>
              <a:rPr lang="en-US" altLang="zh-CN" dirty="0" err="1"/>
              <a:t>i</a:t>
            </a:r>
            <a:r>
              <a:rPr lang="zh-CN" altLang="zh-CN" dirty="0"/>
              <a:t>个星号，并且每个星号后带一个空格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换行</a:t>
            </a:r>
          </a:p>
          <a:p>
            <a:r>
              <a:rPr lang="en-US" altLang="zh-CN" dirty="0"/>
              <a:t>	}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7890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表格转换成算法：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表</a:t>
            </a:r>
            <a:r>
              <a:rPr lang="en-US" altLang="zh-CN" dirty="0"/>
              <a:t>4.3 </a:t>
            </a:r>
            <a:r>
              <a:rPr lang="zh-CN" altLang="zh-CN" dirty="0"/>
              <a:t>例</a:t>
            </a:r>
            <a:r>
              <a:rPr lang="en-US" altLang="zh-CN" dirty="0"/>
              <a:t>4.7</a:t>
            </a:r>
            <a:r>
              <a:rPr lang="zh-CN" altLang="zh-CN" dirty="0"/>
              <a:t>下三角每行前的空格数及星号数与行数</a:t>
            </a:r>
            <a:r>
              <a:rPr lang="en-US" altLang="zh-CN" dirty="0" err="1"/>
              <a:t>i</a:t>
            </a:r>
            <a:r>
              <a:rPr lang="zh-CN" altLang="zh-CN" dirty="0"/>
              <a:t>及</a:t>
            </a:r>
            <a:r>
              <a:rPr lang="en-US" altLang="zh-CN" dirty="0"/>
              <a:t>n</a:t>
            </a:r>
            <a:r>
              <a:rPr lang="zh-CN" altLang="zh-CN" dirty="0"/>
              <a:t>的关系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87943"/>
              </p:ext>
            </p:extLst>
          </p:nvPr>
        </p:nvGraphicFramePr>
        <p:xfrm>
          <a:off x="323528" y="1196752"/>
          <a:ext cx="6120680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1772"/>
                <a:gridCol w="1102825"/>
                <a:gridCol w="1604109"/>
                <a:gridCol w="902312"/>
                <a:gridCol w="1819662"/>
              </a:tblGrid>
              <a:tr h="63007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i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空格数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空格数与</a:t>
                      </a:r>
                      <a:r>
                        <a:rPr lang="en-US" altLang="zh-CN" sz="160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n,i</a:t>
                      </a: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的关系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星号数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星号数与</a:t>
                      </a:r>
                      <a:r>
                        <a:rPr lang="en-US" sz="1600" kern="100">
                          <a:effectLst/>
                        </a:rPr>
                        <a:t>n,i</a:t>
                      </a:r>
                      <a:r>
                        <a:rPr lang="zh-CN" sz="1600" kern="100">
                          <a:effectLst/>
                        </a:rPr>
                        <a:t>的关系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007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i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n-</a:t>
                      </a:r>
                      <a:r>
                        <a:rPr lang="en-US" sz="1600" kern="100" dirty="0" err="1">
                          <a:effectLst/>
                        </a:rPr>
                        <a:t>i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007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n-i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007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n-</a:t>
                      </a:r>
                      <a:r>
                        <a:rPr lang="en-US" sz="1600" kern="100" dirty="0" err="1">
                          <a:effectLst/>
                        </a:rPr>
                        <a:t>i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7890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表格转换成算法：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3" y="4188448"/>
            <a:ext cx="4824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n;i</a:t>
            </a:r>
            <a:r>
              <a:rPr lang="en-US" altLang="zh-CN" dirty="0"/>
              <a:t>++)//</a:t>
            </a:r>
            <a:r>
              <a:rPr lang="en-US" altLang="zh-CN" dirty="0" err="1"/>
              <a:t>i</a:t>
            </a:r>
            <a:r>
              <a:rPr lang="zh-CN" altLang="zh-CN" dirty="0"/>
              <a:t>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r>
              <a:rPr lang="zh-CN" altLang="zh-CN" dirty="0"/>
              <a:t>代表输出上三角</a:t>
            </a:r>
            <a:r>
              <a:rPr lang="en-US" altLang="zh-CN" dirty="0"/>
              <a:t>n</a:t>
            </a:r>
            <a:r>
              <a:rPr lang="zh-CN" altLang="zh-CN" dirty="0"/>
              <a:t>行</a:t>
            </a:r>
          </a:p>
          <a:p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输出</a:t>
            </a:r>
            <a:r>
              <a:rPr lang="en-US" altLang="zh-CN" dirty="0" err="1"/>
              <a:t>i</a:t>
            </a:r>
            <a:r>
              <a:rPr lang="zh-CN" altLang="zh-CN" dirty="0"/>
              <a:t>个空格</a:t>
            </a:r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输出</a:t>
            </a:r>
            <a:r>
              <a:rPr lang="en-US" altLang="zh-CN" dirty="0"/>
              <a:t>n-</a:t>
            </a:r>
            <a:r>
              <a:rPr lang="en-US" altLang="zh-CN" dirty="0" err="1"/>
              <a:t>i</a:t>
            </a:r>
            <a:r>
              <a:rPr lang="zh-CN" altLang="zh-CN" dirty="0"/>
              <a:t>个星号，并且每个星号后带一个空格</a:t>
            </a:r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换行</a:t>
            </a:r>
            <a:endParaRPr lang="zh-CN" altLang="zh-CN" dirty="0"/>
          </a:p>
          <a:p>
            <a:r>
              <a:rPr lang="en-US" altLang="zh-CN" dirty="0"/>
              <a:t>     }</a:t>
            </a:r>
            <a:endParaRPr lang="zh-CN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4158372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=n-1;i&gt;=1;i--)//</a:t>
            </a:r>
            <a:r>
              <a:rPr lang="en-US" altLang="zh-CN" dirty="0" err="1"/>
              <a:t>i</a:t>
            </a:r>
            <a:r>
              <a:rPr lang="zh-CN" altLang="zh-CN" dirty="0"/>
              <a:t>从</a:t>
            </a:r>
            <a:r>
              <a:rPr lang="en-US" altLang="zh-CN" dirty="0"/>
              <a:t>n-1</a:t>
            </a:r>
            <a:r>
              <a:rPr lang="zh-CN" altLang="zh-CN" dirty="0"/>
              <a:t>到</a:t>
            </a:r>
            <a:r>
              <a:rPr lang="en-US" altLang="zh-CN" dirty="0"/>
              <a:t>1</a:t>
            </a:r>
            <a:r>
              <a:rPr lang="zh-CN" altLang="zh-CN" dirty="0"/>
              <a:t>代表输出下三角</a:t>
            </a:r>
            <a:r>
              <a:rPr lang="en-US" altLang="zh-CN" dirty="0"/>
              <a:t>n-1</a:t>
            </a:r>
            <a:r>
              <a:rPr lang="zh-CN" altLang="zh-CN" dirty="0"/>
              <a:t>行</a:t>
            </a:r>
          </a:p>
          <a:p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输出</a:t>
            </a:r>
            <a:r>
              <a:rPr lang="en-US" altLang="zh-CN" dirty="0"/>
              <a:t>n-</a:t>
            </a:r>
            <a:r>
              <a:rPr lang="en-US" altLang="zh-CN" dirty="0" err="1"/>
              <a:t>i</a:t>
            </a:r>
            <a:r>
              <a:rPr lang="zh-CN" altLang="zh-CN" dirty="0"/>
              <a:t>个空格</a:t>
            </a:r>
            <a:r>
              <a:rPr lang="en-US" altLang="zh-CN" dirty="0"/>
              <a:t>//A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输出</a:t>
            </a:r>
            <a:r>
              <a:rPr lang="en-US" altLang="zh-CN" dirty="0" err="1"/>
              <a:t>i</a:t>
            </a:r>
            <a:r>
              <a:rPr lang="zh-CN" altLang="zh-CN" dirty="0"/>
              <a:t>个星号，并且每个</a:t>
            </a:r>
            <a:r>
              <a:rPr lang="zh-CN" altLang="zh-CN" dirty="0" smtClean="0"/>
              <a:t>星号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后</a:t>
            </a:r>
            <a:r>
              <a:rPr lang="zh-CN" altLang="zh-CN" dirty="0"/>
              <a:t>带一个空格</a:t>
            </a:r>
            <a:r>
              <a:rPr lang="en-US" altLang="zh-CN" dirty="0"/>
              <a:t>//B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换行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2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0"/>
            <a:ext cx="1060649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1423143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6502" y="2924944"/>
            <a:ext cx="26384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40" name="Rectangle 8"/>
          <p:cNvSpPr>
            <a:spLocks noGrp="1"/>
          </p:cNvSpPr>
          <p:nvPr>
            <p:ph idx="1"/>
          </p:nvPr>
        </p:nvSpPr>
        <p:spPr>
          <a:xfrm>
            <a:off x="611560" y="2204864"/>
            <a:ext cx="7848600" cy="4090988"/>
          </a:xfrm>
          <a:noFill/>
          <a:ln/>
        </p:spPr>
        <p:txBody>
          <a:bodyPr/>
          <a:lstStyle/>
          <a:p>
            <a:r>
              <a:rPr lang="en-US" altLang="zh-CN" b="1" dirty="0"/>
              <a:t>break</a:t>
            </a:r>
            <a:r>
              <a:rPr lang="zh-CN" altLang="en-US" b="1" dirty="0" smtClean="0"/>
              <a:t>语句格式：</a:t>
            </a:r>
            <a:endParaRPr lang="en-US" altLang="zh-CN" b="1" dirty="0" smtClean="0"/>
          </a:p>
          <a:p>
            <a:r>
              <a:rPr lang="en-US" altLang="zh-CN" b="1" dirty="0"/>
              <a:t>b</a:t>
            </a:r>
            <a:r>
              <a:rPr lang="en-US" altLang="zh-CN" b="1" dirty="0" smtClean="0"/>
              <a:t>reak;</a:t>
            </a:r>
            <a:endParaRPr lang="zh-CN" altLang="en-US" b="1" dirty="0"/>
          </a:p>
          <a:p>
            <a:pPr lvl="1"/>
            <a:r>
              <a:rPr lang="zh-CN" altLang="en-US" b="1" dirty="0"/>
              <a:t>无条件地结束</a:t>
            </a:r>
            <a:r>
              <a:rPr lang="en-US" altLang="zh-CN" b="1" dirty="0"/>
              <a:t>switch</a:t>
            </a:r>
            <a:r>
              <a:rPr lang="zh-CN" altLang="en-US" b="1" dirty="0"/>
              <a:t>语句，或循环语句，转向执行语句块的后续语句</a:t>
            </a:r>
          </a:p>
          <a:p>
            <a:r>
              <a:rPr lang="en-US" altLang="zh-CN" b="1" dirty="0"/>
              <a:t>continue</a:t>
            </a:r>
            <a:r>
              <a:rPr lang="zh-CN" altLang="en-US" b="1" dirty="0"/>
              <a:t>语句 </a:t>
            </a:r>
            <a:r>
              <a:rPr lang="zh-CN" altLang="en-US" b="1" dirty="0" smtClean="0"/>
              <a:t>格式：</a:t>
            </a:r>
            <a:endParaRPr lang="en-US" altLang="zh-CN" b="1" dirty="0" smtClean="0"/>
          </a:p>
          <a:p>
            <a:r>
              <a:rPr lang="en-US" altLang="zh-CN" b="1" dirty="0" smtClean="0"/>
              <a:t>Continue;</a:t>
            </a:r>
            <a:endParaRPr lang="zh-CN" altLang="en-US" b="1" dirty="0"/>
          </a:p>
          <a:p>
            <a:pPr lvl="1"/>
            <a:r>
              <a:rPr lang="zh-CN" altLang="en-US" b="1" dirty="0"/>
              <a:t>用于循环体中，终止当前一次循环</a:t>
            </a:r>
          </a:p>
          <a:p>
            <a:endParaRPr lang="zh-CN" altLang="en-US" b="1" dirty="0"/>
          </a:p>
          <a:p>
            <a:endParaRPr lang="en-US" altLang="zh-CN" dirty="0"/>
          </a:p>
        </p:txBody>
      </p:sp>
      <p:sp>
        <p:nvSpPr>
          <p:cNvPr id="274438" name="Rectangle 6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4000" b="1" i="1" dirty="0" smtClean="0">
                <a:latin typeface="Arial" charset="0"/>
                <a:ea typeface="华文行楷" pitchFamily="2" charset="-122"/>
              </a:rPr>
              <a:t>4.2 break </a:t>
            </a:r>
            <a:r>
              <a:rPr lang="en-US" altLang="zh-CN" sz="4000" b="1" i="1" dirty="0">
                <a:latin typeface="Arial" charset="0"/>
                <a:ea typeface="华文行楷" pitchFamily="2" charset="-122"/>
              </a:rPr>
              <a:t>&amp; 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838200" y="857250"/>
            <a:ext cx="20732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>
                <a:latin typeface="Times New Roman" pitchFamily="18" charset="0"/>
              </a:rPr>
              <a:t>while  (  </a:t>
            </a:r>
            <a:r>
              <a:rPr lang="en-US" altLang="zh-CN" sz="1800" i="1">
                <a:latin typeface="Times New Roman" pitchFamily="18" charset="0"/>
              </a:rPr>
              <a:t>E1</a:t>
            </a:r>
            <a:r>
              <a:rPr lang="en-US" altLang="zh-CN" sz="1800">
                <a:latin typeface="Times New Roman" pitchFamily="18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CN" sz="1800">
                <a:latin typeface="Times New Roman" pitchFamily="18" charset="0"/>
              </a:rPr>
              <a:t>{   </a:t>
            </a:r>
            <a:r>
              <a:rPr lang="zh-CN" altLang="en-US" sz="1800" i="1">
                <a:latin typeface="Times New Roman" pitchFamily="18" charset="0"/>
                <a:sym typeface="Symbol" pitchFamily="18" charset="2"/>
              </a:rPr>
              <a:t>语句 </a:t>
            </a:r>
            <a:r>
              <a:rPr lang="en-US" altLang="zh-CN" sz="1800" i="1"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180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180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Times New Roman" pitchFamily="18" charset="0"/>
                <a:sym typeface="Symbol" pitchFamily="18" charset="2"/>
              </a:rPr>
              <a:t>if  ( </a:t>
            </a:r>
            <a:r>
              <a:rPr lang="en-US" altLang="zh-CN" sz="1800" i="1">
                <a:latin typeface="Times New Roman" pitchFamily="18" charset="0"/>
                <a:sym typeface="Symbol" pitchFamily="18" charset="2"/>
              </a:rPr>
              <a:t>E2</a:t>
            </a:r>
            <a:r>
              <a:rPr lang="en-US" altLang="zh-CN" sz="1800">
                <a:latin typeface="Times New Roman" pitchFamily="18" charset="0"/>
                <a:sym typeface="Symbol" pitchFamily="18" charset="2"/>
              </a:rPr>
              <a:t> )  </a:t>
            </a:r>
            <a:r>
              <a:rPr lang="en-US" altLang="zh-CN" sz="18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break</a:t>
            </a:r>
            <a:r>
              <a:rPr lang="en-US" altLang="zh-CN" sz="1800">
                <a:latin typeface="Times New Roman" pitchFamily="18" charset="0"/>
                <a:sym typeface="Symbol" pitchFamily="18" charset="2"/>
              </a:rPr>
              <a:t>  ;</a:t>
            </a:r>
          </a:p>
          <a:p>
            <a:pPr>
              <a:lnSpc>
                <a:spcPct val="110000"/>
              </a:lnSpc>
            </a:pPr>
            <a:r>
              <a:rPr lang="en-US" altLang="zh-CN" sz="1800">
                <a:latin typeface="Times New Roman" pitchFamily="18" charset="0"/>
                <a:sym typeface="Symbol" pitchFamily="18" charset="2"/>
              </a:rPr>
              <a:t>       </a:t>
            </a:r>
            <a:r>
              <a:rPr lang="zh-CN" altLang="zh-CN" sz="1800" i="1">
                <a:latin typeface="Times New Roman" pitchFamily="18" charset="0"/>
                <a:sym typeface="Symbol" pitchFamily="18" charset="2"/>
              </a:rPr>
              <a:t>语句 2</a:t>
            </a:r>
            <a:endParaRPr lang="en-US" altLang="zh-CN" sz="1800" i="1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5173663" y="925513"/>
            <a:ext cx="22129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latin typeface="Times New Roman" pitchFamily="18" charset="0"/>
              </a:rPr>
              <a:t>while ( </a:t>
            </a:r>
            <a:r>
              <a:rPr lang="en-US" altLang="zh-CN" sz="1800" i="1">
                <a:latin typeface="Times New Roman" pitchFamily="18" charset="0"/>
              </a:rPr>
              <a:t>E1</a:t>
            </a:r>
            <a:r>
              <a:rPr lang="en-US" altLang="zh-CN" sz="1800">
                <a:latin typeface="Times New Roman" pitchFamily="18" charset="0"/>
              </a:rPr>
              <a:t> )</a:t>
            </a:r>
          </a:p>
          <a:p>
            <a:r>
              <a:rPr lang="en-US" altLang="zh-CN" sz="1800">
                <a:latin typeface="Times New Roman" pitchFamily="18" charset="0"/>
              </a:rPr>
              <a:t>{   </a:t>
            </a:r>
            <a:r>
              <a:rPr lang="zh-CN" altLang="en-US" sz="1800" i="1">
                <a:latin typeface="Times New Roman" pitchFamily="18" charset="0"/>
                <a:sym typeface="Symbol" pitchFamily="18" charset="2"/>
              </a:rPr>
              <a:t>语句 </a:t>
            </a:r>
            <a:r>
              <a:rPr lang="en-US" altLang="zh-CN" sz="1800" i="1">
                <a:latin typeface="Times New Roman" pitchFamily="18" charset="0"/>
                <a:sym typeface="Symbol" pitchFamily="18" charset="2"/>
              </a:rPr>
              <a:t>1</a:t>
            </a:r>
            <a:endParaRPr lang="en-US" altLang="en-US" sz="1800" i="1">
              <a:latin typeface="Times New Roman" pitchFamily="18" charset="0"/>
              <a:sym typeface="Symbol" pitchFamily="18" charset="2"/>
            </a:endParaRPr>
          </a:p>
          <a:p>
            <a:r>
              <a:rPr lang="en-US" altLang="en-US" sz="180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Times New Roman" pitchFamily="18" charset="0"/>
                <a:sym typeface="Symbol" pitchFamily="18" charset="2"/>
              </a:rPr>
              <a:t>if ( </a:t>
            </a:r>
            <a:r>
              <a:rPr lang="en-US" altLang="zh-CN" sz="1800" i="1">
                <a:latin typeface="Times New Roman" pitchFamily="18" charset="0"/>
                <a:sym typeface="Symbol" pitchFamily="18" charset="2"/>
              </a:rPr>
              <a:t>E2</a:t>
            </a:r>
            <a:r>
              <a:rPr lang="en-US" altLang="zh-CN" sz="1800">
                <a:latin typeface="Times New Roman" pitchFamily="18" charset="0"/>
                <a:sym typeface="Symbol" pitchFamily="18" charset="2"/>
              </a:rPr>
              <a:t> )  </a:t>
            </a:r>
            <a:r>
              <a:rPr lang="en-US" altLang="zh-CN" sz="1800" i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continue</a:t>
            </a:r>
            <a:r>
              <a:rPr lang="en-US" altLang="zh-CN" sz="1800">
                <a:latin typeface="Times New Roman" pitchFamily="18" charset="0"/>
                <a:sym typeface="Symbol" pitchFamily="18" charset="2"/>
              </a:rPr>
              <a:t> ;</a:t>
            </a:r>
          </a:p>
          <a:p>
            <a:r>
              <a:rPr lang="en-US" altLang="zh-CN" sz="1800">
                <a:latin typeface="Times New Roman" pitchFamily="18" charset="0"/>
                <a:sym typeface="Symbol" pitchFamily="18" charset="2"/>
              </a:rPr>
              <a:t>       </a:t>
            </a:r>
            <a:r>
              <a:rPr lang="zh-CN" altLang="zh-CN" sz="1800" i="1">
                <a:latin typeface="Times New Roman" pitchFamily="18" charset="0"/>
                <a:sym typeface="Symbol" pitchFamily="18" charset="2"/>
              </a:rPr>
              <a:t>语句 2</a:t>
            </a:r>
            <a:endParaRPr lang="en-US" altLang="zh-CN" sz="1800" i="1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sz="180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pSp>
        <p:nvGrpSpPr>
          <p:cNvPr id="275461" name="Group 5"/>
          <p:cNvGrpSpPr>
            <a:grpSpLocks/>
          </p:cNvGrpSpPr>
          <p:nvPr/>
        </p:nvGrpSpPr>
        <p:grpSpPr bwMode="auto">
          <a:xfrm>
            <a:off x="611188" y="2420938"/>
            <a:ext cx="3276600" cy="3938587"/>
            <a:chOff x="384" y="1536"/>
            <a:chExt cx="2064" cy="2481"/>
          </a:xfrm>
        </p:grpSpPr>
        <p:sp>
          <p:nvSpPr>
            <p:cNvPr id="275462" name="AutoShape 6"/>
            <p:cNvSpPr>
              <a:spLocks noChangeArrowheads="1"/>
            </p:cNvSpPr>
            <p:nvPr/>
          </p:nvSpPr>
          <p:spPr bwMode="auto">
            <a:xfrm>
              <a:off x="1028" y="3221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</a:rPr>
                <a:t>  </a:t>
              </a:r>
              <a:r>
                <a:rPr lang="zh-CN" altLang="en-US" sz="1600" i="1">
                  <a:latin typeface="Times New Roman" pitchFamily="18" charset="0"/>
                </a:rPr>
                <a:t>语句</a:t>
              </a:r>
              <a:r>
                <a:rPr lang="en-US" altLang="zh-CN" sz="1600" i="1">
                  <a:latin typeface="Times New Roman" pitchFamily="18" charset="0"/>
                </a:rPr>
                <a:t>2</a:t>
              </a:r>
              <a:r>
                <a:rPr lang="en-US" altLang="zh-CN" sz="1600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75463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0" cy="240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4" name="Line 8"/>
            <p:cNvSpPr>
              <a:spLocks noChangeShapeType="1"/>
            </p:cNvSpPr>
            <p:nvPr/>
          </p:nvSpPr>
          <p:spPr bwMode="auto">
            <a:xfrm>
              <a:off x="1440" y="2160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5" name="AutoShape 9"/>
            <p:cNvSpPr>
              <a:spLocks noChangeArrowheads="1"/>
            </p:cNvSpPr>
            <p:nvPr/>
          </p:nvSpPr>
          <p:spPr bwMode="auto">
            <a:xfrm>
              <a:off x="769" y="1781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 i="1">
                  <a:latin typeface="Times New Roman" pitchFamily="18" charset="0"/>
                </a:rPr>
                <a:t>E 1</a:t>
              </a:r>
            </a:p>
          </p:txBody>
        </p:sp>
        <p:sp>
          <p:nvSpPr>
            <p:cNvPr id="275466" name="AutoShape 10"/>
            <p:cNvSpPr>
              <a:spLocks noChangeArrowheads="1"/>
            </p:cNvSpPr>
            <p:nvPr/>
          </p:nvSpPr>
          <p:spPr bwMode="auto">
            <a:xfrm>
              <a:off x="1028" y="2309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</a:rPr>
                <a:t>  </a:t>
              </a:r>
              <a:r>
                <a:rPr lang="zh-CN" altLang="en-US" sz="1600" i="1">
                  <a:latin typeface="Times New Roman" pitchFamily="18" charset="0"/>
                </a:rPr>
                <a:t>语句</a:t>
              </a:r>
              <a:r>
                <a:rPr lang="en-US" altLang="zh-CN" sz="1600" i="1">
                  <a:latin typeface="Times New Roman" pitchFamily="18" charset="0"/>
                </a:rPr>
                <a:t>1</a:t>
              </a:r>
              <a:r>
                <a:rPr lang="en-US" altLang="zh-CN" sz="1600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75467" name="AutoShape 11"/>
            <p:cNvSpPr>
              <a:spLocks noChangeArrowheads="1"/>
            </p:cNvSpPr>
            <p:nvPr/>
          </p:nvSpPr>
          <p:spPr bwMode="auto">
            <a:xfrm>
              <a:off x="769" y="2693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 i="1">
                  <a:latin typeface="Times New Roman" pitchFamily="18" charset="0"/>
                </a:rPr>
                <a:t>E2</a:t>
              </a:r>
            </a:p>
          </p:txBody>
        </p:sp>
        <p:sp>
          <p:nvSpPr>
            <p:cNvPr id="275468" name="AutoShape 12"/>
            <p:cNvSpPr>
              <a:spLocks noChangeArrowheads="1"/>
            </p:cNvSpPr>
            <p:nvPr/>
          </p:nvSpPr>
          <p:spPr bwMode="auto">
            <a:xfrm>
              <a:off x="1056" y="3797"/>
              <a:ext cx="796" cy="220"/>
            </a:xfrm>
            <a:prstGeom prst="flowChartProcess">
              <a:avLst/>
            </a:prstGeom>
            <a:solidFill>
              <a:srgbClr val="FFFF99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</a:rPr>
                <a:t>  </a:t>
              </a:r>
              <a:r>
                <a:rPr lang="zh-CN" altLang="en-US" sz="1600" i="1">
                  <a:latin typeface="Times New Roman" pitchFamily="18" charset="0"/>
                </a:rPr>
                <a:t>下一语句</a:t>
              </a:r>
              <a:r>
                <a:rPr lang="zh-CN" altLang="en-US" sz="1600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75469" name="Line 13"/>
            <p:cNvSpPr>
              <a:spLocks noChangeShapeType="1"/>
            </p:cNvSpPr>
            <p:nvPr/>
          </p:nvSpPr>
          <p:spPr bwMode="auto">
            <a:xfrm>
              <a:off x="1440" y="2544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0" name="Line 14"/>
            <p:cNvSpPr>
              <a:spLocks noChangeShapeType="1"/>
            </p:cNvSpPr>
            <p:nvPr/>
          </p:nvSpPr>
          <p:spPr bwMode="auto">
            <a:xfrm>
              <a:off x="1440" y="3072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1" name="Line 15"/>
            <p:cNvSpPr>
              <a:spLocks noChangeShapeType="1"/>
            </p:cNvSpPr>
            <p:nvPr/>
          </p:nvSpPr>
          <p:spPr bwMode="auto">
            <a:xfrm>
              <a:off x="1440" y="3456"/>
              <a:ext cx="0" cy="9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2" name="Line 16"/>
            <p:cNvSpPr>
              <a:spLocks noChangeShapeType="1"/>
            </p:cNvSpPr>
            <p:nvPr/>
          </p:nvSpPr>
          <p:spPr bwMode="auto">
            <a:xfrm flipH="1">
              <a:off x="384" y="3552"/>
              <a:ext cx="105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3" name="Line 17"/>
            <p:cNvSpPr>
              <a:spLocks noChangeShapeType="1"/>
            </p:cNvSpPr>
            <p:nvPr/>
          </p:nvSpPr>
          <p:spPr bwMode="auto">
            <a:xfrm>
              <a:off x="384" y="1632"/>
              <a:ext cx="0" cy="192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4" name="Line 18"/>
            <p:cNvSpPr>
              <a:spLocks noChangeShapeType="1"/>
            </p:cNvSpPr>
            <p:nvPr/>
          </p:nvSpPr>
          <p:spPr bwMode="auto">
            <a:xfrm>
              <a:off x="384" y="1632"/>
              <a:ext cx="105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5" name="Line 19"/>
            <p:cNvSpPr>
              <a:spLocks noChangeShapeType="1"/>
            </p:cNvSpPr>
            <p:nvPr/>
          </p:nvSpPr>
          <p:spPr bwMode="auto">
            <a:xfrm>
              <a:off x="2064" y="1968"/>
              <a:ext cx="384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6" name="Line 20"/>
            <p:cNvSpPr>
              <a:spLocks noChangeShapeType="1"/>
            </p:cNvSpPr>
            <p:nvPr/>
          </p:nvSpPr>
          <p:spPr bwMode="auto">
            <a:xfrm>
              <a:off x="2448" y="1968"/>
              <a:ext cx="0" cy="168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7" name="Line 21"/>
            <p:cNvSpPr>
              <a:spLocks noChangeShapeType="1"/>
            </p:cNvSpPr>
            <p:nvPr/>
          </p:nvSpPr>
          <p:spPr bwMode="auto">
            <a:xfrm>
              <a:off x="1440" y="3648"/>
              <a:ext cx="100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8" name="Line 22"/>
            <p:cNvSpPr>
              <a:spLocks noChangeShapeType="1"/>
            </p:cNvSpPr>
            <p:nvPr/>
          </p:nvSpPr>
          <p:spPr bwMode="auto">
            <a:xfrm>
              <a:off x="1440" y="3648"/>
              <a:ext cx="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5479" name="Line 23"/>
          <p:cNvSpPr>
            <a:spLocks noChangeShapeType="1"/>
          </p:cNvSpPr>
          <p:nvPr/>
        </p:nvSpPr>
        <p:spPr bwMode="auto">
          <a:xfrm>
            <a:off x="3276600" y="4581525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3121025" y="4149725"/>
            <a:ext cx="696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1600">
                <a:solidFill>
                  <a:srgbClr val="CC0000"/>
                </a:solidFill>
                <a:latin typeface="宋体" charset="-122"/>
                <a:sym typeface="Symbol" pitchFamily="18" charset="2"/>
              </a:rPr>
              <a:t>break</a:t>
            </a:r>
          </a:p>
        </p:txBody>
      </p:sp>
      <p:grpSp>
        <p:nvGrpSpPr>
          <p:cNvPr id="275481" name="Group 25"/>
          <p:cNvGrpSpPr>
            <a:grpSpLocks/>
          </p:cNvGrpSpPr>
          <p:nvPr/>
        </p:nvGrpSpPr>
        <p:grpSpPr bwMode="auto">
          <a:xfrm>
            <a:off x="5003800" y="2420938"/>
            <a:ext cx="3276600" cy="3938587"/>
            <a:chOff x="3168" y="1536"/>
            <a:chExt cx="2064" cy="2481"/>
          </a:xfrm>
        </p:grpSpPr>
        <p:sp>
          <p:nvSpPr>
            <p:cNvPr id="275482" name="AutoShape 26"/>
            <p:cNvSpPr>
              <a:spLocks noChangeArrowheads="1"/>
            </p:cNvSpPr>
            <p:nvPr/>
          </p:nvSpPr>
          <p:spPr bwMode="auto">
            <a:xfrm>
              <a:off x="3812" y="3221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</a:rPr>
                <a:t>  </a:t>
              </a:r>
              <a:r>
                <a:rPr lang="zh-CN" altLang="en-US" sz="1600" i="1">
                  <a:latin typeface="Times New Roman" pitchFamily="18" charset="0"/>
                </a:rPr>
                <a:t>语句</a:t>
              </a:r>
              <a:r>
                <a:rPr lang="en-US" altLang="zh-CN" sz="1600" i="1">
                  <a:latin typeface="Times New Roman" pitchFamily="18" charset="0"/>
                </a:rPr>
                <a:t>2</a:t>
              </a:r>
              <a:r>
                <a:rPr lang="en-US" altLang="zh-CN" sz="1600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75483" name="Line 27"/>
            <p:cNvSpPr>
              <a:spLocks noChangeShapeType="1"/>
            </p:cNvSpPr>
            <p:nvPr/>
          </p:nvSpPr>
          <p:spPr bwMode="auto">
            <a:xfrm>
              <a:off x="4224" y="1536"/>
              <a:ext cx="0" cy="240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84" name="Line 28"/>
            <p:cNvSpPr>
              <a:spLocks noChangeShapeType="1"/>
            </p:cNvSpPr>
            <p:nvPr/>
          </p:nvSpPr>
          <p:spPr bwMode="auto">
            <a:xfrm>
              <a:off x="4224" y="2160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85" name="AutoShape 29"/>
            <p:cNvSpPr>
              <a:spLocks noChangeArrowheads="1"/>
            </p:cNvSpPr>
            <p:nvPr/>
          </p:nvSpPr>
          <p:spPr bwMode="auto">
            <a:xfrm>
              <a:off x="3553" y="1781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 i="1">
                  <a:latin typeface="Times New Roman" pitchFamily="18" charset="0"/>
                </a:rPr>
                <a:t>E 1</a:t>
              </a:r>
            </a:p>
          </p:txBody>
        </p:sp>
        <p:sp>
          <p:nvSpPr>
            <p:cNvPr id="275486" name="AutoShape 30"/>
            <p:cNvSpPr>
              <a:spLocks noChangeArrowheads="1"/>
            </p:cNvSpPr>
            <p:nvPr/>
          </p:nvSpPr>
          <p:spPr bwMode="auto">
            <a:xfrm>
              <a:off x="3812" y="2309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</a:rPr>
                <a:t>  </a:t>
              </a:r>
              <a:r>
                <a:rPr lang="zh-CN" altLang="en-US" sz="1600" i="1">
                  <a:latin typeface="Times New Roman" pitchFamily="18" charset="0"/>
                </a:rPr>
                <a:t>语句</a:t>
              </a:r>
              <a:r>
                <a:rPr lang="en-US" altLang="zh-CN" sz="1600" i="1">
                  <a:latin typeface="Times New Roman" pitchFamily="18" charset="0"/>
                </a:rPr>
                <a:t>1</a:t>
              </a:r>
              <a:r>
                <a:rPr lang="en-US" altLang="zh-CN" sz="1600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75487" name="AutoShape 31"/>
            <p:cNvSpPr>
              <a:spLocks noChangeArrowheads="1"/>
            </p:cNvSpPr>
            <p:nvPr/>
          </p:nvSpPr>
          <p:spPr bwMode="auto">
            <a:xfrm>
              <a:off x="3553" y="2693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 i="1">
                  <a:latin typeface="Times New Roman" pitchFamily="18" charset="0"/>
                </a:rPr>
                <a:t>E 2</a:t>
              </a:r>
            </a:p>
          </p:txBody>
        </p:sp>
        <p:sp>
          <p:nvSpPr>
            <p:cNvPr id="275488" name="AutoShape 32"/>
            <p:cNvSpPr>
              <a:spLocks noChangeArrowheads="1"/>
            </p:cNvSpPr>
            <p:nvPr/>
          </p:nvSpPr>
          <p:spPr bwMode="auto">
            <a:xfrm>
              <a:off x="3840" y="3797"/>
              <a:ext cx="796" cy="220"/>
            </a:xfrm>
            <a:prstGeom prst="flowChartProcess">
              <a:avLst/>
            </a:prstGeom>
            <a:solidFill>
              <a:srgbClr val="FFFF99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1600">
                  <a:latin typeface="Times New Roman" pitchFamily="18" charset="0"/>
                </a:rPr>
                <a:t>  </a:t>
              </a:r>
              <a:r>
                <a:rPr lang="zh-CN" altLang="en-US" sz="1600" i="1">
                  <a:latin typeface="Times New Roman" pitchFamily="18" charset="0"/>
                </a:rPr>
                <a:t>下一语句</a:t>
              </a:r>
              <a:r>
                <a:rPr lang="zh-CN" altLang="en-US" sz="1600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75489" name="Line 33"/>
            <p:cNvSpPr>
              <a:spLocks noChangeShapeType="1"/>
            </p:cNvSpPr>
            <p:nvPr/>
          </p:nvSpPr>
          <p:spPr bwMode="auto">
            <a:xfrm>
              <a:off x="4224" y="2544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0" name="Line 34"/>
            <p:cNvSpPr>
              <a:spLocks noChangeShapeType="1"/>
            </p:cNvSpPr>
            <p:nvPr/>
          </p:nvSpPr>
          <p:spPr bwMode="auto">
            <a:xfrm>
              <a:off x="4224" y="3072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1" name="Line 35"/>
            <p:cNvSpPr>
              <a:spLocks noChangeShapeType="1"/>
            </p:cNvSpPr>
            <p:nvPr/>
          </p:nvSpPr>
          <p:spPr bwMode="auto">
            <a:xfrm>
              <a:off x="4224" y="3456"/>
              <a:ext cx="0" cy="9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2" name="Line 36"/>
            <p:cNvSpPr>
              <a:spLocks noChangeShapeType="1"/>
            </p:cNvSpPr>
            <p:nvPr/>
          </p:nvSpPr>
          <p:spPr bwMode="auto">
            <a:xfrm flipH="1">
              <a:off x="3168" y="3552"/>
              <a:ext cx="105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3" name="Line 37"/>
            <p:cNvSpPr>
              <a:spLocks noChangeShapeType="1"/>
            </p:cNvSpPr>
            <p:nvPr/>
          </p:nvSpPr>
          <p:spPr bwMode="auto">
            <a:xfrm>
              <a:off x="3168" y="1632"/>
              <a:ext cx="0" cy="192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4" name="Line 38"/>
            <p:cNvSpPr>
              <a:spLocks noChangeShapeType="1"/>
            </p:cNvSpPr>
            <p:nvPr/>
          </p:nvSpPr>
          <p:spPr bwMode="auto">
            <a:xfrm>
              <a:off x="3168" y="1632"/>
              <a:ext cx="10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5" name="Line 39"/>
            <p:cNvSpPr>
              <a:spLocks noChangeShapeType="1"/>
            </p:cNvSpPr>
            <p:nvPr/>
          </p:nvSpPr>
          <p:spPr bwMode="auto">
            <a:xfrm>
              <a:off x="4848" y="1968"/>
              <a:ext cx="384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6" name="Line 40"/>
            <p:cNvSpPr>
              <a:spLocks noChangeShapeType="1"/>
            </p:cNvSpPr>
            <p:nvPr/>
          </p:nvSpPr>
          <p:spPr bwMode="auto">
            <a:xfrm>
              <a:off x="5232" y="1968"/>
              <a:ext cx="0" cy="168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7" name="Line 41"/>
            <p:cNvSpPr>
              <a:spLocks noChangeShapeType="1"/>
            </p:cNvSpPr>
            <p:nvPr/>
          </p:nvSpPr>
          <p:spPr bwMode="auto">
            <a:xfrm>
              <a:off x="4224" y="3648"/>
              <a:ext cx="1008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8" name="Line 42"/>
            <p:cNvSpPr>
              <a:spLocks noChangeShapeType="1"/>
            </p:cNvSpPr>
            <p:nvPr/>
          </p:nvSpPr>
          <p:spPr bwMode="auto">
            <a:xfrm>
              <a:off x="4224" y="3648"/>
              <a:ext cx="0" cy="1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5499" name="Text Box 43"/>
          <p:cNvSpPr txBox="1">
            <a:spLocks noChangeArrowheads="1"/>
          </p:cNvSpPr>
          <p:nvPr/>
        </p:nvSpPr>
        <p:spPr bwMode="auto">
          <a:xfrm>
            <a:off x="5019675" y="4129088"/>
            <a:ext cx="100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1600" i="1">
                <a:solidFill>
                  <a:srgbClr val="CC0000"/>
                </a:solidFill>
                <a:latin typeface="宋体" charset="-122"/>
                <a:sym typeface="Symbol" pitchFamily="18" charset="2"/>
              </a:rPr>
              <a:t>continue</a:t>
            </a:r>
          </a:p>
        </p:txBody>
      </p:sp>
      <p:sp>
        <p:nvSpPr>
          <p:cNvPr id="275500" name="Line 44"/>
          <p:cNvSpPr>
            <a:spLocks noChangeShapeType="1"/>
          </p:cNvSpPr>
          <p:nvPr/>
        </p:nvSpPr>
        <p:spPr bwMode="auto">
          <a:xfrm rot="-10800000">
            <a:off x="5029200" y="457200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75501" name="Group 45"/>
          <p:cNvGrpSpPr>
            <a:grpSpLocks/>
          </p:cNvGrpSpPr>
          <p:nvPr/>
        </p:nvGrpSpPr>
        <p:grpSpPr bwMode="auto">
          <a:xfrm>
            <a:off x="2286000" y="4570413"/>
            <a:ext cx="1600200" cy="1449387"/>
            <a:chOff x="1440" y="2879"/>
            <a:chExt cx="1008" cy="913"/>
          </a:xfrm>
        </p:grpSpPr>
        <p:sp>
          <p:nvSpPr>
            <p:cNvPr id="275502" name="Line 46"/>
            <p:cNvSpPr>
              <a:spLocks noChangeShapeType="1"/>
            </p:cNvSpPr>
            <p:nvPr/>
          </p:nvSpPr>
          <p:spPr bwMode="auto">
            <a:xfrm>
              <a:off x="2448" y="2879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503" name="Line 47"/>
            <p:cNvSpPr>
              <a:spLocks noChangeShapeType="1"/>
            </p:cNvSpPr>
            <p:nvPr/>
          </p:nvSpPr>
          <p:spPr bwMode="auto">
            <a:xfrm>
              <a:off x="1440" y="3648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504" name="Line 48"/>
            <p:cNvSpPr>
              <a:spLocks noChangeShapeType="1"/>
            </p:cNvSpPr>
            <p:nvPr/>
          </p:nvSpPr>
          <p:spPr bwMode="auto">
            <a:xfrm>
              <a:off x="1440" y="364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>
              <a:outerShdw dist="45791" dir="2021404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5505" name="Group 49"/>
          <p:cNvGrpSpPr>
            <a:grpSpLocks/>
          </p:cNvGrpSpPr>
          <p:nvPr/>
        </p:nvGrpSpPr>
        <p:grpSpPr bwMode="auto">
          <a:xfrm>
            <a:off x="5029200" y="2590800"/>
            <a:ext cx="1676400" cy="1981200"/>
            <a:chOff x="3168" y="1632"/>
            <a:chExt cx="1056" cy="1248"/>
          </a:xfrm>
        </p:grpSpPr>
        <p:sp>
          <p:nvSpPr>
            <p:cNvPr id="275506" name="Line 50"/>
            <p:cNvSpPr>
              <a:spLocks noChangeShapeType="1"/>
            </p:cNvSpPr>
            <p:nvPr/>
          </p:nvSpPr>
          <p:spPr bwMode="auto">
            <a:xfrm>
              <a:off x="3168" y="1632"/>
              <a:ext cx="10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>
              <a:outerShdw dist="45791" dir="33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507" name="Line 51"/>
            <p:cNvSpPr>
              <a:spLocks noChangeShapeType="1"/>
            </p:cNvSpPr>
            <p:nvPr/>
          </p:nvSpPr>
          <p:spPr bwMode="auto">
            <a:xfrm>
              <a:off x="3168" y="1632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5509" name="Rectangle 53"/>
          <p:cNvSpPr>
            <a:spLocks noGrp="1" noChangeArrowheads="1"/>
          </p:cNvSpPr>
          <p:nvPr>
            <p:ph idx="1"/>
          </p:nvPr>
        </p:nvSpPr>
        <p:spPr>
          <a:xfrm>
            <a:off x="611188" y="188913"/>
            <a:ext cx="7559675" cy="792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b="1" i="1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break </a:t>
            </a:r>
            <a:r>
              <a:rPr lang="zh-CN" altLang="zh-CN" sz="4000" b="1" i="1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与 </a:t>
            </a:r>
            <a:r>
              <a:rPr lang="en-US" altLang="zh-CN" sz="4000" b="1" i="1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continue </a:t>
            </a:r>
            <a:r>
              <a:rPr lang="zh-CN" altLang="en-US" sz="4000" b="1" i="1">
                <a:solidFill>
                  <a:schemeClr val="bg1"/>
                </a:solidFill>
                <a:latin typeface="Arial" charset="0"/>
                <a:ea typeface="华文行楷" pitchFamily="2" charset="-122"/>
              </a:rPr>
              <a:t>语句比较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autoUpdateAnimBg="0"/>
      <p:bldP spid="275460" grpId="0" autoUpdateAnimBg="0"/>
      <p:bldP spid="275479" grpId="0" animBg="1"/>
      <p:bldP spid="275480" grpId="0" autoUpdateAnimBg="0"/>
      <p:bldP spid="275499" grpId="0" autoUpdateAnimBg="0"/>
      <p:bldP spid="27550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4.8</a:t>
            </a:r>
            <a:r>
              <a:rPr lang="zh-CN" altLang="zh-CN" dirty="0"/>
              <a:t>】输入一个数，判断这个数是否为素数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素数的定义是，只能被</a:t>
            </a:r>
            <a:r>
              <a:rPr lang="en-US" altLang="zh-CN" dirty="0"/>
              <a:t>1</a:t>
            </a:r>
            <a:r>
              <a:rPr lang="zh-CN" altLang="zh-CN" dirty="0"/>
              <a:t>和它本身整除的数。对于某个数</a:t>
            </a:r>
            <a:r>
              <a:rPr lang="en-US" altLang="zh-CN" dirty="0"/>
              <a:t>m,</a:t>
            </a:r>
            <a:r>
              <a:rPr lang="zh-CN" altLang="zh-CN" dirty="0"/>
              <a:t>在</a:t>
            </a:r>
            <a:r>
              <a:rPr lang="en-US" altLang="zh-CN" dirty="0"/>
              <a:t>2</a:t>
            </a:r>
            <a:r>
              <a:rPr lang="zh-CN" altLang="zh-CN" dirty="0"/>
              <a:t>至</a:t>
            </a:r>
            <a:r>
              <a:rPr lang="en-US" altLang="zh-CN" dirty="0"/>
              <a:t>m-1</a:t>
            </a:r>
            <a:r>
              <a:rPr lang="zh-CN" altLang="zh-CN" dirty="0"/>
              <a:t>之间，只要有个数能被</a:t>
            </a:r>
            <a:r>
              <a:rPr lang="en-US" altLang="zh-CN" dirty="0"/>
              <a:t>m</a:t>
            </a:r>
            <a:r>
              <a:rPr lang="zh-CN" altLang="zh-CN" dirty="0"/>
              <a:t>整除，就能说明</a:t>
            </a:r>
            <a:r>
              <a:rPr lang="en-US" altLang="zh-CN" dirty="0"/>
              <a:t>m</a:t>
            </a:r>
            <a:r>
              <a:rPr lang="zh-CN" altLang="zh-CN" dirty="0"/>
              <a:t>不是素数，只有所有的数都不能整除，才能说明</a:t>
            </a:r>
            <a:r>
              <a:rPr lang="en-US" altLang="zh-CN" dirty="0"/>
              <a:t>m</a:t>
            </a:r>
            <a:r>
              <a:rPr lang="zh-CN" altLang="zh-CN" dirty="0"/>
              <a:t>不是素数。</a:t>
            </a:r>
          </a:p>
          <a:p>
            <a:pPr marL="0" indent="0">
              <a:buNone/>
            </a:pPr>
            <a:r>
              <a:rPr lang="zh-CN" altLang="zh-CN" dirty="0"/>
              <a:t>算法如下：</a:t>
            </a:r>
          </a:p>
          <a:p>
            <a:pPr marL="0" lvl="0" indent="0">
              <a:buNone/>
            </a:pPr>
            <a:r>
              <a:rPr lang="zh-CN" altLang="zh-CN" dirty="0"/>
              <a:t>设置一个标志变量</a:t>
            </a:r>
            <a:r>
              <a:rPr lang="en-US" altLang="zh-CN" dirty="0"/>
              <a:t>flag,</a:t>
            </a:r>
            <a:r>
              <a:rPr lang="zh-CN" altLang="zh-CN" dirty="0"/>
              <a:t>初值为</a:t>
            </a:r>
            <a:r>
              <a:rPr lang="en-US" altLang="zh-CN" dirty="0"/>
              <a:t>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=2;i&lt;</a:t>
            </a:r>
            <a:r>
              <a:rPr lang="en-US" altLang="zh-CN" dirty="0" err="1"/>
              <a:t>m;i</a:t>
            </a:r>
            <a:r>
              <a:rPr lang="en-US" altLang="zh-CN" dirty="0"/>
              <a:t>++)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判断</a:t>
            </a:r>
            <a:r>
              <a:rPr lang="en-US" altLang="zh-CN" dirty="0"/>
              <a:t>m</a:t>
            </a:r>
            <a:r>
              <a:rPr lang="zh-CN" altLang="zh-CN" dirty="0"/>
              <a:t>能否被</a:t>
            </a:r>
            <a:r>
              <a:rPr lang="en-US" altLang="zh-CN" dirty="0" err="1"/>
              <a:t>i</a:t>
            </a:r>
            <a:r>
              <a:rPr lang="zh-CN" altLang="zh-CN" dirty="0"/>
              <a:t>整除</a:t>
            </a:r>
          </a:p>
          <a:p>
            <a:pPr marL="0" indent="0">
              <a:buNone/>
            </a:pPr>
            <a:r>
              <a:rPr lang="zh-CN" altLang="zh-CN" dirty="0"/>
              <a:t>能整除则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 </a:t>
            </a:r>
            <a:r>
              <a:rPr lang="zh-CN" altLang="zh-CN" dirty="0"/>
              <a:t>①置标志变量</a:t>
            </a:r>
            <a:r>
              <a:rPr lang="en-US" altLang="zh-CN" dirty="0"/>
              <a:t>flag=1;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②已经知道</a:t>
            </a:r>
            <a:r>
              <a:rPr lang="en-US" altLang="zh-CN" dirty="0"/>
              <a:t>m</a:t>
            </a:r>
            <a:r>
              <a:rPr lang="zh-CN" altLang="zh-CN" dirty="0"/>
              <a:t>不是素数，提前退出循环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）如果标志变量的值为</a:t>
            </a:r>
            <a:r>
              <a:rPr lang="en-US" altLang="zh-CN" dirty="0"/>
              <a:t>1</a:t>
            </a:r>
            <a:r>
              <a:rPr lang="zh-CN" altLang="zh-CN" dirty="0"/>
              <a:t>，则</a:t>
            </a:r>
            <a:r>
              <a:rPr lang="en-US" altLang="zh-CN" dirty="0"/>
              <a:t>m</a:t>
            </a:r>
            <a:r>
              <a:rPr lang="zh-CN" altLang="zh-CN" dirty="0"/>
              <a:t>不是素数，否则是素数。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4.2.1 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0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6"/>
            <a:ext cx="9781704" cy="702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6672"/>
            <a:ext cx="2333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05025"/>
            <a:ext cx="2409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4149080"/>
            <a:ext cx="2088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en-US" altLang="zh-CN" dirty="0" smtClean="0"/>
              <a:t>n=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(m);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</a:t>
            </a:r>
            <a:r>
              <a:rPr lang="en-US" altLang="zh-CN" dirty="0"/>
              <a:t>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zh-CN" altLang="zh-CN" dirty="0"/>
          </a:p>
          <a:p>
            <a:r>
              <a:rPr lang="en-US" altLang="zh-CN" dirty="0"/>
              <a:t>if(</a:t>
            </a:r>
            <a:r>
              <a:rPr lang="en-US" altLang="zh-CN" dirty="0" err="1"/>
              <a:t>m%i</a:t>
            </a:r>
            <a:r>
              <a:rPr lang="en-US" altLang="zh-CN" dirty="0"/>
              <a:t>==0) 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		flag=1</a:t>
            </a:r>
            <a:r>
              <a:rPr lang="en-US" altLang="zh-CN" dirty="0" smtClean="0"/>
              <a:t>; </a:t>
            </a:r>
            <a:r>
              <a:rPr lang="en-US" altLang="zh-CN" dirty="0"/>
              <a:t>		</a:t>
            </a:r>
            <a:r>
              <a:rPr lang="en-US" altLang="zh-CN" dirty="0" smtClean="0"/>
              <a:t>break}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2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zh-CN" dirty="0"/>
              <a:t>）归纳出哪些操作需要反复执行，即</a:t>
            </a:r>
            <a:r>
              <a:rPr lang="en-US" altLang="zh-CN" dirty="0"/>
              <a:t>C++</a:t>
            </a:r>
            <a:r>
              <a:rPr lang="zh-CN" altLang="zh-CN" dirty="0"/>
              <a:t>中的循环体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）这些操作在什么情况下重复执行</a:t>
            </a:r>
            <a:r>
              <a:rPr lang="en-US" altLang="zh-CN" dirty="0"/>
              <a:t>-</a:t>
            </a:r>
            <a:r>
              <a:rPr lang="zh-CN" altLang="zh-CN" dirty="0"/>
              <a:t>即</a:t>
            </a:r>
            <a:r>
              <a:rPr lang="en-US" altLang="zh-CN" dirty="0"/>
              <a:t>C++</a:t>
            </a:r>
            <a:r>
              <a:rPr lang="zh-CN" altLang="zh-CN" dirty="0"/>
              <a:t>中的循环控制条件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）随着循环不断地执行，必须有一种方法使得循环控制条件最终不成立，循环可以退出，否则，就构成死循环，程序永远无法终止。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循环程序的实现要点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在该程序代码中，</a:t>
            </a:r>
            <a:r>
              <a:rPr lang="en-US" altLang="zh-CN" dirty="0"/>
              <a:t>flag </a:t>
            </a:r>
            <a:r>
              <a:rPr lang="zh-CN" altLang="zh-CN" dirty="0"/>
              <a:t>是一个标志变量，它在程序中的作用是标志</a:t>
            </a:r>
            <a:r>
              <a:rPr lang="en-US" altLang="zh-CN" dirty="0"/>
              <a:t>m</a:t>
            </a:r>
            <a:r>
              <a:rPr lang="zh-CN" altLang="zh-CN" dirty="0"/>
              <a:t>是否被某个</a:t>
            </a:r>
            <a:r>
              <a:rPr lang="en-US" altLang="zh-CN" dirty="0" err="1"/>
              <a:t>i</a:t>
            </a:r>
            <a:r>
              <a:rPr lang="zh-CN" altLang="zh-CN" dirty="0"/>
              <a:t>整除。一开始它的初值设置为</a:t>
            </a:r>
            <a:r>
              <a:rPr lang="en-US" altLang="zh-CN" dirty="0"/>
              <a:t>0</a:t>
            </a:r>
            <a:r>
              <a:rPr lang="zh-CN" altLang="zh-CN" dirty="0"/>
              <a:t>，在循环体中使用</a:t>
            </a:r>
            <a:r>
              <a:rPr lang="en-US" altLang="zh-CN" dirty="0"/>
              <a:t>if(</a:t>
            </a:r>
            <a:r>
              <a:rPr lang="en-US" altLang="zh-CN" dirty="0" err="1"/>
              <a:t>m%i</a:t>
            </a:r>
            <a:r>
              <a:rPr lang="en-US" altLang="zh-CN" dirty="0"/>
              <a:t>==0) </a:t>
            </a:r>
            <a:r>
              <a:rPr lang="zh-CN" altLang="zh-CN" dirty="0"/>
              <a:t>来判断</a:t>
            </a:r>
            <a:r>
              <a:rPr lang="en-US" altLang="zh-CN" dirty="0"/>
              <a:t>m</a:t>
            </a:r>
            <a:r>
              <a:rPr lang="zh-CN" altLang="zh-CN" dirty="0"/>
              <a:t>是否被整除，如果表达式为真，则</a:t>
            </a:r>
            <a:r>
              <a:rPr lang="en-US" altLang="zh-CN" dirty="0"/>
              <a:t>m</a:t>
            </a:r>
            <a:r>
              <a:rPr lang="zh-CN" altLang="zh-CN" dirty="0"/>
              <a:t>被</a:t>
            </a:r>
            <a:r>
              <a:rPr lang="en-US" altLang="zh-CN" dirty="0" err="1"/>
              <a:t>i</a:t>
            </a:r>
            <a:r>
              <a:rPr lang="zh-CN" altLang="zh-CN" dirty="0"/>
              <a:t>整除，将</a:t>
            </a:r>
            <a:r>
              <a:rPr lang="en-US" altLang="zh-CN" dirty="0"/>
              <a:t>flag</a:t>
            </a:r>
            <a:r>
              <a:rPr lang="zh-CN" altLang="zh-CN" dirty="0"/>
              <a:t>的值置为</a:t>
            </a:r>
            <a:r>
              <a:rPr lang="en-US" altLang="zh-CN" dirty="0"/>
              <a:t>1</a:t>
            </a:r>
            <a:r>
              <a:rPr lang="zh-CN" altLang="zh-CN" dirty="0"/>
              <a:t>。因此，只要有一个</a:t>
            </a:r>
            <a:r>
              <a:rPr lang="en-US" altLang="zh-CN" dirty="0" err="1"/>
              <a:t>i</a:t>
            </a:r>
            <a:r>
              <a:rPr lang="zh-CN" altLang="zh-CN" dirty="0"/>
              <a:t>使</a:t>
            </a:r>
            <a:r>
              <a:rPr lang="en-US" altLang="zh-CN" dirty="0"/>
              <a:t>m</a:t>
            </a:r>
            <a:r>
              <a:rPr lang="zh-CN" altLang="zh-CN" dirty="0"/>
              <a:t>被</a:t>
            </a:r>
            <a:r>
              <a:rPr lang="en-US" altLang="zh-CN" dirty="0" err="1"/>
              <a:t>i</a:t>
            </a:r>
            <a:r>
              <a:rPr lang="zh-CN" altLang="zh-CN" dirty="0"/>
              <a:t>整除，则</a:t>
            </a:r>
            <a:r>
              <a:rPr lang="en-US" altLang="zh-CN" dirty="0"/>
              <a:t>flag</a:t>
            </a:r>
            <a:r>
              <a:rPr lang="zh-CN" altLang="zh-CN" dirty="0"/>
              <a:t>的值为</a:t>
            </a:r>
            <a:r>
              <a:rPr lang="en-US" altLang="zh-CN" dirty="0"/>
              <a:t>1</a:t>
            </a:r>
            <a:r>
              <a:rPr lang="zh-CN" altLang="zh-CN" dirty="0"/>
              <a:t>。除非所有的</a:t>
            </a:r>
            <a:r>
              <a:rPr lang="en-US" altLang="zh-CN" dirty="0" err="1"/>
              <a:t>i</a:t>
            </a:r>
            <a:r>
              <a:rPr lang="zh-CN" altLang="zh-CN" dirty="0"/>
              <a:t>都不能满足</a:t>
            </a:r>
            <a:r>
              <a:rPr lang="en-US" altLang="zh-CN" dirty="0"/>
              <a:t>m</a:t>
            </a:r>
            <a:r>
              <a:rPr lang="zh-CN" altLang="zh-CN" dirty="0"/>
              <a:t>被</a:t>
            </a:r>
            <a:r>
              <a:rPr lang="en-US" altLang="zh-CN" dirty="0" err="1"/>
              <a:t>i</a:t>
            </a:r>
            <a:r>
              <a:rPr lang="zh-CN" altLang="zh-CN" dirty="0"/>
              <a:t>整除，</a:t>
            </a:r>
            <a:r>
              <a:rPr lang="en-US" altLang="zh-CN" dirty="0"/>
              <a:t>flag</a:t>
            </a:r>
            <a:r>
              <a:rPr lang="zh-CN" altLang="zh-CN" dirty="0"/>
              <a:t>的值才为</a:t>
            </a:r>
            <a:r>
              <a:rPr lang="en-US" altLang="zh-CN" dirty="0"/>
              <a:t>0</a:t>
            </a:r>
            <a:r>
              <a:rPr lang="zh-CN" altLang="zh-CN" dirty="0"/>
              <a:t>；这刚好为循环体外通过</a:t>
            </a:r>
            <a:r>
              <a:rPr lang="en-US" altLang="zh-CN" dirty="0"/>
              <a:t>flag</a:t>
            </a:r>
            <a:r>
              <a:rPr lang="zh-CN" altLang="zh-CN" dirty="0"/>
              <a:t>的值判断</a:t>
            </a:r>
            <a:r>
              <a:rPr lang="en-US" altLang="zh-CN" dirty="0"/>
              <a:t>m</a:t>
            </a:r>
            <a:r>
              <a:rPr lang="zh-CN" altLang="zh-CN" dirty="0"/>
              <a:t>是否为素数提供了条件。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标志变量判断是否提前退出循环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56" y="1412776"/>
            <a:ext cx="9728420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//4_8_2.cpp,</a:t>
            </a:r>
            <a:r>
              <a:rPr lang="zh-CN" altLang="zh-CN" dirty="0"/>
              <a:t>输入一个数，判断这个数是否为素数。</a:t>
            </a:r>
          </a:p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m,i,n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zh-CN" dirty="0"/>
              <a:t>请输入一个正整数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&gt;&gt;m;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n=</a:t>
            </a:r>
            <a:r>
              <a:rPr lang="en-US" altLang="zh-CN" dirty="0" err="1"/>
              <a:t>sqrt</a:t>
            </a:r>
            <a:r>
              <a:rPr lang="en-US" altLang="zh-CN" dirty="0"/>
              <a:t>(m);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m%i</a:t>
            </a:r>
            <a:r>
              <a:rPr lang="en-US" altLang="zh-CN" dirty="0"/>
              <a:t>==0)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	break;//</a:t>
            </a:r>
            <a:r>
              <a:rPr lang="zh-CN" altLang="zh-CN" dirty="0"/>
              <a:t>提前退出循环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if(</a:t>
            </a:r>
            <a:r>
              <a:rPr lang="en-US" altLang="zh-CN" dirty="0" err="1"/>
              <a:t>i</a:t>
            </a:r>
            <a:r>
              <a:rPr lang="en-US" altLang="zh-CN" dirty="0"/>
              <a:t>&gt;n)//</a:t>
            </a:r>
            <a:r>
              <a:rPr lang="zh-CN" altLang="zh-CN" dirty="0"/>
              <a:t>在</a:t>
            </a:r>
            <a:r>
              <a:rPr lang="en-US" altLang="zh-CN" dirty="0" err="1"/>
              <a:t>i</a:t>
            </a:r>
            <a:r>
              <a:rPr lang="zh-CN" altLang="zh-CN" dirty="0"/>
              <a:t>从</a:t>
            </a:r>
            <a:r>
              <a:rPr lang="en-US" altLang="zh-CN" dirty="0"/>
              <a:t>2</a:t>
            </a:r>
            <a:r>
              <a:rPr lang="zh-CN" altLang="zh-CN" dirty="0"/>
              <a:t>变到</a:t>
            </a:r>
            <a:r>
              <a:rPr lang="en-US" altLang="zh-CN" dirty="0"/>
              <a:t>m-1</a:t>
            </a:r>
            <a:r>
              <a:rPr lang="zh-CN" altLang="zh-CN" dirty="0"/>
              <a:t>中，</a:t>
            </a:r>
            <a:r>
              <a:rPr lang="en-US" altLang="zh-CN" dirty="0" err="1"/>
              <a:t>m%i</a:t>
            </a:r>
            <a:r>
              <a:rPr lang="en-US" altLang="zh-CN" dirty="0"/>
              <a:t>==0</a:t>
            </a:r>
            <a:r>
              <a:rPr lang="zh-CN" altLang="zh-CN" dirty="0"/>
              <a:t>始终不成立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&lt;&lt;m&lt;&lt;"</a:t>
            </a:r>
            <a:r>
              <a:rPr lang="zh-CN" altLang="zh-CN" dirty="0"/>
              <a:t>是素数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else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&lt;&lt;m&lt;&lt;"</a:t>
            </a:r>
            <a:r>
              <a:rPr lang="zh-CN" altLang="zh-CN" dirty="0"/>
              <a:t>不是素数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循环变量的终值来判断有没有提前退出循环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8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060848"/>
            <a:ext cx="8784976" cy="47971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 4.9</a:t>
            </a:r>
            <a:r>
              <a:rPr lang="zh-CN" altLang="zh-CN" dirty="0"/>
              <a:t>】 两个小孩用石头剪刀布划拳，游戏规则：</a:t>
            </a:r>
          </a:p>
          <a:p>
            <a:pPr marL="0" indent="0">
              <a:buNone/>
            </a:pPr>
            <a:r>
              <a:rPr lang="zh-CN" altLang="zh-CN" dirty="0"/>
              <a:t>每个人有</a:t>
            </a:r>
            <a:r>
              <a:rPr lang="en-US" altLang="zh-CN" dirty="0"/>
              <a:t>5</a:t>
            </a:r>
            <a:r>
              <a:rPr lang="zh-CN" altLang="zh-CN" dirty="0"/>
              <a:t>滴血，如果两人出的拳相同，则重新来，否则，石头胜剪刀，剪刀胜布，布胜石头，划拳输一次血滴数减</a:t>
            </a:r>
            <a:r>
              <a:rPr lang="en-US" altLang="zh-CN" dirty="0"/>
              <a:t>1</a:t>
            </a:r>
            <a:r>
              <a:rPr lang="zh-CN" altLang="zh-CN" dirty="0"/>
              <a:t>，谁的血滴数先减到</a:t>
            </a:r>
            <a:r>
              <a:rPr lang="en-US" altLang="zh-CN" dirty="0"/>
              <a:t>0</a:t>
            </a:r>
            <a:r>
              <a:rPr lang="zh-CN" altLang="zh-CN" dirty="0"/>
              <a:t>者输</a:t>
            </a:r>
          </a:p>
          <a:p>
            <a:pPr marL="0" indent="0">
              <a:buNone/>
            </a:pPr>
            <a:r>
              <a:rPr lang="zh-CN" altLang="zh-CN" dirty="0"/>
              <a:t>分析：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）首先要有两个变量分别代表两个小孩的</a:t>
            </a:r>
            <a:r>
              <a:rPr lang="en-US" altLang="zh-CN" dirty="0"/>
              <a:t>5</a:t>
            </a:r>
            <a:r>
              <a:rPr lang="zh-CN" altLang="zh-CN" dirty="0"/>
              <a:t>滴血，</a:t>
            </a:r>
            <a:r>
              <a:rPr lang="en-US" altLang="zh-CN" dirty="0" err="1"/>
              <a:t>int</a:t>
            </a:r>
            <a:r>
              <a:rPr lang="en-US" altLang="zh-CN" dirty="0"/>
              <a:t> c1=5,c2=5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）然后定义两个整型变量小孩的出拳：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n1,n2;//n1,n2</a:t>
            </a:r>
            <a:r>
              <a:rPr lang="zh-CN" altLang="zh-CN" dirty="0"/>
              <a:t>代表两个人的出拳，值为</a:t>
            </a:r>
            <a:r>
              <a:rPr lang="en-US" altLang="zh-CN" dirty="0"/>
              <a:t>1</a:t>
            </a:r>
            <a:r>
              <a:rPr lang="zh-CN" altLang="zh-CN" dirty="0"/>
              <a:t>时代表石头，</a:t>
            </a:r>
            <a:r>
              <a:rPr lang="en-US" altLang="zh-CN" dirty="0"/>
              <a:t>2</a:t>
            </a:r>
            <a:r>
              <a:rPr lang="zh-CN" altLang="zh-CN" dirty="0"/>
              <a:t>代表剪刀，</a:t>
            </a:r>
            <a:r>
              <a:rPr lang="en-US" altLang="zh-CN" dirty="0"/>
              <a:t>3</a:t>
            </a:r>
            <a:r>
              <a:rPr lang="zh-CN" altLang="zh-CN" dirty="0"/>
              <a:t>代表布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）循环执行以下操作：</a:t>
            </a:r>
          </a:p>
          <a:p>
            <a:pPr marL="0" indent="0">
              <a:buNone/>
            </a:pPr>
            <a:r>
              <a:rPr lang="zh-CN" altLang="zh-CN" dirty="0"/>
              <a:t>①输入两个小孩的划拳值，并将整数转换为字符输出</a:t>
            </a:r>
          </a:p>
          <a:p>
            <a:pPr marL="0" indent="0">
              <a:buNone/>
            </a:pPr>
            <a:r>
              <a:rPr lang="zh-CN" altLang="zh-CN" dirty="0"/>
              <a:t>②如果两个划拳值相等，则跳过本轮循环</a:t>
            </a:r>
          </a:p>
          <a:p>
            <a:pPr marL="0" indent="0">
              <a:buNone/>
            </a:pPr>
            <a:r>
              <a:rPr lang="zh-CN" altLang="zh-CN" dirty="0"/>
              <a:t>③不等，按规则判断输赢，哪个小孩输，就将其对应的血滴数</a:t>
            </a:r>
            <a:r>
              <a:rPr lang="en-US" altLang="zh-CN" dirty="0"/>
              <a:t>-1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④如果某个小孩的血滴数为</a:t>
            </a:r>
            <a:r>
              <a:rPr lang="en-US" altLang="zh-CN" dirty="0"/>
              <a:t>0</a:t>
            </a:r>
            <a:r>
              <a:rPr lang="zh-CN" altLang="zh-CN" dirty="0"/>
              <a:t>，则循环结束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zh-CN" dirty="0"/>
              <a:t>）血滴数不为</a:t>
            </a:r>
            <a:r>
              <a:rPr lang="en-US" altLang="zh-CN" dirty="0"/>
              <a:t>0</a:t>
            </a:r>
            <a:r>
              <a:rPr lang="zh-CN" altLang="zh-CN" dirty="0"/>
              <a:t>者胜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4.2.2 continue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8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04664"/>
            <a:ext cx="518457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/*4_9.cpp, </a:t>
            </a:r>
            <a:r>
              <a:rPr lang="zh-CN" altLang="en-US" dirty="0" smtClean="0"/>
              <a:t>划拳*</a:t>
            </a:r>
            <a:r>
              <a:rPr lang="en-US" altLang="zh-CN" dirty="0" smtClean="0"/>
              <a:t>/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using namespace std;2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 smtClean="0"/>
              <a:t>{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c1=5,c2=5,i;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p1,p2</a:t>
            </a:r>
            <a:r>
              <a:rPr lang="en-US" altLang="zh-CN" dirty="0" smtClean="0"/>
              <a:t>;//p1,p2</a:t>
            </a:r>
            <a:r>
              <a:rPr lang="zh-CN" altLang="en-US" dirty="0" smtClean="0"/>
              <a:t>划拳值，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：石头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：剪刀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：布</a:t>
            </a:r>
            <a:endParaRPr lang="zh-CN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=1;;</a:t>
            </a:r>
            <a:r>
              <a:rPr lang="en-US" altLang="zh-CN" dirty="0" err="1"/>
              <a:t>i</a:t>
            </a:r>
            <a:r>
              <a:rPr lang="en-US" altLang="zh-CN" dirty="0" smtClean="0"/>
              <a:t>++)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&lt;&lt;"</a:t>
            </a:r>
            <a:r>
              <a:rPr lang="zh-CN" altLang="zh-CN" dirty="0"/>
              <a:t>请输入两个小孩的划拳值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cin</a:t>
            </a:r>
            <a:r>
              <a:rPr lang="en-US" altLang="zh-CN" dirty="0"/>
              <a:t>&gt;&gt;p1&gt;&gt;p2;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switch(p1)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{  case </a:t>
            </a:r>
            <a:r>
              <a:rPr lang="en-US" altLang="zh-CN" dirty="0"/>
              <a:t>1:cout&lt;&lt;"</a:t>
            </a:r>
            <a:r>
              <a:rPr lang="zh-CN" altLang="zh-CN" dirty="0"/>
              <a:t>石头</a:t>
            </a:r>
            <a:r>
              <a:rPr lang="en-US" altLang="zh-CN" dirty="0"/>
              <a:t>";break;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case </a:t>
            </a:r>
            <a:r>
              <a:rPr lang="en-US" altLang="zh-CN" dirty="0"/>
              <a:t>2:cout&lt;&lt;"</a:t>
            </a:r>
            <a:r>
              <a:rPr lang="zh-CN" altLang="zh-CN" dirty="0"/>
              <a:t>剪刀</a:t>
            </a:r>
            <a:r>
              <a:rPr lang="en-US" altLang="zh-CN" dirty="0"/>
              <a:t>";break;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case </a:t>
            </a:r>
            <a:r>
              <a:rPr lang="en-US" altLang="zh-CN" dirty="0"/>
              <a:t>3:cout&lt;&lt;"</a:t>
            </a:r>
            <a:r>
              <a:rPr lang="zh-CN" altLang="zh-CN" dirty="0"/>
              <a:t>布</a:t>
            </a:r>
            <a:r>
              <a:rPr lang="en-US" altLang="zh-CN" dirty="0"/>
              <a:t>";break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&lt;&lt;'\t';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switch(p2)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{  case </a:t>
            </a:r>
            <a:r>
              <a:rPr lang="en-US" altLang="zh-CN" dirty="0"/>
              <a:t>1:cout&lt;&lt;"</a:t>
            </a:r>
            <a:r>
              <a:rPr lang="zh-CN" altLang="zh-CN" dirty="0"/>
              <a:t>石头</a:t>
            </a:r>
            <a:r>
              <a:rPr lang="en-US" altLang="zh-CN" dirty="0"/>
              <a:t>";break;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case </a:t>
            </a:r>
            <a:r>
              <a:rPr lang="en-US" altLang="zh-CN" dirty="0"/>
              <a:t>2:cout&lt;&lt;"</a:t>
            </a:r>
            <a:r>
              <a:rPr lang="zh-CN" altLang="zh-CN" dirty="0"/>
              <a:t>剪刀</a:t>
            </a:r>
            <a:r>
              <a:rPr lang="en-US" altLang="zh-CN" dirty="0"/>
              <a:t>";break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case </a:t>
            </a:r>
            <a:r>
              <a:rPr lang="en-US" altLang="zh-CN" dirty="0"/>
              <a:t>3:cout&lt;&lt;"</a:t>
            </a:r>
            <a:r>
              <a:rPr lang="zh-CN" altLang="zh-CN" dirty="0"/>
              <a:t>布</a:t>
            </a:r>
            <a:r>
              <a:rPr lang="en-US" altLang="zh-CN" dirty="0"/>
              <a:t>";break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}         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zh-CN" dirty="0"/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476672"/>
            <a:ext cx="32403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if(p1</a:t>
            </a:r>
            <a:r>
              <a:rPr lang="en-US" altLang="zh-CN" dirty="0"/>
              <a:t>==</a:t>
            </a:r>
            <a:r>
              <a:rPr lang="en-US" altLang="zh-CN" dirty="0" smtClean="0"/>
              <a:t>p2)</a:t>
            </a:r>
            <a:r>
              <a:rPr lang="en-US" altLang="zh-CN" dirty="0"/>
              <a:t> </a:t>
            </a:r>
            <a:r>
              <a:rPr lang="en-US" altLang="zh-CN" dirty="0" smtClean="0"/>
              <a:t>   continue;</a:t>
            </a:r>
            <a:endParaRPr lang="en-US" altLang="zh-CN" dirty="0"/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(p1-p2</a:t>
            </a:r>
            <a:r>
              <a:rPr lang="en-US" altLang="zh-CN" dirty="0"/>
              <a:t>)==1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if(p1&gt;p2)</a:t>
            </a:r>
            <a:r>
              <a:rPr lang="en-US" altLang="zh-CN" dirty="0"/>
              <a:t>	</a:t>
            </a:r>
            <a:r>
              <a:rPr lang="en-US" altLang="zh-CN" dirty="0" smtClean="0"/>
              <a:t>c1--;</a:t>
            </a:r>
          </a:p>
          <a:p>
            <a:r>
              <a:rPr lang="en-US" altLang="zh-CN" dirty="0" smtClean="0"/>
              <a:t>      else</a:t>
            </a:r>
            <a:r>
              <a:rPr lang="zh-CN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c2--;}</a:t>
            </a:r>
            <a:endParaRPr lang="zh-CN" altLang="zh-CN" dirty="0"/>
          </a:p>
          <a:p>
            <a:r>
              <a:rPr lang="en-US" altLang="zh-CN" dirty="0" smtClean="0"/>
              <a:t>else{</a:t>
            </a:r>
            <a:r>
              <a:rPr lang="en-US" altLang="zh-CN" dirty="0"/>
              <a:t>		</a:t>
            </a:r>
            <a:endParaRPr lang="en-US" altLang="zh-CN" dirty="0" smtClean="0"/>
          </a:p>
          <a:p>
            <a:r>
              <a:rPr lang="en-US" altLang="zh-CN" dirty="0" smtClean="0"/>
              <a:t>       if(p1&gt;p2)</a:t>
            </a:r>
            <a:r>
              <a:rPr lang="en-US" altLang="zh-CN" dirty="0"/>
              <a:t> </a:t>
            </a:r>
            <a:r>
              <a:rPr lang="en-US" altLang="zh-CN" dirty="0" smtClean="0"/>
              <a:t>   c2-</a:t>
            </a:r>
            <a:r>
              <a:rPr lang="en-US" altLang="zh-CN" dirty="0"/>
              <a:t>-;</a:t>
            </a:r>
            <a:endParaRPr lang="zh-CN" altLang="zh-CN" dirty="0"/>
          </a:p>
          <a:p>
            <a:r>
              <a:rPr lang="en-US" altLang="zh-CN" dirty="0" smtClean="0"/>
              <a:t>       else      c1-</a:t>
            </a:r>
            <a:r>
              <a:rPr lang="en-US" altLang="zh-CN" dirty="0"/>
              <a:t>-;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  <a:p>
            <a:r>
              <a:rPr lang="en-US" altLang="zh-CN" dirty="0" smtClean="0"/>
              <a:t>if(c1</a:t>
            </a:r>
            <a:r>
              <a:rPr lang="en-US" altLang="zh-CN" dirty="0"/>
              <a:t>==0||c2==</a:t>
            </a:r>
            <a:r>
              <a:rPr lang="en-US" altLang="zh-CN" dirty="0" smtClean="0"/>
              <a:t>0)</a:t>
            </a:r>
            <a:r>
              <a:rPr lang="en-US" altLang="zh-CN" dirty="0"/>
              <a:t> </a:t>
            </a:r>
            <a:r>
              <a:rPr lang="en-US" altLang="zh-CN" dirty="0" smtClean="0"/>
              <a:t> break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}//for</a:t>
            </a:r>
            <a:r>
              <a:rPr lang="zh-CN" altLang="en-US" dirty="0" smtClean="0"/>
              <a:t>循环结束</a:t>
            </a:r>
            <a:endParaRPr lang="zh-CN" altLang="zh-CN" dirty="0"/>
          </a:p>
          <a:p>
            <a:r>
              <a:rPr lang="en-US" altLang="zh-CN" dirty="0" smtClean="0"/>
              <a:t>if(c1</a:t>
            </a:r>
            <a:r>
              <a:rPr lang="en-US" altLang="zh-CN" dirty="0"/>
              <a:t>!=0)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&lt;&lt;"</a:t>
            </a:r>
            <a:r>
              <a:rPr lang="zh-CN" altLang="zh-CN" dirty="0"/>
              <a:t>小孩</a:t>
            </a:r>
            <a:r>
              <a:rPr lang="en-US" altLang="zh-CN" dirty="0"/>
              <a:t>1</a:t>
            </a:r>
            <a:r>
              <a:rPr lang="zh-CN" altLang="zh-CN" dirty="0"/>
              <a:t>胜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else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&lt;&lt;"</a:t>
            </a:r>
            <a:r>
              <a:rPr lang="zh-CN" altLang="zh-CN" dirty="0"/>
              <a:t>小孩</a:t>
            </a:r>
            <a:r>
              <a:rPr lang="en-US" altLang="zh-CN" dirty="0"/>
              <a:t>2</a:t>
            </a:r>
            <a:r>
              <a:rPr lang="zh-CN" altLang="zh-CN" dirty="0"/>
              <a:t>胜</a:t>
            </a:r>
            <a:r>
              <a:rPr lang="en-US" altLang="zh-CN" dirty="0"/>
              <a:t>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return </a:t>
            </a:r>
            <a:r>
              <a:rPr lang="en-US" altLang="zh-CN" dirty="0"/>
              <a:t>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8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运行结果如下：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4860032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" y="2132856"/>
            <a:ext cx="8956301" cy="47251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/>
              <a:t> for(</a:t>
            </a:r>
            <a:r>
              <a:rPr lang="en-US" altLang="zh-CN" dirty="0" err="1"/>
              <a:t>i</a:t>
            </a:r>
            <a:r>
              <a:rPr lang="en-US" altLang="zh-CN" dirty="0"/>
              <a:t>=1;;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表达式</a:t>
            </a:r>
            <a:r>
              <a:rPr lang="en-US" altLang="zh-CN" dirty="0"/>
              <a:t>2</a:t>
            </a:r>
            <a:r>
              <a:rPr lang="zh-CN" altLang="zh-CN" dirty="0"/>
              <a:t>为空，但两个分号不能少，分号用来区分</a:t>
            </a:r>
            <a:r>
              <a:rPr lang="en-US" altLang="zh-CN" dirty="0"/>
              <a:t>3</a:t>
            </a:r>
            <a:r>
              <a:rPr lang="zh-CN" altLang="zh-CN" dirty="0"/>
              <a:t>个表达式，第一个分号前为表达式</a:t>
            </a:r>
            <a:r>
              <a:rPr lang="en-US" altLang="zh-CN" dirty="0"/>
              <a:t>1</a:t>
            </a:r>
            <a:r>
              <a:rPr lang="zh-CN" altLang="zh-CN" dirty="0"/>
              <a:t>，两个分号之间为表达式</a:t>
            </a:r>
            <a:r>
              <a:rPr lang="en-US" altLang="zh-CN" dirty="0"/>
              <a:t>2</a:t>
            </a:r>
            <a:r>
              <a:rPr lang="zh-CN" altLang="zh-CN" dirty="0"/>
              <a:t>，第二个分号之后为表达式</a:t>
            </a:r>
            <a:r>
              <a:rPr lang="en-US" altLang="zh-CN" dirty="0"/>
              <a:t>3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for(</a:t>
            </a:r>
            <a:r>
              <a:rPr lang="en-US" altLang="zh-CN" dirty="0" err="1"/>
              <a:t>i</a:t>
            </a:r>
            <a:r>
              <a:rPr lang="en-US" altLang="zh-CN" dirty="0"/>
              <a:t>=1,s=0;i&lt;10;i++)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表达式</a:t>
            </a:r>
            <a:r>
              <a:rPr lang="en-US" altLang="zh-CN" dirty="0"/>
              <a:t>1:i=1,s=0</a:t>
            </a:r>
            <a:r>
              <a:rPr lang="zh-CN" altLang="zh-CN" dirty="0"/>
              <a:t>为逗号表达式</a:t>
            </a:r>
            <a:r>
              <a:rPr lang="en-US" altLang="zh-CN" dirty="0"/>
              <a:t>,</a:t>
            </a:r>
            <a:r>
              <a:rPr lang="zh-CN" altLang="zh-CN" dirty="0"/>
              <a:t>即可以把赋初值的多个操作以逗号表达式的形式放在表达式</a:t>
            </a:r>
            <a:r>
              <a:rPr lang="en-US" altLang="zh-CN" dirty="0"/>
              <a:t>1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for(;</a:t>
            </a:r>
            <a:r>
              <a:rPr lang="en-US" altLang="zh-CN" dirty="0" err="1"/>
              <a:t>i</a:t>
            </a:r>
            <a:r>
              <a:rPr lang="en-US" altLang="zh-CN" dirty="0"/>
              <a:t>&lt;10;i++)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表达式</a:t>
            </a:r>
            <a:r>
              <a:rPr lang="en-US" altLang="zh-CN" dirty="0"/>
              <a:t>1</a:t>
            </a:r>
            <a:r>
              <a:rPr lang="zh-CN" altLang="zh-CN" dirty="0"/>
              <a:t>为空，赋初值的操作可以放在循环语句之前。</a:t>
            </a:r>
          </a:p>
          <a:p>
            <a:pPr marL="0" indent="0">
              <a:buNone/>
            </a:pPr>
            <a:r>
              <a:rPr lang="zh-CN" altLang="zh-CN" dirty="0"/>
              <a:t>另外</a:t>
            </a:r>
            <a:r>
              <a:rPr lang="en-US" altLang="zh-CN" dirty="0"/>
              <a:t>,for(</a:t>
            </a:r>
            <a:r>
              <a:rPr lang="en-US" altLang="zh-CN" dirty="0" err="1"/>
              <a:t>i</a:t>
            </a:r>
            <a:r>
              <a:rPr lang="en-US" altLang="zh-CN" dirty="0"/>
              <a:t>=1;;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r>
              <a:rPr lang="zh-CN" altLang="zh-CN" dirty="0"/>
              <a:t>也可以</a:t>
            </a:r>
            <a:r>
              <a:rPr lang="en-US" altLang="zh-CN" dirty="0"/>
              <a:t>while(1)</a:t>
            </a:r>
            <a:r>
              <a:rPr lang="zh-CN" altLang="zh-CN" dirty="0"/>
              <a:t>的形式，也是表达式永远为真的情况，需要在循环体中，根据一定的条件，以</a:t>
            </a:r>
            <a:r>
              <a:rPr lang="en-US" altLang="zh-CN" dirty="0"/>
              <a:t>break</a:t>
            </a:r>
            <a:r>
              <a:rPr lang="zh-CN" altLang="zh-CN" dirty="0"/>
              <a:t>语句跳出。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循环的变化形式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4.3.1 </a:t>
            </a:r>
            <a:r>
              <a:rPr lang="zh-CN" altLang="en-US" dirty="0" smtClean="0"/>
              <a:t>穷举法</a:t>
            </a:r>
            <a:endParaRPr lang="en-US" altLang="zh-CN" dirty="0" smtClean="0"/>
          </a:p>
          <a:p>
            <a:r>
              <a:rPr lang="en-US" altLang="zh-CN" dirty="0" smtClean="0"/>
              <a:t>4.3.2</a:t>
            </a:r>
            <a:r>
              <a:rPr lang="zh-CN" altLang="en-US" dirty="0" smtClean="0"/>
              <a:t>迭代法</a:t>
            </a:r>
            <a:endParaRPr lang="en-US" altLang="zh-CN" dirty="0" smtClean="0"/>
          </a:p>
          <a:p>
            <a:r>
              <a:rPr lang="en-US" altLang="zh-CN" dirty="0" smtClean="0"/>
              <a:t>4.3.3</a:t>
            </a:r>
            <a:r>
              <a:rPr lang="zh-CN" altLang="en-US" dirty="0" smtClean="0"/>
              <a:t>递推法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</a:t>
            </a:r>
            <a:r>
              <a:rPr lang="zh-CN" altLang="en-US" dirty="0" smtClean="0"/>
              <a:t>常用算法应用举例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9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2339975" y="1628775"/>
            <a:ext cx="8208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sz="3200">
              <a:latin typeface="Tahoma" pitchFamily="34" charset="0"/>
            </a:endParaRPr>
          </a:p>
          <a:p>
            <a:endParaRPr lang="en-US" altLang="zh-CN" sz="3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4614" name="Rectangle 6"/>
          <p:cNvSpPr>
            <a:spLocks noGrp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kumimoji="1" lang="zh-CN" altLang="en-US" dirty="0" smtClean="0"/>
              <a:t>穷举法基本</a:t>
            </a:r>
            <a:r>
              <a:rPr kumimoji="1" lang="zh-CN" altLang="en-US" dirty="0"/>
              <a:t>思想是，在有限范围内列举所有可能的结果，找出其中符合要求的解。</a:t>
            </a:r>
          </a:p>
          <a:p>
            <a:r>
              <a:rPr kumimoji="1" lang="zh-CN" altLang="en-US" dirty="0"/>
              <a:t>穷</a:t>
            </a:r>
            <a:r>
              <a:rPr kumimoji="1" lang="zh-CN" altLang="en-US" dirty="0" smtClean="0"/>
              <a:t>举</a:t>
            </a:r>
            <a:r>
              <a:rPr kumimoji="1" lang="zh-CN" altLang="en-US" dirty="0"/>
              <a:t>法适合求解的问题是：</a:t>
            </a:r>
            <a:r>
              <a:rPr kumimoji="1" lang="zh-CN" altLang="en-US" dirty="0">
                <a:solidFill>
                  <a:srgbClr val="FF0000"/>
                </a:solidFill>
              </a:rPr>
              <a:t>可能的答案是有限个且答案是可知的，但又难以用解析法描述</a:t>
            </a:r>
            <a:r>
              <a:rPr kumimoji="1" lang="zh-CN" altLang="en-US" dirty="0"/>
              <a:t>。这种算法通常用</a:t>
            </a:r>
            <a:r>
              <a:rPr kumimoji="1" lang="zh-CN" altLang="en-US" dirty="0">
                <a:solidFill>
                  <a:srgbClr val="FF0000"/>
                </a:solidFill>
              </a:rPr>
              <a:t>循环结构</a:t>
            </a:r>
            <a:r>
              <a:rPr kumimoji="1" lang="zh-CN" altLang="en-US" dirty="0"/>
              <a:t>来完成。</a:t>
            </a:r>
          </a:p>
          <a:p>
            <a:endParaRPr kumimoji="1" lang="en-US" altLang="zh-CN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zh-CN" sz="4000" b="1" i="1" dirty="0" smtClean="0">
                <a:latin typeface="Arial" pitchFamily="34" charset="0"/>
                <a:ea typeface="华文行楷" pitchFamily="2" charset="-122"/>
              </a:rPr>
              <a:t>4.3.1 </a:t>
            </a:r>
            <a:r>
              <a:rPr lang="zh-CN" altLang="en-US" sz="4000" b="1" i="1" dirty="0" smtClean="0">
                <a:latin typeface="Arial" pitchFamily="34" charset="0"/>
                <a:ea typeface="华文行楷" pitchFamily="2" charset="-122"/>
              </a:rPr>
              <a:t>穷举法</a:t>
            </a:r>
            <a:endParaRPr lang="zh-CN" altLang="en-US" sz="4000" b="1" i="1" dirty="0">
              <a:latin typeface="Arial" pitchFamily="34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539750" y="2660352"/>
            <a:ext cx="8229600" cy="3937000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设鸡翁、母、雏分别为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j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k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，根据题意可得： 	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*5+j*3+k/3=100;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		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i+j+k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=100;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两个方程无法解出三个变量，只能将各种可能的取值代入，其中能满足两个方程的就是所需的解，因此这是枚举算法（也叫穷举法）的应用。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 </a:t>
            </a:r>
            <a:r>
              <a:rPr lang="en-US" altLang="zh-CN" sz="2400" b="0" dirty="0" err="1">
                <a:latin typeface="Verdana" pitchFamily="34" charset="0"/>
                <a:ea typeface="微软雅黑" pitchFamily="34" charset="-122"/>
              </a:rPr>
              <a:t>i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、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j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、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k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可能的取值有哪些？分析可知，百钱最多可买鸡翁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20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，鸡母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33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，鸡雏</a:t>
            </a:r>
            <a:r>
              <a:rPr lang="en-US" altLang="zh-CN" sz="2400" b="0" dirty="0">
                <a:latin typeface="Verdana" pitchFamily="34" charset="0"/>
                <a:ea typeface="微软雅黑" pitchFamily="34" charset="-122"/>
              </a:rPr>
              <a:t>300</a:t>
            </a:r>
            <a:r>
              <a:rPr lang="zh-CN" altLang="en-US" sz="2400" b="0" dirty="0">
                <a:latin typeface="Verdana" pitchFamily="34" charset="0"/>
                <a:ea typeface="微软雅黑" pitchFamily="34" charset="-122"/>
              </a:rPr>
              <a:t>。 	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158750" y="5018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sp>
        <p:nvSpPr>
          <p:cNvPr id="325641" name="Rectangle 9"/>
          <p:cNvSpPr>
            <a:spLocks noGrp="1"/>
          </p:cNvSpPr>
          <p:nvPr>
            <p:ph idx="1"/>
          </p:nvPr>
        </p:nvSpPr>
        <p:spPr>
          <a:xfrm>
            <a:off x="468313" y="260350"/>
            <a:ext cx="7704137" cy="1512888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chemeClr val="bg1"/>
                </a:solidFill>
              </a:rPr>
              <a:t>【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例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4.10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】 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中国古代数学史上著名的“百鸡问题”：鸡翁一，值钱五，鸡母一，值钱三，鸡雏三，值钱一。百钱买百鸡，问鸡翁、母、雏各几何？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/>
          </p:cNvSpPr>
          <p:nvPr/>
        </p:nvSpPr>
        <p:spPr bwMode="auto">
          <a:xfrm>
            <a:off x="467544" y="4507631"/>
            <a:ext cx="7993062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400" dirty="0"/>
              <a:t>这个算法使用三重循环，执行时间函数是立方阶，循环体将执行</a:t>
            </a:r>
            <a:r>
              <a:rPr kumimoji="0" lang="en-US" altLang="zh-CN" sz="2400" dirty="0">
                <a:solidFill>
                  <a:schemeClr val="tx2"/>
                </a:solidFill>
              </a:rPr>
              <a:t>20*33*300=198000</a:t>
            </a:r>
            <a:r>
              <a:rPr kumimoji="0" lang="zh-CN" altLang="en-US" sz="2400" dirty="0"/>
              <a:t>次。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400" dirty="0"/>
              <a:t>我们希望在算法上改进一下，如能减少一重循环，将大大缩短运行时间。</a:t>
            </a:r>
          </a:p>
        </p:txBody>
      </p:sp>
      <p:sp>
        <p:nvSpPr>
          <p:cNvPr id="326660" name="Rectangle 4"/>
          <p:cNvSpPr>
            <a:spLocks/>
          </p:cNvSpPr>
          <p:nvPr/>
        </p:nvSpPr>
        <p:spPr bwMode="auto">
          <a:xfrm>
            <a:off x="684213" y="2636887"/>
            <a:ext cx="8064500" cy="1800225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 b="0"/>
              <a:t>for (i=0; i&lt;=20;i++)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 b="0"/>
              <a:t>	for (j=0; j&lt;=33;j++)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 b="0"/>
              <a:t>	    for (k=0; k&lt;=300;k++)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 b="0"/>
              <a:t>	         if ((i+j+k==100)&amp;&amp;(5*i+3*j+k/3==100))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2000" b="0"/>
              <a:t>                  cout&lt;&lt;i&lt;&lt;j&lt;&lt;k;</a:t>
            </a:r>
          </a:p>
        </p:txBody>
      </p:sp>
      <p:sp>
        <p:nvSpPr>
          <p:cNvPr id="326663" name="Rectangle 7"/>
          <p:cNvSpPr>
            <a:spLocks noGrp="1"/>
          </p:cNvSpPr>
          <p:nvPr>
            <p:ph idx="1"/>
          </p:nvPr>
        </p:nvSpPr>
        <p:spPr>
          <a:xfrm>
            <a:off x="468313" y="333375"/>
            <a:ext cx="7199312" cy="649288"/>
          </a:xfrm>
          <a:noFill/>
          <a:ln/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4000" b="1" i="1" dirty="0" smtClean="0">
                <a:solidFill>
                  <a:schemeClr val="bg1"/>
                </a:solidFill>
                <a:latin typeface="Arial" pitchFamily="34" charset="0"/>
                <a:ea typeface="华文行楷" pitchFamily="2" charset="-122"/>
              </a:rPr>
              <a:t>百钱买百鸡算法</a:t>
            </a:r>
            <a:r>
              <a:rPr lang="zh-CN" altLang="en-US" sz="4000" b="1" i="1" dirty="0">
                <a:solidFill>
                  <a:schemeClr val="bg1"/>
                </a:solidFill>
                <a:latin typeface="Arial" pitchFamily="34" charset="0"/>
                <a:ea typeface="华文行楷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在现实生活中，经常会遇到评委打分的情况，比如奥运会中的跳水项目，评选优秀班集体等。</a:t>
            </a:r>
          </a:p>
          <a:p>
            <a:r>
              <a:rPr lang="zh-CN" altLang="zh-CN" dirty="0"/>
              <a:t>评委打分的过程大致是这样的，假设有</a:t>
            </a:r>
            <a:r>
              <a:rPr lang="en-US" altLang="zh-CN" dirty="0"/>
              <a:t>n</a:t>
            </a:r>
            <a:r>
              <a:rPr lang="zh-CN" altLang="zh-CN" dirty="0"/>
              <a:t>个评委，每个评委根据自己的判断给出一个分值，然后在</a:t>
            </a:r>
            <a:r>
              <a:rPr lang="en-US" altLang="zh-CN" dirty="0"/>
              <a:t>n</a:t>
            </a:r>
            <a:r>
              <a:rPr lang="zh-CN" altLang="zh-CN" dirty="0"/>
              <a:t>个评委的打分中去掉最高分和最低分，对剩下的分数取平均值。现在把问题简化为不去掉最高分和最低分，直接取平均值作为选手的最终得分。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5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900113" y="2997200"/>
            <a:ext cx="7343775" cy="2016125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108000" bIns="0" anchor="ctr"/>
          <a:lstStyle/>
          <a:p>
            <a:endParaRPr lang="zh-CN" altLang="en-US"/>
          </a:p>
        </p:txBody>
      </p:sp>
      <p:sp>
        <p:nvSpPr>
          <p:cNvPr id="327686" name="Text Box 6"/>
          <p:cNvSpPr txBox="1">
            <a:spLocks noGrp="1" noChangeArrowheads="1"/>
          </p:cNvSpPr>
          <p:nvPr>
            <p:ph idx="1"/>
          </p:nvPr>
        </p:nvSpPr>
        <p:spPr>
          <a:xfrm>
            <a:off x="539750" y="2565226"/>
            <a:ext cx="8280400" cy="4248150"/>
          </a:xfrm>
          <a:noFill/>
          <a:ln/>
        </p:spPr>
        <p:txBody>
          <a:bodyPr>
            <a:normAutofit/>
          </a:bodyPr>
          <a:lstStyle/>
          <a:p>
            <a:r>
              <a:rPr kumimoji="1" lang="zh-CN" altLang="en-US" b="1" dirty="0"/>
              <a:t>实际上，当</a:t>
            </a:r>
            <a:r>
              <a:rPr kumimoji="1" lang="en-US" altLang="zh-CN" b="1" dirty="0" err="1"/>
              <a:t>i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j</a:t>
            </a:r>
            <a:r>
              <a:rPr kumimoji="1" lang="zh-CN" altLang="en-US" b="1" dirty="0"/>
              <a:t>确定时，</a:t>
            </a:r>
            <a:r>
              <a:rPr kumimoji="1" lang="en-US" altLang="zh-CN" b="1" dirty="0"/>
              <a:t>k</a:t>
            </a:r>
            <a:r>
              <a:rPr kumimoji="1" lang="zh-CN" altLang="en-US" b="1" dirty="0"/>
              <a:t>就可由题目要求确定为</a:t>
            </a:r>
            <a:r>
              <a:rPr kumimoji="1" lang="en-US" altLang="zh-CN" b="1" dirty="0"/>
              <a:t>100-i-j</a:t>
            </a:r>
            <a:r>
              <a:rPr kumimoji="1" lang="zh-CN" altLang="en-US" b="1" dirty="0"/>
              <a:t>，因此实际上只要用</a:t>
            </a:r>
            <a:r>
              <a:rPr kumimoji="1" lang="en-US" altLang="zh-CN" b="1" dirty="0" err="1"/>
              <a:t>i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j</a:t>
            </a:r>
            <a:r>
              <a:rPr kumimoji="1" lang="zh-CN" altLang="en-US" b="1" dirty="0"/>
              <a:t>去测试，用钱数检测就可以了。循环体将执行</a:t>
            </a:r>
            <a:r>
              <a:rPr kumimoji="1" lang="en-US" altLang="zh-CN" b="1" dirty="0"/>
              <a:t>:</a:t>
            </a:r>
            <a:r>
              <a:rPr kumimoji="1" lang="en-US" altLang="zh-CN" b="1" dirty="0">
                <a:solidFill>
                  <a:srgbClr val="FF0000"/>
                </a:solidFill>
              </a:rPr>
              <a:t>20*33=660</a:t>
            </a:r>
            <a:r>
              <a:rPr kumimoji="1" lang="zh-CN" altLang="en-US" b="1" dirty="0">
                <a:solidFill>
                  <a:srgbClr val="FF0000"/>
                </a:solidFill>
              </a:rPr>
              <a:t>次。</a:t>
            </a:r>
          </a:p>
          <a:p>
            <a:r>
              <a:rPr kumimoji="1" lang="zh-CN" altLang="en-US" b="1" dirty="0"/>
              <a:t>算法改进为：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for 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++&lt;=20;)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/>
              <a:t>      	for (j=0; j++&lt;=33;)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/>
              <a:t>             if ( 5*i+3*j+(100-i-j)/3==100 )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/>
              <a:t>                  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&lt;&lt;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&lt;&lt;j&lt;&lt;k;</a:t>
            </a:r>
          </a:p>
        </p:txBody>
      </p:sp>
      <p:sp>
        <p:nvSpPr>
          <p:cNvPr id="327683" name="Rectangle 3"/>
          <p:cNvSpPr>
            <a:spLocks/>
          </p:cNvSpPr>
          <p:nvPr/>
        </p:nvSpPr>
        <p:spPr bwMode="auto">
          <a:xfrm>
            <a:off x="611188" y="260350"/>
            <a:ext cx="33845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 algn="ctr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/>
            <a:r>
              <a:rPr lang="zh-CN" altLang="en-US" sz="4000" i="1" dirty="0" smtClean="0">
                <a:latin typeface="Arial" pitchFamily="34" charset="0"/>
                <a:ea typeface="华文行楷" pitchFamily="2" charset="-122"/>
              </a:rPr>
              <a:t>算法优化</a:t>
            </a:r>
            <a:endParaRPr kumimoji="0" lang="zh-CN" altLang="en-US" sz="4000" i="1" dirty="0">
              <a:latin typeface="Arial" pitchFamily="34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914400" y="2209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511969" y="822548"/>
            <a:ext cx="8424862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dirty="0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//4_10.cpp,</a:t>
            </a:r>
            <a:r>
              <a:rPr lang="zh-CN" altLang="en-US" sz="2400" dirty="0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百钱买百鸡</a:t>
            </a:r>
            <a:endParaRPr lang="en-US" altLang="zh-CN" sz="2400" dirty="0" smtClean="0">
              <a:solidFill>
                <a:srgbClr val="006600"/>
              </a:solidFill>
              <a:latin typeface="Times New Roman" pitchFamily="18" charset="0"/>
              <a:ea typeface="隶书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hlink"/>
                </a:solidFill>
                <a:latin typeface="Times New Roman" pitchFamily="18" charset="0"/>
              </a:rPr>
              <a:t>#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include</a:t>
            </a:r>
            <a:r>
              <a:rPr lang="en-US" altLang="zh-CN" sz="2400" dirty="0">
                <a:latin typeface="Times New Roman" pitchFamily="18" charset="0"/>
              </a:rPr>
              <a:t> &lt;</a:t>
            </a:r>
            <a:r>
              <a:rPr lang="en-US" altLang="zh-CN" sz="2400" dirty="0" err="1">
                <a:latin typeface="Times New Roman" pitchFamily="18" charset="0"/>
              </a:rPr>
              <a:t>iostream</a:t>
            </a:r>
            <a:r>
              <a:rPr lang="en-US" altLang="zh-CN" sz="2400" dirty="0">
                <a:latin typeface="Times New Roman" pitchFamily="18" charset="0"/>
              </a:rPr>
              <a:t>&gt;</a:t>
            </a: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#include</a:t>
            </a:r>
            <a:r>
              <a:rPr lang="en-US" altLang="zh-CN" sz="2400" dirty="0">
                <a:latin typeface="Times New Roman" pitchFamily="18" charset="0"/>
              </a:rPr>
              <a:t> &lt;</a:t>
            </a:r>
            <a:r>
              <a:rPr lang="en-US" altLang="zh-CN" sz="2400" dirty="0" err="1">
                <a:latin typeface="Times New Roman" pitchFamily="18" charset="0"/>
              </a:rPr>
              <a:t>iomanip</a:t>
            </a:r>
            <a:r>
              <a:rPr lang="en-US" altLang="zh-CN" sz="2400" dirty="0">
                <a:latin typeface="Times New Roman" pitchFamily="18" charset="0"/>
              </a:rPr>
              <a:t>&gt;</a:t>
            </a: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using namespace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</a:rPr>
              <a:t>std</a:t>
            </a:r>
            <a:r>
              <a:rPr lang="en-US" altLang="zh-CN" sz="2400" dirty="0">
                <a:latin typeface="Times New Roman" pitchFamily="18" charset="0"/>
              </a:rPr>
              <a:t>;</a:t>
            </a:r>
          </a:p>
          <a:p>
            <a:r>
              <a:rPr lang="en-US" altLang="zh-CN" sz="240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</a:rPr>
              <a:t> main(){</a:t>
            </a:r>
          </a:p>
          <a:p>
            <a:r>
              <a:rPr lang="en-US" altLang="zh-CN" sz="240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</a:rPr>
              <a:t>i,j,k</a:t>
            </a:r>
            <a:r>
              <a:rPr lang="en-US" altLang="zh-CN" sz="2400" dirty="0">
                <a:latin typeface="Times New Roman" pitchFamily="18" charset="0"/>
              </a:rPr>
              <a:t>;</a:t>
            </a:r>
          </a:p>
          <a:p>
            <a:r>
              <a:rPr lang="en-US" altLang="zh-CN" sz="2400" dirty="0" err="1">
                <a:latin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</a:rPr>
              <a:t>&lt;&lt;"   </a:t>
            </a:r>
            <a:r>
              <a:rPr lang="zh-CN" altLang="en-US" sz="2400" dirty="0">
                <a:latin typeface="Times New Roman" pitchFamily="18" charset="0"/>
              </a:rPr>
              <a:t>公鸡      母鸡      小鸡</a:t>
            </a:r>
            <a:r>
              <a:rPr lang="en-US" altLang="zh-CN" sz="2400" dirty="0">
                <a:latin typeface="Times New Roman" pitchFamily="18" charset="0"/>
              </a:rPr>
              <a:t>"&lt;&lt;</a:t>
            </a:r>
            <a:r>
              <a:rPr lang="en-US" altLang="zh-CN" sz="2400" dirty="0" err="1">
                <a:latin typeface="Times New Roman" pitchFamily="18" charset="0"/>
              </a:rPr>
              <a:t>endl</a:t>
            </a:r>
            <a:r>
              <a:rPr lang="en-US" altLang="zh-CN" sz="2400" dirty="0">
                <a:latin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=0;i&lt;=20;i++)</a:t>
            </a:r>
          </a:p>
          <a:p>
            <a:r>
              <a:rPr lang="en-US" altLang="zh-CN" sz="2400" dirty="0">
                <a:latin typeface="Times New Roman" pitchFamily="18" charset="0"/>
              </a:rPr>
              <a:t>      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for(j=0;j&lt;=33;j++){</a:t>
            </a:r>
          </a:p>
          <a:p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pl-PL" altLang="zh-CN" sz="2400" dirty="0">
                <a:latin typeface="Times New Roman" pitchFamily="18" charset="0"/>
              </a:rPr>
              <a:t>k=100-i-j;</a:t>
            </a:r>
          </a:p>
          <a:p>
            <a:r>
              <a:rPr lang="pl-PL" altLang="zh-CN" sz="2400" dirty="0">
                <a:latin typeface="Times New Roman" pitchFamily="18" charset="0"/>
              </a:rPr>
              <a:t>	</a:t>
            </a:r>
            <a:r>
              <a:rPr lang="pl-PL" altLang="zh-CN" sz="2400" dirty="0">
                <a:solidFill>
                  <a:schemeClr val="hlink"/>
                </a:solidFill>
                <a:latin typeface="Times New Roman" pitchFamily="18" charset="0"/>
              </a:rPr>
              <a:t>if</a:t>
            </a:r>
            <a:r>
              <a:rPr lang="pl-PL" altLang="zh-CN" sz="2400" dirty="0">
                <a:latin typeface="Times New Roman" pitchFamily="18" charset="0"/>
              </a:rPr>
              <a:t>((5*i+3*j+k/3==100)&amp;&amp;(k%3==0))			</a:t>
            </a:r>
            <a:r>
              <a:rPr lang="en-US" altLang="zh-CN" sz="2400" dirty="0">
                <a:latin typeface="Times New Roman" pitchFamily="18" charset="0"/>
              </a:rPr>
              <a:t>    </a:t>
            </a:r>
            <a:r>
              <a:rPr lang="pl-PL" altLang="zh-CN" sz="2400" dirty="0">
                <a:solidFill>
                  <a:srgbClr val="FF3300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注意</a:t>
            </a:r>
            <a:r>
              <a:rPr lang="pl-PL" altLang="zh-CN" sz="2400" dirty="0">
                <a:solidFill>
                  <a:srgbClr val="FF3300"/>
                </a:solidFill>
                <a:latin typeface="Times New Roman" pitchFamily="18" charset="0"/>
              </a:rPr>
              <a:t>(k%3==0)</a:t>
            </a: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</a:rPr>
              <a:t>非常重要	，想一想为什么</a:t>
            </a:r>
            <a:r>
              <a:rPr lang="zh-CN" altLang="en-US" sz="2400" dirty="0">
                <a:latin typeface="Times New Roman" pitchFamily="18" charset="0"/>
              </a:rPr>
              <a:t>	   	</a:t>
            </a:r>
            <a:r>
              <a:rPr lang="en-US" altLang="zh-CN" sz="2400" dirty="0" err="1">
                <a:latin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</a:rPr>
              <a:t>&lt;&lt;</a:t>
            </a:r>
            <a:r>
              <a:rPr lang="en-US" altLang="zh-CN" sz="2400" dirty="0" err="1">
                <a:latin typeface="Times New Roman" pitchFamily="18" charset="0"/>
              </a:rPr>
              <a:t>setw</a:t>
            </a:r>
            <a:r>
              <a:rPr lang="en-US" altLang="zh-CN" sz="2400" dirty="0">
                <a:latin typeface="Times New Roman" pitchFamily="18" charset="0"/>
              </a:rPr>
              <a:t>(6)&lt;&lt;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&lt;&lt;</a:t>
            </a:r>
            <a:r>
              <a:rPr lang="en-US" altLang="zh-CN" sz="2400" dirty="0" err="1">
                <a:latin typeface="Times New Roman" pitchFamily="18" charset="0"/>
              </a:rPr>
              <a:t>setw</a:t>
            </a:r>
            <a:r>
              <a:rPr lang="en-US" altLang="zh-CN" sz="2400" dirty="0">
                <a:latin typeface="Times New Roman" pitchFamily="18" charset="0"/>
              </a:rPr>
              <a:t>(10)&lt;&lt;j&lt;&lt;</a:t>
            </a:r>
            <a:r>
              <a:rPr lang="en-US" altLang="zh-CN" sz="2400" dirty="0" err="1">
                <a:latin typeface="Times New Roman" pitchFamily="18" charset="0"/>
              </a:rPr>
              <a:t>setw</a:t>
            </a:r>
            <a:r>
              <a:rPr lang="en-US" altLang="zh-CN" sz="2400" dirty="0">
                <a:latin typeface="Times New Roman" pitchFamily="18" charset="0"/>
              </a:rPr>
              <a:t>(10)&lt;&lt;k&lt;&lt;</a:t>
            </a:r>
            <a:r>
              <a:rPr lang="en-US" altLang="zh-CN" sz="2400" dirty="0" err="1">
                <a:latin typeface="Times New Roman" pitchFamily="18" charset="0"/>
              </a:rPr>
              <a:t>endl</a:t>
            </a:r>
            <a:r>
              <a:rPr lang="en-US" altLang="zh-CN" sz="2400" dirty="0">
                <a:latin typeface="Times New Roman" pitchFamily="18" charset="0"/>
              </a:rPr>
              <a:t>;</a:t>
            </a:r>
            <a:r>
              <a:rPr lang="en-US" altLang="zh-CN" sz="2400" b="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 }</a:t>
            </a: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return</a:t>
            </a:r>
            <a:r>
              <a:rPr lang="en-US" altLang="zh-CN" sz="2400" dirty="0">
                <a:latin typeface="Times New Roman" pitchFamily="18" charset="0"/>
              </a:rPr>
              <a:t> 0;}</a:t>
            </a:r>
          </a:p>
        </p:txBody>
      </p:sp>
      <p:sp>
        <p:nvSpPr>
          <p:cNvPr id="328708" name="Rectangle 4"/>
          <p:cNvSpPr>
            <a:spLocks/>
          </p:cNvSpPr>
          <p:nvPr/>
        </p:nvSpPr>
        <p:spPr bwMode="auto">
          <a:xfrm>
            <a:off x="4067175" y="5589588"/>
            <a:ext cx="33845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 algn="ctr"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0">
                <a:solidFill>
                  <a:srgbClr val="CC0066"/>
                </a:solidFill>
                <a:ea typeface="微软雅黑" pitchFamily="34" charset="-122"/>
              </a:rPr>
              <a:t>枚举法</a:t>
            </a: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4048" y="831768"/>
            <a:ext cx="2790825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160868" y="3356992"/>
            <a:ext cx="7345362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0" dirty="0" smtClean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【</a:t>
            </a:r>
            <a:r>
              <a:rPr lang="zh-CN" altLang="en-US" sz="2400" b="0" dirty="0" smtClean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例</a:t>
            </a:r>
            <a:r>
              <a:rPr lang="en-US" altLang="zh-CN" sz="2400" dirty="0" smtClean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4.11</a:t>
            </a:r>
            <a:r>
              <a:rPr lang="en-US" altLang="zh-CN" sz="2400" b="0" dirty="0" smtClean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】 </a:t>
            </a:r>
            <a:r>
              <a:rPr lang="zh-CN" altLang="en-US" sz="2400" b="0" dirty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输入一个小于</a:t>
            </a:r>
            <a:r>
              <a:rPr lang="en-US" altLang="zh-CN" sz="2400" b="0" dirty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1</a:t>
            </a:r>
            <a:r>
              <a:rPr lang="zh-CN" altLang="en-US" sz="2400" b="0" dirty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的数</a:t>
            </a:r>
            <a:r>
              <a:rPr lang="en-US" altLang="zh-CN" sz="2400" b="0" dirty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x</a:t>
            </a:r>
            <a:r>
              <a:rPr lang="zh-CN" altLang="en-US" sz="2400" b="0" dirty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，求</a:t>
            </a:r>
            <a:r>
              <a:rPr lang="en-US" altLang="zh-CN" sz="2400" b="0" dirty="0" err="1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sinx</a:t>
            </a:r>
            <a:r>
              <a:rPr lang="zh-CN" altLang="en-US" sz="2400" b="0" dirty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的近似值，要求误差小于</a:t>
            </a:r>
            <a:r>
              <a:rPr lang="en-US" altLang="zh-CN" sz="2400" b="0" dirty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0.0001</a:t>
            </a:r>
            <a:r>
              <a:rPr lang="zh-CN" altLang="en-US" sz="2400" b="0" dirty="0">
                <a:solidFill>
                  <a:srgbClr val="009999"/>
                </a:solidFill>
                <a:latin typeface="Verdana" pitchFamily="34" charset="0"/>
                <a:ea typeface="微软雅黑" pitchFamily="34" charset="-122"/>
              </a:rPr>
              <a:t>。近似计算公式如下：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03213" y="5018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10800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2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241405"/>
              </p:ext>
            </p:extLst>
          </p:nvPr>
        </p:nvGraphicFramePr>
        <p:xfrm>
          <a:off x="160868" y="1988840"/>
          <a:ext cx="4966866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公式" r:id="rId3" imgW="1828800" imgH="419040" progId="Equation.3">
                  <p:embed/>
                </p:oleObj>
              </mc:Choice>
              <mc:Fallback>
                <p:oleObj name="公式" r:id="rId3" imgW="1828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68" y="1988840"/>
                        <a:ext cx="4966866" cy="1138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539750" y="4581128"/>
            <a:ext cx="8424863" cy="2089150"/>
          </a:xfrm>
          <a:prstGeom prst="rect">
            <a:avLst/>
          </a:prstGeom>
          <a:noFill/>
          <a:ln w="9525" algn="ctr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这个近似计算可以看作一个累加过程，关键在于累加项数的确定。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如果用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item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保存第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n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项，则推出第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n+1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项的方法为：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altLang="zh-CN" sz="2400" b="0" dirty="0" err="1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item</a:t>
            </a:r>
            <a:r>
              <a:rPr lang="en-US" altLang="zh-CN" sz="2400" b="0" dirty="0" err="1">
                <a:solidFill>
                  <a:srgbClr val="FF3300"/>
                </a:solidFill>
                <a:latin typeface="Verdana" pitchFamily="34" charset="0"/>
                <a:ea typeface="微软雅黑" pitchFamily="34" charset="-122"/>
                <a:sym typeface="Symbol" pitchFamily="18" charset="2"/>
              </a:rPr>
              <a:t></a:t>
            </a:r>
            <a:r>
              <a:rPr lang="en-US" altLang="zh-CN" sz="2400" b="0" dirty="0" err="1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item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*x*x/((2*n)*(2*n+1))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213" y="145375"/>
            <a:ext cx="78486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迭代法</a:t>
            </a:r>
            <a:endParaRPr lang="en-US" altLang="zh-CN" sz="2800" dirty="0" smtClean="0"/>
          </a:p>
          <a:p>
            <a:r>
              <a:rPr lang="zh-CN" altLang="zh-CN" sz="2800" dirty="0"/>
              <a:t>迭代是</a:t>
            </a:r>
            <a:r>
              <a:rPr lang="en-US" altLang="zh-CN" sz="2800" dirty="0" err="1">
                <a:hlinkClick r:id="rId6"/>
              </a:rPr>
              <a:t>数值分析</a:t>
            </a:r>
            <a:r>
              <a:rPr lang="zh-CN" altLang="zh-CN" sz="2800" dirty="0"/>
              <a:t>中通过从一个</a:t>
            </a:r>
            <a:r>
              <a:rPr lang="en-US" altLang="zh-CN" sz="2800" dirty="0" err="1">
                <a:hlinkClick r:id="rId7"/>
              </a:rPr>
              <a:t>初始</a:t>
            </a:r>
            <a:r>
              <a:rPr lang="en-US" altLang="zh-CN" sz="2800" dirty="0" err="1">
                <a:hlinkClick r:id="rId8"/>
              </a:rPr>
              <a:t>估计</a:t>
            </a:r>
            <a:r>
              <a:rPr lang="zh-CN" altLang="zh-CN" sz="2800" dirty="0"/>
              <a:t>出发寻找一系列近似解来解决问题的过程，为实现这一过程所使用的方法统称为迭代法。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468313" y="260350"/>
            <a:ext cx="8569325" cy="6463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//4_11.cpp,</a:t>
            </a:r>
            <a:r>
              <a:rPr lang="zh-CN" altLang="en-US" dirty="0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求</a:t>
            </a:r>
            <a:r>
              <a:rPr lang="en-US" altLang="zh-CN" dirty="0" err="1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sinx</a:t>
            </a:r>
            <a:r>
              <a:rPr lang="zh-CN" altLang="en-US" dirty="0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的近似值</a:t>
            </a:r>
            <a:endParaRPr lang="en-US" altLang="zh-CN" dirty="0" smtClean="0">
              <a:solidFill>
                <a:srgbClr val="006600"/>
              </a:solidFill>
              <a:latin typeface="Times New Roman" pitchFamily="18" charset="0"/>
              <a:ea typeface="隶书" pitchFamily="49" charset="-122"/>
            </a:endParaRPr>
          </a:p>
          <a:p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#include&lt;</a:t>
            </a:r>
            <a:r>
              <a:rPr lang="en-US" altLang="zh-CN" dirty="0" err="1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iostream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u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sing namespace </a:t>
            </a:r>
            <a:r>
              <a:rPr lang="en-US" altLang="zh-CN" dirty="0" err="1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std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rPr>
              <a:t>;</a:t>
            </a:r>
            <a:endParaRPr lang="zh-CN" altLang="en-US" dirty="0">
              <a:solidFill>
                <a:srgbClr val="006600"/>
              </a:solidFill>
              <a:latin typeface="Times New Roman" pitchFamily="18" charset="0"/>
              <a:ea typeface="隶书" pitchFamily="49" charset="-122"/>
            </a:endParaRPr>
          </a:p>
          <a:p>
            <a:pPr fontAlgn="t"/>
            <a:r>
              <a:rPr lang="en-US" altLang="zh-CN" sz="2000" dirty="0" err="1">
                <a:solidFill>
                  <a:srgbClr val="800000"/>
                </a:solidFill>
                <a:latin typeface="Tahoma" pitchFamily="34" charset="0"/>
              </a:rPr>
              <a:t>int</a:t>
            </a:r>
            <a:r>
              <a:rPr lang="en-US" altLang="zh-CN" sz="2000" dirty="0">
                <a:latin typeface="Tahoma" pitchFamily="34" charset="0"/>
              </a:rPr>
              <a:t> main(){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	</a:t>
            </a:r>
            <a:r>
              <a:rPr lang="en-US" altLang="zh-CN" sz="2000" dirty="0" err="1">
                <a:solidFill>
                  <a:srgbClr val="800000"/>
                </a:solidFill>
                <a:latin typeface="Tahoma" pitchFamily="34" charset="0"/>
              </a:rPr>
              <a:t>const</a:t>
            </a:r>
            <a:r>
              <a:rPr lang="en-US" altLang="zh-CN" sz="2000" dirty="0">
                <a:solidFill>
                  <a:srgbClr val="800000"/>
                </a:solidFill>
                <a:latin typeface="Tahoma" pitchFamily="34" charset="0"/>
              </a:rPr>
              <a:t> double</a:t>
            </a:r>
            <a:r>
              <a:rPr lang="en-US" altLang="zh-CN" sz="2000" dirty="0">
                <a:latin typeface="Tahoma" pitchFamily="34" charset="0"/>
              </a:rPr>
              <a:t> epsilon=0.0001; </a:t>
            </a:r>
            <a:r>
              <a:rPr lang="en-US" altLang="zh-CN" sz="2000" dirty="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latin typeface="Tahoma" pitchFamily="34" charset="0"/>
              </a:rPr>
              <a:t>用</a:t>
            </a:r>
            <a:r>
              <a:rPr lang="en-US" altLang="zh-CN" sz="2000" dirty="0">
                <a:solidFill>
                  <a:srgbClr val="006600"/>
                </a:solidFill>
                <a:latin typeface="Tahoma" pitchFamily="34" charset="0"/>
              </a:rPr>
              <a:t>epsilon</a:t>
            </a:r>
            <a:r>
              <a:rPr lang="zh-CN" altLang="en-US" sz="2000" dirty="0">
                <a:solidFill>
                  <a:srgbClr val="006600"/>
                </a:solidFill>
                <a:latin typeface="Tahoma" pitchFamily="34" charset="0"/>
              </a:rPr>
              <a:t>保存误差</a:t>
            </a:r>
          </a:p>
          <a:p>
            <a:pPr fontAlgn="t"/>
            <a:r>
              <a:rPr lang="zh-CN" altLang="en-US" sz="2000" dirty="0">
                <a:latin typeface="Tahoma" pitchFamily="34" charset="0"/>
              </a:rPr>
              <a:t>	</a:t>
            </a:r>
            <a:r>
              <a:rPr lang="en-US" altLang="zh-CN" sz="2000" dirty="0">
                <a:solidFill>
                  <a:srgbClr val="800000"/>
                </a:solidFill>
                <a:latin typeface="Tahoma" pitchFamily="34" charset="0"/>
              </a:rPr>
              <a:t>double</a:t>
            </a:r>
            <a:r>
              <a:rPr lang="en-US" altLang="zh-CN" sz="2000" dirty="0">
                <a:latin typeface="Tahoma" pitchFamily="34" charset="0"/>
              </a:rPr>
              <a:t> </a:t>
            </a:r>
            <a:r>
              <a:rPr lang="en-US" altLang="zh-CN" sz="2000" dirty="0" err="1">
                <a:latin typeface="Tahoma" pitchFamily="34" charset="0"/>
              </a:rPr>
              <a:t>x,sinx,item</a:t>
            </a:r>
            <a:r>
              <a:rPr lang="en-US" altLang="zh-CN" sz="2000" dirty="0">
                <a:latin typeface="Tahoma" pitchFamily="34" charset="0"/>
              </a:rPr>
              <a:t>;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	</a:t>
            </a:r>
            <a:r>
              <a:rPr lang="en-US" altLang="zh-CN" sz="2000" dirty="0" err="1">
                <a:solidFill>
                  <a:srgbClr val="800000"/>
                </a:solidFill>
                <a:latin typeface="Tahoma" pitchFamily="34" charset="0"/>
              </a:rPr>
              <a:t>int</a:t>
            </a:r>
            <a:r>
              <a:rPr lang="en-US" altLang="zh-CN" sz="2000" dirty="0">
                <a:latin typeface="Tahoma" pitchFamily="34" charset="0"/>
              </a:rPr>
              <a:t> n=2,sign=-1;                      </a:t>
            </a:r>
            <a:r>
              <a:rPr lang="en-US" altLang="zh-CN" sz="2000" dirty="0">
                <a:solidFill>
                  <a:srgbClr val="006600"/>
                </a:solidFill>
                <a:latin typeface="Tahoma" pitchFamily="34" charset="0"/>
              </a:rPr>
              <a:t>//sign</a:t>
            </a:r>
            <a:r>
              <a:rPr lang="zh-CN" altLang="en-US" sz="2000" dirty="0">
                <a:solidFill>
                  <a:srgbClr val="006600"/>
                </a:solidFill>
                <a:latin typeface="Tahoma" pitchFamily="34" charset="0"/>
              </a:rPr>
              <a:t>保存符号</a:t>
            </a:r>
          </a:p>
          <a:p>
            <a:pPr fontAlgn="t"/>
            <a:r>
              <a:rPr lang="zh-CN" altLang="en-US" sz="2000" dirty="0">
                <a:latin typeface="Tahoma" pitchFamily="34" charset="0"/>
              </a:rPr>
              <a:t>	</a:t>
            </a:r>
            <a:r>
              <a:rPr lang="en-US" altLang="zh-CN" sz="2000" dirty="0" err="1">
                <a:latin typeface="Tahoma" pitchFamily="34" charset="0"/>
              </a:rPr>
              <a:t>cout</a:t>
            </a:r>
            <a:r>
              <a:rPr lang="en-US" altLang="zh-CN" sz="2000" dirty="0">
                <a:latin typeface="Tahoma" pitchFamily="34" charset="0"/>
              </a:rPr>
              <a:t>&lt;&lt;"input x:";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	</a:t>
            </a:r>
            <a:r>
              <a:rPr lang="en-US" altLang="zh-CN" sz="2000" dirty="0" err="1">
                <a:latin typeface="Tahoma" pitchFamily="34" charset="0"/>
              </a:rPr>
              <a:t>cin</a:t>
            </a:r>
            <a:r>
              <a:rPr lang="en-US" altLang="zh-CN" sz="2000" dirty="0">
                <a:latin typeface="Tahoma" pitchFamily="34" charset="0"/>
              </a:rPr>
              <a:t>&gt;&gt;x;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	</a:t>
            </a:r>
            <a:r>
              <a:rPr lang="en-US" altLang="zh-CN" sz="2000" dirty="0" err="1">
                <a:latin typeface="Tahoma" pitchFamily="34" charset="0"/>
              </a:rPr>
              <a:t>sinx</a:t>
            </a:r>
            <a:r>
              <a:rPr lang="en-US" altLang="zh-CN" sz="2000" dirty="0">
                <a:latin typeface="Tahoma" pitchFamily="34" charset="0"/>
              </a:rPr>
              <a:t>=</a:t>
            </a:r>
            <a:r>
              <a:rPr lang="en-US" altLang="zh-CN" sz="2000" dirty="0" err="1">
                <a:latin typeface="Tahoma" pitchFamily="34" charset="0"/>
              </a:rPr>
              <a:t>x;item</a:t>
            </a:r>
            <a:r>
              <a:rPr lang="en-US" altLang="zh-CN" sz="2000" dirty="0">
                <a:latin typeface="Tahoma" pitchFamily="34" charset="0"/>
              </a:rPr>
              <a:t>=x*x*x/6;  </a:t>
            </a:r>
            <a:r>
              <a:rPr lang="en-US" altLang="zh-CN" sz="2000" dirty="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latin typeface="Tahoma" pitchFamily="34" charset="0"/>
              </a:rPr>
              <a:t>第一项作为初值，第二项为误差项</a:t>
            </a:r>
          </a:p>
          <a:p>
            <a:pPr fontAlgn="t"/>
            <a:r>
              <a:rPr lang="zh-CN" altLang="en-US" sz="2000" dirty="0">
                <a:latin typeface="Tahoma" pitchFamily="34" charset="0"/>
              </a:rPr>
              <a:t>	</a:t>
            </a:r>
            <a:r>
              <a:rPr lang="en-US" altLang="zh-CN" sz="2000" dirty="0">
                <a:solidFill>
                  <a:srgbClr val="800000"/>
                </a:solidFill>
                <a:latin typeface="Tahoma" pitchFamily="34" charset="0"/>
              </a:rPr>
              <a:t>while</a:t>
            </a:r>
            <a:r>
              <a:rPr lang="en-US" altLang="zh-CN" sz="2000" dirty="0">
                <a:latin typeface="Tahoma" pitchFamily="34" charset="0"/>
              </a:rPr>
              <a:t>(item&gt;epsilon){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		</a:t>
            </a:r>
            <a:r>
              <a:rPr lang="en-US" altLang="zh-CN" sz="2000" dirty="0" err="1">
                <a:latin typeface="Tahoma" pitchFamily="34" charset="0"/>
              </a:rPr>
              <a:t>sinx</a:t>
            </a:r>
            <a:r>
              <a:rPr lang="en-US" altLang="zh-CN" sz="2000" dirty="0">
                <a:latin typeface="Tahoma" pitchFamily="34" charset="0"/>
              </a:rPr>
              <a:t>=</a:t>
            </a:r>
            <a:r>
              <a:rPr lang="en-US" altLang="zh-CN" sz="2000" dirty="0" err="1">
                <a:latin typeface="Tahoma" pitchFamily="34" charset="0"/>
              </a:rPr>
              <a:t>sinx+item</a:t>
            </a:r>
            <a:r>
              <a:rPr lang="en-US" altLang="zh-CN" sz="2000" dirty="0">
                <a:latin typeface="Tahoma" pitchFamily="34" charset="0"/>
              </a:rPr>
              <a:t>*sign;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                         </a:t>
            </a:r>
            <a:r>
              <a:rPr lang="en-US" altLang="zh-CN" sz="2000" dirty="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latin typeface="Tahoma" pitchFamily="34" charset="0"/>
              </a:rPr>
              <a:t>将当前项累加进结果，注意符号作为因子</a:t>
            </a:r>
          </a:p>
          <a:p>
            <a:pPr fontAlgn="t"/>
            <a:r>
              <a:rPr lang="zh-CN" altLang="en-US" sz="2000" dirty="0">
                <a:latin typeface="Tahoma" pitchFamily="34" charset="0"/>
              </a:rPr>
              <a:t>		</a:t>
            </a:r>
            <a:r>
              <a:rPr lang="en-US" altLang="zh-CN" sz="2000" dirty="0">
                <a:latin typeface="Tahoma" pitchFamily="34" charset="0"/>
              </a:rPr>
              <a:t>item=item*x*x/((2*n)*(2*n+1));  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                          </a:t>
            </a:r>
            <a:r>
              <a:rPr lang="en-US" altLang="zh-CN" sz="2000" dirty="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latin typeface="Tahoma" pitchFamily="34" charset="0"/>
              </a:rPr>
              <a:t>推算新的误差项</a:t>
            </a:r>
          </a:p>
          <a:p>
            <a:pPr fontAlgn="t"/>
            <a:r>
              <a:rPr lang="zh-CN" altLang="en-US" sz="2000" dirty="0">
                <a:latin typeface="Tahoma" pitchFamily="34" charset="0"/>
              </a:rPr>
              <a:t>		</a:t>
            </a:r>
            <a:r>
              <a:rPr lang="en-US" altLang="zh-CN" sz="2000" dirty="0">
                <a:latin typeface="Tahoma" pitchFamily="34" charset="0"/>
              </a:rPr>
              <a:t>sign=-sign;                    </a:t>
            </a:r>
            <a:r>
              <a:rPr lang="en-US" altLang="zh-CN" sz="2000" dirty="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latin typeface="Tahoma" pitchFamily="34" charset="0"/>
              </a:rPr>
              <a:t>注意符号的变换</a:t>
            </a:r>
          </a:p>
          <a:p>
            <a:pPr fontAlgn="t"/>
            <a:r>
              <a:rPr lang="zh-CN" altLang="en-US" sz="2000" dirty="0">
                <a:latin typeface="Tahoma" pitchFamily="34" charset="0"/>
              </a:rPr>
              <a:t>		</a:t>
            </a:r>
            <a:r>
              <a:rPr lang="en-US" altLang="zh-CN" sz="2000" dirty="0">
                <a:latin typeface="Tahoma" pitchFamily="34" charset="0"/>
              </a:rPr>
              <a:t>n++;	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	   }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	</a:t>
            </a:r>
            <a:r>
              <a:rPr lang="en-US" altLang="zh-CN" sz="2000" dirty="0" err="1">
                <a:latin typeface="Tahoma" pitchFamily="34" charset="0"/>
              </a:rPr>
              <a:t>cout</a:t>
            </a:r>
            <a:r>
              <a:rPr lang="en-US" altLang="zh-CN" sz="2000" dirty="0">
                <a:latin typeface="Tahoma" pitchFamily="34" charset="0"/>
              </a:rPr>
              <a:t>&lt;&lt;"sin("&lt;&lt;x&lt;&lt;")="&lt;&lt;</a:t>
            </a:r>
            <a:r>
              <a:rPr lang="en-US" altLang="zh-CN" sz="2000" dirty="0" err="1">
                <a:latin typeface="Tahoma" pitchFamily="34" charset="0"/>
              </a:rPr>
              <a:t>sinx</a:t>
            </a:r>
            <a:r>
              <a:rPr lang="en-US" altLang="zh-CN" sz="2000" dirty="0">
                <a:latin typeface="Tahoma" pitchFamily="34" charset="0"/>
              </a:rPr>
              <a:t>&lt;&lt;</a:t>
            </a:r>
            <a:r>
              <a:rPr lang="en-US" altLang="zh-CN" sz="2000" dirty="0" err="1">
                <a:latin typeface="Tahoma" pitchFamily="34" charset="0"/>
              </a:rPr>
              <a:t>endl</a:t>
            </a:r>
            <a:r>
              <a:rPr lang="en-US" altLang="zh-CN" sz="2000" dirty="0">
                <a:latin typeface="Tahoma" pitchFamily="34" charset="0"/>
              </a:rPr>
              <a:t>;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	</a:t>
            </a:r>
            <a:r>
              <a:rPr lang="en-US" altLang="zh-CN" sz="2000" dirty="0">
                <a:solidFill>
                  <a:srgbClr val="800000"/>
                </a:solidFill>
                <a:latin typeface="Tahoma" pitchFamily="34" charset="0"/>
              </a:rPr>
              <a:t>return</a:t>
            </a:r>
            <a:r>
              <a:rPr lang="en-US" altLang="zh-CN" sz="2000" dirty="0">
                <a:latin typeface="Tahoma" pitchFamily="34" charset="0"/>
              </a:rPr>
              <a:t> 0;</a:t>
            </a:r>
          </a:p>
          <a:p>
            <a:pPr fontAlgn="t"/>
            <a:r>
              <a:rPr lang="en-US" altLang="zh-CN" sz="2000" dirty="0">
                <a:latin typeface="Tahoma" pitchFamily="34" charset="0"/>
              </a:rPr>
              <a:t>}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303213" y="5018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192" y="5384800"/>
            <a:ext cx="240982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递推算法是通过问题的一个或多个已知解，用同样的方法逐个推算出其他解，如数列问题，近似计算问题等，通常也要借助于循环结构完成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例</a:t>
            </a:r>
            <a:r>
              <a:rPr lang="en-US" altLang="zh-CN" dirty="0"/>
              <a:t>4.12 </a:t>
            </a:r>
            <a:r>
              <a:rPr lang="zh-CN" altLang="zh-CN" dirty="0"/>
              <a:t>一对兔子，从出生后第</a:t>
            </a:r>
            <a:r>
              <a:rPr lang="en-US" altLang="zh-CN" dirty="0"/>
              <a:t>3</a:t>
            </a:r>
            <a:r>
              <a:rPr lang="zh-CN" altLang="zh-CN" dirty="0"/>
              <a:t>个月起每个月都生一对兔子。小兔子长到第</a:t>
            </a:r>
            <a:r>
              <a:rPr lang="en-US" altLang="zh-CN" dirty="0"/>
              <a:t>3</a:t>
            </a:r>
            <a:r>
              <a:rPr lang="zh-CN" altLang="zh-CN" dirty="0"/>
              <a:t>个月后每个月又生一对兔子，假设兔子不存在死亡问题，请问从第</a:t>
            </a:r>
            <a:r>
              <a:rPr lang="en-US" altLang="zh-CN" dirty="0"/>
              <a:t>1</a:t>
            </a:r>
            <a:r>
              <a:rPr lang="zh-CN" altLang="zh-CN" dirty="0"/>
              <a:t>个月到第</a:t>
            </a:r>
            <a:r>
              <a:rPr lang="en-US" altLang="zh-CN" dirty="0"/>
              <a:t>20</a:t>
            </a:r>
            <a:r>
              <a:rPr lang="zh-CN" altLang="zh-CN" dirty="0"/>
              <a:t>个月，每个月有多少对兔子？</a:t>
            </a:r>
          </a:p>
          <a:p>
            <a:r>
              <a:rPr lang="zh-CN" altLang="zh-CN" dirty="0"/>
              <a:t>这个问题的答案是</a:t>
            </a:r>
            <a:r>
              <a:rPr lang="en-US" altLang="zh-CN" dirty="0"/>
              <a:t>Fibonacci</a:t>
            </a:r>
            <a:r>
              <a:rPr lang="zh-CN" altLang="zh-CN" dirty="0"/>
              <a:t>数列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539750" y="404813"/>
            <a:ext cx="7272338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>
                <a:latin typeface="Times New Roman" pitchFamily="18" charset="0"/>
              </a:rPr>
              <a:t>Fibonacii</a:t>
            </a:r>
            <a:r>
              <a:rPr lang="zh-CN" altLang="en-US">
                <a:latin typeface="Times New Roman" pitchFamily="18" charset="0"/>
              </a:rPr>
              <a:t>数列定义如下：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539750" y="3141663"/>
            <a:ext cx="82073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算法分析：除了第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项和第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项外，每一项都是由类似方法产生，即前两项之和；所以求当前项时，只需要记住前两项；程序不需要为每一项设置专用变量；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属</a:t>
            </a: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</a:rPr>
              <a:t>递推算法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752787"/>
              </p:ext>
            </p:extLst>
          </p:nvPr>
        </p:nvGraphicFramePr>
        <p:xfrm>
          <a:off x="26987" y="1052736"/>
          <a:ext cx="8720138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公式" r:id="rId3" imgW="3784320" imgH="736560" progId="Equation.3">
                  <p:embed/>
                </p:oleObj>
              </mc:Choice>
              <mc:Fallback>
                <p:oleObj name="公式" r:id="rId3" imgW="378432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88000" contrast="94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" y="1052736"/>
                        <a:ext cx="8720138" cy="170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468313" y="404813"/>
            <a:ext cx="8064500" cy="374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lang="zh-CN" altLang="en-US" sz="3200" dirty="0">
                <a:latin typeface="Times New Roman" pitchFamily="18" charset="0"/>
                <a:ea typeface="隶书" pitchFamily="49" charset="-122"/>
              </a:rPr>
              <a:t>算法：</a:t>
            </a:r>
          </a:p>
          <a:p>
            <a:pPr algn="just">
              <a:spcBef>
                <a:spcPct val="30000"/>
              </a:spcBef>
            </a:pP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1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、设置变量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n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表示第几项，变量 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f 1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和 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f 2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用来记住当前项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f 3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之前的两项 ；变量初始化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n=0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；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幼圆" pitchFamily="49" charset="-122"/>
            </a:endParaRPr>
          </a:p>
          <a:p>
            <a:pPr algn="just">
              <a:spcBef>
                <a:spcPct val="30000"/>
              </a:spcBef>
            </a:pP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2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、</a:t>
            </a:r>
            <a:r>
              <a:rPr lang="zh-CN" altLang="en-US" dirty="0" smtClean="0">
                <a:latin typeface="Times New Roman" pitchFamily="18" charset="0"/>
                <a:ea typeface="幼圆" pitchFamily="49" charset="-122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幼圆" pitchFamily="49" charset="-12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幼圆" pitchFamily="49" charset="-122"/>
              </a:rPr>
              <a:t>项  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f </a:t>
            </a:r>
            <a:r>
              <a:rPr lang="en-US" altLang="zh-CN" dirty="0" smtClean="0">
                <a:latin typeface="Times New Roman" pitchFamily="18" charset="0"/>
                <a:ea typeface="幼圆" pitchFamily="49" charset="-122"/>
              </a:rPr>
              <a:t>1=1;       </a:t>
            </a:r>
            <a:r>
              <a:rPr lang="zh-CN" altLang="en-US" dirty="0" smtClean="0">
                <a:latin typeface="Times New Roman" pitchFamily="18" charset="0"/>
                <a:ea typeface="幼圆" pitchFamily="49" charset="-122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幼圆" pitchFamily="49" charset="-122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幼圆" pitchFamily="49" charset="-122"/>
              </a:rPr>
              <a:t>项   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f 2=1; </a:t>
            </a:r>
          </a:p>
          <a:p>
            <a:pPr algn="just">
              <a:spcBef>
                <a:spcPct val="30000"/>
              </a:spcBef>
            </a:pP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输出</a:t>
            </a:r>
            <a:r>
              <a:rPr lang="zh-CN" altLang="en-US" dirty="0" smtClean="0">
                <a:latin typeface="Times New Roman" pitchFamily="18" charset="0"/>
                <a:ea typeface="幼圆" pitchFamily="49" charset="-122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幼圆" pitchFamily="49" charset="-12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幼圆" pitchFamily="49" charset="-122"/>
              </a:rPr>
              <a:t>项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和</a:t>
            </a:r>
            <a:r>
              <a:rPr lang="zh-CN" altLang="en-US" dirty="0" smtClean="0">
                <a:latin typeface="Times New Roman" pitchFamily="18" charset="0"/>
                <a:ea typeface="幼圆" pitchFamily="49" charset="-122"/>
              </a:rPr>
              <a:t>第</a:t>
            </a:r>
            <a:r>
              <a:rPr lang="en-US" altLang="zh-CN" dirty="0" smtClean="0">
                <a:latin typeface="Times New Roman" pitchFamily="18" charset="0"/>
                <a:ea typeface="幼圆" pitchFamily="49" charset="-122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幼圆" pitchFamily="49" charset="-122"/>
              </a:rPr>
              <a:t>项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；</a:t>
            </a:r>
          </a:p>
          <a:p>
            <a:pPr algn="just">
              <a:spcBef>
                <a:spcPct val="30000"/>
              </a:spcBef>
            </a:pP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while 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（当前项不到第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20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项）</a:t>
            </a:r>
          </a:p>
          <a:p>
            <a:pPr algn="just">
              <a:spcBef>
                <a:spcPct val="30000"/>
              </a:spcBef>
            </a:pP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       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{  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当前项等于前两项之和：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f 3=f 1+f 2;    </a:t>
            </a:r>
          </a:p>
          <a:p>
            <a:pPr algn="just">
              <a:spcBef>
                <a:spcPct val="30000"/>
              </a:spcBef>
            </a:pP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   	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按要求输出</a:t>
            </a:r>
            <a:r>
              <a:rPr lang="zh-CN" altLang="en-US" dirty="0">
                <a:latin typeface="Tahoma" pitchFamily="34" charset="0"/>
                <a:ea typeface="幼圆" pitchFamily="49" charset="-122"/>
              </a:rPr>
              <a:t>当前项</a:t>
            </a:r>
            <a:r>
              <a:rPr lang="zh-CN" altLang="en-US" dirty="0">
                <a:latin typeface="Tahoma" pitchFamily="34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f 3 ;</a:t>
            </a:r>
          </a:p>
          <a:p>
            <a:pPr algn="just">
              <a:spcBef>
                <a:spcPct val="30000"/>
              </a:spcBef>
            </a:pP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       </a:t>
            </a:r>
            <a:r>
              <a:rPr lang="zh-CN" altLang="en-US" dirty="0">
                <a:latin typeface="Times New Roman" pitchFamily="18" charset="0"/>
                <a:ea typeface="幼圆" pitchFamily="49" charset="-122"/>
              </a:rPr>
              <a:t>修改最前两项： </a:t>
            </a: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f 1=f 2;  f 2=f 3; </a:t>
            </a:r>
          </a:p>
          <a:p>
            <a:pPr algn="just">
              <a:spcBef>
                <a:spcPct val="30000"/>
              </a:spcBef>
            </a:pPr>
            <a:r>
              <a:rPr lang="en-US" altLang="zh-CN" dirty="0">
                <a:latin typeface="Times New Roman" pitchFamily="18" charset="0"/>
                <a:ea typeface="幼圆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611188" y="908050"/>
            <a:ext cx="7921625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3200" dirty="0">
                <a:latin typeface="Tahoma" pitchFamily="34" charset="0"/>
                <a:ea typeface="隶书" pitchFamily="49" charset="-122"/>
              </a:rPr>
              <a:t>程序如下：</a:t>
            </a:r>
          </a:p>
          <a:p>
            <a:pPr algn="just"/>
            <a:r>
              <a:rPr lang="en-US" altLang="zh-CN" sz="2400" dirty="0" smtClean="0">
                <a:solidFill>
                  <a:srgbClr val="006600"/>
                </a:solidFill>
                <a:latin typeface="Tahoma" pitchFamily="34" charset="0"/>
                <a:ea typeface="幼圆" pitchFamily="49" charset="-122"/>
              </a:rPr>
              <a:t>//4_12.cpp,</a:t>
            </a:r>
            <a:r>
              <a:rPr lang="zh-CN" altLang="en-US" sz="2400" dirty="0" smtClean="0">
                <a:solidFill>
                  <a:srgbClr val="006600"/>
                </a:solidFill>
                <a:latin typeface="Tahoma" pitchFamily="34" charset="0"/>
                <a:ea typeface="幼圆" pitchFamily="49" charset="-122"/>
              </a:rPr>
              <a:t>兔子繁衍问题</a:t>
            </a:r>
            <a:endParaRPr lang="en-US" altLang="zh-CN" sz="2400" dirty="0">
              <a:solidFill>
                <a:srgbClr val="006600"/>
              </a:solidFill>
              <a:latin typeface="Tahoma" pitchFamily="34" charset="0"/>
              <a:ea typeface="幼圆" pitchFamily="49" charset="-122"/>
            </a:endParaRPr>
          </a:p>
          <a:p>
            <a:pPr algn="just"/>
            <a:r>
              <a:rPr lang="en-US" altLang="zh-CN" sz="2400" dirty="0" err="1">
                <a:latin typeface="Tahoma" pitchFamily="34" charset="0"/>
                <a:ea typeface="幼圆" pitchFamily="49" charset="-122"/>
              </a:rPr>
              <a:t>int</a:t>
            </a:r>
            <a:r>
              <a:rPr lang="en-US" altLang="zh-CN" sz="2400" dirty="0">
                <a:latin typeface="Tahoma" pitchFamily="34" charset="0"/>
                <a:ea typeface="幼圆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main()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{  </a:t>
            </a:r>
            <a:r>
              <a:rPr lang="en-US" altLang="zh-CN" sz="2400" dirty="0" err="1">
                <a:latin typeface="Tahoma" pitchFamily="34" charset="0"/>
                <a:ea typeface="幼圆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 fib0=0,fib1=1,fib2,n;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&lt;&lt;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setw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(5)&lt;&lt;fib0&lt;&lt;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setw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(5)&lt;&lt;fib1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                  &lt;&lt;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	</a:t>
            </a:r>
            <a:r>
              <a:rPr lang="en-US" altLang="zh-CN" sz="2400" dirty="0">
                <a:latin typeface="Tahoma" pitchFamily="34" charset="0"/>
                <a:ea typeface="幼圆" pitchFamily="49" charset="-122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(n=3;n&lt;=20;n++){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		fib2=fib0+fib1;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&lt;&lt;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setw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(5)&lt;&lt;fib2;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		</a:t>
            </a:r>
            <a:r>
              <a:rPr lang="en-US" altLang="zh-CN" sz="2400" dirty="0">
                <a:latin typeface="Tahoma" pitchFamily="34" charset="0"/>
                <a:ea typeface="幼圆" pitchFamily="49" charset="-122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(n%5==0)  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&lt;&lt;</a:t>
            </a:r>
            <a:r>
              <a:rPr lang="en-US" altLang="zh-CN" sz="2400" dirty="0" err="1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; </a:t>
            </a:r>
          </a:p>
          <a:p>
            <a:pPr algn="just"/>
            <a:r>
              <a:rPr lang="en-US" altLang="zh-CN" sz="2400" dirty="0">
                <a:latin typeface="Tahoma" pitchFamily="34" charset="0"/>
                <a:ea typeface="幼圆" pitchFamily="49" charset="-122"/>
              </a:rPr>
              <a:t>                     </a:t>
            </a:r>
            <a:r>
              <a:rPr lang="en-US" altLang="zh-CN" sz="2400" dirty="0">
                <a:solidFill>
                  <a:srgbClr val="006600"/>
                </a:solidFill>
                <a:latin typeface="Tahoma" pitchFamily="34" charset="0"/>
                <a:ea typeface="幼圆" pitchFamily="49" charset="-122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Tahoma" pitchFamily="34" charset="0"/>
                <a:ea typeface="幼圆" pitchFamily="49" charset="-122"/>
              </a:rPr>
              <a:t>控制每行</a:t>
            </a:r>
            <a:r>
              <a:rPr lang="en-US" altLang="zh-CN" sz="2400" dirty="0">
                <a:solidFill>
                  <a:srgbClr val="006600"/>
                </a:solidFill>
                <a:latin typeface="Tahoma" pitchFamily="34" charset="0"/>
                <a:ea typeface="幼圆" pitchFamily="49" charset="-122"/>
              </a:rPr>
              <a:t>5</a:t>
            </a:r>
            <a:r>
              <a:rPr lang="zh-CN" altLang="en-US" sz="2400" dirty="0">
                <a:solidFill>
                  <a:srgbClr val="006600"/>
                </a:solidFill>
                <a:latin typeface="Tahoma" pitchFamily="34" charset="0"/>
                <a:ea typeface="幼圆" pitchFamily="49" charset="-122"/>
              </a:rPr>
              <a:t>个数据</a:t>
            </a:r>
          </a:p>
          <a:p>
            <a:pPr algn="just"/>
            <a:r>
              <a:rPr lang="zh-CN" altLang="en-US" sz="2400" dirty="0">
                <a:latin typeface="Tahoma" pitchFamily="34" charset="0"/>
                <a:ea typeface="幼圆" pitchFamily="49" charset="-122"/>
              </a:rPr>
              <a:t>		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fib0=fib1;  fib1=fib2;  }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	</a:t>
            </a:r>
            <a:r>
              <a:rPr lang="en-US" altLang="zh-CN" sz="2400" dirty="0">
                <a:latin typeface="Tahoma" pitchFamily="34" charset="0"/>
                <a:ea typeface="幼圆" pitchFamily="49" charset="-122"/>
              </a:rPr>
              <a:t>return 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；</a:t>
            </a:r>
          </a:p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幼圆" pitchFamily="49" charset="-122"/>
              </a:rPr>
              <a:t>}</a:t>
            </a:r>
          </a:p>
        </p:txBody>
      </p:sp>
      <p:pic>
        <p:nvPicPr>
          <p:cNvPr id="3" name="图片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176" y="4181041"/>
            <a:ext cx="2790825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684213" y="2637060"/>
            <a:ext cx="7920037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假定两个整数分别为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num1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和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num2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，最大公约数应当是不超过其中较小数的一个整数。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辗转法：用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num1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除以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num2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，求出余数</a:t>
            </a:r>
            <a:r>
              <a:rPr lang="en-US" altLang="zh-CN" sz="2400" b="0" dirty="0" err="1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resd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，如果</a:t>
            </a:r>
            <a:r>
              <a:rPr lang="en-US" altLang="zh-CN" sz="2400" b="0" dirty="0" err="1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resd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==0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，则当前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num2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就是最大公约数，如果</a:t>
            </a:r>
            <a:r>
              <a:rPr lang="en-US" altLang="zh-CN" sz="2400" b="0" dirty="0" err="1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resd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!=0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，令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num1=num2, num2=</a:t>
            </a:r>
            <a:r>
              <a:rPr lang="en-US" altLang="zh-CN" sz="2400" b="0" dirty="0" err="1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resd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, 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重复以上过程，直到</a:t>
            </a:r>
            <a:r>
              <a:rPr lang="en-US" altLang="zh-CN" sz="2400" b="0" dirty="0" err="1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resd</a:t>
            </a:r>
            <a:r>
              <a:rPr lang="en-US" altLang="zh-CN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==0</a:t>
            </a:r>
            <a:r>
              <a:rPr lang="zh-CN" altLang="en-US" sz="2400" b="0" dirty="0">
                <a:solidFill>
                  <a:srgbClr val="FF3300"/>
                </a:solidFill>
                <a:latin typeface="Verdana" pitchFamily="34" charset="0"/>
                <a:ea typeface="微软雅黑" pitchFamily="34" charset="-122"/>
              </a:rPr>
              <a:t>为止。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404664"/>
            <a:ext cx="8280400" cy="1008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chemeClr val="bg1"/>
                </a:solidFill>
              </a:rPr>
              <a:t>【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例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4.13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】 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用欧基里德算法（也称辗转法）求两个整数的最大公约数。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333375"/>
            <a:ext cx="8064500" cy="5543550"/>
          </a:xfrm>
          <a:solidFill>
            <a:schemeClr val="bg1"/>
          </a:solidFill>
        </p:spPr>
        <p:txBody>
          <a:bodyPr/>
          <a:lstStyle/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1</a:t>
            </a:r>
            <a:r>
              <a:rPr lang="zh-CN" altLang="en-US" sz="2000"/>
              <a:t>、设置两个整型变量</a:t>
            </a:r>
            <a:r>
              <a:rPr lang="en-US" altLang="zh-CN" sz="2000"/>
              <a:t>num1</a:t>
            </a:r>
            <a:r>
              <a:rPr lang="zh-CN" altLang="en-US" sz="2000"/>
              <a:t>和</a:t>
            </a:r>
            <a:r>
              <a:rPr lang="en-US" altLang="zh-CN" sz="2000"/>
              <a:t>num2</a:t>
            </a:r>
            <a:r>
              <a:rPr lang="zh-CN" altLang="en-US" sz="2000"/>
              <a:t>代表两个数；输入</a:t>
            </a:r>
            <a:r>
              <a:rPr lang="en-US" altLang="zh-CN" sz="2000"/>
              <a:t>num1</a:t>
            </a:r>
            <a:r>
              <a:rPr lang="zh-CN" altLang="en-US" sz="2000"/>
              <a:t>、</a:t>
            </a:r>
            <a:r>
              <a:rPr lang="en-US" altLang="zh-CN" sz="2000"/>
              <a:t>num2</a:t>
            </a:r>
            <a:r>
              <a:rPr lang="zh-CN" altLang="en-US" sz="2000"/>
              <a:t>；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zh-CN" altLang="en-US" sz="2000">
                <a:solidFill>
                  <a:srgbClr val="006600"/>
                </a:solidFill>
                <a:ea typeface="隶书" pitchFamily="49" charset="-122"/>
              </a:rPr>
              <a:t>辗转法：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2.1</a:t>
            </a:r>
            <a:r>
              <a:rPr lang="zh-CN" altLang="en-US" sz="2000"/>
              <a:t>、使</a:t>
            </a:r>
            <a:r>
              <a:rPr lang="en-US" altLang="zh-CN" sz="2000"/>
              <a:t>num1&gt;num2;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    2.2</a:t>
            </a:r>
            <a:r>
              <a:rPr lang="zh-CN" altLang="en-US" sz="2000"/>
              <a:t>、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2.2.1</a:t>
            </a:r>
            <a:r>
              <a:rPr lang="zh-CN" altLang="en-US" sz="2000"/>
              <a:t>、设置变量</a:t>
            </a:r>
            <a:r>
              <a:rPr lang="en-US" altLang="zh-CN" sz="2000"/>
              <a:t>resd=num1%num2</a:t>
            </a:r>
            <a:r>
              <a:rPr lang="zh-CN" altLang="en-US" sz="2000"/>
              <a:t>；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>
                <a:solidFill>
                  <a:srgbClr val="006600"/>
                </a:solidFill>
              </a:rPr>
              <a:t>				</a:t>
            </a:r>
            <a:r>
              <a:rPr lang="en-US" altLang="zh-CN" sz="2000">
                <a:solidFill>
                  <a:srgbClr val="006600"/>
                </a:solidFill>
              </a:rPr>
              <a:t>//</a:t>
            </a:r>
            <a:r>
              <a:rPr lang="zh-CN" altLang="en-US" sz="2000">
                <a:solidFill>
                  <a:srgbClr val="006600"/>
                </a:solidFill>
              </a:rPr>
              <a:t>包含了步骤</a:t>
            </a:r>
            <a:r>
              <a:rPr lang="en-US" altLang="zh-CN" sz="2000">
                <a:solidFill>
                  <a:srgbClr val="006600"/>
                </a:solidFill>
              </a:rPr>
              <a:t>2.1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        2.2.2</a:t>
            </a:r>
            <a:r>
              <a:rPr lang="zh-CN" altLang="en-US" sz="2000"/>
              <a:t>、</a:t>
            </a:r>
            <a:r>
              <a:rPr lang="en-US" altLang="zh-CN" sz="2000">
                <a:solidFill>
                  <a:srgbClr val="FF3300"/>
                </a:solidFill>
              </a:rPr>
              <a:t>if</a:t>
            </a:r>
            <a:r>
              <a:rPr lang="en-US" altLang="zh-CN" sz="2000"/>
              <a:t>(resd==0)</a:t>
            </a:r>
            <a:r>
              <a:rPr lang="zh-CN" altLang="en-US" sz="2000"/>
              <a:t>当前</a:t>
            </a:r>
            <a:r>
              <a:rPr lang="en-US" altLang="zh-CN" sz="2000"/>
              <a:t>num2</a:t>
            </a:r>
            <a:r>
              <a:rPr lang="zh-CN" altLang="en-US" sz="2000"/>
              <a:t>就是最大公约数；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		          </a:t>
            </a:r>
            <a:r>
              <a:rPr lang="en-US" altLang="zh-CN" sz="2000">
                <a:solidFill>
                  <a:srgbClr val="FF3300"/>
                </a:solidFill>
              </a:rPr>
              <a:t>else</a:t>
            </a:r>
            <a:r>
              <a:rPr lang="en-US" altLang="zh-CN" sz="2000"/>
              <a:t> { num1=num2, num2=resd;}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                  </a:t>
            </a:r>
            <a:r>
              <a:rPr lang="zh-CN" altLang="en-US" sz="2000"/>
              <a:t>重复</a:t>
            </a:r>
            <a:r>
              <a:rPr lang="en-US" altLang="zh-CN" sz="2000"/>
              <a:t>2.2.1</a:t>
            </a:r>
            <a:r>
              <a:rPr lang="zh-CN" altLang="en-US" sz="2000"/>
              <a:t>和</a:t>
            </a:r>
            <a:r>
              <a:rPr lang="en-US" altLang="zh-CN" sz="2000"/>
              <a:t>2.2.2</a:t>
            </a:r>
            <a:r>
              <a:rPr lang="zh-CN" altLang="en-US" sz="2000"/>
              <a:t>，直到</a:t>
            </a:r>
            <a:r>
              <a:rPr lang="en-US" altLang="zh-CN" sz="2000"/>
              <a:t>resd==0</a:t>
            </a:r>
            <a:r>
              <a:rPr lang="zh-CN" altLang="en-US" sz="2000"/>
              <a:t>为止。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   步骤</a:t>
            </a:r>
            <a:r>
              <a:rPr lang="en-US" altLang="zh-CN" sz="2000"/>
              <a:t>2</a:t>
            </a:r>
            <a:r>
              <a:rPr lang="zh-CN" altLang="en-US" sz="2000">
                <a:solidFill>
                  <a:srgbClr val="006600"/>
                </a:solidFill>
                <a:ea typeface="隶书" pitchFamily="49" charset="-122"/>
              </a:rPr>
              <a:t>辗转法</a:t>
            </a:r>
            <a:r>
              <a:rPr lang="zh-CN" altLang="en-US" sz="2000"/>
              <a:t>可用以下程序段表示：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>
                <a:solidFill>
                  <a:srgbClr val="FF3300"/>
                </a:solidFill>
              </a:rPr>
              <a:t>do</a:t>
            </a:r>
            <a:r>
              <a:rPr lang="en-US" altLang="zh-CN" sz="2000"/>
              <a:t>{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		     resd=num1%num2</a:t>
            </a:r>
            <a:r>
              <a:rPr lang="zh-CN" altLang="en-US" sz="2000"/>
              <a:t>；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 		    </a:t>
            </a:r>
            <a:r>
              <a:rPr lang="zh-CN" altLang="en-US" sz="2000">
                <a:solidFill>
                  <a:srgbClr val="FF3300"/>
                </a:solidFill>
              </a:rPr>
              <a:t> </a:t>
            </a:r>
            <a:r>
              <a:rPr lang="en-US" altLang="zh-CN" sz="2000">
                <a:solidFill>
                  <a:srgbClr val="FF3300"/>
                </a:solidFill>
              </a:rPr>
              <a:t>if</a:t>
            </a:r>
            <a:r>
              <a:rPr lang="en-US" altLang="zh-CN" sz="2000"/>
              <a:t>(resd==0)</a:t>
            </a:r>
            <a:r>
              <a:rPr lang="zh-CN" altLang="en-US" sz="2000"/>
              <a:t>当前</a:t>
            </a:r>
            <a:r>
              <a:rPr lang="en-US" altLang="zh-CN" sz="2000"/>
              <a:t>num2</a:t>
            </a:r>
            <a:r>
              <a:rPr lang="zh-CN" altLang="en-US" sz="2000"/>
              <a:t>就是最大公约数；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/>
              <a:t>	           </a:t>
            </a:r>
            <a:r>
              <a:rPr lang="en-US" altLang="zh-CN" sz="2000">
                <a:solidFill>
                  <a:srgbClr val="FF3300"/>
                </a:solidFill>
              </a:rPr>
              <a:t>else</a:t>
            </a:r>
            <a:r>
              <a:rPr lang="en-US" altLang="zh-CN" sz="2000"/>
              <a:t> { num1=num2, num2=resd;}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	}</a:t>
            </a:r>
            <a:r>
              <a:rPr lang="en-US" altLang="zh-CN" sz="2000">
                <a:solidFill>
                  <a:srgbClr val="FF3300"/>
                </a:solidFill>
              </a:rPr>
              <a:t>while</a:t>
            </a:r>
            <a:r>
              <a:rPr lang="en-US" altLang="zh-CN" sz="2000"/>
              <a:t> (resd!=0);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/>
              <a:t>3</a:t>
            </a:r>
            <a:r>
              <a:rPr lang="zh-CN" altLang="en-US" sz="2000"/>
              <a:t>、输出当前的</a:t>
            </a:r>
            <a:r>
              <a:rPr lang="en-US" altLang="zh-CN" sz="2000"/>
              <a:t>num2</a:t>
            </a:r>
            <a:r>
              <a:rPr lang="zh-CN" altLang="en-US" sz="20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要解决这个问题，需要以下三个步骤：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）输入</a:t>
            </a:r>
            <a:r>
              <a:rPr lang="en-US" altLang="zh-CN" dirty="0"/>
              <a:t>1</a:t>
            </a:r>
            <a:r>
              <a:rPr lang="zh-CN" altLang="zh-CN" dirty="0"/>
              <a:t>个评委的评分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）将该评委的评分累加到总和</a:t>
            </a:r>
            <a:r>
              <a:rPr lang="en-US" altLang="zh-CN" dirty="0"/>
              <a:t>sum</a:t>
            </a:r>
            <a:r>
              <a:rPr lang="zh-CN" altLang="zh-CN" dirty="0"/>
              <a:t>中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）用总和</a:t>
            </a:r>
            <a:r>
              <a:rPr lang="en-US" altLang="zh-CN" dirty="0"/>
              <a:t>sum</a:t>
            </a:r>
            <a:r>
              <a:rPr lang="zh-CN" altLang="zh-CN" dirty="0"/>
              <a:t>除以</a:t>
            </a:r>
            <a:r>
              <a:rPr lang="en-US" altLang="zh-CN" dirty="0"/>
              <a:t>n</a:t>
            </a:r>
            <a:r>
              <a:rPr lang="zh-CN" altLang="zh-CN" dirty="0"/>
              <a:t>得到平均分</a:t>
            </a:r>
            <a:r>
              <a:rPr lang="en-US" altLang="zh-CN" dirty="0" err="1"/>
              <a:t>avg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6516216" y="3032085"/>
            <a:ext cx="288032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04248" y="321297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反复执行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179512" y="179388"/>
            <a:ext cx="8229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//4_13.cpp,</a:t>
            </a:r>
            <a:r>
              <a:rPr lang="zh-CN" altLang="zh-CN" sz="2400" dirty="0"/>
              <a:t>辗转相除法求两个数的最大公约数</a:t>
            </a:r>
          </a:p>
          <a:p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 smtClean="0"/>
              <a:t>;</a:t>
            </a:r>
            <a:endParaRPr lang="en-US" altLang="zh-CN" sz="2400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2400" dirty="0" err="1" smtClean="0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main( ){</a:t>
            </a:r>
          </a:p>
          <a:p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hlink"/>
                </a:solidFill>
                <a:latin typeface="Times New Roman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</a:rPr>
              <a:t> num1,num2,resd; </a:t>
            </a:r>
          </a:p>
          <a:p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 err="1">
                <a:latin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</a:rPr>
              <a:t>&lt;&lt;"</a:t>
            </a:r>
            <a:r>
              <a:rPr lang="zh-CN" altLang="en-US" sz="2400" dirty="0">
                <a:latin typeface="Times New Roman" pitchFamily="18" charset="0"/>
              </a:rPr>
              <a:t>输入两个整数：</a:t>
            </a:r>
            <a:r>
              <a:rPr lang="en-US" altLang="zh-CN" sz="2400" dirty="0">
                <a:latin typeface="Times New Roman" pitchFamily="18" charset="0"/>
              </a:rPr>
              <a:t>"&lt;&lt;</a:t>
            </a:r>
            <a:r>
              <a:rPr lang="en-US" altLang="zh-CN" sz="2400" dirty="0" err="1">
                <a:latin typeface="Times New Roman" pitchFamily="18" charset="0"/>
              </a:rPr>
              <a:t>endl</a:t>
            </a:r>
            <a:r>
              <a:rPr lang="en-US" altLang="zh-CN" sz="2400" dirty="0">
                <a:latin typeface="Times New Roman" pitchFamily="18" charset="0"/>
              </a:rPr>
              <a:t>;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 err="1">
                <a:latin typeface="Times New Roman" pitchFamily="18" charset="0"/>
              </a:rPr>
              <a:t>cin</a:t>
            </a:r>
            <a:r>
              <a:rPr lang="en-US" altLang="zh-CN" sz="2400" dirty="0">
                <a:latin typeface="Times New Roman" pitchFamily="18" charset="0"/>
              </a:rPr>
              <a:t>&gt;&gt;num1&gt;&gt;num2;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 err="1">
                <a:latin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</a:rPr>
              <a:t>&lt;&lt;num1&lt;&lt;"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</a:rPr>
              <a:t>"&lt;&lt;num2&lt;&lt;"</a:t>
            </a:r>
            <a:r>
              <a:rPr lang="zh-CN" altLang="en-US" sz="2400" dirty="0">
                <a:latin typeface="Times New Roman" pitchFamily="18" charset="0"/>
              </a:rPr>
              <a:t>的最大公约数为：</a:t>
            </a:r>
            <a:r>
              <a:rPr lang="en-US" altLang="zh-CN" sz="2400" dirty="0">
                <a:latin typeface="Times New Roman" pitchFamily="18" charset="0"/>
              </a:rPr>
              <a:t>";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for</a:t>
            </a:r>
            <a:r>
              <a:rPr lang="en-US" altLang="zh-CN" sz="2400" dirty="0">
                <a:latin typeface="Times New Roman" pitchFamily="18" charset="0"/>
              </a:rPr>
              <a:t>(;;){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	</a:t>
            </a:r>
            <a:r>
              <a:rPr lang="en-US" altLang="zh-CN" sz="2400" dirty="0" err="1">
                <a:latin typeface="Times New Roman" pitchFamily="18" charset="0"/>
              </a:rPr>
              <a:t>resd</a:t>
            </a:r>
            <a:r>
              <a:rPr lang="en-US" altLang="zh-CN" sz="2400" dirty="0">
                <a:latin typeface="Times New Roman" pitchFamily="18" charset="0"/>
              </a:rPr>
              <a:t>=num1%num2;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	</a:t>
            </a:r>
            <a:r>
              <a:rPr kumimoji="0" lang="en-US" altLang="zh-CN" sz="2400" dirty="0">
                <a:solidFill>
                  <a:srgbClr val="FF3300"/>
                </a:solidFill>
              </a:rPr>
              <a:t>if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resd</a:t>
            </a:r>
            <a:r>
              <a:rPr lang="en-US" altLang="zh-CN" sz="2400" dirty="0">
                <a:latin typeface="Times New Roman" pitchFamily="18" charset="0"/>
              </a:rPr>
              <a:t>==0) 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break;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	num1=num2;  num2=</a:t>
            </a:r>
            <a:r>
              <a:rPr lang="en-US" altLang="zh-CN" sz="2400" dirty="0" err="1">
                <a:latin typeface="Times New Roman" pitchFamily="18" charset="0"/>
              </a:rPr>
              <a:t>resd</a:t>
            </a:r>
            <a:r>
              <a:rPr lang="en-US" altLang="zh-CN" sz="2400" dirty="0">
                <a:latin typeface="Times New Roman" pitchFamily="18" charset="0"/>
              </a:rPr>
              <a:t>;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}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</a:t>
            </a:r>
            <a:r>
              <a:rPr lang="en-US" altLang="zh-CN" sz="2400" dirty="0" err="1">
                <a:latin typeface="Times New Roman" pitchFamily="18" charset="0"/>
              </a:rPr>
              <a:t>cout</a:t>
            </a:r>
            <a:r>
              <a:rPr lang="en-US" altLang="zh-CN" sz="2400" dirty="0">
                <a:latin typeface="Times New Roman" pitchFamily="18" charset="0"/>
              </a:rPr>
              <a:t>&lt;&lt;num2&lt;&lt;</a:t>
            </a:r>
            <a:r>
              <a:rPr lang="en-US" altLang="zh-CN" sz="2400" dirty="0" err="1">
                <a:latin typeface="Times New Roman" pitchFamily="18" charset="0"/>
              </a:rPr>
              <a:t>endl</a:t>
            </a:r>
            <a:r>
              <a:rPr lang="en-US" altLang="zh-CN" sz="2400" dirty="0">
                <a:latin typeface="Times New Roman" pitchFamily="18" charset="0"/>
              </a:rPr>
              <a:t>;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           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return</a:t>
            </a:r>
            <a:r>
              <a:rPr lang="en-US" altLang="zh-CN" sz="2400" dirty="0">
                <a:latin typeface="Times New Roman" pitchFamily="18" charset="0"/>
              </a:rPr>
              <a:t> 0;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}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303213" y="5018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096" y="4722812"/>
            <a:ext cx="2638425" cy="1323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788" name="Group 4"/>
          <p:cNvGrpSpPr>
            <a:grpSpLocks/>
          </p:cNvGrpSpPr>
          <p:nvPr/>
        </p:nvGrpSpPr>
        <p:grpSpPr bwMode="auto">
          <a:xfrm>
            <a:off x="647700" y="1847850"/>
            <a:ext cx="7696200" cy="793750"/>
            <a:chOff x="480" y="940"/>
            <a:chExt cx="4848" cy="500"/>
          </a:xfrm>
        </p:grpSpPr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480" y="1008"/>
              <a:ext cx="4848" cy="432"/>
              <a:chOff x="576" y="3168"/>
              <a:chExt cx="4848" cy="432"/>
            </a:xfrm>
          </p:grpSpPr>
          <p:sp>
            <p:nvSpPr>
              <p:cNvPr id="374790" name="AutoShape 6"/>
              <p:cNvSpPr>
                <a:spLocks noChangeArrowheads="1"/>
              </p:cNvSpPr>
              <p:nvPr/>
            </p:nvSpPr>
            <p:spPr bwMode="auto">
              <a:xfrm>
                <a:off x="576" y="3168"/>
                <a:ext cx="4848" cy="432"/>
              </a:xfrm>
              <a:prstGeom prst="horizontalScroll">
                <a:avLst>
                  <a:gd name="adj" fmla="val 25000"/>
                </a:avLst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1" name="Line 7"/>
              <p:cNvSpPr>
                <a:spLocks noChangeShapeType="1"/>
              </p:cNvSpPr>
              <p:nvPr/>
            </p:nvSpPr>
            <p:spPr bwMode="auto">
              <a:xfrm>
                <a:off x="768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2" name="Line 8"/>
              <p:cNvSpPr>
                <a:spLocks noChangeShapeType="1"/>
              </p:cNvSpPr>
              <p:nvPr/>
            </p:nvSpPr>
            <p:spPr bwMode="auto">
              <a:xfrm>
                <a:off x="912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1056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00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5" name="Line 11"/>
              <p:cNvSpPr>
                <a:spLocks noChangeShapeType="1"/>
              </p:cNvSpPr>
              <p:nvPr/>
            </p:nvSpPr>
            <p:spPr bwMode="auto">
              <a:xfrm>
                <a:off x="1344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6" name="Line 12"/>
              <p:cNvSpPr>
                <a:spLocks noChangeShapeType="1"/>
              </p:cNvSpPr>
              <p:nvPr/>
            </p:nvSpPr>
            <p:spPr bwMode="auto">
              <a:xfrm>
                <a:off x="1488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1632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776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799" name="Line 15"/>
              <p:cNvSpPr>
                <a:spLocks noChangeShapeType="1"/>
              </p:cNvSpPr>
              <p:nvPr/>
            </p:nvSpPr>
            <p:spPr bwMode="auto">
              <a:xfrm>
                <a:off x="1920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0" name="Line 16"/>
              <p:cNvSpPr>
                <a:spLocks noChangeShapeType="1"/>
              </p:cNvSpPr>
              <p:nvPr/>
            </p:nvSpPr>
            <p:spPr bwMode="auto">
              <a:xfrm>
                <a:off x="2064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2208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2352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3" name="Line 19"/>
              <p:cNvSpPr>
                <a:spLocks noChangeShapeType="1"/>
              </p:cNvSpPr>
              <p:nvPr/>
            </p:nvSpPr>
            <p:spPr bwMode="auto">
              <a:xfrm>
                <a:off x="2496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4" name="Line 20"/>
              <p:cNvSpPr>
                <a:spLocks noChangeShapeType="1"/>
              </p:cNvSpPr>
              <p:nvPr/>
            </p:nvSpPr>
            <p:spPr bwMode="auto">
              <a:xfrm>
                <a:off x="2640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5" name="Line 21"/>
              <p:cNvSpPr>
                <a:spLocks noChangeShapeType="1"/>
              </p:cNvSpPr>
              <p:nvPr/>
            </p:nvSpPr>
            <p:spPr bwMode="auto">
              <a:xfrm>
                <a:off x="2784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6" name="Line 22"/>
              <p:cNvSpPr>
                <a:spLocks noChangeShapeType="1"/>
              </p:cNvSpPr>
              <p:nvPr/>
            </p:nvSpPr>
            <p:spPr bwMode="auto">
              <a:xfrm>
                <a:off x="2928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7" name="Line 23"/>
              <p:cNvSpPr>
                <a:spLocks noChangeShapeType="1"/>
              </p:cNvSpPr>
              <p:nvPr/>
            </p:nvSpPr>
            <p:spPr bwMode="auto">
              <a:xfrm>
                <a:off x="3072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8" name="Line 24"/>
              <p:cNvSpPr>
                <a:spLocks noChangeShapeType="1"/>
              </p:cNvSpPr>
              <p:nvPr/>
            </p:nvSpPr>
            <p:spPr bwMode="auto">
              <a:xfrm>
                <a:off x="3216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09" name="Line 25"/>
              <p:cNvSpPr>
                <a:spLocks noChangeShapeType="1"/>
              </p:cNvSpPr>
              <p:nvPr/>
            </p:nvSpPr>
            <p:spPr bwMode="auto">
              <a:xfrm>
                <a:off x="3360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0" name="Line 26"/>
              <p:cNvSpPr>
                <a:spLocks noChangeShapeType="1"/>
              </p:cNvSpPr>
              <p:nvPr/>
            </p:nvSpPr>
            <p:spPr bwMode="auto">
              <a:xfrm>
                <a:off x="3504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1" name="Line 27"/>
              <p:cNvSpPr>
                <a:spLocks noChangeShapeType="1"/>
              </p:cNvSpPr>
              <p:nvPr/>
            </p:nvSpPr>
            <p:spPr bwMode="auto">
              <a:xfrm>
                <a:off x="3648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2" name="Line 28"/>
              <p:cNvSpPr>
                <a:spLocks noChangeShapeType="1"/>
              </p:cNvSpPr>
              <p:nvPr/>
            </p:nvSpPr>
            <p:spPr bwMode="auto">
              <a:xfrm>
                <a:off x="3792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3" name="Line 29"/>
              <p:cNvSpPr>
                <a:spLocks noChangeShapeType="1"/>
              </p:cNvSpPr>
              <p:nvPr/>
            </p:nvSpPr>
            <p:spPr bwMode="auto">
              <a:xfrm>
                <a:off x="3936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4" name="Line 30"/>
              <p:cNvSpPr>
                <a:spLocks noChangeShapeType="1"/>
              </p:cNvSpPr>
              <p:nvPr/>
            </p:nvSpPr>
            <p:spPr bwMode="auto">
              <a:xfrm>
                <a:off x="4080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5" name="Line 31"/>
              <p:cNvSpPr>
                <a:spLocks noChangeShapeType="1"/>
              </p:cNvSpPr>
              <p:nvPr/>
            </p:nvSpPr>
            <p:spPr bwMode="auto">
              <a:xfrm>
                <a:off x="4224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6" name="Line 32"/>
              <p:cNvSpPr>
                <a:spLocks noChangeShapeType="1"/>
              </p:cNvSpPr>
              <p:nvPr/>
            </p:nvSpPr>
            <p:spPr bwMode="auto">
              <a:xfrm>
                <a:off x="4368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7" name="Line 33"/>
              <p:cNvSpPr>
                <a:spLocks noChangeShapeType="1"/>
              </p:cNvSpPr>
              <p:nvPr/>
            </p:nvSpPr>
            <p:spPr bwMode="auto">
              <a:xfrm>
                <a:off x="4512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8" name="Line 34"/>
              <p:cNvSpPr>
                <a:spLocks noChangeShapeType="1"/>
              </p:cNvSpPr>
              <p:nvPr/>
            </p:nvSpPr>
            <p:spPr bwMode="auto">
              <a:xfrm>
                <a:off x="4656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19" name="Line 35"/>
              <p:cNvSpPr>
                <a:spLocks noChangeShapeType="1"/>
              </p:cNvSpPr>
              <p:nvPr/>
            </p:nvSpPr>
            <p:spPr bwMode="auto">
              <a:xfrm>
                <a:off x="4800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20" name="Line 36"/>
              <p:cNvSpPr>
                <a:spLocks noChangeShapeType="1"/>
              </p:cNvSpPr>
              <p:nvPr/>
            </p:nvSpPr>
            <p:spPr bwMode="auto">
              <a:xfrm>
                <a:off x="4944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21" name="Line 37"/>
              <p:cNvSpPr>
                <a:spLocks noChangeShapeType="1"/>
              </p:cNvSpPr>
              <p:nvPr/>
            </p:nvSpPr>
            <p:spPr bwMode="auto">
              <a:xfrm>
                <a:off x="5088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22" name="Line 38"/>
              <p:cNvSpPr>
                <a:spLocks noChangeShapeType="1"/>
              </p:cNvSpPr>
              <p:nvPr/>
            </p:nvSpPr>
            <p:spPr bwMode="auto">
              <a:xfrm>
                <a:off x="5232" y="3276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4823" name="Rectangle 39"/>
            <p:cNvSpPr>
              <a:spLocks noChangeArrowheads="1"/>
            </p:cNvSpPr>
            <p:nvPr/>
          </p:nvSpPr>
          <p:spPr bwMode="auto">
            <a:xfrm>
              <a:off x="1248" y="1116"/>
              <a:ext cx="3312" cy="215"/>
            </a:xfrm>
            <a:prstGeom prst="rect">
              <a:avLst/>
            </a:prstGeom>
            <a:solidFill>
              <a:srgbClr val="FF99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4824" name="Text Box 40"/>
            <p:cNvSpPr txBox="1">
              <a:spLocks noChangeArrowheads="1"/>
            </p:cNvSpPr>
            <p:nvPr/>
          </p:nvSpPr>
          <p:spPr bwMode="auto">
            <a:xfrm>
              <a:off x="1260" y="940"/>
              <a:ext cx="3231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dist">
                <a:lnSpc>
                  <a:spcPct val="70000"/>
                </a:lnSpc>
              </a:pPr>
              <a:r>
                <a:rPr lang="en-US" altLang="zh-CN" sz="1600" b="0">
                  <a:latin typeface="Times New Roman" pitchFamily="18" charset="0"/>
                </a:rPr>
                <a:t>0  1   2  3   4  5                                                                    n-1</a:t>
              </a:r>
            </a:p>
          </p:txBody>
        </p:sp>
        <p:sp>
          <p:nvSpPr>
            <p:cNvPr id="374825" name="Rectangle 41"/>
            <p:cNvSpPr>
              <a:spLocks noChangeArrowheads="1"/>
            </p:cNvSpPr>
            <p:nvPr/>
          </p:nvSpPr>
          <p:spPr bwMode="auto">
            <a:xfrm>
              <a:off x="4464" y="1200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4826" name="AutoShape 42"/>
          <p:cNvSpPr>
            <a:spLocks noChangeArrowheads="1"/>
          </p:cNvSpPr>
          <p:nvPr/>
        </p:nvSpPr>
        <p:spPr bwMode="auto">
          <a:xfrm>
            <a:off x="3771900" y="4699000"/>
            <a:ext cx="1371600" cy="1219200"/>
          </a:xfrm>
          <a:prstGeom prst="wave">
            <a:avLst>
              <a:gd name="adj1" fmla="val 6130"/>
              <a:gd name="adj2" fmla="val 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r>
              <a:rPr lang="en-US" altLang="zh-CN" sz="1800" b="0">
                <a:latin typeface="Times New Roman" pitchFamily="18" charset="0"/>
              </a:rPr>
              <a:t>------------</a:t>
            </a:r>
          </a:p>
          <a:p>
            <a:pPr algn="ctr">
              <a:lnSpc>
                <a:spcPct val="40000"/>
              </a:lnSpc>
            </a:pPr>
            <a:r>
              <a:rPr lang="en-US" altLang="zh-CN" sz="1800" b="0">
                <a:latin typeface="Times New Roman" pitchFamily="18" charset="0"/>
              </a:rPr>
              <a:t>------------</a:t>
            </a:r>
          </a:p>
          <a:p>
            <a:pPr algn="ctr"/>
            <a:r>
              <a:rPr lang="zh-CN" altLang="en-US" sz="1800" b="0">
                <a:latin typeface="Times New Roman" pitchFamily="18" charset="0"/>
              </a:rPr>
              <a:t>内存</a:t>
            </a:r>
          </a:p>
          <a:p>
            <a:pPr algn="ctr">
              <a:lnSpc>
                <a:spcPct val="40000"/>
              </a:lnSpc>
            </a:pPr>
            <a:r>
              <a:rPr lang="en-US" altLang="zh-CN" sz="1800" b="0">
                <a:latin typeface="Times New Roman" pitchFamily="18" charset="0"/>
              </a:rPr>
              <a:t>------------</a:t>
            </a:r>
          </a:p>
          <a:p>
            <a:pPr algn="ctr">
              <a:lnSpc>
                <a:spcPct val="40000"/>
              </a:lnSpc>
            </a:pPr>
            <a:r>
              <a:rPr lang="en-US" altLang="zh-CN" sz="1800" b="0">
                <a:latin typeface="Times New Roman" pitchFamily="18" charset="0"/>
              </a:rPr>
              <a:t>------------</a:t>
            </a:r>
          </a:p>
        </p:txBody>
      </p:sp>
      <p:sp>
        <p:nvSpPr>
          <p:cNvPr id="374827" name="Oval 43"/>
          <p:cNvSpPr>
            <a:spLocks noChangeArrowheads="1"/>
          </p:cNvSpPr>
          <p:nvPr/>
        </p:nvSpPr>
        <p:spPr bwMode="auto">
          <a:xfrm>
            <a:off x="1485900" y="3479800"/>
            <a:ext cx="1752600" cy="609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45791" dir="3378596">
              <a:srgbClr val="99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</a:rPr>
              <a:t>ifstream fin</a:t>
            </a:r>
          </a:p>
        </p:txBody>
      </p:sp>
      <p:sp>
        <p:nvSpPr>
          <p:cNvPr id="374828" name="Oval 44"/>
          <p:cNvSpPr>
            <a:spLocks noChangeArrowheads="1"/>
          </p:cNvSpPr>
          <p:nvPr/>
        </p:nvSpPr>
        <p:spPr bwMode="auto">
          <a:xfrm>
            <a:off x="3543300" y="3479800"/>
            <a:ext cx="1752600" cy="609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53882" dir="2700000">
              <a:srgbClr val="66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CCFF66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</a:rPr>
              <a:t>fstream finout</a:t>
            </a:r>
          </a:p>
        </p:txBody>
      </p:sp>
      <p:sp>
        <p:nvSpPr>
          <p:cNvPr id="374829" name="Oval 45"/>
          <p:cNvSpPr>
            <a:spLocks noChangeArrowheads="1"/>
          </p:cNvSpPr>
          <p:nvPr/>
        </p:nvSpPr>
        <p:spPr bwMode="auto">
          <a:xfrm>
            <a:off x="5600700" y="3479800"/>
            <a:ext cx="1752600" cy="609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7" dist="53882" dir="2700000">
              <a:srgbClr val="FF99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</a:rPr>
              <a:t>ofstream fout</a:t>
            </a:r>
          </a:p>
        </p:txBody>
      </p:sp>
      <p:sp>
        <p:nvSpPr>
          <p:cNvPr id="374830" name="Line 46"/>
          <p:cNvSpPr>
            <a:spLocks noChangeShapeType="1"/>
          </p:cNvSpPr>
          <p:nvPr/>
        </p:nvSpPr>
        <p:spPr bwMode="auto">
          <a:xfrm flipH="1">
            <a:off x="2400300" y="2565400"/>
            <a:ext cx="1143000" cy="914400"/>
          </a:xfrm>
          <a:prstGeom prst="line">
            <a:avLst/>
          </a:prstGeom>
          <a:noFill/>
          <a:ln w="76200" cmpd="tri">
            <a:solidFill>
              <a:srgbClr val="FF7C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31" name="Line 47"/>
          <p:cNvSpPr>
            <a:spLocks noChangeShapeType="1"/>
          </p:cNvSpPr>
          <p:nvPr/>
        </p:nvSpPr>
        <p:spPr bwMode="auto">
          <a:xfrm>
            <a:off x="2476500" y="4089400"/>
            <a:ext cx="1219200" cy="914400"/>
          </a:xfrm>
          <a:prstGeom prst="line">
            <a:avLst/>
          </a:prstGeom>
          <a:noFill/>
          <a:ln w="76200" cmpd="tri">
            <a:solidFill>
              <a:srgbClr val="FF7C8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32" name="Line 48"/>
          <p:cNvSpPr>
            <a:spLocks noChangeShapeType="1"/>
          </p:cNvSpPr>
          <p:nvPr/>
        </p:nvSpPr>
        <p:spPr bwMode="auto">
          <a:xfrm>
            <a:off x="5219700" y="2565400"/>
            <a:ext cx="1143000" cy="914400"/>
          </a:xfrm>
          <a:prstGeom prst="line">
            <a:avLst/>
          </a:prstGeom>
          <a:noFill/>
          <a:ln w="76200" cmpd="tri">
            <a:solidFill>
              <a:srgbClr val="FF7C8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33" name="Line 49"/>
          <p:cNvSpPr>
            <a:spLocks noChangeShapeType="1"/>
          </p:cNvSpPr>
          <p:nvPr/>
        </p:nvSpPr>
        <p:spPr bwMode="auto">
          <a:xfrm flipH="1">
            <a:off x="5295900" y="4089400"/>
            <a:ext cx="1219200" cy="914400"/>
          </a:xfrm>
          <a:prstGeom prst="line">
            <a:avLst/>
          </a:prstGeom>
          <a:noFill/>
          <a:ln w="76200" cmpd="tri">
            <a:solidFill>
              <a:srgbClr val="FF7C8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34" name="Line 50"/>
          <p:cNvSpPr>
            <a:spLocks noChangeShapeType="1"/>
          </p:cNvSpPr>
          <p:nvPr/>
        </p:nvSpPr>
        <p:spPr bwMode="auto">
          <a:xfrm>
            <a:off x="4457700" y="2489200"/>
            <a:ext cx="0" cy="990600"/>
          </a:xfrm>
          <a:prstGeom prst="line">
            <a:avLst/>
          </a:prstGeom>
          <a:noFill/>
          <a:ln w="76200" cmpd="tri">
            <a:solidFill>
              <a:srgbClr val="FF7C8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35" name="Line 51"/>
          <p:cNvSpPr>
            <a:spLocks noChangeShapeType="1"/>
          </p:cNvSpPr>
          <p:nvPr/>
        </p:nvSpPr>
        <p:spPr bwMode="auto">
          <a:xfrm>
            <a:off x="4457700" y="3937000"/>
            <a:ext cx="0" cy="990600"/>
          </a:xfrm>
          <a:prstGeom prst="line">
            <a:avLst/>
          </a:prstGeom>
          <a:noFill/>
          <a:ln w="76200" cmpd="tri">
            <a:solidFill>
              <a:srgbClr val="FF7C8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36" name="Text Box 52"/>
          <p:cNvSpPr txBox="1">
            <a:spLocks noChangeArrowheads="1"/>
          </p:cNvSpPr>
          <p:nvPr/>
        </p:nvSpPr>
        <p:spPr bwMode="auto">
          <a:xfrm>
            <a:off x="1987550" y="28702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800" b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读文件</a:t>
            </a:r>
          </a:p>
        </p:txBody>
      </p:sp>
      <p:sp>
        <p:nvSpPr>
          <p:cNvPr id="374837" name="Text Box 53"/>
          <p:cNvSpPr txBox="1">
            <a:spLocks noChangeArrowheads="1"/>
          </p:cNvSpPr>
          <p:nvPr/>
        </p:nvSpPr>
        <p:spPr bwMode="auto">
          <a:xfrm>
            <a:off x="5905500" y="28702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800" b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写文件</a:t>
            </a:r>
          </a:p>
        </p:txBody>
      </p:sp>
      <p:sp>
        <p:nvSpPr>
          <p:cNvPr id="374838" name="Text Box 54"/>
          <p:cNvSpPr txBox="1">
            <a:spLocks noChangeArrowheads="1"/>
          </p:cNvSpPr>
          <p:nvPr/>
        </p:nvSpPr>
        <p:spPr bwMode="auto">
          <a:xfrm>
            <a:off x="3848100" y="28702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800" b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读</a:t>
            </a:r>
            <a:r>
              <a:rPr lang="en-US" altLang="zh-CN" sz="1800" b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1800" b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写文件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86311"/>
            <a:ext cx="72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4.4</a:t>
            </a:r>
            <a:r>
              <a:rPr lang="zh-CN" altLang="en-US" sz="3600" dirty="0" smtClean="0">
                <a:solidFill>
                  <a:schemeClr val="bg1"/>
                </a:solidFill>
              </a:rPr>
              <a:t>输入输出文件简介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4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4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4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4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7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7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37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3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7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26" grpId="0" animBg="1" autoUpdateAnimBg="0"/>
      <p:bldP spid="374827" grpId="0" animBg="1" autoUpdateAnimBg="0"/>
      <p:bldP spid="374828" grpId="0" animBg="1" autoUpdateAnimBg="0"/>
      <p:bldP spid="374829" grpId="0" animBg="1" autoUpdateAnimBg="0"/>
      <p:bldP spid="374830" grpId="0" animBg="1"/>
      <p:bldP spid="374831" grpId="0" animBg="1"/>
      <p:bldP spid="374832" grpId="0" animBg="1"/>
      <p:bldP spid="374833" grpId="0" animBg="1"/>
      <p:bldP spid="374834" grpId="0" animBg="1"/>
      <p:bldP spid="374835" grpId="0" animBg="1"/>
      <p:bldP spid="374836" grpId="0" autoUpdateAnimBg="0"/>
      <p:bldP spid="374837" grpId="0" autoUpdateAnimBg="0"/>
      <p:bldP spid="37483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zh-CN" altLang="zh-CN" sz="2000" b="0">
              <a:latin typeface="Times New Roman" pitchFamily="18" charset="0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667782" y="2536825"/>
            <a:ext cx="8029575" cy="20732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err="1">
                <a:solidFill>
                  <a:srgbClr val="FF0000"/>
                </a:solidFill>
                <a:latin typeface="Tahoma" pitchFamily="34" charset="0"/>
              </a:rPr>
              <a:t>ifstream</a:t>
            </a:r>
            <a:r>
              <a:rPr lang="en-US" altLang="zh-CN" sz="2400" dirty="0">
                <a:latin typeface="Tahoma" pitchFamily="34" charset="0"/>
              </a:rPr>
              <a:t> </a:t>
            </a:r>
            <a:r>
              <a:rPr lang="en-US" altLang="zh-CN" sz="2400" dirty="0" err="1">
                <a:latin typeface="Tahoma" pitchFamily="34" charset="0"/>
              </a:rPr>
              <a:t>ifile</a:t>
            </a:r>
            <a:r>
              <a:rPr lang="en-US" altLang="zh-CN" sz="2400" dirty="0">
                <a:latin typeface="Tahoma" pitchFamily="34" charset="0"/>
              </a:rPr>
              <a:t>;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Tahoma" pitchFamily="34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Tahoma" pitchFamily="34" charset="0"/>
              </a:rPr>
              <a:t>定义输入文件，</a:t>
            </a:r>
            <a:r>
              <a:rPr lang="en-US" altLang="zh-CN" sz="2400" dirty="0" err="1">
                <a:solidFill>
                  <a:srgbClr val="006600"/>
                </a:solidFill>
                <a:latin typeface="Tahoma" pitchFamily="34" charset="0"/>
              </a:rPr>
              <a:t>ifile</a:t>
            </a:r>
            <a:r>
              <a:rPr lang="zh-CN" altLang="en-US" sz="2400" dirty="0">
                <a:solidFill>
                  <a:srgbClr val="006600"/>
                </a:solidFill>
                <a:latin typeface="Tahoma" pitchFamily="34" charset="0"/>
              </a:rPr>
              <a:t>为文件名，可用任意标识符</a:t>
            </a:r>
          </a:p>
          <a:p>
            <a:pPr fontAlgn="t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 err="1">
                <a:solidFill>
                  <a:srgbClr val="FF0000"/>
                </a:solidFill>
                <a:latin typeface="Tahoma" pitchFamily="34" charset="0"/>
              </a:rPr>
              <a:t>ofstream</a:t>
            </a:r>
            <a:r>
              <a:rPr lang="en-US" altLang="zh-CN" sz="2400" dirty="0">
                <a:latin typeface="Tahoma" pitchFamily="34" charset="0"/>
              </a:rPr>
              <a:t> </a:t>
            </a:r>
            <a:r>
              <a:rPr lang="en-US" altLang="zh-CN" sz="2400" dirty="0" err="1">
                <a:latin typeface="Tahoma" pitchFamily="34" charset="0"/>
              </a:rPr>
              <a:t>ofile</a:t>
            </a:r>
            <a:r>
              <a:rPr lang="en-US" altLang="zh-CN" sz="2400" dirty="0">
                <a:latin typeface="Tahoma" pitchFamily="34" charset="0"/>
              </a:rPr>
              <a:t>; </a:t>
            </a:r>
          </a:p>
          <a:p>
            <a:pPr fontAlgn="t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Tahoma" pitchFamily="34" charset="0"/>
              </a:rPr>
              <a:t>	</a:t>
            </a:r>
            <a:r>
              <a:rPr lang="en-US" altLang="zh-CN" sz="2400" dirty="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Tahoma" pitchFamily="34" charset="0"/>
              </a:rPr>
              <a:t>定义输出文件，</a:t>
            </a:r>
            <a:r>
              <a:rPr lang="en-US" altLang="zh-CN" sz="2400" dirty="0" err="1">
                <a:solidFill>
                  <a:srgbClr val="006600"/>
                </a:solidFill>
                <a:latin typeface="Tahoma" pitchFamily="34" charset="0"/>
              </a:rPr>
              <a:t>ofile</a:t>
            </a:r>
            <a:r>
              <a:rPr lang="zh-CN" altLang="en-US" sz="2400" dirty="0">
                <a:solidFill>
                  <a:srgbClr val="006600"/>
                </a:solidFill>
                <a:latin typeface="Tahoma" pitchFamily="34" charset="0"/>
              </a:rPr>
              <a:t>为文件名，可用任意标识符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50825" y="5013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sp>
        <p:nvSpPr>
          <p:cNvPr id="179214" name="Rectangle 14"/>
          <p:cNvSpPr>
            <a:spLocks noGrp="1"/>
          </p:cNvSpPr>
          <p:nvPr>
            <p:ph idx="1"/>
          </p:nvPr>
        </p:nvSpPr>
        <p:spPr>
          <a:xfrm>
            <a:off x="646113" y="1125538"/>
            <a:ext cx="8174037" cy="1439862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kumimoji="1" lang="en-US" altLang="zh-CN" b="1" dirty="0"/>
              <a:t>1</a:t>
            </a:r>
            <a:r>
              <a:rPr kumimoji="1" lang="zh-CN" altLang="en-US" b="1" dirty="0"/>
              <a:t>）说明一个文件流对象（内部文件）</a:t>
            </a:r>
          </a:p>
          <a:p>
            <a:pPr lvl="1"/>
            <a:r>
              <a:rPr kumimoji="1" lang="zh-CN" altLang="en-US" b="1" dirty="0"/>
              <a:t>文件流类型</a:t>
            </a:r>
            <a:r>
              <a:rPr kumimoji="1" lang="en-US" altLang="zh-CN" b="1" dirty="0" err="1"/>
              <a:t>ifstream</a:t>
            </a:r>
            <a:r>
              <a:rPr kumimoji="1" lang="zh-CN" altLang="en-US" b="1" dirty="0"/>
              <a:t>支持从输入文件提取数据的操作。</a:t>
            </a:r>
          </a:p>
          <a:p>
            <a:pPr lvl="1"/>
            <a:r>
              <a:rPr kumimoji="1" lang="zh-CN" altLang="en-US" b="1" dirty="0"/>
              <a:t>文件流类型</a:t>
            </a:r>
            <a:r>
              <a:rPr kumimoji="1" lang="en-US" altLang="zh-CN" b="1" dirty="0" err="1"/>
              <a:t>ofstream</a:t>
            </a:r>
            <a:r>
              <a:rPr kumimoji="1" lang="zh-CN" altLang="en-US" b="1" dirty="0"/>
              <a:t>完成数据写入输出文件的各种操作</a:t>
            </a: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black">
          <a:xfrm>
            <a:off x="539750" y="260350"/>
            <a:ext cx="374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4000" i="1">
                <a:solidFill>
                  <a:schemeClr val="bg1"/>
                </a:solidFill>
                <a:ea typeface="华文行楷" pitchFamily="2" charset="-122"/>
              </a:rPr>
              <a:t>文件操作的步骤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zh-CN" altLang="zh-CN" sz="2000" b="0">
              <a:latin typeface="Times New Roman" pitchFamily="18" charset="0"/>
            </a:endParaRP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231775" y="5018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611188" y="692150"/>
            <a:ext cx="8353425" cy="10509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>
                <a:latin typeface="Tahoma" pitchFamily="34" charset="0"/>
              </a:rPr>
              <a:t>ifstream ifile; </a:t>
            </a:r>
            <a:r>
              <a:rPr lang="en-US" altLang="zh-CN" sz="200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000">
                <a:solidFill>
                  <a:srgbClr val="006600"/>
                </a:solidFill>
                <a:latin typeface="Tahoma" pitchFamily="34" charset="0"/>
              </a:rPr>
              <a:t>定义输入文件，</a:t>
            </a:r>
            <a:r>
              <a:rPr lang="en-US" altLang="zh-CN" sz="2000">
                <a:solidFill>
                  <a:srgbClr val="006600"/>
                </a:solidFill>
                <a:latin typeface="Tahoma" pitchFamily="34" charset="0"/>
              </a:rPr>
              <a:t>ifile</a:t>
            </a:r>
            <a:r>
              <a:rPr lang="zh-CN" altLang="en-US" sz="2000">
                <a:solidFill>
                  <a:srgbClr val="006600"/>
                </a:solidFill>
                <a:latin typeface="Tahoma" pitchFamily="34" charset="0"/>
              </a:rPr>
              <a:t>为文件名，可用任意标识符</a:t>
            </a:r>
          </a:p>
          <a:p>
            <a:pPr fontAlgn="t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>
                <a:latin typeface="Tahoma" pitchFamily="34" charset="0"/>
              </a:rPr>
              <a:t>ofstream ofile; </a:t>
            </a:r>
            <a:r>
              <a:rPr lang="en-US" altLang="zh-CN" sz="200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000">
                <a:solidFill>
                  <a:srgbClr val="006600"/>
                </a:solidFill>
                <a:latin typeface="Tahoma" pitchFamily="34" charset="0"/>
              </a:rPr>
              <a:t>定义输出文件，</a:t>
            </a:r>
            <a:r>
              <a:rPr lang="en-US" altLang="zh-CN" sz="2000">
                <a:solidFill>
                  <a:srgbClr val="006600"/>
                </a:solidFill>
                <a:latin typeface="Tahoma" pitchFamily="34" charset="0"/>
              </a:rPr>
              <a:t>ofile</a:t>
            </a:r>
            <a:r>
              <a:rPr lang="zh-CN" altLang="en-US" sz="2000">
                <a:solidFill>
                  <a:srgbClr val="006600"/>
                </a:solidFill>
                <a:latin typeface="Tahoma" pitchFamily="34" charset="0"/>
              </a:rPr>
              <a:t>为文件名，可用任意标识符</a:t>
            </a:r>
            <a:endParaRPr lang="zh-CN" altLang="en-US" sz="2400">
              <a:solidFill>
                <a:srgbClr val="006600"/>
              </a:solidFill>
              <a:latin typeface="Tahoma" pitchFamily="34" charset="0"/>
            </a:endParaRPr>
          </a:p>
        </p:txBody>
      </p:sp>
      <p:sp>
        <p:nvSpPr>
          <p:cNvPr id="310280" name="Rectangle 8"/>
          <p:cNvSpPr>
            <a:spLocks noGrp="1"/>
          </p:cNvSpPr>
          <p:nvPr>
            <p:ph idx="1"/>
          </p:nvPr>
        </p:nvSpPr>
        <p:spPr>
          <a:xfrm>
            <a:off x="468313" y="2060575"/>
            <a:ext cx="8351837" cy="2881313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z="2400" b="1"/>
              <a:t>2</a:t>
            </a:r>
            <a:r>
              <a:rPr kumimoji="1" lang="zh-CN" altLang="en-US" sz="2400" b="1"/>
              <a:t>）打开文件</a:t>
            </a:r>
          </a:p>
          <a:p>
            <a:pPr lvl="1">
              <a:lnSpc>
                <a:spcPct val="110000"/>
              </a:lnSpc>
            </a:pPr>
            <a:r>
              <a:rPr kumimoji="1" lang="en-US" altLang="zh-CN" sz="2400" b="1"/>
              <a:t>ifile.open(”d:\\my_in_file.txt”);</a:t>
            </a:r>
          </a:p>
          <a:p>
            <a:pPr lvl="1">
              <a:lnSpc>
                <a:spcPct val="110000"/>
              </a:lnSpc>
            </a:pPr>
            <a:r>
              <a:rPr kumimoji="1" lang="en-US" altLang="zh-CN" sz="2400" b="1"/>
              <a:t>ofile.open(”d:\\my_out_file.txt”);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6600"/>
                </a:solidFill>
              </a:rPr>
              <a:t>引号中的”</a:t>
            </a:r>
            <a:r>
              <a:rPr kumimoji="1" lang="en-US" altLang="zh-CN" sz="2400" b="1">
                <a:solidFill>
                  <a:srgbClr val="006600"/>
                </a:solidFill>
              </a:rPr>
              <a:t>d:\\my_in_file.txt” </a:t>
            </a:r>
            <a:r>
              <a:rPr kumimoji="1" lang="zh-CN" altLang="en-US" sz="2400" b="1">
                <a:solidFill>
                  <a:srgbClr val="006600"/>
                </a:solidFill>
              </a:rPr>
              <a:t>和”</a:t>
            </a:r>
            <a:r>
              <a:rPr kumimoji="1" lang="en-US" altLang="zh-CN" sz="2400" b="1">
                <a:solidFill>
                  <a:srgbClr val="006600"/>
                </a:solidFill>
              </a:rPr>
              <a:t>d:\\my_out_file.txt”</a:t>
            </a:r>
            <a:r>
              <a:rPr kumimoji="1" lang="zh-CN" altLang="en-US" sz="2400" b="1">
                <a:solidFill>
                  <a:srgbClr val="006600"/>
                </a:solidFill>
              </a:rPr>
              <a:t>为磁盘文件路径名，这样在文件流对象和磁盘文件名之间建立了联系。</a:t>
            </a:r>
          </a:p>
          <a:p>
            <a:pPr fontAlgn="t">
              <a:lnSpc>
                <a:spcPct val="110000"/>
              </a:lnSpc>
              <a:buClr>
                <a:schemeClr val="bg1"/>
              </a:buClr>
              <a:buFontTx/>
              <a:buNone/>
            </a:pP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zh-CN" altLang="zh-CN" sz="2000" b="0">
              <a:latin typeface="Times New Roman" pitchFamily="18" charset="0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8353425" cy="10509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>
                <a:latin typeface="Tahoma" pitchFamily="34" charset="0"/>
              </a:rPr>
              <a:t>ifstream ifile; </a:t>
            </a:r>
            <a:r>
              <a:rPr lang="en-US" altLang="zh-CN" sz="200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000">
                <a:solidFill>
                  <a:srgbClr val="006600"/>
                </a:solidFill>
                <a:latin typeface="Tahoma" pitchFamily="34" charset="0"/>
              </a:rPr>
              <a:t>定义输入文件，</a:t>
            </a:r>
            <a:r>
              <a:rPr lang="en-US" altLang="zh-CN" sz="2000">
                <a:solidFill>
                  <a:srgbClr val="006600"/>
                </a:solidFill>
                <a:latin typeface="Tahoma" pitchFamily="34" charset="0"/>
              </a:rPr>
              <a:t>ifile</a:t>
            </a:r>
            <a:r>
              <a:rPr lang="zh-CN" altLang="en-US" sz="2000">
                <a:solidFill>
                  <a:srgbClr val="006600"/>
                </a:solidFill>
                <a:latin typeface="Tahoma" pitchFamily="34" charset="0"/>
              </a:rPr>
              <a:t>为文件名，可用任意标识符</a:t>
            </a:r>
          </a:p>
          <a:p>
            <a:pPr fontAlgn="t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>
                <a:latin typeface="Tahoma" pitchFamily="34" charset="0"/>
              </a:rPr>
              <a:t>ofstream ofile; </a:t>
            </a:r>
            <a:r>
              <a:rPr lang="en-US" altLang="zh-CN" sz="2000">
                <a:solidFill>
                  <a:srgbClr val="006600"/>
                </a:solidFill>
                <a:latin typeface="Tahoma" pitchFamily="34" charset="0"/>
              </a:rPr>
              <a:t>//</a:t>
            </a:r>
            <a:r>
              <a:rPr lang="zh-CN" altLang="en-US" sz="2000">
                <a:solidFill>
                  <a:srgbClr val="006600"/>
                </a:solidFill>
                <a:latin typeface="Tahoma" pitchFamily="34" charset="0"/>
              </a:rPr>
              <a:t>定义输出文件，</a:t>
            </a:r>
            <a:r>
              <a:rPr lang="en-US" altLang="zh-CN" sz="2000">
                <a:solidFill>
                  <a:srgbClr val="006600"/>
                </a:solidFill>
                <a:latin typeface="Tahoma" pitchFamily="34" charset="0"/>
              </a:rPr>
              <a:t>ofile</a:t>
            </a:r>
            <a:r>
              <a:rPr lang="zh-CN" altLang="en-US" sz="2000">
                <a:solidFill>
                  <a:srgbClr val="006600"/>
                </a:solidFill>
                <a:latin typeface="Tahoma" pitchFamily="34" charset="0"/>
              </a:rPr>
              <a:t>为文件名，可用任意标识符</a:t>
            </a:r>
            <a:endParaRPr lang="zh-CN" altLang="en-US" sz="2400">
              <a:solidFill>
                <a:srgbClr val="006600"/>
              </a:solidFill>
              <a:latin typeface="Tahoma" pitchFamily="34" charset="0"/>
            </a:endParaRPr>
          </a:p>
        </p:txBody>
      </p:sp>
      <p:sp>
        <p:nvSpPr>
          <p:cNvPr id="315403" name="Rectangle 11"/>
          <p:cNvSpPr>
            <a:spLocks/>
          </p:cNvSpPr>
          <p:nvPr/>
        </p:nvSpPr>
        <p:spPr bwMode="auto">
          <a:xfrm>
            <a:off x="539750" y="17002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）对文件进行读写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err="1" smtClean="0"/>
              <a:t>cin</a:t>
            </a:r>
            <a:r>
              <a:rPr lang="en-US" altLang="zh-CN" dirty="0" smtClean="0"/>
              <a:t>&gt;&gt;x;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改</a:t>
            </a:r>
            <a:r>
              <a:rPr lang="zh-CN" altLang="en-US" dirty="0" smtClean="0"/>
              <a:t>成：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err="1" smtClean="0"/>
              <a:t>ifile</a:t>
            </a:r>
            <a:r>
              <a:rPr lang="en-US" altLang="zh-CN" dirty="0" smtClean="0"/>
              <a:t>&gt;&gt;x;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&lt;&lt;y;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改成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err="1" smtClean="0"/>
              <a:t>ofile</a:t>
            </a:r>
            <a:r>
              <a:rPr lang="en-US" altLang="zh-CN" dirty="0" smtClean="0"/>
              <a:t>&lt;&lt;y;</a:t>
            </a:r>
            <a:endParaRPr lang="zh-CN" altLang="en-US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6" name="Rectangle 10"/>
          <p:cNvSpPr>
            <a:spLocks noGrp="1"/>
          </p:cNvSpPr>
          <p:nvPr>
            <p:ph idx="1"/>
          </p:nvPr>
        </p:nvSpPr>
        <p:spPr>
          <a:xfrm>
            <a:off x="684213" y="1484313"/>
            <a:ext cx="8064500" cy="3673475"/>
          </a:xfrm>
          <a:noFill/>
          <a:ln/>
        </p:spPr>
        <p:txBody>
          <a:bodyPr/>
          <a:lstStyle/>
          <a:p>
            <a:r>
              <a:rPr kumimoji="1" lang="en-US" altLang="zh-CN" b="1" dirty="0" smtClean="0"/>
              <a:t>4</a:t>
            </a:r>
            <a:r>
              <a:rPr kumimoji="1" lang="zh-CN" altLang="en-US" b="1" dirty="0" smtClean="0"/>
              <a:t>）</a:t>
            </a:r>
            <a:r>
              <a:rPr kumimoji="1" lang="zh-CN" altLang="en-US" b="1" dirty="0"/>
              <a:t>关闭文件</a:t>
            </a:r>
          </a:p>
          <a:p>
            <a:pPr lvl="1"/>
            <a:r>
              <a:rPr kumimoji="1" lang="zh-CN" altLang="en-US" b="1" dirty="0"/>
              <a:t>当打开一个文件进行读写后，应该显式地关闭该文件。</a:t>
            </a:r>
          </a:p>
          <a:p>
            <a:pPr lvl="1"/>
            <a:r>
              <a:rPr kumimoji="1" lang="en-US" altLang="zh-CN" b="1" dirty="0" err="1"/>
              <a:t>ifile.close</a:t>
            </a:r>
            <a:r>
              <a:rPr kumimoji="1" lang="en-US" altLang="zh-CN" b="1" dirty="0"/>
              <a:t>();</a:t>
            </a:r>
          </a:p>
          <a:p>
            <a:pPr lvl="1"/>
            <a:r>
              <a:rPr kumimoji="1" lang="en-US" altLang="zh-CN" b="1" dirty="0" err="1"/>
              <a:t>ofile.close</a:t>
            </a:r>
            <a:r>
              <a:rPr kumimoji="1" lang="en-US" altLang="zh-CN" b="1" dirty="0"/>
              <a:t>();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black">
          <a:xfrm>
            <a:off x="539750" y="260350"/>
            <a:ext cx="374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4000" i="1">
                <a:solidFill>
                  <a:schemeClr val="bg1"/>
                </a:solidFill>
                <a:ea typeface="华文行楷" pitchFamily="2" charset="-122"/>
              </a:rPr>
              <a:t>文件操作的步骤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35342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8080"/>
                </a:solidFill>
                <a:latin typeface="Tahoma" pitchFamily="34" charset="0"/>
                <a:ea typeface="幼圆" pitchFamily="49" charset="-122"/>
              </a:rPr>
              <a:t>【</a:t>
            </a:r>
            <a:r>
              <a:rPr lang="zh-CN" altLang="en-US" dirty="0" smtClean="0">
                <a:solidFill>
                  <a:srgbClr val="008080"/>
                </a:solidFill>
                <a:latin typeface="Tahoma" pitchFamily="34" charset="0"/>
                <a:ea typeface="幼圆" pitchFamily="49" charset="-122"/>
              </a:rPr>
              <a:t>例</a:t>
            </a:r>
            <a:r>
              <a:rPr lang="en-US" altLang="zh-CN" dirty="0" smtClean="0">
                <a:solidFill>
                  <a:srgbClr val="008080"/>
                </a:solidFill>
                <a:latin typeface="Tahoma" pitchFamily="34" charset="0"/>
                <a:ea typeface="幼圆" pitchFamily="49" charset="-122"/>
              </a:rPr>
              <a:t>4.14】</a:t>
            </a:r>
            <a:r>
              <a:rPr lang="zh-CN" altLang="en-US" dirty="0">
                <a:solidFill>
                  <a:srgbClr val="008080"/>
                </a:solidFill>
                <a:latin typeface="Tahoma" pitchFamily="34" charset="0"/>
                <a:ea typeface="幼圆" pitchFamily="49" charset="-122"/>
              </a:rPr>
              <a:t>将百鸡问题计算结果存入文件。</a:t>
            </a:r>
            <a:endParaRPr lang="zh-CN" altLang="en-US" dirty="0">
              <a:solidFill>
                <a:srgbClr val="008080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3534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//4_14.cpp,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百鸡结果写入文件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ea typeface="幼圆" pitchFamily="49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#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include 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fstream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#include 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iomanip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&gt;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using namespace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main()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{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i,j,k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ofstream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ofile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        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latin typeface="Times New Roman" pitchFamily="18" charset="0"/>
                <a:ea typeface="幼圆" pitchFamily="49" charset="-122"/>
              </a:rPr>
              <a:t>定义输出文件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ofile.open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("d:\\myfile.txt");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Times New Roman" pitchFamily="18" charset="0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  <a:latin typeface="Times New Roman" pitchFamily="18" charset="0"/>
                <a:ea typeface="幼圆" pitchFamily="49" charset="-122"/>
              </a:rPr>
              <a:t>作为输出文件打开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ofile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&lt;&lt;" 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公鸡      母鸡      小鸡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"&lt;&lt;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=0;i&lt;=20;i++)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	    for(j=0;j&lt;=33;j++)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              {      k=100-i-j;			 	 	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	                 if((5*i+3*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j+k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/3==100)&amp;&amp;(k%3==0))	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ofile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setw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(6)&lt;&lt;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&lt;&lt;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setw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(10)&lt;&lt;j&lt;&lt;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setw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(10)&lt;&lt;k&lt;&lt;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          //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写入文件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ofile.close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        return 0;}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64" y="444817"/>
            <a:ext cx="2592288" cy="2048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8000" dirty="0"/>
              <a:t>//4_15.cpp,</a:t>
            </a:r>
            <a:r>
              <a:rPr lang="zh-CN" altLang="zh-CN" sz="8000" dirty="0"/>
              <a:t>将评委打分文件读出，并求出选手最终得分</a:t>
            </a:r>
          </a:p>
          <a:p>
            <a:pPr marL="0" indent="0">
              <a:buNone/>
            </a:pPr>
            <a:r>
              <a:rPr lang="en-US" altLang="zh-CN" sz="8000" dirty="0"/>
              <a:t>#include&lt;</a:t>
            </a:r>
            <a:r>
              <a:rPr lang="en-US" altLang="zh-CN" sz="8000" dirty="0" err="1"/>
              <a:t>iostream</a:t>
            </a:r>
            <a:r>
              <a:rPr lang="en-US" altLang="zh-CN" sz="8000" dirty="0"/>
              <a:t>&gt;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#include&lt;</a:t>
            </a:r>
            <a:r>
              <a:rPr lang="en-US" altLang="zh-CN" sz="8000" dirty="0" err="1"/>
              <a:t>fstream</a:t>
            </a:r>
            <a:r>
              <a:rPr lang="en-US" altLang="zh-CN" sz="8000" dirty="0"/>
              <a:t>&gt;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using namespace </a:t>
            </a:r>
            <a:r>
              <a:rPr lang="en-US" altLang="zh-CN" sz="8000" dirty="0" err="1"/>
              <a:t>std</a:t>
            </a:r>
            <a:r>
              <a:rPr lang="en-US" altLang="zh-CN" sz="8000" dirty="0"/>
              <a:t>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 err="1"/>
              <a:t>int</a:t>
            </a:r>
            <a:r>
              <a:rPr lang="en-US" altLang="zh-CN" sz="8000" dirty="0"/>
              <a:t> main()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 smtClean="0"/>
              <a:t>{</a:t>
            </a:r>
            <a:r>
              <a:rPr lang="en-US" altLang="zh-CN" sz="8000" dirty="0"/>
              <a:t> </a:t>
            </a:r>
            <a:r>
              <a:rPr lang="en-US" altLang="zh-CN" sz="8000" dirty="0" smtClean="0"/>
              <a:t>  double </a:t>
            </a:r>
            <a:r>
              <a:rPr lang="en-US" altLang="zh-CN" sz="8000" dirty="0" err="1"/>
              <a:t>avg,x,sum</a:t>
            </a:r>
            <a:r>
              <a:rPr lang="en-US" altLang="zh-CN" sz="8000" dirty="0"/>
              <a:t>=0;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</a:t>
            </a:r>
            <a:r>
              <a:rPr lang="en-US" altLang="zh-CN" sz="8000" dirty="0" err="1" smtClean="0"/>
              <a:t>int</a:t>
            </a:r>
            <a:r>
              <a:rPr lang="en-US" altLang="zh-CN" sz="8000" dirty="0" smtClean="0"/>
              <a:t> </a:t>
            </a:r>
            <a:r>
              <a:rPr lang="en-US" altLang="zh-CN" sz="8000" dirty="0"/>
              <a:t>n=0</a:t>
            </a:r>
            <a:r>
              <a:rPr lang="en-US" altLang="zh-CN" sz="8000" dirty="0" smtClean="0"/>
              <a:t>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</a:t>
            </a:r>
            <a:r>
              <a:rPr lang="en-US" altLang="zh-CN" sz="8000" dirty="0" err="1" smtClean="0"/>
              <a:t>ifstream</a:t>
            </a:r>
            <a:r>
              <a:rPr lang="en-US" altLang="zh-CN" sz="8000" dirty="0" smtClean="0"/>
              <a:t> </a:t>
            </a:r>
            <a:r>
              <a:rPr lang="en-US" altLang="zh-CN" sz="8000" dirty="0" err="1"/>
              <a:t>ifile</a:t>
            </a:r>
            <a:r>
              <a:rPr lang="en-US" altLang="zh-CN" sz="8000" dirty="0"/>
              <a:t>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</a:t>
            </a:r>
            <a:r>
              <a:rPr lang="en-US" altLang="zh-CN" sz="8000" dirty="0" err="1" smtClean="0"/>
              <a:t>ifile.open</a:t>
            </a:r>
            <a:r>
              <a:rPr lang="en-US" altLang="zh-CN" sz="8000" dirty="0"/>
              <a:t>("d:\\score.txt");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   </a:t>
            </a:r>
            <a:r>
              <a:rPr lang="en-US" altLang="zh-CN" sz="8000" dirty="0" smtClean="0"/>
              <a:t> while(1</a:t>
            </a:r>
            <a:r>
              <a:rPr lang="en-US" altLang="zh-CN" sz="8000" dirty="0"/>
              <a:t>)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{</a:t>
            </a:r>
            <a:r>
              <a:rPr lang="en-US" altLang="zh-CN" sz="8000" dirty="0"/>
              <a:t> </a:t>
            </a:r>
            <a:r>
              <a:rPr lang="en-US" altLang="zh-CN" sz="8000" dirty="0" smtClean="0"/>
              <a:t>  </a:t>
            </a:r>
            <a:r>
              <a:rPr lang="en-US" altLang="zh-CN" sz="8000" dirty="0" err="1" smtClean="0"/>
              <a:t>ifile</a:t>
            </a:r>
            <a:r>
              <a:rPr lang="en-US" altLang="zh-CN" sz="8000" dirty="0"/>
              <a:t>&gt;&gt;x;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    n</a:t>
            </a:r>
            <a:r>
              <a:rPr lang="en-US" altLang="zh-CN" sz="8000" dirty="0"/>
              <a:t>++;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    sum</a:t>
            </a:r>
            <a:r>
              <a:rPr lang="en-US" altLang="zh-CN" sz="8000" dirty="0"/>
              <a:t>+=x</a:t>
            </a:r>
            <a:r>
              <a:rPr lang="en-US" altLang="zh-CN" sz="8000" dirty="0" smtClean="0"/>
              <a:t>;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    </a:t>
            </a:r>
            <a:r>
              <a:rPr lang="en-US" altLang="zh-CN" sz="8000" dirty="0"/>
              <a:t>if(</a:t>
            </a:r>
            <a:r>
              <a:rPr lang="en-US" altLang="zh-CN" sz="8000" dirty="0" err="1"/>
              <a:t>ifile.eof</a:t>
            </a:r>
            <a:r>
              <a:rPr lang="en-US" altLang="zh-CN" sz="8000" dirty="0"/>
              <a:t>()!=0) break;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}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  </a:t>
            </a:r>
            <a:r>
              <a:rPr lang="en-US" altLang="zh-CN" sz="8000" dirty="0" smtClean="0"/>
              <a:t>  </a:t>
            </a:r>
            <a:r>
              <a:rPr lang="en-US" altLang="zh-CN" sz="8000" dirty="0" err="1"/>
              <a:t>avg</a:t>
            </a:r>
            <a:r>
              <a:rPr lang="en-US" altLang="zh-CN" sz="8000" dirty="0"/>
              <a:t>=sum/n;   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</a:t>
            </a:r>
            <a:r>
              <a:rPr lang="en-US" altLang="zh-CN" sz="8000" dirty="0" err="1" smtClean="0"/>
              <a:t>cout</a:t>
            </a:r>
            <a:r>
              <a:rPr lang="en-US" altLang="zh-CN" sz="8000" dirty="0"/>
              <a:t>&lt;&lt;"</a:t>
            </a:r>
            <a:r>
              <a:rPr lang="zh-CN" altLang="zh-CN" sz="8000" dirty="0"/>
              <a:t>选手最终得分为</a:t>
            </a:r>
            <a:r>
              <a:rPr lang="en-US" altLang="zh-CN" sz="8000" dirty="0"/>
              <a:t>"&lt;&lt;</a:t>
            </a:r>
            <a:r>
              <a:rPr lang="en-US" altLang="zh-CN" sz="8000" dirty="0" err="1"/>
              <a:t>avg</a:t>
            </a:r>
            <a:r>
              <a:rPr lang="en-US" altLang="zh-CN" sz="8000" dirty="0"/>
              <a:t>&lt;&lt;</a:t>
            </a:r>
            <a:r>
              <a:rPr lang="en-US" altLang="zh-CN" sz="8000" dirty="0" err="1"/>
              <a:t>endl</a:t>
            </a:r>
            <a:r>
              <a:rPr lang="en-US" altLang="zh-CN" sz="8000" dirty="0"/>
              <a:t>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    return </a:t>
            </a:r>
            <a:r>
              <a:rPr lang="en-US" altLang="zh-CN" sz="8000" dirty="0"/>
              <a:t>0;</a:t>
            </a:r>
            <a:endParaRPr lang="zh-CN" altLang="zh-CN" sz="8000" dirty="0"/>
          </a:p>
          <a:p>
            <a:pPr marL="0" indent="0">
              <a:buNone/>
            </a:pPr>
            <a:r>
              <a:rPr lang="en-US" altLang="zh-CN" sz="8000" dirty="0"/>
              <a:t>}</a:t>
            </a:r>
            <a:endParaRPr lang="zh-CN" altLang="zh-CN" sz="8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【例</a:t>
            </a:r>
            <a:r>
              <a:rPr lang="en-US" altLang="zh-CN" sz="3200" dirty="0"/>
              <a:t>4.15</a:t>
            </a:r>
            <a:r>
              <a:rPr lang="zh-CN" altLang="zh-CN" sz="3200" dirty="0"/>
              <a:t>】读出评委打分文件并求出选手得分。</a:t>
            </a:r>
            <a:br>
              <a:rPr lang="zh-CN" altLang="zh-CN" sz="3200" dirty="0"/>
            </a:br>
            <a:endParaRPr lang="zh-CN" altLang="en-US" sz="32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25241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9" y="3834156"/>
            <a:ext cx="24098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8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4.5.1</a:t>
            </a:r>
            <a:r>
              <a:rPr lang="zh-CN" altLang="en-US" dirty="0" smtClean="0"/>
              <a:t>改进的评委打分</a:t>
            </a:r>
            <a:endParaRPr lang="en-US" altLang="zh-CN" dirty="0" smtClean="0"/>
          </a:p>
          <a:p>
            <a:r>
              <a:rPr lang="en-US" altLang="zh-CN" dirty="0" smtClean="0"/>
              <a:t>4.5.2</a:t>
            </a:r>
            <a:r>
              <a:rPr lang="zh-CN" altLang="en-US" dirty="0" smtClean="0"/>
              <a:t>龟兔赛跑</a:t>
            </a:r>
            <a:endParaRPr lang="en-US" altLang="zh-CN" dirty="0" smtClean="0"/>
          </a:p>
          <a:p>
            <a:r>
              <a:rPr lang="en-US" altLang="zh-CN" dirty="0" smtClean="0"/>
              <a:t>4.5.3</a:t>
            </a:r>
            <a:r>
              <a:rPr lang="zh-CN" altLang="en-US" dirty="0" smtClean="0"/>
              <a:t>猜数游戏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</a:t>
            </a:r>
            <a:r>
              <a:rPr lang="zh-CN" altLang="en-US" dirty="0" smtClean="0"/>
              <a:t>综合举例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4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大家知道，很多评分规则需要去掉一个最低分和最高分，如果要达到这样一个目标，需要对</a:t>
            </a:r>
            <a:r>
              <a:rPr lang="en-US" altLang="zh-CN" dirty="0"/>
              <a:t>4_1.cpp</a:t>
            </a:r>
            <a:r>
              <a:rPr lang="zh-CN" altLang="zh-CN" dirty="0"/>
              <a:t>作什么样的改动呢？</a:t>
            </a:r>
          </a:p>
          <a:p>
            <a:pPr marL="0" indent="0">
              <a:buNone/>
            </a:pPr>
            <a:r>
              <a:rPr lang="zh-CN" altLang="zh-CN" dirty="0"/>
              <a:t>分析：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）首先求出最低分</a:t>
            </a:r>
            <a:r>
              <a:rPr lang="en-US" altLang="zh-CN" dirty="0"/>
              <a:t>min</a:t>
            </a:r>
            <a:r>
              <a:rPr lang="zh-CN" altLang="zh-CN" dirty="0"/>
              <a:t>和最高分</a:t>
            </a:r>
            <a:r>
              <a:rPr lang="en-US" altLang="zh-CN" dirty="0"/>
              <a:t>max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）在总和</a:t>
            </a:r>
            <a:r>
              <a:rPr lang="en-US" altLang="zh-CN" dirty="0"/>
              <a:t>sum</a:t>
            </a:r>
            <a:r>
              <a:rPr lang="zh-CN" altLang="zh-CN" dirty="0"/>
              <a:t>中去掉最高分</a:t>
            </a:r>
            <a:r>
              <a:rPr lang="en-US" altLang="zh-CN" dirty="0"/>
              <a:t>max</a:t>
            </a:r>
            <a:r>
              <a:rPr lang="zh-CN" altLang="zh-CN" dirty="0"/>
              <a:t>和最低分</a:t>
            </a:r>
            <a:r>
              <a:rPr lang="en-US" altLang="zh-CN" dirty="0"/>
              <a:t>min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）然后用去掉后的总和除以</a:t>
            </a:r>
            <a:r>
              <a:rPr lang="en-US" altLang="zh-CN" dirty="0"/>
              <a:t>n-2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如何求最低分和最高分？</a:t>
            </a:r>
          </a:p>
          <a:p>
            <a:pPr marL="0" indent="0">
              <a:buNone/>
            </a:pPr>
            <a:r>
              <a:rPr lang="zh-CN" altLang="zh-CN" dirty="0"/>
              <a:t>求最低分的方法是先假设第一次输入的评分是最小的，并将其值保存在</a:t>
            </a:r>
            <a:r>
              <a:rPr lang="en-US" altLang="zh-CN" dirty="0"/>
              <a:t>min</a:t>
            </a:r>
            <a:r>
              <a:rPr lang="zh-CN" altLang="zh-CN" dirty="0"/>
              <a:t>中，然后拿后面的评分与之比较，有更小的就替换掉原来的</a:t>
            </a:r>
            <a:r>
              <a:rPr lang="en-US" altLang="zh-CN" dirty="0"/>
              <a:t>min</a:t>
            </a:r>
            <a:r>
              <a:rPr lang="zh-CN" altLang="zh-CN" dirty="0"/>
              <a:t>。求最大值的方法是雷同的。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4.5.1</a:t>
            </a:r>
            <a:r>
              <a:rPr lang="zh-CN" altLang="en-US" dirty="0" smtClean="0"/>
              <a:t>改进的评委打分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4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评委打分问题流程图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25437"/>
              </p:ext>
            </p:extLst>
          </p:nvPr>
        </p:nvGraphicFramePr>
        <p:xfrm>
          <a:off x="2483768" y="1340768"/>
          <a:ext cx="4176464" cy="533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r:id="rId3" imgW="2983680" imgH="3810600" progId="">
                  <p:embed/>
                </p:oleObj>
              </mc:Choice>
              <mc:Fallback>
                <p:oleObj r:id="rId3" imgW="2983680" imgH="3810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340768"/>
                        <a:ext cx="4176464" cy="5331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9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648072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//4_1_1.cpp,</a:t>
            </a:r>
            <a:r>
              <a:rPr lang="zh-CN" altLang="zh-CN" sz="2000" dirty="0"/>
              <a:t>去掉最高分和最低分的评委打分</a:t>
            </a:r>
          </a:p>
          <a:p>
            <a:pPr marL="0" indent="0"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i,n</a:t>
            </a:r>
            <a:r>
              <a:rPr lang="en-US" altLang="zh-CN" sz="2000" dirty="0"/>
              <a:t>;//n</a:t>
            </a:r>
            <a:r>
              <a:rPr lang="zh-CN" altLang="zh-CN" sz="2000" dirty="0"/>
              <a:t>为评委个数</a:t>
            </a:r>
          </a:p>
          <a:p>
            <a:pPr marL="0" indent="0">
              <a:buNone/>
            </a:pPr>
            <a:r>
              <a:rPr lang="en-US" altLang="zh-CN" sz="2000" dirty="0"/>
              <a:t>    double </a:t>
            </a:r>
            <a:r>
              <a:rPr lang="en-US" altLang="zh-CN" sz="2000" dirty="0" err="1"/>
              <a:t>x,min,max,sum</a:t>
            </a:r>
            <a:r>
              <a:rPr lang="en-US" altLang="zh-CN" sz="2000" dirty="0"/>
              <a:t>=0,avg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//</a:t>
            </a:r>
            <a:r>
              <a:rPr lang="en-US" altLang="zh-CN" sz="2000" dirty="0"/>
              <a:t>x</a:t>
            </a:r>
            <a:r>
              <a:rPr lang="zh-CN" altLang="zh-CN" sz="2000" dirty="0"/>
              <a:t>为评委打分值，</a:t>
            </a:r>
            <a:r>
              <a:rPr lang="en-US" altLang="zh-CN" sz="2000" dirty="0"/>
              <a:t>min</a:t>
            </a:r>
            <a:r>
              <a:rPr lang="zh-CN" altLang="zh-CN" sz="2000" dirty="0"/>
              <a:t>为最低分，</a:t>
            </a:r>
            <a:r>
              <a:rPr lang="en-US" altLang="zh-CN" sz="2000" dirty="0"/>
              <a:t>max</a:t>
            </a:r>
            <a:r>
              <a:rPr lang="zh-CN" altLang="zh-CN" sz="2000" dirty="0"/>
              <a:t>为最高</a:t>
            </a:r>
            <a:r>
              <a:rPr lang="zh-CN" altLang="zh-CN" sz="2000" dirty="0" smtClean="0"/>
              <a:t>分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请输入评委个数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cin</a:t>
            </a:r>
            <a:r>
              <a:rPr lang="en-US" altLang="zh-CN" sz="2000" dirty="0"/>
              <a:t>&gt;&gt;n;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请输入第一个评委的打分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cin</a:t>
            </a:r>
            <a:r>
              <a:rPr lang="en-US" altLang="zh-CN" sz="2000" dirty="0"/>
              <a:t>&gt;&gt;x;//</a:t>
            </a:r>
            <a:r>
              <a:rPr lang="zh-CN" altLang="zh-CN" sz="2000" dirty="0"/>
              <a:t>首先输入第一个评委的打分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min=</a:t>
            </a:r>
            <a:r>
              <a:rPr lang="en-US" altLang="zh-CN" sz="2000" dirty="0" err="1" smtClean="0"/>
              <a:t>x;max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x;sum</a:t>
            </a:r>
            <a:r>
              <a:rPr lang="en-US" altLang="zh-CN" sz="2000" dirty="0" smtClean="0"/>
              <a:t>=x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cout</a:t>
            </a:r>
            <a:r>
              <a:rPr lang="en-US" altLang="zh-CN" sz="2000" dirty="0"/>
              <a:t>&lt;&lt;"</a:t>
            </a:r>
            <a:r>
              <a:rPr lang="zh-CN" altLang="zh-CN" sz="2000" dirty="0"/>
              <a:t>请输入其它评委的打分</a:t>
            </a:r>
            <a:r>
              <a:rPr lang="en-US" altLang="zh-CN" sz="2000" dirty="0"/>
              <a:t>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=2;i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{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cin</a:t>
            </a:r>
            <a:r>
              <a:rPr lang="en-US" altLang="zh-CN" sz="2000" dirty="0"/>
              <a:t>&gt;&gt;x;//</a:t>
            </a:r>
            <a:r>
              <a:rPr lang="zh-CN" altLang="zh-CN" sz="2000" dirty="0"/>
              <a:t>循环输入其它评委的打分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if(x&lt;min)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min=x</a:t>
            </a:r>
            <a:r>
              <a:rPr lang="en-US" altLang="zh-CN" sz="2000" dirty="0"/>
              <a:t>;//</a:t>
            </a:r>
            <a:r>
              <a:rPr lang="zh-CN" altLang="zh-CN" sz="2000" dirty="0"/>
              <a:t>循环结束后</a:t>
            </a:r>
            <a:r>
              <a:rPr lang="en-US" altLang="zh-CN" sz="2000" dirty="0"/>
              <a:t>min</a:t>
            </a:r>
            <a:r>
              <a:rPr lang="zh-CN" altLang="zh-CN" sz="2000" dirty="0"/>
              <a:t>的值为最低分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if(x&gt;max)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max=x</a:t>
            </a:r>
            <a:r>
              <a:rPr lang="en-US" altLang="zh-CN" sz="2000" dirty="0"/>
              <a:t>;//</a:t>
            </a:r>
            <a:r>
              <a:rPr lang="zh-CN" altLang="zh-CN" sz="2000" dirty="0"/>
              <a:t>循环结束后</a:t>
            </a:r>
            <a:r>
              <a:rPr lang="en-US" altLang="zh-CN" sz="2000" dirty="0"/>
              <a:t>max</a:t>
            </a:r>
            <a:r>
              <a:rPr lang="zh-CN" altLang="zh-CN" sz="2000" dirty="0"/>
              <a:t>的值为最高分</a:t>
            </a:r>
          </a:p>
          <a:p>
            <a:pPr marL="0" indent="0">
              <a:buNone/>
            </a:pPr>
            <a:r>
              <a:rPr lang="en-US" altLang="zh-CN" sz="2000" dirty="0"/>
              <a:t>       sum+=x;	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22895"/>
            <a:ext cx="3995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sum-=</a:t>
            </a:r>
            <a:r>
              <a:rPr lang="en-US" altLang="zh-CN" dirty="0" err="1"/>
              <a:t>min+max</a:t>
            </a:r>
            <a:r>
              <a:rPr lang="en-US" altLang="zh-CN" dirty="0"/>
              <a:t>;//</a:t>
            </a:r>
            <a:r>
              <a:rPr lang="zh-CN" altLang="zh-CN" dirty="0"/>
              <a:t>去掉最低分和最高分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=sum</a:t>
            </a:r>
            <a:r>
              <a:rPr lang="en-US" altLang="zh-CN" dirty="0"/>
              <a:t>/(n-2);</a:t>
            </a:r>
            <a:endParaRPr lang="zh-CN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&lt;&lt;"</a:t>
            </a:r>
            <a:r>
              <a:rPr lang="zh-CN" altLang="zh-CN" dirty="0"/>
              <a:t>选手最终得分为</a:t>
            </a:r>
            <a:r>
              <a:rPr lang="en-US" altLang="zh-CN" dirty="0"/>
              <a:t>"&lt;&lt;</a:t>
            </a:r>
            <a:r>
              <a:rPr lang="en-US" altLang="zh-CN" dirty="0" err="1"/>
              <a:t>avg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return </a:t>
            </a:r>
            <a:r>
              <a:rPr lang="en-US" altLang="zh-CN" dirty="0"/>
              <a:t>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6802" y="2133628"/>
            <a:ext cx="3349694" cy="23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/>
              <a:t>【</a:t>
            </a:r>
            <a:r>
              <a:rPr lang="en-US" altLang="zh-CN" sz="2000" dirty="0"/>
              <a:t>4.16</a:t>
            </a:r>
            <a:r>
              <a:rPr lang="zh-CN" altLang="zh-CN" sz="2000" dirty="0"/>
              <a:t>】乌龟与兔子进行赛跑，跑场是一个矩形跑道，跑道边可以进行休息。乌龟每分钟前进</a:t>
            </a:r>
            <a:r>
              <a:rPr lang="en-US" altLang="zh-CN" sz="2000" dirty="0"/>
              <a:t>3</a:t>
            </a:r>
            <a:r>
              <a:rPr lang="zh-CN" altLang="zh-CN" sz="2000" dirty="0"/>
              <a:t>米，兔子每分钟前进</a:t>
            </a:r>
            <a:r>
              <a:rPr lang="en-US" altLang="zh-CN" sz="2000" dirty="0"/>
              <a:t>9</a:t>
            </a:r>
            <a:r>
              <a:rPr lang="zh-CN" altLang="zh-CN" sz="2000" dirty="0"/>
              <a:t>米；兔子嫌乌龟跑得慢，觉得肯定能跑赢乌龟，于是每跑</a:t>
            </a:r>
            <a:r>
              <a:rPr lang="en-US" altLang="zh-CN" sz="2000" dirty="0"/>
              <a:t>10</a:t>
            </a:r>
            <a:r>
              <a:rPr lang="zh-CN" altLang="zh-CN" sz="2000" dirty="0"/>
              <a:t>分钟回头看一下乌龟，若发现自己超过乌龟，就在路边休息，每次休息</a:t>
            </a:r>
            <a:r>
              <a:rPr lang="en-US" altLang="zh-CN" sz="2000" dirty="0"/>
              <a:t>30</a:t>
            </a:r>
            <a:r>
              <a:rPr lang="zh-CN" altLang="zh-CN" sz="2000" dirty="0"/>
              <a:t>分钟，否则继续跑</a:t>
            </a:r>
            <a:r>
              <a:rPr lang="en-US" altLang="zh-CN" sz="2000" dirty="0"/>
              <a:t>10</a:t>
            </a:r>
            <a:r>
              <a:rPr lang="zh-CN" altLang="zh-CN" sz="2000" dirty="0"/>
              <a:t>分钟；而乌龟非常努力，一直跑而从不休息。假定乌龟与兔子在同一起点同一时刻开始起跑，请问</a:t>
            </a:r>
            <a:r>
              <a:rPr lang="en-US" altLang="zh-CN" sz="2000" dirty="0"/>
              <a:t>t</a:t>
            </a:r>
            <a:r>
              <a:rPr lang="zh-CN" altLang="zh-CN" sz="2000" dirty="0"/>
              <a:t>分钟后乌龟和兔子谁跑得快，即最后的比赛结果是谁胜或者平局。</a:t>
            </a:r>
          </a:p>
          <a:p>
            <a:pPr marL="0" indent="0">
              <a:buNone/>
            </a:pPr>
            <a:r>
              <a:rPr lang="zh-CN" altLang="zh-CN" sz="2000" dirty="0"/>
              <a:t>分析</a:t>
            </a:r>
            <a:r>
              <a:rPr lang="zh-CN" altLang="zh-CN" sz="2000" dirty="0" smtClean="0"/>
              <a:t>：问题</a:t>
            </a:r>
            <a:r>
              <a:rPr lang="zh-CN" altLang="zh-CN" sz="2000" dirty="0"/>
              <a:t>有如下几个要点：</a:t>
            </a:r>
          </a:p>
          <a:p>
            <a:pPr marL="0" lvl="0" indent="0">
              <a:buNone/>
            </a:pPr>
            <a:r>
              <a:rPr lang="zh-CN" altLang="zh-CN" sz="2000" dirty="0"/>
              <a:t>循环控制，以时间（分）为参考来循环累计兔子与乌龟前进的路程值，</a:t>
            </a:r>
            <a:r>
              <a:rPr lang="zh-CN" altLang="zh-CN" sz="2000" dirty="0" smtClean="0"/>
              <a:t>由于开始</a:t>
            </a:r>
            <a:r>
              <a:rPr lang="zh-CN" altLang="zh-CN" sz="2000" dirty="0"/>
              <a:t>是同时跑的，所以十分钟以内兔子胜，主要是对</a:t>
            </a:r>
            <a:r>
              <a:rPr lang="en-US" altLang="zh-CN" sz="2000" dirty="0"/>
              <a:t>t&gt;10</a:t>
            </a:r>
            <a:r>
              <a:rPr lang="zh-CN" altLang="zh-CN" sz="2000" dirty="0"/>
              <a:t>时的情况，每分钟循环</a:t>
            </a:r>
            <a:r>
              <a:rPr lang="en-US" altLang="zh-CN" sz="2000" dirty="0"/>
              <a:t>1</a:t>
            </a:r>
            <a:r>
              <a:rPr lang="zh-CN" altLang="zh-CN" sz="2000" dirty="0"/>
              <a:t>次，并计算兔子与乌龟行进的总路程。</a:t>
            </a:r>
          </a:p>
          <a:p>
            <a:pPr marL="0" lvl="0" indent="0">
              <a:buNone/>
            </a:pPr>
            <a:r>
              <a:rPr lang="zh-CN" altLang="zh-CN" sz="2000" dirty="0" smtClean="0"/>
              <a:t>乌龟</a:t>
            </a:r>
            <a:r>
              <a:rPr lang="zh-CN" altLang="zh-CN" sz="2000" dirty="0"/>
              <a:t>路程的累计：整个规定</a:t>
            </a:r>
            <a:r>
              <a:rPr lang="en-US" altLang="zh-CN" sz="2000" dirty="0"/>
              <a:t>t</a:t>
            </a:r>
            <a:r>
              <a:rPr lang="zh-CN" altLang="zh-CN" sz="2000" dirty="0"/>
              <a:t>分钟内，每过</a:t>
            </a:r>
            <a:r>
              <a:rPr lang="en-US" altLang="zh-CN" sz="2000" dirty="0"/>
              <a:t>1</a:t>
            </a:r>
            <a:r>
              <a:rPr lang="zh-CN" altLang="zh-CN" sz="2000" dirty="0"/>
              <a:t>分钟，乌龟路程都要累加</a:t>
            </a:r>
            <a:r>
              <a:rPr lang="en-US" altLang="zh-CN" sz="2000" dirty="0"/>
              <a:t>3</a:t>
            </a:r>
            <a:r>
              <a:rPr lang="zh-CN" altLang="zh-CN" sz="2000" dirty="0"/>
              <a:t>米；兔子路程的累计：整个规定</a:t>
            </a:r>
            <a:r>
              <a:rPr lang="en-US" altLang="zh-CN" sz="2000" dirty="0"/>
              <a:t>t</a:t>
            </a:r>
            <a:r>
              <a:rPr lang="zh-CN" altLang="zh-CN" sz="2000" dirty="0"/>
              <a:t>分钟内，兔子是否要增加路程，要根据兔子所处的状态来确定，如果兔子在休息，每分钟增加</a:t>
            </a:r>
            <a:r>
              <a:rPr lang="en-US" altLang="zh-CN" sz="2000" dirty="0"/>
              <a:t>0</a:t>
            </a:r>
            <a:r>
              <a:rPr lang="zh-CN" altLang="zh-CN" sz="2000" dirty="0"/>
              <a:t>米，若是在前进，每分钟增加</a:t>
            </a:r>
            <a:r>
              <a:rPr lang="en-US" altLang="zh-CN" sz="2000" dirty="0"/>
              <a:t>9</a:t>
            </a:r>
            <a:r>
              <a:rPr lang="zh-CN" altLang="zh-CN" sz="2000" dirty="0"/>
              <a:t>米。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dirty="0" smtClean="0"/>
              <a:t>4.5.2</a:t>
            </a:r>
            <a:r>
              <a:rPr lang="zh-CN" altLang="en-US" dirty="0" smtClean="0"/>
              <a:t>龟兔赛跑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6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CN" altLang="zh-CN" dirty="0"/>
              <a:t>分支判断，包括对兔子状态的判断与对兔子和乌龟的总路程大小的判断。判断兔子行进是否已经到</a:t>
            </a:r>
            <a:r>
              <a:rPr lang="en-US" altLang="zh-CN" dirty="0"/>
              <a:t>10</a:t>
            </a:r>
            <a:r>
              <a:rPr lang="zh-CN" altLang="zh-CN" dirty="0"/>
              <a:t>分钟，如果已经到</a:t>
            </a:r>
            <a:r>
              <a:rPr lang="en-US" altLang="zh-CN" dirty="0"/>
              <a:t>10</a:t>
            </a:r>
            <a:r>
              <a:rPr lang="zh-CN" altLang="zh-CN" dirty="0"/>
              <a:t>分钟，比较兔子与乌龟总路程，若兔子路程大于乌龟路程，则改变兔子状态为休息判断兔子休息是否已经达到</a:t>
            </a:r>
            <a:r>
              <a:rPr lang="en-US" altLang="zh-CN" dirty="0"/>
              <a:t>30</a:t>
            </a:r>
            <a:r>
              <a:rPr lang="zh-CN" altLang="zh-CN" dirty="0"/>
              <a:t>分钟，如果已经达到</a:t>
            </a:r>
            <a:r>
              <a:rPr lang="en-US" altLang="zh-CN" dirty="0"/>
              <a:t>30</a:t>
            </a:r>
            <a:r>
              <a:rPr lang="zh-CN" altLang="zh-CN" dirty="0"/>
              <a:t>分钟，则改变兔子状态为前进。</a:t>
            </a:r>
          </a:p>
          <a:p>
            <a:r>
              <a:rPr lang="zh-CN" altLang="zh-CN" dirty="0"/>
              <a:t>程序可以定义一个整型变量</a:t>
            </a:r>
            <a:r>
              <a:rPr lang="en-US" altLang="zh-CN" dirty="0"/>
              <a:t>station</a:t>
            </a:r>
            <a:r>
              <a:rPr lang="zh-CN" altLang="zh-CN" dirty="0"/>
              <a:t>表示兔子的状态，初始状态值为</a:t>
            </a:r>
            <a:r>
              <a:rPr lang="en-US" altLang="zh-CN" dirty="0"/>
              <a:t>0</a:t>
            </a:r>
            <a:r>
              <a:rPr lang="zh-CN" altLang="zh-CN" dirty="0"/>
              <a:t>，表示兔子在前进，满足给定条件需要休息时，将其值改变为</a:t>
            </a:r>
            <a:r>
              <a:rPr lang="en-US" altLang="zh-CN" dirty="0"/>
              <a:t>1</a:t>
            </a:r>
            <a:r>
              <a:rPr lang="zh-CN" altLang="zh-CN" dirty="0"/>
              <a:t>。然后定义一个休息时间</a:t>
            </a:r>
            <a:r>
              <a:rPr lang="en-US" altLang="zh-CN" dirty="0"/>
              <a:t>sleep</a:t>
            </a:r>
            <a:r>
              <a:rPr lang="zh-CN" altLang="zh-CN" dirty="0"/>
              <a:t>和行进时间</a:t>
            </a:r>
            <a:r>
              <a:rPr lang="en-US" altLang="zh-CN" dirty="0"/>
              <a:t>run</a:t>
            </a:r>
            <a:r>
              <a:rPr lang="zh-CN" altLang="zh-CN" dirty="0"/>
              <a:t>，初值均为</a:t>
            </a:r>
            <a:r>
              <a:rPr lang="en-US" altLang="zh-CN" dirty="0"/>
              <a:t>0</a:t>
            </a:r>
            <a:r>
              <a:rPr lang="zh-CN" altLang="zh-CN" dirty="0"/>
              <a:t>，当兔子需要休息时</a:t>
            </a:r>
            <a:r>
              <a:rPr lang="en-US" altLang="zh-CN" dirty="0"/>
              <a:t>sleep++,</a:t>
            </a:r>
            <a:r>
              <a:rPr lang="zh-CN" altLang="zh-CN" dirty="0"/>
              <a:t>只累加乌龟的行进路程，</a:t>
            </a:r>
            <a:r>
              <a:rPr lang="en-US" altLang="zh-CN" dirty="0"/>
              <a:t>sleep</a:t>
            </a:r>
            <a:r>
              <a:rPr lang="zh-CN" altLang="zh-CN" dirty="0"/>
              <a:t>加到</a:t>
            </a:r>
            <a:r>
              <a:rPr lang="en-US" altLang="zh-CN" dirty="0"/>
              <a:t>30</a:t>
            </a:r>
            <a:r>
              <a:rPr lang="zh-CN" altLang="zh-CN" dirty="0"/>
              <a:t>时，重新清零，为下一次休息使用，同时将</a:t>
            </a:r>
            <a:r>
              <a:rPr lang="en-US" altLang="zh-CN" dirty="0"/>
              <a:t>station</a:t>
            </a:r>
            <a:r>
              <a:rPr lang="zh-CN" altLang="zh-CN" dirty="0"/>
              <a:t>重新置</a:t>
            </a:r>
            <a:r>
              <a:rPr lang="en-US" altLang="zh-CN" dirty="0"/>
              <a:t>0</a:t>
            </a:r>
            <a:r>
              <a:rPr lang="zh-CN" altLang="zh-CN" dirty="0"/>
              <a:t>。当兔子处于前进状态时，</a:t>
            </a:r>
            <a:r>
              <a:rPr lang="en-US" altLang="zh-CN" dirty="0"/>
              <a:t>run++,</a:t>
            </a:r>
            <a:r>
              <a:rPr lang="zh-CN" altLang="zh-CN" dirty="0"/>
              <a:t>同时计算乌龟和兔子的行进路程。</a:t>
            </a:r>
            <a:r>
              <a:rPr lang="en-US" altLang="zh-CN" dirty="0"/>
              <a:t>Run</a:t>
            </a:r>
            <a:r>
              <a:rPr lang="zh-CN" altLang="zh-CN" dirty="0"/>
              <a:t>加到</a:t>
            </a:r>
            <a:r>
              <a:rPr lang="en-US" altLang="zh-CN" dirty="0"/>
              <a:t>10</a:t>
            </a:r>
            <a:r>
              <a:rPr lang="zh-CN" altLang="zh-CN" dirty="0"/>
              <a:t>是，比较乌龟和兔子的行进路程，决定下一步是休息还是继续前进。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4.5.2</a:t>
            </a:r>
            <a:r>
              <a:rPr lang="zh-CN" altLang="en-US" dirty="0" smtClean="0"/>
              <a:t>龟兔赛跑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6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1"/>
            <a:ext cx="10547413" cy="606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85" y="0"/>
            <a:ext cx="11605331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3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85" y="16024"/>
            <a:ext cx="10026362" cy="684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6732240" y="260648"/>
            <a:ext cx="1715770" cy="9144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6768449" y="2101932"/>
            <a:ext cx="1701800" cy="9144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6690661" y="3891305"/>
            <a:ext cx="18573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4.17</a:t>
            </a:r>
            <a:r>
              <a:rPr lang="zh-CN" altLang="zh-CN" dirty="0"/>
              <a:t>】两个小孩玩猜数游戏，一个在心里默念一个数（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100</a:t>
            </a:r>
            <a:r>
              <a:rPr lang="zh-CN" altLang="zh-CN" dirty="0"/>
              <a:t>以内），一个猜。如果猜的偏大，则提示偏大；如果猜的过小，则提示偏小；如果猜到</a:t>
            </a:r>
            <a:r>
              <a:rPr lang="en-US" altLang="zh-CN" dirty="0"/>
              <a:t>n</a:t>
            </a:r>
            <a:r>
              <a:rPr lang="zh-CN" altLang="zh-CN" dirty="0"/>
              <a:t>次还猜不着，则提示本次猜数失败，换一个数再猜。最多可以猜</a:t>
            </a:r>
            <a:r>
              <a:rPr lang="en-US" altLang="zh-CN" dirty="0"/>
              <a:t>m</a:t>
            </a:r>
            <a:r>
              <a:rPr lang="zh-CN" altLang="zh-CN" dirty="0"/>
              <a:t>个数，如果猜数成功率能达到</a:t>
            </a:r>
            <a:r>
              <a:rPr lang="en-US" altLang="zh-CN" dirty="0"/>
              <a:t>60%</a:t>
            </a:r>
            <a:r>
              <a:rPr lang="zh-CN" altLang="zh-CN" dirty="0"/>
              <a:t>，输出成功信息；否则，输出失败信息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分析：该程序用随机数产生小孩心里默念的数，通过循环不停地猜，用输入代替猜的过程。总共有</a:t>
            </a:r>
            <a:r>
              <a:rPr lang="en-US" altLang="zh-CN" dirty="0"/>
              <a:t>m</a:t>
            </a:r>
            <a:r>
              <a:rPr lang="zh-CN" altLang="zh-CN" dirty="0"/>
              <a:t>个数可以猜，每次可以猜</a:t>
            </a:r>
            <a:r>
              <a:rPr lang="en-US" altLang="zh-CN" dirty="0"/>
              <a:t>n</a:t>
            </a:r>
            <a:r>
              <a:rPr lang="zh-CN" altLang="zh-CN" dirty="0"/>
              <a:t>次</a:t>
            </a:r>
            <a:r>
              <a:rPr lang="en-US" altLang="zh-CN" dirty="0"/>
              <a:t>,m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zh-CN" dirty="0"/>
              <a:t>由键盘输入。</a:t>
            </a:r>
          </a:p>
          <a:p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4.5.3</a:t>
            </a:r>
            <a:r>
              <a:rPr lang="zh-CN" altLang="en-US" dirty="0" smtClean="0"/>
              <a:t>猜数游戏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0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72"/>
            <a:ext cx="9535039" cy="685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7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" y="0"/>
            <a:ext cx="11042475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0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6632"/>
            <a:ext cx="9878929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128" y="3212976"/>
            <a:ext cx="2774315" cy="2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89" name="Rectangle 33"/>
          <p:cNvSpPr>
            <a:spLocks noGrp="1"/>
          </p:cNvSpPr>
          <p:nvPr>
            <p:ph idx="1"/>
          </p:nvPr>
        </p:nvSpPr>
        <p:spPr>
          <a:xfrm>
            <a:off x="315563" y="1816101"/>
            <a:ext cx="8229600" cy="1873250"/>
          </a:xfrm>
          <a:noFill/>
          <a:ln/>
        </p:spPr>
        <p:txBody>
          <a:bodyPr/>
          <a:lstStyle/>
          <a:p>
            <a:r>
              <a:rPr kumimoji="1" lang="en-US" altLang="zh-CN" b="1" dirty="0"/>
              <a:t>for</a:t>
            </a:r>
            <a:r>
              <a:rPr kumimoji="1" lang="zh-CN" altLang="en-US" b="1" dirty="0"/>
              <a:t>循环语句的格式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i="1" dirty="0"/>
              <a:t>for ( </a:t>
            </a:r>
            <a:r>
              <a:rPr lang="zh-CN" altLang="en-US" b="1" i="1" dirty="0"/>
              <a:t>表达式</a:t>
            </a:r>
            <a:r>
              <a:rPr lang="en-US" altLang="zh-CN" b="1" i="1" dirty="0"/>
              <a:t>1;</a:t>
            </a:r>
            <a:r>
              <a:rPr lang="zh-CN" altLang="en-US" b="1" i="1" dirty="0"/>
              <a:t>表达式</a:t>
            </a:r>
            <a:r>
              <a:rPr lang="en-US" altLang="zh-CN" b="1" i="1" dirty="0"/>
              <a:t>2; </a:t>
            </a:r>
            <a:r>
              <a:rPr lang="zh-CN" altLang="en-US" b="1" i="1" dirty="0"/>
              <a:t>表达式</a:t>
            </a:r>
            <a:r>
              <a:rPr lang="en-US" altLang="zh-CN" b="1" i="1" dirty="0"/>
              <a:t>3 )  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1" i="1" dirty="0"/>
              <a:t>循环体语句 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kumimoji="1" lang="en-US" altLang="zh-CN" b="1" dirty="0"/>
          </a:p>
        </p:txBody>
      </p:sp>
      <p:sp>
        <p:nvSpPr>
          <p:cNvPr id="249887" name="Rectangle 31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altLang="zh-CN" b="1" i="1" dirty="0" smtClean="0">
                <a:latin typeface="Arial" charset="0"/>
                <a:ea typeface="华文行楷" pitchFamily="2" charset="-122"/>
              </a:rPr>
              <a:t>   </a:t>
            </a:r>
            <a:r>
              <a:rPr lang="en-US" altLang="zh-CN" b="1" i="1" dirty="0" smtClean="0">
                <a:latin typeface="Arial" charset="0"/>
                <a:ea typeface="华文行楷" pitchFamily="2" charset="-122"/>
              </a:rPr>
              <a:t>4.1.1for  </a:t>
            </a:r>
            <a:r>
              <a:rPr lang="zh-CN" altLang="en-US" b="1" i="1" dirty="0">
                <a:latin typeface="Arial" charset="0"/>
                <a:ea typeface="华文行楷" pitchFamily="2" charset="-122"/>
              </a:rPr>
              <a:t>语句</a:t>
            </a:r>
            <a:r>
              <a:rPr lang="zh-CN" altLang="en-US" dirty="0"/>
              <a:t> 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0" y="5373688"/>
            <a:ext cx="611188" cy="148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303213" y="5018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0" lang="zh-CN" altLang="zh-CN" sz="1800" b="0"/>
          </a:p>
        </p:txBody>
      </p:sp>
      <p:grpSp>
        <p:nvGrpSpPr>
          <p:cNvPr id="249862" name="Group 6"/>
          <p:cNvGrpSpPr>
            <a:grpSpLocks/>
          </p:cNvGrpSpPr>
          <p:nvPr/>
        </p:nvGrpSpPr>
        <p:grpSpPr bwMode="auto">
          <a:xfrm>
            <a:off x="5651500" y="2349500"/>
            <a:ext cx="2911475" cy="4097338"/>
            <a:chOff x="3216" y="1019"/>
            <a:chExt cx="1834" cy="2581"/>
          </a:xfrm>
        </p:grpSpPr>
        <p:sp>
          <p:nvSpPr>
            <p:cNvPr id="249863" name="AutoShape 7"/>
            <p:cNvSpPr>
              <a:spLocks noChangeArrowheads="1"/>
            </p:cNvSpPr>
            <p:nvPr/>
          </p:nvSpPr>
          <p:spPr bwMode="auto">
            <a:xfrm>
              <a:off x="3480" y="1680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i="1">
                  <a:latin typeface="Times New Roman" pitchFamily="18" charset="0"/>
                </a:rPr>
                <a:t>表达式</a:t>
              </a:r>
              <a:r>
                <a:rPr lang="en-US" altLang="zh-CN" sz="1800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9864" name="AutoShape 8"/>
            <p:cNvSpPr>
              <a:spLocks noChangeArrowheads="1"/>
            </p:cNvSpPr>
            <p:nvPr/>
          </p:nvSpPr>
          <p:spPr bwMode="auto">
            <a:xfrm>
              <a:off x="3456" y="225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i="1"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249865" name="Line 9"/>
            <p:cNvSpPr>
              <a:spLocks noChangeShapeType="1"/>
            </p:cNvSpPr>
            <p:nvPr/>
          </p:nvSpPr>
          <p:spPr bwMode="auto">
            <a:xfrm>
              <a:off x="4704" y="187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66" name="Line 10"/>
            <p:cNvSpPr>
              <a:spLocks noChangeShapeType="1"/>
            </p:cNvSpPr>
            <p:nvPr/>
          </p:nvSpPr>
          <p:spPr bwMode="auto">
            <a:xfrm>
              <a:off x="4992" y="1872"/>
              <a:ext cx="0" cy="14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67" name="Text Box 11"/>
            <p:cNvSpPr txBox="1">
              <a:spLocks noChangeArrowheads="1"/>
            </p:cNvSpPr>
            <p:nvPr/>
          </p:nvSpPr>
          <p:spPr bwMode="auto">
            <a:xfrm>
              <a:off x="4128" y="2016"/>
              <a:ext cx="3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249868" name="Text Box 12"/>
            <p:cNvSpPr txBox="1">
              <a:spLocks noChangeArrowheads="1"/>
            </p:cNvSpPr>
            <p:nvPr/>
          </p:nvSpPr>
          <p:spPr bwMode="auto">
            <a:xfrm>
              <a:off x="4656" y="1632"/>
              <a:ext cx="3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249869" name="Line 13"/>
            <p:cNvSpPr>
              <a:spLocks noChangeShapeType="1"/>
            </p:cNvSpPr>
            <p:nvPr/>
          </p:nvSpPr>
          <p:spPr bwMode="auto">
            <a:xfrm>
              <a:off x="4104" y="303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70" name="Line 14"/>
            <p:cNvSpPr>
              <a:spLocks noChangeShapeType="1"/>
            </p:cNvSpPr>
            <p:nvPr/>
          </p:nvSpPr>
          <p:spPr bwMode="auto">
            <a:xfrm flipH="1">
              <a:off x="3216" y="3216"/>
              <a:ext cx="8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71" name="Line 15"/>
            <p:cNvSpPr>
              <a:spLocks noChangeShapeType="1"/>
            </p:cNvSpPr>
            <p:nvPr/>
          </p:nvSpPr>
          <p:spPr bwMode="auto">
            <a:xfrm flipV="1">
              <a:off x="3216" y="1584"/>
              <a:ext cx="0" cy="16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72" name="Line 16"/>
            <p:cNvSpPr>
              <a:spLocks noChangeShapeType="1"/>
            </p:cNvSpPr>
            <p:nvPr/>
          </p:nvSpPr>
          <p:spPr bwMode="auto">
            <a:xfrm>
              <a:off x="3216" y="1584"/>
              <a:ext cx="8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73" name="Line 17"/>
            <p:cNvSpPr>
              <a:spLocks noChangeShapeType="1"/>
            </p:cNvSpPr>
            <p:nvPr/>
          </p:nvSpPr>
          <p:spPr bwMode="auto">
            <a:xfrm>
              <a:off x="4128" y="3360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74" name="AutoShape 18"/>
            <p:cNvSpPr>
              <a:spLocks noChangeArrowheads="1"/>
            </p:cNvSpPr>
            <p:nvPr/>
          </p:nvSpPr>
          <p:spPr bwMode="auto">
            <a:xfrm>
              <a:off x="3456" y="1200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i="1">
                  <a:latin typeface="Times New Roman" pitchFamily="18" charset="0"/>
                </a:rPr>
                <a:t>表达式</a:t>
              </a:r>
              <a:r>
                <a:rPr lang="en-US" altLang="zh-CN" sz="1800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9875" name="AutoShape 19"/>
            <p:cNvSpPr>
              <a:spLocks noChangeArrowheads="1"/>
            </p:cNvSpPr>
            <p:nvPr/>
          </p:nvSpPr>
          <p:spPr bwMode="auto">
            <a:xfrm>
              <a:off x="3455" y="273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i="1">
                  <a:latin typeface="Times New Roman" pitchFamily="18" charset="0"/>
                </a:rPr>
                <a:t>表达式</a:t>
              </a:r>
              <a:r>
                <a:rPr lang="en-US" altLang="zh-CN" sz="1800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9876" name="Line 20"/>
            <p:cNvSpPr>
              <a:spLocks noChangeShapeType="1"/>
            </p:cNvSpPr>
            <p:nvPr/>
          </p:nvSpPr>
          <p:spPr bwMode="auto">
            <a:xfrm>
              <a:off x="4128" y="336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77" name="Line 21"/>
            <p:cNvSpPr>
              <a:spLocks noChangeShapeType="1"/>
            </p:cNvSpPr>
            <p:nvPr/>
          </p:nvSpPr>
          <p:spPr bwMode="auto">
            <a:xfrm>
              <a:off x="4104" y="101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78" name="Line 22"/>
            <p:cNvSpPr>
              <a:spLocks noChangeShapeType="1"/>
            </p:cNvSpPr>
            <p:nvPr/>
          </p:nvSpPr>
          <p:spPr bwMode="auto">
            <a:xfrm>
              <a:off x="4104" y="149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79" name="Line 23"/>
            <p:cNvSpPr>
              <a:spLocks noChangeShapeType="1"/>
            </p:cNvSpPr>
            <p:nvPr/>
          </p:nvSpPr>
          <p:spPr bwMode="auto">
            <a:xfrm>
              <a:off x="4104" y="207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9880" name="Line 24"/>
            <p:cNvSpPr>
              <a:spLocks noChangeShapeType="1"/>
            </p:cNvSpPr>
            <p:nvPr/>
          </p:nvSpPr>
          <p:spPr bwMode="auto">
            <a:xfrm>
              <a:off x="4104" y="255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9881" name="AutoShape 25"/>
          <p:cNvSpPr>
            <a:spLocks/>
          </p:cNvSpPr>
          <p:nvPr/>
        </p:nvSpPr>
        <p:spPr bwMode="auto">
          <a:xfrm>
            <a:off x="1331640" y="4541838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6250"/>
              <a:gd name="adj5" fmla="val -317708"/>
              <a:gd name="adj6" fmla="val -5169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关键字</a:t>
            </a:r>
          </a:p>
        </p:txBody>
      </p:sp>
      <p:sp>
        <p:nvSpPr>
          <p:cNvPr id="249882" name="AutoShape 26"/>
          <p:cNvSpPr>
            <a:spLocks/>
          </p:cNvSpPr>
          <p:nvPr/>
        </p:nvSpPr>
        <p:spPr bwMode="auto">
          <a:xfrm>
            <a:off x="2766864" y="4110172"/>
            <a:ext cx="1584325" cy="609600"/>
          </a:xfrm>
          <a:prstGeom prst="borderCallout2">
            <a:avLst>
              <a:gd name="adj1" fmla="val 18750"/>
              <a:gd name="adj2" fmla="val -4810"/>
              <a:gd name="adj3" fmla="val 18750"/>
              <a:gd name="adj4" fmla="val -4810"/>
              <a:gd name="adj5" fmla="val -257815"/>
              <a:gd name="adj6" fmla="val -3597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初始表达式</a:t>
            </a:r>
          </a:p>
        </p:txBody>
      </p:sp>
      <p:sp>
        <p:nvSpPr>
          <p:cNvPr id="249883" name="AutoShape 27"/>
          <p:cNvSpPr>
            <a:spLocks/>
          </p:cNvSpPr>
          <p:nvPr/>
        </p:nvSpPr>
        <p:spPr bwMode="auto">
          <a:xfrm>
            <a:off x="3635896" y="591066"/>
            <a:ext cx="1676400" cy="838200"/>
          </a:xfrm>
          <a:prstGeom prst="borderCallout2">
            <a:avLst>
              <a:gd name="adj1" fmla="val 13634"/>
              <a:gd name="adj2" fmla="val -4546"/>
              <a:gd name="adj3" fmla="val 13634"/>
              <a:gd name="adj4" fmla="val -5681"/>
              <a:gd name="adj5" fmla="val 200569"/>
              <a:gd name="adj6" fmla="val -3352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循环控制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逻辑表达式</a:t>
            </a:r>
          </a:p>
        </p:txBody>
      </p:sp>
      <p:sp>
        <p:nvSpPr>
          <p:cNvPr id="249884" name="AutoShape 28"/>
          <p:cNvSpPr>
            <a:spLocks/>
          </p:cNvSpPr>
          <p:nvPr/>
        </p:nvSpPr>
        <p:spPr bwMode="auto">
          <a:xfrm>
            <a:off x="5003264" y="1443022"/>
            <a:ext cx="2016125" cy="609600"/>
          </a:xfrm>
          <a:prstGeom prst="borderCallout2">
            <a:avLst>
              <a:gd name="adj1" fmla="val 18750"/>
              <a:gd name="adj2" fmla="val -3778"/>
              <a:gd name="adj3" fmla="val 18750"/>
              <a:gd name="adj4" fmla="val -3778"/>
              <a:gd name="adj5" fmla="val 133593"/>
              <a:gd name="adj6" fmla="val -317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循环后置表达式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4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4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1" grpId="0" animBg="1"/>
      <p:bldP spid="249882" grpId="0" animBg="1" autoUpdateAnimBg="0"/>
      <p:bldP spid="249883" grpId="0" animBg="1" autoUpdateAnimBg="0"/>
      <p:bldP spid="249884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确定循环体：</a:t>
            </a:r>
            <a:endParaRPr lang="en-US" altLang="zh-CN" dirty="0" smtClean="0"/>
          </a:p>
          <a:p>
            <a:r>
              <a:rPr lang="en-US" altLang="zh-CN" dirty="0" err="1"/>
              <a:t>cin</a:t>
            </a:r>
            <a:r>
              <a:rPr lang="en-US" altLang="zh-CN" dirty="0"/>
              <a:t>&gt;&gt;score;//score</a:t>
            </a:r>
            <a:r>
              <a:rPr lang="zh-CN" altLang="zh-CN" dirty="0"/>
              <a:t>代表评委的打分</a:t>
            </a:r>
          </a:p>
          <a:p>
            <a:r>
              <a:rPr lang="en-US" altLang="zh-CN" dirty="0"/>
              <a:t>sum+=score;//sum</a:t>
            </a:r>
            <a:r>
              <a:rPr lang="zh-CN" altLang="zh-CN" dirty="0"/>
              <a:t>代表所有评委的总分，求和前应清零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确定循环控制条件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n</a:t>
            </a:r>
            <a:r>
              <a:rPr lang="zh-CN" altLang="en-US" dirty="0" smtClean="0"/>
              <a:t>个评委打分，循环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写成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en-US" altLang="zh-CN" dirty="0" err="1" smtClean="0"/>
              <a:t>score;sum</a:t>
            </a:r>
            <a:r>
              <a:rPr lang="en-US" altLang="zh-CN" dirty="0" smtClean="0"/>
              <a:t>+=score;}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4.1 for</a:t>
            </a:r>
            <a:r>
              <a:rPr lang="zh-CN" altLang="en-US" dirty="0" smtClean="0"/>
              <a:t>循环实现评委打分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6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299</TotalTime>
  <Words>4760</Words>
  <Application>Microsoft Office PowerPoint</Application>
  <PresentationFormat>全屏显示(4:3)</PresentationFormat>
  <Paragraphs>692</Paragraphs>
  <Slides>80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84" baseType="lpstr">
      <vt:lpstr>波形</vt:lpstr>
      <vt:lpstr>Visio.Drawing.11</vt:lpstr>
      <vt:lpstr>BMP 图象</vt:lpstr>
      <vt:lpstr>公式</vt:lpstr>
      <vt:lpstr>第四章循环控制</vt:lpstr>
      <vt:lpstr>循环定义及本章要点</vt:lpstr>
      <vt:lpstr>4.1循环语句</vt:lpstr>
      <vt:lpstr>循环程序的实现要点</vt:lpstr>
      <vt:lpstr>引例</vt:lpstr>
      <vt:lpstr>问题分析</vt:lpstr>
      <vt:lpstr>评委打分问题流程图</vt:lpstr>
      <vt:lpstr>   4.1.1for  语句 </vt:lpstr>
      <vt:lpstr>例4.1 for循环实现评委打分</vt:lpstr>
      <vt:lpstr>        完整程序如下：</vt:lpstr>
      <vt:lpstr>循环执行过程</vt:lpstr>
      <vt:lpstr>PowerPoint 演示文稿</vt:lpstr>
      <vt:lpstr>4.1.2 while语句</vt:lpstr>
      <vt:lpstr>                         while循环实现评委打分</vt:lpstr>
      <vt:lpstr>for循环与while循环对比</vt:lpstr>
      <vt:lpstr>  do-while 语句 </vt:lpstr>
      <vt:lpstr>  4.1.3 do-while 语句 </vt:lpstr>
      <vt:lpstr>PowerPoint 演示文稿</vt:lpstr>
      <vt:lpstr>while循环与 do-while循环对比</vt:lpstr>
      <vt:lpstr>while与do-while执行结果有区别的情况</vt:lpstr>
      <vt:lpstr>4.1.4三种语句的共性和区别</vt:lpstr>
      <vt:lpstr>例4.4设小张现在有10万元储蓄，将这笔钱存在银行，年利率为5%,并且利滚利，问：多少年后，小张的积蓄能够翻一番？ 分析：该例只知道最终要达到20，却不知道要循环多少次，适合while循环 </vt:lpstr>
      <vt:lpstr>PowerPoint 演示文稿</vt:lpstr>
      <vt:lpstr>PowerPoint 演示文稿</vt:lpstr>
      <vt:lpstr>PowerPoint 演示文稿</vt:lpstr>
      <vt:lpstr>4.1.5多重循环</vt:lpstr>
      <vt:lpstr>例4.6打印九九乘法表，格式如下：</vt:lpstr>
      <vt:lpstr>打印九九乘法表算法</vt:lpstr>
      <vt:lpstr>PowerPoint 演示文稿</vt:lpstr>
      <vt:lpstr>【例4.7】用’*’字符打印边长为n的菱形,当n=4时，如下图所示:</vt:lpstr>
      <vt:lpstr>用表格画出边长为4的菱形</vt:lpstr>
      <vt:lpstr>表4.2 例4.7上三角每行前的空格数及星号数与行数i及n的关系 </vt:lpstr>
      <vt:lpstr>表4.3 例4.7下三角每行前的空格数及星号数与行数i及n的关系 </vt:lpstr>
      <vt:lpstr>PowerPoint 演示文稿</vt:lpstr>
      <vt:lpstr>PowerPoint 演示文稿</vt:lpstr>
      <vt:lpstr>4.2 break &amp; continue</vt:lpstr>
      <vt:lpstr>PowerPoint 演示文稿</vt:lpstr>
      <vt:lpstr>4.2.1 break语句</vt:lpstr>
      <vt:lpstr>PowerPoint 演示文稿</vt:lpstr>
      <vt:lpstr>标志变量判断是否提前退出循环</vt:lpstr>
      <vt:lpstr>循环变量的终值来判断有没有提前退出循环</vt:lpstr>
      <vt:lpstr>4.2.2 continue语句</vt:lpstr>
      <vt:lpstr>PowerPoint 演示文稿</vt:lpstr>
      <vt:lpstr>运行结果如下：</vt:lpstr>
      <vt:lpstr>for循环的变化形式</vt:lpstr>
      <vt:lpstr>4.3常用算法应用举例</vt:lpstr>
      <vt:lpstr>4.3.1 穷举法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【例4.15】读出评委打分文件并求出选手得分。 </vt:lpstr>
      <vt:lpstr>4.5综合举例</vt:lpstr>
      <vt:lpstr>4.5.1改进的评委打分</vt:lpstr>
      <vt:lpstr>PowerPoint 演示文稿</vt:lpstr>
      <vt:lpstr>4.5.2龟兔赛跑</vt:lpstr>
      <vt:lpstr>4.5.2龟兔赛跑</vt:lpstr>
      <vt:lpstr>PowerPoint 演示文稿</vt:lpstr>
      <vt:lpstr>PowerPoint 演示文稿</vt:lpstr>
      <vt:lpstr>PowerPoint 演示文稿</vt:lpstr>
      <vt:lpstr>4.5.3猜数游戏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第四章循环控制</dc:title>
  <dc:creator>hqf</dc:creator>
  <cp:lastModifiedBy>hqf</cp:lastModifiedBy>
  <cp:revision>60</cp:revision>
  <dcterms:created xsi:type="dcterms:W3CDTF">2014-09-16T01:21:43Z</dcterms:created>
  <dcterms:modified xsi:type="dcterms:W3CDTF">2014-09-17T01:18:12Z</dcterms:modified>
</cp:coreProperties>
</file>